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
  </p:handoutMasterIdLst>
  <p:sldIdLst>
    <p:sldId id="256" r:id="rId2"/>
  </p:sldIdLst>
  <p:sldSz cx="30267275" cy="42794238"/>
  <p:notesSz cx="7004050" cy="9290050"/>
  <p:defaultTextStyle>
    <a:defPPr>
      <a:defRPr lang="en-US"/>
    </a:defPPr>
    <a:lvl1pPr marL="0" algn="l" defTabSz="4174556" rtl="0" eaLnBrk="1" latinLnBrk="0" hangingPunct="1">
      <a:defRPr sz="8200" kern="1200">
        <a:solidFill>
          <a:schemeClr val="tx1"/>
        </a:solidFill>
        <a:latin typeface="+mn-lt"/>
        <a:ea typeface="+mn-ea"/>
        <a:cs typeface="+mn-cs"/>
      </a:defRPr>
    </a:lvl1pPr>
    <a:lvl2pPr marL="2087278" algn="l" defTabSz="4174556" rtl="0" eaLnBrk="1" latinLnBrk="0" hangingPunct="1">
      <a:defRPr sz="8200" kern="1200">
        <a:solidFill>
          <a:schemeClr val="tx1"/>
        </a:solidFill>
        <a:latin typeface="+mn-lt"/>
        <a:ea typeface="+mn-ea"/>
        <a:cs typeface="+mn-cs"/>
      </a:defRPr>
    </a:lvl2pPr>
    <a:lvl3pPr marL="4174556" algn="l" defTabSz="4174556" rtl="0" eaLnBrk="1" latinLnBrk="0" hangingPunct="1">
      <a:defRPr sz="8200" kern="1200">
        <a:solidFill>
          <a:schemeClr val="tx1"/>
        </a:solidFill>
        <a:latin typeface="+mn-lt"/>
        <a:ea typeface="+mn-ea"/>
        <a:cs typeface="+mn-cs"/>
      </a:defRPr>
    </a:lvl3pPr>
    <a:lvl4pPr marL="6261834" algn="l" defTabSz="4174556" rtl="0" eaLnBrk="1" latinLnBrk="0" hangingPunct="1">
      <a:defRPr sz="8200" kern="1200">
        <a:solidFill>
          <a:schemeClr val="tx1"/>
        </a:solidFill>
        <a:latin typeface="+mn-lt"/>
        <a:ea typeface="+mn-ea"/>
        <a:cs typeface="+mn-cs"/>
      </a:defRPr>
    </a:lvl4pPr>
    <a:lvl5pPr marL="8349113" algn="l" defTabSz="4174556" rtl="0" eaLnBrk="1" latinLnBrk="0" hangingPunct="1">
      <a:defRPr sz="8200" kern="1200">
        <a:solidFill>
          <a:schemeClr val="tx1"/>
        </a:solidFill>
        <a:latin typeface="+mn-lt"/>
        <a:ea typeface="+mn-ea"/>
        <a:cs typeface="+mn-cs"/>
      </a:defRPr>
    </a:lvl5pPr>
    <a:lvl6pPr marL="10436390" algn="l" defTabSz="4174556" rtl="0" eaLnBrk="1" latinLnBrk="0" hangingPunct="1">
      <a:defRPr sz="8200" kern="1200">
        <a:solidFill>
          <a:schemeClr val="tx1"/>
        </a:solidFill>
        <a:latin typeface="+mn-lt"/>
        <a:ea typeface="+mn-ea"/>
        <a:cs typeface="+mn-cs"/>
      </a:defRPr>
    </a:lvl6pPr>
    <a:lvl7pPr marL="12523668" algn="l" defTabSz="4174556" rtl="0" eaLnBrk="1" latinLnBrk="0" hangingPunct="1">
      <a:defRPr sz="8200" kern="1200">
        <a:solidFill>
          <a:schemeClr val="tx1"/>
        </a:solidFill>
        <a:latin typeface="+mn-lt"/>
        <a:ea typeface="+mn-ea"/>
        <a:cs typeface="+mn-cs"/>
      </a:defRPr>
    </a:lvl7pPr>
    <a:lvl8pPr marL="14610946" algn="l" defTabSz="4174556" rtl="0" eaLnBrk="1" latinLnBrk="0" hangingPunct="1">
      <a:defRPr sz="8200" kern="1200">
        <a:solidFill>
          <a:schemeClr val="tx1"/>
        </a:solidFill>
        <a:latin typeface="+mn-lt"/>
        <a:ea typeface="+mn-ea"/>
        <a:cs typeface="+mn-cs"/>
      </a:defRPr>
    </a:lvl8pPr>
    <a:lvl9pPr marL="16698224" algn="l" defTabSz="4174556"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2336" autoAdjust="0"/>
  </p:normalViewPr>
  <p:slideViewPr>
    <p:cSldViewPr>
      <p:cViewPr>
        <p:scale>
          <a:sx n="10" d="100"/>
          <a:sy n="10" d="100"/>
        </p:scale>
        <p:origin x="2418" y="174"/>
      </p:cViewPr>
      <p:guideLst>
        <p:guide orient="horz" pos="13479"/>
        <p:guide pos="9533"/>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9AE8FBD4-1C5B-4E9B-AEFC-B3855B5BA82F}" type="datetimeFigureOut">
              <a:rPr lang="en-US" smtClean="0"/>
              <a:t>26-10-18</a:t>
            </a:fld>
            <a:endParaRPr lang="en-US"/>
          </a:p>
        </p:txBody>
      </p:sp>
      <p:sp>
        <p:nvSpPr>
          <p:cNvPr id="4" name="Footer Placeholder 3"/>
          <p:cNvSpPr>
            <a:spLocks noGrp="1"/>
          </p:cNvSpPr>
          <p:nvPr>
            <p:ph type="ftr" sz="quarter" idx="2"/>
          </p:nvPr>
        </p:nvSpPr>
        <p:spPr>
          <a:xfrm>
            <a:off x="0" y="8824913"/>
            <a:ext cx="30353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824913"/>
            <a:ext cx="3035300" cy="465137"/>
          </a:xfrm>
          <a:prstGeom prst="rect">
            <a:avLst/>
          </a:prstGeom>
        </p:spPr>
        <p:txBody>
          <a:bodyPr vert="horz" lIns="91440" tIns="45720" rIns="91440" bIns="45720" rtlCol="0" anchor="b"/>
          <a:lstStyle>
            <a:lvl1pPr algn="r">
              <a:defRPr sz="1200"/>
            </a:lvl1pPr>
          </a:lstStyle>
          <a:p>
            <a:fld id="{50D41DCC-59A2-42BE-B11E-00CF23B56083}" type="slidenum">
              <a:rPr lang="en-US" smtClean="0"/>
              <a:t>‹#›</a:t>
            </a:fld>
            <a:endParaRPr lang="en-US"/>
          </a:p>
        </p:txBody>
      </p:sp>
    </p:spTree>
    <p:extLst>
      <p:ext uri="{BB962C8B-B14F-4D97-AF65-F5344CB8AC3E}">
        <p14:creationId xmlns:p14="http://schemas.microsoft.com/office/powerpoint/2010/main" val="26307844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29426517" y="0"/>
            <a:ext cx="840758" cy="42794238"/>
          </a:xfrm>
          <a:prstGeom prst="rect">
            <a:avLst/>
          </a:prstGeom>
          <a:gradFill flip="none" rotWithShape="1">
            <a:gsLst>
              <a:gs pos="0">
                <a:schemeClr val="tx2">
                  <a:lumMod val="75000"/>
                </a:schemeClr>
              </a:gs>
              <a:gs pos="18000">
                <a:schemeClr val="accent1">
                  <a:lumMod val="89000"/>
                </a:schemeClr>
              </a:gs>
              <a:gs pos="76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10" name="Rectangle 9"/>
          <p:cNvSpPr/>
          <p:nvPr userDrawn="1"/>
        </p:nvSpPr>
        <p:spPr>
          <a:xfrm>
            <a:off x="0" y="0"/>
            <a:ext cx="840758" cy="42794238"/>
          </a:xfrm>
          <a:prstGeom prst="rect">
            <a:avLst/>
          </a:prstGeom>
          <a:gradFill flip="none" rotWithShape="1">
            <a:gsLst>
              <a:gs pos="0">
                <a:schemeClr val="tx2">
                  <a:lumMod val="75000"/>
                </a:schemeClr>
              </a:gs>
              <a:gs pos="18000">
                <a:schemeClr val="accent1">
                  <a:lumMod val="89000"/>
                </a:schemeClr>
              </a:gs>
              <a:gs pos="76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7" name="Rectangle 6"/>
          <p:cNvSpPr/>
          <p:nvPr userDrawn="1"/>
        </p:nvSpPr>
        <p:spPr>
          <a:xfrm>
            <a:off x="0" y="0"/>
            <a:ext cx="30267275" cy="53492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8" name="Rectangle 7"/>
          <p:cNvSpPr/>
          <p:nvPr userDrawn="1"/>
        </p:nvSpPr>
        <p:spPr>
          <a:xfrm>
            <a:off x="0" y="39456519"/>
            <a:ext cx="30267275" cy="33377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Tree>
    <p:extLst>
      <p:ext uri="{BB962C8B-B14F-4D97-AF65-F5344CB8AC3E}">
        <p14:creationId xmlns:p14="http://schemas.microsoft.com/office/powerpoint/2010/main" val="3812944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26-10-18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56" tIns="208727" rIns="417456" bIns="20872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13364" y="9985326"/>
            <a:ext cx="27240548" cy="28242219"/>
          </a:xfrm>
          <a:prstGeom prst="rect">
            <a:avLst/>
          </a:prstGeom>
        </p:spPr>
        <p:txBody>
          <a:bodyPr vert="horz" lIns="417456" tIns="208727" rIns="417456" bIns="2087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13364" y="39663922"/>
            <a:ext cx="7062364" cy="2278397"/>
          </a:xfrm>
          <a:prstGeom prst="rect">
            <a:avLst/>
          </a:prstGeom>
        </p:spPr>
        <p:txBody>
          <a:bodyPr vert="horz" lIns="417456" tIns="208727" rIns="417456" bIns="208727" rtlCol="0" anchor="ctr"/>
          <a:lstStyle>
            <a:lvl1pPr algn="l">
              <a:defRPr sz="5500">
                <a:solidFill>
                  <a:schemeClr val="tx1">
                    <a:tint val="75000"/>
                  </a:schemeClr>
                </a:solidFill>
              </a:defRPr>
            </a:lvl1pPr>
          </a:lstStyle>
          <a:p>
            <a:fld id="{985D6BDF-9D0E-4E2B-85B8-D8F4790360C9}" type="datetimeFigureOut">
              <a:rPr lang="en-US" smtClean="0"/>
              <a:t>26-10-18</a:t>
            </a:fld>
            <a:endParaRPr lang="en-US" dirty="0"/>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17456" tIns="208727" rIns="417456" bIns="208727"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17456" tIns="208727" rIns="417456" bIns="208727" rtlCol="0" anchor="ctr"/>
          <a:lstStyle>
            <a:lvl1pPr algn="r">
              <a:defRPr sz="55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4174556" rtl="0" eaLnBrk="1" latinLnBrk="0" hangingPunct="1">
        <a:spcBef>
          <a:spcPct val="0"/>
        </a:spcBef>
        <a:buNone/>
        <a:defRPr sz="7600" kern="1200">
          <a:solidFill>
            <a:schemeClr val="tx1"/>
          </a:solidFill>
          <a:latin typeface="+mj-lt"/>
          <a:ea typeface="+mj-ea"/>
          <a:cs typeface="+mj-cs"/>
        </a:defRPr>
      </a:lvl1pPr>
    </p:titleStyle>
    <p:bodyStyle>
      <a:lvl1pPr marL="434850"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6969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0454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173939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217424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11480029"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7307"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585"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863"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4556" rtl="0" eaLnBrk="1" latinLnBrk="0" hangingPunct="1">
        <a:defRPr sz="8200" kern="1200">
          <a:solidFill>
            <a:schemeClr val="tx1"/>
          </a:solidFill>
          <a:latin typeface="+mn-lt"/>
          <a:ea typeface="+mn-ea"/>
          <a:cs typeface="+mn-cs"/>
        </a:defRPr>
      </a:lvl1pPr>
      <a:lvl2pPr marL="2087278" algn="l" defTabSz="4174556" rtl="0" eaLnBrk="1" latinLnBrk="0" hangingPunct="1">
        <a:defRPr sz="8200" kern="1200">
          <a:solidFill>
            <a:schemeClr val="tx1"/>
          </a:solidFill>
          <a:latin typeface="+mn-lt"/>
          <a:ea typeface="+mn-ea"/>
          <a:cs typeface="+mn-cs"/>
        </a:defRPr>
      </a:lvl2pPr>
      <a:lvl3pPr marL="4174556" algn="l" defTabSz="4174556" rtl="0" eaLnBrk="1" latinLnBrk="0" hangingPunct="1">
        <a:defRPr sz="8200" kern="1200">
          <a:solidFill>
            <a:schemeClr val="tx1"/>
          </a:solidFill>
          <a:latin typeface="+mn-lt"/>
          <a:ea typeface="+mn-ea"/>
          <a:cs typeface="+mn-cs"/>
        </a:defRPr>
      </a:lvl3pPr>
      <a:lvl4pPr marL="6261834" algn="l" defTabSz="4174556" rtl="0" eaLnBrk="1" latinLnBrk="0" hangingPunct="1">
        <a:defRPr sz="8200" kern="1200">
          <a:solidFill>
            <a:schemeClr val="tx1"/>
          </a:solidFill>
          <a:latin typeface="+mn-lt"/>
          <a:ea typeface="+mn-ea"/>
          <a:cs typeface="+mn-cs"/>
        </a:defRPr>
      </a:lvl4pPr>
      <a:lvl5pPr marL="8349113" algn="l" defTabSz="4174556" rtl="0" eaLnBrk="1" latinLnBrk="0" hangingPunct="1">
        <a:defRPr sz="8200" kern="1200">
          <a:solidFill>
            <a:schemeClr val="tx1"/>
          </a:solidFill>
          <a:latin typeface="+mn-lt"/>
          <a:ea typeface="+mn-ea"/>
          <a:cs typeface="+mn-cs"/>
        </a:defRPr>
      </a:lvl5pPr>
      <a:lvl6pPr marL="10436390" algn="l" defTabSz="4174556" rtl="0" eaLnBrk="1" latinLnBrk="0" hangingPunct="1">
        <a:defRPr sz="8200" kern="1200">
          <a:solidFill>
            <a:schemeClr val="tx1"/>
          </a:solidFill>
          <a:latin typeface="+mn-lt"/>
          <a:ea typeface="+mn-ea"/>
          <a:cs typeface="+mn-cs"/>
        </a:defRPr>
      </a:lvl6pPr>
      <a:lvl7pPr marL="12523668" algn="l" defTabSz="4174556" rtl="0" eaLnBrk="1" latinLnBrk="0" hangingPunct="1">
        <a:defRPr sz="8200" kern="1200">
          <a:solidFill>
            <a:schemeClr val="tx1"/>
          </a:solidFill>
          <a:latin typeface="+mn-lt"/>
          <a:ea typeface="+mn-ea"/>
          <a:cs typeface="+mn-cs"/>
        </a:defRPr>
      </a:lvl7pPr>
      <a:lvl8pPr marL="14610946" algn="l" defTabSz="4174556" rtl="0" eaLnBrk="1" latinLnBrk="0" hangingPunct="1">
        <a:defRPr sz="8200" kern="1200">
          <a:solidFill>
            <a:schemeClr val="tx1"/>
          </a:solidFill>
          <a:latin typeface="+mn-lt"/>
          <a:ea typeface="+mn-ea"/>
          <a:cs typeface="+mn-cs"/>
        </a:defRPr>
      </a:lvl8pPr>
      <a:lvl9pPr marL="16698224" algn="l" defTabSz="417455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18" Type="http://schemas.openxmlformats.org/officeDocument/2006/relationships/image" Target="../media/image10.png"/><Relationship Id="rId26" Type="http://schemas.openxmlformats.org/officeDocument/2006/relationships/image" Target="../media/image19.gif"/><Relationship Id="rId3" Type="http://schemas.openxmlformats.org/officeDocument/2006/relationships/hyperlink" Target="https://www.tensorflow.org/" TargetMode="External"/><Relationship Id="rId21" Type="http://schemas.openxmlformats.org/officeDocument/2006/relationships/image" Target="../media/image14.png"/><Relationship Id="rId7" Type="http://schemas.microsoft.com/office/2007/relationships/hdphoto" Target="../media/hdphoto1.wdp"/><Relationship Id="rId12" Type="http://schemas.openxmlformats.org/officeDocument/2006/relationships/image" Target="../media/image6.png"/><Relationship Id="rId17" Type="http://schemas.openxmlformats.org/officeDocument/2006/relationships/image" Target="../media/image11.png"/><Relationship Id="rId25" Type="http://schemas.openxmlformats.org/officeDocument/2006/relationships/image" Target="../media/image18.png"/><Relationship Id="rId2" Type="http://schemas.openxmlformats.org/officeDocument/2006/relationships/hyperlink" Target="http://sunpy.org/" TargetMode="External"/><Relationship Id="rId16" Type="http://schemas.openxmlformats.org/officeDocument/2006/relationships/image" Target="../media/image9.jp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png"/><Relationship Id="rId24" Type="http://schemas.openxmlformats.org/officeDocument/2006/relationships/image" Target="../media/image17.png"/><Relationship Id="rId5" Type="http://schemas.openxmlformats.org/officeDocument/2006/relationships/image" Target="../media/image1.png"/><Relationship Id="rId15" Type="http://schemas.openxmlformats.org/officeDocument/2006/relationships/image" Target="../media/image8.png"/><Relationship Id="rId23" Type="http://schemas.openxmlformats.org/officeDocument/2006/relationships/image" Target="../media/image16.png"/><Relationship Id="rId10" Type="http://schemas.openxmlformats.org/officeDocument/2006/relationships/image" Target="../media/image4.png"/><Relationship Id="rId19" Type="http://schemas.openxmlformats.org/officeDocument/2006/relationships/image" Target="../media/image12.png"/><Relationship Id="rId4" Type="http://schemas.openxmlformats.org/officeDocument/2006/relationships/hyperlink" Target="https://keras.io/" TargetMode="External"/><Relationship Id="rId9" Type="http://schemas.microsoft.com/office/2007/relationships/hdphoto" Target="../media/hdphoto2.wdp"/><Relationship Id="rId14" Type="http://schemas.openxmlformats.org/officeDocument/2006/relationships/image" Target="../media/image7.jpg"/><Relationship Id="rId22" Type="http://schemas.openxmlformats.org/officeDocument/2006/relationships/image" Target="../media/image15.png"/><Relationship Id="rId2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4389437" y="69694"/>
            <a:ext cx="21117102" cy="321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40" tIns="434850" rIns="173940" bIns="43485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7400" b="1" dirty="0" smtClean="0">
                <a:solidFill>
                  <a:schemeClr val="accent3">
                    <a:lumMod val="20000"/>
                    <a:lumOff val="80000"/>
                  </a:schemeClr>
                </a:solidFill>
                <a:latin typeface="+mn-lt"/>
              </a:rPr>
              <a:t>Processing </a:t>
            </a:r>
            <a:r>
              <a:rPr lang="en-US" sz="7400" b="1" dirty="0">
                <a:solidFill>
                  <a:schemeClr val="accent3">
                    <a:lumMod val="20000"/>
                    <a:lumOff val="80000"/>
                  </a:schemeClr>
                </a:solidFill>
                <a:latin typeface="+mn-lt"/>
              </a:rPr>
              <a:t>Solar Images to forecast Coronal Mass Ejections using Artificial </a:t>
            </a:r>
            <a:r>
              <a:rPr lang="en-US" sz="7400" b="1" dirty="0" smtClean="0">
                <a:solidFill>
                  <a:schemeClr val="accent3">
                    <a:lumMod val="20000"/>
                    <a:lumOff val="80000"/>
                  </a:schemeClr>
                </a:solidFill>
                <a:latin typeface="+mn-lt"/>
              </a:rPr>
              <a:t>Intelligence</a:t>
            </a:r>
            <a:endParaRPr lang="en-US" sz="7400" b="1" dirty="0">
              <a:solidFill>
                <a:schemeClr val="accent3">
                  <a:lumMod val="20000"/>
                  <a:lumOff val="80000"/>
                </a:schemeClr>
              </a:solidFill>
              <a:latin typeface="+mn-lt"/>
            </a:endParaRPr>
          </a:p>
        </p:txBody>
      </p:sp>
      <p:sp>
        <p:nvSpPr>
          <p:cNvPr id="5" name="Text Box 123"/>
          <p:cNvSpPr txBox="1">
            <a:spLocks noChangeArrowheads="1"/>
          </p:cNvSpPr>
          <p:nvPr/>
        </p:nvSpPr>
        <p:spPr bwMode="auto">
          <a:xfrm>
            <a:off x="4575087" y="2980813"/>
            <a:ext cx="21117102" cy="222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40" tIns="173940" rIns="173940" bIns="17394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400" dirty="0" err="1" smtClean="0">
                <a:solidFill>
                  <a:schemeClr val="accent3">
                    <a:lumMod val="20000"/>
                    <a:lumOff val="80000"/>
                  </a:schemeClr>
                </a:solidFill>
                <a:latin typeface="+mn-lt"/>
              </a:rPr>
              <a:t>Savvas</a:t>
            </a:r>
            <a:r>
              <a:rPr lang="en-US" sz="4400" dirty="0" smtClean="0">
                <a:solidFill>
                  <a:schemeClr val="accent3">
                    <a:lumMod val="20000"/>
                    <a:lumOff val="80000"/>
                  </a:schemeClr>
                </a:solidFill>
                <a:latin typeface="+mn-lt"/>
              </a:rPr>
              <a:t> Raptis</a:t>
            </a:r>
            <a:r>
              <a:rPr lang="en-US" sz="4400" baseline="30000" dirty="0" smtClean="0">
                <a:solidFill>
                  <a:schemeClr val="accent3">
                    <a:lumMod val="20000"/>
                    <a:lumOff val="80000"/>
                  </a:schemeClr>
                </a:solidFill>
                <a:latin typeface="+mn-lt"/>
              </a:rPr>
              <a:t>1,2</a:t>
            </a:r>
            <a:r>
              <a:rPr lang="en-US" sz="4400" dirty="0" smtClean="0">
                <a:solidFill>
                  <a:schemeClr val="accent3">
                    <a:lumMod val="20000"/>
                    <a:lumOff val="80000"/>
                  </a:schemeClr>
                </a:solidFill>
                <a:latin typeface="+mn-lt"/>
              </a:rPr>
              <a:t>, Jorge Amaya</a:t>
            </a:r>
            <a:r>
              <a:rPr lang="en-US" sz="4400" baseline="30000" dirty="0" smtClean="0">
                <a:solidFill>
                  <a:schemeClr val="accent3">
                    <a:lumMod val="20000"/>
                    <a:lumOff val="80000"/>
                  </a:schemeClr>
                </a:solidFill>
                <a:latin typeface="+mn-lt"/>
              </a:rPr>
              <a:t>2</a:t>
            </a:r>
            <a:r>
              <a:rPr lang="en-US" sz="4400" dirty="0" smtClean="0">
                <a:solidFill>
                  <a:schemeClr val="accent3">
                    <a:lumMod val="20000"/>
                    <a:lumOff val="80000"/>
                  </a:schemeClr>
                </a:solidFill>
                <a:latin typeface="+mn-lt"/>
              </a:rPr>
              <a:t>, Adam Shamash</a:t>
            </a:r>
            <a:r>
              <a:rPr lang="en-US" sz="4400" baseline="30000" dirty="0" smtClean="0">
                <a:solidFill>
                  <a:schemeClr val="accent3">
                    <a:lumMod val="20000"/>
                    <a:lumOff val="80000"/>
                  </a:schemeClr>
                </a:solidFill>
                <a:latin typeface="+mn-lt"/>
              </a:rPr>
              <a:t>2</a:t>
            </a:r>
            <a:r>
              <a:rPr lang="en-US" sz="4400" dirty="0" smtClean="0">
                <a:solidFill>
                  <a:schemeClr val="accent3">
                    <a:lumMod val="20000"/>
                    <a:lumOff val="80000"/>
                  </a:schemeClr>
                </a:solidFill>
                <a:latin typeface="+mn-lt"/>
              </a:rPr>
              <a:t>, </a:t>
            </a:r>
            <a:r>
              <a:rPr lang="en-US" sz="4400" dirty="0">
                <a:solidFill>
                  <a:schemeClr val="accent3">
                    <a:lumMod val="20000"/>
                    <a:lumOff val="80000"/>
                  </a:schemeClr>
                </a:solidFill>
                <a:latin typeface="+mn-lt"/>
              </a:rPr>
              <a:t>Gilles </a:t>
            </a:r>
            <a:r>
              <a:rPr lang="en-US" sz="4400" dirty="0" smtClean="0">
                <a:solidFill>
                  <a:schemeClr val="accent3">
                    <a:lumMod val="20000"/>
                    <a:lumOff val="80000"/>
                  </a:schemeClr>
                </a:solidFill>
                <a:latin typeface="+mn-lt"/>
              </a:rPr>
              <a:t>Depypere</a:t>
            </a:r>
            <a:r>
              <a:rPr lang="en-US" sz="4400" baseline="30000" dirty="0" smtClean="0">
                <a:solidFill>
                  <a:schemeClr val="accent3">
                    <a:lumMod val="20000"/>
                    <a:lumOff val="80000"/>
                  </a:schemeClr>
                </a:solidFill>
                <a:latin typeface="+mn-lt"/>
              </a:rPr>
              <a:t>2</a:t>
            </a:r>
            <a:r>
              <a:rPr lang="en-US" sz="4400" dirty="0" smtClean="0">
                <a:solidFill>
                  <a:schemeClr val="accent3">
                    <a:lumMod val="20000"/>
                    <a:lumOff val="80000"/>
                  </a:schemeClr>
                </a:solidFill>
                <a:latin typeface="+mn-lt"/>
              </a:rPr>
              <a:t>, Giovanni Lapenta</a:t>
            </a:r>
            <a:r>
              <a:rPr lang="en-US" sz="4400" baseline="30000" dirty="0" smtClean="0">
                <a:solidFill>
                  <a:schemeClr val="accent3">
                    <a:lumMod val="20000"/>
                    <a:lumOff val="80000"/>
                  </a:schemeClr>
                </a:solidFill>
                <a:latin typeface="+mn-lt"/>
              </a:rPr>
              <a:t>2</a:t>
            </a:r>
            <a:endParaRPr lang="el-GR" sz="4400" baseline="30000" dirty="0" smtClean="0">
              <a:solidFill>
                <a:schemeClr val="accent3">
                  <a:lumMod val="20000"/>
                  <a:lumOff val="80000"/>
                </a:schemeClr>
              </a:solidFill>
              <a:latin typeface="+mn-lt"/>
            </a:endParaRPr>
          </a:p>
          <a:p>
            <a:pPr algn="ctr" eaLnBrk="1" hangingPunct="1"/>
            <a:endParaRPr lang="en-US" sz="4000" baseline="30000" dirty="0" smtClean="0">
              <a:solidFill>
                <a:schemeClr val="accent3">
                  <a:lumMod val="20000"/>
                  <a:lumOff val="80000"/>
                </a:schemeClr>
              </a:solidFill>
              <a:latin typeface="+mn-lt"/>
            </a:endParaRPr>
          </a:p>
          <a:p>
            <a:pPr algn="ctr" eaLnBrk="1" hangingPunct="1"/>
            <a:r>
              <a:rPr lang="en-US" sz="4000" baseline="30000" dirty="0" smtClean="0">
                <a:solidFill>
                  <a:schemeClr val="accent3">
                    <a:lumMod val="20000"/>
                    <a:lumOff val="80000"/>
                  </a:schemeClr>
                </a:solidFill>
                <a:latin typeface="+mn-lt"/>
              </a:rPr>
              <a:t>1</a:t>
            </a:r>
            <a:r>
              <a:rPr lang="en-US" sz="4000" dirty="0" smtClean="0">
                <a:solidFill>
                  <a:schemeClr val="accent3">
                    <a:lumMod val="20000"/>
                    <a:lumOff val="80000"/>
                  </a:schemeClr>
                </a:solidFill>
                <a:latin typeface="+mn-lt"/>
              </a:rPr>
              <a:t>KTH </a:t>
            </a:r>
            <a:r>
              <a:rPr lang="en-US" sz="4000" dirty="0">
                <a:solidFill>
                  <a:schemeClr val="accent3">
                    <a:lumMod val="20000"/>
                    <a:lumOff val="80000"/>
                  </a:schemeClr>
                </a:solidFill>
                <a:latin typeface="+mn-lt"/>
              </a:rPr>
              <a:t>Royal Institute of </a:t>
            </a:r>
            <a:r>
              <a:rPr lang="en-US" sz="4000" dirty="0" smtClean="0">
                <a:solidFill>
                  <a:schemeClr val="accent3">
                    <a:lumMod val="20000"/>
                    <a:lumOff val="80000"/>
                  </a:schemeClr>
                </a:solidFill>
                <a:latin typeface="+mn-lt"/>
              </a:rPr>
              <a:t>Technology</a:t>
            </a:r>
            <a:r>
              <a:rPr lang="en-US" sz="4000" dirty="0">
                <a:solidFill>
                  <a:schemeClr val="accent3">
                    <a:lumMod val="20000"/>
                    <a:lumOff val="80000"/>
                  </a:schemeClr>
                </a:solidFill>
                <a:latin typeface="+mn-lt"/>
              </a:rPr>
              <a:t>, Department of Space and Plasma </a:t>
            </a:r>
            <a:r>
              <a:rPr lang="en-US" sz="4000" dirty="0" smtClean="0">
                <a:solidFill>
                  <a:schemeClr val="accent3">
                    <a:lumMod val="20000"/>
                    <a:lumOff val="80000"/>
                  </a:schemeClr>
                </a:solidFill>
                <a:latin typeface="+mn-lt"/>
              </a:rPr>
              <a:t>Physics</a:t>
            </a:r>
          </a:p>
          <a:p>
            <a:pPr algn="ctr" eaLnBrk="1" hangingPunct="1"/>
            <a:r>
              <a:rPr lang="en-US" sz="4000" baseline="30000" dirty="0" smtClean="0">
                <a:solidFill>
                  <a:schemeClr val="accent3">
                    <a:lumMod val="20000"/>
                    <a:lumOff val="80000"/>
                  </a:schemeClr>
                </a:solidFill>
                <a:latin typeface="+mn-lt"/>
              </a:rPr>
              <a:t>2</a:t>
            </a:r>
            <a:r>
              <a:rPr lang="en-US" sz="4000" dirty="0" smtClean="0">
                <a:solidFill>
                  <a:schemeClr val="accent3">
                    <a:lumMod val="20000"/>
                    <a:lumOff val="80000"/>
                  </a:schemeClr>
                </a:solidFill>
                <a:latin typeface="+mn-lt"/>
              </a:rPr>
              <a:t>KU Leuven</a:t>
            </a:r>
            <a:r>
              <a:rPr lang="en-US" sz="4000" dirty="0">
                <a:solidFill>
                  <a:schemeClr val="accent3">
                    <a:lumMod val="20000"/>
                    <a:lumOff val="80000"/>
                  </a:schemeClr>
                </a:solidFill>
                <a:latin typeface="+mn-lt"/>
              </a:rPr>
              <a:t>, Centre for mathematical Plasma </a:t>
            </a:r>
            <a:r>
              <a:rPr lang="en-US" sz="4000" dirty="0" smtClean="0">
                <a:solidFill>
                  <a:schemeClr val="accent3">
                    <a:lumMod val="20000"/>
                    <a:lumOff val="80000"/>
                  </a:schemeClr>
                </a:solidFill>
                <a:latin typeface="+mn-lt"/>
              </a:rPr>
              <a:t>Astrophysics</a:t>
            </a:r>
            <a:endParaRPr lang="en-US" sz="4000" dirty="0">
              <a:solidFill>
                <a:schemeClr val="accent3">
                  <a:lumMod val="20000"/>
                  <a:lumOff val="80000"/>
                </a:schemeClr>
              </a:solidFill>
              <a:latin typeface="+mn-lt"/>
            </a:endParaRPr>
          </a:p>
        </p:txBody>
      </p:sp>
      <p:sp>
        <p:nvSpPr>
          <p:cNvPr id="24" name="TextBox 23"/>
          <p:cNvSpPr txBox="1"/>
          <p:nvPr/>
        </p:nvSpPr>
        <p:spPr>
          <a:xfrm>
            <a:off x="722297" y="40230611"/>
            <a:ext cx="6468002" cy="1703646"/>
          </a:xfrm>
          <a:prstGeom prst="rect">
            <a:avLst/>
          </a:prstGeom>
          <a:solidFill>
            <a:schemeClr val="accent1">
              <a:lumMod val="40000"/>
              <a:lumOff val="60000"/>
            </a:schemeClr>
          </a:solidFill>
        </p:spPr>
        <p:txBody>
          <a:bodyPr wrap="none" lIns="86970" tIns="43485" rIns="86970" bIns="43485" rtlCol="0">
            <a:spAutoFit/>
          </a:bodyPr>
          <a:lstStyle/>
          <a:p>
            <a:r>
              <a:rPr lang="en-US" sz="3500" dirty="0" err="1" smtClean="0">
                <a:latin typeface="Garamond" panose="02020404030301010803" pitchFamily="18" charset="0"/>
              </a:rPr>
              <a:t>Savvas</a:t>
            </a:r>
            <a:r>
              <a:rPr lang="en-US" sz="3500" dirty="0" smtClean="0">
                <a:latin typeface="Garamond" panose="02020404030301010803" pitchFamily="18" charset="0"/>
              </a:rPr>
              <a:t> </a:t>
            </a:r>
            <a:r>
              <a:rPr lang="en-US" sz="3500" dirty="0" err="1" smtClean="0">
                <a:latin typeface="Garamond" panose="02020404030301010803" pitchFamily="18" charset="0"/>
              </a:rPr>
              <a:t>Raptis</a:t>
            </a:r>
            <a:endParaRPr lang="en-US" sz="3500" dirty="0">
              <a:latin typeface="Garamond" panose="02020404030301010803" pitchFamily="18" charset="0"/>
            </a:endParaRPr>
          </a:p>
          <a:p>
            <a:r>
              <a:rPr lang="en-US" sz="3500" dirty="0" smtClean="0">
                <a:latin typeface="Garamond" panose="02020404030301010803" pitchFamily="18" charset="0"/>
              </a:rPr>
              <a:t>KTH </a:t>
            </a:r>
            <a:r>
              <a:rPr lang="en-US" sz="3500" dirty="0">
                <a:latin typeface="Garamond" panose="02020404030301010803" pitchFamily="18" charset="0"/>
              </a:rPr>
              <a:t>Royal Institute of </a:t>
            </a:r>
            <a:r>
              <a:rPr lang="en-US" sz="3500" dirty="0" smtClean="0">
                <a:latin typeface="Garamond" panose="02020404030301010803" pitchFamily="18" charset="0"/>
              </a:rPr>
              <a:t>Technology</a:t>
            </a:r>
            <a:endParaRPr lang="en-US" sz="3500" dirty="0">
              <a:latin typeface="Garamond" panose="02020404030301010803" pitchFamily="18" charset="0"/>
            </a:endParaRPr>
          </a:p>
          <a:p>
            <a:r>
              <a:rPr lang="en-US" sz="3500" dirty="0" smtClean="0">
                <a:latin typeface="Garamond" panose="02020404030301010803" pitchFamily="18" charset="0"/>
              </a:rPr>
              <a:t>savvra@kth.se</a:t>
            </a:r>
            <a:endParaRPr lang="en-US" sz="3500" dirty="0">
              <a:latin typeface="Garamond" panose="02020404030301010803" pitchFamily="18" charset="0"/>
            </a:endParaRPr>
          </a:p>
        </p:txBody>
      </p:sp>
      <p:sp>
        <p:nvSpPr>
          <p:cNvPr id="25" name="TextBox 24"/>
          <p:cNvSpPr txBox="1"/>
          <p:nvPr/>
        </p:nvSpPr>
        <p:spPr>
          <a:xfrm>
            <a:off x="722297" y="39434906"/>
            <a:ext cx="6657926" cy="764928"/>
          </a:xfrm>
          <a:prstGeom prst="rect">
            <a:avLst/>
          </a:prstGeom>
          <a:noFill/>
        </p:spPr>
        <p:txBody>
          <a:bodyPr wrap="none" lIns="86970" tIns="43485" rIns="86970" bIns="43485" rtlCol="0">
            <a:spAutoFit/>
          </a:bodyPr>
          <a:lstStyle/>
          <a:p>
            <a:r>
              <a:rPr lang="en-US" sz="4400" b="1" dirty="0" smtClean="0"/>
              <a:t>Contact / More information</a:t>
            </a:r>
            <a:endParaRPr lang="en-US" sz="4400" b="1" dirty="0"/>
          </a:p>
        </p:txBody>
      </p:sp>
      <p:sp>
        <p:nvSpPr>
          <p:cNvPr id="10" name="Text Box 189"/>
          <p:cNvSpPr txBox="1">
            <a:spLocks noChangeArrowheads="1"/>
          </p:cNvSpPr>
          <p:nvPr/>
        </p:nvSpPr>
        <p:spPr bwMode="auto">
          <a:xfrm>
            <a:off x="1681515" y="7132373"/>
            <a:ext cx="8407576" cy="10046239"/>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3000" dirty="0">
                <a:latin typeface="Garamond" panose="02020404030301010803" pitchFamily="18" charset="0"/>
              </a:rPr>
              <a:t>Energetic activity on the Sun influences space missions, satellites, airplanes, electrical/electronic devices and grid networks. </a:t>
            </a:r>
            <a:r>
              <a:rPr lang="en-US" sz="3000" dirty="0" smtClean="0">
                <a:latin typeface="Garamond" panose="02020404030301010803" pitchFamily="18" charset="0"/>
              </a:rPr>
              <a:t>The </a:t>
            </a:r>
            <a:r>
              <a:rPr lang="en-US" sz="3000" dirty="0">
                <a:latin typeface="Garamond" panose="02020404030301010803" pitchFamily="18" charset="0"/>
              </a:rPr>
              <a:t>origin of these disastrous effects is the phenomenon of Coronal Mass Ejection (CME).</a:t>
            </a:r>
          </a:p>
          <a:p>
            <a:pPr algn="just" eaLnBrk="1" hangingPunct="1"/>
            <a:endParaRPr lang="el-GR" sz="3000" dirty="0" smtClean="0">
              <a:latin typeface="Garamond" panose="02020404030301010803" pitchFamily="18" charset="0"/>
            </a:endParaRPr>
          </a:p>
          <a:p>
            <a:pPr algn="just" eaLnBrk="1" hangingPunct="1"/>
            <a:endParaRPr lang="el-GR" sz="3000" dirty="0">
              <a:latin typeface="Garamond" panose="02020404030301010803" pitchFamily="18" charset="0"/>
            </a:endParaRPr>
          </a:p>
          <a:p>
            <a:pPr algn="just" eaLnBrk="1" hangingPunct="1"/>
            <a:endParaRPr lang="el-GR" sz="3000" dirty="0" smtClean="0">
              <a:latin typeface="Garamond" panose="02020404030301010803" pitchFamily="18" charset="0"/>
            </a:endParaRPr>
          </a:p>
          <a:p>
            <a:pPr algn="just" eaLnBrk="1" hangingPunct="1"/>
            <a:endParaRPr lang="el-GR" sz="3000" dirty="0">
              <a:latin typeface="Garamond" panose="02020404030301010803" pitchFamily="18" charset="0"/>
            </a:endParaRPr>
          </a:p>
          <a:p>
            <a:pPr algn="just" eaLnBrk="1" hangingPunct="1"/>
            <a:endParaRPr lang="el-GR" sz="3000" dirty="0" smtClean="0">
              <a:latin typeface="Garamond" panose="02020404030301010803" pitchFamily="18" charset="0"/>
            </a:endParaRPr>
          </a:p>
          <a:p>
            <a:pPr algn="just" eaLnBrk="1" hangingPunct="1"/>
            <a:endParaRPr lang="el-GR" sz="3000" dirty="0">
              <a:latin typeface="Garamond" panose="02020404030301010803" pitchFamily="18" charset="0"/>
            </a:endParaRPr>
          </a:p>
          <a:p>
            <a:pPr algn="just" eaLnBrk="1" hangingPunct="1"/>
            <a:endParaRPr lang="el-GR" sz="3000" dirty="0" smtClean="0">
              <a:latin typeface="Garamond" panose="02020404030301010803" pitchFamily="18" charset="0"/>
            </a:endParaRPr>
          </a:p>
          <a:p>
            <a:pPr algn="just" eaLnBrk="1" hangingPunct="1"/>
            <a:endParaRPr lang="el-GR" sz="3000" dirty="0">
              <a:latin typeface="Garamond" panose="02020404030301010803" pitchFamily="18" charset="0"/>
            </a:endParaRPr>
          </a:p>
          <a:p>
            <a:pPr algn="just" eaLnBrk="1" hangingPunct="1"/>
            <a:endParaRPr lang="el-GR" sz="3000" dirty="0" smtClean="0">
              <a:latin typeface="Garamond" panose="02020404030301010803" pitchFamily="18" charset="0"/>
            </a:endParaRPr>
          </a:p>
          <a:p>
            <a:pPr algn="just" eaLnBrk="1" hangingPunct="1"/>
            <a:endParaRPr lang="el-GR" sz="3000" dirty="0">
              <a:latin typeface="Garamond" panose="02020404030301010803" pitchFamily="18" charset="0"/>
            </a:endParaRPr>
          </a:p>
          <a:p>
            <a:pPr algn="just" eaLnBrk="1" hangingPunct="1"/>
            <a:endParaRPr lang="el-GR" sz="3000" dirty="0">
              <a:latin typeface="Garamond" panose="02020404030301010803" pitchFamily="18" charset="0"/>
            </a:endParaRPr>
          </a:p>
          <a:p>
            <a:pPr algn="just" eaLnBrk="1" hangingPunct="1"/>
            <a:r>
              <a:rPr lang="en-US" sz="3000" b="1" dirty="0">
                <a:latin typeface="Garamond" panose="02020404030301010803" pitchFamily="18" charset="0"/>
              </a:rPr>
              <a:t>CME</a:t>
            </a:r>
            <a:r>
              <a:rPr lang="en-US" sz="3000" dirty="0">
                <a:latin typeface="Garamond" panose="02020404030301010803" pitchFamily="18" charset="0"/>
              </a:rPr>
              <a:t> is as an extensive structure of magnetized plasma which propagates away from the Sun into space, driven by magnetic forces. A specific subcategory of CMEs are the halo </a:t>
            </a:r>
            <a:r>
              <a:rPr lang="en-US" sz="3000" dirty="0" smtClean="0">
                <a:latin typeface="Garamond" panose="02020404030301010803" pitchFamily="18" charset="0"/>
              </a:rPr>
              <a:t>CMEs that propagate </a:t>
            </a:r>
            <a:r>
              <a:rPr lang="en-US" sz="3000" dirty="0">
                <a:latin typeface="Garamond" panose="02020404030301010803" pitchFamily="18" charset="0"/>
              </a:rPr>
              <a:t>in the direction of the </a:t>
            </a:r>
            <a:r>
              <a:rPr lang="en-US" sz="3000" dirty="0" smtClean="0">
                <a:latin typeface="Garamond" panose="02020404030301010803" pitchFamily="18" charset="0"/>
              </a:rPr>
              <a:t>Earth.</a:t>
            </a:r>
          </a:p>
        </p:txBody>
      </p:sp>
      <p:sp>
        <p:nvSpPr>
          <p:cNvPr id="32" name="Rectangle 31"/>
          <p:cNvSpPr/>
          <p:nvPr/>
        </p:nvSpPr>
        <p:spPr>
          <a:xfrm>
            <a:off x="1681515" y="6240826"/>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smtClean="0">
                <a:solidFill>
                  <a:schemeClr val="accent3">
                    <a:lumMod val="20000"/>
                    <a:lumOff val="80000"/>
                  </a:schemeClr>
                </a:solidFill>
              </a:rPr>
              <a:t>Introduction</a:t>
            </a:r>
            <a:endParaRPr lang="en-US" sz="5400" b="1" dirty="0">
              <a:solidFill>
                <a:schemeClr val="accent3">
                  <a:lumMod val="20000"/>
                  <a:lumOff val="80000"/>
                </a:schemeClr>
              </a:solidFill>
            </a:endParaRPr>
          </a:p>
        </p:txBody>
      </p:sp>
      <mc:AlternateContent xmlns:mc="http://schemas.openxmlformats.org/markup-compatibility/2006">
        <mc:Choice xmlns:a14="http://schemas.microsoft.com/office/drawing/2010/main" Requires="a14">
          <p:sp>
            <p:nvSpPr>
              <p:cNvPr id="15" name="Text Box 194"/>
              <p:cNvSpPr txBox="1">
                <a:spLocks noChangeArrowheads="1"/>
              </p:cNvSpPr>
              <p:nvPr/>
            </p:nvSpPr>
            <p:spPr bwMode="auto">
              <a:xfrm>
                <a:off x="10929849" y="7132373"/>
                <a:ext cx="8407576" cy="23442407"/>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r>
                  <a:rPr lang="en-US" sz="3000" dirty="0" smtClean="0">
                    <a:latin typeface="Garamond" panose="02020404030301010803" pitchFamily="18" charset="0"/>
                  </a:rPr>
                  <a:t>For the year 2014 and by using SDO data of 512x512 resolution and </a:t>
                </a:r>
                <a14:m>
                  <m:oMath xmlns:m="http://schemas.openxmlformats.org/officeDocument/2006/math">
                    <m:r>
                      <a:rPr lang="el-GR" sz="2700" b="0" i="1" smtClean="0">
                        <a:latin typeface="Cambria Math" panose="02040503050406030204" pitchFamily="18" charset="0"/>
                      </a:rPr>
                      <m:t>𝜆</m:t>
                    </m:r>
                    <m:r>
                      <a:rPr lang="el-GR" sz="2700" b="0" i="1" smtClean="0">
                        <a:latin typeface="Cambria Math" panose="02040503050406030204" pitchFamily="18" charset="0"/>
                      </a:rPr>
                      <m:t>=171 </m:t>
                    </m:r>
                    <m:d>
                      <m:dPr>
                        <m:begChr m:val="["/>
                        <m:endChr m:val="]"/>
                        <m:ctrlPr>
                          <a:rPr lang="en-US" sz="2700" b="0" i="1" smtClean="0">
                            <a:latin typeface="Cambria Math" panose="02040503050406030204" pitchFamily="18" charset="0"/>
                          </a:rPr>
                        </m:ctrlPr>
                      </m:dPr>
                      <m:e>
                        <m:r>
                          <a:rPr lang="el-GR" sz="2700" b="0" i="1" smtClean="0">
                            <a:latin typeface="Cambria Math" panose="02040503050406030204" pitchFamily="18" charset="0"/>
                          </a:rPr>
                          <m:t>Å</m:t>
                        </m:r>
                      </m:e>
                    </m:d>
                  </m:oMath>
                </a14:m>
                <a:r>
                  <a:rPr lang="en-US" sz="3000" dirty="0" smtClean="0">
                    <a:latin typeface="Garamond" panose="02020404030301010803" pitchFamily="18" charset="0"/>
                  </a:rPr>
                  <a:t>, we obtained:</a:t>
                </a:r>
              </a:p>
              <a:p>
                <a:pPr algn="just" eaLnBrk="1" hangingPunct="1"/>
                <a:endParaRPr lang="en-US" sz="3000" dirty="0" smtClean="0">
                  <a:latin typeface="Garamond" panose="02020404030301010803" pitchFamily="18" charset="0"/>
                </a:endParaRPr>
              </a:p>
              <a:p>
                <a:pPr marL="457200" indent="-457200" algn="just" eaLnBrk="1" hangingPunct="1">
                  <a:buFont typeface="Wingdings" panose="05000000000000000000" pitchFamily="2" charset="2"/>
                  <a:buChar char="Ø"/>
                </a:pPr>
                <a:r>
                  <a:rPr lang="en-US" sz="3000" dirty="0" smtClean="0">
                    <a:latin typeface="Garamond" panose="02020404030301010803" pitchFamily="18" charset="0"/>
                  </a:rPr>
                  <a:t>An accuracy </a:t>
                </a:r>
                <a:r>
                  <a:rPr lang="en-US" sz="3000" dirty="0">
                    <a:latin typeface="Garamond" panose="02020404030301010803" pitchFamily="18" charset="0"/>
                  </a:rPr>
                  <a:t>of </a:t>
                </a:r>
                <a:r>
                  <a:rPr lang="en-US" sz="3000" b="1" dirty="0">
                    <a:latin typeface="Garamond" panose="02020404030301010803" pitchFamily="18" charset="0"/>
                  </a:rPr>
                  <a:t>76.6</a:t>
                </a:r>
                <a:r>
                  <a:rPr lang="en-US" sz="3000" b="1" dirty="0" smtClean="0">
                    <a:latin typeface="Garamond" panose="02020404030301010803" pitchFamily="18" charset="0"/>
                  </a:rPr>
                  <a:t>%</a:t>
                </a:r>
                <a:r>
                  <a:rPr lang="en-US" sz="3000" dirty="0" smtClean="0">
                    <a:latin typeface="Garamond" panose="02020404030301010803" pitchFamily="18" charset="0"/>
                  </a:rPr>
                  <a:t> for </a:t>
                </a:r>
                <a:r>
                  <a:rPr lang="en-US" sz="3000" dirty="0">
                    <a:latin typeface="Garamond" panose="02020404030301010803" pitchFamily="18" charset="0"/>
                  </a:rPr>
                  <a:t>the prediction of the CMEs as described in </a:t>
                </a:r>
                <a:r>
                  <a:rPr lang="en-US" sz="3000" dirty="0" smtClean="0">
                    <a:latin typeface="Garamond" panose="02020404030301010803" pitchFamily="18" charset="0"/>
                  </a:rPr>
                  <a:t>CACTUS catalog. </a:t>
                </a:r>
              </a:p>
              <a:p>
                <a:pPr marL="457200" indent="-457200" algn="just" eaLnBrk="1" hangingPunct="1">
                  <a:buFont typeface="Wingdings" panose="05000000000000000000" pitchFamily="2" charset="2"/>
                  <a:buChar char="Ø"/>
                </a:pPr>
                <a:r>
                  <a:rPr lang="en-US" sz="3000" dirty="0" smtClean="0">
                    <a:latin typeface="Garamond" panose="02020404030301010803" pitchFamily="18" charset="0"/>
                  </a:rPr>
                  <a:t>An </a:t>
                </a:r>
                <a:r>
                  <a:rPr lang="en-US" sz="3000" b="1" dirty="0" smtClean="0">
                    <a:latin typeface="Garamond" panose="02020404030301010803" pitchFamily="18" charset="0"/>
                  </a:rPr>
                  <a:t>83.5% </a:t>
                </a:r>
                <a:r>
                  <a:rPr lang="en-US" sz="3000" dirty="0" smtClean="0">
                    <a:latin typeface="Garamond" panose="02020404030301010803" pitchFamily="18" charset="0"/>
                  </a:rPr>
                  <a:t>classification between </a:t>
                </a:r>
                <a:r>
                  <a:rPr lang="en-US" sz="3000" dirty="0">
                    <a:latin typeface="Garamond" panose="02020404030301010803" pitchFamily="18" charset="0"/>
                  </a:rPr>
                  <a:t>halo and non-halo CMEs as shown in LASCO </a:t>
                </a:r>
                <a:r>
                  <a:rPr lang="en-US" sz="3000" dirty="0" smtClean="0">
                    <a:latin typeface="Garamond" panose="02020404030301010803" pitchFamily="18" charset="0"/>
                  </a:rPr>
                  <a:t>catalog.</a:t>
                </a: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r>
                  <a:rPr lang="en-US" sz="3000" dirty="0">
                    <a:latin typeface="Garamond" panose="02020404030301010803" pitchFamily="18" charset="0"/>
                  </a:rPr>
                  <a:t>For the download and process of data along with the creation of the Pre-processing tool, we used the </a:t>
                </a:r>
                <a:r>
                  <a:rPr lang="en-US" sz="3000" dirty="0" err="1">
                    <a:latin typeface="Garamond" panose="02020404030301010803" pitchFamily="18" charset="0"/>
                  </a:rPr>
                  <a:t>Sunpy</a:t>
                </a:r>
                <a:r>
                  <a:rPr lang="en-US" sz="3000" dirty="0">
                    <a:latin typeface="Garamond" panose="02020404030301010803" pitchFamily="18" charset="0"/>
                  </a:rPr>
                  <a:t> (</a:t>
                </a:r>
                <a:r>
                  <a:rPr lang="en-US" sz="3000" dirty="0">
                    <a:latin typeface="Garamond" panose="02020404030301010803" pitchFamily="18" charset="0"/>
                    <a:hlinkClick r:id="rId2"/>
                  </a:rPr>
                  <a:t>http://</a:t>
                </a:r>
                <a:r>
                  <a:rPr lang="en-US" sz="3000" dirty="0" smtClean="0">
                    <a:latin typeface="Garamond" panose="02020404030301010803" pitchFamily="18" charset="0"/>
                    <a:hlinkClick r:id="rId2"/>
                  </a:rPr>
                  <a:t>sunpy.org</a:t>
                </a:r>
                <a:r>
                  <a:rPr lang="en-US" sz="3000" dirty="0" smtClean="0">
                    <a:latin typeface="Garamond" panose="02020404030301010803" pitchFamily="18" charset="0"/>
                  </a:rPr>
                  <a:t>) </a:t>
                </a:r>
                <a:r>
                  <a:rPr lang="en-US" sz="3000" dirty="0">
                    <a:latin typeface="Garamond" panose="02020404030301010803" pitchFamily="18" charset="0"/>
                  </a:rPr>
                  <a:t>library of </a:t>
                </a:r>
                <a:r>
                  <a:rPr lang="en-US" sz="3000" dirty="0" smtClean="0">
                    <a:latin typeface="Garamond" panose="02020404030301010803" pitchFamily="18" charset="0"/>
                  </a:rPr>
                  <a:t>Python language. </a:t>
                </a:r>
                <a:r>
                  <a:rPr lang="en-US" sz="3000" dirty="0">
                    <a:latin typeface="Garamond" panose="02020404030301010803" pitchFamily="18" charset="0"/>
                  </a:rPr>
                  <a:t>For the implementation of </a:t>
                </a:r>
                <a:r>
                  <a:rPr lang="en-US" sz="3000" dirty="0" smtClean="0">
                    <a:latin typeface="Garamond" panose="02020404030301010803" pitchFamily="18" charset="0"/>
                  </a:rPr>
                  <a:t>CNNs we </a:t>
                </a:r>
                <a:r>
                  <a:rPr lang="en-US" sz="3000" dirty="0">
                    <a:latin typeface="Garamond" panose="02020404030301010803" pitchFamily="18" charset="0"/>
                  </a:rPr>
                  <a:t>used as backend the </a:t>
                </a:r>
                <a:r>
                  <a:rPr lang="en-US" sz="3000" dirty="0" err="1" smtClean="0">
                    <a:latin typeface="Garamond" panose="02020404030301010803" pitchFamily="18" charset="0"/>
                  </a:rPr>
                  <a:t>TensorFlow</a:t>
                </a:r>
                <a:r>
                  <a:rPr lang="en-US" sz="3000" dirty="0">
                    <a:latin typeface="Garamond" panose="02020404030301010803" pitchFamily="18" charset="0"/>
                  </a:rPr>
                  <a:t> library (</a:t>
                </a:r>
                <a:r>
                  <a:rPr lang="en-US" sz="3000" dirty="0">
                    <a:latin typeface="Garamond" panose="02020404030301010803" pitchFamily="18" charset="0"/>
                    <a:hlinkClick r:id="rId3"/>
                  </a:rPr>
                  <a:t>https://</a:t>
                </a:r>
                <a:r>
                  <a:rPr lang="en-US" sz="3000" dirty="0" smtClean="0">
                    <a:latin typeface="Garamond" panose="02020404030301010803" pitchFamily="18" charset="0"/>
                    <a:hlinkClick r:id="rId3"/>
                  </a:rPr>
                  <a:t>www.tensorflow.org</a:t>
                </a:r>
                <a:r>
                  <a:rPr lang="en-US" sz="3000" dirty="0" smtClean="0">
                    <a:latin typeface="Garamond" panose="02020404030301010803" pitchFamily="18" charset="0"/>
                  </a:rPr>
                  <a:t>) and </a:t>
                </a:r>
                <a:r>
                  <a:rPr lang="en-US" sz="3000" dirty="0">
                    <a:latin typeface="Garamond" panose="02020404030301010803" pitchFamily="18" charset="0"/>
                  </a:rPr>
                  <a:t>the </a:t>
                </a:r>
                <a:r>
                  <a:rPr lang="en-US" sz="3000" dirty="0" err="1">
                    <a:latin typeface="Garamond" panose="02020404030301010803" pitchFamily="18" charset="0"/>
                  </a:rPr>
                  <a:t>Keras</a:t>
                </a:r>
                <a:r>
                  <a:rPr lang="en-US" sz="3000" dirty="0">
                    <a:latin typeface="Garamond" panose="02020404030301010803" pitchFamily="18" charset="0"/>
                  </a:rPr>
                  <a:t> API (</a:t>
                </a:r>
                <a:r>
                  <a:rPr lang="en-US" sz="3000" dirty="0">
                    <a:latin typeface="Garamond" panose="02020404030301010803" pitchFamily="18" charset="0"/>
                    <a:hlinkClick r:id="rId4"/>
                  </a:rPr>
                  <a:t>https://</a:t>
                </a:r>
                <a:r>
                  <a:rPr lang="en-US" sz="3000" dirty="0" smtClean="0">
                    <a:latin typeface="Garamond" panose="02020404030301010803" pitchFamily="18" charset="0"/>
                    <a:hlinkClick r:id="rId4"/>
                  </a:rPr>
                  <a:t>keras.io</a:t>
                </a:r>
                <a:r>
                  <a:rPr lang="en-US" sz="3000" dirty="0">
                    <a:latin typeface="Garamond" panose="02020404030301010803" pitchFamily="18" charset="0"/>
                  </a:rPr>
                  <a:t> </a:t>
                </a:r>
                <a:r>
                  <a:rPr lang="en-US" sz="3000" dirty="0" smtClean="0">
                    <a:latin typeface="Garamond" panose="02020404030301010803" pitchFamily="18" charset="0"/>
                  </a:rPr>
                  <a:t>). </a:t>
                </a:r>
              </a:p>
              <a:p>
                <a:pPr algn="just" eaLnBrk="1" hangingPunct="1"/>
                <a:endParaRPr lang="en-US" sz="3000" dirty="0">
                  <a:latin typeface="Garamond" panose="02020404030301010803" pitchFamily="18" charset="0"/>
                </a:endParaRPr>
              </a:p>
              <a:p>
                <a:pPr algn="just" eaLnBrk="1" hangingPunct="1"/>
                <a:r>
                  <a:rPr lang="en-US" sz="3000" dirty="0">
                    <a:latin typeface="Garamond" panose="02020404030301010803" pitchFamily="18" charset="0"/>
                  </a:rPr>
                  <a:t>For the training of the </a:t>
                </a:r>
                <a:r>
                  <a:rPr lang="en-US" sz="3000" dirty="0" smtClean="0">
                    <a:latin typeface="Garamond" panose="02020404030301010803" pitchFamily="18" charset="0"/>
                  </a:rPr>
                  <a:t>CNNs </a:t>
                </a:r>
                <a:r>
                  <a:rPr lang="en-US" sz="3000" dirty="0">
                    <a:latin typeface="Garamond" panose="02020404030301010803" pitchFamily="18" charset="0"/>
                  </a:rPr>
                  <a:t>and for the image processing, we used the Flemish </a:t>
                </a:r>
                <a:r>
                  <a:rPr lang="en-US" sz="3000" dirty="0" smtClean="0">
                    <a:latin typeface="Garamond" panose="02020404030301010803" pitchFamily="18" charset="0"/>
                  </a:rPr>
                  <a:t>Supercomputer Centre </a:t>
                </a:r>
                <a:r>
                  <a:rPr lang="en-US" sz="3000" dirty="0">
                    <a:latin typeface="Garamond" panose="02020404030301010803" pitchFamily="18" charset="0"/>
                  </a:rPr>
                  <a:t>(VSC</a:t>
                </a:r>
                <a:r>
                  <a:rPr lang="en-US" sz="3000" dirty="0" smtClean="0">
                    <a:latin typeface="Garamond" panose="02020404030301010803" pitchFamily="18" charset="0"/>
                  </a:rPr>
                  <a:t>).</a:t>
                </a:r>
                <a:endParaRPr lang="en-US" sz="3000" dirty="0">
                  <a:latin typeface="Garamond" panose="02020404030301010803" pitchFamily="18" charset="0"/>
                </a:endParaRPr>
              </a:p>
            </p:txBody>
          </p:sp>
        </mc:Choice>
        <mc:Fallback>
          <p:sp>
            <p:nvSpPr>
              <p:cNvPr id="15" name="Text Box 194"/>
              <p:cNvSpPr txBox="1">
                <a:spLocks noRot="1" noChangeAspect="1" noMove="1" noResize="1" noEditPoints="1" noAdjustHandles="1" noChangeArrowheads="1" noChangeShapeType="1" noTextEdit="1"/>
              </p:cNvSpPr>
              <p:nvPr/>
            </p:nvSpPr>
            <p:spPr bwMode="auto">
              <a:xfrm>
                <a:off x="10929849" y="7132373"/>
                <a:ext cx="8407576" cy="23442407"/>
              </a:xfrm>
              <a:prstGeom prst="rect">
                <a:avLst/>
              </a:prstGeom>
              <a:blipFill>
                <a:blip r:embed="rId5"/>
                <a:stretch>
                  <a:fillRect l="-652" r="-652"/>
                </a:stretch>
              </a:blipFill>
              <a:ln w="12700">
                <a:solidFill>
                  <a:schemeClr val="accent1">
                    <a:lumMod val="75000"/>
                  </a:schemeClr>
                </a:solidFill>
              </a:ln>
              <a:effectLst/>
            </p:spPr>
            <p:txBody>
              <a:bodyPr/>
              <a:lstStyle/>
              <a:p>
                <a:r>
                  <a:rPr lang="en-US">
                    <a:noFill/>
                  </a:rPr>
                  <a:t> </a:t>
                </a:r>
              </a:p>
            </p:txBody>
          </p:sp>
        </mc:Fallback>
      </mc:AlternateContent>
      <p:sp>
        <p:nvSpPr>
          <p:cNvPr id="33" name="Rectangle 32"/>
          <p:cNvSpPr/>
          <p:nvPr/>
        </p:nvSpPr>
        <p:spPr>
          <a:xfrm>
            <a:off x="1681515" y="17926933"/>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smtClean="0">
                <a:solidFill>
                  <a:schemeClr val="accent3">
                    <a:lumMod val="20000"/>
                    <a:lumOff val="80000"/>
                  </a:schemeClr>
                </a:solidFill>
              </a:rPr>
              <a:t>Method – Neural Networks</a:t>
            </a:r>
            <a:endParaRPr lang="en-US" sz="5400" b="1" dirty="0">
              <a:solidFill>
                <a:schemeClr val="accent3">
                  <a:lumMod val="20000"/>
                  <a:lumOff val="80000"/>
                </a:schemeClr>
              </a:solidFill>
            </a:endParaRPr>
          </a:p>
        </p:txBody>
      </p:sp>
      <p:sp>
        <p:nvSpPr>
          <p:cNvPr id="12" name="Text Box 191"/>
          <p:cNvSpPr txBox="1">
            <a:spLocks noChangeArrowheads="1"/>
          </p:cNvSpPr>
          <p:nvPr/>
        </p:nvSpPr>
        <p:spPr bwMode="auto">
          <a:xfrm>
            <a:off x="20178184" y="7124866"/>
            <a:ext cx="8407576" cy="26204509"/>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r>
              <a:rPr lang="en-US" sz="3000" dirty="0" smtClean="0">
                <a:latin typeface="Garamond" panose="02020404030301010803" pitchFamily="18" charset="0"/>
              </a:rPr>
              <a:t>The pre-processing tool downloads, processes and organizes images of the Sun derived from the VSO client. It consists of an automatic procedure that uses the Sun’s differential rotation to derive new features (</a:t>
            </a:r>
            <a:r>
              <a:rPr lang="en-US" sz="3000" b="1" dirty="0" smtClean="0">
                <a:latin typeface="Garamond" panose="02020404030301010803" pitchFamily="18" charset="0"/>
              </a:rPr>
              <a:t>History maps</a:t>
            </a:r>
            <a:r>
              <a:rPr lang="en-US" sz="3000" dirty="0" smtClean="0">
                <a:latin typeface="Garamond" panose="02020404030301010803" pitchFamily="18" charset="0"/>
              </a:rPr>
              <a:t>) that may be used in Solar data analysis and machine learning applications.</a:t>
            </a:r>
            <a:endParaRPr lang="el-GR"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p:txBody>
      </p:sp>
      <p:sp>
        <p:nvSpPr>
          <p:cNvPr id="35" name="Rectangle 34"/>
          <p:cNvSpPr/>
          <p:nvPr/>
        </p:nvSpPr>
        <p:spPr>
          <a:xfrm>
            <a:off x="20178184" y="6242400"/>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smtClean="0">
                <a:solidFill>
                  <a:schemeClr val="accent3">
                    <a:lumMod val="20000"/>
                    <a:lumOff val="80000"/>
                  </a:schemeClr>
                </a:solidFill>
              </a:rPr>
              <a:t>Pre-Processing Tool</a:t>
            </a:r>
            <a:endParaRPr lang="en-US" sz="5400" b="1" dirty="0">
              <a:solidFill>
                <a:schemeClr val="accent3">
                  <a:lumMod val="20000"/>
                  <a:lumOff val="80000"/>
                </a:schemeClr>
              </a:solidFill>
            </a:endParaRPr>
          </a:p>
        </p:txBody>
      </p:sp>
      <p:sp>
        <p:nvSpPr>
          <p:cNvPr id="14" name="Text Box 193"/>
          <p:cNvSpPr txBox="1">
            <a:spLocks noChangeArrowheads="1"/>
          </p:cNvSpPr>
          <p:nvPr/>
        </p:nvSpPr>
        <p:spPr bwMode="auto">
          <a:xfrm>
            <a:off x="10929849" y="34556866"/>
            <a:ext cx="17655911" cy="2659601"/>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eaLnBrk="1" hangingPunct="1">
              <a:buFont typeface="Arial" panose="020B0604020202020204" pitchFamily="34" charset="0"/>
              <a:buChar char="•"/>
            </a:pPr>
            <a:r>
              <a:rPr lang="en-US" sz="3000" dirty="0" smtClean="0">
                <a:latin typeface="Garamond" panose="02020404030301010803" pitchFamily="18" charset="0"/>
              </a:rPr>
              <a:t>A promising result was obtained for the prediction and the classification of CMEs as described by CACTUS and LASCO catalogs using Artificial Intelligence techniques. In specific, </a:t>
            </a:r>
            <a:r>
              <a:rPr lang="en-US" sz="3000" b="1" dirty="0">
                <a:latin typeface="Garamond" panose="02020404030301010803" pitchFamily="18" charset="0"/>
              </a:rPr>
              <a:t>76.6</a:t>
            </a:r>
            <a:r>
              <a:rPr lang="en-US" sz="3000" b="1" dirty="0" smtClean="0">
                <a:latin typeface="Garamond" panose="02020404030301010803" pitchFamily="18" charset="0"/>
              </a:rPr>
              <a:t>% </a:t>
            </a:r>
            <a:r>
              <a:rPr lang="en-US" sz="3000" dirty="0" smtClean="0">
                <a:latin typeface="Garamond" panose="02020404030301010803" pitchFamily="18" charset="0"/>
              </a:rPr>
              <a:t>prediction and </a:t>
            </a:r>
            <a:r>
              <a:rPr lang="en-US" sz="3000" b="1" dirty="0" smtClean="0">
                <a:latin typeface="Garamond" panose="02020404030301010803" pitchFamily="18" charset="0"/>
              </a:rPr>
              <a:t>83.5% </a:t>
            </a:r>
            <a:r>
              <a:rPr lang="en-US" sz="3000" dirty="0" smtClean="0">
                <a:latin typeface="Garamond" panose="02020404030301010803" pitchFamily="18" charset="0"/>
              </a:rPr>
              <a:t>classification between halo and non-halo CME.</a:t>
            </a:r>
          </a:p>
          <a:p>
            <a:pPr marL="457200" indent="-457200" algn="just" eaLnBrk="1" hangingPunct="1">
              <a:buFont typeface="Arial" panose="020B0604020202020204" pitchFamily="34" charset="0"/>
              <a:buChar char="•"/>
            </a:pPr>
            <a:r>
              <a:rPr lang="en-US" sz="3000" dirty="0" smtClean="0">
                <a:latin typeface="Garamond" panose="02020404030301010803" pitchFamily="18" charset="0"/>
              </a:rPr>
              <a:t>A new tool was developed that may be a valuable asset in </a:t>
            </a:r>
            <a:r>
              <a:rPr lang="en-US" sz="3000" dirty="0" smtClean="0">
                <a:latin typeface="Garamond" panose="02020404030301010803" pitchFamily="18" charset="0"/>
              </a:rPr>
              <a:t>analyzing and predicting </a:t>
            </a:r>
            <a:r>
              <a:rPr lang="en-US" sz="3000" dirty="0" smtClean="0">
                <a:latin typeface="Garamond" panose="02020404030301010803" pitchFamily="18" charset="0"/>
              </a:rPr>
              <a:t>solar related phenomena (CMEs, Sunspots, Solar Flares etc.)</a:t>
            </a:r>
          </a:p>
        </p:txBody>
      </p:sp>
      <p:sp>
        <p:nvSpPr>
          <p:cNvPr id="36" name="Rectangle 35"/>
          <p:cNvSpPr/>
          <p:nvPr/>
        </p:nvSpPr>
        <p:spPr>
          <a:xfrm>
            <a:off x="10929849" y="33665319"/>
            <a:ext cx="17655911"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smtClean="0">
                <a:solidFill>
                  <a:schemeClr val="accent3">
                    <a:lumMod val="20000"/>
                    <a:lumOff val="80000"/>
                  </a:schemeClr>
                </a:solidFill>
              </a:rPr>
              <a:t>Conclusion &amp; Discussion</a:t>
            </a:r>
            <a:endParaRPr lang="en-US" sz="5400" b="1" dirty="0">
              <a:solidFill>
                <a:schemeClr val="accent3">
                  <a:lumMod val="20000"/>
                  <a:lumOff val="80000"/>
                </a:schemeClr>
              </a:solidFill>
            </a:endParaRPr>
          </a:p>
        </p:txBody>
      </p:sp>
      <p:sp>
        <p:nvSpPr>
          <p:cNvPr id="11" name="Text Box 190"/>
          <p:cNvSpPr txBox="1">
            <a:spLocks noChangeArrowheads="1"/>
          </p:cNvSpPr>
          <p:nvPr/>
        </p:nvSpPr>
        <p:spPr bwMode="auto">
          <a:xfrm>
            <a:off x="1681515" y="18818480"/>
            <a:ext cx="8407576" cy="20202866"/>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US" sz="3000" b="1" dirty="0" smtClean="0">
                <a:latin typeface="Garamond" panose="02020404030301010803" pitchFamily="18" charset="0"/>
              </a:rPr>
              <a:t>Neural Network (NN) </a:t>
            </a:r>
            <a:r>
              <a:rPr lang="en-US" sz="3000" dirty="0" smtClean="0">
                <a:latin typeface="Garamond" panose="02020404030301010803" pitchFamily="18" charset="0"/>
              </a:rPr>
              <a:t>is specialized machine learning algorithm “trained” to perform a specific task. The training is being done by introducing numerous data several times to the NN and by then optimizing the NN’s parameters according to these examples (“back propagation”). The basic idea behind neural networks is that after parametrizing a network to classify known data, the network can be used for prediction</a:t>
            </a:r>
            <a:r>
              <a:rPr lang="el-GR" sz="3000" dirty="0" smtClean="0">
                <a:latin typeface="Garamond" panose="02020404030301010803" pitchFamily="18" charset="0"/>
              </a:rPr>
              <a:t>,</a:t>
            </a:r>
            <a:r>
              <a:rPr lang="en-US" sz="3000" dirty="0" smtClean="0">
                <a:latin typeface="Garamond" panose="02020404030301010803" pitchFamily="18" charset="0"/>
              </a:rPr>
              <a:t> given new unknown information.</a:t>
            </a: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r>
              <a:rPr lang="en-US" sz="3000" b="1" dirty="0" smtClean="0">
                <a:latin typeface="Garamond" panose="02020404030301010803" pitchFamily="18" charset="0"/>
              </a:rPr>
              <a:t>Convolution Neural Network (CNN)</a:t>
            </a:r>
            <a:r>
              <a:rPr lang="el-GR" sz="3000" dirty="0" smtClean="0">
                <a:latin typeface="Garamond" panose="02020404030301010803" pitchFamily="18" charset="0"/>
              </a:rPr>
              <a:t> </a:t>
            </a:r>
            <a:r>
              <a:rPr lang="en-US" sz="3000" dirty="0">
                <a:latin typeface="Garamond" panose="02020404030301010803" pitchFamily="18" charset="0"/>
              </a:rPr>
              <a:t>is an advanced neural network that works ideally when dealing with images. It consists of different layers and parameters that try to obtain features originating from the input images in order to perform </a:t>
            </a:r>
            <a:r>
              <a:rPr lang="en-US" sz="3000" dirty="0" smtClean="0">
                <a:latin typeface="Garamond" panose="02020404030301010803" pitchFamily="18" charset="0"/>
              </a:rPr>
              <a:t>a</a:t>
            </a:r>
            <a:r>
              <a:rPr lang="el-GR" sz="3000" dirty="0" smtClean="0">
                <a:latin typeface="Garamond" panose="02020404030301010803" pitchFamily="18" charset="0"/>
              </a:rPr>
              <a:t> </a:t>
            </a:r>
            <a:r>
              <a:rPr lang="en-US" sz="3000" dirty="0" smtClean="0">
                <a:latin typeface="Garamond" panose="02020404030301010803" pitchFamily="18" charset="0"/>
              </a:rPr>
              <a:t>specific </a:t>
            </a:r>
            <a:r>
              <a:rPr lang="en-US" sz="3000" dirty="0">
                <a:latin typeface="Garamond" panose="02020404030301010803" pitchFamily="18" charset="0"/>
              </a:rPr>
              <a:t>task</a:t>
            </a:r>
            <a:r>
              <a:rPr lang="en-US" sz="3000" dirty="0" smtClean="0">
                <a:latin typeface="Garamond" panose="02020404030301010803" pitchFamily="18" charset="0"/>
              </a:rPr>
              <a:t>.</a:t>
            </a: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r>
              <a:rPr lang="en-US" sz="3000" dirty="0" smtClean="0">
                <a:latin typeface="Garamond" panose="02020404030301010803" pitchFamily="18" charset="0"/>
              </a:rPr>
              <a:t>In </a:t>
            </a:r>
            <a:r>
              <a:rPr lang="en-US" sz="3000" dirty="0">
                <a:latin typeface="Garamond" panose="02020404030301010803" pitchFamily="18" charset="0"/>
              </a:rPr>
              <a:t>our case</a:t>
            </a:r>
            <a:r>
              <a:rPr lang="el-GR" sz="3000" dirty="0">
                <a:latin typeface="Garamond" panose="02020404030301010803" pitchFamily="18" charset="0"/>
              </a:rPr>
              <a:t>, </a:t>
            </a:r>
            <a:r>
              <a:rPr lang="en-US" sz="3000" dirty="0">
                <a:latin typeface="Garamond" panose="02020404030301010803" pitchFamily="18" charset="0"/>
              </a:rPr>
              <a:t>the task is the prediction of CMEs and their classification as halo and non-halo</a:t>
            </a:r>
            <a:r>
              <a:rPr lang="el-GR" sz="3000" dirty="0">
                <a:latin typeface="Garamond" panose="02020404030301010803" pitchFamily="18" charset="0"/>
              </a:rPr>
              <a:t>.</a:t>
            </a:r>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a:latin typeface="Garamond" panose="02020404030301010803" pitchFamily="18" charset="0"/>
            </a:endParaRPr>
          </a:p>
          <a:p>
            <a:pPr algn="just" eaLnBrk="1" hangingPunct="1"/>
            <a:endParaRPr lang="el-GR" sz="3000" dirty="0">
              <a:latin typeface="Garamond" panose="02020404030301010803" pitchFamily="18" charset="0"/>
            </a:endParaRPr>
          </a:p>
          <a:p>
            <a:pPr algn="just" eaLnBrk="1" hangingPunct="1"/>
            <a:endParaRPr lang="en-US" sz="3000" dirty="0" smtClean="0">
              <a:latin typeface="Garamond" panose="02020404030301010803" pitchFamily="18" charset="0"/>
            </a:endParaRPr>
          </a:p>
          <a:p>
            <a:pPr algn="just" eaLnBrk="1" hangingPunct="1"/>
            <a:endParaRPr lang="en-US" sz="3000" dirty="0" smtClean="0">
              <a:latin typeface="Garamond" panose="02020404030301010803" pitchFamily="18" charset="0"/>
            </a:endParaRPr>
          </a:p>
        </p:txBody>
      </p:sp>
      <p:sp>
        <p:nvSpPr>
          <p:cNvPr id="45" name="Rectangle 44"/>
          <p:cNvSpPr/>
          <p:nvPr/>
        </p:nvSpPr>
        <p:spPr>
          <a:xfrm>
            <a:off x="10929849" y="6240826"/>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smtClean="0">
                <a:solidFill>
                  <a:schemeClr val="accent3">
                    <a:lumMod val="20000"/>
                    <a:lumOff val="80000"/>
                  </a:schemeClr>
                </a:solidFill>
              </a:rPr>
              <a:t>Machine Learning Project</a:t>
            </a:r>
            <a:endParaRPr lang="en-US" sz="5400" b="1" dirty="0">
              <a:solidFill>
                <a:schemeClr val="accent3">
                  <a:lumMod val="20000"/>
                  <a:lumOff val="80000"/>
                </a:schemeClr>
              </a:solidFill>
            </a:endParaRPr>
          </a:p>
        </p:txBody>
      </p:sp>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6563638" y="421131"/>
            <a:ext cx="2629074" cy="4467333"/>
          </a:xfrm>
          <a:prstGeom prst="rect">
            <a:avLst/>
          </a:prstGeom>
        </p:spPr>
      </p:pic>
      <p:pic>
        <p:nvPicPr>
          <p:cNvPr id="1026" name="Picture 2" descr="https://upload.wikimedia.org/wikipedia/en/thumb/4/41/Kth_logo.svg/1200px-Kth_logo.svg.png"/>
          <p:cNvPicPr>
            <a:picLocks noChangeAspect="1" noChangeArrowheads="1"/>
          </p:cNvPicPr>
          <p:nvPr/>
        </p:nvPicPr>
        <p:blipFill>
          <a:blip r:embed="rId8" cstate="print">
            <a:lum bright="70000" contrast="-70000"/>
            <a:extLst>
              <a:ext uri="{BEBA8EAE-BF5A-486C-A8C5-ECC9F3942E4B}">
                <a14:imgProps xmlns:a14="http://schemas.microsoft.com/office/drawing/2010/main">
                  <a14:imgLayer r:embed="rId9">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722297" y="421131"/>
            <a:ext cx="3962395" cy="44676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2372637" y="40345905"/>
            <a:ext cx="7140575" cy="1472814"/>
          </a:xfrm>
          <a:prstGeom prst="rect">
            <a:avLst/>
          </a:prstGeom>
          <a:solidFill>
            <a:schemeClr val="accent1">
              <a:lumMod val="40000"/>
              <a:lumOff val="60000"/>
            </a:schemeClr>
          </a:solidFill>
        </p:spPr>
        <p:txBody>
          <a:bodyPr wrap="square" lIns="86970" tIns="43485" rIns="86970" bIns="43485" rtlCol="0">
            <a:spAutoFit/>
          </a:bodyPr>
          <a:lstStyle/>
          <a:p>
            <a:pPr algn="r"/>
            <a:r>
              <a:rPr lang="en-US" sz="3000" dirty="0">
                <a:latin typeface="Garamond" panose="02020404030301010803" pitchFamily="18" charset="0"/>
              </a:rPr>
              <a:t>This work is part of the AIDA H2020 </a:t>
            </a:r>
            <a:r>
              <a:rPr lang="en-US" sz="3000" dirty="0" smtClean="0">
                <a:latin typeface="Garamond" panose="02020404030301010803" pitchFamily="18" charset="0"/>
              </a:rPr>
              <a:t>(www.aida-space.eu) project </a:t>
            </a:r>
            <a:r>
              <a:rPr lang="en-US" sz="3000" dirty="0">
                <a:latin typeface="Garamond" panose="02020404030301010803" pitchFamily="18" charset="0"/>
              </a:rPr>
              <a:t>funded by the European Commission (EC).</a:t>
            </a:r>
          </a:p>
        </p:txBody>
      </p:sp>
      <p:pic>
        <p:nvPicPr>
          <p:cNvPr id="28" name="Picture 8" descr="https://www196.lunapic.com/editor/working/153122441427602616?88123502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52437" y="39924217"/>
            <a:ext cx="3968496" cy="235170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66587" y="7285258"/>
            <a:ext cx="7162800" cy="5882261"/>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07028" y="20944064"/>
            <a:ext cx="7653214" cy="3557681"/>
          </a:xfrm>
          <a:prstGeom prst="rect">
            <a:avLst/>
          </a:prstGeom>
        </p:spPr>
      </p:pic>
      <p:sp>
        <p:nvSpPr>
          <p:cNvPr id="40" name="TextBox 39"/>
          <p:cNvSpPr txBox="1"/>
          <p:nvPr/>
        </p:nvSpPr>
        <p:spPr>
          <a:xfrm>
            <a:off x="11366587" y="13243719"/>
            <a:ext cx="7162800" cy="646331"/>
          </a:xfrm>
          <a:prstGeom prst="rect">
            <a:avLst/>
          </a:prstGeom>
          <a:noFill/>
        </p:spPr>
        <p:txBody>
          <a:bodyPr wrap="square" rtlCol="0">
            <a:spAutoFit/>
          </a:bodyPr>
          <a:lstStyle/>
          <a:p>
            <a:pPr algn="ctr"/>
            <a:r>
              <a:rPr lang="en-US" sz="1800" dirty="0" smtClean="0">
                <a:solidFill>
                  <a:schemeClr val="tx1">
                    <a:lumMod val="75000"/>
                    <a:lumOff val="25000"/>
                  </a:schemeClr>
                </a:solidFill>
                <a:latin typeface="Garamond" panose="02020404030301010803" pitchFamily="18" charset="0"/>
              </a:rPr>
              <a:t>Table 1: Basic architecture of the CNN model used for the prediction of CMEs and its classification between halo and non-halo.</a:t>
            </a:r>
            <a:endParaRPr lang="en-US" sz="1800" dirty="0">
              <a:solidFill>
                <a:schemeClr val="tx1">
                  <a:lumMod val="75000"/>
                  <a:lumOff val="25000"/>
                </a:schemeClr>
              </a:solidFill>
              <a:latin typeface="Garamond" panose="02020404030301010803" pitchFamily="18" charset="0"/>
            </a:endParaRPr>
          </a:p>
        </p:txBody>
      </p:sp>
      <p:sp>
        <p:nvSpPr>
          <p:cNvPr id="41" name="TextBox 40"/>
          <p:cNvSpPr txBox="1"/>
          <p:nvPr/>
        </p:nvSpPr>
        <p:spPr>
          <a:xfrm>
            <a:off x="11291334" y="16471820"/>
            <a:ext cx="7684603" cy="646331"/>
          </a:xfrm>
          <a:prstGeom prst="rect">
            <a:avLst/>
          </a:prstGeom>
          <a:noFill/>
        </p:spPr>
        <p:txBody>
          <a:bodyPr wrap="square" rtlCol="0">
            <a:spAutoFit/>
          </a:bodyPr>
          <a:lstStyle/>
          <a:p>
            <a:pPr algn="ctr"/>
            <a:r>
              <a:rPr lang="en-US" sz="1800" dirty="0" smtClean="0">
                <a:solidFill>
                  <a:schemeClr val="tx1">
                    <a:lumMod val="75000"/>
                    <a:lumOff val="25000"/>
                  </a:schemeClr>
                </a:solidFill>
                <a:latin typeface="Garamond" panose="02020404030301010803" pitchFamily="18" charset="0"/>
              </a:rPr>
              <a:t>Figure 5: Diagram of the CNN implementation done for the machine learning project. </a:t>
            </a:r>
            <a:endParaRPr lang="en-US" sz="1800" dirty="0">
              <a:solidFill>
                <a:schemeClr val="tx1">
                  <a:lumMod val="75000"/>
                  <a:lumOff val="25000"/>
                </a:schemeClr>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42" name="TextBox 41"/>
              <p:cNvSpPr txBox="1"/>
              <p:nvPr/>
            </p:nvSpPr>
            <p:spPr>
              <a:xfrm>
                <a:off x="11291334" y="24525464"/>
                <a:ext cx="7668908" cy="646331"/>
              </a:xfrm>
              <a:prstGeom prst="rect">
                <a:avLst/>
              </a:prstGeom>
              <a:noFill/>
            </p:spPr>
            <p:txBody>
              <a:bodyPr wrap="square" rtlCol="0">
                <a:spAutoFit/>
              </a:bodyPr>
              <a:lstStyle/>
              <a:p>
                <a:pPr algn="ctr"/>
                <a:r>
                  <a:rPr lang="en-US" sz="1800" dirty="0" smtClean="0">
                    <a:solidFill>
                      <a:schemeClr val="tx1">
                        <a:lumMod val="75000"/>
                        <a:lumOff val="25000"/>
                      </a:schemeClr>
                    </a:solidFill>
                    <a:latin typeface="Garamond" panose="02020404030301010803" pitchFamily="18" charset="0"/>
                  </a:rPr>
                  <a:t>Figure 6: Accuracy of test set versus epoch. Accuracy is given as a percentage, </a:t>
                </a:r>
                <a14:m>
                  <m:oMath xmlns:m="http://schemas.openxmlformats.org/officeDocument/2006/math">
                    <m:r>
                      <a:rPr lang="en-US" sz="1800" b="0" i="1" smtClean="0">
                        <a:solidFill>
                          <a:schemeClr val="tx1">
                            <a:lumMod val="75000"/>
                            <a:lumOff val="25000"/>
                          </a:schemeClr>
                        </a:solidFill>
                        <a:latin typeface="Cambria Math" panose="02040503050406030204" pitchFamily="18" charset="0"/>
                      </a:rPr>
                      <m:t>𝑦</m:t>
                    </m:r>
                    <m:r>
                      <a:rPr lang="en-US" sz="1800" b="0" i="1" smtClean="0">
                        <a:solidFill>
                          <a:schemeClr val="tx1">
                            <a:lumMod val="75000"/>
                            <a:lumOff val="25000"/>
                          </a:schemeClr>
                        </a:solidFill>
                        <a:latin typeface="Cambria Math" panose="02040503050406030204" pitchFamily="18" charset="0"/>
                        <a:ea typeface="Cambria Math" panose="02040503050406030204" pitchFamily="18" charset="0"/>
                      </a:rPr>
                      <m:t>∈</m:t>
                    </m:r>
                    <m:d>
                      <m:dPr>
                        <m:begChr m:val="["/>
                        <m:endChr m:val="]"/>
                        <m:ctrlPr>
                          <a:rPr lang="en-US" sz="1800" b="0" i="1" smtClean="0">
                            <a:solidFill>
                              <a:schemeClr val="tx1">
                                <a:lumMod val="75000"/>
                                <a:lumOff val="25000"/>
                              </a:schemeClr>
                            </a:solidFill>
                            <a:latin typeface="Cambria Math" panose="02040503050406030204" pitchFamily="18" charset="0"/>
                            <a:ea typeface="Cambria Math" panose="02040503050406030204" pitchFamily="18" charset="0"/>
                          </a:rPr>
                        </m:ctrlPr>
                      </m:dPr>
                      <m:e>
                        <m:r>
                          <a:rPr lang="en-US" sz="1800" b="0" i="1" smtClean="0">
                            <a:solidFill>
                              <a:schemeClr val="tx1">
                                <a:lumMod val="75000"/>
                                <a:lumOff val="25000"/>
                              </a:schemeClr>
                            </a:solidFill>
                            <a:latin typeface="Cambria Math" panose="02040503050406030204" pitchFamily="18" charset="0"/>
                            <a:ea typeface="Cambria Math" panose="02040503050406030204" pitchFamily="18" charset="0"/>
                          </a:rPr>
                          <m:t>0.1</m:t>
                        </m:r>
                      </m:e>
                    </m:d>
                  </m:oMath>
                </a14:m>
                <a:endParaRPr lang="en-US" sz="1800" dirty="0">
                  <a:solidFill>
                    <a:schemeClr val="tx1">
                      <a:lumMod val="75000"/>
                      <a:lumOff val="25000"/>
                    </a:schemeClr>
                  </a:solidFill>
                  <a:latin typeface="Garamond" panose="02020404030301010803"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1291334" y="24525464"/>
                <a:ext cx="7668908" cy="646331"/>
              </a:xfrm>
              <a:prstGeom prst="rect">
                <a:avLst/>
              </a:prstGeom>
              <a:blipFill>
                <a:blip r:embed="rId13"/>
                <a:stretch>
                  <a:fillRect t="-3774"/>
                </a:stretch>
              </a:blipFill>
            </p:spPr>
            <p:txBody>
              <a:bodyPr/>
              <a:lstStyle/>
              <a:p>
                <a:r>
                  <a:rPr lang="en-US">
                    <a:noFill/>
                  </a:rPr>
                  <a:t> </a:t>
                </a:r>
              </a:p>
            </p:txBody>
          </p:sp>
        </mc:Fallback>
      </mc:AlternateContent>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588560" y="7335437"/>
            <a:ext cx="7727677" cy="12314711"/>
          </a:xfrm>
          <a:prstGeom prst="rect">
            <a:avLst/>
          </a:prstGeom>
        </p:spPr>
      </p:pic>
      <p:pic>
        <p:nvPicPr>
          <p:cNvPr id="46" name="Picture 4" descr="https://writelatex.s3.amazonaws.com/mvxpfptvpmkx/uploads/19114/25404036/1.png?X-Amz-Expires=14400&amp;X-Amz-Date=20180613T145758Z&amp;X-Amz-Algorithm=AWS4-HMAC-SHA256&amp;X-Amz-Credential=AKIAJF667VKUK4OW3LCA/20180613/us-east-1/s3/aws4_request&amp;X-Amz-SignedHeaders=host&amp;X-Amz-Signature=cc9ce80d5a7a8e9248849df9794c0f7be0b0a6b2a28da1b82f0a800df43eb4b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865816" y="26682524"/>
            <a:ext cx="2753090" cy="553499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384596" y="23420506"/>
            <a:ext cx="8061553" cy="2783506"/>
          </a:xfrm>
          <a:prstGeom prst="rect">
            <a:avLst/>
          </a:prstGeom>
        </p:spPr>
      </p:pic>
      <mc:AlternateContent xmlns:mc="http://schemas.openxmlformats.org/markup-compatibility/2006" xmlns:a14="http://schemas.microsoft.com/office/drawing/2010/main">
        <mc:Choice Requires="a14">
          <p:sp>
            <p:nvSpPr>
              <p:cNvPr id="48" name="TextBox 47"/>
              <p:cNvSpPr txBox="1"/>
              <p:nvPr/>
            </p:nvSpPr>
            <p:spPr>
              <a:xfrm>
                <a:off x="20407907" y="32256988"/>
                <a:ext cx="7668908" cy="646331"/>
              </a:xfrm>
              <a:prstGeom prst="rect">
                <a:avLst/>
              </a:prstGeom>
              <a:noFill/>
            </p:spPr>
            <p:txBody>
              <a:bodyPr wrap="square" rtlCol="0">
                <a:spAutoFit/>
              </a:bodyPr>
              <a:lstStyle/>
              <a:p>
                <a:pPr algn="ctr"/>
                <a:r>
                  <a:rPr lang="en-US" sz="1800" dirty="0" smtClean="0">
                    <a:solidFill>
                      <a:schemeClr val="tx1">
                        <a:lumMod val="75000"/>
                        <a:lumOff val="25000"/>
                      </a:schemeClr>
                    </a:solidFill>
                    <a:latin typeface="Garamond" panose="02020404030301010803" pitchFamily="18" charset="0"/>
                  </a:rPr>
                  <a:t>Figure </a:t>
                </a:r>
                <a:r>
                  <a:rPr lang="en-US" sz="1800" dirty="0">
                    <a:solidFill>
                      <a:schemeClr val="tx1">
                        <a:lumMod val="75000"/>
                        <a:lumOff val="25000"/>
                      </a:schemeClr>
                    </a:solidFill>
                    <a:latin typeface="Garamond" panose="02020404030301010803" pitchFamily="18" charset="0"/>
                  </a:rPr>
                  <a:t>9</a:t>
                </a:r>
                <a:r>
                  <a:rPr lang="en-US" sz="1800" dirty="0" smtClean="0">
                    <a:solidFill>
                      <a:schemeClr val="tx1">
                        <a:lumMod val="75000"/>
                        <a:lumOff val="25000"/>
                      </a:schemeClr>
                    </a:solidFill>
                    <a:latin typeface="Garamond" panose="02020404030301010803" pitchFamily="18" charset="0"/>
                  </a:rPr>
                  <a:t>: </a:t>
                </a:r>
                <a:r>
                  <a:rPr lang="en-US" sz="1800" b="1" dirty="0" smtClean="0">
                    <a:solidFill>
                      <a:schemeClr val="tx1">
                        <a:lumMod val="75000"/>
                        <a:lumOff val="25000"/>
                      </a:schemeClr>
                    </a:solidFill>
                    <a:latin typeface="Garamond" panose="02020404030301010803" pitchFamily="18" charset="0"/>
                  </a:rPr>
                  <a:t>A History Map (HM)</a:t>
                </a:r>
                <a:r>
                  <a:rPr lang="en-US" sz="1800" dirty="0" smtClean="0">
                    <a:solidFill>
                      <a:schemeClr val="tx1">
                        <a:lumMod val="75000"/>
                        <a:lumOff val="25000"/>
                      </a:schemeClr>
                    </a:solidFill>
                    <a:latin typeface="Garamond" panose="02020404030301010803" pitchFamily="18" charset="0"/>
                  </a:rPr>
                  <a:t> of a sunspot showing its time evolution. Total propagation time is 2 days and </a:t>
                </a:r>
                <a:r>
                  <a:rPr lang="en-US" sz="1800" dirty="0" err="1" smtClean="0">
                    <a:solidFill>
                      <a:schemeClr val="tx1">
                        <a:lumMod val="75000"/>
                        <a:lumOff val="25000"/>
                      </a:schemeClr>
                    </a:solidFill>
                    <a:latin typeface="Garamond" panose="02020404030301010803" pitchFamily="18" charset="0"/>
                  </a:rPr>
                  <a:t>timestep</a:t>
                </a:r>
                <a:r>
                  <a:rPr lang="en-US" sz="1800" dirty="0" smtClean="0">
                    <a:solidFill>
                      <a:schemeClr val="tx1">
                        <a:lumMod val="75000"/>
                        <a:lumOff val="25000"/>
                      </a:schemeClr>
                    </a:solidFill>
                    <a:latin typeface="Garamond" panose="02020404030301010803" pitchFamily="18" charset="0"/>
                  </a:rPr>
                  <a:t> </a:t>
                </a:r>
                <a:r>
                  <a:rPr lang="en-US" sz="1700" dirty="0" smtClean="0">
                    <a:solidFill>
                      <a:schemeClr val="tx1">
                        <a:lumMod val="75000"/>
                        <a:lumOff val="25000"/>
                      </a:schemeClr>
                    </a:solidFill>
                    <a:latin typeface="Garamond" panose="02020404030301010803" pitchFamily="18" charset="0"/>
                  </a:rPr>
                  <a:t>is </a:t>
                </a:r>
                <a14:m>
                  <m:oMath xmlns:m="http://schemas.openxmlformats.org/officeDocument/2006/math">
                    <m:r>
                      <a:rPr lang="en-US" sz="1700" b="0" i="1" smtClean="0">
                        <a:solidFill>
                          <a:schemeClr val="tx1">
                            <a:lumMod val="75000"/>
                            <a:lumOff val="25000"/>
                          </a:schemeClr>
                        </a:solidFill>
                        <a:latin typeface="Cambria Math" panose="02040503050406030204" pitchFamily="18" charset="0"/>
                      </a:rPr>
                      <m:t>𝑑𝑡</m:t>
                    </m:r>
                    <m:r>
                      <a:rPr lang="en-US" sz="1700" b="0" i="1" smtClean="0">
                        <a:solidFill>
                          <a:schemeClr val="tx1">
                            <a:lumMod val="75000"/>
                            <a:lumOff val="25000"/>
                          </a:schemeClr>
                        </a:solidFill>
                        <a:latin typeface="Cambria Math" panose="02040503050406030204" pitchFamily="18" charset="0"/>
                      </a:rPr>
                      <m:t>=10 </m:t>
                    </m:r>
                    <m:d>
                      <m:dPr>
                        <m:begChr m:val="["/>
                        <m:endChr m:val="]"/>
                        <m:ctrlPr>
                          <a:rPr lang="en-US" sz="1700" b="0" i="1" smtClean="0">
                            <a:solidFill>
                              <a:schemeClr val="tx1">
                                <a:lumMod val="75000"/>
                                <a:lumOff val="25000"/>
                              </a:schemeClr>
                            </a:solidFill>
                            <a:latin typeface="Cambria Math" panose="02040503050406030204" pitchFamily="18" charset="0"/>
                          </a:rPr>
                        </m:ctrlPr>
                      </m:dPr>
                      <m:e>
                        <m:r>
                          <a:rPr lang="en-US" sz="1700" b="0" i="1" smtClean="0">
                            <a:solidFill>
                              <a:schemeClr val="tx1">
                                <a:lumMod val="75000"/>
                                <a:lumOff val="25000"/>
                              </a:schemeClr>
                            </a:solidFill>
                            <a:latin typeface="Cambria Math" panose="02040503050406030204" pitchFamily="18" charset="0"/>
                          </a:rPr>
                          <m:t>𝑚𝑖𝑛</m:t>
                        </m:r>
                      </m:e>
                    </m:d>
                  </m:oMath>
                </a14:m>
                <a:r>
                  <a:rPr lang="en-US" sz="1700" b="1" dirty="0" smtClean="0">
                    <a:solidFill>
                      <a:schemeClr val="tx1">
                        <a:lumMod val="75000"/>
                        <a:lumOff val="25000"/>
                      </a:schemeClr>
                    </a:solidFill>
                    <a:latin typeface="Garamond" panose="02020404030301010803" pitchFamily="18" charset="0"/>
                  </a:rPr>
                  <a:t>.</a:t>
                </a:r>
                <a:endParaRPr lang="en-US" sz="1700" b="1" dirty="0">
                  <a:solidFill>
                    <a:schemeClr val="tx1">
                      <a:lumMod val="75000"/>
                      <a:lumOff val="25000"/>
                    </a:schemeClr>
                  </a:solidFill>
                  <a:latin typeface="Garamond" panose="02020404030301010803"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0407907" y="32256988"/>
                <a:ext cx="7668908" cy="646331"/>
              </a:xfrm>
              <a:prstGeom prst="rect">
                <a:avLst/>
              </a:prstGeom>
              <a:blipFill>
                <a:blip r:embed="rId17"/>
                <a:stretch>
                  <a:fillRect t="-5660" b="-13208"/>
                </a:stretch>
              </a:blipFill>
            </p:spPr>
            <p:txBody>
              <a:bodyPr/>
              <a:lstStyle/>
              <a:p>
                <a:r>
                  <a:rPr lang="en-US">
                    <a:noFill/>
                  </a:rPr>
                  <a:t> </a:t>
                </a:r>
              </a:p>
            </p:txBody>
          </p:sp>
        </mc:Fallback>
      </mc:AlternateContent>
      <p:sp>
        <p:nvSpPr>
          <p:cNvPr id="49" name="TextBox 48"/>
          <p:cNvSpPr txBox="1"/>
          <p:nvPr/>
        </p:nvSpPr>
        <p:spPr>
          <a:xfrm>
            <a:off x="20661759" y="19776349"/>
            <a:ext cx="7507225" cy="369332"/>
          </a:xfrm>
          <a:prstGeom prst="rect">
            <a:avLst/>
          </a:prstGeom>
          <a:noFill/>
        </p:spPr>
        <p:txBody>
          <a:bodyPr wrap="square" rtlCol="0">
            <a:spAutoFit/>
          </a:bodyPr>
          <a:lstStyle/>
          <a:p>
            <a:pPr algn="ctr"/>
            <a:r>
              <a:rPr lang="en-US" sz="1800" dirty="0" smtClean="0">
                <a:solidFill>
                  <a:schemeClr val="tx1">
                    <a:lumMod val="75000"/>
                    <a:lumOff val="25000"/>
                  </a:schemeClr>
                </a:solidFill>
                <a:latin typeface="Garamond" panose="02020404030301010803" pitchFamily="18" charset="0"/>
              </a:rPr>
              <a:t>Figure </a:t>
            </a:r>
            <a:r>
              <a:rPr lang="el-GR" sz="1800" dirty="0" smtClean="0">
                <a:solidFill>
                  <a:schemeClr val="tx1">
                    <a:lumMod val="75000"/>
                    <a:lumOff val="25000"/>
                  </a:schemeClr>
                </a:solidFill>
                <a:latin typeface="Garamond" panose="02020404030301010803" pitchFamily="18" charset="0"/>
              </a:rPr>
              <a:t>7</a:t>
            </a:r>
            <a:r>
              <a:rPr lang="en-US" sz="1800" dirty="0" smtClean="0">
                <a:solidFill>
                  <a:schemeClr val="tx1">
                    <a:lumMod val="75000"/>
                    <a:lumOff val="25000"/>
                  </a:schemeClr>
                </a:solidFill>
                <a:latin typeface="Garamond" panose="02020404030301010803" pitchFamily="18" charset="0"/>
              </a:rPr>
              <a:t>: A diagram showing the pre-processing tool algorithm.</a:t>
            </a:r>
            <a:endParaRPr lang="en-US" sz="1700" b="1" dirty="0">
              <a:solidFill>
                <a:schemeClr val="tx1">
                  <a:lumMod val="75000"/>
                  <a:lumOff val="25000"/>
                </a:schemeClr>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50" name="TextBox 49"/>
              <p:cNvSpPr txBox="1"/>
              <p:nvPr/>
            </p:nvSpPr>
            <p:spPr>
              <a:xfrm>
                <a:off x="20384595" y="26079403"/>
                <a:ext cx="8061553" cy="646331"/>
              </a:xfrm>
              <a:prstGeom prst="rect">
                <a:avLst/>
              </a:prstGeom>
              <a:noFill/>
            </p:spPr>
            <p:txBody>
              <a:bodyPr wrap="square" rtlCol="0">
                <a:spAutoFit/>
              </a:bodyPr>
              <a:lstStyle/>
              <a:p>
                <a:pPr algn="ctr"/>
                <a:r>
                  <a:rPr lang="en-US" sz="1800" dirty="0" smtClean="0">
                    <a:solidFill>
                      <a:schemeClr val="tx1">
                        <a:lumMod val="75000"/>
                        <a:lumOff val="25000"/>
                      </a:schemeClr>
                    </a:solidFill>
                    <a:latin typeface="Garamond" panose="02020404030301010803" pitchFamily="18" charset="0"/>
                  </a:rPr>
                  <a:t>Figure 8: Visualization of a Sunspot as shown in a time-lapse of 2 days. A longitude line at </a:t>
                </a:r>
                <a14:m>
                  <m:oMath xmlns:m="http://schemas.openxmlformats.org/officeDocument/2006/math">
                    <m:r>
                      <a:rPr lang="en-US" sz="1800" b="0" i="1" smtClean="0">
                        <a:solidFill>
                          <a:schemeClr val="tx1">
                            <a:lumMod val="75000"/>
                            <a:lumOff val="25000"/>
                          </a:schemeClr>
                        </a:solidFill>
                        <a:latin typeface="Cambria Math" panose="02040503050406030204" pitchFamily="18" charset="0"/>
                      </a:rPr>
                      <m:t>−2</m:t>
                    </m:r>
                    <m:r>
                      <a:rPr lang="en-US" sz="1800" b="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sz="1800" b="1" dirty="0" smtClean="0">
                    <a:solidFill>
                      <a:schemeClr val="tx1">
                        <a:lumMod val="75000"/>
                        <a:lumOff val="25000"/>
                      </a:schemeClr>
                    </a:solidFill>
                    <a:latin typeface="Garamond" panose="02020404030301010803" pitchFamily="18" charset="0"/>
                  </a:rPr>
                  <a:t> </a:t>
                </a:r>
                <a:r>
                  <a:rPr lang="en-US" sz="1800" dirty="0" smtClean="0">
                    <a:solidFill>
                      <a:schemeClr val="tx1">
                        <a:lumMod val="75000"/>
                        <a:lumOff val="25000"/>
                      </a:schemeClr>
                    </a:solidFill>
                    <a:latin typeface="Garamond" panose="02020404030301010803" pitchFamily="18" charset="0"/>
                  </a:rPr>
                  <a:t>is shown which follows the differential rotation of the Sun back in time.</a:t>
                </a:r>
                <a:endParaRPr lang="en-US" sz="1800" b="1" dirty="0">
                  <a:solidFill>
                    <a:schemeClr val="tx1">
                      <a:lumMod val="75000"/>
                      <a:lumOff val="25000"/>
                    </a:schemeClr>
                  </a:solidFill>
                  <a:latin typeface="Garamond" panose="02020404030301010803"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0384595" y="26079403"/>
                <a:ext cx="8061553" cy="646331"/>
              </a:xfrm>
              <a:prstGeom prst="rect">
                <a:avLst/>
              </a:prstGeom>
              <a:blipFill>
                <a:blip r:embed="rId18"/>
                <a:stretch>
                  <a:fillRect l="-151" t="-4717" r="-832" b="-15094"/>
                </a:stretch>
              </a:blipFill>
            </p:spPr>
            <p:txBody>
              <a:bodyPr/>
              <a:lstStyle/>
              <a:p>
                <a:r>
                  <a:rPr lang="en-US">
                    <a:noFill/>
                  </a:rPr>
                  <a:t> </a:t>
                </a:r>
              </a:p>
            </p:txBody>
          </p:sp>
        </mc:Fallback>
      </mc:AlternateContent>
      <p:pic>
        <p:nvPicPr>
          <p:cNvPr id="44" name="Picture 4" descr="https://writelatex.s3.amazonaws.com/mvxpfptvpmkx/uploads/5891/22799929/1.png?X-Amz-Expires=14400&amp;X-Amz-Date=20180714T100844Z&amp;X-Amz-Algorithm=AWS4-HMAC-SHA256&amp;X-Amz-Credential=AKIAJF667VKUK4OW3LCA/20180714/us-east-1/s3/aws4_request&amp;X-Amz-SignedHeaders=host&amp;X-Amz-Signature=c209070cbb28c8beb7f59689f257785745e85589411eb554ec1433f41290d7c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21551" y="9814719"/>
            <a:ext cx="7127504" cy="356717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20"/>
          <a:stretch>
            <a:fillRect/>
          </a:stretch>
        </p:blipFill>
        <p:spPr>
          <a:xfrm>
            <a:off x="14143036" y="22741391"/>
            <a:ext cx="4533532" cy="1230530"/>
          </a:xfrm>
          <a:prstGeom prst="rect">
            <a:avLst/>
          </a:prstGeom>
        </p:spPr>
      </p:pic>
      <p:pic>
        <p:nvPicPr>
          <p:cNvPr id="55" name="Picture 2" descr="https://i.stack.imgur.com/H1KsG.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34588" y="23459022"/>
            <a:ext cx="6501430" cy="453797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2321551" y="27997001"/>
            <a:ext cx="6814468" cy="369332"/>
          </a:xfrm>
          <a:prstGeom prst="rect">
            <a:avLst/>
          </a:prstGeom>
          <a:noFill/>
        </p:spPr>
        <p:txBody>
          <a:bodyPr wrap="square" rtlCol="0">
            <a:spAutoFit/>
          </a:bodyPr>
          <a:lstStyle/>
          <a:p>
            <a:pPr algn="ctr"/>
            <a:r>
              <a:rPr lang="en-US" sz="1800" dirty="0" smtClean="0">
                <a:solidFill>
                  <a:schemeClr val="tx1">
                    <a:lumMod val="75000"/>
                    <a:lumOff val="25000"/>
                  </a:schemeClr>
                </a:solidFill>
                <a:latin typeface="Garamond" panose="02020404030301010803" pitchFamily="18" charset="0"/>
              </a:rPr>
              <a:t>Figure 2</a:t>
            </a:r>
            <a:r>
              <a:rPr lang="el-GR" sz="1800" dirty="0" smtClean="0">
                <a:solidFill>
                  <a:schemeClr val="tx1">
                    <a:lumMod val="75000"/>
                    <a:lumOff val="25000"/>
                  </a:schemeClr>
                </a:solidFill>
                <a:latin typeface="Garamond" panose="02020404030301010803" pitchFamily="18" charset="0"/>
              </a:rPr>
              <a:t>: </a:t>
            </a:r>
            <a:r>
              <a:rPr lang="en-US" sz="1800" dirty="0" smtClean="0">
                <a:solidFill>
                  <a:schemeClr val="tx1">
                    <a:lumMod val="75000"/>
                    <a:lumOff val="25000"/>
                  </a:schemeClr>
                </a:solidFill>
                <a:latin typeface="Garamond" panose="02020404030301010803" pitchFamily="18" charset="0"/>
              </a:rPr>
              <a:t>Neural Network (NN) and visualization of back propagation.</a:t>
            </a:r>
            <a:endParaRPr lang="en-US" sz="1800" dirty="0">
              <a:solidFill>
                <a:schemeClr val="tx1">
                  <a:lumMod val="75000"/>
                  <a:lumOff val="25000"/>
                </a:schemeClr>
              </a:solidFill>
              <a:latin typeface="Garamond" panose="02020404030301010803" pitchFamily="18" charset="0"/>
            </a:endParaRPr>
          </a:p>
        </p:txBody>
      </p:sp>
      <p:pic>
        <p:nvPicPr>
          <p:cNvPr id="58" name="Picture 4" descr="ÎÏÎ¿ÏÎ­Î»ÎµÏÎ¼Î± ÎµÎ¹ÎºÏÎ½Î±Ï Î³Î¹Î± VSC supercomputer logo"/>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132637" y="39744258"/>
            <a:ext cx="5824141" cy="27116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is.kuleuven.be/news/aida-artificial-intelligence-applied-to-space/@@images/imag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137473" y="39837519"/>
            <a:ext cx="5465133" cy="2618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2321551" y="13587386"/>
            <a:ext cx="7127504" cy="646331"/>
          </a:xfrm>
          <a:prstGeom prst="rect">
            <a:avLst/>
          </a:prstGeom>
          <a:noFill/>
        </p:spPr>
        <p:txBody>
          <a:bodyPr wrap="square" rtlCol="0">
            <a:spAutoFit/>
          </a:bodyPr>
          <a:lstStyle/>
          <a:p>
            <a:pPr algn="ctr"/>
            <a:r>
              <a:rPr lang="en-US" sz="1800" dirty="0" smtClean="0">
                <a:solidFill>
                  <a:schemeClr val="tx1">
                    <a:lumMod val="75000"/>
                    <a:lumOff val="25000"/>
                  </a:schemeClr>
                </a:solidFill>
                <a:latin typeface="Garamond" panose="02020404030301010803" pitchFamily="18" charset="0"/>
              </a:rPr>
              <a:t>Figure 1: Images of the Sun showing a halo CME on 20/6/2015. Figure Courtesy: ESA &amp; NASA SOHO.</a:t>
            </a:r>
            <a:endParaRPr lang="en-US" sz="1800" dirty="0">
              <a:solidFill>
                <a:schemeClr val="tx1">
                  <a:lumMod val="75000"/>
                  <a:lumOff val="25000"/>
                </a:schemeClr>
              </a:solidFill>
              <a:latin typeface="Garamond" panose="02020404030301010803" pitchFamily="18" charset="0"/>
            </a:endParaRPr>
          </a:p>
        </p:txBody>
      </p:sp>
      <p:pic>
        <p:nvPicPr>
          <p:cNvPr id="3" name="Picture 2"/>
          <p:cNvPicPr>
            <a:picLocks noChangeAspect="1"/>
          </p:cNvPicPr>
          <p:nvPr/>
        </p:nvPicPr>
        <p:blipFill>
          <a:blip r:embed="rId24"/>
          <a:stretch>
            <a:fillRect/>
          </a:stretch>
        </p:blipFill>
        <p:spPr>
          <a:xfrm>
            <a:off x="11366586" y="14124122"/>
            <a:ext cx="7309981" cy="2161049"/>
          </a:xfrm>
          <a:prstGeom prst="rect">
            <a:avLst/>
          </a:prstGeom>
        </p:spPr>
      </p:pic>
      <p:pic>
        <p:nvPicPr>
          <p:cNvPr id="51" name="Picture 2" descr="https://writelatex.s3.amazonaws.com/mvxpfptvpmkx/uploads/16011/25130203/1.png?X-Amz-Expires=14400&amp;X-Amz-Date=20180615T112203Z&amp;X-Amz-Algorithm=AWS4-HMAC-SHA256&amp;X-Amz-Credential=AKIAJF667VKUK4OW3LCA/20180615/us-east-1/s3/aws4_request&amp;X-Amz-SignedHeaders=host&amp;X-Amz-Signature=32046fe3dfdaf1f7c2e5eaf3cde9e15409098451c6ef0cce1d7cde309391932b"/>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42748" y="35383795"/>
            <a:ext cx="8054005" cy="240418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1842747" y="37709866"/>
            <a:ext cx="8054005" cy="646331"/>
          </a:xfrm>
          <a:prstGeom prst="rect">
            <a:avLst/>
          </a:prstGeom>
          <a:noFill/>
        </p:spPr>
        <p:txBody>
          <a:bodyPr wrap="square" rtlCol="0">
            <a:spAutoFit/>
          </a:bodyPr>
          <a:lstStyle/>
          <a:p>
            <a:pPr algn="ctr"/>
            <a:r>
              <a:rPr lang="en-US" sz="1800" dirty="0" smtClean="0">
                <a:solidFill>
                  <a:schemeClr val="tx1">
                    <a:lumMod val="75000"/>
                    <a:lumOff val="25000"/>
                  </a:schemeClr>
                </a:solidFill>
                <a:latin typeface="Garamond" panose="02020404030301010803" pitchFamily="18" charset="0"/>
              </a:rPr>
              <a:t>Figure 4: Visualization of CNN used to classify the number “1”. Figure Courtesy: </a:t>
            </a:r>
            <a:r>
              <a:rPr lang="en-US" sz="1800" dirty="0" err="1" smtClean="0">
                <a:solidFill>
                  <a:schemeClr val="tx1">
                    <a:lumMod val="75000"/>
                    <a:lumOff val="25000"/>
                  </a:schemeClr>
                </a:solidFill>
                <a:latin typeface="Garamond" panose="02020404030301010803" pitchFamily="18" charset="0"/>
              </a:rPr>
              <a:t>Suhyun</a:t>
            </a:r>
            <a:r>
              <a:rPr lang="en-US" sz="1800" dirty="0" smtClean="0">
                <a:solidFill>
                  <a:schemeClr val="tx1">
                    <a:lumMod val="75000"/>
                    <a:lumOff val="25000"/>
                  </a:schemeClr>
                </a:solidFill>
                <a:latin typeface="Garamond" panose="02020404030301010803" pitchFamily="18" charset="0"/>
              </a:rPr>
              <a:t> Kim, </a:t>
            </a:r>
            <a:r>
              <a:rPr lang="en-US" sz="1800" dirty="0" err="1" smtClean="0">
                <a:solidFill>
                  <a:schemeClr val="tx1">
                    <a:lumMod val="75000"/>
                    <a:lumOff val="25000"/>
                  </a:schemeClr>
                </a:solidFill>
                <a:latin typeface="Garamond" panose="02020404030301010803" pitchFamily="18" charset="0"/>
              </a:rPr>
              <a:t>iSystems</a:t>
            </a:r>
            <a:r>
              <a:rPr lang="en-US" sz="1800" dirty="0" smtClean="0">
                <a:solidFill>
                  <a:schemeClr val="tx1">
                    <a:lumMod val="75000"/>
                    <a:lumOff val="25000"/>
                  </a:schemeClr>
                </a:solidFill>
                <a:latin typeface="Garamond" panose="02020404030301010803" pitchFamily="18" charset="0"/>
              </a:rPr>
              <a:t> Design Lab.</a:t>
            </a:r>
            <a:endParaRPr lang="en-US" sz="1800" dirty="0">
              <a:solidFill>
                <a:schemeClr val="tx1">
                  <a:lumMod val="75000"/>
                  <a:lumOff val="25000"/>
                </a:schemeClr>
              </a:solidFill>
              <a:latin typeface="Garamond" panose="02020404030301010803" pitchFamily="18" charset="0"/>
            </a:endParaRPr>
          </a:p>
        </p:txBody>
      </p:sp>
      <p:pic>
        <p:nvPicPr>
          <p:cNvPr id="61" name="Picture 6" descr="http://i-systems.github.io/HSE545/machine%20learning%20all/Workshop/PHMAP/image_files/conv_animation.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962269" y="31074519"/>
            <a:ext cx="3020068" cy="215456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s://writelatex.s3.amazonaws.com/mvxpfptvpmkx/uploads/10083/24184913/1.png?X-Amz-Expires=14400&amp;X-Amz-Date=20180615T112157Z&amp;X-Amz-Algorithm=AWS4-HMAC-SHA256&amp;X-Amz-Credential=AKIAJF667VKUK4OW3LCA/20180615/us-east-1/s3/aws4_request&amp;X-Amz-SignedHeaders=host&amp;X-Amz-Signature=c42741c537846dd53e6e74d5bf7bb1250df53135f3f82497c684efb4f16ee79b"/>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65587" y="31169023"/>
            <a:ext cx="4124702" cy="1721376"/>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1842747" y="33250797"/>
            <a:ext cx="8054005" cy="646331"/>
          </a:xfrm>
          <a:prstGeom prst="rect">
            <a:avLst/>
          </a:prstGeom>
          <a:noFill/>
        </p:spPr>
        <p:txBody>
          <a:bodyPr wrap="square" rtlCol="0">
            <a:spAutoFit/>
          </a:bodyPr>
          <a:lstStyle/>
          <a:p>
            <a:pPr algn="ctr"/>
            <a:r>
              <a:rPr lang="en-US" sz="1800" dirty="0" smtClean="0">
                <a:solidFill>
                  <a:schemeClr val="tx1">
                    <a:lumMod val="75000"/>
                    <a:lumOff val="25000"/>
                  </a:schemeClr>
                </a:solidFill>
                <a:latin typeface="Garamond" panose="02020404030301010803" pitchFamily="18" charset="0"/>
              </a:rPr>
              <a:t>Figure </a:t>
            </a:r>
            <a:r>
              <a:rPr lang="en-US" sz="1800" dirty="0">
                <a:solidFill>
                  <a:schemeClr val="tx1">
                    <a:lumMod val="75000"/>
                    <a:lumOff val="25000"/>
                  </a:schemeClr>
                </a:solidFill>
                <a:latin typeface="Garamond" panose="02020404030301010803" pitchFamily="18" charset="0"/>
              </a:rPr>
              <a:t>3</a:t>
            </a:r>
            <a:r>
              <a:rPr lang="el-GR" sz="1800" dirty="0" smtClean="0">
                <a:solidFill>
                  <a:schemeClr val="tx1">
                    <a:lumMod val="75000"/>
                    <a:lumOff val="25000"/>
                  </a:schemeClr>
                </a:solidFill>
                <a:latin typeface="Garamond" panose="02020404030301010803" pitchFamily="18" charset="0"/>
              </a:rPr>
              <a:t>: [</a:t>
            </a:r>
            <a:r>
              <a:rPr lang="en-US" sz="1800" dirty="0" smtClean="0">
                <a:solidFill>
                  <a:schemeClr val="tx1">
                    <a:lumMod val="75000"/>
                    <a:lumOff val="25000"/>
                  </a:schemeClr>
                </a:solidFill>
                <a:latin typeface="Garamond" panose="02020404030301010803" pitchFamily="18" charset="0"/>
              </a:rPr>
              <a:t>Left]: Visualization of Convolution layer. [Right] Visualization of Max pooling/Subsampling layer. Figure courtesy: Cambridge Spark Ltd</a:t>
            </a:r>
            <a:endParaRPr lang="en-US" sz="1800" dirty="0">
              <a:solidFill>
                <a:schemeClr val="tx1">
                  <a:lumMod val="75000"/>
                  <a:lumOff val="25000"/>
                </a:schemeClr>
              </a:solidFill>
              <a:latin typeface="Garamond" panose="02020404030301010803" pitchFamily="18" charset="0"/>
            </a:endParaRPr>
          </a:p>
        </p:txBody>
      </p:sp>
    </p:spTree>
    <p:extLst>
      <p:ext uri="{BB962C8B-B14F-4D97-AF65-F5344CB8AC3E}">
        <p14:creationId xmlns:p14="http://schemas.microsoft.com/office/powerpoint/2010/main" val="2251251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3486</TotalTime>
  <Words>662</Words>
  <Application>Microsoft Office PowerPoint</Application>
  <PresentationFormat>Custom</PresentationFormat>
  <Paragraphs>156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Garamond</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Savvas</dc:creator>
  <dc:description/>
  <cp:lastModifiedBy>Windows User</cp:lastModifiedBy>
  <cp:revision>403</cp:revision>
  <cp:lastPrinted>2013-02-12T02:21:55Z</cp:lastPrinted>
  <dcterms:created xsi:type="dcterms:W3CDTF">2013-02-10T21:14:48Z</dcterms:created>
  <dcterms:modified xsi:type="dcterms:W3CDTF">2018-10-26T08:15:44Z</dcterms:modified>
</cp:coreProperties>
</file>