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94" r:id="rId2"/>
  </p:sldMasterIdLst>
  <p:notesMasterIdLst>
    <p:notesMasterId r:id="rId39"/>
  </p:notesMasterIdLst>
  <p:handoutMasterIdLst>
    <p:handoutMasterId r:id="rId40"/>
  </p:handoutMasterIdLst>
  <p:sldIdLst>
    <p:sldId id="261" r:id="rId3"/>
    <p:sldId id="310" r:id="rId4"/>
    <p:sldId id="264" r:id="rId5"/>
    <p:sldId id="267" r:id="rId6"/>
    <p:sldId id="333" r:id="rId7"/>
    <p:sldId id="334" r:id="rId8"/>
    <p:sldId id="322" r:id="rId9"/>
    <p:sldId id="305" r:id="rId10"/>
    <p:sldId id="318" r:id="rId11"/>
    <p:sldId id="319" r:id="rId12"/>
    <p:sldId id="272" r:id="rId13"/>
    <p:sldId id="271" r:id="rId14"/>
    <p:sldId id="306" r:id="rId15"/>
    <p:sldId id="323" r:id="rId16"/>
    <p:sldId id="324" r:id="rId17"/>
    <p:sldId id="298" r:id="rId18"/>
    <p:sldId id="290" r:id="rId19"/>
    <p:sldId id="326" r:id="rId20"/>
    <p:sldId id="335" r:id="rId21"/>
    <p:sldId id="337" r:id="rId22"/>
    <p:sldId id="338" r:id="rId23"/>
    <p:sldId id="339" r:id="rId24"/>
    <p:sldId id="308" r:id="rId25"/>
    <p:sldId id="340" r:id="rId26"/>
    <p:sldId id="277" r:id="rId27"/>
    <p:sldId id="300" r:id="rId28"/>
    <p:sldId id="329" r:id="rId29"/>
    <p:sldId id="330" r:id="rId30"/>
    <p:sldId id="331" r:id="rId31"/>
    <p:sldId id="332" r:id="rId32"/>
    <p:sldId id="292" r:id="rId33"/>
    <p:sldId id="313" r:id="rId34"/>
    <p:sldId id="315" r:id="rId35"/>
    <p:sldId id="317" r:id="rId36"/>
    <p:sldId id="314" r:id="rId37"/>
    <p:sldId id="279"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D8DB0"/>
    <a:srgbClr val="2F4D5D"/>
    <a:srgbClr val="005E77"/>
    <a:srgbClr val="DCE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16" autoAdjust="0"/>
    <p:restoredTop sz="90564" autoAdjust="0"/>
  </p:normalViewPr>
  <p:slideViewPr>
    <p:cSldViewPr snapToGrid="0" snapToObjects="1">
      <p:cViewPr varScale="1">
        <p:scale>
          <a:sx n="64" d="100"/>
          <a:sy n="64" d="100"/>
        </p:scale>
        <p:origin x="916" y="4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3620"/>
    </p:cViewPr>
  </p:sorterViewPr>
  <p:notesViewPr>
    <p:cSldViewPr snapToGrid="0" snapToObjects="1">
      <p:cViewPr varScale="1">
        <p:scale>
          <a:sx n="126" d="100"/>
          <a:sy n="126" d="100"/>
        </p:scale>
        <p:origin x="4912"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10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2D6815-3AC7-4CFA-A419-279A4B46F946}" type="doc">
      <dgm:prSet loTypeId="urn:microsoft.com/office/officeart/2005/8/layout/bProcess3" loCatId="process" qsTypeId="urn:microsoft.com/office/officeart/2005/8/quickstyle/simple5" qsCatId="simple" csTypeId="urn:microsoft.com/office/officeart/2005/8/colors/accent0_1" csCatId="mainScheme" phldr="1"/>
      <dgm:spPr/>
      <dgm:t>
        <a:bodyPr/>
        <a:lstStyle/>
        <a:p>
          <a:endParaRPr lang="en-US"/>
        </a:p>
      </dgm:t>
    </dgm:pt>
    <dgm:pt modelId="{F3231475-FADD-465A-8473-61D58E3C54D0}">
      <dgm:prSet phldrT="[Text]"/>
      <dgm:spPr/>
      <dgm:t>
        <a:bodyPr/>
        <a:lstStyle/>
        <a:p>
          <a:r>
            <a:rPr lang="en-US" dirty="0" smtClean="0">
              <a:solidFill>
                <a:srgbClr val="000000"/>
              </a:solidFill>
            </a:rPr>
            <a:t>Loading MMS data</a:t>
          </a:r>
          <a:endParaRPr lang="en-US" dirty="0">
            <a:solidFill>
              <a:srgbClr val="000000"/>
            </a:solidFill>
          </a:endParaRPr>
        </a:p>
      </dgm:t>
    </dgm:pt>
    <dgm:pt modelId="{EDD5AD38-EFF5-404B-B442-41F7BFE27C02}" type="parTrans" cxnId="{13EFB28C-F8D9-47FF-8177-8E0269BF9326}">
      <dgm:prSet/>
      <dgm:spPr/>
      <dgm:t>
        <a:bodyPr/>
        <a:lstStyle/>
        <a:p>
          <a:endParaRPr lang="en-US">
            <a:solidFill>
              <a:srgbClr val="000000"/>
            </a:solidFill>
          </a:endParaRPr>
        </a:p>
      </dgm:t>
    </dgm:pt>
    <dgm:pt modelId="{6950D8CE-2249-4E9C-B03F-CB2330B87D80}" type="sibTrans" cxnId="{13EFB28C-F8D9-47FF-8177-8E0269BF9326}">
      <dgm:prSet/>
      <dgm:spPr/>
      <dgm:t>
        <a:bodyPr/>
        <a:lstStyle/>
        <a:p>
          <a:endParaRPr lang="en-US">
            <a:solidFill>
              <a:srgbClr val="000000"/>
            </a:solidFill>
          </a:endParaRPr>
        </a:p>
      </dgm:t>
    </dgm:pt>
    <dgm:pt modelId="{50172FC8-EC24-4681-9D87-349237BB5235}">
      <dgm:prSet phldrT="[Text]"/>
      <dgm:spPr/>
      <dgm:t>
        <a:bodyPr/>
        <a:lstStyle/>
        <a:p>
          <a:r>
            <a:rPr lang="en-US" dirty="0" smtClean="0">
              <a:solidFill>
                <a:srgbClr val="000000"/>
              </a:solidFill>
            </a:rPr>
            <a:t>Classify regions (MS/SW/PSH)</a:t>
          </a:r>
          <a:endParaRPr lang="en-US" dirty="0">
            <a:solidFill>
              <a:srgbClr val="000000"/>
            </a:solidFill>
          </a:endParaRPr>
        </a:p>
      </dgm:t>
    </dgm:pt>
    <dgm:pt modelId="{30055924-824F-43B5-8096-9B0411534A27}" type="parTrans" cxnId="{1A68F712-A644-4FF6-B43C-8DA4391A8C2F}">
      <dgm:prSet/>
      <dgm:spPr/>
      <dgm:t>
        <a:bodyPr/>
        <a:lstStyle/>
        <a:p>
          <a:endParaRPr lang="en-US">
            <a:solidFill>
              <a:srgbClr val="000000"/>
            </a:solidFill>
          </a:endParaRPr>
        </a:p>
      </dgm:t>
    </dgm:pt>
    <dgm:pt modelId="{F4168863-B75F-4516-812D-BBE87243FB22}" type="sibTrans" cxnId="{1A68F712-A644-4FF6-B43C-8DA4391A8C2F}">
      <dgm:prSet/>
      <dgm:spPr/>
      <dgm:t>
        <a:bodyPr/>
        <a:lstStyle/>
        <a:p>
          <a:endParaRPr lang="en-US">
            <a:solidFill>
              <a:srgbClr val="000000"/>
            </a:solidFill>
          </a:endParaRPr>
        </a:p>
      </dgm:t>
    </dgm:pt>
    <dgm:pt modelId="{6916E23B-670F-4F03-BB5D-830C9671E143}">
      <dgm:prSet phldrT="[Text]"/>
      <dgm:spPr/>
      <dgm:t>
        <a:bodyPr/>
        <a:lstStyle/>
        <a:p>
          <a:r>
            <a:rPr lang="en-US" dirty="0" smtClean="0">
              <a:solidFill>
                <a:srgbClr val="000000"/>
              </a:solidFill>
            </a:rPr>
            <a:t>Search for Magnetosheath Jets on MS</a:t>
          </a:r>
          <a:endParaRPr lang="en-US" dirty="0">
            <a:solidFill>
              <a:srgbClr val="000000"/>
            </a:solidFill>
          </a:endParaRPr>
        </a:p>
      </dgm:t>
    </dgm:pt>
    <dgm:pt modelId="{72950BAC-F2F1-4259-A6B4-ABC0245EEBB1}" type="parTrans" cxnId="{AA786DCE-C15D-4E64-A912-2282795E2BA1}">
      <dgm:prSet/>
      <dgm:spPr/>
      <dgm:t>
        <a:bodyPr/>
        <a:lstStyle/>
        <a:p>
          <a:endParaRPr lang="en-US">
            <a:solidFill>
              <a:srgbClr val="000000"/>
            </a:solidFill>
          </a:endParaRPr>
        </a:p>
      </dgm:t>
    </dgm:pt>
    <dgm:pt modelId="{04E99CCC-662E-4966-A685-ABB3B87A8EE3}" type="sibTrans" cxnId="{AA786DCE-C15D-4E64-A912-2282795E2BA1}">
      <dgm:prSet/>
      <dgm:spPr/>
      <dgm:t>
        <a:bodyPr/>
        <a:lstStyle/>
        <a:p>
          <a:endParaRPr lang="en-US">
            <a:solidFill>
              <a:srgbClr val="000000"/>
            </a:solidFill>
          </a:endParaRPr>
        </a:p>
      </dgm:t>
    </dgm:pt>
    <mc:AlternateContent xmlns:mc="http://schemas.openxmlformats.org/markup-compatibility/2006" xmlns:a14="http://schemas.microsoft.com/office/drawing/2010/main">
      <mc:Choice Requires="a14">
        <dgm:pt modelId="{B25FFC98-D0AC-49A1-AFDF-34F91D16D1FD}">
          <dgm:prSet phldrT="[Text]"/>
          <dgm:spPr/>
          <dgm:t>
            <a:bodyPr/>
            <a:lstStyle/>
            <a:p>
              <a:r>
                <a:rPr lang="en-US" dirty="0" smtClean="0">
                  <a:solidFill>
                    <a:srgbClr val="000000"/>
                  </a:solidFill>
                </a:rPr>
                <a:t>Save Area and Jet Values (</a:t>
              </a:r>
              <a14:m>
                <m:oMath xmlns:m="http://schemas.openxmlformats.org/officeDocument/2006/math">
                  <m:r>
                    <m:rPr>
                      <m:sty m:val="p"/>
                    </m:rPr>
                    <a:rPr lang="en-US" b="0" i="0" smtClean="0">
                      <a:solidFill>
                        <a:srgbClr val="000000"/>
                      </a:solidFill>
                      <a:latin typeface="Cambria Math" panose="02040503050406030204" pitchFamily="18" charset="0"/>
                    </a:rPr>
                    <m:t>v</m:t>
                  </m:r>
                  <m:r>
                    <a:rPr lang="en-US" b="0" i="0" smtClean="0">
                      <a:solidFill>
                        <a:srgbClr val="000000"/>
                      </a:solidFill>
                      <a:latin typeface="Cambria Math" panose="02040503050406030204" pitchFamily="18" charset="0"/>
                    </a:rPr>
                    <m:t>,</m:t>
                  </m:r>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𝑃</m:t>
                      </m:r>
                    </m:e>
                    <m:sub>
                      <m:r>
                        <a:rPr lang="en-US" b="0" i="1" smtClean="0">
                          <a:solidFill>
                            <a:srgbClr val="000000"/>
                          </a:solidFill>
                          <a:latin typeface="Cambria Math" panose="02040503050406030204" pitchFamily="18" charset="0"/>
                        </a:rPr>
                        <m:t>𝑑𝑦𝑛</m:t>
                      </m:r>
                    </m:sub>
                  </m:sSub>
                  <m:r>
                    <a:rPr lang="en-US" b="0" i="1" smtClean="0">
                      <a:solidFill>
                        <a:srgbClr val="000000"/>
                      </a:solidFill>
                      <a:latin typeface="Cambria Math" panose="02040503050406030204" pitchFamily="18" charset="0"/>
                    </a:rPr>
                    <m:t>,</m:t>
                  </m:r>
                  <m:r>
                    <a:rPr lang="el-GR" b="0" i="1" smtClean="0">
                      <a:solidFill>
                        <a:srgbClr val="000000"/>
                      </a:solidFill>
                      <a:latin typeface="Cambria Math" panose="02040503050406030204" pitchFamily="18" charset="0"/>
                    </a:rPr>
                    <m:t>𝜌</m:t>
                  </m:r>
                  <m:r>
                    <a:rPr lang="el-GR" b="0" i="1" smtClean="0">
                      <a:solidFill>
                        <a:srgbClr val="000000"/>
                      </a:solidFill>
                      <a:latin typeface="Cambria Math" panose="02040503050406030204" pitchFamily="18" charset="0"/>
                    </a:rPr>
                    <m:t>,</m:t>
                  </m:r>
                  <m:r>
                    <a:rPr lang="en-US" b="0" i="1" smtClean="0">
                      <a:solidFill>
                        <a:srgbClr val="000000"/>
                      </a:solidFill>
                      <a:latin typeface="Cambria Math" panose="02040503050406030204" pitchFamily="18" charset="0"/>
                    </a:rPr>
                    <m:t>𝑃</m:t>
                  </m:r>
                  <m:r>
                    <a:rPr lang="el-GR" b="0" i="1" smtClean="0">
                      <a:solidFill>
                        <a:srgbClr val="000000"/>
                      </a:solidFill>
                      <a:latin typeface="Cambria Math" panose="02040503050406030204" pitchFamily="18" charset="0"/>
                    </a:rPr>
                    <m:t>,</m:t>
                  </m:r>
                  <m:r>
                    <m:rPr>
                      <m:sty m:val="p"/>
                    </m:rPr>
                    <a:rPr lang="el-GR" b="0" i="0" smtClean="0">
                      <a:solidFill>
                        <a:srgbClr val="000000"/>
                      </a:solidFill>
                      <a:latin typeface="Cambria Math" panose="02040503050406030204" pitchFamily="18" charset="0"/>
                    </a:rPr>
                    <m:t>Β</m:t>
                  </m:r>
                  <m:r>
                    <a:rPr lang="el-GR" b="0" i="0" smtClean="0">
                      <a:solidFill>
                        <a:srgbClr val="000000"/>
                      </a:solidFill>
                      <a:latin typeface="Cambria Math" panose="02040503050406030204" pitchFamily="18" charset="0"/>
                    </a:rPr>
                    <m:t>,</m:t>
                  </m:r>
                  <m:r>
                    <m:rPr>
                      <m:sty m:val="p"/>
                    </m:rPr>
                    <a:rPr lang="el-GR" b="0" i="0" smtClean="0">
                      <a:solidFill>
                        <a:srgbClr val="000000"/>
                      </a:solidFill>
                      <a:latin typeface="Cambria Math" panose="02040503050406030204" pitchFamily="18" charset="0"/>
                    </a:rPr>
                    <m:t>Ε</m:t>
                  </m:r>
                  <m:r>
                    <a:rPr lang="el-GR" b="0" i="0" smtClean="0">
                      <a:solidFill>
                        <a:srgbClr val="000000"/>
                      </a:solidFill>
                      <a:latin typeface="Cambria Math" panose="02040503050406030204" pitchFamily="18" charset="0"/>
                    </a:rPr>
                    <m:t>, </m:t>
                  </m:r>
                  <m:r>
                    <m:rPr>
                      <m:sty m:val="p"/>
                    </m:rPr>
                    <a:rPr lang="en-US" b="0" i="0" smtClean="0">
                      <a:solidFill>
                        <a:srgbClr val="000000"/>
                      </a:solidFill>
                      <a:latin typeface="Cambria Math" panose="02040503050406030204" pitchFamily="18" charset="0"/>
                    </a:rPr>
                    <m:t>T</m:t>
                  </m:r>
                  <m:r>
                    <a:rPr lang="en-US" b="0" i="0" smtClean="0">
                      <a:solidFill>
                        <a:srgbClr val="000000"/>
                      </a:solidFill>
                      <a:latin typeface="Cambria Math" panose="02040503050406030204" pitchFamily="18" charset="0"/>
                    </a:rPr>
                    <m:t>,</m:t>
                  </m:r>
                  <m:r>
                    <m:rPr>
                      <m:sty m:val="p"/>
                    </m:rPr>
                    <a:rPr lang="el-GR" b="0" i="0" smtClean="0">
                      <a:solidFill>
                        <a:srgbClr val="000000"/>
                      </a:solidFill>
                      <a:latin typeface="Cambria Math" panose="02040503050406030204" pitchFamily="18" charset="0"/>
                    </a:rPr>
                    <m:t>θ</m:t>
                  </m:r>
                </m:oMath>
              </a14:m>
              <a:r>
                <a:rPr lang="el-GR" dirty="0" smtClean="0">
                  <a:solidFill>
                    <a:srgbClr val="000000"/>
                  </a:solidFill>
                </a:rPr>
                <a:t>...)</a:t>
              </a:r>
              <a:endParaRPr lang="en-US" dirty="0">
                <a:solidFill>
                  <a:srgbClr val="000000"/>
                </a:solidFill>
              </a:endParaRPr>
            </a:p>
          </dgm:t>
        </dgm:pt>
      </mc:Choice>
      <mc:Fallback xmlns="">
        <dgm:pt modelId="{B25FFC98-D0AC-49A1-AFDF-34F91D16D1FD}">
          <dgm:prSet phldrT="[Text]"/>
          <dgm:spPr/>
          <dgm:t>
            <a:bodyPr/>
            <a:lstStyle/>
            <a:p>
              <a:r>
                <a:rPr lang="en-US" dirty="0" smtClean="0">
                  <a:solidFill>
                    <a:srgbClr val="000000"/>
                  </a:solidFill>
                </a:rPr>
                <a:t>Save Area and Jet Values (</a:t>
              </a:r>
              <a:r>
                <a:rPr lang="en-US" b="0" i="0" smtClean="0">
                  <a:solidFill>
                    <a:srgbClr val="000000"/>
                  </a:solidFill>
                  <a:latin typeface="Cambria Math" panose="02040503050406030204" pitchFamily="18" charset="0"/>
                </a:rPr>
                <a:t>v,𝑃_𝑑𝑦𝑛,</a:t>
              </a:r>
              <a:r>
                <a:rPr lang="el-GR" b="0" i="0" smtClean="0">
                  <a:solidFill>
                    <a:srgbClr val="000000"/>
                  </a:solidFill>
                  <a:latin typeface="Cambria Math" panose="02040503050406030204" pitchFamily="18" charset="0"/>
                </a:rPr>
                <a:t>𝜌,</a:t>
              </a:r>
              <a:r>
                <a:rPr lang="en-US" b="0" i="0" smtClean="0">
                  <a:solidFill>
                    <a:srgbClr val="000000"/>
                  </a:solidFill>
                  <a:latin typeface="Cambria Math" panose="02040503050406030204" pitchFamily="18" charset="0"/>
                </a:rPr>
                <a:t>𝑃</a:t>
              </a:r>
              <a:r>
                <a:rPr lang="el-GR" b="0" i="0" smtClean="0">
                  <a:solidFill>
                    <a:srgbClr val="000000"/>
                  </a:solidFill>
                  <a:latin typeface="Cambria Math" panose="02040503050406030204" pitchFamily="18" charset="0"/>
                </a:rPr>
                <a:t>,Β,Ε, </a:t>
              </a:r>
              <a:r>
                <a:rPr lang="en-US" b="0" i="0" smtClean="0">
                  <a:solidFill>
                    <a:srgbClr val="000000"/>
                  </a:solidFill>
                  <a:latin typeface="Cambria Math" panose="02040503050406030204" pitchFamily="18" charset="0"/>
                </a:rPr>
                <a:t>T,</a:t>
              </a:r>
              <a:r>
                <a:rPr lang="el-GR" b="0" i="0" smtClean="0">
                  <a:solidFill>
                    <a:srgbClr val="000000"/>
                  </a:solidFill>
                  <a:latin typeface="Cambria Math" panose="02040503050406030204" pitchFamily="18" charset="0"/>
                </a:rPr>
                <a:t>θ</a:t>
              </a:r>
              <a:r>
                <a:rPr lang="el-GR" dirty="0" smtClean="0">
                  <a:solidFill>
                    <a:srgbClr val="000000"/>
                  </a:solidFill>
                </a:rPr>
                <a:t>...)</a:t>
              </a:r>
              <a:endParaRPr lang="en-US" dirty="0">
                <a:solidFill>
                  <a:srgbClr val="000000"/>
                </a:solidFill>
              </a:endParaRPr>
            </a:p>
          </dgm:t>
        </dgm:pt>
      </mc:Fallback>
    </mc:AlternateContent>
    <dgm:pt modelId="{BD4DF4E4-7C3A-408B-82BD-BCA3C66CAD5B}" type="parTrans" cxnId="{06D9322D-46C3-48D8-887E-567D42A3AF26}">
      <dgm:prSet/>
      <dgm:spPr/>
      <dgm:t>
        <a:bodyPr/>
        <a:lstStyle/>
        <a:p>
          <a:endParaRPr lang="en-US">
            <a:solidFill>
              <a:srgbClr val="000000"/>
            </a:solidFill>
          </a:endParaRPr>
        </a:p>
      </dgm:t>
    </dgm:pt>
    <dgm:pt modelId="{BC56D436-BB58-47F7-BEF2-D3E5ECE17251}" type="sibTrans" cxnId="{06D9322D-46C3-48D8-887E-567D42A3AF26}">
      <dgm:prSet/>
      <dgm:spPr/>
      <dgm:t>
        <a:bodyPr/>
        <a:lstStyle/>
        <a:p>
          <a:endParaRPr lang="en-US">
            <a:solidFill>
              <a:srgbClr val="000000"/>
            </a:solidFill>
          </a:endParaRPr>
        </a:p>
      </dgm:t>
    </dgm:pt>
    <dgm:pt modelId="{5B10C675-38B5-4AC3-82D3-BC0D77B235ED}">
      <dgm:prSet phldrT="[Text]"/>
      <dgm:spPr/>
      <dgm:t>
        <a:bodyPr/>
        <a:lstStyle/>
        <a:p>
          <a:r>
            <a:rPr lang="en-US" dirty="0" smtClean="0">
              <a:solidFill>
                <a:srgbClr val="000000"/>
              </a:solidFill>
            </a:rPr>
            <a:t>Jet Classification </a:t>
          </a:r>
          <a:endParaRPr lang="en-US" dirty="0">
            <a:solidFill>
              <a:srgbClr val="000000"/>
            </a:solidFill>
          </a:endParaRPr>
        </a:p>
      </dgm:t>
    </dgm:pt>
    <dgm:pt modelId="{59D6A5B9-EE36-4E49-81EB-6551897FF582}" type="parTrans" cxnId="{6B31A648-C07D-472B-84B3-22963FB307A6}">
      <dgm:prSet/>
      <dgm:spPr/>
      <dgm:t>
        <a:bodyPr/>
        <a:lstStyle/>
        <a:p>
          <a:endParaRPr lang="en-US">
            <a:solidFill>
              <a:srgbClr val="000000"/>
            </a:solidFill>
          </a:endParaRPr>
        </a:p>
      </dgm:t>
    </dgm:pt>
    <dgm:pt modelId="{8631F33C-8E9C-4C29-A226-1C80CDF3DFA2}" type="sibTrans" cxnId="{6B31A648-C07D-472B-84B3-22963FB307A6}">
      <dgm:prSet/>
      <dgm:spPr/>
      <dgm:t>
        <a:bodyPr/>
        <a:lstStyle/>
        <a:p>
          <a:endParaRPr lang="en-US">
            <a:solidFill>
              <a:srgbClr val="000000"/>
            </a:solidFill>
          </a:endParaRPr>
        </a:p>
      </dgm:t>
    </dgm:pt>
    <dgm:pt modelId="{0714D1D1-A5AB-4086-A75C-AB7719626FDE}">
      <dgm:prSet phldrT="[Text]"/>
      <dgm:spPr/>
      <dgm:t>
        <a:bodyPr/>
        <a:lstStyle/>
        <a:p>
          <a:r>
            <a:rPr lang="en-US" dirty="0" smtClean="0">
              <a:solidFill>
                <a:srgbClr val="000000"/>
              </a:solidFill>
            </a:rPr>
            <a:t>Statistics – Jet Comparison</a:t>
          </a:r>
          <a:endParaRPr lang="en-US" dirty="0">
            <a:solidFill>
              <a:srgbClr val="000000"/>
            </a:solidFill>
          </a:endParaRPr>
        </a:p>
      </dgm:t>
    </dgm:pt>
    <dgm:pt modelId="{E74ACA37-A757-465B-A1F1-A4A28EF0739E}" type="parTrans" cxnId="{EC9328F8-1805-43BB-B757-D0F61D569BBD}">
      <dgm:prSet/>
      <dgm:spPr/>
      <dgm:t>
        <a:bodyPr/>
        <a:lstStyle/>
        <a:p>
          <a:endParaRPr lang="en-US">
            <a:solidFill>
              <a:srgbClr val="000000"/>
            </a:solidFill>
          </a:endParaRPr>
        </a:p>
      </dgm:t>
    </dgm:pt>
    <dgm:pt modelId="{C25F5E7E-9B7B-4837-B7D9-D852C07B4701}" type="sibTrans" cxnId="{EC9328F8-1805-43BB-B757-D0F61D569BBD}">
      <dgm:prSet/>
      <dgm:spPr/>
      <dgm:t>
        <a:bodyPr/>
        <a:lstStyle/>
        <a:p>
          <a:endParaRPr lang="en-US">
            <a:solidFill>
              <a:srgbClr val="000000"/>
            </a:solidFill>
          </a:endParaRPr>
        </a:p>
      </dgm:t>
    </dgm:pt>
    <dgm:pt modelId="{B921F8D9-8528-4C1C-9FC2-FCE045E21F43}">
      <dgm:prSet phldrT="[Text]"/>
      <dgm:spPr/>
      <dgm:t>
        <a:bodyPr/>
        <a:lstStyle/>
        <a:p>
          <a:r>
            <a:rPr lang="en-US" dirty="0" smtClean="0">
              <a:solidFill>
                <a:srgbClr val="000000"/>
              </a:solidFill>
            </a:rPr>
            <a:t>Find patterns &amp; Possible origin and generation mechanism</a:t>
          </a:r>
          <a:endParaRPr lang="en-US" dirty="0">
            <a:solidFill>
              <a:srgbClr val="000000"/>
            </a:solidFill>
          </a:endParaRPr>
        </a:p>
      </dgm:t>
    </dgm:pt>
    <dgm:pt modelId="{6E76F76D-9AFF-46C0-9173-4807880DA0C4}" type="parTrans" cxnId="{374B3F30-76D3-4D19-9E70-004B3D5E113A}">
      <dgm:prSet/>
      <dgm:spPr/>
      <dgm:t>
        <a:bodyPr/>
        <a:lstStyle/>
        <a:p>
          <a:endParaRPr lang="en-US">
            <a:solidFill>
              <a:srgbClr val="000000"/>
            </a:solidFill>
          </a:endParaRPr>
        </a:p>
      </dgm:t>
    </dgm:pt>
    <dgm:pt modelId="{7493C6D9-C629-4FAF-8A28-F52ACE7B398F}" type="sibTrans" cxnId="{374B3F30-76D3-4D19-9E70-004B3D5E113A}">
      <dgm:prSet/>
      <dgm:spPr/>
      <dgm:t>
        <a:bodyPr/>
        <a:lstStyle/>
        <a:p>
          <a:endParaRPr lang="en-US">
            <a:solidFill>
              <a:srgbClr val="000000"/>
            </a:solidFill>
          </a:endParaRPr>
        </a:p>
      </dgm:t>
    </dgm:pt>
    <dgm:pt modelId="{AFBFA018-A6D8-4456-A6AA-516A3B97C581}">
      <dgm:prSet phldrT="[Text]"/>
      <dgm:spPr/>
      <dgm:t>
        <a:bodyPr/>
        <a:lstStyle/>
        <a:p>
          <a:r>
            <a:rPr lang="en-US" dirty="0" smtClean="0">
              <a:solidFill>
                <a:srgbClr val="000000"/>
              </a:solidFill>
            </a:rPr>
            <a:t>TBD …</a:t>
          </a:r>
          <a:endParaRPr lang="en-US" dirty="0">
            <a:solidFill>
              <a:srgbClr val="000000"/>
            </a:solidFill>
          </a:endParaRPr>
        </a:p>
      </dgm:t>
    </dgm:pt>
    <dgm:pt modelId="{4F33CB55-522D-4CD3-884D-D051B491C6EB}" type="parTrans" cxnId="{106EEDA8-A68E-4D51-88F3-5D519B2E0C81}">
      <dgm:prSet/>
      <dgm:spPr/>
      <dgm:t>
        <a:bodyPr/>
        <a:lstStyle/>
        <a:p>
          <a:endParaRPr lang="en-US"/>
        </a:p>
      </dgm:t>
    </dgm:pt>
    <dgm:pt modelId="{000D119A-FCED-4FE2-A22D-D5B7E75FEA30}" type="sibTrans" cxnId="{106EEDA8-A68E-4D51-88F3-5D519B2E0C81}">
      <dgm:prSet/>
      <dgm:spPr/>
      <dgm:t>
        <a:bodyPr/>
        <a:lstStyle/>
        <a:p>
          <a:endParaRPr lang="en-US"/>
        </a:p>
      </dgm:t>
    </dgm:pt>
    <dgm:pt modelId="{BF0AD8C2-2A39-48F7-96C6-477C419F361E}" type="pres">
      <dgm:prSet presAssocID="{FB2D6815-3AC7-4CFA-A419-279A4B46F946}" presName="Name0" presStyleCnt="0">
        <dgm:presLayoutVars>
          <dgm:dir/>
          <dgm:resizeHandles val="exact"/>
        </dgm:presLayoutVars>
      </dgm:prSet>
      <dgm:spPr/>
      <dgm:t>
        <a:bodyPr/>
        <a:lstStyle/>
        <a:p>
          <a:endParaRPr lang="en-US"/>
        </a:p>
      </dgm:t>
    </dgm:pt>
    <dgm:pt modelId="{E24D9910-7D2B-48B2-8B3A-11BB52CF190B}" type="pres">
      <dgm:prSet presAssocID="{F3231475-FADD-465A-8473-61D58E3C54D0}" presName="node" presStyleLbl="node1" presStyleIdx="0" presStyleCnt="8">
        <dgm:presLayoutVars>
          <dgm:bulletEnabled val="1"/>
        </dgm:presLayoutVars>
      </dgm:prSet>
      <dgm:spPr/>
      <dgm:t>
        <a:bodyPr/>
        <a:lstStyle/>
        <a:p>
          <a:endParaRPr lang="en-US"/>
        </a:p>
      </dgm:t>
    </dgm:pt>
    <dgm:pt modelId="{DB7C8AA1-5FB8-4FAB-BB5B-E67852C85BA5}" type="pres">
      <dgm:prSet presAssocID="{6950D8CE-2249-4E9C-B03F-CB2330B87D80}" presName="sibTrans" presStyleLbl="sibTrans1D1" presStyleIdx="0" presStyleCnt="7"/>
      <dgm:spPr/>
      <dgm:t>
        <a:bodyPr/>
        <a:lstStyle/>
        <a:p>
          <a:endParaRPr lang="en-US"/>
        </a:p>
      </dgm:t>
    </dgm:pt>
    <dgm:pt modelId="{8A06B4D4-C123-4772-A224-2A79847B0092}" type="pres">
      <dgm:prSet presAssocID="{6950D8CE-2249-4E9C-B03F-CB2330B87D80}" presName="connectorText" presStyleLbl="sibTrans1D1" presStyleIdx="0" presStyleCnt="7"/>
      <dgm:spPr/>
      <dgm:t>
        <a:bodyPr/>
        <a:lstStyle/>
        <a:p>
          <a:endParaRPr lang="en-US"/>
        </a:p>
      </dgm:t>
    </dgm:pt>
    <dgm:pt modelId="{1C46E511-C2E3-4325-BC70-4ECAB366E100}" type="pres">
      <dgm:prSet presAssocID="{50172FC8-EC24-4681-9D87-349237BB5235}" presName="node" presStyleLbl="node1" presStyleIdx="1" presStyleCnt="8">
        <dgm:presLayoutVars>
          <dgm:bulletEnabled val="1"/>
        </dgm:presLayoutVars>
      </dgm:prSet>
      <dgm:spPr/>
      <dgm:t>
        <a:bodyPr/>
        <a:lstStyle/>
        <a:p>
          <a:endParaRPr lang="en-US"/>
        </a:p>
      </dgm:t>
    </dgm:pt>
    <dgm:pt modelId="{11292C96-7385-4E52-A402-3A697A0921E7}" type="pres">
      <dgm:prSet presAssocID="{F4168863-B75F-4516-812D-BBE87243FB22}" presName="sibTrans" presStyleLbl="sibTrans1D1" presStyleIdx="1" presStyleCnt="7"/>
      <dgm:spPr/>
      <dgm:t>
        <a:bodyPr/>
        <a:lstStyle/>
        <a:p>
          <a:endParaRPr lang="en-US"/>
        </a:p>
      </dgm:t>
    </dgm:pt>
    <dgm:pt modelId="{316B7EA3-76EF-453A-87D9-5C8C71A79394}" type="pres">
      <dgm:prSet presAssocID="{F4168863-B75F-4516-812D-BBE87243FB22}" presName="connectorText" presStyleLbl="sibTrans1D1" presStyleIdx="1" presStyleCnt="7"/>
      <dgm:spPr/>
      <dgm:t>
        <a:bodyPr/>
        <a:lstStyle/>
        <a:p>
          <a:endParaRPr lang="en-US"/>
        </a:p>
      </dgm:t>
    </dgm:pt>
    <dgm:pt modelId="{81C857C8-A5AC-48AB-A5C3-BAD1C5E9EAF1}" type="pres">
      <dgm:prSet presAssocID="{6916E23B-670F-4F03-BB5D-830C9671E143}" presName="node" presStyleLbl="node1" presStyleIdx="2" presStyleCnt="8">
        <dgm:presLayoutVars>
          <dgm:bulletEnabled val="1"/>
        </dgm:presLayoutVars>
      </dgm:prSet>
      <dgm:spPr/>
      <dgm:t>
        <a:bodyPr/>
        <a:lstStyle/>
        <a:p>
          <a:endParaRPr lang="en-US"/>
        </a:p>
      </dgm:t>
    </dgm:pt>
    <dgm:pt modelId="{D59C80A4-3557-4D51-9035-57A61434FCCE}" type="pres">
      <dgm:prSet presAssocID="{04E99CCC-662E-4966-A685-ABB3B87A8EE3}" presName="sibTrans" presStyleLbl="sibTrans1D1" presStyleIdx="2" presStyleCnt="7"/>
      <dgm:spPr/>
      <dgm:t>
        <a:bodyPr/>
        <a:lstStyle/>
        <a:p>
          <a:endParaRPr lang="en-US"/>
        </a:p>
      </dgm:t>
    </dgm:pt>
    <dgm:pt modelId="{D3DA6E35-1BBD-41CE-8274-6CA012747076}" type="pres">
      <dgm:prSet presAssocID="{04E99CCC-662E-4966-A685-ABB3B87A8EE3}" presName="connectorText" presStyleLbl="sibTrans1D1" presStyleIdx="2" presStyleCnt="7"/>
      <dgm:spPr/>
      <dgm:t>
        <a:bodyPr/>
        <a:lstStyle/>
        <a:p>
          <a:endParaRPr lang="en-US"/>
        </a:p>
      </dgm:t>
    </dgm:pt>
    <dgm:pt modelId="{E3705B4E-9CD5-45A3-9886-DD0E73DD698E}" type="pres">
      <dgm:prSet presAssocID="{B25FFC98-D0AC-49A1-AFDF-34F91D16D1FD}" presName="node" presStyleLbl="node1" presStyleIdx="3" presStyleCnt="8">
        <dgm:presLayoutVars>
          <dgm:bulletEnabled val="1"/>
        </dgm:presLayoutVars>
      </dgm:prSet>
      <dgm:spPr/>
      <dgm:t>
        <a:bodyPr/>
        <a:lstStyle/>
        <a:p>
          <a:endParaRPr lang="en-US"/>
        </a:p>
      </dgm:t>
    </dgm:pt>
    <dgm:pt modelId="{1885D5E9-68F6-49E1-806C-C25D91C50066}" type="pres">
      <dgm:prSet presAssocID="{BC56D436-BB58-47F7-BEF2-D3E5ECE17251}" presName="sibTrans" presStyleLbl="sibTrans1D1" presStyleIdx="3" presStyleCnt="7"/>
      <dgm:spPr/>
      <dgm:t>
        <a:bodyPr/>
        <a:lstStyle/>
        <a:p>
          <a:endParaRPr lang="en-US"/>
        </a:p>
      </dgm:t>
    </dgm:pt>
    <dgm:pt modelId="{FE03395A-9E76-4767-80B1-66B4E0AEBDB3}" type="pres">
      <dgm:prSet presAssocID="{BC56D436-BB58-47F7-BEF2-D3E5ECE17251}" presName="connectorText" presStyleLbl="sibTrans1D1" presStyleIdx="3" presStyleCnt="7"/>
      <dgm:spPr/>
      <dgm:t>
        <a:bodyPr/>
        <a:lstStyle/>
        <a:p>
          <a:endParaRPr lang="en-US"/>
        </a:p>
      </dgm:t>
    </dgm:pt>
    <dgm:pt modelId="{7B7A9695-7817-4F4E-B4F3-3F6044918C41}" type="pres">
      <dgm:prSet presAssocID="{5B10C675-38B5-4AC3-82D3-BC0D77B235ED}" presName="node" presStyleLbl="node1" presStyleIdx="4" presStyleCnt="8">
        <dgm:presLayoutVars>
          <dgm:bulletEnabled val="1"/>
        </dgm:presLayoutVars>
      </dgm:prSet>
      <dgm:spPr/>
      <dgm:t>
        <a:bodyPr/>
        <a:lstStyle/>
        <a:p>
          <a:endParaRPr lang="en-US"/>
        </a:p>
      </dgm:t>
    </dgm:pt>
    <dgm:pt modelId="{5F7ACE05-4CAB-4121-B304-4C5D824822EE}" type="pres">
      <dgm:prSet presAssocID="{8631F33C-8E9C-4C29-A226-1C80CDF3DFA2}" presName="sibTrans" presStyleLbl="sibTrans1D1" presStyleIdx="4" presStyleCnt="7"/>
      <dgm:spPr/>
      <dgm:t>
        <a:bodyPr/>
        <a:lstStyle/>
        <a:p>
          <a:endParaRPr lang="en-US"/>
        </a:p>
      </dgm:t>
    </dgm:pt>
    <dgm:pt modelId="{1B3C4DFF-F7F0-4F34-BD84-8939FF333AB0}" type="pres">
      <dgm:prSet presAssocID="{8631F33C-8E9C-4C29-A226-1C80CDF3DFA2}" presName="connectorText" presStyleLbl="sibTrans1D1" presStyleIdx="4" presStyleCnt="7"/>
      <dgm:spPr/>
      <dgm:t>
        <a:bodyPr/>
        <a:lstStyle/>
        <a:p>
          <a:endParaRPr lang="en-US"/>
        </a:p>
      </dgm:t>
    </dgm:pt>
    <dgm:pt modelId="{037BE9AE-869C-4E19-A7D5-C8F4E6F78828}" type="pres">
      <dgm:prSet presAssocID="{0714D1D1-A5AB-4086-A75C-AB7719626FDE}" presName="node" presStyleLbl="node1" presStyleIdx="5" presStyleCnt="8">
        <dgm:presLayoutVars>
          <dgm:bulletEnabled val="1"/>
        </dgm:presLayoutVars>
      </dgm:prSet>
      <dgm:spPr/>
      <dgm:t>
        <a:bodyPr/>
        <a:lstStyle/>
        <a:p>
          <a:endParaRPr lang="en-US"/>
        </a:p>
      </dgm:t>
    </dgm:pt>
    <dgm:pt modelId="{FE1F67BF-55E7-425B-AE9B-2DF6B46F683C}" type="pres">
      <dgm:prSet presAssocID="{C25F5E7E-9B7B-4837-B7D9-D852C07B4701}" presName="sibTrans" presStyleLbl="sibTrans1D1" presStyleIdx="5" presStyleCnt="7"/>
      <dgm:spPr/>
      <dgm:t>
        <a:bodyPr/>
        <a:lstStyle/>
        <a:p>
          <a:endParaRPr lang="en-US"/>
        </a:p>
      </dgm:t>
    </dgm:pt>
    <dgm:pt modelId="{E1D8956F-EE21-47AD-9EA3-F46D935E4EA8}" type="pres">
      <dgm:prSet presAssocID="{C25F5E7E-9B7B-4837-B7D9-D852C07B4701}" presName="connectorText" presStyleLbl="sibTrans1D1" presStyleIdx="5" presStyleCnt="7"/>
      <dgm:spPr/>
      <dgm:t>
        <a:bodyPr/>
        <a:lstStyle/>
        <a:p>
          <a:endParaRPr lang="en-US"/>
        </a:p>
      </dgm:t>
    </dgm:pt>
    <dgm:pt modelId="{123E522E-AC6C-4B16-9929-5A8F5360C84A}" type="pres">
      <dgm:prSet presAssocID="{B921F8D9-8528-4C1C-9FC2-FCE045E21F43}" presName="node" presStyleLbl="node1" presStyleIdx="6" presStyleCnt="8">
        <dgm:presLayoutVars>
          <dgm:bulletEnabled val="1"/>
        </dgm:presLayoutVars>
      </dgm:prSet>
      <dgm:spPr/>
      <dgm:t>
        <a:bodyPr/>
        <a:lstStyle/>
        <a:p>
          <a:endParaRPr lang="en-US"/>
        </a:p>
      </dgm:t>
    </dgm:pt>
    <dgm:pt modelId="{7A78CCCA-48CB-48DE-AD25-6D71BE4C58FA}" type="pres">
      <dgm:prSet presAssocID="{7493C6D9-C629-4FAF-8A28-F52ACE7B398F}" presName="sibTrans" presStyleLbl="sibTrans1D1" presStyleIdx="6" presStyleCnt="7"/>
      <dgm:spPr/>
      <dgm:t>
        <a:bodyPr/>
        <a:lstStyle/>
        <a:p>
          <a:endParaRPr lang="en-US"/>
        </a:p>
      </dgm:t>
    </dgm:pt>
    <dgm:pt modelId="{E1242C3B-0B74-46EE-9BE8-FC28A2FE8E36}" type="pres">
      <dgm:prSet presAssocID="{7493C6D9-C629-4FAF-8A28-F52ACE7B398F}" presName="connectorText" presStyleLbl="sibTrans1D1" presStyleIdx="6" presStyleCnt="7"/>
      <dgm:spPr/>
      <dgm:t>
        <a:bodyPr/>
        <a:lstStyle/>
        <a:p>
          <a:endParaRPr lang="en-US"/>
        </a:p>
      </dgm:t>
    </dgm:pt>
    <dgm:pt modelId="{84F2C2D0-2A88-4989-8F8F-32C2D9059F2E}" type="pres">
      <dgm:prSet presAssocID="{AFBFA018-A6D8-4456-A6AA-516A3B97C581}" presName="node" presStyleLbl="node1" presStyleIdx="7" presStyleCnt="8">
        <dgm:presLayoutVars>
          <dgm:bulletEnabled val="1"/>
        </dgm:presLayoutVars>
      </dgm:prSet>
      <dgm:spPr/>
      <dgm:t>
        <a:bodyPr/>
        <a:lstStyle/>
        <a:p>
          <a:endParaRPr lang="en-US"/>
        </a:p>
      </dgm:t>
    </dgm:pt>
  </dgm:ptLst>
  <dgm:cxnLst>
    <dgm:cxn modelId="{A3963756-798A-40CB-86F6-7D034BA9D800}" type="presOf" srcId="{7493C6D9-C629-4FAF-8A28-F52ACE7B398F}" destId="{7A78CCCA-48CB-48DE-AD25-6D71BE4C58FA}" srcOrd="0" destOrd="0" presId="urn:microsoft.com/office/officeart/2005/8/layout/bProcess3"/>
    <dgm:cxn modelId="{6B31A648-C07D-472B-84B3-22963FB307A6}" srcId="{FB2D6815-3AC7-4CFA-A419-279A4B46F946}" destId="{5B10C675-38B5-4AC3-82D3-BC0D77B235ED}" srcOrd="4" destOrd="0" parTransId="{59D6A5B9-EE36-4E49-81EB-6551897FF582}" sibTransId="{8631F33C-8E9C-4C29-A226-1C80CDF3DFA2}"/>
    <dgm:cxn modelId="{6FC1B838-B659-4A7A-936C-277AFB364928}" type="presOf" srcId="{F3231475-FADD-465A-8473-61D58E3C54D0}" destId="{E24D9910-7D2B-48B2-8B3A-11BB52CF190B}" srcOrd="0" destOrd="0" presId="urn:microsoft.com/office/officeart/2005/8/layout/bProcess3"/>
    <dgm:cxn modelId="{D6DEE059-B817-444B-934C-51D2C3834522}" type="presOf" srcId="{C25F5E7E-9B7B-4837-B7D9-D852C07B4701}" destId="{FE1F67BF-55E7-425B-AE9B-2DF6B46F683C}" srcOrd="0" destOrd="0" presId="urn:microsoft.com/office/officeart/2005/8/layout/bProcess3"/>
    <dgm:cxn modelId="{BDACF4C0-01BD-4537-9F12-6399CBF149AD}" type="presOf" srcId="{B921F8D9-8528-4C1C-9FC2-FCE045E21F43}" destId="{123E522E-AC6C-4B16-9929-5A8F5360C84A}" srcOrd="0" destOrd="0" presId="urn:microsoft.com/office/officeart/2005/8/layout/bProcess3"/>
    <dgm:cxn modelId="{C49439A2-006A-46A6-97F5-65B5D0BB93C9}" type="presOf" srcId="{BC56D436-BB58-47F7-BEF2-D3E5ECE17251}" destId="{1885D5E9-68F6-49E1-806C-C25D91C50066}" srcOrd="0" destOrd="0" presId="urn:microsoft.com/office/officeart/2005/8/layout/bProcess3"/>
    <dgm:cxn modelId="{C5C34AF1-DF89-4922-99F2-F5D4116A0EB4}" type="presOf" srcId="{7493C6D9-C629-4FAF-8A28-F52ACE7B398F}" destId="{E1242C3B-0B74-46EE-9BE8-FC28A2FE8E36}" srcOrd="1" destOrd="0" presId="urn:microsoft.com/office/officeart/2005/8/layout/bProcess3"/>
    <dgm:cxn modelId="{13EFB28C-F8D9-47FF-8177-8E0269BF9326}" srcId="{FB2D6815-3AC7-4CFA-A419-279A4B46F946}" destId="{F3231475-FADD-465A-8473-61D58E3C54D0}" srcOrd="0" destOrd="0" parTransId="{EDD5AD38-EFF5-404B-B442-41F7BFE27C02}" sibTransId="{6950D8CE-2249-4E9C-B03F-CB2330B87D80}"/>
    <dgm:cxn modelId="{15369D8A-CC7A-41CD-9F78-D274ED5F9D23}" type="presOf" srcId="{FB2D6815-3AC7-4CFA-A419-279A4B46F946}" destId="{BF0AD8C2-2A39-48F7-96C6-477C419F361E}" srcOrd="0" destOrd="0" presId="urn:microsoft.com/office/officeart/2005/8/layout/bProcess3"/>
    <dgm:cxn modelId="{534431DD-68FC-4507-BDD9-D3AD5F136B22}" type="presOf" srcId="{F4168863-B75F-4516-812D-BBE87243FB22}" destId="{316B7EA3-76EF-453A-87D9-5C8C71A79394}" srcOrd="1" destOrd="0" presId="urn:microsoft.com/office/officeart/2005/8/layout/bProcess3"/>
    <dgm:cxn modelId="{1A68F712-A644-4FF6-B43C-8DA4391A8C2F}" srcId="{FB2D6815-3AC7-4CFA-A419-279A4B46F946}" destId="{50172FC8-EC24-4681-9D87-349237BB5235}" srcOrd="1" destOrd="0" parTransId="{30055924-824F-43B5-8096-9B0411534A27}" sibTransId="{F4168863-B75F-4516-812D-BBE87243FB22}"/>
    <dgm:cxn modelId="{248C26E1-B8E5-4F3A-848C-C5324D8B5922}" type="presOf" srcId="{50172FC8-EC24-4681-9D87-349237BB5235}" destId="{1C46E511-C2E3-4325-BC70-4ECAB366E100}" srcOrd="0" destOrd="0" presId="urn:microsoft.com/office/officeart/2005/8/layout/bProcess3"/>
    <dgm:cxn modelId="{FC9A33EA-53DF-43F8-87C4-07A26C923F3F}" type="presOf" srcId="{AFBFA018-A6D8-4456-A6AA-516A3B97C581}" destId="{84F2C2D0-2A88-4989-8F8F-32C2D9059F2E}" srcOrd="0" destOrd="0" presId="urn:microsoft.com/office/officeart/2005/8/layout/bProcess3"/>
    <dgm:cxn modelId="{106EEDA8-A68E-4D51-88F3-5D519B2E0C81}" srcId="{FB2D6815-3AC7-4CFA-A419-279A4B46F946}" destId="{AFBFA018-A6D8-4456-A6AA-516A3B97C581}" srcOrd="7" destOrd="0" parTransId="{4F33CB55-522D-4CD3-884D-D051B491C6EB}" sibTransId="{000D119A-FCED-4FE2-A22D-D5B7E75FEA30}"/>
    <dgm:cxn modelId="{5815F714-772D-4E9E-AC6A-87A8AF098732}" type="presOf" srcId="{6916E23B-670F-4F03-BB5D-830C9671E143}" destId="{81C857C8-A5AC-48AB-A5C3-BAD1C5E9EAF1}" srcOrd="0" destOrd="0" presId="urn:microsoft.com/office/officeart/2005/8/layout/bProcess3"/>
    <dgm:cxn modelId="{E86850A3-2CFC-4D7B-BEB1-EC0BB8625312}" type="presOf" srcId="{6950D8CE-2249-4E9C-B03F-CB2330B87D80}" destId="{8A06B4D4-C123-4772-A224-2A79847B0092}" srcOrd="1" destOrd="0" presId="urn:microsoft.com/office/officeart/2005/8/layout/bProcess3"/>
    <dgm:cxn modelId="{2148ED0B-7BDC-4655-951C-01F5BF97DABD}" type="presOf" srcId="{8631F33C-8E9C-4C29-A226-1C80CDF3DFA2}" destId="{1B3C4DFF-F7F0-4F34-BD84-8939FF333AB0}" srcOrd="1" destOrd="0" presId="urn:microsoft.com/office/officeart/2005/8/layout/bProcess3"/>
    <dgm:cxn modelId="{3EE1B27C-C796-4D05-907F-E984A9638118}" type="presOf" srcId="{8631F33C-8E9C-4C29-A226-1C80CDF3DFA2}" destId="{5F7ACE05-4CAB-4121-B304-4C5D824822EE}" srcOrd="0" destOrd="0" presId="urn:microsoft.com/office/officeart/2005/8/layout/bProcess3"/>
    <dgm:cxn modelId="{EC9328F8-1805-43BB-B757-D0F61D569BBD}" srcId="{FB2D6815-3AC7-4CFA-A419-279A4B46F946}" destId="{0714D1D1-A5AB-4086-A75C-AB7719626FDE}" srcOrd="5" destOrd="0" parTransId="{E74ACA37-A757-465B-A1F1-A4A28EF0739E}" sibTransId="{C25F5E7E-9B7B-4837-B7D9-D852C07B4701}"/>
    <dgm:cxn modelId="{53D7237C-DFAC-4BDB-AC2D-4F6F21C38778}" type="presOf" srcId="{6950D8CE-2249-4E9C-B03F-CB2330B87D80}" destId="{DB7C8AA1-5FB8-4FAB-BB5B-E67852C85BA5}" srcOrd="0" destOrd="0" presId="urn:microsoft.com/office/officeart/2005/8/layout/bProcess3"/>
    <dgm:cxn modelId="{AA786DCE-C15D-4E64-A912-2282795E2BA1}" srcId="{FB2D6815-3AC7-4CFA-A419-279A4B46F946}" destId="{6916E23B-670F-4F03-BB5D-830C9671E143}" srcOrd="2" destOrd="0" parTransId="{72950BAC-F2F1-4259-A6B4-ABC0245EEBB1}" sibTransId="{04E99CCC-662E-4966-A685-ABB3B87A8EE3}"/>
    <dgm:cxn modelId="{4BB6D5CE-8F17-4C3E-B2A4-29E40BF94266}" type="presOf" srcId="{BC56D436-BB58-47F7-BEF2-D3E5ECE17251}" destId="{FE03395A-9E76-4767-80B1-66B4E0AEBDB3}" srcOrd="1" destOrd="0" presId="urn:microsoft.com/office/officeart/2005/8/layout/bProcess3"/>
    <dgm:cxn modelId="{C310B74C-C6B2-440A-BA57-693A29047C08}" type="presOf" srcId="{C25F5E7E-9B7B-4837-B7D9-D852C07B4701}" destId="{E1D8956F-EE21-47AD-9EA3-F46D935E4EA8}" srcOrd="1" destOrd="0" presId="urn:microsoft.com/office/officeart/2005/8/layout/bProcess3"/>
    <dgm:cxn modelId="{6AF4CDC9-7C06-46D1-B3D7-0DEAFE42D8EF}" type="presOf" srcId="{0714D1D1-A5AB-4086-A75C-AB7719626FDE}" destId="{037BE9AE-869C-4E19-A7D5-C8F4E6F78828}" srcOrd="0" destOrd="0" presId="urn:microsoft.com/office/officeart/2005/8/layout/bProcess3"/>
    <dgm:cxn modelId="{441AE145-085A-467D-AFC3-2C8BEF254D9E}" type="presOf" srcId="{04E99CCC-662E-4966-A685-ABB3B87A8EE3}" destId="{D59C80A4-3557-4D51-9035-57A61434FCCE}" srcOrd="0" destOrd="0" presId="urn:microsoft.com/office/officeart/2005/8/layout/bProcess3"/>
    <dgm:cxn modelId="{B8212D8C-A064-4E40-AC12-C97E620DA3F0}" type="presOf" srcId="{5B10C675-38B5-4AC3-82D3-BC0D77B235ED}" destId="{7B7A9695-7817-4F4E-B4F3-3F6044918C41}" srcOrd="0" destOrd="0" presId="urn:microsoft.com/office/officeart/2005/8/layout/bProcess3"/>
    <dgm:cxn modelId="{374B3F30-76D3-4D19-9E70-004B3D5E113A}" srcId="{FB2D6815-3AC7-4CFA-A419-279A4B46F946}" destId="{B921F8D9-8528-4C1C-9FC2-FCE045E21F43}" srcOrd="6" destOrd="0" parTransId="{6E76F76D-9AFF-46C0-9173-4807880DA0C4}" sibTransId="{7493C6D9-C629-4FAF-8A28-F52ACE7B398F}"/>
    <dgm:cxn modelId="{C98215FC-E277-4760-B09D-085EA1FECC94}" type="presOf" srcId="{F4168863-B75F-4516-812D-BBE87243FB22}" destId="{11292C96-7385-4E52-A402-3A697A0921E7}" srcOrd="0" destOrd="0" presId="urn:microsoft.com/office/officeart/2005/8/layout/bProcess3"/>
    <dgm:cxn modelId="{4B5C9A6E-56A6-493D-9BBA-91ADA57183B7}" type="presOf" srcId="{B25FFC98-D0AC-49A1-AFDF-34F91D16D1FD}" destId="{E3705B4E-9CD5-45A3-9886-DD0E73DD698E}" srcOrd="0" destOrd="0" presId="urn:microsoft.com/office/officeart/2005/8/layout/bProcess3"/>
    <dgm:cxn modelId="{40FC18F9-4EE3-4846-A223-5BF1BAA0065D}" type="presOf" srcId="{04E99CCC-662E-4966-A685-ABB3B87A8EE3}" destId="{D3DA6E35-1BBD-41CE-8274-6CA012747076}" srcOrd="1" destOrd="0" presId="urn:microsoft.com/office/officeart/2005/8/layout/bProcess3"/>
    <dgm:cxn modelId="{06D9322D-46C3-48D8-887E-567D42A3AF26}" srcId="{FB2D6815-3AC7-4CFA-A419-279A4B46F946}" destId="{B25FFC98-D0AC-49A1-AFDF-34F91D16D1FD}" srcOrd="3" destOrd="0" parTransId="{BD4DF4E4-7C3A-408B-82BD-BCA3C66CAD5B}" sibTransId="{BC56D436-BB58-47F7-BEF2-D3E5ECE17251}"/>
    <dgm:cxn modelId="{5449433B-CCC4-4AB6-AE97-204C3E48D82B}" type="presParOf" srcId="{BF0AD8C2-2A39-48F7-96C6-477C419F361E}" destId="{E24D9910-7D2B-48B2-8B3A-11BB52CF190B}" srcOrd="0" destOrd="0" presId="urn:microsoft.com/office/officeart/2005/8/layout/bProcess3"/>
    <dgm:cxn modelId="{1DDF42B9-EDC6-4D0A-B770-BC3D04B97792}" type="presParOf" srcId="{BF0AD8C2-2A39-48F7-96C6-477C419F361E}" destId="{DB7C8AA1-5FB8-4FAB-BB5B-E67852C85BA5}" srcOrd="1" destOrd="0" presId="urn:microsoft.com/office/officeart/2005/8/layout/bProcess3"/>
    <dgm:cxn modelId="{3A69F8B2-07D3-485B-8804-9CF36AA5EF7D}" type="presParOf" srcId="{DB7C8AA1-5FB8-4FAB-BB5B-E67852C85BA5}" destId="{8A06B4D4-C123-4772-A224-2A79847B0092}" srcOrd="0" destOrd="0" presId="urn:microsoft.com/office/officeart/2005/8/layout/bProcess3"/>
    <dgm:cxn modelId="{E433694D-3D4E-428D-84BE-784598AC68EF}" type="presParOf" srcId="{BF0AD8C2-2A39-48F7-96C6-477C419F361E}" destId="{1C46E511-C2E3-4325-BC70-4ECAB366E100}" srcOrd="2" destOrd="0" presId="urn:microsoft.com/office/officeart/2005/8/layout/bProcess3"/>
    <dgm:cxn modelId="{1D920A3B-F569-437B-906B-94F2024B1E04}" type="presParOf" srcId="{BF0AD8C2-2A39-48F7-96C6-477C419F361E}" destId="{11292C96-7385-4E52-A402-3A697A0921E7}" srcOrd="3" destOrd="0" presId="urn:microsoft.com/office/officeart/2005/8/layout/bProcess3"/>
    <dgm:cxn modelId="{D42CDEF7-85B2-4066-AADE-69F3BD882DA4}" type="presParOf" srcId="{11292C96-7385-4E52-A402-3A697A0921E7}" destId="{316B7EA3-76EF-453A-87D9-5C8C71A79394}" srcOrd="0" destOrd="0" presId="urn:microsoft.com/office/officeart/2005/8/layout/bProcess3"/>
    <dgm:cxn modelId="{7CC58CAC-D2D3-4ABF-BD38-2141B1120E21}" type="presParOf" srcId="{BF0AD8C2-2A39-48F7-96C6-477C419F361E}" destId="{81C857C8-A5AC-48AB-A5C3-BAD1C5E9EAF1}" srcOrd="4" destOrd="0" presId="urn:microsoft.com/office/officeart/2005/8/layout/bProcess3"/>
    <dgm:cxn modelId="{7FF60BAE-DAD0-4A06-A2E8-6C4CF8D174C8}" type="presParOf" srcId="{BF0AD8C2-2A39-48F7-96C6-477C419F361E}" destId="{D59C80A4-3557-4D51-9035-57A61434FCCE}" srcOrd="5" destOrd="0" presId="urn:microsoft.com/office/officeart/2005/8/layout/bProcess3"/>
    <dgm:cxn modelId="{02090D91-B4CD-4CF4-8582-70B92DDD0F35}" type="presParOf" srcId="{D59C80A4-3557-4D51-9035-57A61434FCCE}" destId="{D3DA6E35-1BBD-41CE-8274-6CA012747076}" srcOrd="0" destOrd="0" presId="urn:microsoft.com/office/officeart/2005/8/layout/bProcess3"/>
    <dgm:cxn modelId="{D04F9377-353C-474C-9DC8-FCC234F578EF}" type="presParOf" srcId="{BF0AD8C2-2A39-48F7-96C6-477C419F361E}" destId="{E3705B4E-9CD5-45A3-9886-DD0E73DD698E}" srcOrd="6" destOrd="0" presId="urn:microsoft.com/office/officeart/2005/8/layout/bProcess3"/>
    <dgm:cxn modelId="{F5F1F942-CA1C-48D4-A4C6-0BC5E4C825BF}" type="presParOf" srcId="{BF0AD8C2-2A39-48F7-96C6-477C419F361E}" destId="{1885D5E9-68F6-49E1-806C-C25D91C50066}" srcOrd="7" destOrd="0" presId="urn:microsoft.com/office/officeart/2005/8/layout/bProcess3"/>
    <dgm:cxn modelId="{E9DC0176-AECD-4D61-89B4-FFA9FC61502E}" type="presParOf" srcId="{1885D5E9-68F6-49E1-806C-C25D91C50066}" destId="{FE03395A-9E76-4767-80B1-66B4E0AEBDB3}" srcOrd="0" destOrd="0" presId="urn:microsoft.com/office/officeart/2005/8/layout/bProcess3"/>
    <dgm:cxn modelId="{7830C71E-2FA4-40DA-B0DB-E5C80D080C12}" type="presParOf" srcId="{BF0AD8C2-2A39-48F7-96C6-477C419F361E}" destId="{7B7A9695-7817-4F4E-B4F3-3F6044918C41}" srcOrd="8" destOrd="0" presId="urn:microsoft.com/office/officeart/2005/8/layout/bProcess3"/>
    <dgm:cxn modelId="{BB9DC4BA-3795-42A2-B426-267B844F885E}" type="presParOf" srcId="{BF0AD8C2-2A39-48F7-96C6-477C419F361E}" destId="{5F7ACE05-4CAB-4121-B304-4C5D824822EE}" srcOrd="9" destOrd="0" presId="urn:microsoft.com/office/officeart/2005/8/layout/bProcess3"/>
    <dgm:cxn modelId="{4CDA4E4A-2E5F-4BD7-87A6-DE6986A57467}" type="presParOf" srcId="{5F7ACE05-4CAB-4121-B304-4C5D824822EE}" destId="{1B3C4DFF-F7F0-4F34-BD84-8939FF333AB0}" srcOrd="0" destOrd="0" presId="urn:microsoft.com/office/officeart/2005/8/layout/bProcess3"/>
    <dgm:cxn modelId="{82861B6B-27CF-4447-A1BC-3C343F81E89C}" type="presParOf" srcId="{BF0AD8C2-2A39-48F7-96C6-477C419F361E}" destId="{037BE9AE-869C-4E19-A7D5-C8F4E6F78828}" srcOrd="10" destOrd="0" presId="urn:microsoft.com/office/officeart/2005/8/layout/bProcess3"/>
    <dgm:cxn modelId="{DF639902-1FDD-47DE-B0E9-CC129A82F451}" type="presParOf" srcId="{BF0AD8C2-2A39-48F7-96C6-477C419F361E}" destId="{FE1F67BF-55E7-425B-AE9B-2DF6B46F683C}" srcOrd="11" destOrd="0" presId="urn:microsoft.com/office/officeart/2005/8/layout/bProcess3"/>
    <dgm:cxn modelId="{42AB0AF9-0B84-424E-AB98-F534DCF2B14C}" type="presParOf" srcId="{FE1F67BF-55E7-425B-AE9B-2DF6B46F683C}" destId="{E1D8956F-EE21-47AD-9EA3-F46D935E4EA8}" srcOrd="0" destOrd="0" presId="urn:microsoft.com/office/officeart/2005/8/layout/bProcess3"/>
    <dgm:cxn modelId="{5C6106F7-DCAB-483F-9486-7E5024347AC8}" type="presParOf" srcId="{BF0AD8C2-2A39-48F7-96C6-477C419F361E}" destId="{123E522E-AC6C-4B16-9929-5A8F5360C84A}" srcOrd="12" destOrd="0" presId="urn:microsoft.com/office/officeart/2005/8/layout/bProcess3"/>
    <dgm:cxn modelId="{822BB6C6-1B30-420F-B078-2A02209993E8}" type="presParOf" srcId="{BF0AD8C2-2A39-48F7-96C6-477C419F361E}" destId="{7A78CCCA-48CB-48DE-AD25-6D71BE4C58FA}" srcOrd="13" destOrd="0" presId="urn:microsoft.com/office/officeart/2005/8/layout/bProcess3"/>
    <dgm:cxn modelId="{72EED97F-3252-434E-8DD9-1340C146391C}" type="presParOf" srcId="{7A78CCCA-48CB-48DE-AD25-6D71BE4C58FA}" destId="{E1242C3B-0B74-46EE-9BE8-FC28A2FE8E36}" srcOrd="0" destOrd="0" presId="urn:microsoft.com/office/officeart/2005/8/layout/bProcess3"/>
    <dgm:cxn modelId="{367539B0-0B4E-439A-B0CE-1D160D199F91}" type="presParOf" srcId="{BF0AD8C2-2A39-48F7-96C6-477C419F361E}" destId="{84F2C2D0-2A88-4989-8F8F-32C2D9059F2E}"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2D6815-3AC7-4CFA-A419-279A4B46F946}" type="doc">
      <dgm:prSet loTypeId="urn:microsoft.com/office/officeart/2005/8/layout/bProcess3" loCatId="process" qsTypeId="urn:microsoft.com/office/officeart/2005/8/quickstyle/simple5" qsCatId="simple" csTypeId="urn:microsoft.com/office/officeart/2005/8/colors/accent0_1" csCatId="mainScheme" phldr="1"/>
      <dgm:spPr/>
      <dgm:t>
        <a:bodyPr/>
        <a:lstStyle/>
        <a:p>
          <a:endParaRPr lang="en-US"/>
        </a:p>
      </dgm:t>
    </dgm:pt>
    <dgm:pt modelId="{F3231475-FADD-465A-8473-61D58E3C54D0}">
      <dgm:prSet phldrT="[Text]"/>
      <dgm:spPr/>
      <dgm:t>
        <a:bodyPr/>
        <a:lstStyle/>
        <a:p>
          <a:r>
            <a:rPr lang="en-US" dirty="0" smtClean="0">
              <a:solidFill>
                <a:srgbClr val="000000"/>
              </a:solidFill>
            </a:rPr>
            <a:t>Loading MMS data</a:t>
          </a:r>
          <a:endParaRPr lang="en-US" dirty="0">
            <a:solidFill>
              <a:srgbClr val="000000"/>
            </a:solidFill>
          </a:endParaRPr>
        </a:p>
      </dgm:t>
    </dgm:pt>
    <dgm:pt modelId="{EDD5AD38-EFF5-404B-B442-41F7BFE27C02}" type="parTrans" cxnId="{13EFB28C-F8D9-47FF-8177-8E0269BF9326}">
      <dgm:prSet/>
      <dgm:spPr/>
      <dgm:t>
        <a:bodyPr/>
        <a:lstStyle/>
        <a:p>
          <a:endParaRPr lang="en-US">
            <a:solidFill>
              <a:srgbClr val="000000"/>
            </a:solidFill>
          </a:endParaRPr>
        </a:p>
      </dgm:t>
    </dgm:pt>
    <dgm:pt modelId="{6950D8CE-2249-4E9C-B03F-CB2330B87D80}" type="sibTrans" cxnId="{13EFB28C-F8D9-47FF-8177-8E0269BF9326}">
      <dgm:prSet/>
      <dgm:spPr/>
      <dgm:t>
        <a:bodyPr/>
        <a:lstStyle/>
        <a:p>
          <a:endParaRPr lang="en-US">
            <a:solidFill>
              <a:srgbClr val="000000"/>
            </a:solidFill>
          </a:endParaRPr>
        </a:p>
      </dgm:t>
    </dgm:pt>
    <dgm:pt modelId="{50172FC8-EC24-4681-9D87-349237BB5235}">
      <dgm:prSet phldrT="[Text]"/>
      <dgm:spPr/>
      <dgm:t>
        <a:bodyPr/>
        <a:lstStyle/>
        <a:p>
          <a:r>
            <a:rPr lang="en-US" dirty="0" smtClean="0">
              <a:solidFill>
                <a:srgbClr val="000000"/>
              </a:solidFill>
            </a:rPr>
            <a:t>Classify regions (</a:t>
          </a:r>
          <a:r>
            <a:rPr lang="en-US" dirty="0" smtClean="0">
              <a:solidFill>
                <a:srgbClr val="000000"/>
              </a:solidFill>
            </a:rPr>
            <a:t>MS/SW/PSH</a:t>
          </a:r>
          <a:r>
            <a:rPr lang="en-US" dirty="0" smtClean="0">
              <a:solidFill>
                <a:srgbClr val="000000"/>
              </a:solidFill>
            </a:rPr>
            <a:t>)</a:t>
          </a:r>
          <a:endParaRPr lang="en-US" dirty="0">
            <a:solidFill>
              <a:srgbClr val="000000"/>
            </a:solidFill>
          </a:endParaRPr>
        </a:p>
      </dgm:t>
    </dgm:pt>
    <dgm:pt modelId="{30055924-824F-43B5-8096-9B0411534A27}" type="parTrans" cxnId="{1A68F712-A644-4FF6-B43C-8DA4391A8C2F}">
      <dgm:prSet/>
      <dgm:spPr/>
      <dgm:t>
        <a:bodyPr/>
        <a:lstStyle/>
        <a:p>
          <a:endParaRPr lang="en-US">
            <a:solidFill>
              <a:srgbClr val="000000"/>
            </a:solidFill>
          </a:endParaRPr>
        </a:p>
      </dgm:t>
    </dgm:pt>
    <dgm:pt modelId="{F4168863-B75F-4516-812D-BBE87243FB22}" type="sibTrans" cxnId="{1A68F712-A644-4FF6-B43C-8DA4391A8C2F}">
      <dgm:prSet/>
      <dgm:spPr/>
      <dgm:t>
        <a:bodyPr/>
        <a:lstStyle/>
        <a:p>
          <a:endParaRPr lang="en-US">
            <a:solidFill>
              <a:srgbClr val="000000"/>
            </a:solidFill>
          </a:endParaRPr>
        </a:p>
      </dgm:t>
    </dgm:pt>
    <dgm:pt modelId="{6916E23B-670F-4F03-BB5D-830C9671E143}">
      <dgm:prSet phldrT="[Text]"/>
      <dgm:spPr/>
      <dgm:t>
        <a:bodyPr/>
        <a:lstStyle/>
        <a:p>
          <a:r>
            <a:rPr lang="en-US" dirty="0" smtClean="0">
              <a:solidFill>
                <a:srgbClr val="000000"/>
              </a:solidFill>
            </a:rPr>
            <a:t>Search for Magnetosheath Jets on MS</a:t>
          </a:r>
          <a:endParaRPr lang="en-US" dirty="0">
            <a:solidFill>
              <a:srgbClr val="000000"/>
            </a:solidFill>
          </a:endParaRPr>
        </a:p>
      </dgm:t>
    </dgm:pt>
    <dgm:pt modelId="{72950BAC-F2F1-4259-A6B4-ABC0245EEBB1}" type="parTrans" cxnId="{AA786DCE-C15D-4E64-A912-2282795E2BA1}">
      <dgm:prSet/>
      <dgm:spPr/>
      <dgm:t>
        <a:bodyPr/>
        <a:lstStyle/>
        <a:p>
          <a:endParaRPr lang="en-US">
            <a:solidFill>
              <a:srgbClr val="000000"/>
            </a:solidFill>
          </a:endParaRPr>
        </a:p>
      </dgm:t>
    </dgm:pt>
    <dgm:pt modelId="{04E99CCC-662E-4966-A685-ABB3B87A8EE3}" type="sibTrans" cxnId="{AA786DCE-C15D-4E64-A912-2282795E2BA1}">
      <dgm:prSet/>
      <dgm:spPr/>
      <dgm:t>
        <a:bodyPr/>
        <a:lstStyle/>
        <a:p>
          <a:endParaRPr lang="en-US">
            <a:solidFill>
              <a:srgbClr val="000000"/>
            </a:solidFill>
          </a:endParaRPr>
        </a:p>
      </dgm:t>
    </dgm:pt>
    <dgm:pt modelId="{B25FFC98-D0AC-49A1-AFDF-34F91D16D1FD}">
      <dgm:prSet phldrT="[Text]"/>
      <dgm:spPr>
        <a:blipFill>
          <a:blip xmlns:r="http://schemas.openxmlformats.org/officeDocument/2006/relationships" r:embed="rId1"/>
          <a:stretch>
            <a:fillRect/>
          </a:stretch>
        </a:blipFill>
      </dgm:spPr>
      <dgm:t>
        <a:bodyPr/>
        <a:lstStyle/>
        <a:p>
          <a:r>
            <a:rPr lang="sv-SE">
              <a:noFill/>
            </a:rPr>
            <a:t> </a:t>
          </a:r>
        </a:p>
      </dgm:t>
    </dgm:pt>
    <dgm:pt modelId="{BD4DF4E4-7C3A-408B-82BD-BCA3C66CAD5B}" type="parTrans" cxnId="{06D9322D-46C3-48D8-887E-567D42A3AF26}">
      <dgm:prSet/>
      <dgm:spPr/>
      <dgm:t>
        <a:bodyPr/>
        <a:lstStyle/>
        <a:p>
          <a:endParaRPr lang="en-US">
            <a:solidFill>
              <a:srgbClr val="000000"/>
            </a:solidFill>
          </a:endParaRPr>
        </a:p>
      </dgm:t>
    </dgm:pt>
    <dgm:pt modelId="{BC56D436-BB58-47F7-BEF2-D3E5ECE17251}" type="sibTrans" cxnId="{06D9322D-46C3-48D8-887E-567D42A3AF26}">
      <dgm:prSet/>
      <dgm:spPr/>
      <dgm:t>
        <a:bodyPr/>
        <a:lstStyle/>
        <a:p>
          <a:endParaRPr lang="en-US">
            <a:solidFill>
              <a:srgbClr val="000000"/>
            </a:solidFill>
          </a:endParaRPr>
        </a:p>
      </dgm:t>
    </dgm:pt>
    <dgm:pt modelId="{5B10C675-38B5-4AC3-82D3-BC0D77B235ED}">
      <dgm:prSet phldrT="[Text]"/>
      <dgm:spPr/>
      <dgm:t>
        <a:bodyPr/>
        <a:lstStyle/>
        <a:p>
          <a:r>
            <a:rPr lang="en-US" dirty="0" smtClean="0">
              <a:solidFill>
                <a:srgbClr val="000000"/>
              </a:solidFill>
            </a:rPr>
            <a:t>Jet Classification </a:t>
          </a:r>
          <a:endParaRPr lang="en-US" dirty="0">
            <a:solidFill>
              <a:srgbClr val="000000"/>
            </a:solidFill>
          </a:endParaRPr>
        </a:p>
      </dgm:t>
    </dgm:pt>
    <dgm:pt modelId="{59D6A5B9-EE36-4E49-81EB-6551897FF582}" type="parTrans" cxnId="{6B31A648-C07D-472B-84B3-22963FB307A6}">
      <dgm:prSet/>
      <dgm:spPr/>
      <dgm:t>
        <a:bodyPr/>
        <a:lstStyle/>
        <a:p>
          <a:endParaRPr lang="en-US">
            <a:solidFill>
              <a:srgbClr val="000000"/>
            </a:solidFill>
          </a:endParaRPr>
        </a:p>
      </dgm:t>
    </dgm:pt>
    <dgm:pt modelId="{8631F33C-8E9C-4C29-A226-1C80CDF3DFA2}" type="sibTrans" cxnId="{6B31A648-C07D-472B-84B3-22963FB307A6}">
      <dgm:prSet/>
      <dgm:spPr/>
      <dgm:t>
        <a:bodyPr/>
        <a:lstStyle/>
        <a:p>
          <a:endParaRPr lang="en-US">
            <a:solidFill>
              <a:srgbClr val="000000"/>
            </a:solidFill>
          </a:endParaRPr>
        </a:p>
      </dgm:t>
    </dgm:pt>
    <dgm:pt modelId="{0714D1D1-A5AB-4086-A75C-AB7719626FDE}">
      <dgm:prSet phldrT="[Text]"/>
      <dgm:spPr/>
      <dgm:t>
        <a:bodyPr/>
        <a:lstStyle/>
        <a:p>
          <a:r>
            <a:rPr lang="en-US" dirty="0" smtClean="0">
              <a:solidFill>
                <a:srgbClr val="000000"/>
              </a:solidFill>
            </a:rPr>
            <a:t>Statistics – Jet Comparison</a:t>
          </a:r>
          <a:endParaRPr lang="en-US" dirty="0">
            <a:solidFill>
              <a:srgbClr val="000000"/>
            </a:solidFill>
          </a:endParaRPr>
        </a:p>
      </dgm:t>
    </dgm:pt>
    <dgm:pt modelId="{E74ACA37-A757-465B-A1F1-A4A28EF0739E}" type="parTrans" cxnId="{EC9328F8-1805-43BB-B757-D0F61D569BBD}">
      <dgm:prSet/>
      <dgm:spPr/>
      <dgm:t>
        <a:bodyPr/>
        <a:lstStyle/>
        <a:p>
          <a:endParaRPr lang="en-US">
            <a:solidFill>
              <a:srgbClr val="000000"/>
            </a:solidFill>
          </a:endParaRPr>
        </a:p>
      </dgm:t>
    </dgm:pt>
    <dgm:pt modelId="{C25F5E7E-9B7B-4837-B7D9-D852C07B4701}" type="sibTrans" cxnId="{EC9328F8-1805-43BB-B757-D0F61D569BBD}">
      <dgm:prSet/>
      <dgm:spPr/>
      <dgm:t>
        <a:bodyPr/>
        <a:lstStyle/>
        <a:p>
          <a:endParaRPr lang="en-US">
            <a:solidFill>
              <a:srgbClr val="000000"/>
            </a:solidFill>
          </a:endParaRPr>
        </a:p>
      </dgm:t>
    </dgm:pt>
    <dgm:pt modelId="{B921F8D9-8528-4C1C-9FC2-FCE045E21F43}">
      <dgm:prSet phldrT="[Text]"/>
      <dgm:spPr/>
      <dgm:t>
        <a:bodyPr/>
        <a:lstStyle/>
        <a:p>
          <a:r>
            <a:rPr lang="en-US" dirty="0" smtClean="0">
              <a:solidFill>
                <a:srgbClr val="000000"/>
              </a:solidFill>
            </a:rPr>
            <a:t>Find patterns &amp; Possible origin and generation mechanism</a:t>
          </a:r>
          <a:endParaRPr lang="en-US" dirty="0">
            <a:solidFill>
              <a:srgbClr val="000000"/>
            </a:solidFill>
          </a:endParaRPr>
        </a:p>
      </dgm:t>
    </dgm:pt>
    <dgm:pt modelId="{6E76F76D-9AFF-46C0-9173-4807880DA0C4}" type="parTrans" cxnId="{374B3F30-76D3-4D19-9E70-004B3D5E113A}">
      <dgm:prSet/>
      <dgm:spPr/>
      <dgm:t>
        <a:bodyPr/>
        <a:lstStyle/>
        <a:p>
          <a:endParaRPr lang="en-US">
            <a:solidFill>
              <a:srgbClr val="000000"/>
            </a:solidFill>
          </a:endParaRPr>
        </a:p>
      </dgm:t>
    </dgm:pt>
    <dgm:pt modelId="{7493C6D9-C629-4FAF-8A28-F52ACE7B398F}" type="sibTrans" cxnId="{374B3F30-76D3-4D19-9E70-004B3D5E113A}">
      <dgm:prSet/>
      <dgm:spPr/>
      <dgm:t>
        <a:bodyPr/>
        <a:lstStyle/>
        <a:p>
          <a:endParaRPr lang="en-US">
            <a:solidFill>
              <a:srgbClr val="000000"/>
            </a:solidFill>
          </a:endParaRPr>
        </a:p>
      </dgm:t>
    </dgm:pt>
    <dgm:pt modelId="{AFBFA018-A6D8-4456-A6AA-516A3B97C581}">
      <dgm:prSet phldrT="[Text]"/>
      <dgm:spPr/>
      <dgm:t>
        <a:bodyPr/>
        <a:lstStyle/>
        <a:p>
          <a:r>
            <a:rPr lang="en-US" dirty="0" smtClean="0">
              <a:solidFill>
                <a:srgbClr val="000000"/>
              </a:solidFill>
            </a:rPr>
            <a:t>TBD …</a:t>
          </a:r>
          <a:endParaRPr lang="en-US" dirty="0">
            <a:solidFill>
              <a:srgbClr val="000000"/>
            </a:solidFill>
          </a:endParaRPr>
        </a:p>
      </dgm:t>
    </dgm:pt>
    <dgm:pt modelId="{4F33CB55-522D-4CD3-884D-D051B491C6EB}" type="parTrans" cxnId="{106EEDA8-A68E-4D51-88F3-5D519B2E0C81}">
      <dgm:prSet/>
      <dgm:spPr/>
      <dgm:t>
        <a:bodyPr/>
        <a:lstStyle/>
        <a:p>
          <a:endParaRPr lang="en-US"/>
        </a:p>
      </dgm:t>
    </dgm:pt>
    <dgm:pt modelId="{000D119A-FCED-4FE2-A22D-D5B7E75FEA30}" type="sibTrans" cxnId="{106EEDA8-A68E-4D51-88F3-5D519B2E0C81}">
      <dgm:prSet/>
      <dgm:spPr/>
      <dgm:t>
        <a:bodyPr/>
        <a:lstStyle/>
        <a:p>
          <a:endParaRPr lang="en-US"/>
        </a:p>
      </dgm:t>
    </dgm:pt>
    <dgm:pt modelId="{BF0AD8C2-2A39-48F7-96C6-477C419F361E}" type="pres">
      <dgm:prSet presAssocID="{FB2D6815-3AC7-4CFA-A419-279A4B46F946}" presName="Name0" presStyleCnt="0">
        <dgm:presLayoutVars>
          <dgm:dir/>
          <dgm:resizeHandles val="exact"/>
        </dgm:presLayoutVars>
      </dgm:prSet>
      <dgm:spPr/>
      <dgm:t>
        <a:bodyPr/>
        <a:lstStyle/>
        <a:p>
          <a:endParaRPr lang="en-US"/>
        </a:p>
      </dgm:t>
    </dgm:pt>
    <dgm:pt modelId="{E24D9910-7D2B-48B2-8B3A-11BB52CF190B}" type="pres">
      <dgm:prSet presAssocID="{F3231475-FADD-465A-8473-61D58E3C54D0}" presName="node" presStyleLbl="node1" presStyleIdx="0" presStyleCnt="8">
        <dgm:presLayoutVars>
          <dgm:bulletEnabled val="1"/>
        </dgm:presLayoutVars>
      </dgm:prSet>
      <dgm:spPr/>
      <dgm:t>
        <a:bodyPr/>
        <a:lstStyle/>
        <a:p>
          <a:endParaRPr lang="en-US"/>
        </a:p>
      </dgm:t>
    </dgm:pt>
    <dgm:pt modelId="{DB7C8AA1-5FB8-4FAB-BB5B-E67852C85BA5}" type="pres">
      <dgm:prSet presAssocID="{6950D8CE-2249-4E9C-B03F-CB2330B87D80}" presName="sibTrans" presStyleLbl="sibTrans1D1" presStyleIdx="0" presStyleCnt="7"/>
      <dgm:spPr/>
      <dgm:t>
        <a:bodyPr/>
        <a:lstStyle/>
        <a:p>
          <a:endParaRPr lang="en-US"/>
        </a:p>
      </dgm:t>
    </dgm:pt>
    <dgm:pt modelId="{8A06B4D4-C123-4772-A224-2A79847B0092}" type="pres">
      <dgm:prSet presAssocID="{6950D8CE-2249-4E9C-B03F-CB2330B87D80}" presName="connectorText" presStyleLbl="sibTrans1D1" presStyleIdx="0" presStyleCnt="7"/>
      <dgm:spPr/>
      <dgm:t>
        <a:bodyPr/>
        <a:lstStyle/>
        <a:p>
          <a:endParaRPr lang="en-US"/>
        </a:p>
      </dgm:t>
    </dgm:pt>
    <dgm:pt modelId="{1C46E511-C2E3-4325-BC70-4ECAB366E100}" type="pres">
      <dgm:prSet presAssocID="{50172FC8-EC24-4681-9D87-349237BB5235}" presName="node" presStyleLbl="node1" presStyleIdx="1" presStyleCnt="8">
        <dgm:presLayoutVars>
          <dgm:bulletEnabled val="1"/>
        </dgm:presLayoutVars>
      </dgm:prSet>
      <dgm:spPr/>
      <dgm:t>
        <a:bodyPr/>
        <a:lstStyle/>
        <a:p>
          <a:endParaRPr lang="en-US"/>
        </a:p>
      </dgm:t>
    </dgm:pt>
    <dgm:pt modelId="{11292C96-7385-4E52-A402-3A697A0921E7}" type="pres">
      <dgm:prSet presAssocID="{F4168863-B75F-4516-812D-BBE87243FB22}" presName="sibTrans" presStyleLbl="sibTrans1D1" presStyleIdx="1" presStyleCnt="7"/>
      <dgm:spPr/>
      <dgm:t>
        <a:bodyPr/>
        <a:lstStyle/>
        <a:p>
          <a:endParaRPr lang="en-US"/>
        </a:p>
      </dgm:t>
    </dgm:pt>
    <dgm:pt modelId="{316B7EA3-76EF-453A-87D9-5C8C71A79394}" type="pres">
      <dgm:prSet presAssocID="{F4168863-B75F-4516-812D-BBE87243FB22}" presName="connectorText" presStyleLbl="sibTrans1D1" presStyleIdx="1" presStyleCnt="7"/>
      <dgm:spPr/>
      <dgm:t>
        <a:bodyPr/>
        <a:lstStyle/>
        <a:p>
          <a:endParaRPr lang="en-US"/>
        </a:p>
      </dgm:t>
    </dgm:pt>
    <dgm:pt modelId="{81C857C8-A5AC-48AB-A5C3-BAD1C5E9EAF1}" type="pres">
      <dgm:prSet presAssocID="{6916E23B-670F-4F03-BB5D-830C9671E143}" presName="node" presStyleLbl="node1" presStyleIdx="2" presStyleCnt="8">
        <dgm:presLayoutVars>
          <dgm:bulletEnabled val="1"/>
        </dgm:presLayoutVars>
      </dgm:prSet>
      <dgm:spPr/>
      <dgm:t>
        <a:bodyPr/>
        <a:lstStyle/>
        <a:p>
          <a:endParaRPr lang="en-US"/>
        </a:p>
      </dgm:t>
    </dgm:pt>
    <dgm:pt modelId="{D59C80A4-3557-4D51-9035-57A61434FCCE}" type="pres">
      <dgm:prSet presAssocID="{04E99CCC-662E-4966-A685-ABB3B87A8EE3}" presName="sibTrans" presStyleLbl="sibTrans1D1" presStyleIdx="2" presStyleCnt="7"/>
      <dgm:spPr/>
      <dgm:t>
        <a:bodyPr/>
        <a:lstStyle/>
        <a:p>
          <a:endParaRPr lang="en-US"/>
        </a:p>
      </dgm:t>
    </dgm:pt>
    <dgm:pt modelId="{D3DA6E35-1BBD-41CE-8274-6CA012747076}" type="pres">
      <dgm:prSet presAssocID="{04E99CCC-662E-4966-A685-ABB3B87A8EE3}" presName="connectorText" presStyleLbl="sibTrans1D1" presStyleIdx="2" presStyleCnt="7"/>
      <dgm:spPr/>
      <dgm:t>
        <a:bodyPr/>
        <a:lstStyle/>
        <a:p>
          <a:endParaRPr lang="en-US"/>
        </a:p>
      </dgm:t>
    </dgm:pt>
    <dgm:pt modelId="{E3705B4E-9CD5-45A3-9886-DD0E73DD698E}" type="pres">
      <dgm:prSet presAssocID="{B25FFC98-D0AC-49A1-AFDF-34F91D16D1FD}" presName="node" presStyleLbl="node1" presStyleIdx="3" presStyleCnt="8">
        <dgm:presLayoutVars>
          <dgm:bulletEnabled val="1"/>
        </dgm:presLayoutVars>
      </dgm:prSet>
      <dgm:spPr/>
      <dgm:t>
        <a:bodyPr/>
        <a:lstStyle/>
        <a:p>
          <a:endParaRPr lang="en-US"/>
        </a:p>
      </dgm:t>
    </dgm:pt>
    <dgm:pt modelId="{1885D5E9-68F6-49E1-806C-C25D91C50066}" type="pres">
      <dgm:prSet presAssocID="{BC56D436-BB58-47F7-BEF2-D3E5ECE17251}" presName="sibTrans" presStyleLbl="sibTrans1D1" presStyleIdx="3" presStyleCnt="7"/>
      <dgm:spPr/>
      <dgm:t>
        <a:bodyPr/>
        <a:lstStyle/>
        <a:p>
          <a:endParaRPr lang="en-US"/>
        </a:p>
      </dgm:t>
    </dgm:pt>
    <dgm:pt modelId="{FE03395A-9E76-4767-80B1-66B4E0AEBDB3}" type="pres">
      <dgm:prSet presAssocID="{BC56D436-BB58-47F7-BEF2-D3E5ECE17251}" presName="connectorText" presStyleLbl="sibTrans1D1" presStyleIdx="3" presStyleCnt="7"/>
      <dgm:spPr/>
      <dgm:t>
        <a:bodyPr/>
        <a:lstStyle/>
        <a:p>
          <a:endParaRPr lang="en-US"/>
        </a:p>
      </dgm:t>
    </dgm:pt>
    <dgm:pt modelId="{7B7A9695-7817-4F4E-B4F3-3F6044918C41}" type="pres">
      <dgm:prSet presAssocID="{5B10C675-38B5-4AC3-82D3-BC0D77B235ED}" presName="node" presStyleLbl="node1" presStyleIdx="4" presStyleCnt="8">
        <dgm:presLayoutVars>
          <dgm:bulletEnabled val="1"/>
        </dgm:presLayoutVars>
      </dgm:prSet>
      <dgm:spPr/>
      <dgm:t>
        <a:bodyPr/>
        <a:lstStyle/>
        <a:p>
          <a:endParaRPr lang="en-US"/>
        </a:p>
      </dgm:t>
    </dgm:pt>
    <dgm:pt modelId="{5F7ACE05-4CAB-4121-B304-4C5D824822EE}" type="pres">
      <dgm:prSet presAssocID="{8631F33C-8E9C-4C29-A226-1C80CDF3DFA2}" presName="sibTrans" presStyleLbl="sibTrans1D1" presStyleIdx="4" presStyleCnt="7"/>
      <dgm:spPr/>
      <dgm:t>
        <a:bodyPr/>
        <a:lstStyle/>
        <a:p>
          <a:endParaRPr lang="en-US"/>
        </a:p>
      </dgm:t>
    </dgm:pt>
    <dgm:pt modelId="{1B3C4DFF-F7F0-4F34-BD84-8939FF333AB0}" type="pres">
      <dgm:prSet presAssocID="{8631F33C-8E9C-4C29-A226-1C80CDF3DFA2}" presName="connectorText" presStyleLbl="sibTrans1D1" presStyleIdx="4" presStyleCnt="7"/>
      <dgm:spPr/>
      <dgm:t>
        <a:bodyPr/>
        <a:lstStyle/>
        <a:p>
          <a:endParaRPr lang="en-US"/>
        </a:p>
      </dgm:t>
    </dgm:pt>
    <dgm:pt modelId="{037BE9AE-869C-4E19-A7D5-C8F4E6F78828}" type="pres">
      <dgm:prSet presAssocID="{0714D1D1-A5AB-4086-A75C-AB7719626FDE}" presName="node" presStyleLbl="node1" presStyleIdx="5" presStyleCnt="8">
        <dgm:presLayoutVars>
          <dgm:bulletEnabled val="1"/>
        </dgm:presLayoutVars>
      </dgm:prSet>
      <dgm:spPr/>
      <dgm:t>
        <a:bodyPr/>
        <a:lstStyle/>
        <a:p>
          <a:endParaRPr lang="en-US"/>
        </a:p>
      </dgm:t>
    </dgm:pt>
    <dgm:pt modelId="{FE1F67BF-55E7-425B-AE9B-2DF6B46F683C}" type="pres">
      <dgm:prSet presAssocID="{C25F5E7E-9B7B-4837-B7D9-D852C07B4701}" presName="sibTrans" presStyleLbl="sibTrans1D1" presStyleIdx="5" presStyleCnt="7"/>
      <dgm:spPr/>
      <dgm:t>
        <a:bodyPr/>
        <a:lstStyle/>
        <a:p>
          <a:endParaRPr lang="en-US"/>
        </a:p>
      </dgm:t>
    </dgm:pt>
    <dgm:pt modelId="{E1D8956F-EE21-47AD-9EA3-F46D935E4EA8}" type="pres">
      <dgm:prSet presAssocID="{C25F5E7E-9B7B-4837-B7D9-D852C07B4701}" presName="connectorText" presStyleLbl="sibTrans1D1" presStyleIdx="5" presStyleCnt="7"/>
      <dgm:spPr/>
      <dgm:t>
        <a:bodyPr/>
        <a:lstStyle/>
        <a:p>
          <a:endParaRPr lang="en-US"/>
        </a:p>
      </dgm:t>
    </dgm:pt>
    <dgm:pt modelId="{123E522E-AC6C-4B16-9929-5A8F5360C84A}" type="pres">
      <dgm:prSet presAssocID="{B921F8D9-8528-4C1C-9FC2-FCE045E21F43}" presName="node" presStyleLbl="node1" presStyleIdx="6" presStyleCnt="8">
        <dgm:presLayoutVars>
          <dgm:bulletEnabled val="1"/>
        </dgm:presLayoutVars>
      </dgm:prSet>
      <dgm:spPr/>
      <dgm:t>
        <a:bodyPr/>
        <a:lstStyle/>
        <a:p>
          <a:endParaRPr lang="en-US"/>
        </a:p>
      </dgm:t>
    </dgm:pt>
    <dgm:pt modelId="{7A78CCCA-48CB-48DE-AD25-6D71BE4C58FA}" type="pres">
      <dgm:prSet presAssocID="{7493C6D9-C629-4FAF-8A28-F52ACE7B398F}" presName="sibTrans" presStyleLbl="sibTrans1D1" presStyleIdx="6" presStyleCnt="7"/>
      <dgm:spPr/>
      <dgm:t>
        <a:bodyPr/>
        <a:lstStyle/>
        <a:p>
          <a:endParaRPr lang="en-US"/>
        </a:p>
      </dgm:t>
    </dgm:pt>
    <dgm:pt modelId="{E1242C3B-0B74-46EE-9BE8-FC28A2FE8E36}" type="pres">
      <dgm:prSet presAssocID="{7493C6D9-C629-4FAF-8A28-F52ACE7B398F}" presName="connectorText" presStyleLbl="sibTrans1D1" presStyleIdx="6" presStyleCnt="7"/>
      <dgm:spPr/>
      <dgm:t>
        <a:bodyPr/>
        <a:lstStyle/>
        <a:p>
          <a:endParaRPr lang="en-US"/>
        </a:p>
      </dgm:t>
    </dgm:pt>
    <dgm:pt modelId="{84F2C2D0-2A88-4989-8F8F-32C2D9059F2E}" type="pres">
      <dgm:prSet presAssocID="{AFBFA018-A6D8-4456-A6AA-516A3B97C581}" presName="node" presStyleLbl="node1" presStyleIdx="7" presStyleCnt="8">
        <dgm:presLayoutVars>
          <dgm:bulletEnabled val="1"/>
        </dgm:presLayoutVars>
      </dgm:prSet>
      <dgm:spPr/>
      <dgm:t>
        <a:bodyPr/>
        <a:lstStyle/>
        <a:p>
          <a:endParaRPr lang="en-US"/>
        </a:p>
      </dgm:t>
    </dgm:pt>
  </dgm:ptLst>
  <dgm:cxnLst>
    <dgm:cxn modelId="{A3963756-798A-40CB-86F6-7D034BA9D800}" type="presOf" srcId="{7493C6D9-C629-4FAF-8A28-F52ACE7B398F}" destId="{7A78CCCA-48CB-48DE-AD25-6D71BE4C58FA}" srcOrd="0" destOrd="0" presId="urn:microsoft.com/office/officeart/2005/8/layout/bProcess3"/>
    <dgm:cxn modelId="{6B31A648-C07D-472B-84B3-22963FB307A6}" srcId="{FB2D6815-3AC7-4CFA-A419-279A4B46F946}" destId="{5B10C675-38B5-4AC3-82D3-BC0D77B235ED}" srcOrd="4" destOrd="0" parTransId="{59D6A5B9-EE36-4E49-81EB-6551897FF582}" sibTransId="{8631F33C-8E9C-4C29-A226-1C80CDF3DFA2}"/>
    <dgm:cxn modelId="{6FC1B838-B659-4A7A-936C-277AFB364928}" type="presOf" srcId="{F3231475-FADD-465A-8473-61D58E3C54D0}" destId="{E24D9910-7D2B-48B2-8B3A-11BB52CF190B}" srcOrd="0" destOrd="0" presId="urn:microsoft.com/office/officeart/2005/8/layout/bProcess3"/>
    <dgm:cxn modelId="{D6DEE059-B817-444B-934C-51D2C3834522}" type="presOf" srcId="{C25F5E7E-9B7B-4837-B7D9-D852C07B4701}" destId="{FE1F67BF-55E7-425B-AE9B-2DF6B46F683C}" srcOrd="0" destOrd="0" presId="urn:microsoft.com/office/officeart/2005/8/layout/bProcess3"/>
    <dgm:cxn modelId="{BDACF4C0-01BD-4537-9F12-6399CBF149AD}" type="presOf" srcId="{B921F8D9-8528-4C1C-9FC2-FCE045E21F43}" destId="{123E522E-AC6C-4B16-9929-5A8F5360C84A}" srcOrd="0" destOrd="0" presId="urn:microsoft.com/office/officeart/2005/8/layout/bProcess3"/>
    <dgm:cxn modelId="{C49439A2-006A-46A6-97F5-65B5D0BB93C9}" type="presOf" srcId="{BC56D436-BB58-47F7-BEF2-D3E5ECE17251}" destId="{1885D5E9-68F6-49E1-806C-C25D91C50066}" srcOrd="0" destOrd="0" presId="urn:microsoft.com/office/officeart/2005/8/layout/bProcess3"/>
    <dgm:cxn modelId="{C5C34AF1-DF89-4922-99F2-F5D4116A0EB4}" type="presOf" srcId="{7493C6D9-C629-4FAF-8A28-F52ACE7B398F}" destId="{E1242C3B-0B74-46EE-9BE8-FC28A2FE8E36}" srcOrd="1" destOrd="0" presId="urn:microsoft.com/office/officeart/2005/8/layout/bProcess3"/>
    <dgm:cxn modelId="{13EFB28C-F8D9-47FF-8177-8E0269BF9326}" srcId="{FB2D6815-3AC7-4CFA-A419-279A4B46F946}" destId="{F3231475-FADD-465A-8473-61D58E3C54D0}" srcOrd="0" destOrd="0" parTransId="{EDD5AD38-EFF5-404B-B442-41F7BFE27C02}" sibTransId="{6950D8CE-2249-4E9C-B03F-CB2330B87D80}"/>
    <dgm:cxn modelId="{15369D8A-CC7A-41CD-9F78-D274ED5F9D23}" type="presOf" srcId="{FB2D6815-3AC7-4CFA-A419-279A4B46F946}" destId="{BF0AD8C2-2A39-48F7-96C6-477C419F361E}" srcOrd="0" destOrd="0" presId="urn:microsoft.com/office/officeart/2005/8/layout/bProcess3"/>
    <dgm:cxn modelId="{534431DD-68FC-4507-BDD9-D3AD5F136B22}" type="presOf" srcId="{F4168863-B75F-4516-812D-BBE87243FB22}" destId="{316B7EA3-76EF-453A-87D9-5C8C71A79394}" srcOrd="1" destOrd="0" presId="urn:microsoft.com/office/officeart/2005/8/layout/bProcess3"/>
    <dgm:cxn modelId="{1A68F712-A644-4FF6-B43C-8DA4391A8C2F}" srcId="{FB2D6815-3AC7-4CFA-A419-279A4B46F946}" destId="{50172FC8-EC24-4681-9D87-349237BB5235}" srcOrd="1" destOrd="0" parTransId="{30055924-824F-43B5-8096-9B0411534A27}" sibTransId="{F4168863-B75F-4516-812D-BBE87243FB22}"/>
    <dgm:cxn modelId="{248C26E1-B8E5-4F3A-848C-C5324D8B5922}" type="presOf" srcId="{50172FC8-EC24-4681-9D87-349237BB5235}" destId="{1C46E511-C2E3-4325-BC70-4ECAB366E100}" srcOrd="0" destOrd="0" presId="urn:microsoft.com/office/officeart/2005/8/layout/bProcess3"/>
    <dgm:cxn modelId="{FC9A33EA-53DF-43F8-87C4-07A26C923F3F}" type="presOf" srcId="{AFBFA018-A6D8-4456-A6AA-516A3B97C581}" destId="{84F2C2D0-2A88-4989-8F8F-32C2D9059F2E}" srcOrd="0" destOrd="0" presId="urn:microsoft.com/office/officeart/2005/8/layout/bProcess3"/>
    <dgm:cxn modelId="{106EEDA8-A68E-4D51-88F3-5D519B2E0C81}" srcId="{FB2D6815-3AC7-4CFA-A419-279A4B46F946}" destId="{AFBFA018-A6D8-4456-A6AA-516A3B97C581}" srcOrd="7" destOrd="0" parTransId="{4F33CB55-522D-4CD3-884D-D051B491C6EB}" sibTransId="{000D119A-FCED-4FE2-A22D-D5B7E75FEA30}"/>
    <dgm:cxn modelId="{5815F714-772D-4E9E-AC6A-87A8AF098732}" type="presOf" srcId="{6916E23B-670F-4F03-BB5D-830C9671E143}" destId="{81C857C8-A5AC-48AB-A5C3-BAD1C5E9EAF1}" srcOrd="0" destOrd="0" presId="urn:microsoft.com/office/officeart/2005/8/layout/bProcess3"/>
    <dgm:cxn modelId="{E86850A3-2CFC-4D7B-BEB1-EC0BB8625312}" type="presOf" srcId="{6950D8CE-2249-4E9C-B03F-CB2330B87D80}" destId="{8A06B4D4-C123-4772-A224-2A79847B0092}" srcOrd="1" destOrd="0" presId="urn:microsoft.com/office/officeart/2005/8/layout/bProcess3"/>
    <dgm:cxn modelId="{2148ED0B-7BDC-4655-951C-01F5BF97DABD}" type="presOf" srcId="{8631F33C-8E9C-4C29-A226-1C80CDF3DFA2}" destId="{1B3C4DFF-F7F0-4F34-BD84-8939FF333AB0}" srcOrd="1" destOrd="0" presId="urn:microsoft.com/office/officeart/2005/8/layout/bProcess3"/>
    <dgm:cxn modelId="{3EE1B27C-C796-4D05-907F-E984A9638118}" type="presOf" srcId="{8631F33C-8E9C-4C29-A226-1C80CDF3DFA2}" destId="{5F7ACE05-4CAB-4121-B304-4C5D824822EE}" srcOrd="0" destOrd="0" presId="urn:microsoft.com/office/officeart/2005/8/layout/bProcess3"/>
    <dgm:cxn modelId="{EC9328F8-1805-43BB-B757-D0F61D569BBD}" srcId="{FB2D6815-3AC7-4CFA-A419-279A4B46F946}" destId="{0714D1D1-A5AB-4086-A75C-AB7719626FDE}" srcOrd="5" destOrd="0" parTransId="{E74ACA37-A757-465B-A1F1-A4A28EF0739E}" sibTransId="{C25F5E7E-9B7B-4837-B7D9-D852C07B4701}"/>
    <dgm:cxn modelId="{53D7237C-DFAC-4BDB-AC2D-4F6F21C38778}" type="presOf" srcId="{6950D8CE-2249-4E9C-B03F-CB2330B87D80}" destId="{DB7C8AA1-5FB8-4FAB-BB5B-E67852C85BA5}" srcOrd="0" destOrd="0" presId="urn:microsoft.com/office/officeart/2005/8/layout/bProcess3"/>
    <dgm:cxn modelId="{AA786DCE-C15D-4E64-A912-2282795E2BA1}" srcId="{FB2D6815-3AC7-4CFA-A419-279A4B46F946}" destId="{6916E23B-670F-4F03-BB5D-830C9671E143}" srcOrd="2" destOrd="0" parTransId="{72950BAC-F2F1-4259-A6B4-ABC0245EEBB1}" sibTransId="{04E99CCC-662E-4966-A685-ABB3B87A8EE3}"/>
    <dgm:cxn modelId="{4BB6D5CE-8F17-4C3E-B2A4-29E40BF94266}" type="presOf" srcId="{BC56D436-BB58-47F7-BEF2-D3E5ECE17251}" destId="{FE03395A-9E76-4767-80B1-66B4E0AEBDB3}" srcOrd="1" destOrd="0" presId="urn:microsoft.com/office/officeart/2005/8/layout/bProcess3"/>
    <dgm:cxn modelId="{C310B74C-C6B2-440A-BA57-693A29047C08}" type="presOf" srcId="{C25F5E7E-9B7B-4837-B7D9-D852C07B4701}" destId="{E1D8956F-EE21-47AD-9EA3-F46D935E4EA8}" srcOrd="1" destOrd="0" presId="urn:microsoft.com/office/officeart/2005/8/layout/bProcess3"/>
    <dgm:cxn modelId="{6AF4CDC9-7C06-46D1-B3D7-0DEAFE42D8EF}" type="presOf" srcId="{0714D1D1-A5AB-4086-A75C-AB7719626FDE}" destId="{037BE9AE-869C-4E19-A7D5-C8F4E6F78828}" srcOrd="0" destOrd="0" presId="urn:microsoft.com/office/officeart/2005/8/layout/bProcess3"/>
    <dgm:cxn modelId="{441AE145-085A-467D-AFC3-2C8BEF254D9E}" type="presOf" srcId="{04E99CCC-662E-4966-A685-ABB3B87A8EE3}" destId="{D59C80A4-3557-4D51-9035-57A61434FCCE}" srcOrd="0" destOrd="0" presId="urn:microsoft.com/office/officeart/2005/8/layout/bProcess3"/>
    <dgm:cxn modelId="{B8212D8C-A064-4E40-AC12-C97E620DA3F0}" type="presOf" srcId="{5B10C675-38B5-4AC3-82D3-BC0D77B235ED}" destId="{7B7A9695-7817-4F4E-B4F3-3F6044918C41}" srcOrd="0" destOrd="0" presId="urn:microsoft.com/office/officeart/2005/8/layout/bProcess3"/>
    <dgm:cxn modelId="{374B3F30-76D3-4D19-9E70-004B3D5E113A}" srcId="{FB2D6815-3AC7-4CFA-A419-279A4B46F946}" destId="{B921F8D9-8528-4C1C-9FC2-FCE045E21F43}" srcOrd="6" destOrd="0" parTransId="{6E76F76D-9AFF-46C0-9173-4807880DA0C4}" sibTransId="{7493C6D9-C629-4FAF-8A28-F52ACE7B398F}"/>
    <dgm:cxn modelId="{C98215FC-E277-4760-B09D-085EA1FECC94}" type="presOf" srcId="{F4168863-B75F-4516-812D-BBE87243FB22}" destId="{11292C96-7385-4E52-A402-3A697A0921E7}" srcOrd="0" destOrd="0" presId="urn:microsoft.com/office/officeart/2005/8/layout/bProcess3"/>
    <dgm:cxn modelId="{4B5C9A6E-56A6-493D-9BBA-91ADA57183B7}" type="presOf" srcId="{B25FFC98-D0AC-49A1-AFDF-34F91D16D1FD}" destId="{E3705B4E-9CD5-45A3-9886-DD0E73DD698E}" srcOrd="0" destOrd="0" presId="urn:microsoft.com/office/officeart/2005/8/layout/bProcess3"/>
    <dgm:cxn modelId="{40FC18F9-4EE3-4846-A223-5BF1BAA0065D}" type="presOf" srcId="{04E99CCC-662E-4966-A685-ABB3B87A8EE3}" destId="{D3DA6E35-1BBD-41CE-8274-6CA012747076}" srcOrd="1" destOrd="0" presId="urn:microsoft.com/office/officeart/2005/8/layout/bProcess3"/>
    <dgm:cxn modelId="{06D9322D-46C3-48D8-887E-567D42A3AF26}" srcId="{FB2D6815-3AC7-4CFA-A419-279A4B46F946}" destId="{B25FFC98-D0AC-49A1-AFDF-34F91D16D1FD}" srcOrd="3" destOrd="0" parTransId="{BD4DF4E4-7C3A-408B-82BD-BCA3C66CAD5B}" sibTransId="{BC56D436-BB58-47F7-BEF2-D3E5ECE17251}"/>
    <dgm:cxn modelId="{5449433B-CCC4-4AB6-AE97-204C3E48D82B}" type="presParOf" srcId="{BF0AD8C2-2A39-48F7-96C6-477C419F361E}" destId="{E24D9910-7D2B-48B2-8B3A-11BB52CF190B}" srcOrd="0" destOrd="0" presId="urn:microsoft.com/office/officeart/2005/8/layout/bProcess3"/>
    <dgm:cxn modelId="{1DDF42B9-EDC6-4D0A-B770-BC3D04B97792}" type="presParOf" srcId="{BF0AD8C2-2A39-48F7-96C6-477C419F361E}" destId="{DB7C8AA1-5FB8-4FAB-BB5B-E67852C85BA5}" srcOrd="1" destOrd="0" presId="urn:microsoft.com/office/officeart/2005/8/layout/bProcess3"/>
    <dgm:cxn modelId="{3A69F8B2-07D3-485B-8804-9CF36AA5EF7D}" type="presParOf" srcId="{DB7C8AA1-5FB8-4FAB-BB5B-E67852C85BA5}" destId="{8A06B4D4-C123-4772-A224-2A79847B0092}" srcOrd="0" destOrd="0" presId="urn:microsoft.com/office/officeart/2005/8/layout/bProcess3"/>
    <dgm:cxn modelId="{E433694D-3D4E-428D-84BE-784598AC68EF}" type="presParOf" srcId="{BF0AD8C2-2A39-48F7-96C6-477C419F361E}" destId="{1C46E511-C2E3-4325-BC70-4ECAB366E100}" srcOrd="2" destOrd="0" presId="urn:microsoft.com/office/officeart/2005/8/layout/bProcess3"/>
    <dgm:cxn modelId="{1D920A3B-F569-437B-906B-94F2024B1E04}" type="presParOf" srcId="{BF0AD8C2-2A39-48F7-96C6-477C419F361E}" destId="{11292C96-7385-4E52-A402-3A697A0921E7}" srcOrd="3" destOrd="0" presId="urn:microsoft.com/office/officeart/2005/8/layout/bProcess3"/>
    <dgm:cxn modelId="{D42CDEF7-85B2-4066-AADE-69F3BD882DA4}" type="presParOf" srcId="{11292C96-7385-4E52-A402-3A697A0921E7}" destId="{316B7EA3-76EF-453A-87D9-5C8C71A79394}" srcOrd="0" destOrd="0" presId="urn:microsoft.com/office/officeart/2005/8/layout/bProcess3"/>
    <dgm:cxn modelId="{7CC58CAC-D2D3-4ABF-BD38-2141B1120E21}" type="presParOf" srcId="{BF0AD8C2-2A39-48F7-96C6-477C419F361E}" destId="{81C857C8-A5AC-48AB-A5C3-BAD1C5E9EAF1}" srcOrd="4" destOrd="0" presId="urn:microsoft.com/office/officeart/2005/8/layout/bProcess3"/>
    <dgm:cxn modelId="{7FF60BAE-DAD0-4A06-A2E8-6C4CF8D174C8}" type="presParOf" srcId="{BF0AD8C2-2A39-48F7-96C6-477C419F361E}" destId="{D59C80A4-3557-4D51-9035-57A61434FCCE}" srcOrd="5" destOrd="0" presId="urn:microsoft.com/office/officeart/2005/8/layout/bProcess3"/>
    <dgm:cxn modelId="{02090D91-B4CD-4CF4-8582-70B92DDD0F35}" type="presParOf" srcId="{D59C80A4-3557-4D51-9035-57A61434FCCE}" destId="{D3DA6E35-1BBD-41CE-8274-6CA012747076}" srcOrd="0" destOrd="0" presId="urn:microsoft.com/office/officeart/2005/8/layout/bProcess3"/>
    <dgm:cxn modelId="{D04F9377-353C-474C-9DC8-FCC234F578EF}" type="presParOf" srcId="{BF0AD8C2-2A39-48F7-96C6-477C419F361E}" destId="{E3705B4E-9CD5-45A3-9886-DD0E73DD698E}" srcOrd="6" destOrd="0" presId="urn:microsoft.com/office/officeart/2005/8/layout/bProcess3"/>
    <dgm:cxn modelId="{F5F1F942-CA1C-48D4-A4C6-0BC5E4C825BF}" type="presParOf" srcId="{BF0AD8C2-2A39-48F7-96C6-477C419F361E}" destId="{1885D5E9-68F6-49E1-806C-C25D91C50066}" srcOrd="7" destOrd="0" presId="urn:microsoft.com/office/officeart/2005/8/layout/bProcess3"/>
    <dgm:cxn modelId="{E9DC0176-AECD-4D61-89B4-FFA9FC61502E}" type="presParOf" srcId="{1885D5E9-68F6-49E1-806C-C25D91C50066}" destId="{FE03395A-9E76-4767-80B1-66B4E0AEBDB3}" srcOrd="0" destOrd="0" presId="urn:microsoft.com/office/officeart/2005/8/layout/bProcess3"/>
    <dgm:cxn modelId="{7830C71E-2FA4-40DA-B0DB-E5C80D080C12}" type="presParOf" srcId="{BF0AD8C2-2A39-48F7-96C6-477C419F361E}" destId="{7B7A9695-7817-4F4E-B4F3-3F6044918C41}" srcOrd="8" destOrd="0" presId="urn:microsoft.com/office/officeart/2005/8/layout/bProcess3"/>
    <dgm:cxn modelId="{BB9DC4BA-3795-42A2-B426-267B844F885E}" type="presParOf" srcId="{BF0AD8C2-2A39-48F7-96C6-477C419F361E}" destId="{5F7ACE05-4CAB-4121-B304-4C5D824822EE}" srcOrd="9" destOrd="0" presId="urn:microsoft.com/office/officeart/2005/8/layout/bProcess3"/>
    <dgm:cxn modelId="{4CDA4E4A-2E5F-4BD7-87A6-DE6986A57467}" type="presParOf" srcId="{5F7ACE05-4CAB-4121-B304-4C5D824822EE}" destId="{1B3C4DFF-F7F0-4F34-BD84-8939FF333AB0}" srcOrd="0" destOrd="0" presId="urn:microsoft.com/office/officeart/2005/8/layout/bProcess3"/>
    <dgm:cxn modelId="{82861B6B-27CF-4447-A1BC-3C343F81E89C}" type="presParOf" srcId="{BF0AD8C2-2A39-48F7-96C6-477C419F361E}" destId="{037BE9AE-869C-4E19-A7D5-C8F4E6F78828}" srcOrd="10" destOrd="0" presId="urn:microsoft.com/office/officeart/2005/8/layout/bProcess3"/>
    <dgm:cxn modelId="{DF639902-1FDD-47DE-B0E9-CC129A82F451}" type="presParOf" srcId="{BF0AD8C2-2A39-48F7-96C6-477C419F361E}" destId="{FE1F67BF-55E7-425B-AE9B-2DF6B46F683C}" srcOrd="11" destOrd="0" presId="urn:microsoft.com/office/officeart/2005/8/layout/bProcess3"/>
    <dgm:cxn modelId="{42AB0AF9-0B84-424E-AB98-F534DCF2B14C}" type="presParOf" srcId="{FE1F67BF-55E7-425B-AE9B-2DF6B46F683C}" destId="{E1D8956F-EE21-47AD-9EA3-F46D935E4EA8}" srcOrd="0" destOrd="0" presId="urn:microsoft.com/office/officeart/2005/8/layout/bProcess3"/>
    <dgm:cxn modelId="{5C6106F7-DCAB-483F-9486-7E5024347AC8}" type="presParOf" srcId="{BF0AD8C2-2A39-48F7-96C6-477C419F361E}" destId="{123E522E-AC6C-4B16-9929-5A8F5360C84A}" srcOrd="12" destOrd="0" presId="urn:microsoft.com/office/officeart/2005/8/layout/bProcess3"/>
    <dgm:cxn modelId="{822BB6C6-1B30-420F-B078-2A02209993E8}" type="presParOf" srcId="{BF0AD8C2-2A39-48F7-96C6-477C419F361E}" destId="{7A78CCCA-48CB-48DE-AD25-6D71BE4C58FA}" srcOrd="13" destOrd="0" presId="urn:microsoft.com/office/officeart/2005/8/layout/bProcess3"/>
    <dgm:cxn modelId="{72EED97F-3252-434E-8DD9-1340C146391C}" type="presParOf" srcId="{7A78CCCA-48CB-48DE-AD25-6D71BE4C58FA}" destId="{E1242C3B-0B74-46EE-9BE8-FC28A2FE8E36}" srcOrd="0" destOrd="0" presId="urn:microsoft.com/office/officeart/2005/8/layout/bProcess3"/>
    <dgm:cxn modelId="{367539B0-0B4E-439A-B0CE-1D160D199F91}" type="presParOf" srcId="{BF0AD8C2-2A39-48F7-96C6-477C419F361E}" destId="{84F2C2D0-2A88-4989-8F8F-32C2D9059F2E}"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C8AA1-5FB8-4FAB-BB5B-E67852C85BA5}">
      <dsp:nvSpPr>
        <dsp:cNvPr id="0" name=""/>
        <dsp:cNvSpPr/>
      </dsp:nvSpPr>
      <dsp:spPr>
        <a:xfrm>
          <a:off x="3251621" y="587622"/>
          <a:ext cx="454346" cy="91440"/>
        </a:xfrm>
        <a:custGeom>
          <a:avLst/>
          <a:gdLst/>
          <a:ahLst/>
          <a:cxnLst/>
          <a:rect l="0" t="0" r="0" b="0"/>
          <a:pathLst>
            <a:path>
              <a:moveTo>
                <a:pt x="0" y="45720"/>
              </a:moveTo>
              <a:lnTo>
                <a:pt x="454346"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solidFill>
          </a:endParaRPr>
        </a:p>
      </dsp:txBody>
      <dsp:txXfrm>
        <a:off x="3466671" y="630917"/>
        <a:ext cx="24247" cy="4849"/>
      </dsp:txXfrm>
    </dsp:sp>
    <dsp:sp modelId="{E24D9910-7D2B-48B2-8B3A-11BB52CF190B}">
      <dsp:nvSpPr>
        <dsp:cNvPr id="0" name=""/>
        <dsp:cNvSpPr/>
      </dsp:nvSpPr>
      <dsp:spPr>
        <a:xfrm>
          <a:off x="1144958" y="803"/>
          <a:ext cx="2108463" cy="12650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Loading MMS data</a:t>
          </a:r>
          <a:endParaRPr lang="en-US" sz="1400" kern="1200" dirty="0">
            <a:solidFill>
              <a:srgbClr val="000000"/>
            </a:solidFill>
          </a:endParaRPr>
        </a:p>
      </dsp:txBody>
      <dsp:txXfrm>
        <a:off x="1144958" y="803"/>
        <a:ext cx="2108463" cy="1265077"/>
      </dsp:txXfrm>
    </dsp:sp>
    <dsp:sp modelId="{11292C96-7385-4E52-A402-3A697A0921E7}">
      <dsp:nvSpPr>
        <dsp:cNvPr id="0" name=""/>
        <dsp:cNvSpPr/>
      </dsp:nvSpPr>
      <dsp:spPr>
        <a:xfrm>
          <a:off x="5845031" y="587622"/>
          <a:ext cx="454346" cy="91440"/>
        </a:xfrm>
        <a:custGeom>
          <a:avLst/>
          <a:gdLst/>
          <a:ahLst/>
          <a:cxnLst/>
          <a:rect l="0" t="0" r="0" b="0"/>
          <a:pathLst>
            <a:path>
              <a:moveTo>
                <a:pt x="0" y="45720"/>
              </a:moveTo>
              <a:lnTo>
                <a:pt x="454346"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solidFill>
          </a:endParaRPr>
        </a:p>
      </dsp:txBody>
      <dsp:txXfrm>
        <a:off x="6060081" y="630917"/>
        <a:ext cx="24247" cy="4849"/>
      </dsp:txXfrm>
    </dsp:sp>
    <dsp:sp modelId="{1C46E511-C2E3-4325-BC70-4ECAB366E100}">
      <dsp:nvSpPr>
        <dsp:cNvPr id="0" name=""/>
        <dsp:cNvSpPr/>
      </dsp:nvSpPr>
      <dsp:spPr>
        <a:xfrm>
          <a:off x="3738368" y="803"/>
          <a:ext cx="2108463" cy="12650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Classify regions (MS/SW/PSH)</a:t>
          </a:r>
          <a:endParaRPr lang="en-US" sz="1400" kern="1200" dirty="0">
            <a:solidFill>
              <a:srgbClr val="000000"/>
            </a:solidFill>
          </a:endParaRPr>
        </a:p>
      </dsp:txBody>
      <dsp:txXfrm>
        <a:off x="3738368" y="803"/>
        <a:ext cx="2108463" cy="1265077"/>
      </dsp:txXfrm>
    </dsp:sp>
    <dsp:sp modelId="{D59C80A4-3557-4D51-9035-57A61434FCCE}">
      <dsp:nvSpPr>
        <dsp:cNvPr id="0" name=""/>
        <dsp:cNvSpPr/>
      </dsp:nvSpPr>
      <dsp:spPr>
        <a:xfrm>
          <a:off x="2199190" y="1264081"/>
          <a:ext cx="5186819" cy="454346"/>
        </a:xfrm>
        <a:custGeom>
          <a:avLst/>
          <a:gdLst/>
          <a:ahLst/>
          <a:cxnLst/>
          <a:rect l="0" t="0" r="0" b="0"/>
          <a:pathLst>
            <a:path>
              <a:moveTo>
                <a:pt x="5186819" y="0"/>
              </a:moveTo>
              <a:lnTo>
                <a:pt x="5186819" y="244273"/>
              </a:lnTo>
              <a:lnTo>
                <a:pt x="0" y="244273"/>
              </a:lnTo>
              <a:lnTo>
                <a:pt x="0" y="454346"/>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solidFill>
          </a:endParaRPr>
        </a:p>
      </dsp:txBody>
      <dsp:txXfrm>
        <a:off x="4662363" y="1488829"/>
        <a:ext cx="260472" cy="4849"/>
      </dsp:txXfrm>
    </dsp:sp>
    <dsp:sp modelId="{81C857C8-A5AC-48AB-A5C3-BAD1C5E9EAF1}">
      <dsp:nvSpPr>
        <dsp:cNvPr id="0" name=""/>
        <dsp:cNvSpPr/>
      </dsp:nvSpPr>
      <dsp:spPr>
        <a:xfrm>
          <a:off x="6331778" y="803"/>
          <a:ext cx="2108463" cy="12650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Search for Magnetosheath Jets on MS</a:t>
          </a:r>
          <a:endParaRPr lang="en-US" sz="1400" kern="1200" dirty="0">
            <a:solidFill>
              <a:srgbClr val="000000"/>
            </a:solidFill>
          </a:endParaRPr>
        </a:p>
      </dsp:txBody>
      <dsp:txXfrm>
        <a:off x="6331778" y="803"/>
        <a:ext cx="2108463" cy="1265077"/>
      </dsp:txXfrm>
    </dsp:sp>
    <dsp:sp modelId="{1885D5E9-68F6-49E1-806C-C25D91C50066}">
      <dsp:nvSpPr>
        <dsp:cNvPr id="0" name=""/>
        <dsp:cNvSpPr/>
      </dsp:nvSpPr>
      <dsp:spPr>
        <a:xfrm>
          <a:off x="3251621" y="2337646"/>
          <a:ext cx="454346" cy="91440"/>
        </a:xfrm>
        <a:custGeom>
          <a:avLst/>
          <a:gdLst/>
          <a:ahLst/>
          <a:cxnLst/>
          <a:rect l="0" t="0" r="0" b="0"/>
          <a:pathLst>
            <a:path>
              <a:moveTo>
                <a:pt x="0" y="45720"/>
              </a:moveTo>
              <a:lnTo>
                <a:pt x="454346"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solidFill>
          </a:endParaRPr>
        </a:p>
      </dsp:txBody>
      <dsp:txXfrm>
        <a:off x="3466671" y="2380941"/>
        <a:ext cx="24247" cy="4849"/>
      </dsp:txXfrm>
    </dsp:sp>
    <dsp:sp modelId="{E3705B4E-9CD5-45A3-9886-DD0E73DD698E}">
      <dsp:nvSpPr>
        <dsp:cNvPr id="0" name=""/>
        <dsp:cNvSpPr/>
      </dsp:nvSpPr>
      <dsp:spPr>
        <a:xfrm>
          <a:off x="1144958" y="1750827"/>
          <a:ext cx="2108463" cy="12650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Save Area and Jet Values (</a:t>
          </a:r>
          <a14:m xmlns:a14="http://schemas.microsoft.com/office/drawing/2010/main">
            <m:oMath xmlns:m="http://schemas.openxmlformats.org/officeDocument/2006/math">
              <m:r>
                <m:rPr>
                  <m:sty m:val="p"/>
                </m:rPr>
                <a:rPr lang="en-US" sz="1400" b="0" i="0" kern="1200" smtClean="0">
                  <a:solidFill>
                    <a:srgbClr val="000000"/>
                  </a:solidFill>
                  <a:latin typeface="Cambria Math" panose="02040503050406030204" pitchFamily="18" charset="0"/>
                </a:rPr>
                <m:t>v</m:t>
              </m:r>
              <m:r>
                <a:rPr lang="en-US" sz="1400" b="0" i="0" kern="1200" smtClean="0">
                  <a:solidFill>
                    <a:srgbClr val="000000"/>
                  </a:solidFill>
                  <a:latin typeface="Cambria Math" panose="02040503050406030204" pitchFamily="18" charset="0"/>
                </a:rPr>
                <m:t>,</m:t>
              </m:r>
              <m:sSub>
                <m:sSubPr>
                  <m:ctrlPr>
                    <a:rPr lang="en-US" sz="1400" b="0" i="1" kern="1200" smtClean="0">
                      <a:solidFill>
                        <a:srgbClr val="000000"/>
                      </a:solidFill>
                      <a:latin typeface="Cambria Math" panose="02040503050406030204" pitchFamily="18" charset="0"/>
                    </a:rPr>
                  </m:ctrlPr>
                </m:sSubPr>
                <m:e>
                  <m:r>
                    <a:rPr lang="en-US" sz="1400" b="0" i="1" kern="1200" smtClean="0">
                      <a:solidFill>
                        <a:srgbClr val="000000"/>
                      </a:solidFill>
                      <a:latin typeface="Cambria Math" panose="02040503050406030204" pitchFamily="18" charset="0"/>
                    </a:rPr>
                    <m:t>𝑃</m:t>
                  </m:r>
                </m:e>
                <m:sub>
                  <m:r>
                    <a:rPr lang="en-US" sz="1400" b="0" i="1" kern="1200" smtClean="0">
                      <a:solidFill>
                        <a:srgbClr val="000000"/>
                      </a:solidFill>
                      <a:latin typeface="Cambria Math" panose="02040503050406030204" pitchFamily="18" charset="0"/>
                    </a:rPr>
                    <m:t>𝑑𝑦𝑛</m:t>
                  </m:r>
                </m:sub>
              </m:sSub>
              <m:r>
                <a:rPr lang="en-US" sz="1400" b="0" i="1" kern="1200" smtClean="0">
                  <a:solidFill>
                    <a:srgbClr val="000000"/>
                  </a:solidFill>
                  <a:latin typeface="Cambria Math" panose="02040503050406030204" pitchFamily="18" charset="0"/>
                </a:rPr>
                <m:t>,</m:t>
              </m:r>
              <m:r>
                <a:rPr lang="el-GR" sz="1400" b="0" i="1" kern="1200" smtClean="0">
                  <a:solidFill>
                    <a:srgbClr val="000000"/>
                  </a:solidFill>
                  <a:latin typeface="Cambria Math" panose="02040503050406030204" pitchFamily="18" charset="0"/>
                </a:rPr>
                <m:t>𝜌</m:t>
              </m:r>
              <m:r>
                <a:rPr lang="el-GR" sz="1400" b="0" i="1" kern="1200" smtClean="0">
                  <a:solidFill>
                    <a:srgbClr val="000000"/>
                  </a:solidFill>
                  <a:latin typeface="Cambria Math" panose="02040503050406030204" pitchFamily="18" charset="0"/>
                </a:rPr>
                <m:t>,</m:t>
              </m:r>
              <m:r>
                <a:rPr lang="en-US" sz="1400" b="0" i="1" kern="1200" smtClean="0">
                  <a:solidFill>
                    <a:srgbClr val="000000"/>
                  </a:solidFill>
                  <a:latin typeface="Cambria Math" panose="02040503050406030204" pitchFamily="18" charset="0"/>
                </a:rPr>
                <m:t>𝑃</m:t>
              </m:r>
              <m:r>
                <a:rPr lang="el-GR" sz="1400" b="0" i="1" kern="1200" smtClean="0">
                  <a:solidFill>
                    <a:srgbClr val="000000"/>
                  </a:solidFill>
                  <a:latin typeface="Cambria Math" panose="02040503050406030204" pitchFamily="18" charset="0"/>
                </a:rPr>
                <m:t>,</m:t>
              </m:r>
              <m:r>
                <m:rPr>
                  <m:sty m:val="p"/>
                </m:rPr>
                <a:rPr lang="el-GR" sz="1400" b="0" i="0" kern="1200" smtClean="0">
                  <a:solidFill>
                    <a:srgbClr val="000000"/>
                  </a:solidFill>
                  <a:latin typeface="Cambria Math" panose="02040503050406030204" pitchFamily="18" charset="0"/>
                </a:rPr>
                <m:t>Β</m:t>
              </m:r>
              <m:r>
                <a:rPr lang="el-GR" sz="1400" b="0" i="0" kern="1200" smtClean="0">
                  <a:solidFill>
                    <a:srgbClr val="000000"/>
                  </a:solidFill>
                  <a:latin typeface="Cambria Math" panose="02040503050406030204" pitchFamily="18" charset="0"/>
                </a:rPr>
                <m:t>,</m:t>
              </m:r>
              <m:r>
                <m:rPr>
                  <m:sty m:val="p"/>
                </m:rPr>
                <a:rPr lang="el-GR" sz="1400" b="0" i="0" kern="1200" smtClean="0">
                  <a:solidFill>
                    <a:srgbClr val="000000"/>
                  </a:solidFill>
                  <a:latin typeface="Cambria Math" panose="02040503050406030204" pitchFamily="18" charset="0"/>
                </a:rPr>
                <m:t>Ε</m:t>
              </m:r>
              <m:r>
                <a:rPr lang="el-GR" sz="1400" b="0" i="0" kern="1200" smtClean="0">
                  <a:solidFill>
                    <a:srgbClr val="000000"/>
                  </a:solidFill>
                  <a:latin typeface="Cambria Math" panose="02040503050406030204" pitchFamily="18" charset="0"/>
                </a:rPr>
                <m:t>, </m:t>
              </m:r>
              <m:r>
                <m:rPr>
                  <m:sty m:val="p"/>
                </m:rPr>
                <a:rPr lang="en-US" sz="1400" b="0" i="0" kern="1200" smtClean="0">
                  <a:solidFill>
                    <a:srgbClr val="000000"/>
                  </a:solidFill>
                  <a:latin typeface="Cambria Math" panose="02040503050406030204" pitchFamily="18" charset="0"/>
                </a:rPr>
                <m:t>T</m:t>
              </m:r>
              <m:r>
                <a:rPr lang="en-US" sz="1400" b="0" i="0" kern="1200" smtClean="0">
                  <a:solidFill>
                    <a:srgbClr val="000000"/>
                  </a:solidFill>
                  <a:latin typeface="Cambria Math" panose="02040503050406030204" pitchFamily="18" charset="0"/>
                </a:rPr>
                <m:t>,</m:t>
              </m:r>
              <m:r>
                <m:rPr>
                  <m:sty m:val="p"/>
                </m:rPr>
                <a:rPr lang="el-GR" sz="1400" b="0" i="0" kern="1200" smtClean="0">
                  <a:solidFill>
                    <a:srgbClr val="000000"/>
                  </a:solidFill>
                  <a:latin typeface="Cambria Math" panose="02040503050406030204" pitchFamily="18" charset="0"/>
                </a:rPr>
                <m:t>θ</m:t>
              </m:r>
            </m:oMath>
          </a14:m>
          <a:r>
            <a:rPr lang="el-GR" sz="1400" kern="1200" dirty="0" smtClean="0">
              <a:solidFill>
                <a:srgbClr val="000000"/>
              </a:solidFill>
            </a:rPr>
            <a:t>...)</a:t>
          </a:r>
          <a:endParaRPr lang="en-US" sz="1400" kern="1200" dirty="0">
            <a:solidFill>
              <a:srgbClr val="000000"/>
            </a:solidFill>
          </a:endParaRPr>
        </a:p>
      </dsp:txBody>
      <dsp:txXfrm>
        <a:off x="1144958" y="1750827"/>
        <a:ext cx="2108463" cy="1265077"/>
      </dsp:txXfrm>
    </dsp:sp>
    <dsp:sp modelId="{5F7ACE05-4CAB-4121-B304-4C5D824822EE}">
      <dsp:nvSpPr>
        <dsp:cNvPr id="0" name=""/>
        <dsp:cNvSpPr/>
      </dsp:nvSpPr>
      <dsp:spPr>
        <a:xfrm>
          <a:off x="5845031" y="2337646"/>
          <a:ext cx="454346" cy="91440"/>
        </a:xfrm>
        <a:custGeom>
          <a:avLst/>
          <a:gdLst/>
          <a:ahLst/>
          <a:cxnLst/>
          <a:rect l="0" t="0" r="0" b="0"/>
          <a:pathLst>
            <a:path>
              <a:moveTo>
                <a:pt x="0" y="45720"/>
              </a:moveTo>
              <a:lnTo>
                <a:pt x="454346"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solidFill>
          </a:endParaRPr>
        </a:p>
      </dsp:txBody>
      <dsp:txXfrm>
        <a:off x="6060081" y="2380941"/>
        <a:ext cx="24247" cy="4849"/>
      </dsp:txXfrm>
    </dsp:sp>
    <dsp:sp modelId="{7B7A9695-7817-4F4E-B4F3-3F6044918C41}">
      <dsp:nvSpPr>
        <dsp:cNvPr id="0" name=""/>
        <dsp:cNvSpPr/>
      </dsp:nvSpPr>
      <dsp:spPr>
        <a:xfrm>
          <a:off x="3738368" y="1750827"/>
          <a:ext cx="2108463" cy="12650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Jet Classification </a:t>
          </a:r>
          <a:endParaRPr lang="en-US" sz="1400" kern="1200" dirty="0">
            <a:solidFill>
              <a:srgbClr val="000000"/>
            </a:solidFill>
          </a:endParaRPr>
        </a:p>
      </dsp:txBody>
      <dsp:txXfrm>
        <a:off x="3738368" y="1750827"/>
        <a:ext cx="2108463" cy="1265077"/>
      </dsp:txXfrm>
    </dsp:sp>
    <dsp:sp modelId="{FE1F67BF-55E7-425B-AE9B-2DF6B46F683C}">
      <dsp:nvSpPr>
        <dsp:cNvPr id="0" name=""/>
        <dsp:cNvSpPr/>
      </dsp:nvSpPr>
      <dsp:spPr>
        <a:xfrm>
          <a:off x="2199190" y="3014105"/>
          <a:ext cx="5186819" cy="454346"/>
        </a:xfrm>
        <a:custGeom>
          <a:avLst/>
          <a:gdLst/>
          <a:ahLst/>
          <a:cxnLst/>
          <a:rect l="0" t="0" r="0" b="0"/>
          <a:pathLst>
            <a:path>
              <a:moveTo>
                <a:pt x="5186819" y="0"/>
              </a:moveTo>
              <a:lnTo>
                <a:pt x="5186819" y="244273"/>
              </a:lnTo>
              <a:lnTo>
                <a:pt x="0" y="244273"/>
              </a:lnTo>
              <a:lnTo>
                <a:pt x="0" y="454346"/>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solidFill>
          </a:endParaRPr>
        </a:p>
      </dsp:txBody>
      <dsp:txXfrm>
        <a:off x="4662363" y="3238853"/>
        <a:ext cx="260472" cy="4849"/>
      </dsp:txXfrm>
    </dsp:sp>
    <dsp:sp modelId="{037BE9AE-869C-4E19-A7D5-C8F4E6F78828}">
      <dsp:nvSpPr>
        <dsp:cNvPr id="0" name=""/>
        <dsp:cNvSpPr/>
      </dsp:nvSpPr>
      <dsp:spPr>
        <a:xfrm>
          <a:off x="6331778" y="1750827"/>
          <a:ext cx="2108463" cy="12650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Statistics – Jet Comparison</a:t>
          </a:r>
          <a:endParaRPr lang="en-US" sz="1400" kern="1200" dirty="0">
            <a:solidFill>
              <a:srgbClr val="000000"/>
            </a:solidFill>
          </a:endParaRPr>
        </a:p>
      </dsp:txBody>
      <dsp:txXfrm>
        <a:off x="6331778" y="1750827"/>
        <a:ext cx="2108463" cy="1265077"/>
      </dsp:txXfrm>
    </dsp:sp>
    <dsp:sp modelId="{7A78CCCA-48CB-48DE-AD25-6D71BE4C58FA}">
      <dsp:nvSpPr>
        <dsp:cNvPr id="0" name=""/>
        <dsp:cNvSpPr/>
      </dsp:nvSpPr>
      <dsp:spPr>
        <a:xfrm>
          <a:off x="3251621" y="4087670"/>
          <a:ext cx="454346" cy="91440"/>
        </a:xfrm>
        <a:custGeom>
          <a:avLst/>
          <a:gdLst/>
          <a:ahLst/>
          <a:cxnLst/>
          <a:rect l="0" t="0" r="0" b="0"/>
          <a:pathLst>
            <a:path>
              <a:moveTo>
                <a:pt x="0" y="45720"/>
              </a:moveTo>
              <a:lnTo>
                <a:pt x="454346"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rgbClr val="000000"/>
            </a:solidFill>
          </a:endParaRPr>
        </a:p>
      </dsp:txBody>
      <dsp:txXfrm>
        <a:off x="3466671" y="4130966"/>
        <a:ext cx="24247" cy="4849"/>
      </dsp:txXfrm>
    </dsp:sp>
    <dsp:sp modelId="{123E522E-AC6C-4B16-9929-5A8F5360C84A}">
      <dsp:nvSpPr>
        <dsp:cNvPr id="0" name=""/>
        <dsp:cNvSpPr/>
      </dsp:nvSpPr>
      <dsp:spPr>
        <a:xfrm>
          <a:off x="1144958" y="3500851"/>
          <a:ext cx="2108463" cy="12650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Find patterns &amp; Possible origin and generation mechanism</a:t>
          </a:r>
          <a:endParaRPr lang="en-US" sz="1400" kern="1200" dirty="0">
            <a:solidFill>
              <a:srgbClr val="000000"/>
            </a:solidFill>
          </a:endParaRPr>
        </a:p>
      </dsp:txBody>
      <dsp:txXfrm>
        <a:off x="1144958" y="3500851"/>
        <a:ext cx="2108463" cy="1265077"/>
      </dsp:txXfrm>
    </dsp:sp>
    <dsp:sp modelId="{84F2C2D0-2A88-4989-8F8F-32C2D9059F2E}">
      <dsp:nvSpPr>
        <dsp:cNvPr id="0" name=""/>
        <dsp:cNvSpPr/>
      </dsp:nvSpPr>
      <dsp:spPr>
        <a:xfrm>
          <a:off x="3738368" y="3500851"/>
          <a:ext cx="2108463" cy="1265077"/>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smtClean="0">
              <a:solidFill>
                <a:srgbClr val="000000"/>
              </a:solidFill>
            </a:rPr>
            <a:t>TBD …</a:t>
          </a:r>
          <a:endParaRPr lang="en-US" sz="1400" kern="1200" dirty="0">
            <a:solidFill>
              <a:srgbClr val="000000"/>
            </a:solidFill>
          </a:endParaRPr>
        </a:p>
      </dsp:txBody>
      <dsp:txXfrm>
        <a:off x="3738368" y="3500851"/>
        <a:ext cx="2108463" cy="126507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22-9-2021</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22-9-2021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1</a:t>
            </a:fld>
            <a:endParaRPr lang="nl-NL"/>
          </a:p>
        </p:txBody>
      </p:sp>
    </p:spTree>
    <p:extLst>
      <p:ext uri="{BB962C8B-B14F-4D97-AF65-F5344CB8AC3E}">
        <p14:creationId xmlns:p14="http://schemas.microsoft.com/office/powerpoint/2010/main" val="3955164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15</a:t>
            </a:fld>
            <a:endParaRPr lang="nl-NL"/>
          </a:p>
        </p:txBody>
      </p:sp>
    </p:spTree>
    <p:extLst>
      <p:ext uri="{BB962C8B-B14F-4D97-AF65-F5344CB8AC3E}">
        <p14:creationId xmlns:p14="http://schemas.microsoft.com/office/powerpoint/2010/main" val="2714910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16</a:t>
            </a:fld>
            <a:endParaRPr lang="nl-NL"/>
          </a:p>
        </p:txBody>
      </p:sp>
    </p:spTree>
    <p:extLst>
      <p:ext uri="{BB962C8B-B14F-4D97-AF65-F5344CB8AC3E}">
        <p14:creationId xmlns:p14="http://schemas.microsoft.com/office/powerpoint/2010/main" val="3840797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a:t>
            </a:r>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17</a:t>
            </a:fld>
            <a:endParaRPr lang="nl-NL"/>
          </a:p>
        </p:txBody>
      </p:sp>
    </p:spTree>
    <p:extLst>
      <p:ext uri="{BB962C8B-B14F-4D97-AF65-F5344CB8AC3E}">
        <p14:creationId xmlns:p14="http://schemas.microsoft.com/office/powerpoint/2010/main" val="2931124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207</a:t>
            </a:r>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18</a:t>
            </a:fld>
            <a:endParaRPr lang="nl-NL"/>
          </a:p>
        </p:txBody>
      </p:sp>
    </p:spTree>
    <p:extLst>
      <p:ext uri="{BB962C8B-B14F-4D97-AF65-F5344CB8AC3E}">
        <p14:creationId xmlns:p14="http://schemas.microsoft.com/office/powerpoint/2010/main" val="1270989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19</a:t>
            </a:fld>
            <a:endParaRPr lang="nl-NL"/>
          </a:p>
        </p:txBody>
      </p:sp>
    </p:spTree>
    <p:extLst>
      <p:ext uri="{BB962C8B-B14F-4D97-AF65-F5344CB8AC3E}">
        <p14:creationId xmlns:p14="http://schemas.microsoft.com/office/powerpoint/2010/main" val="3367198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20</a:t>
            </a:fld>
            <a:endParaRPr lang="nl-NL"/>
          </a:p>
        </p:txBody>
      </p:sp>
    </p:spTree>
    <p:extLst>
      <p:ext uri="{BB962C8B-B14F-4D97-AF65-F5344CB8AC3E}">
        <p14:creationId xmlns:p14="http://schemas.microsoft.com/office/powerpoint/2010/main" val="428332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21</a:t>
            </a:fld>
            <a:endParaRPr lang="nl-NL"/>
          </a:p>
        </p:txBody>
      </p:sp>
    </p:spTree>
    <p:extLst>
      <p:ext uri="{BB962C8B-B14F-4D97-AF65-F5344CB8AC3E}">
        <p14:creationId xmlns:p14="http://schemas.microsoft.com/office/powerpoint/2010/main" val="3138945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22</a:t>
            </a:fld>
            <a:endParaRPr lang="nl-NL"/>
          </a:p>
        </p:txBody>
      </p:sp>
    </p:spTree>
    <p:extLst>
      <p:ext uri="{BB962C8B-B14F-4D97-AF65-F5344CB8AC3E}">
        <p14:creationId xmlns:p14="http://schemas.microsoft.com/office/powerpoint/2010/main" val="171012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Quasi parallel and quasi perpendicular:  Variations of “Shock ripple” mechanism</a:t>
            </a:r>
            <a:r>
              <a:rPr lang="en-US" baseline="0" dirty="0" smtClean="0"/>
              <a:t> (Local curvature effects). Solar wind crosses locally inclined part of the bow shock. The flow suffers less deceleration and heating than when parallel (Jet).  </a:t>
            </a:r>
            <a:endParaRPr lang="el-GR" baseline="0" dirty="0" smtClean="0"/>
          </a:p>
          <a:p>
            <a:endParaRPr lang="en-US" baseline="0" dirty="0" smtClean="0"/>
          </a:p>
          <a:p>
            <a:r>
              <a:rPr lang="en-US" baseline="0" dirty="0" smtClean="0"/>
              <a:t>From Jump conditions we have normal component getting smaller and tangential staying the same.  </a:t>
            </a:r>
            <a:endParaRPr lang="en-US" dirty="0" smtClean="0"/>
          </a:p>
          <a:p>
            <a:endParaRPr lang="en-US" dirty="0" smtClean="0"/>
          </a:p>
          <a:p>
            <a:r>
              <a:rPr lang="en-US" dirty="0" smtClean="0"/>
              <a:t>Archer’s idea is connected changes in the IMF orientation.</a:t>
            </a:r>
            <a:r>
              <a:rPr lang="en-US" baseline="0" dirty="0" smtClean="0"/>
              <a:t> </a:t>
            </a:r>
          </a:p>
          <a:p>
            <a:r>
              <a:rPr lang="en-US" baseline="0" dirty="0" smtClean="0"/>
              <a:t>Also shown in simulations, predicted large amplitude pulses when the local geometry changes from quasi perpendicular to quasi parallel. So we can say that there is an association to Rotational discontinuity in that case. </a:t>
            </a:r>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23</a:t>
            </a:fld>
            <a:endParaRPr lang="nl-NL"/>
          </a:p>
        </p:txBody>
      </p:sp>
    </p:spTree>
    <p:extLst>
      <p:ext uri="{BB962C8B-B14F-4D97-AF65-F5344CB8AC3E}">
        <p14:creationId xmlns:p14="http://schemas.microsoft.com/office/powerpoint/2010/main" val="558202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24</a:t>
            </a:fld>
            <a:endParaRPr lang="nl-NL"/>
          </a:p>
        </p:txBody>
      </p:sp>
    </p:spTree>
    <p:extLst>
      <p:ext uri="{BB962C8B-B14F-4D97-AF65-F5344CB8AC3E}">
        <p14:creationId xmlns:p14="http://schemas.microsoft.com/office/powerpoint/2010/main" val="3693674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54E32A-327F-AF4B-8E1F-209FBF93D26D}" type="slidenum">
              <a:rPr lang="nl-NL" smtClean="0"/>
              <a:t>3</a:t>
            </a:fld>
            <a:endParaRPr lang="nl-NL"/>
          </a:p>
        </p:txBody>
      </p:sp>
    </p:spTree>
    <p:extLst>
      <p:ext uri="{BB962C8B-B14F-4D97-AF65-F5344CB8AC3E}">
        <p14:creationId xmlns:p14="http://schemas.microsoft.com/office/powerpoint/2010/main" val="3334257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25</a:t>
            </a:fld>
            <a:endParaRPr lang="nl-NL"/>
          </a:p>
        </p:txBody>
      </p:sp>
    </p:spTree>
    <p:extLst>
      <p:ext uri="{BB962C8B-B14F-4D97-AF65-F5344CB8AC3E}">
        <p14:creationId xmlns:p14="http://schemas.microsoft.com/office/powerpoint/2010/main" val="2866624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27</a:t>
            </a:fld>
            <a:endParaRPr lang="nl-NL"/>
          </a:p>
        </p:txBody>
      </p:sp>
    </p:spTree>
    <p:extLst>
      <p:ext uri="{BB962C8B-B14F-4D97-AF65-F5344CB8AC3E}">
        <p14:creationId xmlns:p14="http://schemas.microsoft.com/office/powerpoint/2010/main" val="2528178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28</a:t>
            </a:fld>
            <a:endParaRPr lang="nl-NL"/>
          </a:p>
        </p:txBody>
      </p:sp>
    </p:spTree>
    <p:extLst>
      <p:ext uri="{BB962C8B-B14F-4D97-AF65-F5344CB8AC3E}">
        <p14:creationId xmlns:p14="http://schemas.microsoft.com/office/powerpoint/2010/main" val="2484368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29</a:t>
            </a:fld>
            <a:endParaRPr lang="nl-NL"/>
          </a:p>
        </p:txBody>
      </p:sp>
    </p:spTree>
    <p:extLst>
      <p:ext uri="{BB962C8B-B14F-4D97-AF65-F5344CB8AC3E}">
        <p14:creationId xmlns:p14="http://schemas.microsoft.com/office/powerpoint/2010/main" val="1981774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30</a:t>
            </a:fld>
            <a:endParaRPr lang="nl-NL"/>
          </a:p>
        </p:txBody>
      </p:sp>
    </p:spTree>
    <p:extLst>
      <p:ext uri="{BB962C8B-B14F-4D97-AF65-F5344CB8AC3E}">
        <p14:creationId xmlns:p14="http://schemas.microsoft.com/office/powerpoint/2010/main" val="1137798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31</a:t>
            </a:fld>
            <a:endParaRPr lang="nl-NL"/>
          </a:p>
        </p:txBody>
      </p:sp>
    </p:spTree>
    <p:extLst>
      <p:ext uri="{BB962C8B-B14F-4D97-AF65-F5344CB8AC3E}">
        <p14:creationId xmlns:p14="http://schemas.microsoft.com/office/powerpoint/2010/main" val="1184496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Briefly explain procedure</a:t>
            </a:r>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36</a:t>
            </a:fld>
            <a:endParaRPr lang="nl-NL"/>
          </a:p>
        </p:txBody>
      </p:sp>
    </p:spTree>
    <p:extLst>
      <p:ext uri="{BB962C8B-B14F-4D97-AF65-F5344CB8AC3E}">
        <p14:creationId xmlns:p14="http://schemas.microsoft.com/office/powerpoint/2010/main" val="660174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954E32A-327F-AF4B-8E1F-209FBF93D26D}" type="slidenum">
              <a:rPr lang="nl-NL" smtClean="0"/>
              <a:t>4</a:t>
            </a:fld>
            <a:endParaRPr lang="nl-NL"/>
          </a:p>
        </p:txBody>
      </p:sp>
    </p:spTree>
    <p:extLst>
      <p:ext uri="{BB962C8B-B14F-4D97-AF65-F5344CB8AC3E}">
        <p14:creationId xmlns:p14="http://schemas.microsoft.com/office/powerpoint/2010/main" val="2457565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5</a:t>
            </a:fld>
            <a:endParaRPr lang="nl-NL"/>
          </a:p>
        </p:txBody>
      </p:sp>
    </p:spTree>
    <p:extLst>
      <p:ext uri="{BB962C8B-B14F-4D97-AF65-F5344CB8AC3E}">
        <p14:creationId xmlns:p14="http://schemas.microsoft.com/office/powerpoint/2010/main" val="1067789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6</a:t>
            </a:fld>
            <a:endParaRPr lang="nl-NL"/>
          </a:p>
        </p:txBody>
      </p:sp>
    </p:spTree>
    <p:extLst>
      <p:ext uri="{BB962C8B-B14F-4D97-AF65-F5344CB8AC3E}">
        <p14:creationId xmlns:p14="http://schemas.microsoft.com/office/powerpoint/2010/main" val="1603716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7</a:t>
            </a:fld>
            <a:endParaRPr lang="nl-NL"/>
          </a:p>
        </p:txBody>
      </p:sp>
    </p:spTree>
    <p:extLst>
      <p:ext uri="{BB962C8B-B14F-4D97-AF65-F5344CB8AC3E}">
        <p14:creationId xmlns:p14="http://schemas.microsoft.com/office/powerpoint/2010/main" val="9202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8</a:t>
            </a:fld>
            <a:endParaRPr lang="nl-NL"/>
          </a:p>
        </p:txBody>
      </p:sp>
    </p:spTree>
    <p:extLst>
      <p:ext uri="{BB962C8B-B14F-4D97-AF65-F5344CB8AC3E}">
        <p14:creationId xmlns:p14="http://schemas.microsoft.com/office/powerpoint/2010/main" val="44804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8954E32A-327F-AF4B-8E1F-209FBF93D26D}" type="slidenum">
              <a:rPr lang="nl-NL" smtClean="0"/>
              <a:t>10</a:t>
            </a:fld>
            <a:endParaRPr lang="nl-NL"/>
          </a:p>
        </p:txBody>
      </p:sp>
    </p:spTree>
    <p:extLst>
      <p:ext uri="{BB962C8B-B14F-4D97-AF65-F5344CB8AC3E}">
        <p14:creationId xmlns:p14="http://schemas.microsoft.com/office/powerpoint/2010/main" val="387133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4E32A-327F-AF4B-8E1F-209FBF93D26D}" type="slidenum">
              <a:rPr lang="nl-NL" smtClean="0"/>
              <a:t>11</a:t>
            </a:fld>
            <a:endParaRPr lang="nl-NL"/>
          </a:p>
        </p:txBody>
      </p:sp>
    </p:spTree>
    <p:extLst>
      <p:ext uri="{BB962C8B-B14F-4D97-AF65-F5344CB8AC3E}">
        <p14:creationId xmlns:p14="http://schemas.microsoft.com/office/powerpoint/2010/main" val="4203063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nl-BE"/>
          </a:p>
        </p:txBody>
      </p:sp>
      <p:sp>
        <p:nvSpPr>
          <p:cNvPr id="8" name="Rechthoek 7"/>
          <p:cNvSpPr/>
          <p:nvPr userDrawn="1"/>
        </p:nvSpPr>
        <p:spPr>
          <a:xfrm>
            <a:off x="0" y="0"/>
            <a:ext cx="12193200" cy="5104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dirty="0" smtClean="0"/>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smtClean="0"/>
              <a:t>Click icon to add picture</a:t>
            </a:r>
            <a:endParaRPr lang="nl-NL"/>
          </a:p>
        </p:txBody>
      </p:sp>
    </p:spTree>
    <p:extLst>
      <p:ext uri="{BB962C8B-B14F-4D97-AF65-F5344CB8AC3E}">
        <p14:creationId xmlns:p14="http://schemas.microsoft.com/office/powerpoint/2010/main" val="11286177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hthoek 6"/>
          <p:cNvSpPr/>
          <p:nvPr/>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p:nvSpPr>
        <p:spPr>
          <a:xfrm>
            <a:off x="0" y="647998"/>
            <a:ext cx="12193200" cy="621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791" y="1350253"/>
            <a:ext cx="4648209" cy="5507747"/>
          </a:xfrm>
          <a:prstGeom prst="rect">
            <a:avLst/>
          </a:prstGeom>
        </p:spPr>
      </p:pic>
      <p:sp>
        <p:nvSpPr>
          <p:cNvPr id="12" name="Ondertitel 2"/>
          <p:cNvSpPr>
            <a:spLocks noGrp="1"/>
          </p:cNvSpPr>
          <p:nvPr>
            <p:ph type="subTitle" idx="1"/>
          </p:nvPr>
        </p:nvSpPr>
        <p:spPr>
          <a:xfrm>
            <a:off x="576003" y="4359604"/>
            <a:ext cx="8333999" cy="1655999"/>
          </a:xfrm>
        </p:spPr>
        <p:txBody>
          <a:bodyPr lIns="0" tIns="0" rIns="0" bIns="0"/>
          <a:lstStyle>
            <a:lvl1pPr marL="0" indent="0" algn="l">
              <a:buNone/>
              <a:defRPr sz="24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smtClean="0"/>
              <a:t>Klik om de ondertitelstijl van het model te bewerken</a:t>
            </a:r>
            <a:endParaRPr lang="nl-NL" dirty="0"/>
          </a:p>
        </p:txBody>
      </p:sp>
      <p:sp>
        <p:nvSpPr>
          <p:cNvPr id="3" name="Title 2"/>
          <p:cNvSpPr>
            <a:spLocks noGrp="1"/>
          </p:cNvSpPr>
          <p:nvPr>
            <p:ph type="title"/>
          </p:nvPr>
        </p:nvSpPr>
        <p:spPr>
          <a:xfrm>
            <a:off x="576000" y="1800000"/>
            <a:ext cx="8334000" cy="2386800"/>
          </a:xfrm>
        </p:spPr>
        <p:txBody>
          <a:bodyPr>
            <a:normAutofit/>
          </a:bodyPr>
          <a:lstStyle>
            <a:lvl1pPr>
              <a:defRPr sz="4000">
                <a:solidFill>
                  <a:schemeClr val="bg1"/>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33203803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hthoek 6"/>
          <p:cNvSpPr/>
          <p:nvPr/>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4" name="Tijdelijke aanduiding voor datum 3"/>
          <p:cNvSpPr>
            <a:spLocks noGrp="1"/>
          </p:cNvSpPr>
          <p:nvPr>
            <p:ph type="dt" sz="half" idx="10"/>
          </p:nvPr>
        </p:nvSpPr>
        <p:spPr/>
        <p:txBody>
          <a:bodyPr/>
          <a:lstStyle/>
          <a:p>
            <a:fld id="{205184E2-B408-4126-AC2F-2F00916FD2BE}" type="datetime1">
              <a:rPr lang="nl-BE" smtClean="0"/>
              <a:t>22/09/2021</a:t>
            </a:fld>
            <a:endParaRPr lang="nl-NL"/>
          </a:p>
        </p:txBody>
      </p:sp>
      <p:sp>
        <p:nvSpPr>
          <p:cNvPr id="5" name="Tijdelijke aanduiding voor voettekst 4"/>
          <p:cNvSpPr>
            <a:spLocks noGrp="1"/>
          </p:cNvSpPr>
          <p:nvPr>
            <p:ph type="ftr" sz="quarter" idx="11"/>
          </p:nvPr>
        </p:nvSpPr>
        <p:spPr/>
        <p:txBody>
          <a:bodyPr/>
          <a:lstStyle/>
          <a:p>
            <a:r>
              <a:rPr lang="en-US" smtClean="0"/>
              <a:t>KU Leuven, Centre for mathematical Plasma-Astrophysics</a:t>
            </a:r>
            <a:endParaRPr lang="nl-NL"/>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791" y="675126"/>
            <a:ext cx="4648209" cy="5507747"/>
          </a:xfrm>
          <a:prstGeom prst="rect">
            <a:avLst/>
          </a:prstGeom>
        </p:spPr>
      </p:pic>
      <p:sp>
        <p:nvSpPr>
          <p:cNvPr id="9" name="Titel 1"/>
          <p:cNvSpPr>
            <a:spLocks noGrp="1"/>
          </p:cNvSpPr>
          <p:nvPr>
            <p:ph type="title"/>
          </p:nvPr>
        </p:nvSpPr>
        <p:spPr>
          <a:xfrm>
            <a:off x="576003" y="1800000"/>
            <a:ext cx="8333999" cy="2386800"/>
          </a:xfrm>
        </p:spPr>
        <p:txBody>
          <a:bodyPr anchor="b">
            <a:normAutofit/>
          </a:bodyPr>
          <a:lstStyle>
            <a:lvl1pPr>
              <a:defRPr sz="4000" baseline="0">
                <a:solidFill>
                  <a:srgbClr val="1D8DB0"/>
                </a:solidFill>
              </a:defRPr>
            </a:lvl1pPr>
          </a:lstStyle>
          <a:p>
            <a:r>
              <a:rPr lang="nl-NL" smtClean="0"/>
              <a:t>Klik om de stijl te bewerken</a:t>
            </a:r>
            <a:endParaRPr lang="nl-NL" dirty="0"/>
          </a:p>
        </p:txBody>
      </p:sp>
      <p:sp>
        <p:nvSpPr>
          <p:cNvPr id="10" name="Tijdelijke aanduiding voor tekst 2"/>
          <p:cNvSpPr>
            <a:spLocks noGrp="1"/>
          </p:cNvSpPr>
          <p:nvPr>
            <p:ph type="body" idx="1"/>
          </p:nvPr>
        </p:nvSpPr>
        <p:spPr>
          <a:xfrm>
            <a:off x="576003" y="4359600"/>
            <a:ext cx="8333999" cy="1501200"/>
          </a:xfrm>
        </p:spPr>
        <p:txBody>
          <a:bodyPr lIns="0" tIns="0" rIns="0" bIns="0"/>
          <a:lstStyle>
            <a:lvl1pPr marL="0" indent="0">
              <a:buNone/>
              <a:defRPr sz="2400" baseline="0">
                <a:solidFill>
                  <a:srgbClr val="005E77"/>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smtClean="0"/>
              <a:t>Tekststijl van het model bewerken</a:t>
            </a:r>
          </a:p>
        </p:txBody>
      </p:sp>
    </p:spTree>
    <p:extLst>
      <p:ext uri="{BB962C8B-B14F-4D97-AF65-F5344CB8AC3E}">
        <p14:creationId xmlns:p14="http://schemas.microsoft.com/office/powerpoint/2010/main" val="332277031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_White">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564EC11E-F211-4E81-A381-C133B99530D2}" type="datetime1">
              <a:rPr lang="nl-BE" smtClean="0"/>
              <a:t>22/09/2021</a:t>
            </a:fld>
            <a:endParaRPr lang="nl-NL"/>
          </a:p>
        </p:txBody>
      </p:sp>
      <p:sp>
        <p:nvSpPr>
          <p:cNvPr id="5" name="Tijdelijke aanduiding voor voettekst 4"/>
          <p:cNvSpPr>
            <a:spLocks noGrp="1"/>
          </p:cNvSpPr>
          <p:nvPr>
            <p:ph type="ftr" sz="quarter" idx="11"/>
          </p:nvPr>
        </p:nvSpPr>
        <p:spPr/>
        <p:txBody>
          <a:bodyPr/>
          <a:lstStyle/>
          <a:p>
            <a:r>
              <a:rPr lang="en-US" smtClean="0"/>
              <a:t>KU Leuven, Centre for mathematical Plasma-Astrophysics</a:t>
            </a:r>
            <a:endParaRPr lang="nl-NL"/>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791" y="675126"/>
            <a:ext cx="4648209" cy="5507747"/>
          </a:xfrm>
          <a:prstGeom prst="rect">
            <a:avLst/>
          </a:prstGeom>
        </p:spPr>
      </p:pic>
      <p:sp>
        <p:nvSpPr>
          <p:cNvPr id="8" name="Titel 1"/>
          <p:cNvSpPr>
            <a:spLocks noGrp="1"/>
          </p:cNvSpPr>
          <p:nvPr>
            <p:ph type="title"/>
          </p:nvPr>
        </p:nvSpPr>
        <p:spPr>
          <a:xfrm>
            <a:off x="576003" y="1800000"/>
            <a:ext cx="8333999" cy="2386800"/>
          </a:xfrm>
        </p:spPr>
        <p:txBody>
          <a:bodyPr anchor="b">
            <a:normAutofit/>
          </a:bodyPr>
          <a:lstStyle>
            <a:lvl1pPr>
              <a:defRPr sz="4000"/>
            </a:lvl1pPr>
          </a:lstStyle>
          <a:p>
            <a:r>
              <a:rPr lang="nl-NL" dirty="0" smtClean="0"/>
              <a:t>Klik om de stijl te bewerken</a:t>
            </a:r>
            <a:endParaRPr lang="nl-NL" dirty="0"/>
          </a:p>
        </p:txBody>
      </p:sp>
      <p:sp>
        <p:nvSpPr>
          <p:cNvPr id="9" name="Tijdelijke aanduiding voor tekst 2"/>
          <p:cNvSpPr>
            <a:spLocks noGrp="1"/>
          </p:cNvSpPr>
          <p:nvPr>
            <p:ph type="body" idx="1"/>
          </p:nvPr>
        </p:nvSpPr>
        <p:spPr>
          <a:xfrm>
            <a:off x="576003" y="4359600"/>
            <a:ext cx="8333999" cy="1501200"/>
          </a:xfrm>
        </p:spPr>
        <p:txBody>
          <a:bodyPr lIns="0" tIns="0" rIns="0" bIns="0"/>
          <a:lstStyle>
            <a:lvl1pPr marL="0" indent="0">
              <a:buNone/>
              <a:defRPr sz="2400" baseline="0">
                <a:solidFill>
                  <a:srgbClr val="2F4D5D"/>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dirty="0" smtClean="0"/>
              <a:t>Tekststijl van het model bewerken</a:t>
            </a:r>
          </a:p>
        </p:txBody>
      </p:sp>
    </p:spTree>
    <p:extLst>
      <p:ext uri="{BB962C8B-B14F-4D97-AF65-F5344CB8AC3E}">
        <p14:creationId xmlns:p14="http://schemas.microsoft.com/office/powerpoint/2010/main" val="32706911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lvl1pPr>
              <a:defRPr lang="en-US" dirty="0" smtClean="0">
                <a:solidFill>
                  <a:srgbClr val="000000"/>
                </a:solidFill>
              </a:defRPr>
            </a:lvl1pPr>
            <a:lvl2pPr>
              <a:defRPr lang="en-US" dirty="0" smtClean="0">
                <a:solidFill>
                  <a:srgbClr val="000000"/>
                </a:solidFill>
              </a:defRPr>
            </a:lvl2pPr>
            <a:lvl3pPr>
              <a:defRPr lang="en-US" dirty="0" smtClean="0">
                <a:solidFill>
                  <a:srgbClr val="000000"/>
                </a:solidFill>
              </a:defRPr>
            </a:lvl3pPr>
            <a:lvl4pPr>
              <a:defRPr lang="en-US" dirty="0" smtClean="0">
                <a:solidFill>
                  <a:srgbClr val="000000"/>
                </a:solidFill>
              </a:defRPr>
            </a:lvl4pPr>
            <a:lvl5pPr>
              <a:defRPr lang="nl-NL" dirty="0">
                <a:solidFill>
                  <a:srgbClr val="000000"/>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NL" dirty="0"/>
          </a:p>
        </p:txBody>
      </p:sp>
      <p:sp>
        <p:nvSpPr>
          <p:cNvPr id="7" name="Title 6"/>
          <p:cNvSpPr>
            <a:spLocks noGrp="1"/>
          </p:cNvSpPr>
          <p:nvPr>
            <p:ph type="title"/>
          </p:nvPr>
        </p:nvSpPr>
        <p:spPr>
          <a:xfrm>
            <a:off x="576000" y="207036"/>
            <a:ext cx="11041200" cy="742924"/>
          </a:xfrm>
        </p:spPr>
        <p:txBody>
          <a:bodyPr>
            <a:normAutofit/>
          </a:bodyPr>
          <a:lstStyle>
            <a:lvl1pPr>
              <a:defRPr sz="3600">
                <a:solidFill>
                  <a:srgbClr val="000000"/>
                </a:solidFill>
              </a:defRPr>
            </a:lvl1pPr>
          </a:lstStyle>
          <a:p>
            <a:r>
              <a:rPr lang="en-US" dirty="0" smtClean="0"/>
              <a:t>Click to edit Master title style</a:t>
            </a:r>
            <a:endParaRPr lang="nl-NL" dirty="0"/>
          </a:p>
        </p:txBody>
      </p:sp>
      <p:sp>
        <p:nvSpPr>
          <p:cNvPr id="8" name="Tijdelijke aanduiding voor datum 3"/>
          <p:cNvSpPr txBox="1">
            <a:spLocks/>
          </p:cNvSpPr>
          <p:nvPr userDrawn="1"/>
        </p:nvSpPr>
        <p:spPr>
          <a:xfrm>
            <a:off x="3705467" y="6120000"/>
            <a:ext cx="4782265" cy="648000"/>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l-GR" sz="1200" dirty="0" smtClean="0">
              <a:effectLst>
                <a:outerShdw blurRad="38100" dist="38100" dir="2700000" algn="tl">
                  <a:srgbClr val="000000">
                    <a:alpha val="43137"/>
                  </a:srgbClr>
                </a:outerShdw>
              </a:effectLst>
            </a:endParaRPr>
          </a:p>
          <a:p>
            <a:endParaRPr lang="el-GR" sz="1200" dirty="0" smtClean="0">
              <a:effectLst>
                <a:outerShdw blurRad="38100" dist="38100" dir="2700000" algn="tl">
                  <a:srgbClr val="000000">
                    <a:alpha val="43137"/>
                  </a:srgbClr>
                </a:outerShdw>
              </a:effectLst>
            </a:endParaRPr>
          </a:p>
          <a:p>
            <a:r>
              <a:rPr lang="en-US" sz="1200" dirty="0" smtClean="0"/>
              <a:t>Quasi-parallel &amp; Quasi-perpendicular Magnetosheath Jets Using MMS</a:t>
            </a:r>
            <a:r>
              <a:rPr lang="nl-BE" sz="1200" dirty="0" smtClean="0">
                <a:effectLst>
                  <a:outerShdw blurRad="38100" dist="38100" dir="2700000" algn="tl">
                    <a:srgbClr val="000000">
                      <a:alpha val="43137"/>
                    </a:srgbClr>
                  </a:outerShdw>
                </a:effectLst>
              </a:rPr>
              <a:t/>
            </a:r>
            <a:br>
              <a:rPr lang="nl-BE" sz="1200" dirty="0" smtClean="0">
                <a:effectLst>
                  <a:outerShdw blurRad="38100" dist="38100" dir="2700000" algn="tl">
                    <a:srgbClr val="000000">
                      <a:alpha val="43137"/>
                    </a:srgbClr>
                  </a:outerShdw>
                </a:effectLst>
              </a:rPr>
            </a:br>
            <a:endParaRPr lang="nl-NL" sz="1200" dirty="0"/>
          </a:p>
        </p:txBody>
      </p:sp>
      <p:sp>
        <p:nvSpPr>
          <p:cNvPr id="2" name="TextBox 1"/>
          <p:cNvSpPr txBox="1"/>
          <p:nvPr userDrawn="1"/>
        </p:nvSpPr>
        <p:spPr>
          <a:xfrm>
            <a:off x="177421" y="6349334"/>
            <a:ext cx="184731" cy="369332"/>
          </a:xfrm>
          <a:prstGeom prst="rect">
            <a:avLst/>
          </a:prstGeom>
          <a:noFill/>
        </p:spPr>
        <p:txBody>
          <a:bodyPr wrap="none" rtlCol="0">
            <a:spAutoFit/>
          </a:bodyPr>
          <a:lstStyle/>
          <a:p>
            <a:endParaRPr lang="en-US" dirty="0"/>
          </a:p>
        </p:txBody>
      </p:sp>
      <p:sp>
        <p:nvSpPr>
          <p:cNvPr id="4" name="TextBox 3"/>
          <p:cNvSpPr txBox="1"/>
          <p:nvPr userDrawn="1"/>
        </p:nvSpPr>
        <p:spPr>
          <a:xfrm>
            <a:off x="83677" y="6395500"/>
            <a:ext cx="372218" cy="276999"/>
          </a:xfrm>
          <a:prstGeom prst="rect">
            <a:avLst/>
          </a:prstGeom>
          <a:noFill/>
        </p:spPr>
        <p:txBody>
          <a:bodyPr wrap="none" rtlCol="0">
            <a:spAutoFit/>
          </a:bodyPr>
          <a:lstStyle/>
          <a:p>
            <a:fld id="{FCA71291-1C34-4771-A37E-677F2182E258}" type="slidenum">
              <a:rPr lang="en-US" sz="1200" smtClean="0">
                <a:solidFill>
                  <a:schemeClr val="bg1"/>
                </a:solidFill>
              </a:rPr>
              <a:t>‹#›</a:t>
            </a:fld>
            <a:endParaRPr lang="en-US" sz="1200" dirty="0">
              <a:solidFill>
                <a:schemeClr val="bg1"/>
              </a:solidFill>
            </a:endParaRPr>
          </a:p>
        </p:txBody>
      </p:sp>
      <p:sp>
        <p:nvSpPr>
          <p:cNvPr id="10" name="Tijdelijke aanduiding voor datum 3"/>
          <p:cNvSpPr txBox="1">
            <a:spLocks/>
          </p:cNvSpPr>
          <p:nvPr userDrawn="1"/>
        </p:nvSpPr>
        <p:spPr>
          <a:xfrm>
            <a:off x="10525796" y="6210000"/>
            <a:ext cx="1666204" cy="648000"/>
          </a:xfrm>
          <a:prstGeom prst="rect">
            <a:avLst/>
          </a:prstGeom>
        </p:spPr>
        <p:txBody>
          <a:bodyPr vert="horz" lIns="0" tIns="0" rIns="0" bIns="0" rtlCol="0" anchor="ctr"/>
          <a:lstStyle>
            <a:defPPr>
              <a:defRPr lang="nl-NL"/>
            </a:defPPr>
            <a:lvl1pPr marL="0" algn="l" defTabSz="914400" rtl="0" eaLnBrk="1" latinLnBrk="0" hangingPunct="1">
              <a:defRPr sz="1000" kern="1200" baseline="0">
                <a:solidFill>
                  <a:schemeClr val="bg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dirty="0" smtClean="0"/>
              <a:t>EGU</a:t>
            </a:r>
            <a:r>
              <a:rPr lang="nl-NL" sz="1200" baseline="0" dirty="0" smtClean="0"/>
              <a:t> 2019, Vienna</a:t>
            </a:r>
            <a:endParaRPr lang="nl-NL" sz="1200" dirty="0"/>
          </a:p>
        </p:txBody>
      </p:sp>
    </p:spTree>
    <p:extLst>
      <p:ext uri="{BB962C8B-B14F-4D97-AF65-F5344CB8AC3E}">
        <p14:creationId xmlns:p14="http://schemas.microsoft.com/office/powerpoint/2010/main" val="21021808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hthoek 6"/>
          <p:cNvSpPr/>
          <p:nvPr userDrawn="1"/>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5999" y="1800000"/>
            <a:ext cx="6096524" cy="2386800"/>
          </a:xfrm>
        </p:spPr>
        <p:txBody>
          <a:bodyPr anchor="b"/>
          <a:lstStyle>
            <a:lvl1pPr>
              <a:defRPr sz="4000" baseline="0">
                <a:solidFill>
                  <a:schemeClr val="tx2"/>
                </a:solidFill>
              </a:defRPr>
            </a:lvl1pPr>
          </a:lstStyle>
          <a:p>
            <a:r>
              <a:rPr lang="en-US" dirty="0" smtClean="0"/>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5" name="Tijdelijke aanduiding voor voettekst 4"/>
          <p:cNvSpPr>
            <a:spLocks noGrp="1"/>
          </p:cNvSpPr>
          <p:nvPr>
            <p:ph type="ftr" sz="quarter" idx="11"/>
          </p:nvPr>
        </p:nvSpPr>
        <p:spPr/>
        <p:txBody>
          <a:bodyPr/>
          <a:lstStyle/>
          <a:p>
            <a:r>
              <a:rPr lang="en-US" smtClean="0"/>
              <a:t>KU Leuven, Centre for mathematical Plasma-Astrophysics</a:t>
            </a:r>
            <a:endParaRPr lang="nl-NL"/>
          </a:p>
        </p:txBody>
      </p:sp>
      <p:sp>
        <p:nvSpPr>
          <p:cNvPr id="8" name="Picture Placeholder 4"/>
          <p:cNvSpPr>
            <a:spLocks noGrp="1"/>
          </p:cNvSpPr>
          <p:nvPr>
            <p:ph type="pic" sz="quarter" idx="13"/>
          </p:nvPr>
        </p:nvSpPr>
        <p:spPr>
          <a:xfrm>
            <a:off x="7248525" y="584201"/>
            <a:ext cx="4368673" cy="2376000"/>
          </a:xfrm>
        </p:spPr>
        <p:txBody>
          <a:bodyPr/>
          <a:lstStyle/>
          <a:p>
            <a:r>
              <a:rPr lang="en-US" smtClean="0"/>
              <a:t>Click icon to add picture</a:t>
            </a:r>
            <a:endParaRPr lang="nl-NL"/>
          </a:p>
        </p:txBody>
      </p:sp>
      <p:sp>
        <p:nvSpPr>
          <p:cNvPr id="9" name="Picture Placeholder 4"/>
          <p:cNvSpPr>
            <a:spLocks noGrp="1"/>
          </p:cNvSpPr>
          <p:nvPr>
            <p:ph type="pic" sz="quarter" idx="14"/>
          </p:nvPr>
        </p:nvSpPr>
        <p:spPr>
          <a:xfrm>
            <a:off x="7248262" y="3248513"/>
            <a:ext cx="4368673" cy="2376000"/>
          </a:xfrm>
        </p:spPr>
        <p:txBody>
          <a:bodyPr/>
          <a:lstStyle/>
          <a:p>
            <a:r>
              <a:rPr lang="en-US" smtClean="0"/>
              <a:t>Click icon to add picture</a:t>
            </a:r>
            <a:endParaRPr lang="nl-NL"/>
          </a:p>
        </p:txBody>
      </p:sp>
      <p:sp>
        <p:nvSpPr>
          <p:cNvPr id="12" name="Rectangle 11"/>
          <p:cNvSpPr/>
          <p:nvPr userDrawn="1"/>
        </p:nvSpPr>
        <p:spPr>
          <a:xfrm>
            <a:off x="575998" y="6380361"/>
            <a:ext cx="545760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Forecasting CMEs using  Artificial Intelligence</a:t>
            </a:r>
            <a:endParaRPr kumimoji="0" lang="nl-NL" sz="12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95214852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_White">
    <p:spTree>
      <p:nvGrpSpPr>
        <p:cNvPr id="1" name=""/>
        <p:cNvGrpSpPr/>
        <p:nvPr/>
      </p:nvGrpSpPr>
      <p:grpSpPr>
        <a:xfrm>
          <a:off x="0" y="0"/>
          <a:ext cx="0" cy="0"/>
          <a:chOff x="0" y="0"/>
          <a:chExt cx="0" cy="0"/>
        </a:xfrm>
      </p:grpSpPr>
      <p:sp>
        <p:nvSpPr>
          <p:cNvPr id="2" name="Titel 1"/>
          <p:cNvSpPr>
            <a:spLocks noGrp="1"/>
          </p:cNvSpPr>
          <p:nvPr>
            <p:ph type="title"/>
          </p:nvPr>
        </p:nvSpPr>
        <p:spPr>
          <a:xfrm>
            <a:off x="575999" y="1800000"/>
            <a:ext cx="6096264" cy="2386800"/>
          </a:xfrm>
        </p:spPr>
        <p:txBody>
          <a:bodyPr anchor="b">
            <a:normAutofit/>
          </a:bodyPr>
          <a:lstStyle>
            <a:lvl1pPr>
              <a:defRPr sz="4000"/>
            </a:lvl1pPr>
          </a:lstStyle>
          <a:p>
            <a:r>
              <a:rPr lang="en-US" smtClean="0"/>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Tijdelijke aanduiding voor datum 3"/>
          <p:cNvSpPr>
            <a:spLocks noGrp="1"/>
          </p:cNvSpPr>
          <p:nvPr>
            <p:ph type="dt" sz="half" idx="10"/>
          </p:nvPr>
        </p:nvSpPr>
        <p:spPr/>
        <p:txBody>
          <a:bodyPr/>
          <a:lstStyle/>
          <a:p>
            <a:fld id="{C4EFB01B-1CB5-46A2-B2BD-C8ED67F5E94F}" type="datetime1">
              <a:rPr lang="nl-BE" smtClean="0"/>
              <a:t>22/09/2021</a:t>
            </a:fld>
            <a:endParaRPr lang="nl-NL" dirty="0"/>
          </a:p>
        </p:txBody>
      </p:sp>
      <p:sp>
        <p:nvSpPr>
          <p:cNvPr id="5" name="Tijdelijke aanduiding voor voettekst 4"/>
          <p:cNvSpPr>
            <a:spLocks noGrp="1"/>
          </p:cNvSpPr>
          <p:nvPr>
            <p:ph type="ftr" sz="quarter" idx="11"/>
          </p:nvPr>
        </p:nvSpPr>
        <p:spPr/>
        <p:txBody>
          <a:bodyPr/>
          <a:lstStyle/>
          <a:p>
            <a:r>
              <a:rPr lang="en-US" smtClean="0"/>
              <a:t>KU Leuven, Centre for mathematical Plasma-Astrophysics</a:t>
            </a:r>
            <a:endParaRPr lang="nl-NL"/>
          </a:p>
        </p:txBody>
      </p:sp>
      <p:sp>
        <p:nvSpPr>
          <p:cNvPr id="7" name="Picture Placeholder 4"/>
          <p:cNvSpPr>
            <a:spLocks noGrp="1"/>
          </p:cNvSpPr>
          <p:nvPr>
            <p:ph type="pic" sz="quarter" idx="13"/>
          </p:nvPr>
        </p:nvSpPr>
        <p:spPr>
          <a:xfrm>
            <a:off x="7248525" y="584201"/>
            <a:ext cx="4368673" cy="5040312"/>
          </a:xfrm>
        </p:spPr>
        <p:txBody>
          <a:bodyPr/>
          <a:lstStyle/>
          <a:p>
            <a:r>
              <a:rPr lang="en-US" smtClean="0"/>
              <a:t>Click icon to add picture</a:t>
            </a:r>
            <a:endParaRPr lang="nl-NL"/>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543" userDrawn="1">
          <p15:clr>
            <a:srgbClr val="FBAE40"/>
          </p15:clr>
        </p15:guide>
        <p15:guide id="2" pos="4203" userDrawn="1">
          <p15:clr>
            <a:srgbClr val="FBAE40"/>
          </p15:clr>
        </p15:guide>
        <p15:guide id="3" orient="horz" pos="3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EB3231FD-DA83-4FB6-91A8-8F536FC36F31}" type="datetime1">
              <a:rPr lang="nl-BE" smtClean="0"/>
              <a:t>22/09/2021</a:t>
            </a:fld>
            <a:endParaRPr lang="nl-NL"/>
          </a:p>
        </p:txBody>
      </p:sp>
      <p:sp>
        <p:nvSpPr>
          <p:cNvPr id="6" name="Tijdelijke aanduiding voor voettekst 5"/>
          <p:cNvSpPr>
            <a:spLocks noGrp="1"/>
          </p:cNvSpPr>
          <p:nvPr>
            <p:ph type="ftr" sz="quarter" idx="11"/>
          </p:nvPr>
        </p:nvSpPr>
        <p:spPr/>
        <p:txBody>
          <a:bodyPr/>
          <a:lstStyle/>
          <a:p>
            <a:r>
              <a:rPr lang="en-US" smtClean="0"/>
              <a:t>KU Leuven, Centre for mathematical Plasma-Astrophysics</a:t>
            </a:r>
            <a:endParaRPr lang="nl-NL"/>
          </a:p>
        </p:txBody>
      </p:sp>
      <p:sp>
        <p:nvSpPr>
          <p:cNvPr id="9" name="Tijdelijke aanduiding voor tekst 2"/>
          <p:cNvSpPr>
            <a:spLocks noGrp="1"/>
          </p:cNvSpPr>
          <p:nvPr>
            <p:ph idx="1"/>
          </p:nvPr>
        </p:nvSpPr>
        <p:spPr>
          <a:xfrm>
            <a:off x="576000" y="1656000"/>
            <a:ext cx="5400000" cy="44640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12" name="Content Placeholder 11"/>
          <p:cNvSpPr>
            <a:spLocks noGrp="1"/>
          </p:cNvSpPr>
          <p:nvPr>
            <p:ph sz="quarter" idx="13"/>
          </p:nvPr>
        </p:nvSpPr>
        <p:spPr>
          <a:xfrm>
            <a:off x="6217200" y="1656000"/>
            <a:ext cx="5400000" cy="4464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2" name="Titel 1"/>
          <p:cNvSpPr>
            <a:spLocks noGrp="1"/>
          </p:cNvSpPr>
          <p:nvPr>
            <p:ph type="title"/>
          </p:nvPr>
        </p:nvSpPr>
        <p:spPr/>
        <p:txBody>
          <a:bodyPr/>
          <a:lstStyle/>
          <a:p>
            <a:r>
              <a:rPr lang="en-US" smtClean="0"/>
              <a:t>Click to edit Master title style</a:t>
            </a:r>
            <a:endParaRPr lang="nl-BE"/>
          </a:p>
        </p:txBody>
      </p:sp>
    </p:spTree>
    <p:extLst>
      <p:ext uri="{BB962C8B-B14F-4D97-AF65-F5344CB8AC3E}">
        <p14:creationId xmlns:p14="http://schemas.microsoft.com/office/powerpoint/2010/main" val="185958907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76000" y="1656000"/>
            <a:ext cx="5421575"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Tijdelijke aanduiding voor inhoud 3"/>
          <p:cNvSpPr>
            <a:spLocks noGrp="1"/>
          </p:cNvSpPr>
          <p:nvPr>
            <p:ph sz="half" idx="2"/>
          </p:nvPr>
        </p:nvSpPr>
        <p:spPr>
          <a:xfrm>
            <a:off x="576000" y="2276271"/>
            <a:ext cx="5421575" cy="383765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5" name="Tijdelijke aanduiding voor tekst 4"/>
          <p:cNvSpPr>
            <a:spLocks noGrp="1"/>
          </p:cNvSpPr>
          <p:nvPr>
            <p:ph type="body" sz="quarter" idx="3"/>
          </p:nvPr>
        </p:nvSpPr>
        <p:spPr>
          <a:xfrm>
            <a:off x="6172200" y="1656000"/>
            <a:ext cx="5445000"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Tijdelijke aanduiding voor inhoud 5"/>
          <p:cNvSpPr>
            <a:spLocks noGrp="1"/>
          </p:cNvSpPr>
          <p:nvPr>
            <p:ph sz="quarter" idx="4"/>
          </p:nvPr>
        </p:nvSpPr>
        <p:spPr>
          <a:xfrm>
            <a:off x="6172200" y="2276271"/>
            <a:ext cx="5445000" cy="383765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7" name="Tijdelijke aanduiding voor datum 6"/>
          <p:cNvSpPr>
            <a:spLocks noGrp="1"/>
          </p:cNvSpPr>
          <p:nvPr>
            <p:ph type="dt" sz="half" idx="10"/>
          </p:nvPr>
        </p:nvSpPr>
        <p:spPr/>
        <p:txBody>
          <a:bodyPr/>
          <a:lstStyle/>
          <a:p>
            <a:fld id="{6B5679FF-E67C-4525-A505-CB4E90CF1C8F}" type="datetime1">
              <a:rPr lang="nl-BE" smtClean="0"/>
              <a:t>22/09/2021</a:t>
            </a:fld>
            <a:endParaRPr lang="nl-NL" dirty="0"/>
          </a:p>
        </p:txBody>
      </p:sp>
      <p:sp>
        <p:nvSpPr>
          <p:cNvPr id="8" name="Tijdelijke aanduiding voor voettekst 7"/>
          <p:cNvSpPr>
            <a:spLocks noGrp="1"/>
          </p:cNvSpPr>
          <p:nvPr>
            <p:ph type="ftr" sz="quarter" idx="11"/>
          </p:nvPr>
        </p:nvSpPr>
        <p:spPr/>
        <p:txBody>
          <a:bodyPr/>
          <a:lstStyle/>
          <a:p>
            <a:r>
              <a:rPr lang="en-US" smtClean="0"/>
              <a:t>KU Leuven, Centre for mathematical Plasma-Astrophysics</a:t>
            </a:r>
            <a:endParaRPr lang="nl-NL"/>
          </a:p>
        </p:txBody>
      </p:sp>
      <p:sp>
        <p:nvSpPr>
          <p:cNvPr id="2" name="Titel 1"/>
          <p:cNvSpPr>
            <a:spLocks noGrp="1"/>
          </p:cNvSpPr>
          <p:nvPr>
            <p:ph type="title"/>
          </p:nvPr>
        </p:nvSpPr>
        <p:spPr/>
        <p:txBody>
          <a:bodyPr/>
          <a:lstStyle/>
          <a:p>
            <a:r>
              <a:rPr lang="en-US" smtClean="0"/>
              <a:t>Click to edit Master title style</a:t>
            </a:r>
            <a:endParaRPr lang="nl-BE"/>
          </a:p>
        </p:txBody>
      </p:sp>
    </p:spTree>
    <p:extLst>
      <p:ext uri="{BB962C8B-B14F-4D97-AF65-F5344CB8AC3E}">
        <p14:creationId xmlns:p14="http://schemas.microsoft.com/office/powerpoint/2010/main" val="178400150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A3513327-7CFC-4D70-A5B6-6DB481E0BFAB}" type="datetime1">
              <a:rPr lang="nl-BE" smtClean="0"/>
              <a:t>22/09/2021</a:t>
            </a:fld>
            <a:endParaRPr lang="nl-NL"/>
          </a:p>
        </p:txBody>
      </p:sp>
      <p:sp>
        <p:nvSpPr>
          <p:cNvPr id="4" name="Tijdelijke aanduiding voor voettekst 3"/>
          <p:cNvSpPr>
            <a:spLocks noGrp="1"/>
          </p:cNvSpPr>
          <p:nvPr>
            <p:ph type="ftr" sz="quarter" idx="11"/>
          </p:nvPr>
        </p:nvSpPr>
        <p:spPr/>
        <p:txBody>
          <a:bodyPr/>
          <a:lstStyle/>
          <a:p>
            <a:r>
              <a:rPr lang="en-US" smtClean="0"/>
              <a:t>KU Leuven, Centre for mathematical Plasma-Astrophysics</a:t>
            </a:r>
            <a:endParaRPr lang="nl-NL"/>
          </a:p>
        </p:txBody>
      </p:sp>
      <p:sp>
        <p:nvSpPr>
          <p:cNvPr id="6" name="Title 5"/>
          <p:cNvSpPr>
            <a:spLocks noGrp="1"/>
          </p:cNvSpPr>
          <p:nvPr>
            <p:ph type="title"/>
          </p:nvPr>
        </p:nvSpPr>
        <p:spPr/>
        <p:txBody>
          <a:bodyPr/>
          <a:lstStyle/>
          <a:p>
            <a:r>
              <a:rPr lang="en-US" smtClean="0"/>
              <a:t>Click to edit Master title style</a:t>
            </a:r>
            <a:endParaRPr lang="nl-NL"/>
          </a:p>
        </p:txBody>
      </p:sp>
    </p:spTree>
    <p:extLst>
      <p:ext uri="{BB962C8B-B14F-4D97-AF65-F5344CB8AC3E}">
        <p14:creationId xmlns:p14="http://schemas.microsoft.com/office/powerpoint/2010/main" val="5466319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C131043-E98B-4194-929E-A852A294977A}" type="datetime1">
              <a:rPr lang="nl-BE" smtClean="0"/>
              <a:t>22/09/2021</a:t>
            </a:fld>
            <a:endParaRPr lang="nl-NL"/>
          </a:p>
        </p:txBody>
      </p:sp>
      <p:sp>
        <p:nvSpPr>
          <p:cNvPr id="3" name="Tijdelijke aanduiding voor voettekst 2"/>
          <p:cNvSpPr>
            <a:spLocks noGrp="1"/>
          </p:cNvSpPr>
          <p:nvPr>
            <p:ph type="ftr" sz="quarter" idx="11"/>
          </p:nvPr>
        </p:nvSpPr>
        <p:spPr/>
        <p:txBody>
          <a:bodyPr/>
          <a:lstStyle/>
          <a:p>
            <a:r>
              <a:rPr lang="en-US" smtClean="0"/>
              <a:t>KU Leuven, Centre for mathematical Plasma-Astrophysics</a:t>
            </a:r>
            <a:endParaRPr lang="nl-NL"/>
          </a:p>
        </p:txBody>
      </p:sp>
    </p:spTree>
    <p:extLst>
      <p:ext uri="{BB962C8B-B14F-4D97-AF65-F5344CB8AC3E}">
        <p14:creationId xmlns:p14="http://schemas.microsoft.com/office/powerpoint/2010/main" val="3077720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Finish">
    <p:spTree>
      <p:nvGrpSpPr>
        <p:cNvPr id="1" name=""/>
        <p:cNvGrpSpPr/>
        <p:nvPr/>
      </p:nvGrpSpPr>
      <p:grpSpPr>
        <a:xfrm>
          <a:off x="0" y="0"/>
          <a:ext cx="0" cy="0"/>
          <a:chOff x="0" y="0"/>
          <a:chExt cx="0" cy="0"/>
        </a:xfrm>
      </p:grpSpPr>
      <p:sp>
        <p:nvSpPr>
          <p:cNvPr id="9" name="Rechthoek 8"/>
          <p:cNvSpPr/>
          <p:nvPr userDrawn="1"/>
        </p:nvSpPr>
        <p:spPr>
          <a:xfrm>
            <a:off x="0" y="0"/>
            <a:ext cx="12193200" cy="620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9120" y="510988"/>
            <a:ext cx="11039793" cy="5184424"/>
          </a:xfrm>
        </p:spPr>
        <p:txBody>
          <a:bodyPr anchor="ctr" anchorCtr="0">
            <a:noAutofit/>
          </a:bodyPr>
          <a:lstStyle>
            <a:lvl1pPr algn="ctr">
              <a:defRPr sz="6000" baseline="0">
                <a:solidFill>
                  <a:schemeClr val="bg1"/>
                </a:solidFill>
              </a:defRPr>
            </a:lvl1pPr>
          </a:lstStyle>
          <a:p>
            <a:r>
              <a:rPr lang="en-US" dirty="0" smtClean="0"/>
              <a:t>Click to edit Master title style</a:t>
            </a:r>
            <a:endParaRPr lang="nl-NL" dirty="0"/>
          </a:p>
        </p:txBody>
      </p:sp>
      <p:sp>
        <p:nvSpPr>
          <p:cNvPr id="4" name="Tijdelijke aanduiding voor datum 3"/>
          <p:cNvSpPr>
            <a:spLocks noGrp="1"/>
          </p:cNvSpPr>
          <p:nvPr>
            <p:ph type="dt" sz="half" idx="10"/>
          </p:nvPr>
        </p:nvSpPr>
        <p:spPr/>
        <p:txBody>
          <a:bodyPr/>
          <a:lstStyle/>
          <a:p>
            <a:fld id="{035C3287-9FF9-4F9B-97CA-371D4CD8DDF1}" type="datetime1">
              <a:rPr lang="nl-BE" smtClean="0"/>
              <a:t>22/09/2021</a:t>
            </a:fld>
            <a:endParaRPr lang="nl-NL"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NL" dirty="0" smtClean="0"/>
              <a:t>Titelstijl van model bewerken</a:t>
            </a:r>
            <a:endParaRPr lang="nl-NL" dirty="0"/>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7099480-D11A-4789-80EE-022E820CF635}" type="datetime1">
              <a:rPr lang="nl-BE" smtClean="0"/>
              <a:t>22/09/2021</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200" baseline="0">
                <a:solidFill>
                  <a:schemeClr val="bg1"/>
                </a:solidFill>
                <a:latin typeface="Arial" charset="0"/>
              </a:defRPr>
            </a:lvl1pPr>
          </a:lstStyle>
          <a:p>
            <a:r>
              <a:rPr lang="en-US" dirty="0" smtClean="0"/>
              <a:t>KU Leuven, Centre for mathematical Plasma-Astrophysics</a:t>
            </a:r>
            <a:endParaRPr lang="nl-NL" dirty="0"/>
          </a:p>
        </p:txBody>
      </p:sp>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61" r:id="rId9"/>
  </p:sldLayoutIdLst>
  <p:timing>
    <p:tnLst>
      <p:par>
        <p:cTn id="1" dur="indefinite" restart="never" nodeType="tmRoot"/>
      </p:par>
    </p:tnLst>
  </p:timing>
  <p:hf sldNum="0" hd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16000"/>
            <a:ext cx="11041200" cy="1152000"/>
          </a:xfrm>
          <a:prstGeom prst="rect">
            <a:avLst/>
          </a:prstGeom>
        </p:spPr>
        <p:txBody>
          <a:bodyPr vert="horz" lIns="0" tIns="0" rIns="0" bIns="0" rtlCol="0" anchor="ctr" anchorCtr="0">
            <a:normAutofit/>
          </a:bodyPr>
          <a:lstStyle/>
          <a:p>
            <a:r>
              <a:rPr lang="nl-NL" dirty="0" smtClean="0"/>
              <a:t>Titelstijl van model bewerken</a:t>
            </a:r>
            <a:endParaRPr lang="nl-NL" dirty="0"/>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605E3256-8636-43DD-BC4F-57D576168D29}" type="datetime1">
              <a:rPr lang="nl-BE" smtClean="0"/>
              <a:t>22/09/2021</a:t>
            </a:fld>
            <a:endParaRPr lang="nl-NL" dirty="0"/>
          </a:p>
        </p:txBody>
      </p:sp>
      <p:sp>
        <p:nvSpPr>
          <p:cNvPr id="5" name="Tijdelijke aanduiding voor voettekst 4"/>
          <p:cNvSpPr>
            <a:spLocks noGrp="1"/>
          </p:cNvSpPr>
          <p:nvPr>
            <p:ph type="ftr" sz="quarter" idx="3"/>
          </p:nvPr>
        </p:nvSpPr>
        <p:spPr>
          <a:xfrm>
            <a:off x="6033600"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r>
              <a:rPr lang="en-US" smtClean="0"/>
              <a:t>KU Leuven, Centre for mathematical Plasma-Astrophysics</a:t>
            </a:r>
            <a:endParaRPr lang="nl-NL" dirty="0"/>
          </a:p>
        </p:txBody>
      </p:sp>
    </p:spTree>
    <p:extLst>
      <p:ext uri="{BB962C8B-B14F-4D97-AF65-F5344CB8AC3E}">
        <p14:creationId xmlns:p14="http://schemas.microsoft.com/office/powerpoint/2010/main" val="173252323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timing>
    <p:tnLst>
      <p:par>
        <p:cTn id="1" dur="indefinite" restart="never" nodeType="tmRoot"/>
      </p:par>
    </p:tnLst>
  </p:timing>
  <p:hf sldNum="0" hdr="0" dt="0"/>
  <p:txStyles>
    <p:titleStyle>
      <a:lvl1pPr algn="l" defTabSz="914400" rtl="0" eaLnBrk="1" latinLnBrk="0" hangingPunct="1">
        <a:lnSpc>
          <a:spcPct val="100000"/>
        </a:lnSpc>
        <a:spcBef>
          <a:spcPct val="0"/>
        </a:spcBef>
        <a:buNone/>
        <a:defRPr sz="4000" kern="1200" baseline="0">
          <a:solidFill>
            <a:srgbClr val="2F4D5D"/>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0.png"/></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t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5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3683743" y="864123"/>
            <a:ext cx="6781057" cy="5930529"/>
          </a:xfrm>
        </p:spPr>
        <p:txBody>
          <a:bodyPr>
            <a:normAutofit fontScale="90000"/>
          </a:bodyPr>
          <a:lstStyle/>
          <a:p>
            <a:pPr algn="ctr"/>
            <a:r>
              <a:rPr lang="en-US" dirty="0" smtClean="0"/>
              <a:t>Quasi – parallel  </a:t>
            </a:r>
            <a:r>
              <a:rPr lang="en-US" dirty="0"/>
              <a:t>&amp; </a:t>
            </a:r>
            <a:r>
              <a:rPr lang="en-US" dirty="0" smtClean="0"/>
              <a:t/>
            </a:r>
            <a:br>
              <a:rPr lang="en-US" dirty="0" smtClean="0"/>
            </a:br>
            <a:r>
              <a:rPr lang="en-US" dirty="0" smtClean="0"/>
              <a:t>Quasi – perpendicular  </a:t>
            </a:r>
            <a:r>
              <a:rPr lang="en-US" dirty="0"/>
              <a:t>Magnetosheath Jets Using </a:t>
            </a:r>
            <a:r>
              <a:rPr lang="en-US" dirty="0" smtClean="0"/>
              <a:t>MMS</a:t>
            </a:r>
            <a:r>
              <a:rPr lang="nl-BE" dirty="0" smtClean="0">
                <a:effectLst>
                  <a:outerShdw blurRad="38100" dist="38100" dir="2700000" algn="tl">
                    <a:srgbClr val="000000">
                      <a:alpha val="43137"/>
                    </a:srgbClr>
                  </a:outerShdw>
                </a:effectLst>
              </a:rPr>
              <a:t/>
            </a:r>
            <a:br>
              <a:rPr lang="nl-BE" dirty="0" smtClean="0">
                <a:effectLst>
                  <a:outerShdw blurRad="38100" dist="38100" dir="2700000" algn="tl">
                    <a:srgbClr val="000000">
                      <a:alpha val="43137"/>
                    </a:srgbClr>
                  </a:outerShdw>
                </a:effectLst>
              </a:rPr>
            </a:br>
            <a:r>
              <a:rPr lang="nl-BE" dirty="0" smtClean="0">
                <a:effectLst>
                  <a:outerShdw blurRad="38100" dist="38100" dir="2700000" algn="tl">
                    <a:srgbClr val="000000">
                      <a:alpha val="43137"/>
                    </a:srgbClr>
                  </a:outerShdw>
                </a:effectLst>
              </a:rPr>
              <a:t/>
            </a:r>
            <a:br>
              <a:rPr lang="nl-BE" dirty="0" smtClean="0">
                <a:effectLst>
                  <a:outerShdw blurRad="38100" dist="38100" dir="2700000" algn="tl">
                    <a:srgbClr val="000000">
                      <a:alpha val="43137"/>
                    </a:srgbClr>
                  </a:outerShdw>
                </a:effectLst>
              </a:rPr>
            </a:br>
            <a:r>
              <a:rPr lang="nl-BE" sz="2200" b="1" u="sng" dirty="0" smtClean="0"/>
              <a:t>Savvas Raptis</a:t>
            </a:r>
            <a:r>
              <a:rPr lang="nl-BE" sz="2200" b="1" dirty="0" smtClean="0"/>
              <a:t>, </a:t>
            </a:r>
            <a:r>
              <a:rPr lang="nl-BE" sz="2200" dirty="0" smtClean="0"/>
              <a:t>Tomas Karlsson &amp; </a:t>
            </a:r>
            <a:br>
              <a:rPr lang="nl-BE" sz="2200" dirty="0" smtClean="0"/>
            </a:br>
            <a:r>
              <a:rPr lang="nl-BE" sz="2200" dirty="0" smtClean="0"/>
              <a:t>Per-Arne Lindqvist</a:t>
            </a:r>
            <a:br>
              <a:rPr lang="nl-BE" sz="2200" dirty="0" smtClean="0"/>
            </a:br>
            <a:r>
              <a:rPr lang="nl-BE" sz="2200" dirty="0" smtClean="0"/>
              <a:t/>
            </a:r>
            <a:br>
              <a:rPr lang="nl-BE" sz="2200" dirty="0" smtClean="0"/>
            </a:br>
            <a:r>
              <a:rPr lang="en-US" sz="2200" dirty="0"/>
              <a:t>KTH - Department of Space and Plasma </a:t>
            </a:r>
            <a:r>
              <a:rPr lang="en-US" sz="2200" dirty="0" smtClean="0"/>
              <a:t>Physics</a:t>
            </a:r>
            <a:r>
              <a:rPr lang="nl-BE" sz="2200" dirty="0" smtClean="0"/>
              <a:t/>
            </a:r>
            <a:br>
              <a:rPr lang="nl-BE" sz="2200" dirty="0" smtClean="0"/>
            </a:br>
            <a:r>
              <a:rPr lang="nl-BE" sz="2200" dirty="0" smtClean="0"/>
              <a:t/>
            </a:r>
            <a:br>
              <a:rPr lang="nl-BE" sz="2200" dirty="0" smtClean="0"/>
            </a:br>
            <a:r>
              <a:rPr lang="el-GR" sz="1800" dirty="0" smtClean="0"/>
              <a:t/>
            </a:r>
            <a:br>
              <a:rPr lang="el-GR" sz="1800" dirty="0" smtClean="0"/>
            </a:br>
            <a:r>
              <a:rPr lang="en-US" sz="1800" dirty="0" smtClean="0"/>
              <a:t>EGU 2019</a:t>
            </a:r>
            <a:br>
              <a:rPr lang="en-US" sz="1800" dirty="0" smtClean="0"/>
            </a:br>
            <a:r>
              <a:rPr lang="en-US" sz="1800" dirty="0" smtClean="0"/>
              <a:t>12/04/2019, Vienna</a:t>
            </a:r>
            <a:r>
              <a:rPr lang="el-GR" sz="2200" dirty="0" smtClean="0"/>
              <a:t/>
            </a:r>
            <a:br>
              <a:rPr lang="el-GR" sz="2200" dirty="0" smtClean="0"/>
            </a:br>
            <a:r>
              <a:rPr lang="el-GR" sz="2200" dirty="0"/>
              <a:t/>
            </a:r>
            <a:br>
              <a:rPr lang="el-GR" sz="2200" dirty="0"/>
            </a:br>
            <a:r>
              <a:rPr lang="el-GR" sz="2200" dirty="0" smtClean="0"/>
              <a:t/>
            </a:r>
            <a:br>
              <a:rPr lang="el-GR" sz="2200" dirty="0" smtClean="0"/>
            </a:br>
            <a:r>
              <a:rPr lang="el-GR" sz="2200" dirty="0"/>
              <a:t/>
            </a:r>
            <a:br>
              <a:rPr lang="el-GR" sz="2200" dirty="0"/>
            </a:br>
            <a:endParaRPr lang="nl-NL" sz="2200" dirty="0"/>
          </a:p>
        </p:txBody>
      </p:sp>
      <p:pic>
        <p:nvPicPr>
          <p:cNvPr id="10" name="Picture 2" descr="https://upload.wikimedia.org/wikipedia/en/thumb/4/41/Kth_logo.svg/1200px-Kth_logo.svg.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273504" y="1269145"/>
            <a:ext cx="3353720" cy="378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29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6000" y="207036"/>
            <a:ext cx="11041200" cy="495697"/>
          </a:xfrm>
        </p:spPr>
        <p:txBody>
          <a:bodyPr>
            <a:noAutofit/>
          </a:bodyPr>
          <a:lstStyle/>
          <a:p>
            <a:pPr algn="ctr"/>
            <a:r>
              <a:rPr lang="en-US" sz="3000" dirty="0"/>
              <a:t>Angle &amp; Bow shock V</a:t>
            </a:r>
            <a:r>
              <a:rPr lang="en-US" sz="3000" dirty="0" smtClean="0"/>
              <a:t>erification</a:t>
            </a:r>
            <a:endParaRPr lang="sv-SE" sz="3000"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72876" y="702733"/>
            <a:ext cx="8247447" cy="5310000"/>
          </a:xfrm>
          <a:prstGeom prst="rect">
            <a:avLst/>
          </a:prstGeom>
        </p:spPr>
      </p:pic>
      <p:sp>
        <p:nvSpPr>
          <p:cNvPr id="2" name="TextBox 1"/>
          <p:cNvSpPr txBox="1"/>
          <p:nvPr/>
        </p:nvSpPr>
        <p:spPr>
          <a:xfrm>
            <a:off x="576000" y="207036"/>
            <a:ext cx="1479892" cy="369332"/>
          </a:xfrm>
          <a:prstGeom prst="rect">
            <a:avLst/>
          </a:prstGeom>
          <a:noFill/>
        </p:spPr>
        <p:txBody>
          <a:bodyPr wrap="none" rtlCol="0">
            <a:spAutoFit/>
          </a:bodyPr>
          <a:lstStyle/>
          <a:p>
            <a:r>
              <a:rPr lang="en-US" dirty="0" smtClean="0">
                <a:solidFill>
                  <a:srgbClr val="00B0F0"/>
                </a:solidFill>
              </a:rPr>
              <a:t>Q-par region</a:t>
            </a:r>
            <a:endParaRPr lang="sv-SE" dirty="0">
              <a:solidFill>
                <a:srgbClr val="00B0F0"/>
              </a:solidFill>
            </a:endParaRPr>
          </a:p>
        </p:txBody>
      </p:sp>
      <p:sp>
        <p:nvSpPr>
          <p:cNvPr id="5" name="TextBox 4"/>
          <p:cNvSpPr txBox="1"/>
          <p:nvPr/>
        </p:nvSpPr>
        <p:spPr>
          <a:xfrm>
            <a:off x="9602056" y="270218"/>
            <a:ext cx="1608133" cy="369332"/>
          </a:xfrm>
          <a:prstGeom prst="rect">
            <a:avLst/>
          </a:prstGeom>
          <a:noFill/>
        </p:spPr>
        <p:txBody>
          <a:bodyPr wrap="none" rtlCol="0">
            <a:spAutoFit/>
          </a:bodyPr>
          <a:lstStyle/>
          <a:p>
            <a:r>
              <a:rPr lang="en-US" dirty="0" smtClean="0">
                <a:solidFill>
                  <a:srgbClr val="FF0000"/>
                </a:solidFill>
              </a:rPr>
              <a:t>Q-perp region</a:t>
            </a:r>
            <a:endParaRPr lang="sv-SE" dirty="0">
              <a:solidFill>
                <a:srgbClr val="FF0000"/>
              </a:solidFill>
            </a:endParaRPr>
          </a:p>
        </p:txBody>
      </p:sp>
      <p:cxnSp>
        <p:nvCxnSpPr>
          <p:cNvPr id="7" name="Straight Arrow Connector 6"/>
          <p:cNvCxnSpPr>
            <a:stCxn id="2" idx="2"/>
          </p:cNvCxnSpPr>
          <p:nvPr/>
        </p:nvCxnSpPr>
        <p:spPr>
          <a:xfrm>
            <a:off x="1315946" y="576368"/>
            <a:ext cx="1785063" cy="29827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2"/>
          </p:cNvCxnSpPr>
          <p:nvPr/>
        </p:nvCxnSpPr>
        <p:spPr>
          <a:xfrm flipH="1">
            <a:off x="7005099" y="639550"/>
            <a:ext cx="3401024" cy="33050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457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descr="D:\Documents\Space Physics\MMS\MATLAB\MSjet search\RESULTS\DOWNSAMPLED1MIN\jet_2015-11-14T03_46_15.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2395" y="1175461"/>
            <a:ext cx="2607242" cy="432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576000" y="207036"/>
            <a:ext cx="11041200" cy="787910"/>
          </a:xfrm>
        </p:spPr>
        <p:txBody>
          <a:bodyPr/>
          <a:lstStyle/>
          <a:p>
            <a:pPr algn="ctr"/>
            <a:r>
              <a:rPr lang="en-US" dirty="0" smtClean="0"/>
              <a:t>Main Categories</a:t>
            </a:r>
            <a:endParaRPr lang="en-US" dirty="0"/>
          </a:p>
        </p:txBody>
      </p:sp>
      <p:pic>
        <p:nvPicPr>
          <p:cNvPr id="11" name="Picture 6" descr="D:\Documents\Space Physics\MMS\MATLAB\MSjet search\RESULTS\DOWNSAMPLED1MIN\jet_2015-11-23T06_03_26.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235" y="1178657"/>
            <a:ext cx="2607243" cy="432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31729" y="5481453"/>
            <a:ext cx="1766253" cy="338554"/>
          </a:xfrm>
          <a:prstGeom prst="rect">
            <a:avLst/>
          </a:prstGeom>
        </p:spPr>
        <p:txBody>
          <a:bodyPr wrap="square">
            <a:spAutoFit/>
          </a:bodyPr>
          <a:lstStyle/>
          <a:p>
            <a:pPr algn="ctr"/>
            <a:r>
              <a:rPr lang="sv-SE" sz="1600" dirty="0" err="1" smtClean="0">
                <a:solidFill>
                  <a:srgbClr val="0070C0"/>
                </a:solidFill>
              </a:rPr>
              <a:t>Qpar</a:t>
            </a:r>
            <a:r>
              <a:rPr lang="sv-SE" sz="1600" dirty="0" smtClean="0">
                <a:solidFill>
                  <a:srgbClr val="0070C0"/>
                </a:solidFill>
              </a:rPr>
              <a:t> Jet</a:t>
            </a:r>
            <a:endParaRPr lang="sv-SE" sz="1600" dirty="0">
              <a:solidFill>
                <a:srgbClr val="0070C0"/>
              </a:solidFill>
            </a:endParaRPr>
          </a:p>
        </p:txBody>
      </p:sp>
      <p:sp>
        <p:nvSpPr>
          <p:cNvPr id="13" name="Rectangle 12"/>
          <p:cNvSpPr/>
          <p:nvPr/>
        </p:nvSpPr>
        <p:spPr>
          <a:xfrm>
            <a:off x="6484695" y="5481453"/>
            <a:ext cx="1924981" cy="338554"/>
          </a:xfrm>
          <a:prstGeom prst="rect">
            <a:avLst/>
          </a:prstGeom>
        </p:spPr>
        <p:txBody>
          <a:bodyPr wrap="square">
            <a:spAutoFit/>
          </a:bodyPr>
          <a:lstStyle/>
          <a:p>
            <a:pPr algn="ctr"/>
            <a:r>
              <a:rPr lang="sv-SE" sz="1600" dirty="0" err="1" smtClean="0">
                <a:solidFill>
                  <a:srgbClr val="7030A0"/>
                </a:solidFill>
              </a:rPr>
              <a:t>Boundary</a:t>
            </a:r>
            <a:r>
              <a:rPr lang="sv-SE" sz="1600" dirty="0" smtClean="0">
                <a:solidFill>
                  <a:srgbClr val="7030A0"/>
                </a:solidFill>
              </a:rPr>
              <a:t> Jet</a:t>
            </a:r>
            <a:endParaRPr lang="sv-SE" sz="1600" dirty="0">
              <a:solidFill>
                <a:srgbClr val="7030A0"/>
              </a:solidFill>
            </a:endParaRPr>
          </a:p>
        </p:txBody>
      </p:sp>
      <p:sp>
        <p:nvSpPr>
          <p:cNvPr id="14" name="Rectangle 13"/>
          <p:cNvSpPr/>
          <p:nvPr/>
        </p:nvSpPr>
        <p:spPr>
          <a:xfrm>
            <a:off x="3794658" y="5481453"/>
            <a:ext cx="1924981" cy="338554"/>
          </a:xfrm>
          <a:prstGeom prst="rect">
            <a:avLst/>
          </a:prstGeom>
        </p:spPr>
        <p:txBody>
          <a:bodyPr wrap="square">
            <a:spAutoFit/>
          </a:bodyPr>
          <a:lstStyle/>
          <a:p>
            <a:pPr algn="ctr"/>
            <a:r>
              <a:rPr lang="sv-SE" sz="1600" dirty="0" err="1" smtClean="0">
                <a:solidFill>
                  <a:srgbClr val="FF0000"/>
                </a:solidFill>
              </a:rPr>
              <a:t>Qperp</a:t>
            </a:r>
            <a:r>
              <a:rPr lang="sv-SE" sz="1600" dirty="0" smtClean="0">
                <a:solidFill>
                  <a:srgbClr val="FF0000"/>
                </a:solidFill>
              </a:rPr>
              <a:t> Jet</a:t>
            </a:r>
            <a:endParaRPr lang="sv-SE" sz="1600" dirty="0">
              <a:solidFill>
                <a:srgbClr val="FF0000"/>
              </a:solidFill>
            </a:endParaRPr>
          </a:p>
        </p:txBody>
      </p:sp>
      <p:sp>
        <p:nvSpPr>
          <p:cNvPr id="15" name="Rectangle 14"/>
          <p:cNvSpPr/>
          <p:nvPr/>
        </p:nvSpPr>
        <p:spPr>
          <a:xfrm>
            <a:off x="9174732" y="5482331"/>
            <a:ext cx="1924981" cy="338554"/>
          </a:xfrm>
          <a:prstGeom prst="rect">
            <a:avLst/>
          </a:prstGeom>
        </p:spPr>
        <p:txBody>
          <a:bodyPr wrap="square">
            <a:spAutoFit/>
          </a:bodyPr>
          <a:lstStyle/>
          <a:p>
            <a:pPr algn="ctr"/>
            <a:r>
              <a:rPr lang="sv-SE" sz="1600" dirty="0" err="1" smtClean="0">
                <a:solidFill>
                  <a:srgbClr val="FFC000"/>
                </a:solidFill>
              </a:rPr>
              <a:t>Encapsulated</a:t>
            </a:r>
            <a:r>
              <a:rPr lang="sv-SE" sz="1600" dirty="0" smtClean="0">
                <a:solidFill>
                  <a:srgbClr val="FFC000"/>
                </a:solidFill>
              </a:rPr>
              <a:t> Jet</a:t>
            </a:r>
            <a:endParaRPr lang="sv-SE" sz="1600" dirty="0">
              <a:solidFill>
                <a:srgbClr val="FFC000"/>
              </a:solidFill>
            </a:endParaRPr>
          </a:p>
        </p:txBody>
      </p:sp>
      <p:pic>
        <p:nvPicPr>
          <p:cNvPr id="9" name="Picture 2" descr="D:\Documents\Space Physics\MMS\MATLAB\MSjet search\RESULTS\QUIETMAGNETOSHEATH\jet_2015-11-01T06_04_27.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4176" y="1178657"/>
            <a:ext cx="2607243"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D:\Documents\Space Physics\MMS\MATLAB\MSjet search\RESULTS\DOWNSAMPLED1MIN\jet_2015-11-23T06_37_11.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4690" y="1181522"/>
            <a:ext cx="2607243"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1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0"/>
            <a:ext cx="11196286" cy="6210000"/>
          </a:xfrm>
        </p:spPr>
        <p:txBody>
          <a:bodyPr anchor="ctr">
            <a:normAutofit/>
          </a:bodyPr>
          <a:lstStyle/>
          <a:p>
            <a:pPr marL="0" indent="0" algn="ctr">
              <a:buNone/>
            </a:pPr>
            <a:r>
              <a:rPr lang="en-US" sz="3400" dirty="0" smtClean="0"/>
              <a:t>Results</a:t>
            </a:r>
          </a:p>
        </p:txBody>
      </p:sp>
    </p:spTree>
    <p:extLst>
      <p:ext uri="{BB962C8B-B14F-4D97-AF65-F5344CB8AC3E}">
        <p14:creationId xmlns:p14="http://schemas.microsoft.com/office/powerpoint/2010/main" val="36372383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Classification in progress!</a:t>
            </a:r>
            <a:endParaRPr lang="sv-SE" dirty="0"/>
          </a:p>
        </p:txBody>
      </p:sp>
      <p:pic>
        <p:nvPicPr>
          <p:cNvPr id="5" name="Content Placeholder 4"/>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2255190" y="949958"/>
            <a:ext cx="7682819" cy="4932000"/>
          </a:xfrm>
        </p:spPr>
      </p:pic>
      <p:sp>
        <p:nvSpPr>
          <p:cNvPr id="2" name="TextBox 1"/>
          <p:cNvSpPr txBox="1"/>
          <p:nvPr/>
        </p:nvSpPr>
        <p:spPr>
          <a:xfrm>
            <a:off x="0" y="1302932"/>
            <a:ext cx="2295144" cy="338554"/>
          </a:xfrm>
          <a:prstGeom prst="rect">
            <a:avLst/>
          </a:prstGeom>
          <a:noFill/>
        </p:spPr>
        <p:txBody>
          <a:bodyPr wrap="square" rtlCol="0">
            <a:spAutoFit/>
          </a:bodyPr>
          <a:lstStyle/>
          <a:p>
            <a:pPr algn="ctr"/>
            <a:r>
              <a:rPr lang="en-US" sz="1600" dirty="0" smtClean="0">
                <a:solidFill>
                  <a:srgbClr val="000000"/>
                </a:solidFill>
              </a:rPr>
              <a:t>Ion Spectrum (1:32)</a:t>
            </a:r>
            <a:endParaRPr lang="sv-SE" sz="1600" dirty="0">
              <a:solidFill>
                <a:srgbClr val="000000"/>
              </a:solidFill>
            </a:endParaRPr>
          </a:p>
        </p:txBody>
      </p:sp>
      <p:sp>
        <p:nvSpPr>
          <p:cNvPr id="6" name="TextBox 5"/>
          <p:cNvSpPr txBox="1"/>
          <p:nvPr/>
        </p:nvSpPr>
        <p:spPr>
          <a:xfrm>
            <a:off x="0" y="2230520"/>
            <a:ext cx="2295144" cy="338554"/>
          </a:xfrm>
          <a:prstGeom prst="rect">
            <a:avLst/>
          </a:prstGeom>
          <a:noFill/>
        </p:spPr>
        <p:txBody>
          <a:bodyPr wrap="square" rtlCol="0">
            <a:spAutoFit/>
          </a:bodyPr>
          <a:lstStyle/>
          <a:p>
            <a:pPr algn="ctr"/>
            <a:r>
              <a:rPr lang="en-US" sz="1600" dirty="0" smtClean="0">
                <a:solidFill>
                  <a:srgbClr val="000000"/>
                </a:solidFill>
              </a:rPr>
              <a:t>High Flux (27:29)</a:t>
            </a:r>
            <a:endParaRPr lang="sv-SE" sz="1600" dirty="0">
              <a:solidFill>
                <a:srgbClr val="000000"/>
              </a:solidFill>
            </a:endParaRPr>
          </a:p>
        </p:txBody>
      </p:sp>
      <p:sp>
        <p:nvSpPr>
          <p:cNvPr id="7" name="TextBox 6"/>
          <p:cNvSpPr txBox="1"/>
          <p:nvPr/>
        </p:nvSpPr>
        <p:spPr>
          <a:xfrm>
            <a:off x="-119717" y="3170680"/>
            <a:ext cx="2534577" cy="338554"/>
          </a:xfrm>
          <a:prstGeom prst="rect">
            <a:avLst/>
          </a:prstGeom>
          <a:noFill/>
        </p:spPr>
        <p:txBody>
          <a:bodyPr wrap="square" rtlCol="0">
            <a:spAutoFit/>
          </a:bodyPr>
          <a:lstStyle/>
          <a:p>
            <a:pPr algn="ctr"/>
            <a:r>
              <a:rPr lang="en-US" sz="1600" dirty="0" smtClean="0">
                <a:solidFill>
                  <a:srgbClr val="000000"/>
                </a:solidFill>
              </a:rPr>
              <a:t>Very High Flux (</a:t>
            </a:r>
            <a:r>
              <a:rPr lang="el-GR" sz="1600" dirty="0" smtClean="0">
                <a:solidFill>
                  <a:srgbClr val="000000"/>
                </a:solidFill>
              </a:rPr>
              <a:t>30</a:t>
            </a:r>
            <a:r>
              <a:rPr lang="en-US" sz="1600" dirty="0" smtClean="0">
                <a:solidFill>
                  <a:srgbClr val="000000"/>
                </a:solidFill>
              </a:rPr>
              <a:t>:32)</a:t>
            </a:r>
            <a:endParaRPr lang="sv-SE" sz="1600" dirty="0">
              <a:solidFill>
                <a:srgbClr val="000000"/>
              </a:solidFill>
            </a:endParaRPr>
          </a:p>
        </p:txBody>
      </p:sp>
      <mc:AlternateContent xmlns:mc="http://schemas.openxmlformats.org/markup-compatibility/2006" xmlns:a14="http://schemas.microsoft.com/office/drawing/2010/main">
        <mc:Choice Requires="a14">
          <p:sp>
            <p:nvSpPr>
              <p:cNvPr id="8" name="TextBox 7"/>
              <p:cNvSpPr txBox="1"/>
              <p:nvPr/>
            </p:nvSpPr>
            <p:spPr>
              <a:xfrm>
                <a:off x="-119717" y="3972866"/>
                <a:ext cx="2534577" cy="69410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nary>
                        <m:naryPr>
                          <m:chr m:val="∑"/>
                          <m:supHide m:val="on"/>
                          <m:ctrlPr>
                            <a:rPr lang="sv-SE" sz="1600" i="1" smtClean="0">
                              <a:solidFill>
                                <a:srgbClr val="000000"/>
                              </a:solidFill>
                              <a:latin typeface="Cambria Math" panose="02040503050406030204" pitchFamily="18" charset="0"/>
                            </a:rPr>
                          </m:ctrlPr>
                        </m:naryPr>
                        <m:sub>
                          <m:r>
                            <m:rPr>
                              <m:brk m:alnAt="7"/>
                            </m:rPr>
                            <a:rPr lang="en-US" sz="1600" b="0" i="1" smtClean="0">
                              <a:solidFill>
                                <a:srgbClr val="000000"/>
                              </a:solidFill>
                              <a:latin typeface="Cambria Math" panose="02040503050406030204" pitchFamily="18" charset="0"/>
                            </a:rPr>
                            <m:t>𝑖</m:t>
                          </m:r>
                        </m:sub>
                        <m:sup/>
                        <m:e>
                          <m:r>
                            <a:rPr lang="el-GR" sz="1600" b="0" i="1" smtClean="0">
                              <a:solidFill>
                                <a:srgbClr val="000000"/>
                              </a:solidFill>
                              <a:latin typeface="Cambria Math" panose="02040503050406030204" pitchFamily="18" charset="0"/>
                            </a:rPr>
                            <m:t>𝜎</m:t>
                          </m:r>
                          <m:d>
                            <m:dPr>
                              <m:ctrlPr>
                                <a:rPr lang="el-GR" sz="1600" b="0" i="1" smtClean="0">
                                  <a:solidFill>
                                    <a:srgbClr val="000000"/>
                                  </a:solidFill>
                                  <a:latin typeface="Cambria Math" panose="02040503050406030204" pitchFamily="18" charset="0"/>
                                </a:rPr>
                              </m:ctrlPr>
                            </m:dPr>
                            <m:e>
                              <m:sSub>
                                <m:sSubPr>
                                  <m:ctrlPr>
                                    <a:rPr lang="en-US" sz="1600" b="0" i="1" smtClean="0">
                                      <a:solidFill>
                                        <a:srgbClr val="000000"/>
                                      </a:solidFill>
                                      <a:latin typeface="Cambria Math" panose="02040503050406030204" pitchFamily="18" charset="0"/>
                                    </a:rPr>
                                  </m:ctrlPr>
                                </m:sSubPr>
                                <m:e>
                                  <m:r>
                                    <a:rPr lang="en-US" sz="1600" b="0" i="1" smtClean="0">
                                      <a:solidFill>
                                        <a:srgbClr val="000000"/>
                                      </a:solidFill>
                                      <a:latin typeface="Cambria Math" panose="02040503050406030204" pitchFamily="18" charset="0"/>
                                    </a:rPr>
                                    <m:t>𝐵</m:t>
                                  </m:r>
                                </m:e>
                                <m:sub>
                                  <m:r>
                                    <a:rPr lang="en-US" sz="1600" b="0" i="1" smtClean="0">
                                      <a:solidFill>
                                        <a:srgbClr val="000000"/>
                                      </a:solidFill>
                                      <a:latin typeface="Cambria Math" panose="02040503050406030204" pitchFamily="18" charset="0"/>
                                    </a:rPr>
                                    <m:t>𝑖</m:t>
                                  </m:r>
                                </m:sub>
                              </m:sSub>
                            </m:e>
                          </m:d>
                        </m:e>
                      </m:nary>
                    </m:oMath>
                  </m:oMathPara>
                </a14:m>
                <a:endParaRPr lang="sv-SE" sz="1600" dirty="0">
                  <a:solidFill>
                    <a:srgbClr val="0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19717" y="3972866"/>
                <a:ext cx="2534577" cy="694101"/>
              </a:xfrm>
              <a:prstGeom prst="rect">
                <a:avLst/>
              </a:prstGeom>
              <a:blipFill>
                <a:blip r:embed="rId3"/>
                <a:stretch>
                  <a:fillRect/>
                </a:stretch>
              </a:blipFill>
            </p:spPr>
            <p:txBody>
              <a:bodyPr/>
              <a:lstStyle/>
              <a:p>
                <a:r>
                  <a:rPr lang="sv-SE">
                    <a:noFill/>
                  </a:rPr>
                  <a:t> </a:t>
                </a:r>
              </a:p>
            </p:txBody>
          </p:sp>
        </mc:Fallback>
      </mc:AlternateContent>
      <p:sp>
        <p:nvSpPr>
          <p:cNvPr id="9" name="TextBox 8"/>
          <p:cNvSpPr txBox="1"/>
          <p:nvPr/>
        </p:nvSpPr>
        <p:spPr>
          <a:xfrm>
            <a:off x="-119717" y="5038428"/>
            <a:ext cx="2534577" cy="338554"/>
          </a:xfrm>
          <a:prstGeom prst="rect">
            <a:avLst/>
          </a:prstGeom>
          <a:noFill/>
        </p:spPr>
        <p:txBody>
          <a:bodyPr wrap="square" rtlCol="0">
            <a:spAutoFit/>
          </a:bodyPr>
          <a:lstStyle/>
          <a:p>
            <a:pPr algn="ctr"/>
            <a:r>
              <a:rPr lang="en-US" sz="1600" dirty="0" smtClean="0">
                <a:solidFill>
                  <a:srgbClr val="000000"/>
                </a:solidFill>
              </a:rPr>
              <a:t>Temperature Anisotropy</a:t>
            </a:r>
            <a:endParaRPr lang="sv-SE" sz="1600" dirty="0">
              <a:solidFill>
                <a:srgbClr val="000000"/>
              </a:solidFill>
            </a:endParaRPr>
          </a:p>
        </p:txBody>
      </p:sp>
    </p:spTree>
    <p:extLst>
      <p:ext uri="{BB962C8B-B14F-4D97-AF65-F5344CB8AC3E}">
        <p14:creationId xmlns:p14="http://schemas.microsoft.com/office/powerpoint/2010/main" val="2522132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Classification in progress!</a:t>
            </a:r>
            <a:endParaRPr lang="sv-SE"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255190" y="949960"/>
            <a:ext cx="7682819" cy="4932000"/>
          </a:xfrm>
          <a:prstGeom prst="rect">
            <a:avLst/>
          </a:prstGeom>
        </p:spPr>
      </p:pic>
      <p:sp>
        <p:nvSpPr>
          <p:cNvPr id="4" name="TextBox 3"/>
          <p:cNvSpPr txBox="1"/>
          <p:nvPr/>
        </p:nvSpPr>
        <p:spPr>
          <a:xfrm>
            <a:off x="0" y="1302932"/>
            <a:ext cx="2295144" cy="338554"/>
          </a:xfrm>
          <a:prstGeom prst="rect">
            <a:avLst/>
          </a:prstGeom>
          <a:noFill/>
        </p:spPr>
        <p:txBody>
          <a:bodyPr wrap="square" rtlCol="0">
            <a:spAutoFit/>
          </a:bodyPr>
          <a:lstStyle/>
          <a:p>
            <a:pPr algn="ctr"/>
            <a:r>
              <a:rPr lang="en-US" sz="1600" dirty="0" smtClean="0">
                <a:solidFill>
                  <a:srgbClr val="000000"/>
                </a:solidFill>
              </a:rPr>
              <a:t>Ion Spectrum (1:32)</a:t>
            </a:r>
            <a:endParaRPr lang="sv-SE" sz="1600" dirty="0">
              <a:solidFill>
                <a:srgbClr val="000000"/>
              </a:solidFill>
            </a:endParaRPr>
          </a:p>
        </p:txBody>
      </p:sp>
      <p:sp>
        <p:nvSpPr>
          <p:cNvPr id="5" name="TextBox 4"/>
          <p:cNvSpPr txBox="1"/>
          <p:nvPr/>
        </p:nvSpPr>
        <p:spPr>
          <a:xfrm>
            <a:off x="0" y="2230520"/>
            <a:ext cx="2295144" cy="338554"/>
          </a:xfrm>
          <a:prstGeom prst="rect">
            <a:avLst/>
          </a:prstGeom>
          <a:noFill/>
        </p:spPr>
        <p:txBody>
          <a:bodyPr wrap="square" rtlCol="0">
            <a:spAutoFit/>
          </a:bodyPr>
          <a:lstStyle/>
          <a:p>
            <a:pPr algn="ctr"/>
            <a:r>
              <a:rPr lang="en-US" sz="1600" dirty="0" smtClean="0">
                <a:solidFill>
                  <a:srgbClr val="000000"/>
                </a:solidFill>
              </a:rPr>
              <a:t>High Flux (2</a:t>
            </a:r>
            <a:r>
              <a:rPr lang="el-GR" sz="1600" dirty="0">
                <a:solidFill>
                  <a:srgbClr val="000000"/>
                </a:solidFill>
              </a:rPr>
              <a:t>7</a:t>
            </a:r>
            <a:r>
              <a:rPr lang="en-US" sz="1600" dirty="0" smtClean="0">
                <a:solidFill>
                  <a:srgbClr val="000000"/>
                </a:solidFill>
              </a:rPr>
              <a:t>:</a:t>
            </a:r>
            <a:r>
              <a:rPr lang="el-GR" sz="1600" dirty="0" smtClean="0">
                <a:solidFill>
                  <a:srgbClr val="000000"/>
                </a:solidFill>
              </a:rPr>
              <a:t>29</a:t>
            </a:r>
            <a:r>
              <a:rPr lang="en-US" sz="1600" dirty="0" smtClean="0">
                <a:solidFill>
                  <a:srgbClr val="000000"/>
                </a:solidFill>
              </a:rPr>
              <a:t>)</a:t>
            </a:r>
            <a:endParaRPr lang="sv-SE" sz="1600" dirty="0">
              <a:solidFill>
                <a:srgbClr val="000000"/>
              </a:solidFill>
            </a:endParaRPr>
          </a:p>
        </p:txBody>
      </p:sp>
      <p:sp>
        <p:nvSpPr>
          <p:cNvPr id="7" name="TextBox 6"/>
          <p:cNvSpPr txBox="1"/>
          <p:nvPr/>
        </p:nvSpPr>
        <p:spPr>
          <a:xfrm>
            <a:off x="-119717" y="3170680"/>
            <a:ext cx="2534577" cy="338554"/>
          </a:xfrm>
          <a:prstGeom prst="rect">
            <a:avLst/>
          </a:prstGeom>
          <a:noFill/>
        </p:spPr>
        <p:txBody>
          <a:bodyPr wrap="square" rtlCol="0">
            <a:spAutoFit/>
          </a:bodyPr>
          <a:lstStyle/>
          <a:p>
            <a:pPr algn="ctr"/>
            <a:r>
              <a:rPr lang="en-US" sz="1600" dirty="0" smtClean="0">
                <a:solidFill>
                  <a:srgbClr val="000000"/>
                </a:solidFill>
              </a:rPr>
              <a:t>Very High Flux (</a:t>
            </a:r>
            <a:r>
              <a:rPr lang="el-GR" sz="1600" dirty="0" smtClean="0">
                <a:solidFill>
                  <a:srgbClr val="000000"/>
                </a:solidFill>
              </a:rPr>
              <a:t>30</a:t>
            </a:r>
            <a:r>
              <a:rPr lang="en-US" sz="1600" dirty="0" smtClean="0">
                <a:solidFill>
                  <a:srgbClr val="000000"/>
                </a:solidFill>
              </a:rPr>
              <a:t>:32)</a:t>
            </a:r>
            <a:endParaRPr lang="sv-SE" sz="1600" dirty="0">
              <a:solidFill>
                <a:srgbClr val="000000"/>
              </a:solidFill>
            </a:endParaRPr>
          </a:p>
        </p:txBody>
      </p:sp>
      <mc:AlternateContent xmlns:mc="http://schemas.openxmlformats.org/markup-compatibility/2006" xmlns:a14="http://schemas.microsoft.com/office/drawing/2010/main">
        <mc:Choice Requires="a14">
          <p:sp>
            <p:nvSpPr>
              <p:cNvPr id="8" name="TextBox 7"/>
              <p:cNvSpPr txBox="1"/>
              <p:nvPr/>
            </p:nvSpPr>
            <p:spPr>
              <a:xfrm>
                <a:off x="-119717" y="3972866"/>
                <a:ext cx="2534577" cy="69410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nary>
                        <m:naryPr>
                          <m:chr m:val="∑"/>
                          <m:supHide m:val="on"/>
                          <m:ctrlPr>
                            <a:rPr lang="sv-SE" sz="1600" i="1" smtClean="0">
                              <a:solidFill>
                                <a:srgbClr val="000000"/>
                              </a:solidFill>
                              <a:latin typeface="Cambria Math" panose="02040503050406030204" pitchFamily="18" charset="0"/>
                            </a:rPr>
                          </m:ctrlPr>
                        </m:naryPr>
                        <m:sub>
                          <m:r>
                            <m:rPr>
                              <m:brk m:alnAt="7"/>
                            </m:rPr>
                            <a:rPr lang="en-US" sz="1600" b="0" i="1" smtClean="0">
                              <a:solidFill>
                                <a:srgbClr val="000000"/>
                              </a:solidFill>
                              <a:latin typeface="Cambria Math" panose="02040503050406030204" pitchFamily="18" charset="0"/>
                            </a:rPr>
                            <m:t>𝑖</m:t>
                          </m:r>
                        </m:sub>
                        <m:sup/>
                        <m:e>
                          <m:r>
                            <a:rPr lang="el-GR" sz="1600" b="0" i="1" smtClean="0">
                              <a:solidFill>
                                <a:srgbClr val="000000"/>
                              </a:solidFill>
                              <a:latin typeface="Cambria Math" panose="02040503050406030204" pitchFamily="18" charset="0"/>
                            </a:rPr>
                            <m:t>𝜎</m:t>
                          </m:r>
                          <m:d>
                            <m:dPr>
                              <m:ctrlPr>
                                <a:rPr lang="el-GR" sz="1600" b="0" i="1" smtClean="0">
                                  <a:solidFill>
                                    <a:srgbClr val="000000"/>
                                  </a:solidFill>
                                  <a:latin typeface="Cambria Math" panose="02040503050406030204" pitchFamily="18" charset="0"/>
                                </a:rPr>
                              </m:ctrlPr>
                            </m:dPr>
                            <m:e>
                              <m:sSub>
                                <m:sSubPr>
                                  <m:ctrlPr>
                                    <a:rPr lang="en-US" sz="1600" b="0" i="1" smtClean="0">
                                      <a:solidFill>
                                        <a:srgbClr val="000000"/>
                                      </a:solidFill>
                                      <a:latin typeface="Cambria Math" panose="02040503050406030204" pitchFamily="18" charset="0"/>
                                    </a:rPr>
                                  </m:ctrlPr>
                                </m:sSubPr>
                                <m:e>
                                  <m:r>
                                    <a:rPr lang="en-US" sz="1600" b="0" i="1" smtClean="0">
                                      <a:solidFill>
                                        <a:srgbClr val="000000"/>
                                      </a:solidFill>
                                      <a:latin typeface="Cambria Math" panose="02040503050406030204" pitchFamily="18" charset="0"/>
                                    </a:rPr>
                                    <m:t>𝐵</m:t>
                                  </m:r>
                                </m:e>
                                <m:sub>
                                  <m:r>
                                    <a:rPr lang="en-US" sz="1600" b="0" i="1" smtClean="0">
                                      <a:solidFill>
                                        <a:srgbClr val="000000"/>
                                      </a:solidFill>
                                      <a:latin typeface="Cambria Math" panose="02040503050406030204" pitchFamily="18" charset="0"/>
                                    </a:rPr>
                                    <m:t>𝑖</m:t>
                                  </m:r>
                                </m:sub>
                              </m:sSub>
                            </m:e>
                          </m:d>
                        </m:e>
                      </m:nary>
                    </m:oMath>
                  </m:oMathPara>
                </a14:m>
                <a:endParaRPr lang="sv-SE" sz="1600" dirty="0">
                  <a:solidFill>
                    <a:srgbClr val="0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19717" y="3972866"/>
                <a:ext cx="2534577" cy="694101"/>
              </a:xfrm>
              <a:prstGeom prst="rect">
                <a:avLst/>
              </a:prstGeom>
              <a:blipFill>
                <a:blip r:embed="rId3"/>
                <a:stretch>
                  <a:fillRect/>
                </a:stretch>
              </a:blipFill>
            </p:spPr>
            <p:txBody>
              <a:bodyPr/>
              <a:lstStyle/>
              <a:p>
                <a:r>
                  <a:rPr lang="sv-SE">
                    <a:noFill/>
                  </a:rPr>
                  <a:t> </a:t>
                </a:r>
              </a:p>
            </p:txBody>
          </p:sp>
        </mc:Fallback>
      </mc:AlternateContent>
      <p:sp>
        <p:nvSpPr>
          <p:cNvPr id="9" name="TextBox 8"/>
          <p:cNvSpPr txBox="1"/>
          <p:nvPr/>
        </p:nvSpPr>
        <p:spPr>
          <a:xfrm>
            <a:off x="-119717" y="5038428"/>
            <a:ext cx="2534577" cy="338554"/>
          </a:xfrm>
          <a:prstGeom prst="rect">
            <a:avLst/>
          </a:prstGeom>
          <a:noFill/>
        </p:spPr>
        <p:txBody>
          <a:bodyPr wrap="square" rtlCol="0">
            <a:spAutoFit/>
          </a:bodyPr>
          <a:lstStyle/>
          <a:p>
            <a:pPr algn="ctr"/>
            <a:r>
              <a:rPr lang="en-US" sz="1600" dirty="0" smtClean="0">
                <a:solidFill>
                  <a:srgbClr val="000000"/>
                </a:solidFill>
              </a:rPr>
              <a:t>Temperature Anisotropy</a:t>
            </a:r>
            <a:endParaRPr lang="sv-SE" sz="1600" dirty="0">
              <a:solidFill>
                <a:srgbClr val="000000"/>
              </a:solidFill>
            </a:endParaRPr>
          </a:p>
        </p:txBody>
      </p:sp>
    </p:spTree>
    <p:extLst>
      <p:ext uri="{BB962C8B-B14F-4D97-AF65-F5344CB8AC3E}">
        <p14:creationId xmlns:p14="http://schemas.microsoft.com/office/powerpoint/2010/main" val="8353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Classification in progress!</a:t>
            </a:r>
            <a:endParaRPr lang="sv-SE" dirty="0"/>
          </a:p>
        </p:txBody>
      </p:sp>
      <p:pic>
        <p:nvPicPr>
          <p:cNvPr id="2"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55190" y="949960"/>
            <a:ext cx="7682819" cy="4932000"/>
          </a:xfrm>
          <a:prstGeom prst="rect">
            <a:avLst/>
          </a:prstGeom>
        </p:spPr>
      </p:pic>
      <p:sp>
        <p:nvSpPr>
          <p:cNvPr id="5" name="Right Brace 4"/>
          <p:cNvSpPr/>
          <p:nvPr/>
        </p:nvSpPr>
        <p:spPr>
          <a:xfrm>
            <a:off x="9382562" y="1964585"/>
            <a:ext cx="357715" cy="2777306"/>
          </a:xfrm>
          <a:prstGeom prst="rightBrace">
            <a:avLst/>
          </a:prstGeom>
          <a:ln>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sv-SE">
              <a:solidFill>
                <a:srgbClr val="000000"/>
              </a:solidFill>
            </a:endParaRPr>
          </a:p>
        </p:txBody>
      </p:sp>
      <p:sp>
        <p:nvSpPr>
          <p:cNvPr id="7" name="Right Brace 6"/>
          <p:cNvSpPr/>
          <p:nvPr/>
        </p:nvSpPr>
        <p:spPr>
          <a:xfrm>
            <a:off x="9382561" y="4741891"/>
            <a:ext cx="357715" cy="975653"/>
          </a:xfrm>
          <a:prstGeom prst="rightBrace">
            <a:avLst/>
          </a:prstGeom>
          <a:ln>
            <a:solidFill>
              <a:srgbClr val="0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sv-SE">
              <a:solidFill>
                <a:srgbClr val="000000"/>
              </a:solidFill>
            </a:endParaRPr>
          </a:p>
        </p:txBody>
      </p:sp>
      <p:pic>
        <p:nvPicPr>
          <p:cNvPr id="8" name="Picture 7"/>
          <p:cNvPicPr>
            <a:picLocks noChangeAspect="1"/>
          </p:cNvPicPr>
          <p:nvPr/>
        </p:nvPicPr>
        <p:blipFill>
          <a:blip r:embed="rId4"/>
          <a:stretch>
            <a:fillRect/>
          </a:stretch>
        </p:blipFill>
        <p:spPr>
          <a:xfrm>
            <a:off x="9337391" y="3244673"/>
            <a:ext cx="203999" cy="217130"/>
          </a:xfrm>
          <a:prstGeom prst="rect">
            <a:avLst/>
          </a:prstGeom>
        </p:spPr>
      </p:pic>
      <p:pic>
        <p:nvPicPr>
          <p:cNvPr id="9" name="Picture 8"/>
          <p:cNvPicPr>
            <a:picLocks noChangeAspect="1"/>
          </p:cNvPicPr>
          <p:nvPr/>
        </p:nvPicPr>
        <p:blipFill>
          <a:blip r:embed="rId5"/>
          <a:stretch>
            <a:fillRect/>
          </a:stretch>
        </p:blipFill>
        <p:spPr>
          <a:xfrm>
            <a:off x="9296166" y="5122504"/>
            <a:ext cx="239707" cy="224695"/>
          </a:xfrm>
          <a:prstGeom prst="rect">
            <a:avLst/>
          </a:prstGeom>
        </p:spPr>
      </p:pic>
      <p:sp>
        <p:nvSpPr>
          <p:cNvPr id="10" name="TextBox 9"/>
          <p:cNvSpPr txBox="1"/>
          <p:nvPr/>
        </p:nvSpPr>
        <p:spPr>
          <a:xfrm>
            <a:off x="9740276" y="3186843"/>
            <a:ext cx="670183" cy="307777"/>
          </a:xfrm>
          <a:prstGeom prst="rect">
            <a:avLst/>
          </a:prstGeom>
          <a:noFill/>
        </p:spPr>
        <p:txBody>
          <a:bodyPr wrap="none" rtlCol="0">
            <a:spAutoFit/>
          </a:bodyPr>
          <a:lstStyle/>
          <a:p>
            <a:r>
              <a:rPr lang="en-US" sz="1400" dirty="0" smtClean="0">
                <a:solidFill>
                  <a:srgbClr val="000000"/>
                </a:solidFill>
                <a:latin typeface="Garamond" panose="02020404030301010803" pitchFamily="18" charset="0"/>
              </a:rPr>
              <a:t>Level I</a:t>
            </a:r>
            <a:endParaRPr lang="sv-SE" sz="1400" dirty="0">
              <a:solidFill>
                <a:srgbClr val="000000"/>
              </a:solidFill>
              <a:latin typeface="Garamond" panose="02020404030301010803" pitchFamily="18" charset="0"/>
            </a:endParaRPr>
          </a:p>
        </p:txBody>
      </p:sp>
      <p:sp>
        <p:nvSpPr>
          <p:cNvPr id="11" name="TextBox 10"/>
          <p:cNvSpPr txBox="1"/>
          <p:nvPr/>
        </p:nvSpPr>
        <p:spPr>
          <a:xfrm>
            <a:off x="9689186" y="5060901"/>
            <a:ext cx="734304" cy="307777"/>
          </a:xfrm>
          <a:prstGeom prst="rect">
            <a:avLst/>
          </a:prstGeom>
          <a:noFill/>
        </p:spPr>
        <p:txBody>
          <a:bodyPr wrap="none" rtlCol="0">
            <a:spAutoFit/>
          </a:bodyPr>
          <a:lstStyle/>
          <a:p>
            <a:r>
              <a:rPr lang="en-US" sz="1400" dirty="0" smtClean="0">
                <a:solidFill>
                  <a:srgbClr val="000000"/>
                </a:solidFill>
                <a:latin typeface="Garamond" panose="02020404030301010803" pitchFamily="18" charset="0"/>
              </a:rPr>
              <a:t>Level II</a:t>
            </a:r>
            <a:endParaRPr lang="sv-SE" sz="1400" dirty="0">
              <a:solidFill>
                <a:srgbClr val="000000"/>
              </a:solidFill>
              <a:latin typeface="Garamond" panose="02020404030301010803" pitchFamily="18" charset="0"/>
            </a:endParaRPr>
          </a:p>
        </p:txBody>
      </p:sp>
      <p:sp>
        <p:nvSpPr>
          <p:cNvPr id="12" name="TextBox 11"/>
          <p:cNvSpPr txBox="1"/>
          <p:nvPr/>
        </p:nvSpPr>
        <p:spPr>
          <a:xfrm>
            <a:off x="0" y="1302932"/>
            <a:ext cx="2295144" cy="338554"/>
          </a:xfrm>
          <a:prstGeom prst="rect">
            <a:avLst/>
          </a:prstGeom>
          <a:noFill/>
        </p:spPr>
        <p:txBody>
          <a:bodyPr wrap="square" rtlCol="0">
            <a:spAutoFit/>
          </a:bodyPr>
          <a:lstStyle/>
          <a:p>
            <a:pPr algn="ctr"/>
            <a:r>
              <a:rPr lang="en-US" sz="1600" dirty="0" smtClean="0">
                <a:solidFill>
                  <a:srgbClr val="000000"/>
                </a:solidFill>
              </a:rPr>
              <a:t>Ion Spectrum (1:32)</a:t>
            </a:r>
            <a:endParaRPr lang="sv-SE" sz="1600" dirty="0">
              <a:solidFill>
                <a:srgbClr val="000000"/>
              </a:solidFill>
            </a:endParaRPr>
          </a:p>
        </p:txBody>
      </p:sp>
      <p:sp>
        <p:nvSpPr>
          <p:cNvPr id="13" name="TextBox 12"/>
          <p:cNvSpPr txBox="1"/>
          <p:nvPr/>
        </p:nvSpPr>
        <p:spPr>
          <a:xfrm>
            <a:off x="0" y="2230520"/>
            <a:ext cx="2295144" cy="338554"/>
          </a:xfrm>
          <a:prstGeom prst="rect">
            <a:avLst/>
          </a:prstGeom>
          <a:noFill/>
        </p:spPr>
        <p:txBody>
          <a:bodyPr wrap="square" rtlCol="0">
            <a:spAutoFit/>
          </a:bodyPr>
          <a:lstStyle/>
          <a:p>
            <a:pPr algn="ctr"/>
            <a:r>
              <a:rPr lang="en-US" sz="1600" dirty="0" smtClean="0">
                <a:solidFill>
                  <a:srgbClr val="000000"/>
                </a:solidFill>
              </a:rPr>
              <a:t>High Flux (2</a:t>
            </a:r>
            <a:r>
              <a:rPr lang="el-GR" sz="1600" dirty="0" smtClean="0">
                <a:solidFill>
                  <a:srgbClr val="000000"/>
                </a:solidFill>
              </a:rPr>
              <a:t>7</a:t>
            </a:r>
            <a:r>
              <a:rPr lang="en-US" sz="1600" dirty="0" smtClean="0">
                <a:solidFill>
                  <a:srgbClr val="000000"/>
                </a:solidFill>
              </a:rPr>
              <a:t>:</a:t>
            </a:r>
            <a:r>
              <a:rPr lang="el-GR" sz="1600" dirty="0" smtClean="0">
                <a:solidFill>
                  <a:srgbClr val="000000"/>
                </a:solidFill>
              </a:rPr>
              <a:t>29</a:t>
            </a:r>
            <a:r>
              <a:rPr lang="en-US" sz="1600" dirty="0" smtClean="0">
                <a:solidFill>
                  <a:srgbClr val="000000"/>
                </a:solidFill>
              </a:rPr>
              <a:t>)</a:t>
            </a:r>
            <a:endParaRPr lang="sv-SE" sz="1600" dirty="0">
              <a:solidFill>
                <a:srgbClr val="000000"/>
              </a:solidFill>
            </a:endParaRPr>
          </a:p>
        </p:txBody>
      </p:sp>
      <mc:AlternateContent xmlns:mc="http://schemas.openxmlformats.org/markup-compatibility/2006" xmlns:a14="http://schemas.microsoft.com/office/drawing/2010/main">
        <mc:Choice Requires="a14">
          <p:sp>
            <p:nvSpPr>
              <p:cNvPr id="15" name="TextBox 14"/>
              <p:cNvSpPr txBox="1"/>
              <p:nvPr/>
            </p:nvSpPr>
            <p:spPr>
              <a:xfrm>
                <a:off x="-119717" y="3972866"/>
                <a:ext cx="2534577" cy="69410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nary>
                        <m:naryPr>
                          <m:chr m:val="∑"/>
                          <m:supHide m:val="on"/>
                          <m:ctrlPr>
                            <a:rPr lang="sv-SE" sz="1600" i="1" smtClean="0">
                              <a:solidFill>
                                <a:srgbClr val="000000"/>
                              </a:solidFill>
                              <a:latin typeface="Cambria Math" panose="02040503050406030204" pitchFamily="18" charset="0"/>
                            </a:rPr>
                          </m:ctrlPr>
                        </m:naryPr>
                        <m:sub>
                          <m:r>
                            <m:rPr>
                              <m:brk m:alnAt="7"/>
                            </m:rPr>
                            <a:rPr lang="en-US" sz="1600" b="0" i="1" smtClean="0">
                              <a:solidFill>
                                <a:srgbClr val="000000"/>
                              </a:solidFill>
                              <a:latin typeface="Cambria Math" panose="02040503050406030204" pitchFamily="18" charset="0"/>
                            </a:rPr>
                            <m:t>𝑖</m:t>
                          </m:r>
                        </m:sub>
                        <m:sup/>
                        <m:e>
                          <m:r>
                            <a:rPr lang="el-GR" sz="1600" b="0" i="1" smtClean="0">
                              <a:solidFill>
                                <a:srgbClr val="000000"/>
                              </a:solidFill>
                              <a:latin typeface="Cambria Math" panose="02040503050406030204" pitchFamily="18" charset="0"/>
                            </a:rPr>
                            <m:t>𝜎</m:t>
                          </m:r>
                          <m:d>
                            <m:dPr>
                              <m:ctrlPr>
                                <a:rPr lang="el-GR" sz="1600" b="0" i="1" smtClean="0">
                                  <a:solidFill>
                                    <a:srgbClr val="000000"/>
                                  </a:solidFill>
                                  <a:latin typeface="Cambria Math" panose="02040503050406030204" pitchFamily="18" charset="0"/>
                                </a:rPr>
                              </m:ctrlPr>
                            </m:dPr>
                            <m:e>
                              <m:sSub>
                                <m:sSubPr>
                                  <m:ctrlPr>
                                    <a:rPr lang="en-US" sz="1600" b="0" i="1" smtClean="0">
                                      <a:solidFill>
                                        <a:srgbClr val="000000"/>
                                      </a:solidFill>
                                      <a:latin typeface="Cambria Math" panose="02040503050406030204" pitchFamily="18" charset="0"/>
                                    </a:rPr>
                                  </m:ctrlPr>
                                </m:sSubPr>
                                <m:e>
                                  <m:r>
                                    <a:rPr lang="en-US" sz="1600" b="0" i="1" smtClean="0">
                                      <a:solidFill>
                                        <a:srgbClr val="000000"/>
                                      </a:solidFill>
                                      <a:latin typeface="Cambria Math" panose="02040503050406030204" pitchFamily="18" charset="0"/>
                                    </a:rPr>
                                    <m:t>𝐵</m:t>
                                  </m:r>
                                </m:e>
                                <m:sub>
                                  <m:r>
                                    <a:rPr lang="en-US" sz="1600" b="0" i="1" smtClean="0">
                                      <a:solidFill>
                                        <a:srgbClr val="000000"/>
                                      </a:solidFill>
                                      <a:latin typeface="Cambria Math" panose="02040503050406030204" pitchFamily="18" charset="0"/>
                                    </a:rPr>
                                    <m:t>𝑖</m:t>
                                  </m:r>
                                </m:sub>
                              </m:sSub>
                            </m:e>
                          </m:d>
                        </m:e>
                      </m:nary>
                    </m:oMath>
                  </m:oMathPara>
                </a14:m>
                <a:endParaRPr lang="sv-SE" sz="1600" dirty="0">
                  <a:solidFill>
                    <a:srgbClr val="0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19717" y="3972866"/>
                <a:ext cx="2534577" cy="694101"/>
              </a:xfrm>
              <a:prstGeom prst="rect">
                <a:avLst/>
              </a:prstGeom>
              <a:blipFill>
                <a:blip r:embed="rId6"/>
                <a:stretch>
                  <a:fillRect/>
                </a:stretch>
              </a:blipFill>
            </p:spPr>
            <p:txBody>
              <a:bodyPr/>
              <a:lstStyle/>
              <a:p>
                <a:r>
                  <a:rPr lang="sv-SE">
                    <a:noFill/>
                  </a:rPr>
                  <a:t> </a:t>
                </a:r>
              </a:p>
            </p:txBody>
          </p:sp>
        </mc:Fallback>
      </mc:AlternateContent>
      <p:sp>
        <p:nvSpPr>
          <p:cNvPr id="16" name="TextBox 15"/>
          <p:cNvSpPr txBox="1"/>
          <p:nvPr/>
        </p:nvSpPr>
        <p:spPr>
          <a:xfrm>
            <a:off x="-119717" y="5038428"/>
            <a:ext cx="2534577" cy="338554"/>
          </a:xfrm>
          <a:prstGeom prst="rect">
            <a:avLst/>
          </a:prstGeom>
          <a:noFill/>
        </p:spPr>
        <p:txBody>
          <a:bodyPr wrap="square" rtlCol="0">
            <a:spAutoFit/>
          </a:bodyPr>
          <a:lstStyle/>
          <a:p>
            <a:pPr algn="ctr"/>
            <a:r>
              <a:rPr lang="en-US" sz="1600" dirty="0" smtClean="0">
                <a:solidFill>
                  <a:srgbClr val="000000"/>
                </a:solidFill>
              </a:rPr>
              <a:t>Temperature Anisotropy</a:t>
            </a:r>
            <a:endParaRPr lang="sv-SE" sz="1600" dirty="0">
              <a:solidFill>
                <a:srgbClr val="000000"/>
              </a:solidFill>
            </a:endParaRPr>
          </a:p>
        </p:txBody>
      </p:sp>
      <p:sp>
        <p:nvSpPr>
          <p:cNvPr id="17" name="TextBox 16"/>
          <p:cNvSpPr txBox="1"/>
          <p:nvPr/>
        </p:nvSpPr>
        <p:spPr>
          <a:xfrm>
            <a:off x="-119717" y="3170680"/>
            <a:ext cx="2534577" cy="338554"/>
          </a:xfrm>
          <a:prstGeom prst="rect">
            <a:avLst/>
          </a:prstGeom>
          <a:noFill/>
        </p:spPr>
        <p:txBody>
          <a:bodyPr wrap="square" rtlCol="0">
            <a:spAutoFit/>
          </a:bodyPr>
          <a:lstStyle/>
          <a:p>
            <a:pPr algn="ctr"/>
            <a:r>
              <a:rPr lang="en-US" sz="1600" dirty="0" smtClean="0">
                <a:solidFill>
                  <a:srgbClr val="000000"/>
                </a:solidFill>
              </a:rPr>
              <a:t>Very High Flux (</a:t>
            </a:r>
            <a:r>
              <a:rPr lang="el-GR" sz="1600" dirty="0" smtClean="0">
                <a:solidFill>
                  <a:srgbClr val="000000"/>
                </a:solidFill>
              </a:rPr>
              <a:t>30</a:t>
            </a:r>
            <a:r>
              <a:rPr lang="en-US" sz="1600" dirty="0" smtClean="0">
                <a:solidFill>
                  <a:srgbClr val="000000"/>
                </a:solidFill>
              </a:rPr>
              <a:t>:32)</a:t>
            </a:r>
            <a:endParaRPr lang="sv-SE" sz="1600" dirty="0">
              <a:solidFill>
                <a:srgbClr val="000000"/>
              </a:solidFill>
            </a:endParaRPr>
          </a:p>
        </p:txBody>
      </p:sp>
      <p:pic>
        <p:nvPicPr>
          <p:cNvPr id="18" name="Picture 17"/>
          <p:cNvPicPr>
            <a:picLocks noChangeAspect="1"/>
          </p:cNvPicPr>
          <p:nvPr/>
        </p:nvPicPr>
        <p:blipFill>
          <a:blip r:embed="rId4"/>
          <a:stretch>
            <a:fillRect/>
          </a:stretch>
        </p:blipFill>
        <p:spPr>
          <a:xfrm>
            <a:off x="9337391" y="4130142"/>
            <a:ext cx="203999" cy="217130"/>
          </a:xfrm>
          <a:prstGeom prst="rect">
            <a:avLst/>
          </a:prstGeom>
        </p:spPr>
      </p:pic>
      <p:pic>
        <p:nvPicPr>
          <p:cNvPr id="19" name="Picture 18"/>
          <p:cNvPicPr>
            <a:picLocks noChangeAspect="1"/>
          </p:cNvPicPr>
          <p:nvPr/>
        </p:nvPicPr>
        <p:blipFill>
          <a:blip r:embed="rId4"/>
          <a:stretch>
            <a:fillRect/>
          </a:stretch>
        </p:blipFill>
        <p:spPr>
          <a:xfrm>
            <a:off x="9320516" y="2359204"/>
            <a:ext cx="203999" cy="217130"/>
          </a:xfrm>
          <a:prstGeom prst="rect">
            <a:avLst/>
          </a:prstGeom>
        </p:spPr>
      </p:pic>
    </p:spTree>
    <p:extLst>
      <p:ext uri="{BB962C8B-B14F-4D97-AF65-F5344CB8AC3E}">
        <p14:creationId xmlns:p14="http://schemas.microsoft.com/office/powerpoint/2010/main" val="274009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Updated database for Jets: 11/2015 – 01/2019</a:t>
            </a:r>
            <a:endParaRPr lang="sv-SE"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219112865"/>
                  </p:ext>
                </p:extLst>
              </p:nvPr>
            </p:nvGraphicFramePr>
            <p:xfrm>
              <a:off x="2563089" y="1444969"/>
              <a:ext cx="7387294" cy="1349572"/>
            </p:xfrm>
            <a:graphic>
              <a:graphicData uri="http://schemas.openxmlformats.org/drawingml/2006/table">
                <a:tbl>
                  <a:tblPr firstRow="1" bandRow="1">
                    <a:tableStyleId>{5940675A-B579-460E-94D1-54222C63F5DA}</a:tableStyleId>
                  </a:tblPr>
                  <a:tblGrid>
                    <a:gridCol w="2149032">
                      <a:extLst>
                        <a:ext uri="{9D8B030D-6E8A-4147-A177-3AD203B41FA5}">
                          <a16:colId xmlns:a16="http://schemas.microsoft.com/office/drawing/2014/main" val="181580987"/>
                        </a:ext>
                      </a:extLst>
                    </a:gridCol>
                    <a:gridCol w="2149030">
                      <a:extLst>
                        <a:ext uri="{9D8B030D-6E8A-4147-A177-3AD203B41FA5}">
                          <a16:colId xmlns:a16="http://schemas.microsoft.com/office/drawing/2014/main" val="3865018812"/>
                        </a:ext>
                      </a:extLst>
                    </a:gridCol>
                    <a:gridCol w="3089232">
                      <a:extLst>
                        <a:ext uri="{9D8B030D-6E8A-4147-A177-3AD203B41FA5}">
                          <a16:colId xmlns:a16="http://schemas.microsoft.com/office/drawing/2014/main" val="3754496762"/>
                        </a:ext>
                      </a:extLst>
                    </a:gridCol>
                  </a:tblGrid>
                  <a:tr h="656576">
                    <a:tc>
                      <a:txBody>
                        <a:bodyPr/>
                        <a:lstStyle/>
                        <a:p>
                          <a:pPr algn="ctr"/>
                          <a:r>
                            <a:rPr lang="en-US" sz="2200" u="sng" dirty="0" smtClean="0">
                              <a:solidFill>
                                <a:srgbClr val="000000"/>
                              </a:solidFill>
                              <a:latin typeface="Times New Roman" panose="02020603050405020304" pitchFamily="18" charset="0"/>
                              <a:cs typeface="Times New Roman" panose="02020603050405020304" pitchFamily="18" charset="0"/>
                            </a:rPr>
                            <a:t>Jets</a:t>
                          </a:r>
                          <a:endParaRPr lang="sv-SE" sz="2200" u="sng" dirty="0">
                            <a:solidFill>
                              <a:srgbClr val="000000"/>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4174556" rtl="0" eaLnBrk="1" fontAlgn="auto" latinLnBrk="0" hangingPunct="1">
                            <a:lnSpc>
                              <a:spcPct val="100000"/>
                            </a:lnSpc>
                            <a:spcBef>
                              <a:spcPts val="0"/>
                            </a:spcBef>
                            <a:spcAft>
                              <a:spcPts val="0"/>
                            </a:spcAft>
                            <a:buClrTx/>
                            <a:buSzTx/>
                            <a:buFontTx/>
                            <a:buNone/>
                            <a:tabLst/>
                            <a:defRPr/>
                          </a:pPr>
                          <a:r>
                            <a:rPr lang="en-US" sz="2200" u="sng" dirty="0" smtClean="0">
                              <a:solidFill>
                                <a:srgbClr val="000000"/>
                              </a:solidFill>
                              <a:latin typeface="Times New Roman" panose="02020603050405020304" pitchFamily="18" charset="0"/>
                              <a:cs typeface="Times New Roman" panose="02020603050405020304" pitchFamily="18" charset="0"/>
                            </a:rPr>
                            <a:t>Downsampled</a:t>
                          </a:r>
                        </a:p>
                        <a:p>
                          <a:pPr marL="0" marR="0" lvl="0" indent="0" algn="ctr" defTabSz="417455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200" b="0" i="1" smtClean="0">
                                    <a:solidFill>
                                      <a:srgbClr val="000000"/>
                                    </a:solidFill>
                                    <a:latin typeface="Cambria Math" panose="02040503050406030204" pitchFamily="18" charset="0"/>
                                  </a:rPr>
                                  <m:t>𝑑𝑡</m:t>
                                </m:r>
                                <m:r>
                                  <a:rPr lang="en-US" sz="2200" b="0" i="1" smtClean="0">
                                    <a:solidFill>
                                      <a:srgbClr val="000000"/>
                                    </a:solidFill>
                                    <a:latin typeface="Cambria Math" panose="02040503050406030204" pitchFamily="18" charset="0"/>
                                  </a:rPr>
                                  <m:t>&lt;60 (</m:t>
                                </m:r>
                                <m:r>
                                  <a:rPr lang="en-US" sz="2200" b="0" i="1" smtClean="0">
                                    <a:solidFill>
                                      <a:srgbClr val="000000"/>
                                    </a:solidFill>
                                    <a:latin typeface="Cambria Math" panose="02040503050406030204" pitchFamily="18" charset="0"/>
                                  </a:rPr>
                                  <m:t>𝑠</m:t>
                                </m:r>
                                <m:r>
                                  <a:rPr lang="en-US" sz="2200" b="0" i="1" smtClean="0">
                                    <a:solidFill>
                                      <a:srgbClr val="000000"/>
                                    </a:solidFill>
                                    <a:latin typeface="Cambria Math" panose="02040503050406030204" pitchFamily="18" charset="0"/>
                                  </a:rPr>
                                  <m:t>)</m:t>
                                </m:r>
                              </m:oMath>
                            </m:oMathPara>
                          </a14:m>
                          <a:endParaRPr lang="sv-SE" sz="22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algn="ctr"/>
                          <a:r>
                            <a:rPr lang="en-US" sz="2200" u="sng" dirty="0" smtClean="0">
                              <a:solidFill>
                                <a:srgbClr val="000000"/>
                              </a:solidFill>
                              <a:latin typeface="Times New Roman" panose="02020603050405020304" pitchFamily="18" charset="0"/>
                              <a:cs typeface="Times New Roman" panose="02020603050405020304" pitchFamily="18" charset="0"/>
                            </a:rPr>
                            <a:t> High</a:t>
                          </a:r>
                          <a:r>
                            <a:rPr lang="en-US" sz="2200" u="sng" baseline="0" dirty="0" smtClean="0">
                              <a:solidFill>
                                <a:srgbClr val="000000"/>
                              </a:solidFill>
                              <a:latin typeface="Times New Roman" panose="02020603050405020304" pitchFamily="18" charset="0"/>
                              <a:cs typeface="Times New Roman" panose="02020603050405020304" pitchFamily="18" charset="0"/>
                            </a:rPr>
                            <a:t> </a:t>
                          </a:r>
                          <a:r>
                            <a:rPr lang="en-US" sz="2200" u="sng" dirty="0" smtClean="0">
                              <a:solidFill>
                                <a:srgbClr val="000000"/>
                              </a:solidFill>
                              <a:latin typeface="Times New Roman" panose="02020603050405020304" pitchFamily="18" charset="0"/>
                              <a:cs typeface="Times New Roman" panose="02020603050405020304" pitchFamily="18" charset="0"/>
                            </a:rPr>
                            <a:t>Energetic</a:t>
                          </a:r>
                        </a:p>
                        <a:p>
                          <a:pPr algn="ctr"/>
                          <a14:m>
                            <m:oMathPara xmlns:m="http://schemas.openxmlformats.org/officeDocument/2006/math">
                              <m:oMathParaPr>
                                <m:jc m:val="centerGroup"/>
                              </m:oMathParaPr>
                              <m:oMath xmlns:m="http://schemas.openxmlformats.org/officeDocument/2006/math">
                                <m:sSub>
                                  <m:sSubPr>
                                    <m:ctrlPr>
                                      <a:rPr lang="en-US" sz="2200" b="0" i="1" smtClean="0">
                                        <a:solidFill>
                                          <a:srgbClr val="000000"/>
                                        </a:solidFill>
                                        <a:latin typeface="Cambria Math" panose="02040503050406030204" pitchFamily="18" charset="0"/>
                                        <a:cs typeface="Times New Roman" panose="02020603050405020304" pitchFamily="18" charset="0"/>
                                      </a:rPr>
                                    </m:ctrlPr>
                                  </m:sSubPr>
                                  <m:e>
                                    <m:r>
                                      <a:rPr lang="en-US" sz="2200" b="0" i="1" smtClean="0">
                                        <a:solidFill>
                                          <a:srgbClr val="000000"/>
                                        </a:solidFill>
                                        <a:latin typeface="Cambria Math" panose="02040503050406030204" pitchFamily="18" charset="0"/>
                                        <a:cs typeface="Times New Roman" panose="02020603050405020304" pitchFamily="18" charset="0"/>
                                      </a:rPr>
                                      <m:t>𝐸</m:t>
                                    </m:r>
                                  </m:e>
                                  <m:sub>
                                    <m:r>
                                      <a:rPr lang="en-US" sz="2200" b="0" i="1" smtClean="0">
                                        <a:solidFill>
                                          <a:srgbClr val="000000"/>
                                        </a:solidFill>
                                        <a:latin typeface="Cambria Math" panose="02040503050406030204" pitchFamily="18" charset="0"/>
                                        <a:cs typeface="Times New Roman" panose="02020603050405020304" pitchFamily="18" charset="0"/>
                                      </a:rPr>
                                      <m:t>𝑘𝑖𝑛</m:t>
                                    </m:r>
                                  </m:sub>
                                </m:sSub>
                                <m:r>
                                  <a:rPr lang="en-US" sz="2200" b="0" i="1" smtClean="0">
                                    <a:solidFill>
                                      <a:srgbClr val="000000"/>
                                    </a:solidFill>
                                    <a:latin typeface="Cambria Math" panose="02040503050406030204" pitchFamily="18" charset="0"/>
                                    <a:cs typeface="Times New Roman" panose="02020603050405020304" pitchFamily="18" charset="0"/>
                                  </a:rPr>
                                  <m:t>&gt;1 </m:t>
                                </m:r>
                                <m:d>
                                  <m:dPr>
                                    <m:ctrlPr>
                                      <a:rPr lang="en-US" sz="2200" b="0" i="1" smtClean="0">
                                        <a:solidFill>
                                          <a:srgbClr val="000000"/>
                                        </a:solidFill>
                                        <a:latin typeface="Cambria Math" panose="02040503050406030204" pitchFamily="18" charset="0"/>
                                        <a:cs typeface="Times New Roman" panose="02020603050405020304" pitchFamily="18" charset="0"/>
                                      </a:rPr>
                                    </m:ctrlPr>
                                  </m:dPr>
                                  <m:e>
                                    <m:r>
                                      <a:rPr lang="en-US" sz="2200" b="0" i="1" smtClean="0">
                                        <a:solidFill>
                                          <a:srgbClr val="000000"/>
                                        </a:solidFill>
                                        <a:latin typeface="Cambria Math" panose="02040503050406030204" pitchFamily="18" charset="0"/>
                                        <a:cs typeface="Times New Roman" panose="02020603050405020304" pitchFamily="18" charset="0"/>
                                      </a:rPr>
                                      <m:t>𝑛𝐽</m:t>
                                    </m:r>
                                    <m:r>
                                      <a:rPr lang="en-US" sz="22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2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22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𝑚</m:t>
                                        </m:r>
                                      </m:e>
                                      <m:sup>
                                        <m:r>
                                          <a:rPr lang="en-US" sz="22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−3</m:t>
                                        </m:r>
                                      </m:sup>
                                    </m:sSup>
                                  </m:e>
                                </m:d>
                                <m:r>
                                  <a:rPr lang="en-US" sz="2200" b="0" i="1" smtClean="0">
                                    <a:solidFill>
                                      <a:srgbClr val="000000"/>
                                    </a:solidFill>
                                    <a:latin typeface="Cambria Math" panose="02040503050406030204" pitchFamily="18" charset="0"/>
                                    <a:cs typeface="Times New Roman" panose="02020603050405020304" pitchFamily="18" charset="0"/>
                                  </a:rPr>
                                  <m:t> </m:t>
                                </m:r>
                              </m:oMath>
                            </m:oMathPara>
                          </a14:m>
                          <a:endParaRPr lang="sv-SE" sz="22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31941573"/>
                      </a:ext>
                    </a:extLst>
                  </a:tr>
                  <a:tr h="587572">
                    <a:tc>
                      <a:txBody>
                        <a:bodyPr/>
                        <a:lstStyle/>
                        <a:p>
                          <a:pPr algn="ctr"/>
                          <a14:m>
                            <m:oMathPara xmlns:m="http://schemas.openxmlformats.org/officeDocument/2006/math">
                              <m:oMathParaPr>
                                <m:jc m:val="centerGroup"/>
                              </m:oMathParaPr>
                              <m:oMath xmlns:m="http://schemas.openxmlformats.org/officeDocument/2006/math">
                                <m:r>
                                  <a:rPr lang="en-US" sz="2200" i="1" dirty="0" smtClean="0">
                                    <a:solidFill>
                                      <a:srgbClr val="000000"/>
                                    </a:solidFill>
                                    <a:latin typeface="Cambria Math" panose="02040503050406030204" pitchFamily="18" charset="0"/>
                                    <a:cs typeface="Times New Roman" panose="02020603050405020304" pitchFamily="18" charset="0"/>
                                  </a:rPr>
                                  <m:t>15</m:t>
                                </m:r>
                                <m:r>
                                  <a:rPr lang="el-GR" sz="2200" b="0" i="1" dirty="0" smtClean="0">
                                    <a:solidFill>
                                      <a:srgbClr val="000000"/>
                                    </a:solidFill>
                                    <a:latin typeface="Cambria Math" panose="02040503050406030204" pitchFamily="18" charset="0"/>
                                    <a:cs typeface="Times New Roman" panose="02020603050405020304" pitchFamily="18" charset="0"/>
                                  </a:rPr>
                                  <m:t>477</m:t>
                                </m:r>
                              </m:oMath>
                            </m:oMathPara>
                          </a14:m>
                          <a:endParaRPr lang="sv-SE" sz="22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l-GR" sz="2200" b="0" i="1" dirty="0" smtClean="0">
                                    <a:solidFill>
                                      <a:srgbClr val="000000"/>
                                    </a:solidFill>
                                    <a:latin typeface="Cambria Math" panose="02040503050406030204" pitchFamily="18" charset="0"/>
                                    <a:cs typeface="Times New Roman" panose="02020603050405020304" pitchFamily="18" charset="0"/>
                                  </a:rPr>
                                  <m:t>7957</m:t>
                                </m:r>
                              </m:oMath>
                            </m:oMathPara>
                          </a14:m>
                          <a:endParaRPr lang="sv-SE" sz="22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a14:m>
                            <m:oMathPara xmlns:m="http://schemas.openxmlformats.org/officeDocument/2006/math">
                              <m:oMathParaPr>
                                <m:jc m:val="centerGroup"/>
                              </m:oMathParaPr>
                              <m:oMath xmlns:m="http://schemas.openxmlformats.org/officeDocument/2006/math">
                                <m:r>
                                  <a:rPr lang="en-US" sz="2200" b="0" i="1" smtClean="0">
                                    <a:solidFill>
                                      <a:srgbClr val="000000"/>
                                    </a:solidFill>
                                    <a:latin typeface="Cambria Math" panose="02040503050406030204" pitchFamily="18" charset="0"/>
                                    <a:cs typeface="Times New Roman" panose="02020603050405020304" pitchFamily="18" charset="0"/>
                                  </a:rPr>
                                  <m:t>4082</m:t>
                                </m:r>
                              </m:oMath>
                            </m:oMathPara>
                          </a14:m>
                          <a:endParaRPr lang="sv-SE" sz="22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59683054"/>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219112865"/>
                  </p:ext>
                </p:extLst>
              </p:nvPr>
            </p:nvGraphicFramePr>
            <p:xfrm>
              <a:off x="2563089" y="1444969"/>
              <a:ext cx="7387294" cy="1349572"/>
            </p:xfrm>
            <a:graphic>
              <a:graphicData uri="http://schemas.openxmlformats.org/drawingml/2006/table">
                <a:tbl>
                  <a:tblPr firstRow="1" bandRow="1">
                    <a:tableStyleId>{5940675A-B579-460E-94D1-54222C63F5DA}</a:tableStyleId>
                  </a:tblPr>
                  <a:tblGrid>
                    <a:gridCol w="2149032">
                      <a:extLst>
                        <a:ext uri="{9D8B030D-6E8A-4147-A177-3AD203B41FA5}">
                          <a16:colId xmlns:a16="http://schemas.microsoft.com/office/drawing/2014/main" val="181580987"/>
                        </a:ext>
                      </a:extLst>
                    </a:gridCol>
                    <a:gridCol w="2149030">
                      <a:extLst>
                        <a:ext uri="{9D8B030D-6E8A-4147-A177-3AD203B41FA5}">
                          <a16:colId xmlns:a16="http://schemas.microsoft.com/office/drawing/2014/main" val="3865018812"/>
                        </a:ext>
                      </a:extLst>
                    </a:gridCol>
                    <a:gridCol w="3089232">
                      <a:extLst>
                        <a:ext uri="{9D8B030D-6E8A-4147-A177-3AD203B41FA5}">
                          <a16:colId xmlns:a16="http://schemas.microsoft.com/office/drawing/2014/main" val="3754496762"/>
                        </a:ext>
                      </a:extLst>
                    </a:gridCol>
                  </a:tblGrid>
                  <a:tr h="762000">
                    <a:tc>
                      <a:txBody>
                        <a:bodyPr/>
                        <a:lstStyle/>
                        <a:p>
                          <a:pPr algn="ctr"/>
                          <a:r>
                            <a:rPr lang="en-US" sz="2200" u="sng" dirty="0" smtClean="0">
                              <a:solidFill>
                                <a:srgbClr val="000000"/>
                              </a:solidFill>
                              <a:latin typeface="Times New Roman" panose="02020603050405020304" pitchFamily="18" charset="0"/>
                              <a:cs typeface="Times New Roman" panose="02020603050405020304" pitchFamily="18" charset="0"/>
                            </a:rPr>
                            <a:t>Jets</a:t>
                          </a:r>
                          <a:endParaRPr lang="sv-SE" sz="2200" u="sng" dirty="0">
                            <a:solidFill>
                              <a:srgbClr val="000000"/>
                            </a:solidFill>
                            <a:latin typeface="Times New Roman" panose="02020603050405020304" pitchFamily="18" charset="0"/>
                            <a:cs typeface="Times New Roman" panose="02020603050405020304" pitchFamily="18" charset="0"/>
                          </a:endParaRPr>
                        </a:p>
                      </a:txBody>
                      <a:tcPr/>
                    </a:tc>
                    <a:tc>
                      <a:txBody>
                        <a:bodyPr/>
                        <a:lstStyle/>
                        <a:p>
                          <a:endParaRPr lang="sv-SE"/>
                        </a:p>
                      </a:txBody>
                      <a:tcPr>
                        <a:blipFill>
                          <a:blip r:embed="rId3"/>
                          <a:stretch>
                            <a:fillRect l="-100283" t="-5600" r="-144193" b="-79200"/>
                          </a:stretch>
                        </a:blipFill>
                      </a:tcPr>
                    </a:tc>
                    <a:tc>
                      <a:txBody>
                        <a:bodyPr/>
                        <a:lstStyle/>
                        <a:p>
                          <a:endParaRPr lang="sv-SE"/>
                        </a:p>
                      </a:txBody>
                      <a:tcPr>
                        <a:blipFill>
                          <a:blip r:embed="rId3"/>
                          <a:stretch>
                            <a:fillRect l="-139448" t="-5600" r="-394" b="-79200"/>
                          </a:stretch>
                        </a:blipFill>
                      </a:tcPr>
                    </a:tc>
                    <a:extLst>
                      <a:ext uri="{0D108BD9-81ED-4DB2-BD59-A6C34878D82A}">
                        <a16:rowId xmlns:a16="http://schemas.microsoft.com/office/drawing/2014/main" val="2731941573"/>
                      </a:ext>
                    </a:extLst>
                  </a:tr>
                  <a:tr h="587572">
                    <a:tc>
                      <a:txBody>
                        <a:bodyPr/>
                        <a:lstStyle/>
                        <a:p>
                          <a:endParaRPr lang="sv-SE"/>
                        </a:p>
                      </a:txBody>
                      <a:tcPr>
                        <a:blipFill>
                          <a:blip r:embed="rId3"/>
                          <a:stretch>
                            <a:fillRect l="-283" t="-136082" r="-244193" b="-2062"/>
                          </a:stretch>
                        </a:blipFill>
                      </a:tcPr>
                    </a:tc>
                    <a:tc>
                      <a:txBody>
                        <a:bodyPr/>
                        <a:lstStyle/>
                        <a:p>
                          <a:endParaRPr lang="sv-SE"/>
                        </a:p>
                      </a:txBody>
                      <a:tcPr>
                        <a:blipFill>
                          <a:blip r:embed="rId3"/>
                          <a:stretch>
                            <a:fillRect l="-100283" t="-136082" r="-144193" b="-2062"/>
                          </a:stretch>
                        </a:blipFill>
                      </a:tcPr>
                    </a:tc>
                    <a:tc>
                      <a:txBody>
                        <a:bodyPr/>
                        <a:lstStyle/>
                        <a:p>
                          <a:endParaRPr lang="sv-SE"/>
                        </a:p>
                      </a:txBody>
                      <a:tcPr>
                        <a:blipFill>
                          <a:blip r:embed="rId3"/>
                          <a:stretch>
                            <a:fillRect l="-139448" t="-136082" r="-394" b="-2062"/>
                          </a:stretch>
                        </a:blipFill>
                      </a:tcPr>
                    </a:tc>
                    <a:extLst>
                      <a:ext uri="{0D108BD9-81ED-4DB2-BD59-A6C34878D82A}">
                        <a16:rowId xmlns:a16="http://schemas.microsoft.com/office/drawing/2014/main" val="265968305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1846548064"/>
                  </p:ext>
                </p:extLst>
              </p:nvPr>
            </p:nvGraphicFramePr>
            <p:xfrm>
              <a:off x="3117296" y="3685345"/>
              <a:ext cx="6278880" cy="1469761"/>
            </p:xfrm>
            <a:graphic>
              <a:graphicData uri="http://schemas.openxmlformats.org/drawingml/2006/table">
                <a:tbl>
                  <a:tblPr firstRow="1" bandRow="1">
                    <a:tableStyleId>{5940675A-B579-460E-94D1-54222C63F5DA}</a:tableStyleId>
                  </a:tblPr>
                  <a:tblGrid>
                    <a:gridCol w="1219201">
                      <a:extLst>
                        <a:ext uri="{9D8B030D-6E8A-4147-A177-3AD203B41FA5}">
                          <a16:colId xmlns:a16="http://schemas.microsoft.com/office/drawing/2014/main" val="181580987"/>
                        </a:ext>
                      </a:extLst>
                    </a:gridCol>
                    <a:gridCol w="1219200">
                      <a:extLst>
                        <a:ext uri="{9D8B030D-6E8A-4147-A177-3AD203B41FA5}">
                          <a16:colId xmlns:a16="http://schemas.microsoft.com/office/drawing/2014/main" val="3865018812"/>
                        </a:ext>
                      </a:extLst>
                    </a:gridCol>
                    <a:gridCol w="1752600">
                      <a:extLst>
                        <a:ext uri="{9D8B030D-6E8A-4147-A177-3AD203B41FA5}">
                          <a16:colId xmlns:a16="http://schemas.microsoft.com/office/drawing/2014/main" val="3754496762"/>
                        </a:ext>
                      </a:extLst>
                    </a:gridCol>
                    <a:gridCol w="2087879">
                      <a:extLst>
                        <a:ext uri="{9D8B030D-6E8A-4147-A177-3AD203B41FA5}">
                          <a16:colId xmlns:a16="http://schemas.microsoft.com/office/drawing/2014/main" val="176993819"/>
                        </a:ext>
                      </a:extLst>
                    </a:gridCol>
                  </a:tblGrid>
                  <a:tr h="681916">
                    <a:tc>
                      <a:txBody>
                        <a:bodyPr/>
                        <a:lstStyle/>
                        <a:p>
                          <a:pPr algn="ctr"/>
                          <a14:m>
                            <m:oMathPara xmlns:m="http://schemas.openxmlformats.org/officeDocument/2006/math">
                              <m:oMathParaPr>
                                <m:jc m:val="centerGroup"/>
                              </m:oMathParaPr>
                              <m:oMath xmlns:m="http://schemas.openxmlformats.org/officeDocument/2006/math">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𝑄</m:t>
                                    </m:r>
                                  </m:e>
                                  <m:sub>
                                    <m:r>
                                      <a:rPr lang="en-US" sz="2200" b="0" i="1" smtClean="0">
                                        <a:solidFill>
                                          <a:srgbClr val="000000"/>
                                        </a:solidFill>
                                        <a:latin typeface="Cambria Math" panose="02040503050406030204" pitchFamily="18" charset="0"/>
                                      </a:rPr>
                                      <m:t>𝑝𝑎𝑟</m:t>
                                    </m:r>
                                  </m:sub>
                                </m:sSub>
                              </m:oMath>
                            </m:oMathPara>
                          </a14:m>
                          <a:endParaRPr lang="en-US" sz="2200" b="0" dirty="0" smtClean="0">
                            <a:solidFill>
                              <a:srgbClr val="000000"/>
                            </a:solidFill>
                            <a:latin typeface="Times New Roman" panose="02020603050405020304" pitchFamily="18" charset="0"/>
                          </a:endParaRPr>
                        </a:p>
                        <a:p>
                          <a:pPr algn="ctr"/>
                          <a:r>
                            <a:rPr lang="en-US" sz="2200" dirty="0" smtClean="0">
                              <a:solidFill>
                                <a:srgbClr val="000000"/>
                              </a:solidFill>
                              <a:latin typeface="Times New Roman" panose="02020603050405020304" pitchFamily="18" charset="0"/>
                              <a:cs typeface="Times New Roman" panose="02020603050405020304" pitchFamily="18" charset="0"/>
                            </a:rPr>
                            <a:t>*</a:t>
                          </a:r>
                          <a:endParaRPr lang="sv-SE" sz="22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417455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𝑄</m:t>
                                    </m:r>
                                  </m:e>
                                  <m:sub>
                                    <m:r>
                                      <a:rPr lang="en-US" sz="2200" b="0" i="1" smtClean="0">
                                        <a:solidFill>
                                          <a:srgbClr val="000000"/>
                                        </a:solidFill>
                                        <a:latin typeface="Cambria Math" panose="02040503050406030204" pitchFamily="18" charset="0"/>
                                      </a:rPr>
                                      <m:t>𝑝𝑒𝑟𝑝</m:t>
                                    </m:r>
                                  </m:sub>
                                </m:sSub>
                              </m:oMath>
                            </m:oMathPara>
                          </a14:m>
                          <a:endParaRPr lang="sv-SE" sz="2200" dirty="0">
                            <a:solidFill>
                              <a:srgbClr val="000000"/>
                            </a:solidFill>
                            <a:latin typeface="Times New Roman" panose="02020603050405020304" pitchFamily="18" charset="0"/>
                            <a:cs typeface="Times New Roman" panose="02020603050405020304" pitchFamily="18" charset="0"/>
                          </a:endParaRPr>
                        </a:p>
                        <a:p>
                          <a:pPr algn="ctr"/>
                          <a:r>
                            <a:rPr lang="en-US" sz="2200" dirty="0" smtClean="0">
                              <a:solidFill>
                                <a:srgbClr val="000000"/>
                              </a:solidFill>
                              <a:latin typeface="Times New Roman" panose="02020603050405020304" pitchFamily="18" charset="0"/>
                              <a:cs typeface="Times New Roman" panose="02020603050405020304" pitchFamily="18" charset="0"/>
                            </a:rPr>
                            <a:t>*</a:t>
                          </a:r>
                          <a:endParaRPr lang="sv-SE" sz="22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solidFill>
                                <a:srgbClr val="000000"/>
                              </a:solidFill>
                              <a:latin typeface="Times New Roman" panose="02020603050405020304" pitchFamily="18" charset="0"/>
                              <a:cs typeface="Times New Roman" panose="02020603050405020304" pitchFamily="18" charset="0"/>
                            </a:rPr>
                            <a:t>Boundary</a:t>
                          </a:r>
                          <a:endParaRPr lang="en-US" sz="2200" i="1" dirty="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endParaRPr>
                        </a:p>
                        <a:p>
                          <a:pPr marL="0" marR="0" lvl="0" indent="0" algn="ctr" defTabSz="417455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sv-SE" sz="22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sv-SE" sz="2200" dirty="0" smtClean="0">
                            <a:solidFill>
                              <a:srgbClr val="000000"/>
                            </a:solidFill>
                            <a:latin typeface="Times New Roman" panose="02020603050405020304" pitchFamily="18" charset="0"/>
                            <a:cs typeface="Times New Roman" panose="02020603050405020304" pitchFamily="18" charset="0"/>
                          </a:endParaRPr>
                        </a:p>
                      </a:txBody>
                      <a:tcPr/>
                    </a:tc>
                    <a:tc>
                      <a:txBody>
                        <a:bodyPr/>
                        <a:lstStyle/>
                        <a:p>
                          <a:pPr algn="ctr"/>
                          <a:r>
                            <a:rPr lang="en-US" sz="2200" dirty="0" smtClean="0">
                              <a:solidFill>
                                <a:srgbClr val="000000"/>
                              </a:solidFill>
                              <a:latin typeface="Times New Roman" panose="02020603050405020304" pitchFamily="18" charset="0"/>
                              <a:cs typeface="Times New Roman" panose="02020603050405020304" pitchFamily="18" charset="0"/>
                            </a:rPr>
                            <a:t>Encapsulated</a:t>
                          </a:r>
                        </a:p>
                        <a:p>
                          <a:pPr marL="0" marR="0" lvl="0" indent="0" algn="ctr" defTabSz="4174556"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sv-SE" sz="22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sv-SE" sz="2200" dirty="0" smtClean="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31941573"/>
                      </a:ext>
                    </a:extLst>
                  </a:tr>
                  <a:tr h="681916">
                    <a:tc>
                      <a:txBody>
                        <a:bodyPr/>
                        <a:lstStyle/>
                        <a:p>
                          <a:pPr algn="ctr"/>
                          <a14:m>
                            <m:oMathPara xmlns:m="http://schemas.openxmlformats.org/officeDocument/2006/math">
                              <m:oMathParaPr>
                                <m:jc m:val="centerGroup"/>
                              </m:oMathParaPr>
                              <m:oMath xmlns:m="http://schemas.openxmlformats.org/officeDocument/2006/math">
                                <m:r>
                                  <a:rPr lang="en-US" sz="2200" i="1" dirty="0" smtClean="0">
                                    <a:solidFill>
                                      <a:srgbClr val="000000"/>
                                    </a:solidFill>
                                    <a:latin typeface="Cambria Math" panose="02040503050406030204" pitchFamily="18" charset="0"/>
                                    <a:cs typeface="Times New Roman" panose="02020603050405020304" pitchFamily="18" charset="0"/>
                                  </a:rPr>
                                  <m:t>2</m:t>
                                </m:r>
                                <m:r>
                                  <a:rPr lang="el-GR" sz="2200" b="0" i="1" dirty="0" smtClean="0">
                                    <a:solidFill>
                                      <a:srgbClr val="000000"/>
                                    </a:solidFill>
                                    <a:latin typeface="Cambria Math" panose="02040503050406030204" pitchFamily="18" charset="0"/>
                                    <a:cs typeface="Times New Roman" panose="02020603050405020304" pitchFamily="18" charset="0"/>
                                  </a:rPr>
                                  <m:t>201</m:t>
                                </m:r>
                              </m:oMath>
                            </m:oMathPara>
                          </a14:m>
                          <a:endParaRPr lang="sv-SE" sz="22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l-GR" sz="2200" b="0" i="1" dirty="0" smtClean="0">
                                    <a:solidFill>
                                      <a:srgbClr val="000000"/>
                                    </a:solidFill>
                                    <a:latin typeface="Cambria Math" panose="02040503050406030204" pitchFamily="18" charset="0"/>
                                    <a:cs typeface="Times New Roman" panose="02020603050405020304" pitchFamily="18" charset="0"/>
                                  </a:rPr>
                                  <m:t>506</m:t>
                                </m:r>
                              </m:oMath>
                            </m:oMathPara>
                          </a14:m>
                          <a:endParaRPr lang="sv-SE" sz="22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l-GR" sz="2200" b="0" i="1" dirty="0" smtClean="0">
                                    <a:solidFill>
                                      <a:srgbClr val="000000"/>
                                    </a:solidFill>
                                    <a:latin typeface="Cambria Math" panose="02040503050406030204" pitchFamily="18" charset="0"/>
                                    <a:cs typeface="Times New Roman" panose="02020603050405020304" pitchFamily="18" charset="0"/>
                                  </a:rPr>
                                  <m:t>725</m:t>
                                </m:r>
                              </m:oMath>
                            </m:oMathPara>
                          </a14:m>
                          <a:endParaRPr lang="sv-SE" sz="2200" dirty="0">
                            <a:solidFill>
                              <a:srgbClr val="000000"/>
                            </a:solidFill>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l-GR" sz="2200" b="0" i="1" dirty="0" smtClean="0">
                                    <a:solidFill>
                                      <a:srgbClr val="000000"/>
                                    </a:solidFill>
                                    <a:latin typeface="Cambria Math" panose="02040503050406030204" pitchFamily="18" charset="0"/>
                                    <a:cs typeface="Times New Roman" panose="02020603050405020304" pitchFamily="18" charset="0"/>
                                  </a:rPr>
                                  <m:t>105</m:t>
                                </m:r>
                              </m:oMath>
                            </m:oMathPara>
                          </a14:m>
                          <a:endParaRPr lang="sv-SE" sz="22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59683054"/>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1846548064"/>
                  </p:ext>
                </p:extLst>
              </p:nvPr>
            </p:nvGraphicFramePr>
            <p:xfrm>
              <a:off x="3117296" y="3685345"/>
              <a:ext cx="6278880" cy="1469761"/>
            </p:xfrm>
            <a:graphic>
              <a:graphicData uri="http://schemas.openxmlformats.org/drawingml/2006/table">
                <a:tbl>
                  <a:tblPr firstRow="1" bandRow="1">
                    <a:tableStyleId>{5940675A-B579-460E-94D1-54222C63F5DA}</a:tableStyleId>
                  </a:tblPr>
                  <a:tblGrid>
                    <a:gridCol w="1219201">
                      <a:extLst>
                        <a:ext uri="{9D8B030D-6E8A-4147-A177-3AD203B41FA5}">
                          <a16:colId xmlns:a16="http://schemas.microsoft.com/office/drawing/2014/main" val="181580987"/>
                        </a:ext>
                      </a:extLst>
                    </a:gridCol>
                    <a:gridCol w="1219200">
                      <a:extLst>
                        <a:ext uri="{9D8B030D-6E8A-4147-A177-3AD203B41FA5}">
                          <a16:colId xmlns:a16="http://schemas.microsoft.com/office/drawing/2014/main" val="3865018812"/>
                        </a:ext>
                      </a:extLst>
                    </a:gridCol>
                    <a:gridCol w="1752600">
                      <a:extLst>
                        <a:ext uri="{9D8B030D-6E8A-4147-A177-3AD203B41FA5}">
                          <a16:colId xmlns:a16="http://schemas.microsoft.com/office/drawing/2014/main" val="3754496762"/>
                        </a:ext>
                      </a:extLst>
                    </a:gridCol>
                    <a:gridCol w="2087879">
                      <a:extLst>
                        <a:ext uri="{9D8B030D-6E8A-4147-A177-3AD203B41FA5}">
                          <a16:colId xmlns:a16="http://schemas.microsoft.com/office/drawing/2014/main" val="176993819"/>
                        </a:ext>
                      </a:extLst>
                    </a:gridCol>
                  </a:tblGrid>
                  <a:tr h="787845">
                    <a:tc>
                      <a:txBody>
                        <a:bodyPr/>
                        <a:lstStyle/>
                        <a:p>
                          <a:endParaRPr lang="sv-SE"/>
                        </a:p>
                      </a:txBody>
                      <a:tcPr>
                        <a:blipFill>
                          <a:blip r:embed="rId4"/>
                          <a:stretch>
                            <a:fillRect l="-500" t="-4615" r="-416500" b="-87692"/>
                          </a:stretch>
                        </a:blipFill>
                      </a:tcPr>
                    </a:tc>
                    <a:tc>
                      <a:txBody>
                        <a:bodyPr/>
                        <a:lstStyle/>
                        <a:p>
                          <a:endParaRPr lang="sv-SE"/>
                        </a:p>
                      </a:txBody>
                      <a:tcPr>
                        <a:blipFill>
                          <a:blip r:embed="rId4"/>
                          <a:stretch>
                            <a:fillRect l="-100500" t="-4615" r="-316500" b="-87692"/>
                          </a:stretch>
                        </a:blipFill>
                      </a:tcPr>
                    </a:tc>
                    <a:tc>
                      <a:txBody>
                        <a:bodyPr/>
                        <a:lstStyle/>
                        <a:p>
                          <a:endParaRPr lang="sv-SE"/>
                        </a:p>
                      </a:txBody>
                      <a:tcPr>
                        <a:blipFill>
                          <a:blip r:embed="rId4"/>
                          <a:stretch>
                            <a:fillRect l="-139236" t="-4615" r="-119792" b="-87692"/>
                          </a:stretch>
                        </a:blipFill>
                      </a:tcPr>
                    </a:tc>
                    <a:tc>
                      <a:txBody>
                        <a:bodyPr/>
                        <a:lstStyle/>
                        <a:p>
                          <a:endParaRPr lang="sv-SE"/>
                        </a:p>
                      </a:txBody>
                      <a:tcPr>
                        <a:blipFill>
                          <a:blip r:embed="rId4"/>
                          <a:stretch>
                            <a:fillRect l="-200875" t="-4615" r="-583" b="-87692"/>
                          </a:stretch>
                        </a:blipFill>
                      </a:tcPr>
                    </a:tc>
                    <a:extLst>
                      <a:ext uri="{0D108BD9-81ED-4DB2-BD59-A6C34878D82A}">
                        <a16:rowId xmlns:a16="http://schemas.microsoft.com/office/drawing/2014/main" val="2731941573"/>
                      </a:ext>
                    </a:extLst>
                  </a:tr>
                  <a:tr h="681916">
                    <a:tc>
                      <a:txBody>
                        <a:bodyPr/>
                        <a:lstStyle/>
                        <a:p>
                          <a:endParaRPr lang="sv-SE"/>
                        </a:p>
                      </a:txBody>
                      <a:tcPr>
                        <a:blipFill>
                          <a:blip r:embed="rId4"/>
                          <a:stretch>
                            <a:fillRect l="-500" t="-121429" r="-416500" b="-1786"/>
                          </a:stretch>
                        </a:blipFill>
                      </a:tcPr>
                    </a:tc>
                    <a:tc>
                      <a:txBody>
                        <a:bodyPr/>
                        <a:lstStyle/>
                        <a:p>
                          <a:endParaRPr lang="sv-SE"/>
                        </a:p>
                      </a:txBody>
                      <a:tcPr>
                        <a:blipFill>
                          <a:blip r:embed="rId4"/>
                          <a:stretch>
                            <a:fillRect l="-100500" t="-121429" r="-316500" b="-1786"/>
                          </a:stretch>
                        </a:blipFill>
                      </a:tcPr>
                    </a:tc>
                    <a:tc>
                      <a:txBody>
                        <a:bodyPr/>
                        <a:lstStyle/>
                        <a:p>
                          <a:endParaRPr lang="sv-SE"/>
                        </a:p>
                      </a:txBody>
                      <a:tcPr>
                        <a:blipFill>
                          <a:blip r:embed="rId4"/>
                          <a:stretch>
                            <a:fillRect l="-139236" t="-121429" r="-119792" b="-1786"/>
                          </a:stretch>
                        </a:blipFill>
                      </a:tcPr>
                    </a:tc>
                    <a:tc>
                      <a:txBody>
                        <a:bodyPr/>
                        <a:lstStyle/>
                        <a:p>
                          <a:endParaRPr lang="sv-SE"/>
                        </a:p>
                      </a:txBody>
                      <a:tcPr>
                        <a:blipFill>
                          <a:blip r:embed="rId4"/>
                          <a:stretch>
                            <a:fillRect l="-200875" t="-121429" r="-583" b="-1786"/>
                          </a:stretch>
                        </a:blipFill>
                      </a:tcPr>
                    </a:tc>
                    <a:extLst>
                      <a:ext uri="{0D108BD9-81ED-4DB2-BD59-A6C34878D82A}">
                        <a16:rowId xmlns:a16="http://schemas.microsoft.com/office/drawing/2014/main" val="2659683054"/>
                      </a:ext>
                    </a:extLst>
                  </a:tr>
                </a:tbl>
              </a:graphicData>
            </a:graphic>
          </p:graphicFrame>
        </mc:Fallback>
      </mc:AlternateContent>
      <p:cxnSp>
        <p:nvCxnSpPr>
          <p:cNvPr id="8" name="Straight Arrow Connector 7"/>
          <p:cNvCxnSpPr/>
          <p:nvPr/>
        </p:nvCxnSpPr>
        <p:spPr>
          <a:xfrm>
            <a:off x="5831433" y="2794541"/>
            <a:ext cx="0" cy="890804"/>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0" y="5614431"/>
                <a:ext cx="6096000" cy="830997"/>
              </a:xfrm>
              <a:prstGeom prst="rect">
                <a:avLst/>
              </a:prstGeom>
            </p:spPr>
            <p:txBody>
              <a:bodyPr>
                <a:spAutoFit/>
              </a:bodyPr>
              <a:lstStyle/>
              <a:p>
                <a:pPr algn="just"/>
                <a:r>
                  <a:rPr lang="en-US" sz="1600" dirty="0">
                    <a:solidFill>
                      <a:prstClr val="black"/>
                    </a:solidFill>
                    <a:latin typeface="Times New Roman" panose="02020603050405020304" pitchFamily="18" charset="0"/>
                    <a:cs typeface="Times New Roman" panose="02020603050405020304" pitchFamily="18" charset="0"/>
                  </a:rPr>
                  <a:t>* </a:t>
                </a:r>
                <a:r>
                  <a:rPr lang="en-US" sz="1600" dirty="0" smtClean="0">
                    <a:solidFill>
                      <a:prstClr val="black"/>
                    </a:solidFill>
                    <a:latin typeface="Times New Roman" panose="02020603050405020304" pitchFamily="18" charset="0"/>
                    <a:cs typeface="Times New Roman" panose="02020603050405020304" pitchFamily="18" charset="0"/>
                  </a:rPr>
                  <a:t>Including all </a:t>
                </a:r>
                <a:r>
                  <a:rPr lang="en-US" sz="1600" dirty="0">
                    <a:solidFill>
                      <a:prstClr val="black"/>
                    </a:solidFill>
                    <a:latin typeface="Times New Roman" panose="02020603050405020304" pitchFamily="18" charset="0"/>
                    <a:cs typeface="Times New Roman" panose="02020603050405020304" pitchFamily="18" charset="0"/>
                  </a:rPr>
                  <a:t>quality levels, 2</a:t>
                </a:r>
                <a:r>
                  <a:rPr lang="en-US" sz="1600" dirty="0" smtClean="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adaptive schemes and up to </a:t>
                </a:r>
                <a:r>
                  <a:rPr lang="en-US" sz="1600" dirty="0" smtClean="0">
                    <a:solidFill>
                      <a:prstClr val="black"/>
                    </a:solidFill>
                    <a:latin typeface="Times New Roman" panose="02020603050405020304" pitchFamily="18" charset="0"/>
                    <a:cs typeface="Times New Roman" panose="02020603050405020304" pitchFamily="18" charset="0"/>
                  </a:rPr>
                  <a:t>5 tries</a:t>
                </a:r>
                <a:r>
                  <a:rPr lang="el-GR" sz="1600" dirty="0" smtClean="0">
                    <a:solidFill>
                      <a:prstClr val="black"/>
                    </a:solidFill>
                    <a:latin typeface="Times New Roman" panose="02020603050405020304" pitchFamily="18" charset="0"/>
                    <a:cs typeface="Times New Roman" panose="02020603050405020304" pitchFamily="18" charset="0"/>
                  </a:rPr>
                  <a:t>.</a:t>
                </a:r>
                <a:endParaRPr lang="sv-SE" sz="1600" dirty="0">
                  <a:solidFill>
                    <a:prstClr val="black"/>
                  </a:solidFill>
                  <a:latin typeface="Times New Roman" panose="02020603050405020304" pitchFamily="18" charset="0"/>
                  <a:cs typeface="Times New Roman" panose="02020603050405020304" pitchFamily="18" charset="0"/>
                </a:endParaRPr>
              </a:p>
              <a:p>
                <a:pPr algn="just"/>
                <a14:m>
                  <m:oMath xmlns:m="http://schemas.openxmlformats.org/officeDocument/2006/math">
                    <m:r>
                      <a:rPr lang="sv-SE" sz="16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a:solidFill>
                      <a:prstClr val="black"/>
                    </a:solidFill>
                    <a:latin typeface="Times New Roman" panose="02020603050405020304" pitchFamily="18" charset="0"/>
                    <a:cs typeface="Times New Roman" panose="02020603050405020304" pitchFamily="18" charset="0"/>
                  </a:rPr>
                  <a:t> Including all quality levels, </a:t>
                </a:r>
                <a:r>
                  <a:rPr lang="el-GR" sz="1600" dirty="0" smtClean="0">
                    <a:solidFill>
                      <a:prstClr val="black"/>
                    </a:solidFill>
                    <a:latin typeface="Times New Roman" panose="02020603050405020304" pitchFamily="18" charset="0"/>
                    <a:cs typeface="Times New Roman" panose="02020603050405020304" pitchFamily="18" charset="0"/>
                  </a:rPr>
                  <a:t>4</a:t>
                </a:r>
                <a:r>
                  <a:rPr lang="en-US" sz="1600" dirty="0" smtClean="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adaptive schemes and up to </a:t>
                </a:r>
                <a:r>
                  <a:rPr lang="el-GR" sz="1600" dirty="0" smtClean="0">
                    <a:solidFill>
                      <a:prstClr val="black"/>
                    </a:solidFill>
                    <a:latin typeface="Times New Roman" panose="02020603050405020304" pitchFamily="18" charset="0"/>
                    <a:cs typeface="Times New Roman" panose="02020603050405020304" pitchFamily="18" charset="0"/>
                  </a:rPr>
                  <a:t>1</a:t>
                </a:r>
                <a:r>
                  <a:rPr lang="en-US" sz="1600" dirty="0" smtClean="0">
                    <a:solidFill>
                      <a:prstClr val="black"/>
                    </a:solidFill>
                    <a:latin typeface="Times New Roman" panose="02020603050405020304" pitchFamily="18" charset="0"/>
                    <a:cs typeface="Times New Roman" panose="02020603050405020304" pitchFamily="18" charset="0"/>
                  </a:rPr>
                  <a:t>5 tries</a:t>
                </a:r>
                <a:r>
                  <a:rPr lang="el-GR" sz="1600" dirty="0" smtClean="0">
                    <a:solidFill>
                      <a:prstClr val="black"/>
                    </a:solidFill>
                    <a:latin typeface="Times New Roman" panose="02020603050405020304" pitchFamily="18" charset="0"/>
                    <a:cs typeface="Times New Roman" panose="02020603050405020304" pitchFamily="18" charset="0"/>
                  </a:rPr>
                  <a:t>.</a:t>
                </a:r>
                <a:endParaRPr lang="en-US" sz="1600" dirty="0" smtClean="0">
                  <a:solidFill>
                    <a:prstClr val="black"/>
                  </a:solidFill>
                  <a:latin typeface="Times New Roman" panose="02020603050405020304" pitchFamily="18" charset="0"/>
                  <a:cs typeface="Times New Roman" panose="02020603050405020304" pitchFamily="18" charset="0"/>
                </a:endParaRPr>
              </a:p>
              <a:p>
                <a:pPr algn="just"/>
                <a:endParaRPr lang="sv-SE" sz="16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0" y="5614431"/>
                <a:ext cx="6096000" cy="830997"/>
              </a:xfrm>
              <a:prstGeom prst="rect">
                <a:avLst/>
              </a:prstGeom>
              <a:blipFill>
                <a:blip r:embed="rId5"/>
                <a:stretch>
                  <a:fillRect l="-500" t="-2206"/>
                </a:stretch>
              </a:blipFill>
            </p:spPr>
            <p:txBody>
              <a:bodyPr/>
              <a:lstStyle/>
              <a:p>
                <a:r>
                  <a:rPr lang="sv-SE">
                    <a:noFill/>
                  </a:rPr>
                  <a:t> </a:t>
                </a:r>
              </a:p>
            </p:txBody>
          </p:sp>
        </mc:Fallback>
      </mc:AlternateContent>
      <p:sp>
        <p:nvSpPr>
          <p:cNvPr id="2" name="Rectangle 1"/>
          <p:cNvSpPr/>
          <p:nvPr/>
        </p:nvSpPr>
        <p:spPr>
          <a:xfrm>
            <a:off x="4699592" y="1444969"/>
            <a:ext cx="2158409" cy="13495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1116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787910"/>
          </a:xfrm>
        </p:spPr>
        <p:txBody>
          <a:bodyPr/>
          <a:lstStyle/>
          <a:p>
            <a:pPr algn="ctr"/>
            <a:r>
              <a:rPr lang="en-US" dirty="0" smtClean="0"/>
              <a:t>Where are they?</a:t>
            </a:r>
            <a:endParaRPr lang="en-US" dirty="0"/>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06013" y="994946"/>
            <a:ext cx="8381173" cy="5137012"/>
          </a:xfrm>
          <a:prstGeom prst="rect">
            <a:avLst/>
          </a:prstGeom>
        </p:spPr>
      </p:pic>
    </p:spTree>
    <p:extLst>
      <p:ext uri="{BB962C8B-B14F-4D97-AF65-F5344CB8AC3E}">
        <p14:creationId xmlns:p14="http://schemas.microsoft.com/office/powerpoint/2010/main" val="49085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6000" y="207036"/>
            <a:ext cx="11041200" cy="538031"/>
          </a:xfrm>
        </p:spPr>
        <p:txBody>
          <a:bodyPr>
            <a:normAutofit fontScale="90000"/>
          </a:bodyPr>
          <a:lstStyle/>
          <a:p>
            <a:pPr algn="ctr"/>
            <a:r>
              <a:rPr lang="en-US" dirty="0" smtClean="0"/>
              <a:t>Duration of each jet</a:t>
            </a:r>
            <a:endParaRPr lang="sv-SE"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608" y="745067"/>
            <a:ext cx="9725983" cy="5400000"/>
          </a:xfrm>
          <a:prstGeom prst="rect">
            <a:avLst/>
          </a:prstGeom>
        </p:spPr>
      </p:pic>
      <p:sp>
        <p:nvSpPr>
          <p:cNvPr id="2" name="Rectangle 1"/>
          <p:cNvSpPr/>
          <p:nvPr/>
        </p:nvSpPr>
        <p:spPr>
          <a:xfrm>
            <a:off x="4646613" y="1413092"/>
            <a:ext cx="1127051" cy="297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4"/>
          <p:cNvSpPr/>
          <p:nvPr/>
        </p:nvSpPr>
        <p:spPr>
          <a:xfrm>
            <a:off x="2218815" y="1413092"/>
            <a:ext cx="1127051" cy="29771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ctangle 5"/>
          <p:cNvSpPr/>
          <p:nvPr/>
        </p:nvSpPr>
        <p:spPr>
          <a:xfrm>
            <a:off x="7181754" y="1413092"/>
            <a:ext cx="1127051" cy="29771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p:nvSpPr>
        <p:spPr>
          <a:xfrm>
            <a:off x="9469080" y="1416636"/>
            <a:ext cx="1127051" cy="29771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5737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458748"/>
          </a:xfrm>
        </p:spPr>
        <p:txBody>
          <a:bodyPr>
            <a:normAutofit fontScale="90000"/>
          </a:bodyPr>
          <a:lstStyle/>
          <a:p>
            <a:pPr algn="ctr"/>
            <a:r>
              <a:rPr lang="en-US" dirty="0" smtClean="0"/>
              <a:t>Characteristics of </a:t>
            </a:r>
            <a:r>
              <a:rPr lang="en-US" dirty="0" err="1" smtClean="0"/>
              <a:t>Qpar</a:t>
            </a:r>
            <a:r>
              <a:rPr lang="en-US" dirty="0" smtClean="0"/>
              <a:t> – </a:t>
            </a:r>
            <a:r>
              <a:rPr lang="en-US" dirty="0" err="1" smtClean="0"/>
              <a:t>Qperp</a:t>
            </a:r>
            <a:r>
              <a:rPr lang="en-US" dirty="0" smtClean="0"/>
              <a:t> – Boundary </a:t>
            </a:r>
            <a:endParaRPr lang="en-US"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203" y="853039"/>
            <a:ext cx="10076793" cy="5220000"/>
          </a:xfrm>
          <a:prstGeom prst="rect">
            <a:avLst/>
          </a:prstGeom>
        </p:spPr>
      </p:pic>
    </p:spTree>
    <p:extLst>
      <p:ext uri="{BB962C8B-B14F-4D97-AF65-F5344CB8AC3E}">
        <p14:creationId xmlns:p14="http://schemas.microsoft.com/office/powerpoint/2010/main" val="2239767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0"/>
            <a:ext cx="11196286" cy="6210000"/>
          </a:xfrm>
        </p:spPr>
        <p:txBody>
          <a:bodyPr anchor="ctr">
            <a:normAutofit/>
          </a:bodyPr>
          <a:lstStyle/>
          <a:p>
            <a:pPr marL="0" indent="0" algn="ctr">
              <a:buNone/>
            </a:pPr>
            <a:r>
              <a:rPr lang="en-US" sz="3400" dirty="0" smtClean="0"/>
              <a:t>Introduction</a:t>
            </a:r>
          </a:p>
        </p:txBody>
      </p:sp>
    </p:spTree>
    <p:extLst>
      <p:ext uri="{BB962C8B-B14F-4D97-AF65-F5344CB8AC3E}">
        <p14:creationId xmlns:p14="http://schemas.microsoft.com/office/powerpoint/2010/main" val="1016717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458748"/>
          </a:xfrm>
        </p:spPr>
        <p:txBody>
          <a:bodyPr>
            <a:normAutofit fontScale="90000"/>
          </a:bodyPr>
          <a:lstStyle/>
          <a:p>
            <a:pPr algn="ctr"/>
            <a:r>
              <a:rPr lang="en-US" dirty="0" smtClean="0"/>
              <a:t>Characteristics of </a:t>
            </a:r>
            <a:r>
              <a:rPr lang="en-US" dirty="0" err="1" smtClean="0"/>
              <a:t>Qpar</a:t>
            </a:r>
            <a:r>
              <a:rPr lang="en-US" dirty="0" smtClean="0"/>
              <a:t> – </a:t>
            </a:r>
            <a:r>
              <a:rPr lang="en-US" dirty="0" err="1" smtClean="0"/>
              <a:t>Qperp</a:t>
            </a:r>
            <a:r>
              <a:rPr lang="en-US" dirty="0" smtClean="0"/>
              <a:t> – Boundary </a:t>
            </a:r>
            <a:endParaRPr lang="en-US" dirty="0"/>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80643" y="729284"/>
            <a:ext cx="9831914" cy="540000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01600" y="5875256"/>
                <a:ext cx="1942776" cy="338554"/>
              </a:xfrm>
              <a:prstGeom prst="rect">
                <a:avLst/>
              </a:prstGeom>
              <a:noFill/>
            </p:spPr>
            <p:txBody>
              <a:bodyPr wrap="none" rtlCol="0">
                <a:spAutoFit/>
              </a:bodyPr>
              <a:lstStyle/>
              <a:p>
                <a:r>
                  <a:rPr lang="en-US" sz="1600" b="0" dirty="0" smtClean="0">
                    <a:solidFill>
                      <a:srgbClr val="000000"/>
                    </a:solidFill>
                  </a:rPr>
                  <a:t>*Diff = </a:t>
                </a:r>
                <a14:m>
                  <m:oMath xmlns:m="http://schemas.openxmlformats.org/officeDocument/2006/math">
                    <m:r>
                      <a:rPr lang="en-US" sz="1600" b="0" i="1" smtClean="0">
                        <a:solidFill>
                          <a:srgbClr val="000000"/>
                        </a:solidFill>
                        <a:latin typeface="Cambria Math" panose="02040503050406030204" pitchFamily="18" charset="0"/>
                      </a:rPr>
                      <m:t>𝑋</m:t>
                    </m:r>
                    <m:r>
                      <a:rPr lang="en-US" sz="1600" b="0" i="1" smtClean="0">
                        <a:solidFill>
                          <a:srgbClr val="000000"/>
                        </a:solidFill>
                        <a:latin typeface="Cambria Math" panose="02040503050406030204" pitchFamily="18" charset="0"/>
                      </a:rPr>
                      <m:t>−</m:t>
                    </m:r>
                    <m:sSub>
                      <m:sSubPr>
                        <m:ctrlPr>
                          <a:rPr lang="en-US" sz="1600" b="0" i="1" smtClean="0">
                            <a:solidFill>
                              <a:srgbClr val="000000"/>
                            </a:solidFill>
                            <a:latin typeface="Cambria Math" panose="02040503050406030204" pitchFamily="18" charset="0"/>
                          </a:rPr>
                        </m:ctrlPr>
                      </m:sSubPr>
                      <m:e>
                        <m:d>
                          <m:dPr>
                            <m:begChr m:val="⟨"/>
                            <m:endChr m:val="⟩"/>
                            <m:ctrlPr>
                              <a:rPr lang="en-US" sz="1600" b="0" i="1" smtClean="0">
                                <a:solidFill>
                                  <a:srgbClr val="000000"/>
                                </a:solidFill>
                                <a:latin typeface="Cambria Math" panose="02040503050406030204" pitchFamily="18" charset="0"/>
                              </a:rPr>
                            </m:ctrlPr>
                          </m:dPr>
                          <m:e>
                            <m:r>
                              <a:rPr lang="en-US" sz="1600" b="0" i="1" smtClean="0">
                                <a:solidFill>
                                  <a:srgbClr val="000000"/>
                                </a:solidFill>
                                <a:latin typeface="Cambria Math" panose="02040503050406030204" pitchFamily="18" charset="0"/>
                              </a:rPr>
                              <m:t>𝑋</m:t>
                            </m:r>
                          </m:e>
                        </m:d>
                      </m:e>
                      <m:sub>
                        <m:r>
                          <a:rPr lang="en-US" sz="1600" b="0" i="1" smtClean="0">
                            <a:solidFill>
                              <a:srgbClr val="000000"/>
                            </a:solidFill>
                            <a:latin typeface="Cambria Math" panose="02040503050406030204" pitchFamily="18" charset="0"/>
                          </a:rPr>
                          <m:t>10</m:t>
                        </m:r>
                        <m:r>
                          <a:rPr lang="en-US" sz="1600" b="0" i="1" smtClean="0">
                            <a:solidFill>
                              <a:srgbClr val="000000"/>
                            </a:solidFill>
                            <a:latin typeface="Cambria Math" panose="02040503050406030204" pitchFamily="18" charset="0"/>
                          </a:rPr>
                          <m:t>𝑚𝑖𝑛</m:t>
                        </m:r>
                      </m:sub>
                    </m:sSub>
                  </m:oMath>
                </a14:m>
                <a:endParaRPr lang="sv-SE" sz="1600" dirty="0">
                  <a:solidFill>
                    <a:srgbClr val="0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1600" y="5875256"/>
                <a:ext cx="1942776" cy="338554"/>
              </a:xfrm>
              <a:prstGeom prst="rect">
                <a:avLst/>
              </a:prstGeom>
              <a:blipFill>
                <a:blip r:embed="rId4"/>
                <a:stretch>
                  <a:fillRect l="-1567" t="-5455" b="-23636"/>
                </a:stretch>
              </a:blipFill>
            </p:spPr>
            <p:txBody>
              <a:bodyPr/>
              <a:lstStyle/>
              <a:p>
                <a:r>
                  <a:rPr lang="sv-SE">
                    <a:noFill/>
                  </a:rPr>
                  <a:t> </a:t>
                </a:r>
              </a:p>
            </p:txBody>
          </p:sp>
        </mc:Fallback>
      </mc:AlternateContent>
    </p:spTree>
    <p:extLst>
      <p:ext uri="{BB962C8B-B14F-4D97-AF65-F5344CB8AC3E}">
        <p14:creationId xmlns:p14="http://schemas.microsoft.com/office/powerpoint/2010/main" val="1610693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458748"/>
          </a:xfrm>
        </p:spPr>
        <p:txBody>
          <a:bodyPr>
            <a:normAutofit fontScale="90000"/>
          </a:bodyPr>
          <a:lstStyle/>
          <a:p>
            <a:pPr algn="ctr"/>
            <a:r>
              <a:rPr lang="en-US" dirty="0" smtClean="0"/>
              <a:t>Characteristics of </a:t>
            </a:r>
            <a:r>
              <a:rPr lang="en-US" dirty="0" err="1" smtClean="0"/>
              <a:t>Qpar</a:t>
            </a:r>
            <a:r>
              <a:rPr lang="en-US" dirty="0" smtClean="0"/>
              <a:t> – </a:t>
            </a:r>
            <a:r>
              <a:rPr lang="en-US" dirty="0" err="1" smtClean="0"/>
              <a:t>Qperp</a:t>
            </a:r>
            <a:r>
              <a:rPr lang="en-US" dirty="0" smtClean="0"/>
              <a:t> – Encapsulated </a:t>
            </a:r>
            <a:endParaRPr lang="en-US" dirty="0"/>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8203" y="810260"/>
            <a:ext cx="10076793" cy="5220000"/>
          </a:xfrm>
          <a:prstGeom prst="rect">
            <a:avLst/>
          </a:prstGeom>
        </p:spPr>
      </p:pic>
    </p:spTree>
    <p:extLst>
      <p:ext uri="{BB962C8B-B14F-4D97-AF65-F5344CB8AC3E}">
        <p14:creationId xmlns:p14="http://schemas.microsoft.com/office/powerpoint/2010/main" val="530908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458748"/>
          </a:xfrm>
        </p:spPr>
        <p:txBody>
          <a:bodyPr>
            <a:normAutofit fontScale="90000"/>
          </a:bodyPr>
          <a:lstStyle/>
          <a:p>
            <a:pPr algn="ctr"/>
            <a:r>
              <a:rPr lang="en-US" dirty="0" smtClean="0"/>
              <a:t>Characteristics of </a:t>
            </a:r>
            <a:r>
              <a:rPr lang="en-US" dirty="0" err="1" smtClean="0"/>
              <a:t>Qpar</a:t>
            </a:r>
            <a:r>
              <a:rPr lang="en-US" dirty="0" smtClean="0"/>
              <a:t> – </a:t>
            </a:r>
            <a:r>
              <a:rPr lang="en-US" dirty="0" err="1" smtClean="0"/>
              <a:t>Qperp</a:t>
            </a:r>
            <a:r>
              <a:rPr lang="en-US" dirty="0" smtClean="0"/>
              <a:t> – Encapsulated </a:t>
            </a:r>
            <a:endParaRPr lang="en-US"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2058" y="754684"/>
            <a:ext cx="10169084" cy="522000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01600" y="5875256"/>
                <a:ext cx="1942776" cy="338554"/>
              </a:xfrm>
              <a:prstGeom prst="rect">
                <a:avLst/>
              </a:prstGeom>
              <a:noFill/>
            </p:spPr>
            <p:txBody>
              <a:bodyPr wrap="none" rtlCol="0">
                <a:spAutoFit/>
              </a:bodyPr>
              <a:lstStyle/>
              <a:p>
                <a:r>
                  <a:rPr lang="en-US" sz="1600" b="0" dirty="0" smtClean="0">
                    <a:solidFill>
                      <a:srgbClr val="000000"/>
                    </a:solidFill>
                  </a:rPr>
                  <a:t>*Diff = </a:t>
                </a:r>
                <a14:m>
                  <m:oMath xmlns:m="http://schemas.openxmlformats.org/officeDocument/2006/math">
                    <m:r>
                      <a:rPr lang="en-US" sz="1600" b="0" i="1" smtClean="0">
                        <a:solidFill>
                          <a:srgbClr val="000000"/>
                        </a:solidFill>
                        <a:latin typeface="Cambria Math" panose="02040503050406030204" pitchFamily="18" charset="0"/>
                      </a:rPr>
                      <m:t>𝑋</m:t>
                    </m:r>
                    <m:r>
                      <a:rPr lang="en-US" sz="1600" b="0" i="1" smtClean="0">
                        <a:solidFill>
                          <a:srgbClr val="000000"/>
                        </a:solidFill>
                        <a:latin typeface="Cambria Math" panose="02040503050406030204" pitchFamily="18" charset="0"/>
                      </a:rPr>
                      <m:t>−</m:t>
                    </m:r>
                    <m:sSub>
                      <m:sSubPr>
                        <m:ctrlPr>
                          <a:rPr lang="en-US" sz="1600" b="0" i="1" smtClean="0">
                            <a:solidFill>
                              <a:srgbClr val="000000"/>
                            </a:solidFill>
                            <a:latin typeface="Cambria Math" panose="02040503050406030204" pitchFamily="18" charset="0"/>
                          </a:rPr>
                        </m:ctrlPr>
                      </m:sSubPr>
                      <m:e>
                        <m:d>
                          <m:dPr>
                            <m:begChr m:val="⟨"/>
                            <m:endChr m:val="⟩"/>
                            <m:ctrlPr>
                              <a:rPr lang="en-US" sz="1600" b="0" i="1" smtClean="0">
                                <a:solidFill>
                                  <a:srgbClr val="000000"/>
                                </a:solidFill>
                                <a:latin typeface="Cambria Math" panose="02040503050406030204" pitchFamily="18" charset="0"/>
                              </a:rPr>
                            </m:ctrlPr>
                          </m:dPr>
                          <m:e>
                            <m:r>
                              <a:rPr lang="en-US" sz="1600" b="0" i="1" smtClean="0">
                                <a:solidFill>
                                  <a:srgbClr val="000000"/>
                                </a:solidFill>
                                <a:latin typeface="Cambria Math" panose="02040503050406030204" pitchFamily="18" charset="0"/>
                              </a:rPr>
                              <m:t>𝑋</m:t>
                            </m:r>
                          </m:e>
                        </m:d>
                      </m:e>
                      <m:sub>
                        <m:r>
                          <a:rPr lang="en-US" sz="1600" b="0" i="1" smtClean="0">
                            <a:solidFill>
                              <a:srgbClr val="000000"/>
                            </a:solidFill>
                            <a:latin typeface="Cambria Math" panose="02040503050406030204" pitchFamily="18" charset="0"/>
                          </a:rPr>
                          <m:t>10</m:t>
                        </m:r>
                        <m:r>
                          <a:rPr lang="en-US" sz="1600" b="0" i="1" smtClean="0">
                            <a:solidFill>
                              <a:srgbClr val="000000"/>
                            </a:solidFill>
                            <a:latin typeface="Cambria Math" panose="02040503050406030204" pitchFamily="18" charset="0"/>
                          </a:rPr>
                          <m:t>𝑚𝑖𝑛</m:t>
                        </m:r>
                      </m:sub>
                    </m:sSub>
                  </m:oMath>
                </a14:m>
                <a:endParaRPr lang="sv-SE" sz="1600" dirty="0">
                  <a:solidFill>
                    <a:srgbClr val="0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1600" y="5875256"/>
                <a:ext cx="1942776" cy="338554"/>
              </a:xfrm>
              <a:prstGeom prst="rect">
                <a:avLst/>
              </a:prstGeom>
              <a:blipFill>
                <a:blip r:embed="rId4"/>
                <a:stretch>
                  <a:fillRect l="-1567" t="-5455" b="-23636"/>
                </a:stretch>
              </a:blipFill>
            </p:spPr>
            <p:txBody>
              <a:bodyPr/>
              <a:lstStyle/>
              <a:p>
                <a:r>
                  <a:rPr lang="sv-SE">
                    <a:noFill/>
                  </a:rPr>
                  <a:t> </a:t>
                </a:r>
              </a:p>
            </p:txBody>
          </p:sp>
        </mc:Fallback>
      </mc:AlternateContent>
    </p:spTree>
    <p:extLst>
      <p:ext uri="{BB962C8B-B14F-4D97-AF65-F5344CB8AC3E}">
        <p14:creationId xmlns:p14="http://schemas.microsoft.com/office/powerpoint/2010/main" val="3185890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6000" y="143784"/>
            <a:ext cx="11041200" cy="510514"/>
          </a:xfrm>
        </p:spPr>
        <p:txBody>
          <a:bodyPr>
            <a:normAutofit fontScale="90000"/>
          </a:bodyPr>
          <a:lstStyle/>
          <a:p>
            <a:pPr algn="ctr"/>
            <a:r>
              <a:rPr lang="en-US" dirty="0" smtClean="0"/>
              <a:t>Mechanisms ideas for each jets</a:t>
            </a:r>
            <a:endParaRPr lang="sv-SE" dirty="0"/>
          </a:p>
        </p:txBody>
      </p:sp>
      <p:pic>
        <p:nvPicPr>
          <p:cNvPr id="4" name="Picture 2" descr="https://www.researchgate.net/publication/325920264/figure/fig8/AS:640151671828480@1529635460052/Sketch-of-bow-shock-rippling-and-of-the-mechanism-leading-to-magnetosheath-jets-as-the_W64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85" y="1253564"/>
            <a:ext cx="2276648" cy="216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62113" y="3123806"/>
            <a:ext cx="986113" cy="369332"/>
          </a:xfrm>
          <a:prstGeom prst="rect">
            <a:avLst/>
          </a:prstGeom>
          <a:noFill/>
        </p:spPr>
        <p:txBody>
          <a:bodyPr wrap="square" rtlCol="0">
            <a:spAutoFit/>
          </a:bodyPr>
          <a:lstStyle/>
          <a:p>
            <a:r>
              <a:rPr lang="en-US" sz="900" dirty="0" err="1" smtClean="0">
                <a:solidFill>
                  <a:srgbClr val="000000"/>
                </a:solidFill>
              </a:rPr>
              <a:t>Hietala</a:t>
            </a:r>
            <a:r>
              <a:rPr lang="en-US" sz="900" dirty="0" smtClean="0">
                <a:solidFill>
                  <a:srgbClr val="000000"/>
                </a:solidFill>
              </a:rPr>
              <a:t> et al. (2012)  </a:t>
            </a:r>
            <a:endParaRPr lang="sv-SE" sz="900" dirty="0">
              <a:solidFill>
                <a:srgbClr val="000000"/>
              </a:solidFill>
            </a:endParaRPr>
          </a:p>
        </p:txBody>
      </p:sp>
      <p:sp>
        <p:nvSpPr>
          <p:cNvPr id="8" name="Rectangle 7"/>
          <p:cNvSpPr/>
          <p:nvPr/>
        </p:nvSpPr>
        <p:spPr>
          <a:xfrm>
            <a:off x="2328356" y="787193"/>
            <a:ext cx="1717137" cy="369332"/>
          </a:xfrm>
          <a:prstGeom prst="rect">
            <a:avLst/>
          </a:prstGeom>
        </p:spPr>
        <p:txBody>
          <a:bodyPr wrap="none">
            <a:spAutoFit/>
          </a:bodyPr>
          <a:lstStyle/>
          <a:p>
            <a:pPr>
              <a:spcAft>
                <a:spcPts val="0"/>
              </a:spcAft>
            </a:pPr>
            <a:r>
              <a:rPr lang="en-US" dirty="0" smtClean="0">
                <a:solidFill>
                  <a:srgbClr val="00B0F0"/>
                </a:solidFill>
                <a:latin typeface="Times New Roman" panose="02020603050405020304" pitchFamily="18" charset="0"/>
                <a:ea typeface="Georgia" panose="02040502050405020303" pitchFamily="18" charset="0"/>
                <a:cs typeface="Times New Roman" panose="02020603050405020304" pitchFamily="18" charset="0"/>
              </a:rPr>
              <a:t>Quasi – Parallel </a:t>
            </a:r>
            <a:endParaRPr lang="sv-SE" dirty="0">
              <a:solidFill>
                <a:srgbClr val="00B0F0"/>
              </a:solidFill>
              <a:latin typeface="Georgia" panose="02040502050405020303" pitchFamily="18" charset="0"/>
              <a:ea typeface="Georgia" panose="02040502050405020303" pitchFamily="18" charset="0"/>
              <a:cs typeface="Times New Roman" panose="02020603050405020304" pitchFamily="18" charset="0"/>
            </a:endParaRPr>
          </a:p>
        </p:txBody>
      </p:sp>
      <p:sp>
        <p:nvSpPr>
          <p:cNvPr id="9" name="Rectangle 8"/>
          <p:cNvSpPr/>
          <p:nvPr/>
        </p:nvSpPr>
        <p:spPr>
          <a:xfrm>
            <a:off x="7967637" y="826171"/>
            <a:ext cx="2351926" cy="369332"/>
          </a:xfrm>
          <a:prstGeom prst="rect">
            <a:avLst/>
          </a:prstGeom>
        </p:spPr>
        <p:txBody>
          <a:bodyPr wrap="none">
            <a:spAutoFit/>
          </a:bodyPr>
          <a:lstStyle/>
          <a:p>
            <a:pPr algn="ctr">
              <a:spcAft>
                <a:spcPts val="0"/>
              </a:spcAft>
            </a:pPr>
            <a:r>
              <a:rPr lang="en-US" dirty="0" smtClean="0">
                <a:solidFill>
                  <a:srgbClr val="FF0000"/>
                </a:solidFill>
                <a:latin typeface="Times New Roman" panose="02020603050405020304" pitchFamily="18" charset="0"/>
                <a:ea typeface="Georgia" panose="02040502050405020303" pitchFamily="18" charset="0"/>
                <a:cs typeface="Times New Roman" panose="02020603050405020304" pitchFamily="18" charset="0"/>
              </a:rPr>
              <a:t>Quasi – Perpendicular  </a:t>
            </a:r>
            <a:endParaRPr lang="sv-SE" dirty="0">
              <a:solidFill>
                <a:srgbClr val="FF0000"/>
              </a:solidFill>
              <a:latin typeface="Georgia" panose="02040502050405020303" pitchFamily="18" charset="0"/>
              <a:ea typeface="Georgia" panose="02040502050405020303" pitchFamily="18" charset="0"/>
              <a:cs typeface="Times New Roman" panose="02020603050405020304" pitchFamily="18" charset="0"/>
            </a:endParaRPr>
          </a:p>
        </p:txBody>
      </p:sp>
      <p:sp>
        <p:nvSpPr>
          <p:cNvPr id="10" name="Rectangle 9"/>
          <p:cNvSpPr/>
          <p:nvPr/>
        </p:nvSpPr>
        <p:spPr>
          <a:xfrm>
            <a:off x="2591023" y="3552101"/>
            <a:ext cx="1095172" cy="369332"/>
          </a:xfrm>
          <a:prstGeom prst="rect">
            <a:avLst/>
          </a:prstGeom>
        </p:spPr>
        <p:txBody>
          <a:bodyPr wrap="none">
            <a:spAutoFit/>
          </a:bodyPr>
          <a:lstStyle/>
          <a:p>
            <a:pPr>
              <a:spcAft>
                <a:spcPts val="0"/>
              </a:spcAft>
            </a:pPr>
            <a:r>
              <a:rPr lang="en-US" dirty="0" smtClean="0">
                <a:solidFill>
                  <a:srgbClr val="7030A0"/>
                </a:solidFill>
                <a:latin typeface="Times New Roman" panose="02020603050405020304" pitchFamily="18" charset="0"/>
                <a:ea typeface="Georgia" panose="02040502050405020303" pitchFamily="18" charset="0"/>
                <a:cs typeface="Times New Roman" panose="02020603050405020304" pitchFamily="18" charset="0"/>
              </a:rPr>
              <a:t>Boundary</a:t>
            </a:r>
            <a:endParaRPr lang="sv-SE" dirty="0">
              <a:solidFill>
                <a:srgbClr val="7030A0"/>
              </a:solidFill>
              <a:latin typeface="Georgia" panose="02040502050405020303" pitchFamily="18" charset="0"/>
              <a:ea typeface="Georgia" panose="02040502050405020303" pitchFamily="18" charset="0"/>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72890" y="1253564"/>
            <a:ext cx="2941421" cy="2160000"/>
          </a:xfrm>
          <a:prstGeom prst="rect">
            <a:avLst/>
          </a:prstGeom>
        </p:spPr>
      </p:pic>
      <p:sp>
        <p:nvSpPr>
          <p:cNvPr id="11" name="TextBox 10"/>
          <p:cNvSpPr txBox="1"/>
          <p:nvPr/>
        </p:nvSpPr>
        <p:spPr>
          <a:xfrm>
            <a:off x="6930155" y="3123806"/>
            <a:ext cx="986113" cy="369332"/>
          </a:xfrm>
          <a:prstGeom prst="rect">
            <a:avLst/>
          </a:prstGeom>
          <a:noFill/>
        </p:spPr>
        <p:txBody>
          <a:bodyPr wrap="square" rtlCol="0">
            <a:spAutoFit/>
          </a:bodyPr>
          <a:lstStyle/>
          <a:p>
            <a:r>
              <a:rPr lang="en-US" sz="900" dirty="0" err="1" smtClean="0">
                <a:solidFill>
                  <a:srgbClr val="000000"/>
                </a:solidFill>
              </a:rPr>
              <a:t>Johlander</a:t>
            </a:r>
            <a:r>
              <a:rPr lang="en-US" sz="900" dirty="0" smtClean="0">
                <a:solidFill>
                  <a:srgbClr val="000000"/>
                </a:solidFill>
              </a:rPr>
              <a:t> et al. (2016)  </a:t>
            </a:r>
            <a:endParaRPr lang="sv-SE" sz="900" dirty="0">
              <a:solidFill>
                <a:srgbClr val="000000"/>
              </a:solidFill>
            </a:endParaRPr>
          </a:p>
        </p:txBody>
      </p:sp>
      <p:sp>
        <p:nvSpPr>
          <p:cNvPr id="12" name="TextBox 11"/>
          <p:cNvSpPr txBox="1"/>
          <p:nvPr/>
        </p:nvSpPr>
        <p:spPr>
          <a:xfrm>
            <a:off x="576000" y="5800534"/>
            <a:ext cx="986113" cy="369332"/>
          </a:xfrm>
          <a:prstGeom prst="rect">
            <a:avLst/>
          </a:prstGeom>
          <a:noFill/>
        </p:spPr>
        <p:txBody>
          <a:bodyPr wrap="square" rtlCol="0">
            <a:spAutoFit/>
          </a:bodyPr>
          <a:lstStyle/>
          <a:p>
            <a:r>
              <a:rPr lang="en-US" sz="900" dirty="0" smtClean="0">
                <a:solidFill>
                  <a:srgbClr val="000000"/>
                </a:solidFill>
              </a:rPr>
              <a:t>Archer et al. (2012)  </a:t>
            </a:r>
            <a:endParaRPr lang="sv-SE" sz="900" dirty="0">
              <a:solidFill>
                <a:srgbClr val="000000"/>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35722" y="3987678"/>
            <a:ext cx="3702404" cy="2160000"/>
          </a:xfrm>
          <a:prstGeom prst="rect">
            <a:avLst/>
          </a:prstGeom>
        </p:spPr>
      </p:pic>
      <p:sp>
        <p:nvSpPr>
          <p:cNvPr id="5" name="Rectangle 4"/>
          <p:cNvSpPr/>
          <p:nvPr/>
        </p:nvSpPr>
        <p:spPr>
          <a:xfrm>
            <a:off x="8576374" y="3555794"/>
            <a:ext cx="1415772" cy="369332"/>
          </a:xfrm>
          <a:prstGeom prst="rect">
            <a:avLst/>
          </a:prstGeom>
        </p:spPr>
        <p:txBody>
          <a:bodyPr wrap="none">
            <a:spAutoFit/>
          </a:bodyPr>
          <a:lstStyle/>
          <a:p>
            <a:pPr>
              <a:spcAft>
                <a:spcPts val="0"/>
              </a:spcAft>
            </a:pPr>
            <a:r>
              <a:rPr lang="en-US" dirty="0" smtClean="0">
                <a:solidFill>
                  <a:srgbClr val="FFC000"/>
                </a:solidFill>
                <a:latin typeface="Times New Roman" panose="02020603050405020304" pitchFamily="18" charset="0"/>
                <a:ea typeface="Georgia" panose="02040502050405020303" pitchFamily="18" charset="0"/>
                <a:cs typeface="Times New Roman" panose="02020603050405020304" pitchFamily="18" charset="0"/>
              </a:rPr>
              <a:t>Encapsulated</a:t>
            </a:r>
            <a:endParaRPr lang="sv-SE" dirty="0">
              <a:solidFill>
                <a:srgbClr val="FFC000"/>
              </a:solidFill>
              <a:latin typeface="Georgia" panose="02040502050405020303" pitchFamily="18" charset="0"/>
              <a:ea typeface="Georgia" panose="02040502050405020303" pitchFamily="18" charset="0"/>
              <a:cs typeface="Times New Roman" panose="02020603050405020304" pitchFamily="18" charset="0"/>
            </a:endParaRPr>
          </a:p>
        </p:txBody>
      </p:sp>
      <p:cxnSp>
        <p:nvCxnSpPr>
          <p:cNvPr id="17" name="Straight Connector 16"/>
          <p:cNvCxnSpPr/>
          <p:nvPr/>
        </p:nvCxnSpPr>
        <p:spPr>
          <a:xfrm>
            <a:off x="6096600" y="792181"/>
            <a:ext cx="0" cy="5242766"/>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669600" y="3598230"/>
            <a:ext cx="11145633" cy="0"/>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pic>
        <p:nvPicPr>
          <p:cNvPr id="138" name="Picture 137"/>
          <p:cNvPicPr>
            <a:picLocks noChangeAspect="1"/>
          </p:cNvPicPr>
          <p:nvPr/>
        </p:nvPicPr>
        <p:blipFill>
          <a:blip r:embed="rId6"/>
          <a:stretch>
            <a:fillRect/>
          </a:stretch>
        </p:blipFill>
        <p:spPr>
          <a:xfrm>
            <a:off x="6392673" y="3873997"/>
            <a:ext cx="5501853" cy="2235581"/>
          </a:xfrm>
          <a:prstGeom prst="rect">
            <a:avLst/>
          </a:prstGeom>
        </p:spPr>
      </p:pic>
    </p:spTree>
    <p:extLst>
      <p:ext uri="{BB962C8B-B14F-4D97-AF65-F5344CB8AC3E}">
        <p14:creationId xmlns:p14="http://schemas.microsoft.com/office/powerpoint/2010/main" val="139201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6000" y="143784"/>
            <a:ext cx="11041200" cy="510514"/>
          </a:xfrm>
        </p:spPr>
        <p:txBody>
          <a:bodyPr>
            <a:normAutofit fontScale="90000"/>
          </a:bodyPr>
          <a:lstStyle/>
          <a:p>
            <a:pPr algn="ctr"/>
            <a:r>
              <a:rPr lang="en-US" dirty="0" smtClean="0"/>
              <a:t>Encapsulated Jet – Idea proposed</a:t>
            </a:r>
            <a:endParaRPr lang="sv-SE" dirty="0"/>
          </a:p>
        </p:txBody>
      </p:sp>
      <p:grpSp>
        <p:nvGrpSpPr>
          <p:cNvPr id="176" name="Group 175"/>
          <p:cNvGrpSpPr/>
          <p:nvPr/>
        </p:nvGrpSpPr>
        <p:grpSpPr>
          <a:xfrm>
            <a:off x="1981139" y="1169960"/>
            <a:ext cx="9248118" cy="3656816"/>
            <a:chOff x="2472105" y="2133276"/>
            <a:chExt cx="7751560" cy="2803699"/>
          </a:xfrm>
        </p:grpSpPr>
        <p:sp>
          <p:nvSpPr>
            <p:cNvPr id="137" name="Arc 136"/>
            <p:cNvSpPr/>
            <p:nvPr/>
          </p:nvSpPr>
          <p:spPr>
            <a:xfrm rot="10800000">
              <a:off x="3080702" y="2386074"/>
              <a:ext cx="3123873" cy="2331131"/>
            </a:xfrm>
            <a:prstGeom prst="arc">
              <a:avLst>
                <a:gd name="adj1" fmla="val 16200000"/>
                <a:gd name="adj2" fmla="val 540032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00"/>
            </a:p>
          </p:txBody>
        </p:sp>
        <p:sp>
          <p:nvSpPr>
            <p:cNvPr id="139" name="Arc 138"/>
            <p:cNvSpPr/>
            <p:nvPr/>
          </p:nvSpPr>
          <p:spPr>
            <a:xfrm rot="10800000">
              <a:off x="3579660" y="2880556"/>
              <a:ext cx="2213398" cy="1342168"/>
            </a:xfrm>
            <a:prstGeom prst="arc">
              <a:avLst>
                <a:gd name="adj1" fmla="val 16849980"/>
                <a:gd name="adj2" fmla="val 49153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00"/>
            </a:p>
          </p:txBody>
        </p:sp>
        <p:sp>
          <p:nvSpPr>
            <p:cNvPr id="140" name="TextBox 139"/>
            <p:cNvSpPr txBox="1"/>
            <p:nvPr/>
          </p:nvSpPr>
          <p:spPr>
            <a:xfrm>
              <a:off x="2578490" y="3112081"/>
              <a:ext cx="543739" cy="338554"/>
            </a:xfrm>
            <a:prstGeom prst="rect">
              <a:avLst/>
            </a:prstGeom>
            <a:noFill/>
          </p:spPr>
          <p:txBody>
            <a:bodyPr wrap="none" rtlCol="0">
              <a:spAutoFit/>
            </a:bodyPr>
            <a:lstStyle/>
            <a:p>
              <a:r>
                <a:rPr lang="en-US" sz="1600" dirty="0" smtClean="0">
                  <a:latin typeface="Garamond" panose="02020404030301010803" pitchFamily="18" charset="0"/>
                </a:rPr>
                <a:t>IMF</a:t>
              </a:r>
              <a:endParaRPr lang="sv-SE" sz="1600" dirty="0">
                <a:latin typeface="Garamond" panose="02020404030301010803" pitchFamily="18" charset="0"/>
              </a:endParaRPr>
            </a:p>
          </p:txBody>
        </p:sp>
        <p:sp>
          <p:nvSpPr>
            <p:cNvPr id="141" name="TextBox 140"/>
            <p:cNvSpPr txBox="1"/>
            <p:nvPr/>
          </p:nvSpPr>
          <p:spPr>
            <a:xfrm>
              <a:off x="4559301" y="2232897"/>
              <a:ext cx="409086" cy="338554"/>
            </a:xfrm>
            <a:prstGeom prst="rect">
              <a:avLst/>
            </a:prstGeom>
            <a:noFill/>
          </p:spPr>
          <p:txBody>
            <a:bodyPr wrap="none" rtlCol="0">
              <a:spAutoFit/>
            </a:bodyPr>
            <a:lstStyle/>
            <a:p>
              <a:r>
                <a:rPr lang="en-US" sz="1600" dirty="0" smtClean="0">
                  <a:latin typeface="Garamond" panose="02020404030301010803" pitchFamily="18" charset="0"/>
                </a:rPr>
                <a:t>BS</a:t>
              </a:r>
              <a:endParaRPr lang="sv-SE" sz="1600" dirty="0">
                <a:latin typeface="Garamond" panose="02020404030301010803" pitchFamily="18" charset="0"/>
              </a:endParaRPr>
            </a:p>
          </p:txBody>
        </p:sp>
        <p:sp>
          <p:nvSpPr>
            <p:cNvPr id="142" name="TextBox 141"/>
            <p:cNvSpPr txBox="1"/>
            <p:nvPr/>
          </p:nvSpPr>
          <p:spPr>
            <a:xfrm>
              <a:off x="4714751" y="2726665"/>
              <a:ext cx="471604" cy="338554"/>
            </a:xfrm>
            <a:prstGeom prst="rect">
              <a:avLst/>
            </a:prstGeom>
            <a:noFill/>
          </p:spPr>
          <p:txBody>
            <a:bodyPr wrap="none" rtlCol="0">
              <a:spAutoFit/>
            </a:bodyPr>
            <a:lstStyle/>
            <a:p>
              <a:r>
                <a:rPr lang="en-US" sz="1600" dirty="0" smtClean="0">
                  <a:latin typeface="Garamond" panose="02020404030301010803" pitchFamily="18" charset="0"/>
                </a:rPr>
                <a:t>MP</a:t>
              </a:r>
              <a:endParaRPr lang="sv-SE" sz="1600" dirty="0">
                <a:latin typeface="Garamond" panose="02020404030301010803" pitchFamily="18" charset="0"/>
              </a:endParaRPr>
            </a:p>
          </p:txBody>
        </p:sp>
        <p:cxnSp>
          <p:nvCxnSpPr>
            <p:cNvPr id="143" name="Straight Connector 142"/>
            <p:cNvCxnSpPr/>
            <p:nvPr/>
          </p:nvCxnSpPr>
          <p:spPr>
            <a:xfrm>
              <a:off x="2843410" y="3366100"/>
              <a:ext cx="0" cy="567267"/>
            </a:xfrm>
            <a:prstGeom prst="line">
              <a:avLst/>
            </a:prstGeom>
            <a:ln w="6350">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4" name="TextBox 143"/>
                <p:cNvSpPr txBox="1"/>
                <p:nvPr/>
              </p:nvSpPr>
              <p:spPr>
                <a:xfrm>
                  <a:off x="2620728" y="3434374"/>
                  <a:ext cx="33695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sv-SE" sz="1600" i="1" smtClean="0">
                            <a:latin typeface="Cambria Math" panose="02040503050406030204" pitchFamily="18" charset="0"/>
                            <a:ea typeface="Cambria Math" panose="02040503050406030204" pitchFamily="18" charset="0"/>
                          </a:rPr>
                          <m:t>∥</m:t>
                        </m:r>
                      </m:oMath>
                    </m:oMathPara>
                  </a14:m>
                  <a:endParaRPr lang="sv-SE" sz="1600" dirty="0"/>
                </a:p>
              </p:txBody>
            </p:sp>
          </mc:Choice>
          <mc:Fallback xmlns="">
            <p:sp>
              <p:nvSpPr>
                <p:cNvPr id="144" name="TextBox 143"/>
                <p:cNvSpPr txBox="1">
                  <a:spLocks noRot="1" noChangeAspect="1" noMove="1" noResize="1" noEditPoints="1" noAdjustHandles="1" noChangeArrowheads="1" noChangeShapeType="1" noTextEdit="1"/>
                </p:cNvSpPr>
                <p:nvPr/>
              </p:nvSpPr>
              <p:spPr>
                <a:xfrm>
                  <a:off x="2620728" y="3434374"/>
                  <a:ext cx="336951" cy="338554"/>
                </a:xfrm>
                <a:prstGeom prst="rect">
                  <a:avLst/>
                </a:prstGeom>
                <a:blipFill>
                  <a:blip r:embed="rId3"/>
                  <a:stretch>
                    <a:fillRect/>
                  </a:stretch>
                </a:blipFill>
              </p:spPr>
              <p:txBody>
                <a:bodyPr/>
                <a:lstStyle/>
                <a:p>
                  <a:r>
                    <a:rPr lang="sv-SE">
                      <a:noFill/>
                    </a:rPr>
                    <a:t> </a:t>
                  </a:r>
                </a:p>
              </p:txBody>
            </p:sp>
          </mc:Fallback>
        </mc:AlternateContent>
        <p:sp>
          <p:nvSpPr>
            <p:cNvPr id="145" name="Rounded Rectangle 144"/>
            <p:cNvSpPr/>
            <p:nvPr/>
          </p:nvSpPr>
          <p:spPr>
            <a:xfrm>
              <a:off x="5238530" y="3721089"/>
              <a:ext cx="113978" cy="87418"/>
            </a:xfrm>
            <a:prstGeom prst="roundRect">
              <a:avLst/>
            </a:prstGeom>
            <a:solidFill>
              <a:srgbClr val="FFC000"/>
            </a:solidFill>
            <a:ln w="635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sz="1600" dirty="0">
                <a:solidFill>
                  <a:schemeClr val="tx1"/>
                </a:solidFill>
                <a:latin typeface="Garamond" panose="02020404030301010803" pitchFamily="18" charset="0"/>
              </a:endParaRPr>
            </a:p>
          </p:txBody>
        </p:sp>
        <mc:AlternateContent xmlns:mc="http://schemas.openxmlformats.org/markup-compatibility/2006" xmlns:a14="http://schemas.microsoft.com/office/drawing/2010/main">
          <mc:Choice Requires="a14">
            <p:sp>
              <p:nvSpPr>
                <p:cNvPr id="146" name="TextBox 145"/>
                <p:cNvSpPr txBox="1"/>
                <p:nvPr/>
              </p:nvSpPr>
              <p:spPr>
                <a:xfrm>
                  <a:off x="5148287" y="3761660"/>
                  <a:ext cx="284023"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rPr>
                            </m:ctrlPr>
                          </m:accPr>
                          <m:e>
                            <m:r>
                              <m:rPr>
                                <m:sty m:val="p"/>
                              </m:rPr>
                              <a:rPr lang="en-US" sz="1600" b="0" i="0" smtClean="0">
                                <a:latin typeface="Cambria Math" panose="02040503050406030204" pitchFamily="18" charset="0"/>
                              </a:rPr>
                              <m:t>v</m:t>
                            </m:r>
                          </m:e>
                        </m:acc>
                      </m:oMath>
                    </m:oMathPara>
                  </a14:m>
                  <a:endParaRPr lang="sv-SE" sz="1600" dirty="0"/>
                </a:p>
              </p:txBody>
            </p:sp>
          </mc:Choice>
          <mc:Fallback xmlns="">
            <p:sp>
              <p:nvSpPr>
                <p:cNvPr id="146" name="TextBox 145"/>
                <p:cNvSpPr txBox="1">
                  <a:spLocks noRot="1" noChangeAspect="1" noMove="1" noResize="1" noEditPoints="1" noAdjustHandles="1" noChangeArrowheads="1" noChangeShapeType="1" noTextEdit="1"/>
                </p:cNvSpPr>
                <p:nvPr/>
              </p:nvSpPr>
              <p:spPr>
                <a:xfrm>
                  <a:off x="5148287" y="3761660"/>
                  <a:ext cx="284023" cy="338554"/>
                </a:xfrm>
                <a:prstGeom prst="rect">
                  <a:avLst/>
                </a:prstGeom>
                <a:blipFill>
                  <a:blip r:embed="rId4"/>
                  <a:stretch>
                    <a:fillRect/>
                  </a:stretch>
                </a:blipFill>
              </p:spPr>
              <p:txBody>
                <a:bodyPr/>
                <a:lstStyle/>
                <a:p>
                  <a:r>
                    <a:rPr lang="sv-SE">
                      <a:noFill/>
                    </a:rPr>
                    <a:t> </a:t>
                  </a:r>
                </a:p>
              </p:txBody>
            </p:sp>
          </mc:Fallback>
        </mc:AlternateContent>
        <p:cxnSp>
          <p:nvCxnSpPr>
            <p:cNvPr id="147" name="Straight Connector 146"/>
            <p:cNvCxnSpPr/>
            <p:nvPr/>
          </p:nvCxnSpPr>
          <p:spPr>
            <a:xfrm>
              <a:off x="2714823" y="3366099"/>
              <a:ext cx="0" cy="567267"/>
            </a:xfrm>
            <a:prstGeom prst="line">
              <a:avLst/>
            </a:prstGeom>
            <a:ln w="6350">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8" name="TextBox 147"/>
                <p:cNvSpPr txBox="1"/>
                <p:nvPr/>
              </p:nvSpPr>
              <p:spPr>
                <a:xfrm>
                  <a:off x="2780521" y="3448846"/>
                  <a:ext cx="37863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sv-SE" sz="1600" i="1" smtClean="0">
                            <a:latin typeface="Cambria Math" panose="02040503050406030204" pitchFamily="18" charset="0"/>
                            <a:ea typeface="Cambria Math" panose="02040503050406030204" pitchFamily="18" charset="0"/>
                          </a:rPr>
                          <m:t>⊥</m:t>
                        </m:r>
                      </m:oMath>
                    </m:oMathPara>
                  </a14:m>
                  <a:endParaRPr lang="sv-SE" sz="1600" dirty="0"/>
                </a:p>
              </p:txBody>
            </p:sp>
          </mc:Choice>
          <mc:Fallback xmlns="">
            <p:sp>
              <p:nvSpPr>
                <p:cNvPr id="148" name="TextBox 147"/>
                <p:cNvSpPr txBox="1">
                  <a:spLocks noRot="1" noChangeAspect="1" noMove="1" noResize="1" noEditPoints="1" noAdjustHandles="1" noChangeArrowheads="1" noChangeShapeType="1" noTextEdit="1"/>
                </p:cNvSpPr>
                <p:nvPr/>
              </p:nvSpPr>
              <p:spPr>
                <a:xfrm>
                  <a:off x="2780521" y="3448846"/>
                  <a:ext cx="378630" cy="338554"/>
                </a:xfrm>
                <a:prstGeom prst="rect">
                  <a:avLst/>
                </a:prstGeom>
                <a:blipFill>
                  <a:blip r:embed="rId5"/>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49" name="TextBox 148"/>
                <p:cNvSpPr txBox="1"/>
                <p:nvPr/>
              </p:nvSpPr>
              <p:spPr>
                <a:xfrm>
                  <a:off x="2472105" y="3448846"/>
                  <a:ext cx="26025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sv-SE" sz="1600" i="1" smtClean="0">
                            <a:latin typeface="Cambria Math" panose="02040503050406030204" pitchFamily="18" charset="0"/>
                            <a:ea typeface="Cambria Math" panose="02040503050406030204" pitchFamily="18" charset="0"/>
                          </a:rPr>
                          <m:t>⊥</m:t>
                        </m:r>
                      </m:oMath>
                    </m:oMathPara>
                  </a14:m>
                  <a:endParaRPr lang="sv-SE" sz="1600" dirty="0"/>
                </a:p>
              </p:txBody>
            </p:sp>
          </mc:Choice>
          <mc:Fallback xmlns="">
            <p:sp>
              <p:nvSpPr>
                <p:cNvPr id="149" name="TextBox 148"/>
                <p:cNvSpPr txBox="1">
                  <a:spLocks noRot="1" noChangeAspect="1" noMove="1" noResize="1" noEditPoints="1" noAdjustHandles="1" noChangeArrowheads="1" noChangeShapeType="1" noTextEdit="1"/>
                </p:cNvSpPr>
                <p:nvPr/>
              </p:nvSpPr>
              <p:spPr>
                <a:xfrm>
                  <a:off x="2472105" y="3448846"/>
                  <a:ext cx="260250" cy="338554"/>
                </a:xfrm>
                <a:prstGeom prst="rect">
                  <a:avLst/>
                </a:prstGeom>
                <a:blipFill>
                  <a:blip r:embed="rId6"/>
                  <a:stretch>
                    <a:fillRect/>
                  </a:stretch>
                </a:blipFill>
              </p:spPr>
              <p:txBody>
                <a:bodyPr/>
                <a:lstStyle/>
                <a:p>
                  <a:r>
                    <a:rPr lang="sv-SE">
                      <a:noFill/>
                    </a:rPr>
                    <a:t> </a:t>
                  </a:r>
                </a:p>
              </p:txBody>
            </p:sp>
          </mc:Fallback>
        </mc:AlternateContent>
        <p:cxnSp>
          <p:nvCxnSpPr>
            <p:cNvPr id="150" name="Straight Connector 149"/>
            <p:cNvCxnSpPr/>
            <p:nvPr/>
          </p:nvCxnSpPr>
          <p:spPr>
            <a:xfrm>
              <a:off x="5355315" y="3333120"/>
              <a:ext cx="0" cy="567267"/>
            </a:xfrm>
            <a:prstGeom prst="line">
              <a:avLst/>
            </a:prstGeom>
            <a:ln w="6350">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1" name="TextBox 150"/>
                <p:cNvSpPr txBox="1"/>
                <p:nvPr/>
              </p:nvSpPr>
              <p:spPr>
                <a:xfrm>
                  <a:off x="5113067" y="3402821"/>
                  <a:ext cx="33695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sv-SE" sz="1600" i="1" smtClean="0">
                            <a:latin typeface="Cambria Math" panose="02040503050406030204" pitchFamily="18" charset="0"/>
                            <a:ea typeface="Cambria Math" panose="02040503050406030204" pitchFamily="18" charset="0"/>
                          </a:rPr>
                          <m:t>∥</m:t>
                        </m:r>
                      </m:oMath>
                    </m:oMathPara>
                  </a14:m>
                  <a:endParaRPr lang="sv-SE" sz="1600" dirty="0"/>
                </a:p>
              </p:txBody>
            </p:sp>
          </mc:Choice>
          <mc:Fallback xmlns="">
            <p:sp>
              <p:nvSpPr>
                <p:cNvPr id="151" name="TextBox 150"/>
                <p:cNvSpPr txBox="1">
                  <a:spLocks noRot="1" noChangeAspect="1" noMove="1" noResize="1" noEditPoints="1" noAdjustHandles="1" noChangeArrowheads="1" noChangeShapeType="1" noTextEdit="1"/>
                </p:cNvSpPr>
                <p:nvPr/>
              </p:nvSpPr>
              <p:spPr>
                <a:xfrm>
                  <a:off x="5113067" y="3402821"/>
                  <a:ext cx="336951" cy="338554"/>
                </a:xfrm>
                <a:prstGeom prst="rect">
                  <a:avLst/>
                </a:prstGeom>
                <a:blipFill>
                  <a:blip r:embed="rId7"/>
                  <a:stretch>
                    <a:fillRect/>
                  </a:stretch>
                </a:blipFill>
              </p:spPr>
              <p:txBody>
                <a:bodyPr/>
                <a:lstStyle/>
                <a:p>
                  <a:r>
                    <a:rPr lang="sv-SE">
                      <a:noFill/>
                    </a:rPr>
                    <a:t> </a:t>
                  </a:r>
                </a:p>
              </p:txBody>
            </p:sp>
          </mc:Fallback>
        </mc:AlternateContent>
        <p:cxnSp>
          <p:nvCxnSpPr>
            <p:cNvPr id="152" name="Straight Connector 151"/>
            <p:cNvCxnSpPr/>
            <p:nvPr/>
          </p:nvCxnSpPr>
          <p:spPr>
            <a:xfrm>
              <a:off x="5226728" y="3333119"/>
              <a:ext cx="0" cy="567267"/>
            </a:xfrm>
            <a:prstGeom prst="line">
              <a:avLst/>
            </a:prstGeom>
            <a:ln w="6350">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3" name="TextBox 152"/>
                <p:cNvSpPr txBox="1"/>
                <p:nvPr/>
              </p:nvSpPr>
              <p:spPr>
                <a:xfrm>
                  <a:off x="5292426" y="3415866"/>
                  <a:ext cx="37863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sv-SE" sz="1600" i="1" smtClean="0">
                            <a:latin typeface="Cambria Math" panose="02040503050406030204" pitchFamily="18" charset="0"/>
                            <a:ea typeface="Cambria Math" panose="02040503050406030204" pitchFamily="18" charset="0"/>
                          </a:rPr>
                          <m:t>⊥</m:t>
                        </m:r>
                      </m:oMath>
                    </m:oMathPara>
                  </a14:m>
                  <a:endParaRPr lang="sv-SE" sz="1600" dirty="0"/>
                </a:p>
              </p:txBody>
            </p:sp>
          </mc:Choice>
          <mc:Fallback xmlns="">
            <p:sp>
              <p:nvSpPr>
                <p:cNvPr id="153" name="TextBox 152"/>
                <p:cNvSpPr txBox="1">
                  <a:spLocks noRot="1" noChangeAspect="1" noMove="1" noResize="1" noEditPoints="1" noAdjustHandles="1" noChangeArrowheads="1" noChangeShapeType="1" noTextEdit="1"/>
                </p:cNvSpPr>
                <p:nvPr/>
              </p:nvSpPr>
              <p:spPr>
                <a:xfrm>
                  <a:off x="5292426" y="3415866"/>
                  <a:ext cx="378630" cy="338554"/>
                </a:xfrm>
                <a:prstGeom prst="rect">
                  <a:avLst/>
                </a:prstGeom>
                <a:blipFill>
                  <a:blip r:embed="rId8"/>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4" name="TextBox 153"/>
                <p:cNvSpPr txBox="1"/>
                <p:nvPr/>
              </p:nvSpPr>
              <p:spPr>
                <a:xfrm>
                  <a:off x="5023592" y="3417498"/>
                  <a:ext cx="26025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sv-SE" sz="1600" i="1" smtClean="0">
                            <a:latin typeface="Cambria Math" panose="02040503050406030204" pitchFamily="18" charset="0"/>
                            <a:ea typeface="Cambria Math" panose="02040503050406030204" pitchFamily="18" charset="0"/>
                          </a:rPr>
                          <m:t>⊥</m:t>
                        </m:r>
                      </m:oMath>
                    </m:oMathPara>
                  </a14:m>
                  <a:endParaRPr lang="sv-SE" sz="1600" dirty="0"/>
                </a:p>
              </p:txBody>
            </p:sp>
          </mc:Choice>
          <mc:Fallback xmlns="">
            <p:sp>
              <p:nvSpPr>
                <p:cNvPr id="154" name="TextBox 153"/>
                <p:cNvSpPr txBox="1">
                  <a:spLocks noRot="1" noChangeAspect="1" noMove="1" noResize="1" noEditPoints="1" noAdjustHandles="1" noChangeArrowheads="1" noChangeShapeType="1" noTextEdit="1"/>
                </p:cNvSpPr>
                <p:nvPr/>
              </p:nvSpPr>
              <p:spPr>
                <a:xfrm>
                  <a:off x="5023592" y="3417498"/>
                  <a:ext cx="260250" cy="338554"/>
                </a:xfrm>
                <a:prstGeom prst="rect">
                  <a:avLst/>
                </a:prstGeom>
                <a:blipFill>
                  <a:blip r:embed="rId9"/>
                  <a:stretch>
                    <a:fillRect/>
                  </a:stretch>
                </a:blipFill>
              </p:spPr>
              <p:txBody>
                <a:bodyPr/>
                <a:lstStyle/>
                <a:p>
                  <a:r>
                    <a:rPr lang="sv-SE">
                      <a:noFill/>
                    </a:rPr>
                    <a:t> </a:t>
                  </a:r>
                </a:p>
              </p:txBody>
            </p:sp>
          </mc:Fallback>
        </mc:AlternateContent>
        <p:sp>
          <p:nvSpPr>
            <p:cNvPr id="155" name="Arc 154"/>
            <p:cNvSpPr/>
            <p:nvPr/>
          </p:nvSpPr>
          <p:spPr>
            <a:xfrm rot="10800000">
              <a:off x="5092259" y="2386074"/>
              <a:ext cx="3123873" cy="2331131"/>
            </a:xfrm>
            <a:prstGeom prst="arc">
              <a:avLst>
                <a:gd name="adj1" fmla="val 16200000"/>
                <a:gd name="adj2" fmla="val 540032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00"/>
            </a:p>
          </p:txBody>
        </p:sp>
        <p:sp>
          <p:nvSpPr>
            <p:cNvPr id="156" name="Arc 155"/>
            <p:cNvSpPr/>
            <p:nvPr/>
          </p:nvSpPr>
          <p:spPr>
            <a:xfrm rot="10800000">
              <a:off x="5591217" y="2880556"/>
              <a:ext cx="2213398" cy="1342168"/>
            </a:xfrm>
            <a:prstGeom prst="arc">
              <a:avLst>
                <a:gd name="adj1" fmla="val 16849980"/>
                <a:gd name="adj2" fmla="val 49153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00"/>
            </a:p>
          </p:txBody>
        </p:sp>
        <p:sp>
          <p:nvSpPr>
            <p:cNvPr id="157" name="TextBox 156"/>
            <p:cNvSpPr txBox="1"/>
            <p:nvPr/>
          </p:nvSpPr>
          <p:spPr>
            <a:xfrm>
              <a:off x="6570858" y="2232897"/>
              <a:ext cx="409086" cy="338554"/>
            </a:xfrm>
            <a:prstGeom prst="rect">
              <a:avLst/>
            </a:prstGeom>
            <a:noFill/>
          </p:spPr>
          <p:txBody>
            <a:bodyPr wrap="none" rtlCol="0">
              <a:spAutoFit/>
            </a:bodyPr>
            <a:lstStyle/>
            <a:p>
              <a:r>
                <a:rPr lang="en-US" sz="1600" dirty="0" smtClean="0">
                  <a:latin typeface="Garamond" panose="02020404030301010803" pitchFamily="18" charset="0"/>
                </a:rPr>
                <a:t>BS</a:t>
              </a:r>
              <a:endParaRPr lang="sv-SE" sz="1600" dirty="0">
                <a:latin typeface="Garamond" panose="02020404030301010803" pitchFamily="18" charset="0"/>
              </a:endParaRPr>
            </a:p>
          </p:txBody>
        </p:sp>
        <p:sp>
          <p:nvSpPr>
            <p:cNvPr id="158" name="TextBox 157"/>
            <p:cNvSpPr txBox="1"/>
            <p:nvPr/>
          </p:nvSpPr>
          <p:spPr>
            <a:xfrm>
              <a:off x="6726308" y="2726665"/>
              <a:ext cx="471604" cy="338554"/>
            </a:xfrm>
            <a:prstGeom prst="rect">
              <a:avLst/>
            </a:prstGeom>
            <a:noFill/>
          </p:spPr>
          <p:txBody>
            <a:bodyPr wrap="none" rtlCol="0">
              <a:spAutoFit/>
            </a:bodyPr>
            <a:lstStyle/>
            <a:p>
              <a:r>
                <a:rPr lang="en-US" sz="1600" dirty="0" smtClean="0">
                  <a:latin typeface="Garamond" panose="02020404030301010803" pitchFamily="18" charset="0"/>
                </a:rPr>
                <a:t>MP</a:t>
              </a:r>
              <a:endParaRPr lang="sv-SE" sz="1600" dirty="0">
                <a:latin typeface="Garamond" panose="02020404030301010803" pitchFamily="18" charset="0"/>
              </a:endParaRPr>
            </a:p>
          </p:txBody>
        </p:sp>
        <p:sp>
          <p:nvSpPr>
            <p:cNvPr id="159" name="Arc 158"/>
            <p:cNvSpPr/>
            <p:nvPr/>
          </p:nvSpPr>
          <p:spPr>
            <a:xfrm rot="10800000">
              <a:off x="7099792" y="2386074"/>
              <a:ext cx="3123873" cy="2331131"/>
            </a:xfrm>
            <a:prstGeom prst="arc">
              <a:avLst>
                <a:gd name="adj1" fmla="val 16200000"/>
                <a:gd name="adj2" fmla="val 540032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00"/>
            </a:p>
          </p:txBody>
        </p:sp>
        <p:sp>
          <p:nvSpPr>
            <p:cNvPr id="160" name="Arc 159"/>
            <p:cNvSpPr/>
            <p:nvPr/>
          </p:nvSpPr>
          <p:spPr>
            <a:xfrm rot="10800000">
              <a:off x="7598750" y="2880556"/>
              <a:ext cx="2213398" cy="1342168"/>
            </a:xfrm>
            <a:prstGeom prst="arc">
              <a:avLst>
                <a:gd name="adj1" fmla="val 16849980"/>
                <a:gd name="adj2" fmla="val 491536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1600"/>
            </a:p>
          </p:txBody>
        </p:sp>
        <p:sp>
          <p:nvSpPr>
            <p:cNvPr id="161" name="TextBox 160"/>
            <p:cNvSpPr txBox="1"/>
            <p:nvPr/>
          </p:nvSpPr>
          <p:spPr>
            <a:xfrm>
              <a:off x="8578391" y="2232897"/>
              <a:ext cx="409086" cy="338554"/>
            </a:xfrm>
            <a:prstGeom prst="rect">
              <a:avLst/>
            </a:prstGeom>
            <a:noFill/>
          </p:spPr>
          <p:txBody>
            <a:bodyPr wrap="none" rtlCol="0">
              <a:spAutoFit/>
            </a:bodyPr>
            <a:lstStyle/>
            <a:p>
              <a:r>
                <a:rPr lang="en-US" sz="1600" dirty="0" smtClean="0">
                  <a:latin typeface="Garamond" panose="02020404030301010803" pitchFamily="18" charset="0"/>
                </a:rPr>
                <a:t>BS</a:t>
              </a:r>
              <a:endParaRPr lang="sv-SE" sz="1600" dirty="0">
                <a:latin typeface="Garamond" panose="02020404030301010803" pitchFamily="18" charset="0"/>
              </a:endParaRPr>
            </a:p>
          </p:txBody>
        </p:sp>
        <p:sp>
          <p:nvSpPr>
            <p:cNvPr id="162" name="TextBox 161"/>
            <p:cNvSpPr txBox="1"/>
            <p:nvPr/>
          </p:nvSpPr>
          <p:spPr>
            <a:xfrm>
              <a:off x="8733841" y="2726665"/>
              <a:ext cx="471604" cy="338554"/>
            </a:xfrm>
            <a:prstGeom prst="rect">
              <a:avLst/>
            </a:prstGeom>
            <a:noFill/>
          </p:spPr>
          <p:txBody>
            <a:bodyPr wrap="none" rtlCol="0">
              <a:spAutoFit/>
            </a:bodyPr>
            <a:lstStyle/>
            <a:p>
              <a:r>
                <a:rPr lang="en-US" sz="1600" dirty="0" smtClean="0">
                  <a:latin typeface="Garamond" panose="02020404030301010803" pitchFamily="18" charset="0"/>
                </a:rPr>
                <a:t>MP</a:t>
              </a:r>
              <a:endParaRPr lang="sv-SE" sz="1600" dirty="0">
                <a:latin typeface="Garamond" panose="02020404030301010803" pitchFamily="18" charset="0"/>
              </a:endParaRPr>
            </a:p>
          </p:txBody>
        </p:sp>
        <mc:AlternateContent xmlns:mc="http://schemas.openxmlformats.org/markup-compatibility/2006" xmlns:a14="http://schemas.microsoft.com/office/drawing/2010/main">
          <mc:Choice Requires="a14">
            <p:sp>
              <p:nvSpPr>
                <p:cNvPr id="164" name="TextBox 163"/>
                <p:cNvSpPr txBox="1"/>
                <p:nvPr/>
              </p:nvSpPr>
              <p:spPr>
                <a:xfrm>
                  <a:off x="7354454" y="3755216"/>
                  <a:ext cx="284023"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panose="02040503050406030204" pitchFamily="18" charset="0"/>
                              </a:rPr>
                            </m:ctrlPr>
                          </m:accPr>
                          <m:e>
                            <m:r>
                              <m:rPr>
                                <m:sty m:val="p"/>
                              </m:rPr>
                              <a:rPr lang="en-US" sz="1600" b="0" i="0" smtClean="0">
                                <a:latin typeface="Cambria Math" panose="02040503050406030204" pitchFamily="18" charset="0"/>
                              </a:rPr>
                              <m:t>v</m:t>
                            </m:r>
                          </m:e>
                        </m:acc>
                      </m:oMath>
                    </m:oMathPara>
                  </a14:m>
                  <a:endParaRPr lang="sv-SE" sz="1600" dirty="0"/>
                </a:p>
              </p:txBody>
            </p:sp>
          </mc:Choice>
          <mc:Fallback xmlns="">
            <p:sp>
              <p:nvSpPr>
                <p:cNvPr id="164" name="TextBox 163"/>
                <p:cNvSpPr txBox="1">
                  <a:spLocks noRot="1" noChangeAspect="1" noMove="1" noResize="1" noEditPoints="1" noAdjustHandles="1" noChangeArrowheads="1" noChangeShapeType="1" noTextEdit="1"/>
                </p:cNvSpPr>
                <p:nvPr/>
              </p:nvSpPr>
              <p:spPr>
                <a:xfrm>
                  <a:off x="7354454" y="3755216"/>
                  <a:ext cx="284023" cy="338554"/>
                </a:xfrm>
                <a:prstGeom prst="rect">
                  <a:avLst/>
                </a:prstGeom>
                <a:blipFill>
                  <a:blip r:embed="rId10"/>
                  <a:stretch>
                    <a:fillRect/>
                  </a:stretch>
                </a:blipFill>
              </p:spPr>
              <p:txBody>
                <a:bodyPr/>
                <a:lstStyle/>
                <a:p>
                  <a:r>
                    <a:rPr lang="sv-SE">
                      <a:noFill/>
                    </a:rPr>
                    <a:t> </a:t>
                  </a:r>
                </a:p>
              </p:txBody>
            </p:sp>
          </mc:Fallback>
        </mc:AlternateContent>
        <p:cxnSp>
          <p:nvCxnSpPr>
            <p:cNvPr id="165" name="Straight Connector 164"/>
            <p:cNvCxnSpPr/>
            <p:nvPr/>
          </p:nvCxnSpPr>
          <p:spPr>
            <a:xfrm>
              <a:off x="7454054" y="3333120"/>
              <a:ext cx="0" cy="567267"/>
            </a:xfrm>
            <a:prstGeom prst="line">
              <a:avLst/>
            </a:prstGeom>
            <a:ln w="6350">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6" name="TextBox 165"/>
                <p:cNvSpPr txBox="1"/>
                <p:nvPr/>
              </p:nvSpPr>
              <p:spPr>
                <a:xfrm>
                  <a:off x="7232299" y="3405153"/>
                  <a:ext cx="33695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sv-SE" sz="1600" i="1" smtClean="0">
                            <a:latin typeface="Cambria Math" panose="02040503050406030204" pitchFamily="18" charset="0"/>
                            <a:ea typeface="Cambria Math" panose="02040503050406030204" pitchFamily="18" charset="0"/>
                          </a:rPr>
                          <m:t>∥</m:t>
                        </m:r>
                      </m:oMath>
                    </m:oMathPara>
                  </a14:m>
                  <a:endParaRPr lang="sv-SE" sz="1600" dirty="0"/>
                </a:p>
              </p:txBody>
            </p:sp>
          </mc:Choice>
          <mc:Fallback xmlns="">
            <p:sp>
              <p:nvSpPr>
                <p:cNvPr id="166" name="TextBox 165"/>
                <p:cNvSpPr txBox="1">
                  <a:spLocks noRot="1" noChangeAspect="1" noMove="1" noResize="1" noEditPoints="1" noAdjustHandles="1" noChangeArrowheads="1" noChangeShapeType="1" noTextEdit="1"/>
                </p:cNvSpPr>
                <p:nvPr/>
              </p:nvSpPr>
              <p:spPr>
                <a:xfrm>
                  <a:off x="7232299" y="3405153"/>
                  <a:ext cx="336951" cy="338554"/>
                </a:xfrm>
                <a:prstGeom prst="rect">
                  <a:avLst/>
                </a:prstGeom>
                <a:blipFill>
                  <a:blip r:embed="rId11"/>
                  <a:stretch>
                    <a:fillRect/>
                  </a:stretch>
                </a:blipFill>
              </p:spPr>
              <p:txBody>
                <a:bodyPr/>
                <a:lstStyle/>
                <a:p>
                  <a:r>
                    <a:rPr lang="sv-SE">
                      <a:noFill/>
                    </a:rPr>
                    <a:t> </a:t>
                  </a:r>
                </a:p>
              </p:txBody>
            </p:sp>
          </mc:Fallback>
        </mc:AlternateContent>
        <p:cxnSp>
          <p:nvCxnSpPr>
            <p:cNvPr id="167" name="Straight Connector 166"/>
            <p:cNvCxnSpPr/>
            <p:nvPr/>
          </p:nvCxnSpPr>
          <p:spPr>
            <a:xfrm>
              <a:off x="7325467" y="3333119"/>
              <a:ext cx="0" cy="567267"/>
            </a:xfrm>
            <a:prstGeom prst="line">
              <a:avLst/>
            </a:prstGeom>
            <a:ln w="6350">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8" name="TextBox 167"/>
                <p:cNvSpPr txBox="1"/>
                <p:nvPr/>
              </p:nvSpPr>
              <p:spPr>
                <a:xfrm>
                  <a:off x="7372767" y="3419403"/>
                  <a:ext cx="308033"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sv-SE" sz="1600" i="1" smtClean="0">
                            <a:latin typeface="Cambria Math" panose="02040503050406030204" pitchFamily="18" charset="0"/>
                            <a:ea typeface="Cambria Math" panose="02040503050406030204" pitchFamily="18" charset="0"/>
                          </a:rPr>
                          <m:t>⊥</m:t>
                        </m:r>
                      </m:oMath>
                    </m:oMathPara>
                  </a14:m>
                  <a:endParaRPr lang="sv-SE" sz="1600" dirty="0"/>
                </a:p>
              </p:txBody>
            </p:sp>
          </mc:Choice>
          <mc:Fallback xmlns="">
            <p:sp>
              <p:nvSpPr>
                <p:cNvPr id="168" name="TextBox 167"/>
                <p:cNvSpPr txBox="1">
                  <a:spLocks noRot="1" noChangeAspect="1" noMove="1" noResize="1" noEditPoints="1" noAdjustHandles="1" noChangeArrowheads="1" noChangeShapeType="1" noTextEdit="1"/>
                </p:cNvSpPr>
                <p:nvPr/>
              </p:nvSpPr>
              <p:spPr>
                <a:xfrm>
                  <a:off x="7372767" y="3419403"/>
                  <a:ext cx="308033" cy="338554"/>
                </a:xfrm>
                <a:prstGeom prst="rect">
                  <a:avLst/>
                </a:prstGeom>
                <a:blipFill>
                  <a:blip r:embed="rId12"/>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69" name="TextBox 168"/>
                <p:cNvSpPr txBox="1"/>
                <p:nvPr/>
              </p:nvSpPr>
              <p:spPr>
                <a:xfrm>
                  <a:off x="7084407" y="3419403"/>
                  <a:ext cx="19224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sv-SE" sz="1600" i="1" smtClean="0">
                            <a:latin typeface="Cambria Math" panose="02040503050406030204" pitchFamily="18" charset="0"/>
                            <a:ea typeface="Cambria Math" panose="02040503050406030204" pitchFamily="18" charset="0"/>
                          </a:rPr>
                          <m:t>⊥</m:t>
                        </m:r>
                      </m:oMath>
                    </m:oMathPara>
                  </a14:m>
                  <a:endParaRPr lang="sv-SE" sz="1600" dirty="0"/>
                </a:p>
              </p:txBody>
            </p:sp>
          </mc:Choice>
          <mc:Fallback xmlns="">
            <p:sp>
              <p:nvSpPr>
                <p:cNvPr id="169" name="TextBox 168"/>
                <p:cNvSpPr txBox="1">
                  <a:spLocks noRot="1" noChangeAspect="1" noMove="1" noResize="1" noEditPoints="1" noAdjustHandles="1" noChangeArrowheads="1" noChangeShapeType="1" noTextEdit="1"/>
                </p:cNvSpPr>
                <p:nvPr/>
              </p:nvSpPr>
              <p:spPr>
                <a:xfrm>
                  <a:off x="7084407" y="3419403"/>
                  <a:ext cx="192240" cy="338554"/>
                </a:xfrm>
                <a:prstGeom prst="rect">
                  <a:avLst/>
                </a:prstGeom>
                <a:blipFill>
                  <a:blip r:embed="rId13"/>
                  <a:stretch>
                    <a:fillRect r="-27027"/>
                  </a:stretch>
                </a:blipFill>
              </p:spPr>
              <p:txBody>
                <a:bodyPr/>
                <a:lstStyle/>
                <a:p>
                  <a:r>
                    <a:rPr lang="sv-SE">
                      <a:noFill/>
                    </a:rPr>
                    <a:t> </a:t>
                  </a:r>
                </a:p>
              </p:txBody>
            </p:sp>
          </mc:Fallback>
        </mc:AlternateContent>
        <p:cxnSp>
          <p:nvCxnSpPr>
            <p:cNvPr id="170" name="Straight Connector 169"/>
            <p:cNvCxnSpPr/>
            <p:nvPr/>
          </p:nvCxnSpPr>
          <p:spPr>
            <a:xfrm>
              <a:off x="5092258" y="2169123"/>
              <a:ext cx="0" cy="2767852"/>
            </a:xfrm>
            <a:prstGeom prst="line">
              <a:avLst/>
            </a:prstGeom>
          </p:spPr>
          <p:style>
            <a:lnRef idx="1">
              <a:schemeClr val="dk1"/>
            </a:lnRef>
            <a:fillRef idx="0">
              <a:schemeClr val="dk1"/>
            </a:fillRef>
            <a:effectRef idx="0">
              <a:schemeClr val="dk1"/>
            </a:effectRef>
            <a:fontRef idx="minor">
              <a:schemeClr val="tx1"/>
            </a:fontRef>
          </p:style>
        </p:cxnSp>
        <p:cxnSp>
          <p:nvCxnSpPr>
            <p:cNvPr id="171" name="Straight Connector 170"/>
            <p:cNvCxnSpPr/>
            <p:nvPr/>
          </p:nvCxnSpPr>
          <p:spPr>
            <a:xfrm>
              <a:off x="7099791" y="2169123"/>
              <a:ext cx="0" cy="2767852"/>
            </a:xfrm>
            <a:prstGeom prst="line">
              <a:avLst/>
            </a:prstGeom>
          </p:spPr>
          <p:style>
            <a:lnRef idx="1">
              <a:schemeClr val="dk1"/>
            </a:lnRef>
            <a:fillRef idx="0">
              <a:schemeClr val="dk1"/>
            </a:fillRef>
            <a:effectRef idx="0">
              <a:schemeClr val="dk1"/>
            </a:effectRef>
            <a:fontRef idx="minor">
              <a:schemeClr val="tx1"/>
            </a:fontRef>
          </p:style>
        </p:cxnSp>
        <p:cxnSp>
          <p:nvCxnSpPr>
            <p:cNvPr id="172" name="Straight Connector 171"/>
            <p:cNvCxnSpPr/>
            <p:nvPr/>
          </p:nvCxnSpPr>
          <p:spPr>
            <a:xfrm flipV="1">
              <a:off x="2506527" y="2169123"/>
              <a:ext cx="6883043" cy="5372"/>
            </a:xfrm>
            <a:prstGeom prst="line">
              <a:avLst/>
            </a:prstGeom>
          </p:spPr>
          <p:style>
            <a:lnRef idx="1">
              <a:schemeClr val="dk1"/>
            </a:lnRef>
            <a:fillRef idx="0">
              <a:schemeClr val="dk1"/>
            </a:fillRef>
            <a:effectRef idx="0">
              <a:schemeClr val="dk1"/>
            </a:effectRef>
            <a:fontRef idx="minor">
              <a:schemeClr val="tx1"/>
            </a:fontRef>
          </p:style>
        </p:cxnSp>
        <p:sp>
          <p:nvSpPr>
            <p:cNvPr id="173" name="Rounded Rectangle 172"/>
            <p:cNvSpPr/>
            <p:nvPr/>
          </p:nvSpPr>
          <p:spPr>
            <a:xfrm>
              <a:off x="2605191" y="2240937"/>
              <a:ext cx="187769" cy="173396"/>
            </a:xfrm>
            <a:prstGeom prst="roundRect">
              <a:avLst/>
            </a:prstGeom>
            <a:solidFill>
              <a:srgbClr val="FFC000"/>
            </a:solidFill>
            <a:ln w="635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sz="1600" dirty="0">
                <a:solidFill>
                  <a:schemeClr val="tx1"/>
                </a:solidFill>
                <a:latin typeface="Garamond" panose="02020404030301010803" pitchFamily="18" charset="0"/>
              </a:endParaRPr>
            </a:p>
          </p:txBody>
        </p:sp>
        <p:sp>
          <p:nvSpPr>
            <p:cNvPr id="174" name="TextBox 173"/>
            <p:cNvSpPr txBox="1"/>
            <p:nvPr/>
          </p:nvSpPr>
          <p:spPr>
            <a:xfrm>
              <a:off x="2739660" y="2133276"/>
              <a:ext cx="489236" cy="338554"/>
            </a:xfrm>
            <a:prstGeom prst="rect">
              <a:avLst/>
            </a:prstGeom>
            <a:noFill/>
          </p:spPr>
          <p:txBody>
            <a:bodyPr wrap="none" rtlCol="0">
              <a:spAutoFit/>
            </a:bodyPr>
            <a:lstStyle/>
            <a:p>
              <a:r>
                <a:rPr lang="en-US" sz="1600" dirty="0" smtClean="0"/>
                <a:t>: </a:t>
              </a:r>
              <a:r>
                <a:rPr lang="en-US" sz="1400" dirty="0" smtClean="0"/>
                <a:t>jet</a:t>
              </a:r>
              <a:endParaRPr lang="sv-SE" sz="1400" dirty="0"/>
            </a:p>
          </p:txBody>
        </p:sp>
        <p:sp>
          <p:nvSpPr>
            <p:cNvPr id="175" name="Rounded Rectangle 174"/>
            <p:cNvSpPr/>
            <p:nvPr/>
          </p:nvSpPr>
          <p:spPr>
            <a:xfrm>
              <a:off x="7432612" y="3716687"/>
              <a:ext cx="113978" cy="87418"/>
            </a:xfrm>
            <a:prstGeom prst="roundRect">
              <a:avLst/>
            </a:prstGeom>
            <a:solidFill>
              <a:srgbClr val="FFC000"/>
            </a:solidFill>
            <a:ln w="635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sz="1600" dirty="0">
                <a:solidFill>
                  <a:schemeClr val="tx1"/>
                </a:solidFill>
                <a:latin typeface="Garamond" panose="02020404030301010803" pitchFamily="18" charset="0"/>
              </a:endParaRPr>
            </a:p>
          </p:txBody>
        </p:sp>
      </p:grpSp>
      <p:sp>
        <p:nvSpPr>
          <p:cNvPr id="177" name="TextBox 176"/>
          <p:cNvSpPr txBox="1"/>
          <p:nvPr/>
        </p:nvSpPr>
        <p:spPr>
          <a:xfrm flipH="1">
            <a:off x="5797696" y="838968"/>
            <a:ext cx="1159227" cy="369332"/>
          </a:xfrm>
          <a:prstGeom prst="rect">
            <a:avLst/>
          </a:prstGeom>
          <a:noFill/>
        </p:spPr>
        <p:txBody>
          <a:bodyPr wrap="square" rtlCol="0">
            <a:spAutoFit/>
          </a:bodyPr>
          <a:lstStyle/>
          <a:p>
            <a:r>
              <a:rPr lang="en-US" dirty="0" smtClean="0">
                <a:solidFill>
                  <a:srgbClr val="000000"/>
                </a:solidFill>
              </a:rPr>
              <a:t>Stage 2</a:t>
            </a:r>
            <a:endParaRPr lang="sv-SE" dirty="0">
              <a:solidFill>
                <a:srgbClr val="000000"/>
              </a:solidFill>
            </a:endParaRPr>
          </a:p>
        </p:txBody>
      </p:sp>
      <p:sp>
        <p:nvSpPr>
          <p:cNvPr id="178" name="TextBox 177"/>
          <p:cNvSpPr txBox="1"/>
          <p:nvPr/>
        </p:nvSpPr>
        <p:spPr>
          <a:xfrm flipH="1">
            <a:off x="3058597" y="838968"/>
            <a:ext cx="1159227" cy="369332"/>
          </a:xfrm>
          <a:prstGeom prst="rect">
            <a:avLst/>
          </a:prstGeom>
          <a:noFill/>
        </p:spPr>
        <p:txBody>
          <a:bodyPr wrap="square" rtlCol="0">
            <a:spAutoFit/>
          </a:bodyPr>
          <a:lstStyle/>
          <a:p>
            <a:r>
              <a:rPr lang="en-US" dirty="0" smtClean="0">
                <a:solidFill>
                  <a:srgbClr val="000000"/>
                </a:solidFill>
              </a:rPr>
              <a:t>Stage 1</a:t>
            </a:r>
            <a:endParaRPr lang="sv-SE" dirty="0">
              <a:solidFill>
                <a:srgbClr val="000000"/>
              </a:solidFill>
            </a:endParaRPr>
          </a:p>
        </p:txBody>
      </p:sp>
      <p:sp>
        <p:nvSpPr>
          <p:cNvPr id="179" name="TextBox 178"/>
          <p:cNvSpPr txBox="1"/>
          <p:nvPr/>
        </p:nvSpPr>
        <p:spPr>
          <a:xfrm flipH="1">
            <a:off x="8292573" y="838968"/>
            <a:ext cx="1159227" cy="369332"/>
          </a:xfrm>
          <a:prstGeom prst="rect">
            <a:avLst/>
          </a:prstGeom>
          <a:noFill/>
        </p:spPr>
        <p:txBody>
          <a:bodyPr wrap="square" rtlCol="0">
            <a:spAutoFit/>
          </a:bodyPr>
          <a:lstStyle/>
          <a:p>
            <a:r>
              <a:rPr lang="en-US" dirty="0" smtClean="0">
                <a:solidFill>
                  <a:srgbClr val="000000"/>
                </a:solidFill>
              </a:rPr>
              <a:t>Stage 3</a:t>
            </a:r>
            <a:endParaRPr lang="sv-SE" dirty="0">
              <a:solidFill>
                <a:srgbClr val="000000"/>
              </a:solidFill>
            </a:endParaRPr>
          </a:p>
        </p:txBody>
      </p:sp>
      <mc:AlternateContent xmlns:mc="http://schemas.openxmlformats.org/markup-compatibility/2006" xmlns:a14="http://schemas.microsoft.com/office/drawing/2010/main">
        <mc:Choice Requires="a14">
          <p:sp>
            <p:nvSpPr>
              <p:cNvPr id="180" name="TextBox 179"/>
              <p:cNvSpPr txBox="1"/>
              <p:nvPr/>
            </p:nvSpPr>
            <p:spPr>
              <a:xfrm>
                <a:off x="7243561" y="4485461"/>
                <a:ext cx="1413771" cy="36048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acc>
                            <m:accPr>
                              <m:chr m:val="⃗"/>
                              <m:ctrlPr>
                                <a:rPr lang="en-US" sz="1600" i="1">
                                  <a:latin typeface="Cambria Math" panose="02040503050406030204" pitchFamily="18" charset="0"/>
                                </a:rPr>
                              </m:ctrlPr>
                            </m:accPr>
                            <m:e>
                              <m:r>
                                <m:rPr>
                                  <m:sty m:val="p"/>
                                </m:rPr>
                                <a:rPr lang="en-US" sz="1600">
                                  <a:latin typeface="Cambria Math" panose="02040503050406030204" pitchFamily="18" charset="0"/>
                                </a:rPr>
                                <m:t>v</m:t>
                              </m:r>
                            </m:e>
                          </m:acc>
                        </m:e>
                        <m:sub>
                          <m:r>
                            <m:rPr>
                              <m:sty m:val="p"/>
                            </m:rPr>
                            <a:rPr lang="en-US" sz="1600" b="0" i="0" smtClean="0">
                              <a:latin typeface="Cambria Math" panose="02040503050406030204" pitchFamily="18" charset="0"/>
                            </a:rPr>
                            <m:t>J</m:t>
                          </m:r>
                        </m:sub>
                      </m:sSub>
                      <m:r>
                        <a:rPr lang="en-US" sz="1600" b="0" i="1" smtClean="0">
                          <a:latin typeface="Cambria Math" panose="02040503050406030204" pitchFamily="18" charset="0"/>
                        </a:rPr>
                        <m:t>&gt;</m:t>
                      </m:r>
                      <m:sSub>
                        <m:sSubPr>
                          <m:ctrlPr>
                            <a:rPr lang="en-US" sz="1600" i="1">
                              <a:latin typeface="Cambria Math" panose="02040503050406030204" pitchFamily="18" charset="0"/>
                            </a:rPr>
                          </m:ctrlPr>
                        </m:sSubPr>
                        <m:e>
                          <m:acc>
                            <m:accPr>
                              <m:chr m:val="⃗"/>
                              <m:ctrlPr>
                                <a:rPr lang="en-US" sz="1600" b="0" i="1" smtClean="0">
                                  <a:latin typeface="Cambria Math" panose="02040503050406030204" pitchFamily="18" charset="0"/>
                                </a:rPr>
                              </m:ctrlPr>
                            </m:accPr>
                            <m:e>
                              <m:r>
                                <m:rPr>
                                  <m:sty m:val="p"/>
                                </m:rPr>
                                <a:rPr lang="en-US" sz="1600">
                                  <a:latin typeface="Cambria Math" panose="02040503050406030204" pitchFamily="18" charset="0"/>
                                </a:rPr>
                                <m:t>v</m:t>
                              </m:r>
                            </m:e>
                          </m:acc>
                        </m:e>
                        <m:sub>
                          <m:r>
                            <m:rPr>
                              <m:sty m:val="p"/>
                            </m:rPr>
                            <a:rPr lang="en-US" sz="1600" b="0" i="0" smtClean="0">
                              <a:latin typeface="Cambria Math" panose="02040503050406030204" pitchFamily="18" charset="0"/>
                            </a:rPr>
                            <m:t>p</m:t>
                          </m:r>
                        </m:sub>
                      </m:sSub>
                    </m:oMath>
                  </m:oMathPara>
                </a14:m>
                <a:endParaRPr lang="sv-SE" sz="1600" dirty="0"/>
              </a:p>
            </p:txBody>
          </p:sp>
        </mc:Choice>
        <mc:Fallback xmlns="">
          <p:sp>
            <p:nvSpPr>
              <p:cNvPr id="180" name="TextBox 179"/>
              <p:cNvSpPr txBox="1">
                <a:spLocks noRot="1" noChangeAspect="1" noMove="1" noResize="1" noEditPoints="1" noAdjustHandles="1" noChangeArrowheads="1" noChangeShapeType="1" noTextEdit="1"/>
              </p:cNvSpPr>
              <p:nvPr/>
            </p:nvSpPr>
            <p:spPr>
              <a:xfrm>
                <a:off x="7243561" y="4485461"/>
                <a:ext cx="1413771" cy="360483"/>
              </a:xfrm>
              <a:prstGeom prst="rect">
                <a:avLst/>
              </a:prstGeom>
              <a:blipFill>
                <a:blip r:embed="rId14"/>
                <a:stretch>
                  <a:fillRect b="-5085"/>
                </a:stretch>
              </a:blipFill>
            </p:spPr>
            <p:txBody>
              <a:bodyPr/>
              <a:lstStyle/>
              <a:p>
                <a:r>
                  <a:rPr lang="sv-SE">
                    <a:noFill/>
                  </a:rPr>
                  <a:t> </a:t>
                </a:r>
              </a:p>
            </p:txBody>
          </p:sp>
        </mc:Fallback>
      </mc:AlternateContent>
    </p:spTree>
    <p:extLst>
      <p:ext uri="{BB962C8B-B14F-4D97-AF65-F5344CB8AC3E}">
        <p14:creationId xmlns:p14="http://schemas.microsoft.com/office/powerpoint/2010/main" val="4172737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0"/>
            <a:ext cx="11041200" cy="524484"/>
          </a:xfrm>
        </p:spPr>
        <p:txBody>
          <a:bodyPr>
            <a:normAutofit fontScale="90000"/>
          </a:bodyPr>
          <a:lstStyle/>
          <a:p>
            <a:pPr algn="ctr"/>
            <a:r>
              <a:rPr lang="en-US" dirty="0" smtClean="0"/>
              <a:t>Conclusion</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576000" y="3580666"/>
                <a:ext cx="11041200" cy="2862322"/>
              </a:xfrm>
              <a:prstGeom prst="rect">
                <a:avLst/>
              </a:prstGeom>
              <a:noFill/>
            </p:spPr>
            <p:txBody>
              <a:bodyPr wrap="square" rtlCol="0">
                <a:spAutoFit/>
              </a:bodyPr>
              <a:lstStyle/>
              <a:p>
                <a:pPr algn="ctr"/>
                <a:r>
                  <a:rPr lang="en-US" u="sng" dirty="0" smtClean="0">
                    <a:solidFill>
                      <a:srgbClr val="000000"/>
                    </a:solidFill>
                  </a:rPr>
                  <a:t>Future Work</a:t>
                </a:r>
              </a:p>
              <a:p>
                <a:endParaRPr lang="en-US" dirty="0">
                  <a:solidFill>
                    <a:srgbClr val="000000"/>
                  </a:solidFill>
                </a:endParaRPr>
              </a:p>
              <a:p>
                <a:pPr marL="285750" indent="-285750">
                  <a:buFont typeface="Arial" panose="020B0604020202020204" pitchFamily="34" charset="0"/>
                  <a:buChar char="•"/>
                </a:pPr>
                <a:r>
                  <a:rPr lang="en-US" dirty="0">
                    <a:solidFill>
                      <a:srgbClr val="000000"/>
                    </a:solidFill>
                  </a:rPr>
                  <a:t>Quantify </a:t>
                </a:r>
                <a:r>
                  <a:rPr lang="en-US" dirty="0">
                    <a:solidFill>
                      <a:srgbClr val="FF0000"/>
                    </a:solidFill>
                  </a:rPr>
                  <a:t>true negative </a:t>
                </a:r>
                <a:r>
                  <a:rPr lang="en-US" dirty="0">
                    <a:solidFill>
                      <a:srgbClr val="000000"/>
                    </a:solidFill>
                  </a:rPr>
                  <a:t>and </a:t>
                </a:r>
                <a:r>
                  <a:rPr lang="en-US" dirty="0">
                    <a:solidFill>
                      <a:srgbClr val="FF0000"/>
                    </a:solidFill>
                  </a:rPr>
                  <a:t>false positive </a:t>
                </a:r>
                <a:r>
                  <a:rPr lang="en-US" dirty="0">
                    <a:solidFill>
                      <a:srgbClr val="000000"/>
                    </a:solidFill>
                  </a:rPr>
                  <a:t>situations </a:t>
                </a:r>
                <a:r>
                  <a:rPr lang="en-US" dirty="0" smtClean="0">
                    <a:solidFill>
                      <a:srgbClr val="000000"/>
                    </a:solidFill>
                  </a:rPr>
                  <a:t>for all classes derived from classification scheme.</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smtClean="0">
                    <a:solidFill>
                      <a:srgbClr val="000000"/>
                    </a:solidFill>
                  </a:rPr>
                  <a:t>Apply </a:t>
                </a:r>
                <a:r>
                  <a:rPr lang="en-US" dirty="0" smtClean="0">
                    <a:solidFill>
                      <a:srgbClr val="FF0000"/>
                    </a:solidFill>
                  </a:rPr>
                  <a:t>machine learning techniques </a:t>
                </a:r>
                <a:r>
                  <a:rPr lang="en-US" dirty="0" smtClean="0">
                    <a:solidFill>
                      <a:srgbClr val="000000"/>
                    </a:solidFill>
                  </a:rPr>
                  <a:t>to predict our </a:t>
                </a:r>
                <a:r>
                  <a:rPr lang="en-US" dirty="0" smtClean="0">
                    <a:solidFill>
                      <a:srgbClr val="FF0000"/>
                    </a:solidFill>
                  </a:rPr>
                  <a:t>classification scheme</a:t>
                </a:r>
                <a:r>
                  <a:rPr lang="en-US" dirty="0" smtClean="0">
                    <a:solidFill>
                      <a:srgbClr val="000000"/>
                    </a:solidFill>
                  </a:rPr>
                  <a:t> with other data.</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smtClean="0">
                    <a:solidFill>
                      <a:srgbClr val="000000"/>
                    </a:solidFill>
                  </a:rPr>
                  <a:t>Investigate </a:t>
                </a:r>
                <a:r>
                  <a:rPr lang="en-US" dirty="0" smtClean="0">
                    <a:solidFill>
                      <a:srgbClr val="FF0000"/>
                    </a:solidFill>
                  </a:rPr>
                  <a:t>more quantities </a:t>
                </a:r>
                <a:r>
                  <a:rPr lang="en-US" dirty="0" smtClean="0">
                    <a:solidFill>
                      <a:srgbClr val="000000"/>
                    </a:solidFill>
                  </a:rPr>
                  <a:t>(</a:t>
                </a:r>
                <a14:m>
                  <m:oMath xmlns:m="http://schemas.openxmlformats.org/officeDocument/2006/math">
                    <m:r>
                      <a:rPr lang="el-GR" i="1" dirty="0" smtClean="0">
                        <a:solidFill>
                          <a:srgbClr val="000000"/>
                        </a:solidFill>
                        <a:latin typeface="Cambria Math" panose="02040503050406030204" pitchFamily="18" charset="0"/>
                      </a:rPr>
                      <m:t>𝛽</m:t>
                    </m:r>
                    <m:r>
                      <a:rPr lang="el-GR" i="1" dirty="0" smtClean="0">
                        <a:solidFill>
                          <a:srgbClr val="000000"/>
                        </a:solidFill>
                        <a:latin typeface="Cambria Math" panose="02040503050406030204" pitchFamily="18" charset="0"/>
                      </a:rPr>
                      <m:t>,</m:t>
                    </m:r>
                    <m:sSub>
                      <m:sSubPr>
                        <m:ctrlPr>
                          <a:rPr lang="el-GR" b="0" i="1" smtClean="0">
                            <a:solidFill>
                              <a:srgbClr val="000000"/>
                            </a:solidFill>
                            <a:latin typeface="Cambria Math" panose="02040503050406030204" pitchFamily="18" charset="0"/>
                          </a:rPr>
                        </m:ctrlPr>
                      </m:sSubPr>
                      <m:e>
                        <m:r>
                          <m:rPr>
                            <m:sty m:val="p"/>
                          </m:rPr>
                          <a:rPr lang="el-GR" b="0" i="0" smtClean="0">
                            <a:solidFill>
                              <a:srgbClr val="000000"/>
                            </a:solidFill>
                            <a:latin typeface="Cambria Math" panose="02040503050406030204" pitchFamily="18" charset="0"/>
                          </a:rPr>
                          <m:t>θ</m:t>
                        </m:r>
                      </m:e>
                      <m:sub>
                        <m:r>
                          <m:rPr>
                            <m:sty m:val="p"/>
                          </m:rPr>
                          <a:rPr lang="en-US" b="0" i="0" smtClean="0">
                            <a:solidFill>
                              <a:srgbClr val="000000"/>
                            </a:solidFill>
                            <a:latin typeface="Cambria Math" panose="02040503050406030204" pitchFamily="18" charset="0"/>
                          </a:rPr>
                          <m:t>v</m:t>
                        </m:r>
                      </m:sub>
                    </m:sSub>
                    <m:r>
                      <a:rPr lang="el-GR" b="0" i="0" smtClean="0">
                        <a:solidFill>
                          <a:srgbClr val="000000"/>
                        </a:solidFill>
                        <a:latin typeface="Cambria Math" panose="02040503050406030204" pitchFamily="18" charset="0"/>
                      </a:rPr>
                      <m:t>,</m:t>
                    </m:r>
                    <m:sSub>
                      <m:sSubPr>
                        <m:ctrlPr>
                          <a:rPr lang="el-GR" b="0" i="1" smtClean="0">
                            <a:solidFill>
                              <a:srgbClr val="000000"/>
                            </a:solidFill>
                            <a:latin typeface="Cambria Math" panose="02040503050406030204" pitchFamily="18" charset="0"/>
                          </a:rPr>
                        </m:ctrlPr>
                      </m:sSubPr>
                      <m:e>
                        <m:r>
                          <m:rPr>
                            <m:sty m:val="p"/>
                          </m:rPr>
                          <a:rPr lang="el-GR" b="0" i="0" smtClean="0">
                            <a:solidFill>
                              <a:srgbClr val="000000"/>
                            </a:solidFill>
                            <a:latin typeface="Cambria Math" panose="02040503050406030204" pitchFamily="18" charset="0"/>
                          </a:rPr>
                          <m:t>θ</m:t>
                        </m:r>
                      </m:e>
                      <m:sub>
                        <m:r>
                          <m:rPr>
                            <m:sty m:val="p"/>
                          </m:rPr>
                          <a:rPr lang="el-GR" b="0" i="0" smtClean="0">
                            <a:solidFill>
                              <a:srgbClr val="000000"/>
                            </a:solidFill>
                            <a:latin typeface="Cambria Math" panose="02040503050406030204" pitchFamily="18" charset="0"/>
                          </a:rPr>
                          <m:t>Β</m:t>
                        </m:r>
                      </m:sub>
                    </m:sSub>
                    <m:r>
                      <a:rPr lang="el-GR" b="0" i="0" smtClean="0">
                        <a:solidFill>
                          <a:srgbClr val="000000"/>
                        </a:solidFill>
                        <a:latin typeface="Cambria Math" panose="02040503050406030204" pitchFamily="18" charset="0"/>
                      </a:rPr>
                      <m:t>,</m:t>
                    </m:r>
                    <m:r>
                      <m:rPr>
                        <m:sty m:val="p"/>
                      </m:rPr>
                      <a:rPr lang="en-US" b="0" i="0" smtClean="0">
                        <a:solidFill>
                          <a:srgbClr val="000000"/>
                        </a:solidFill>
                        <a:latin typeface="Cambria Math" panose="02040503050406030204" pitchFamily="18" charset="0"/>
                      </a:rPr>
                      <m:t>f</m:t>
                    </m:r>
                    <m:d>
                      <m:dPr>
                        <m:ctrlPr>
                          <a:rPr lang="en-US" b="0" i="1" smtClean="0">
                            <a:solidFill>
                              <a:srgbClr val="000000"/>
                            </a:solidFill>
                            <a:latin typeface="Cambria Math" panose="02040503050406030204" pitchFamily="18" charset="0"/>
                          </a:rPr>
                        </m:ctrlPr>
                      </m:dPr>
                      <m:e>
                        <m:r>
                          <m:rPr>
                            <m:sty m:val="p"/>
                          </m:rPr>
                          <a:rPr lang="en-US" b="0" i="0" smtClean="0">
                            <a:solidFill>
                              <a:srgbClr val="000000"/>
                            </a:solidFill>
                            <a:latin typeface="Cambria Math" panose="02040503050406030204" pitchFamily="18" charset="0"/>
                          </a:rPr>
                          <m:t>e</m:t>
                        </m:r>
                      </m:e>
                    </m:d>
                    <m:r>
                      <a:rPr lang="en-US" b="0" i="0" smtClean="0">
                        <a:solidFill>
                          <a:srgbClr val="000000"/>
                        </a:solidFill>
                        <a:latin typeface="Cambria Math" panose="02040503050406030204" pitchFamily="18" charset="0"/>
                      </a:rPr>
                      <m:t>, …</m:t>
                    </m:r>
                  </m:oMath>
                </a14:m>
                <a:r>
                  <a:rPr lang="en-US" dirty="0" smtClean="0">
                    <a:solidFill>
                      <a:srgbClr val="000000"/>
                    </a:solidFill>
                  </a:rPr>
                  <a:t>).</a:t>
                </a:r>
                <a:endParaRPr lang="en-US" dirty="0">
                  <a:solidFill>
                    <a:srgbClr val="000000"/>
                  </a:solidFill>
                </a:endParaRPr>
              </a:p>
              <a:p>
                <a:endParaRPr lang="en-US" dirty="0">
                  <a:solidFill>
                    <a:srgbClr val="000000"/>
                  </a:solidFill>
                </a:endParaRPr>
              </a:p>
              <a:p>
                <a:pPr marL="285750" indent="-285750">
                  <a:buFont typeface="Arial" panose="020B0604020202020204" pitchFamily="34" charset="0"/>
                  <a:buChar char="•"/>
                </a:pPr>
                <a:r>
                  <a:rPr lang="en-US" dirty="0" smtClean="0">
                    <a:solidFill>
                      <a:srgbClr val="000000"/>
                    </a:solidFill>
                  </a:rPr>
                  <a:t>Confirm the </a:t>
                </a:r>
                <a:r>
                  <a:rPr lang="en-US" dirty="0" smtClean="0">
                    <a:solidFill>
                      <a:srgbClr val="FF0000"/>
                    </a:solidFill>
                  </a:rPr>
                  <a:t>connection</a:t>
                </a:r>
                <a:r>
                  <a:rPr lang="en-US" dirty="0" smtClean="0">
                    <a:solidFill>
                      <a:srgbClr val="000000"/>
                    </a:solidFill>
                  </a:rPr>
                  <a:t> of each </a:t>
                </a:r>
                <a:r>
                  <a:rPr lang="en-US" dirty="0">
                    <a:solidFill>
                      <a:srgbClr val="FF0000"/>
                    </a:solidFill>
                  </a:rPr>
                  <a:t>category</a:t>
                </a:r>
                <a:r>
                  <a:rPr lang="en-US" dirty="0">
                    <a:solidFill>
                      <a:srgbClr val="000000"/>
                    </a:solidFill>
                  </a:rPr>
                  <a:t> to </a:t>
                </a:r>
                <a:r>
                  <a:rPr lang="en-US" dirty="0">
                    <a:solidFill>
                      <a:srgbClr val="FF0000"/>
                    </a:solidFill>
                  </a:rPr>
                  <a:t>a generation </a:t>
                </a:r>
                <a:r>
                  <a:rPr lang="en-US" dirty="0" smtClean="0">
                    <a:solidFill>
                      <a:srgbClr val="FF0000"/>
                    </a:solidFill>
                  </a:rPr>
                  <a:t>mechanism</a:t>
                </a:r>
                <a:r>
                  <a:rPr lang="en-US" dirty="0" smtClean="0">
                    <a:solidFill>
                      <a:srgbClr val="000000"/>
                    </a:solidFill>
                  </a:rPr>
                  <a:t>.</a:t>
                </a:r>
                <a:endParaRPr lang="en-US" dirty="0">
                  <a:solidFill>
                    <a:srgbClr val="000000"/>
                  </a:solidFill>
                </a:endParaRPr>
              </a:p>
              <a:p>
                <a:pPr marL="285750" indent="-285750">
                  <a:buFont typeface="Arial" panose="020B0604020202020204" pitchFamily="34" charset="0"/>
                  <a:buChar char="•"/>
                </a:pPr>
                <a:endParaRPr lang="sv-SE" dirty="0">
                  <a:solidFill>
                    <a:srgbClr val="00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76000" y="3580666"/>
                <a:ext cx="11041200" cy="2862322"/>
              </a:xfrm>
              <a:prstGeom prst="rect">
                <a:avLst/>
              </a:prstGeom>
              <a:blipFill>
                <a:blip r:embed="rId3"/>
                <a:stretch>
                  <a:fillRect l="-331" t="-1064"/>
                </a:stretch>
              </a:blipFill>
            </p:spPr>
            <p:txBody>
              <a:bodyPr/>
              <a:lstStyle/>
              <a:p>
                <a:r>
                  <a:rPr lang="sv-SE">
                    <a:noFill/>
                  </a:rPr>
                  <a:t> </a:t>
                </a:r>
              </a:p>
            </p:txBody>
          </p:sp>
        </mc:Fallback>
      </mc:AlternateContent>
      <p:sp>
        <p:nvSpPr>
          <p:cNvPr id="5" name="TextBox 4"/>
          <p:cNvSpPr txBox="1"/>
          <p:nvPr/>
        </p:nvSpPr>
        <p:spPr>
          <a:xfrm>
            <a:off x="576000" y="524484"/>
            <a:ext cx="11041200" cy="3139321"/>
          </a:xfrm>
          <a:prstGeom prst="rect">
            <a:avLst/>
          </a:prstGeom>
          <a:noFill/>
        </p:spPr>
        <p:txBody>
          <a:bodyPr wrap="square" rtlCol="0">
            <a:spAutoFit/>
          </a:bodyPr>
          <a:lstStyle/>
          <a:p>
            <a:pPr algn="ctr"/>
            <a:r>
              <a:rPr lang="en-US" u="sng" dirty="0" smtClean="0">
                <a:solidFill>
                  <a:srgbClr val="000000"/>
                </a:solidFill>
              </a:rPr>
              <a:t>Summary</a:t>
            </a:r>
          </a:p>
          <a:p>
            <a:endParaRPr lang="en-US" dirty="0" smtClean="0">
              <a:solidFill>
                <a:srgbClr val="000000"/>
              </a:solidFill>
            </a:endParaRPr>
          </a:p>
          <a:p>
            <a:pPr marL="285750" indent="-285750">
              <a:buFont typeface="Arial" panose="020B0604020202020204" pitchFamily="34" charset="0"/>
              <a:buChar char="•"/>
            </a:pPr>
            <a:r>
              <a:rPr lang="en-US" dirty="0" smtClean="0">
                <a:solidFill>
                  <a:srgbClr val="000000"/>
                </a:solidFill>
              </a:rPr>
              <a:t>Obtained a vast </a:t>
            </a:r>
            <a:r>
              <a:rPr lang="en-US" dirty="0" smtClean="0">
                <a:solidFill>
                  <a:srgbClr val="FF0000"/>
                </a:solidFill>
              </a:rPr>
              <a:t>database of Magnetosheath Jets </a:t>
            </a:r>
            <a:r>
              <a:rPr lang="en-US" dirty="0" smtClean="0">
                <a:solidFill>
                  <a:srgbClr val="000000"/>
                </a:solidFill>
              </a:rPr>
              <a:t>(~10.000)</a:t>
            </a:r>
            <a:r>
              <a:rPr lang="en-US" dirty="0" smtClean="0">
                <a:solidFill>
                  <a:srgbClr val="FF0000"/>
                </a:solidFill>
              </a:rPr>
              <a:t> </a:t>
            </a:r>
            <a:r>
              <a:rPr lang="en-US" dirty="0" smtClean="0">
                <a:solidFill>
                  <a:srgbClr val="000000"/>
                </a:solidFill>
              </a:rPr>
              <a:t>using all available </a:t>
            </a:r>
            <a:r>
              <a:rPr lang="en-US" dirty="0" smtClean="0">
                <a:solidFill>
                  <a:srgbClr val="FF0000"/>
                </a:solidFill>
              </a:rPr>
              <a:t>MMS</a:t>
            </a:r>
            <a:r>
              <a:rPr lang="en-US" dirty="0" smtClean="0">
                <a:solidFill>
                  <a:srgbClr val="000000"/>
                </a:solidFill>
              </a:rPr>
              <a:t> data.</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Successfully </a:t>
            </a:r>
            <a:r>
              <a:rPr lang="en-US" dirty="0">
                <a:solidFill>
                  <a:srgbClr val="FF0000"/>
                </a:solidFill>
              </a:rPr>
              <a:t>classified </a:t>
            </a:r>
            <a:r>
              <a:rPr lang="en-US" dirty="0" smtClean="0">
                <a:solidFill>
                  <a:srgbClr val="FF0000"/>
                </a:solidFill>
              </a:rPr>
              <a:t>jets </a:t>
            </a:r>
            <a:r>
              <a:rPr lang="en-US" dirty="0">
                <a:solidFill>
                  <a:srgbClr val="FF0000"/>
                </a:solidFill>
              </a:rPr>
              <a:t>into </a:t>
            </a:r>
            <a:r>
              <a:rPr lang="en-US" dirty="0" smtClean="0">
                <a:solidFill>
                  <a:srgbClr val="FF0000"/>
                </a:solidFill>
              </a:rPr>
              <a:t>several different </a:t>
            </a:r>
            <a:r>
              <a:rPr lang="en-US" dirty="0">
                <a:solidFill>
                  <a:srgbClr val="FF0000"/>
                </a:solidFill>
              </a:rPr>
              <a:t>categories </a:t>
            </a:r>
            <a:r>
              <a:rPr lang="en-US" dirty="0">
                <a:solidFill>
                  <a:srgbClr val="000000"/>
                </a:solidFill>
              </a:rPr>
              <a:t>showing different attributes. </a:t>
            </a:r>
            <a:endParaRPr lang="en-US" dirty="0" smtClean="0">
              <a:solidFill>
                <a:srgbClr val="000000"/>
              </a:solidFill>
            </a:endParaRP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smtClean="0">
                <a:solidFill>
                  <a:srgbClr val="000000"/>
                </a:solidFill>
              </a:rPr>
              <a:t>Analyzed their</a:t>
            </a:r>
            <a:r>
              <a:rPr lang="en-US" dirty="0" smtClean="0">
                <a:solidFill>
                  <a:srgbClr val="FF0000"/>
                </a:solidFill>
              </a:rPr>
              <a:t> characteristics</a:t>
            </a:r>
            <a:r>
              <a:rPr lang="en-US" dirty="0" smtClean="0">
                <a:solidFill>
                  <a:srgbClr val="000000"/>
                </a:solidFill>
              </a:rPr>
              <a:t> and found </a:t>
            </a:r>
            <a:r>
              <a:rPr lang="en-US" dirty="0" smtClean="0">
                <a:solidFill>
                  <a:srgbClr val="FF0000"/>
                </a:solidFill>
              </a:rPr>
              <a:t>interesting similarities &amp; differences</a:t>
            </a:r>
            <a:r>
              <a:rPr lang="en-US" dirty="0" smtClean="0">
                <a:solidFill>
                  <a:srgbClr val="000000"/>
                </a:solidFill>
              </a:rPr>
              <a:t> compared to earlier results.</a:t>
            </a:r>
          </a:p>
          <a:p>
            <a:pPr marL="285750" indent="-285750">
              <a:buFont typeface="Arial" panose="020B0604020202020204" pitchFamily="34" charset="0"/>
              <a:buChar char="•"/>
            </a:pPr>
            <a:endParaRPr lang="en-US" dirty="0" smtClean="0">
              <a:solidFill>
                <a:srgbClr val="000000"/>
              </a:solidFill>
            </a:endParaRPr>
          </a:p>
          <a:p>
            <a:pPr marL="285750" indent="-285750">
              <a:buFont typeface="Arial" panose="020B0604020202020204" pitchFamily="34" charset="0"/>
              <a:buChar char="•"/>
            </a:pPr>
            <a:r>
              <a:rPr lang="en-US" dirty="0" smtClean="0">
                <a:solidFill>
                  <a:srgbClr val="000000"/>
                </a:solidFill>
              </a:rPr>
              <a:t>Proposed a </a:t>
            </a:r>
            <a:r>
              <a:rPr lang="en-US" dirty="0" smtClean="0">
                <a:solidFill>
                  <a:srgbClr val="FF0000"/>
                </a:solidFill>
              </a:rPr>
              <a:t>different generation mechanism </a:t>
            </a:r>
            <a:r>
              <a:rPr lang="en-US" dirty="0" smtClean="0">
                <a:solidFill>
                  <a:srgbClr val="000000"/>
                </a:solidFill>
              </a:rPr>
              <a:t>for each </a:t>
            </a:r>
            <a:r>
              <a:rPr lang="en-US" dirty="0">
                <a:solidFill>
                  <a:srgbClr val="FF0000"/>
                </a:solidFill>
              </a:rPr>
              <a:t>j</a:t>
            </a:r>
            <a:r>
              <a:rPr lang="en-US" dirty="0" smtClean="0">
                <a:solidFill>
                  <a:srgbClr val="FF0000"/>
                </a:solidFill>
              </a:rPr>
              <a:t>et class </a:t>
            </a:r>
            <a:r>
              <a:rPr lang="en-US" dirty="0" smtClean="0">
                <a:solidFill>
                  <a:srgbClr val="000000"/>
                </a:solidFill>
              </a:rPr>
              <a:t>that was found. </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1233527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914" y="0"/>
            <a:ext cx="11196286" cy="6210000"/>
          </a:xfrm>
        </p:spPr>
        <p:txBody>
          <a:bodyPr anchor="ctr">
            <a:normAutofit/>
          </a:bodyPr>
          <a:lstStyle/>
          <a:p>
            <a:pPr marL="0" indent="0" algn="ctr">
              <a:buNone/>
            </a:pPr>
            <a:r>
              <a:rPr lang="en-US" sz="3400" dirty="0" smtClean="0"/>
              <a:t>Extra</a:t>
            </a:r>
            <a:r>
              <a:rPr lang="en-US" sz="3400" dirty="0"/>
              <a:t>s</a:t>
            </a:r>
            <a:endParaRPr lang="en-US" sz="3400" dirty="0" smtClean="0"/>
          </a:p>
        </p:txBody>
      </p:sp>
    </p:spTree>
    <p:extLst>
      <p:ext uri="{BB962C8B-B14F-4D97-AF65-F5344CB8AC3E}">
        <p14:creationId xmlns:p14="http://schemas.microsoft.com/office/powerpoint/2010/main" val="24366900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64737" y="741631"/>
            <a:ext cx="8755579" cy="5400000"/>
          </a:xfrm>
          <a:prstGeom prst="rect">
            <a:avLst/>
          </a:prstGeom>
        </p:spPr>
      </p:pic>
      <p:sp>
        <p:nvSpPr>
          <p:cNvPr id="4" name="Title 3"/>
          <p:cNvSpPr>
            <a:spLocks noGrp="1"/>
          </p:cNvSpPr>
          <p:nvPr>
            <p:ph type="title"/>
          </p:nvPr>
        </p:nvSpPr>
        <p:spPr>
          <a:xfrm>
            <a:off x="576000" y="207036"/>
            <a:ext cx="11041200" cy="458748"/>
          </a:xfrm>
        </p:spPr>
        <p:txBody>
          <a:bodyPr>
            <a:normAutofit fontScale="90000"/>
          </a:bodyPr>
          <a:lstStyle/>
          <a:p>
            <a:pPr algn="ctr"/>
            <a:r>
              <a:rPr lang="en-US" dirty="0" smtClean="0"/>
              <a:t>Characteristics of </a:t>
            </a:r>
            <a:r>
              <a:rPr lang="en-US" dirty="0" err="1" smtClean="0"/>
              <a:t>Qpar</a:t>
            </a:r>
            <a:r>
              <a:rPr lang="en-US" dirty="0" smtClean="0"/>
              <a:t> – </a:t>
            </a:r>
            <a:r>
              <a:rPr lang="en-US" dirty="0" err="1" smtClean="0"/>
              <a:t>Qperp</a:t>
            </a:r>
            <a:r>
              <a:rPr lang="en-US" dirty="0" smtClean="0"/>
              <a:t> – Boundary </a:t>
            </a:r>
            <a:endParaRPr lang="en-US" dirty="0"/>
          </a:p>
        </p:txBody>
      </p:sp>
    </p:spTree>
    <p:extLst>
      <p:ext uri="{BB962C8B-B14F-4D97-AF65-F5344CB8AC3E}">
        <p14:creationId xmlns:p14="http://schemas.microsoft.com/office/powerpoint/2010/main" val="20559825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458748"/>
          </a:xfrm>
        </p:spPr>
        <p:txBody>
          <a:bodyPr>
            <a:normAutofit fontScale="90000"/>
          </a:bodyPr>
          <a:lstStyle/>
          <a:p>
            <a:pPr algn="ctr"/>
            <a:r>
              <a:rPr lang="en-US" dirty="0" smtClean="0"/>
              <a:t>Characteristics of </a:t>
            </a:r>
            <a:r>
              <a:rPr lang="en-US" dirty="0" err="1" smtClean="0"/>
              <a:t>Qpar</a:t>
            </a:r>
            <a:r>
              <a:rPr lang="en-US" dirty="0" smtClean="0"/>
              <a:t> – </a:t>
            </a:r>
            <a:r>
              <a:rPr lang="en-US" dirty="0" err="1" smtClean="0"/>
              <a:t>Qperp</a:t>
            </a:r>
            <a:r>
              <a:rPr lang="en-US" dirty="0" smtClean="0"/>
              <a:t> – Boundary </a:t>
            </a:r>
            <a:endParaRPr lang="en-US" dirty="0"/>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38198" y="695282"/>
            <a:ext cx="8516804" cy="5400000"/>
          </a:xfrm>
          <a:prstGeom prst="rect">
            <a:avLst/>
          </a:prstGeom>
        </p:spPr>
      </p:pic>
    </p:spTree>
    <p:extLst>
      <p:ext uri="{BB962C8B-B14F-4D97-AF65-F5344CB8AC3E}">
        <p14:creationId xmlns:p14="http://schemas.microsoft.com/office/powerpoint/2010/main" val="40302810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458748"/>
          </a:xfrm>
        </p:spPr>
        <p:txBody>
          <a:bodyPr>
            <a:normAutofit fontScale="90000"/>
          </a:bodyPr>
          <a:lstStyle/>
          <a:p>
            <a:pPr algn="ctr"/>
            <a:r>
              <a:rPr lang="en-US" dirty="0" smtClean="0"/>
              <a:t>Characteristics of </a:t>
            </a:r>
            <a:r>
              <a:rPr lang="en-US" dirty="0" err="1" smtClean="0"/>
              <a:t>Qpar</a:t>
            </a:r>
            <a:r>
              <a:rPr lang="en-US" dirty="0" smtClean="0"/>
              <a:t> – </a:t>
            </a:r>
            <a:r>
              <a:rPr lang="en-US" dirty="0" err="1" smtClean="0"/>
              <a:t>Qperp</a:t>
            </a:r>
            <a:r>
              <a:rPr lang="en-US" dirty="0" smtClean="0"/>
              <a:t> – Encapsulated </a:t>
            </a:r>
            <a:endParaRPr lang="en-US" dirty="0"/>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18811" y="733206"/>
            <a:ext cx="8755578" cy="5400000"/>
          </a:xfrm>
          <a:prstGeom prst="rect">
            <a:avLst/>
          </a:prstGeom>
        </p:spPr>
      </p:pic>
    </p:spTree>
    <p:extLst>
      <p:ext uri="{BB962C8B-B14F-4D97-AF65-F5344CB8AC3E}">
        <p14:creationId xmlns:p14="http://schemas.microsoft.com/office/powerpoint/2010/main" val="2046091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nal_5cace7ae23cb4e00132e134e_24379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1915" y="3071918"/>
            <a:ext cx="2777375" cy="3060000"/>
          </a:xfrm>
          <a:prstGeom prst="rect">
            <a:avLst/>
          </a:prstGeom>
        </p:spPr>
      </p:pic>
      <p:sp>
        <p:nvSpPr>
          <p:cNvPr id="4" name="Title 3"/>
          <p:cNvSpPr>
            <a:spLocks noGrp="1"/>
          </p:cNvSpPr>
          <p:nvPr>
            <p:ph type="title"/>
          </p:nvPr>
        </p:nvSpPr>
        <p:spPr>
          <a:xfrm>
            <a:off x="576000" y="207036"/>
            <a:ext cx="11041200" cy="787910"/>
          </a:xfrm>
        </p:spPr>
        <p:txBody>
          <a:bodyPr/>
          <a:lstStyle/>
          <a:p>
            <a:pPr algn="ctr"/>
            <a:r>
              <a:rPr lang="en-US" dirty="0" smtClean="0"/>
              <a:t>Magnetosheath Jets</a:t>
            </a:r>
            <a:endParaRPr lang="en-US" dirty="0"/>
          </a:p>
        </p:txBody>
      </p:sp>
      <p:sp>
        <p:nvSpPr>
          <p:cNvPr id="3" name="TextBox 2"/>
          <p:cNvSpPr txBox="1"/>
          <p:nvPr/>
        </p:nvSpPr>
        <p:spPr>
          <a:xfrm>
            <a:off x="576000" y="1001109"/>
            <a:ext cx="11174040" cy="2031325"/>
          </a:xfrm>
          <a:prstGeom prst="rect">
            <a:avLst/>
          </a:prstGeom>
          <a:noFill/>
        </p:spPr>
        <p:txBody>
          <a:bodyPr wrap="square" rtlCol="0">
            <a:spAutoFit/>
          </a:bodyPr>
          <a:lstStyle/>
          <a:p>
            <a:r>
              <a:rPr lang="en-US" u="sng" dirty="0" smtClean="0">
                <a:solidFill>
                  <a:srgbClr val="000000"/>
                </a:solidFill>
              </a:rPr>
              <a:t>What</a:t>
            </a:r>
            <a:r>
              <a:rPr lang="en-US" dirty="0">
                <a:solidFill>
                  <a:srgbClr val="000000"/>
                </a:solidFill>
              </a:rPr>
              <a:t>: </a:t>
            </a:r>
            <a:r>
              <a:rPr lang="en-US" dirty="0">
                <a:solidFill>
                  <a:srgbClr val="FF0000"/>
                </a:solidFill>
              </a:rPr>
              <a:t>Enhancements of dynamic pressure </a:t>
            </a:r>
            <a:r>
              <a:rPr lang="en-US" dirty="0" smtClean="0">
                <a:solidFill>
                  <a:srgbClr val="000000"/>
                </a:solidFill>
              </a:rPr>
              <a:t>above </a:t>
            </a:r>
            <a:r>
              <a:rPr lang="en-US" dirty="0">
                <a:solidFill>
                  <a:srgbClr val="000000"/>
                </a:solidFill>
              </a:rPr>
              <a:t>the </a:t>
            </a:r>
            <a:r>
              <a:rPr lang="en-US" dirty="0" smtClean="0">
                <a:solidFill>
                  <a:srgbClr val="000000"/>
                </a:solidFill>
              </a:rPr>
              <a:t>general </a:t>
            </a:r>
            <a:r>
              <a:rPr lang="en-US" dirty="0">
                <a:solidFill>
                  <a:srgbClr val="000000"/>
                </a:solidFill>
              </a:rPr>
              <a:t>fluctuations </a:t>
            </a:r>
            <a:r>
              <a:rPr lang="en-US" dirty="0" smtClean="0">
                <a:solidFill>
                  <a:srgbClr val="000000"/>
                </a:solidFill>
              </a:rPr>
              <a:t>level</a:t>
            </a:r>
          </a:p>
          <a:p>
            <a:endParaRPr lang="en-US" dirty="0">
              <a:solidFill>
                <a:srgbClr val="000000"/>
              </a:solidFill>
            </a:endParaRPr>
          </a:p>
          <a:p>
            <a:r>
              <a:rPr lang="en-US" u="sng" dirty="0" smtClean="0">
                <a:solidFill>
                  <a:srgbClr val="000000"/>
                </a:solidFill>
              </a:rPr>
              <a:t>Where</a:t>
            </a:r>
            <a:r>
              <a:rPr lang="en-US" dirty="0" smtClean="0">
                <a:solidFill>
                  <a:srgbClr val="000000"/>
                </a:solidFill>
              </a:rPr>
              <a:t>: </a:t>
            </a:r>
            <a:r>
              <a:rPr lang="en-US" dirty="0" smtClean="0">
                <a:solidFill>
                  <a:srgbClr val="FF0000"/>
                </a:solidFill>
              </a:rPr>
              <a:t>Magnetosheath</a:t>
            </a:r>
          </a:p>
          <a:p>
            <a:endParaRPr lang="en-US" dirty="0">
              <a:solidFill>
                <a:srgbClr val="000000"/>
              </a:solidFill>
            </a:endParaRPr>
          </a:p>
          <a:p>
            <a:r>
              <a:rPr lang="en-US" u="sng" dirty="0">
                <a:solidFill>
                  <a:srgbClr val="000000"/>
                </a:solidFill>
              </a:rPr>
              <a:t>Data</a:t>
            </a:r>
            <a:r>
              <a:rPr lang="en-US" dirty="0">
                <a:solidFill>
                  <a:srgbClr val="000000"/>
                </a:solidFill>
              </a:rPr>
              <a:t>: </a:t>
            </a:r>
            <a:r>
              <a:rPr lang="en-US" dirty="0" smtClean="0">
                <a:solidFill>
                  <a:srgbClr val="FF0000"/>
                </a:solidFill>
              </a:rPr>
              <a:t>MMS </a:t>
            </a:r>
            <a:r>
              <a:rPr lang="en-US" dirty="0" smtClean="0">
                <a:solidFill>
                  <a:srgbClr val="000000"/>
                </a:solidFill>
              </a:rPr>
              <a:t>(Magnetospheric Multiscale Mission)</a:t>
            </a:r>
          </a:p>
          <a:p>
            <a:endParaRPr lang="en-US" dirty="0">
              <a:solidFill>
                <a:srgbClr val="000000"/>
              </a:solidFill>
            </a:endParaRPr>
          </a:p>
          <a:p>
            <a:r>
              <a:rPr lang="en-US" u="sng" dirty="0" smtClean="0">
                <a:solidFill>
                  <a:srgbClr val="000000"/>
                </a:solidFill>
              </a:rPr>
              <a:t>Why</a:t>
            </a:r>
            <a:r>
              <a:rPr lang="en-US" dirty="0" smtClean="0">
                <a:solidFill>
                  <a:srgbClr val="000000"/>
                </a:solidFill>
              </a:rPr>
              <a:t>: Interaction of SW &amp; </a:t>
            </a:r>
            <a:r>
              <a:rPr lang="en-US" dirty="0" smtClean="0">
                <a:solidFill>
                  <a:srgbClr val="FF0000"/>
                </a:solidFill>
              </a:rPr>
              <a:t>Magnetosphere</a:t>
            </a:r>
            <a:r>
              <a:rPr lang="en-US" dirty="0" smtClean="0">
                <a:solidFill>
                  <a:srgbClr val="000000"/>
                </a:solidFill>
              </a:rPr>
              <a:t>, magnetopause </a:t>
            </a:r>
            <a:r>
              <a:rPr lang="en-US" dirty="0" smtClean="0">
                <a:solidFill>
                  <a:srgbClr val="FF0000"/>
                </a:solidFill>
              </a:rPr>
              <a:t>reconnection</a:t>
            </a:r>
            <a:r>
              <a:rPr lang="en-US" dirty="0" smtClean="0">
                <a:solidFill>
                  <a:srgbClr val="000000"/>
                </a:solidFill>
              </a:rPr>
              <a:t>, </a:t>
            </a:r>
            <a:r>
              <a:rPr lang="en-US" dirty="0" smtClean="0">
                <a:solidFill>
                  <a:srgbClr val="FF0000"/>
                </a:solidFill>
              </a:rPr>
              <a:t>radiation belts</a:t>
            </a:r>
            <a:r>
              <a:rPr lang="en-US" dirty="0" smtClean="0">
                <a:solidFill>
                  <a:srgbClr val="000000"/>
                </a:solidFill>
              </a:rPr>
              <a:t>, auroral features…</a:t>
            </a:r>
            <a:endParaRPr lang="en-US" u="sng" dirty="0" smtClean="0">
              <a:solidFill>
                <a:srgbClr val="000000"/>
              </a:solidFill>
            </a:endParaRPr>
          </a:p>
        </p:txBody>
      </p:sp>
      <p:pic>
        <p:nvPicPr>
          <p:cNvPr id="1030" name="Picture 6" descr="https://upload.wikimedia.org/wikipedia/commons/thumb/f/fa/Magnetopause.jpg/1280px-Magnetopause.jpg"/>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3625759" y="3032434"/>
            <a:ext cx="3339244" cy="2799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https://3c1703fe8d.site.internapcdn.net/newman/gfx/news/hires/2015/nasasmmsdeli.png"/>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158004" y="3071918"/>
            <a:ext cx="4706659" cy="264514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791227" y="3489809"/>
            <a:ext cx="811410" cy="229541"/>
          </a:xfrm>
          <a:prstGeom prst="ellipse">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v-SE"/>
          </a:p>
        </p:txBody>
      </p:sp>
      <p:sp>
        <p:nvSpPr>
          <p:cNvPr id="9" name="TextBox 8"/>
          <p:cNvSpPr txBox="1"/>
          <p:nvPr/>
        </p:nvSpPr>
        <p:spPr>
          <a:xfrm>
            <a:off x="58118" y="5986542"/>
            <a:ext cx="1635984" cy="215444"/>
          </a:xfrm>
          <a:prstGeom prst="rect">
            <a:avLst/>
          </a:prstGeom>
          <a:noFill/>
        </p:spPr>
        <p:txBody>
          <a:bodyPr wrap="square" rtlCol="0">
            <a:spAutoFit/>
          </a:bodyPr>
          <a:lstStyle/>
          <a:p>
            <a:r>
              <a:rPr lang="en-US" sz="800" dirty="0" err="1" smtClean="0">
                <a:solidFill>
                  <a:srgbClr val="000000"/>
                </a:solidFill>
              </a:rPr>
              <a:t>Palmroth</a:t>
            </a:r>
            <a:r>
              <a:rPr lang="en-US" sz="800" dirty="0" smtClean="0">
                <a:solidFill>
                  <a:srgbClr val="000000"/>
                </a:solidFill>
              </a:rPr>
              <a:t> </a:t>
            </a:r>
            <a:r>
              <a:rPr lang="en-US" sz="800" dirty="0" err="1" smtClean="0">
                <a:solidFill>
                  <a:srgbClr val="000000"/>
                </a:solidFill>
              </a:rPr>
              <a:t>Minna</a:t>
            </a:r>
            <a:r>
              <a:rPr lang="en-US" sz="800" dirty="0">
                <a:solidFill>
                  <a:srgbClr val="000000"/>
                </a:solidFill>
              </a:rPr>
              <a:t> </a:t>
            </a:r>
            <a:r>
              <a:rPr lang="en-US" sz="800" dirty="0" smtClean="0">
                <a:solidFill>
                  <a:srgbClr val="000000"/>
                </a:solidFill>
              </a:rPr>
              <a:t>et al. (2018)</a:t>
            </a:r>
            <a:endParaRPr lang="sv-SE" sz="800" dirty="0">
              <a:solidFill>
                <a:srgbClr val="000000"/>
              </a:solidFill>
            </a:endParaRPr>
          </a:p>
        </p:txBody>
      </p:sp>
      <p:sp>
        <p:nvSpPr>
          <p:cNvPr id="7" name="Rectangle 6"/>
          <p:cNvSpPr/>
          <p:nvPr/>
        </p:nvSpPr>
        <p:spPr>
          <a:xfrm>
            <a:off x="2345231" y="5887962"/>
            <a:ext cx="834059" cy="197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9097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5500"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5"/>
                </p:tgtEl>
              </p:cMediaNode>
            </p:video>
          </p:childTnLst>
        </p:cTn>
      </p:par>
    </p:tnLst>
    <p:bldLst>
      <p:bldP spid="2"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458748"/>
          </a:xfrm>
        </p:spPr>
        <p:txBody>
          <a:bodyPr>
            <a:normAutofit fontScale="90000"/>
          </a:bodyPr>
          <a:lstStyle/>
          <a:p>
            <a:pPr algn="ctr"/>
            <a:r>
              <a:rPr lang="en-US" dirty="0" smtClean="0"/>
              <a:t>Characteristics of </a:t>
            </a:r>
            <a:r>
              <a:rPr lang="en-US" dirty="0" err="1" smtClean="0"/>
              <a:t>Qpar</a:t>
            </a:r>
            <a:r>
              <a:rPr lang="en-US" dirty="0" smtClean="0"/>
              <a:t> – </a:t>
            </a:r>
            <a:r>
              <a:rPr lang="en-US" dirty="0" err="1" smtClean="0"/>
              <a:t>Qperp</a:t>
            </a:r>
            <a:r>
              <a:rPr lang="en-US" dirty="0" smtClean="0"/>
              <a:t> – Encapsulated </a:t>
            </a:r>
            <a:endParaRPr lang="en-US" dirty="0"/>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38198" y="750061"/>
            <a:ext cx="8516804" cy="5400000"/>
          </a:xfrm>
          <a:prstGeom prst="rect">
            <a:avLst/>
          </a:prstGeom>
        </p:spPr>
      </p:pic>
    </p:spTree>
    <p:extLst>
      <p:ext uri="{BB962C8B-B14F-4D97-AF65-F5344CB8AC3E}">
        <p14:creationId xmlns:p14="http://schemas.microsoft.com/office/powerpoint/2010/main" val="21645714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787910"/>
          </a:xfrm>
        </p:spPr>
        <p:txBody>
          <a:bodyPr/>
          <a:lstStyle/>
          <a:p>
            <a:pPr algn="ctr"/>
            <a:r>
              <a:rPr lang="en-US" dirty="0" smtClean="0"/>
              <a:t>“Extra” Categories</a:t>
            </a:r>
            <a:endParaRPr lang="en-US" dirty="0"/>
          </a:p>
        </p:txBody>
      </p:sp>
      <p:sp>
        <p:nvSpPr>
          <p:cNvPr id="12" name="Rectangle 11"/>
          <p:cNvSpPr/>
          <p:nvPr/>
        </p:nvSpPr>
        <p:spPr>
          <a:xfrm>
            <a:off x="2823622" y="5406870"/>
            <a:ext cx="1766253" cy="338554"/>
          </a:xfrm>
          <a:prstGeom prst="rect">
            <a:avLst/>
          </a:prstGeom>
        </p:spPr>
        <p:txBody>
          <a:bodyPr wrap="square">
            <a:spAutoFit/>
          </a:bodyPr>
          <a:lstStyle/>
          <a:p>
            <a:pPr algn="ctr"/>
            <a:r>
              <a:rPr lang="sv-SE" sz="1600" dirty="0" smtClean="0">
                <a:solidFill>
                  <a:srgbClr val="000000"/>
                </a:solidFill>
              </a:rPr>
              <a:t>Border Jets</a:t>
            </a:r>
            <a:endParaRPr lang="sv-SE" sz="1600" dirty="0">
              <a:solidFill>
                <a:srgbClr val="000000"/>
              </a:solidFill>
            </a:endParaRPr>
          </a:p>
        </p:txBody>
      </p:sp>
      <p:sp>
        <p:nvSpPr>
          <p:cNvPr id="13" name="Rectangle 12"/>
          <p:cNvSpPr/>
          <p:nvPr/>
        </p:nvSpPr>
        <p:spPr>
          <a:xfrm>
            <a:off x="7647061" y="5406870"/>
            <a:ext cx="1924981" cy="338554"/>
          </a:xfrm>
          <a:prstGeom prst="rect">
            <a:avLst/>
          </a:prstGeom>
        </p:spPr>
        <p:txBody>
          <a:bodyPr wrap="square">
            <a:spAutoFit/>
          </a:bodyPr>
          <a:lstStyle/>
          <a:p>
            <a:pPr algn="ctr"/>
            <a:r>
              <a:rPr lang="sv-SE" sz="1600" dirty="0" err="1" smtClean="0">
                <a:solidFill>
                  <a:srgbClr val="000000"/>
                </a:solidFill>
              </a:rPr>
              <a:t>Unclassified</a:t>
            </a:r>
            <a:r>
              <a:rPr lang="sv-SE" sz="1600" dirty="0" smtClean="0">
                <a:solidFill>
                  <a:srgbClr val="000000"/>
                </a:solidFill>
              </a:rPr>
              <a:t> Jets</a:t>
            </a:r>
            <a:endParaRPr lang="sv-SE" sz="1600"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3127" y="1161292"/>
            <a:ext cx="2607242" cy="432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5930" y="1161292"/>
            <a:ext cx="2607242" cy="4320000"/>
          </a:xfrm>
          <a:prstGeom prst="rect">
            <a:avLst/>
          </a:prstGeom>
        </p:spPr>
      </p:pic>
    </p:spTree>
    <p:extLst>
      <p:ext uri="{BB962C8B-B14F-4D97-AF65-F5344CB8AC3E}">
        <p14:creationId xmlns:p14="http://schemas.microsoft.com/office/powerpoint/2010/main" val="330894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97363" y="1650983"/>
            <a:ext cx="2998473" cy="4464000"/>
          </a:xfrm>
        </p:spPr>
        <p:txBody>
          <a:bodyPr/>
          <a:lstStyle/>
          <a:p>
            <a:pPr marL="0" indent="0" algn="ctr">
              <a:buNone/>
            </a:pPr>
            <a:r>
              <a:rPr lang="en-US" sz="2200" u="sng" dirty="0" smtClean="0"/>
              <a:t>Categories</a:t>
            </a:r>
            <a:endParaRPr lang="en-US" sz="2200" dirty="0" smtClean="0"/>
          </a:p>
          <a:p>
            <a:pPr marL="457200" indent="-457200">
              <a:buFont typeface="+mj-lt"/>
              <a:buAutoNum type="arabicPeriod"/>
            </a:pPr>
            <a:r>
              <a:rPr lang="en-US" sz="2200" dirty="0" smtClean="0"/>
              <a:t>Quasi – Par.</a:t>
            </a:r>
          </a:p>
          <a:p>
            <a:pPr marL="457200" indent="-457200">
              <a:buFont typeface="+mj-lt"/>
              <a:buAutoNum type="arabicPeriod"/>
            </a:pPr>
            <a:r>
              <a:rPr lang="en-US" sz="2200" dirty="0" smtClean="0"/>
              <a:t>Quasi – Perp.</a:t>
            </a:r>
          </a:p>
          <a:p>
            <a:pPr marL="457200" indent="-457200">
              <a:buFont typeface="+mj-lt"/>
              <a:buAutoNum type="arabicPeriod"/>
            </a:pPr>
            <a:r>
              <a:rPr lang="en-US" sz="2200" dirty="0" smtClean="0"/>
              <a:t>Boundary</a:t>
            </a:r>
          </a:p>
          <a:p>
            <a:pPr marL="457200" indent="-457200">
              <a:buFont typeface="+mj-lt"/>
              <a:buAutoNum type="arabicPeriod"/>
            </a:pPr>
            <a:r>
              <a:rPr lang="en-US" sz="2200" dirty="0" smtClean="0"/>
              <a:t>Encapsulated</a:t>
            </a:r>
          </a:p>
          <a:p>
            <a:pPr marL="457200" indent="-457200">
              <a:buFont typeface="+mj-lt"/>
              <a:buAutoNum type="arabicPeriod"/>
            </a:pPr>
            <a:r>
              <a:rPr lang="en-US" sz="2200" dirty="0" smtClean="0"/>
              <a:t>Unknown</a:t>
            </a:r>
            <a:endParaRPr lang="sv-SE" sz="2200" dirty="0"/>
          </a:p>
        </p:txBody>
      </p:sp>
      <p:sp>
        <p:nvSpPr>
          <p:cNvPr id="3" name="Title 2"/>
          <p:cNvSpPr>
            <a:spLocks noGrp="1"/>
          </p:cNvSpPr>
          <p:nvPr>
            <p:ph type="title"/>
          </p:nvPr>
        </p:nvSpPr>
        <p:spPr/>
        <p:txBody>
          <a:bodyPr/>
          <a:lstStyle/>
          <a:p>
            <a:pPr algn="ctr"/>
            <a:r>
              <a:rPr lang="en-US" dirty="0" smtClean="0"/>
              <a:t>Multistage Classification – Simplified Scheme</a:t>
            </a:r>
            <a:endParaRPr lang="sv-SE" dirty="0"/>
          </a:p>
        </p:txBody>
      </p:sp>
      <p:sp>
        <p:nvSpPr>
          <p:cNvPr id="4" name="Content Placeholder 1"/>
          <p:cNvSpPr txBox="1">
            <a:spLocks/>
          </p:cNvSpPr>
          <p:nvPr/>
        </p:nvSpPr>
        <p:spPr>
          <a:xfrm>
            <a:off x="576000" y="1652146"/>
            <a:ext cx="3201089" cy="44640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a:buChar char="•"/>
              <a:defRPr lang="en-US" sz="2400" kern="1200" baseline="0" dirty="0" smtClean="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lang="en-US" sz="2400" kern="1200" baseline="0" dirty="0" smtClean="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lang="en-US" sz="2000" kern="1200" baseline="0" dirty="0" smtClean="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lang="en-US" sz="1800" kern="1200" baseline="0" dirty="0" smtClean="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lang="nl-NL" sz="1800" kern="1200" baseline="0" dirty="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200" u="sng" dirty="0" smtClean="0"/>
              <a:t>Stages</a:t>
            </a:r>
          </a:p>
          <a:p>
            <a:pPr marL="457200" indent="-457200">
              <a:buFont typeface="Arial"/>
              <a:buAutoNum type="arabicParenBoth"/>
            </a:pPr>
            <a:r>
              <a:rPr lang="en-US" sz="2200" dirty="0" smtClean="0"/>
              <a:t>Pre-jet-post</a:t>
            </a:r>
          </a:p>
        </p:txBody>
      </p:sp>
      <p:sp>
        <p:nvSpPr>
          <p:cNvPr id="5" name="Content Placeholder 1"/>
          <p:cNvSpPr txBox="1">
            <a:spLocks/>
          </p:cNvSpPr>
          <p:nvPr/>
        </p:nvSpPr>
        <p:spPr>
          <a:xfrm>
            <a:off x="8709891" y="1652146"/>
            <a:ext cx="2907309" cy="44640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lang="en-US" sz="2400" kern="1200" baseline="0" dirty="0" smtClean="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lang="en-US" sz="2400" kern="1200" baseline="0" dirty="0" smtClean="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lang="en-US" sz="2000" kern="1200" baseline="0" dirty="0" smtClean="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lang="en-US" sz="1800" kern="1200" baseline="0" dirty="0" smtClean="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lang="nl-NL" sz="1800" kern="1200" baseline="0" dirty="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200" u="sng" dirty="0" smtClean="0"/>
              <a:t>Quality Check</a:t>
            </a:r>
            <a:endParaRPr lang="en-US" sz="2200" u="sng" dirty="0"/>
          </a:p>
          <a:p>
            <a:pPr algn="ctr"/>
            <a:r>
              <a:rPr lang="en-US" sz="2200" dirty="0" smtClean="0"/>
              <a:t>Criteria Number</a:t>
            </a:r>
          </a:p>
          <a:p>
            <a:pPr marL="0" indent="0" algn="ctr">
              <a:buNone/>
            </a:pPr>
            <a:r>
              <a:rPr lang="en-US" sz="2200" dirty="0" smtClean="0"/>
              <a:t> Level I – III</a:t>
            </a:r>
          </a:p>
          <a:p>
            <a:pPr algn="ctr"/>
            <a:endParaRPr lang="en-US" sz="2200" dirty="0"/>
          </a:p>
          <a:p>
            <a:pPr marL="0" indent="0" algn="ctr">
              <a:buFont typeface="Arial"/>
              <a:buNone/>
            </a:pPr>
            <a:endParaRPr lang="en-US" sz="2200" u="sng" dirty="0"/>
          </a:p>
          <a:p>
            <a:pPr marL="0" indent="0" algn="ctr">
              <a:buFont typeface="Arial"/>
              <a:buNone/>
            </a:pPr>
            <a:endParaRPr lang="sv-SE" sz="2200" u="sng" dirty="0"/>
          </a:p>
        </p:txBody>
      </p:sp>
    </p:spTree>
    <p:extLst>
      <p:ext uri="{BB962C8B-B14F-4D97-AF65-F5344CB8AC3E}">
        <p14:creationId xmlns:p14="http://schemas.microsoft.com/office/powerpoint/2010/main" val="41784074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97363" y="1650983"/>
            <a:ext cx="2998473" cy="4464000"/>
          </a:xfrm>
        </p:spPr>
        <p:txBody>
          <a:bodyPr/>
          <a:lstStyle/>
          <a:p>
            <a:pPr marL="0" indent="0" algn="ctr">
              <a:buNone/>
            </a:pPr>
            <a:r>
              <a:rPr lang="en-US" sz="2200" u="sng" dirty="0" smtClean="0"/>
              <a:t>Categories</a:t>
            </a:r>
            <a:endParaRPr lang="en-US" sz="2200" dirty="0" smtClean="0"/>
          </a:p>
          <a:p>
            <a:pPr marL="457200" indent="-457200">
              <a:buFont typeface="+mj-lt"/>
              <a:buAutoNum type="arabicPeriod"/>
            </a:pPr>
            <a:r>
              <a:rPr lang="en-US" sz="2200" dirty="0" smtClean="0"/>
              <a:t>Quasi – Par.</a:t>
            </a:r>
          </a:p>
          <a:p>
            <a:pPr marL="457200" indent="-457200">
              <a:buFont typeface="+mj-lt"/>
              <a:buAutoNum type="arabicPeriod"/>
            </a:pPr>
            <a:r>
              <a:rPr lang="en-US" sz="2200" dirty="0" smtClean="0"/>
              <a:t>Quasi – Perp.</a:t>
            </a:r>
          </a:p>
          <a:p>
            <a:pPr marL="457200" indent="-457200">
              <a:buFont typeface="+mj-lt"/>
              <a:buAutoNum type="arabicPeriod"/>
            </a:pPr>
            <a:r>
              <a:rPr lang="en-US" sz="2200" dirty="0" smtClean="0"/>
              <a:t>Boundary</a:t>
            </a:r>
          </a:p>
          <a:p>
            <a:pPr marL="457200" indent="-457200">
              <a:buFont typeface="+mj-lt"/>
              <a:buAutoNum type="arabicPeriod"/>
            </a:pPr>
            <a:r>
              <a:rPr lang="en-US" sz="2200" dirty="0" smtClean="0"/>
              <a:t>Encapsulated</a:t>
            </a:r>
          </a:p>
          <a:p>
            <a:pPr marL="457200" indent="-457200">
              <a:buFont typeface="+mj-lt"/>
              <a:buAutoNum type="arabicPeriod"/>
            </a:pPr>
            <a:r>
              <a:rPr lang="en-US" sz="2200" dirty="0" smtClean="0"/>
              <a:t>Unknown</a:t>
            </a:r>
            <a:endParaRPr lang="sv-SE" sz="2200" dirty="0"/>
          </a:p>
        </p:txBody>
      </p:sp>
      <p:sp>
        <p:nvSpPr>
          <p:cNvPr id="3" name="Title 2"/>
          <p:cNvSpPr>
            <a:spLocks noGrp="1"/>
          </p:cNvSpPr>
          <p:nvPr>
            <p:ph type="title"/>
          </p:nvPr>
        </p:nvSpPr>
        <p:spPr/>
        <p:txBody>
          <a:bodyPr/>
          <a:lstStyle/>
          <a:p>
            <a:pPr algn="ctr"/>
            <a:r>
              <a:rPr lang="en-US" dirty="0" smtClean="0"/>
              <a:t>Multistage Classification – Simplified Scheme</a:t>
            </a:r>
            <a:endParaRPr lang="sv-SE" dirty="0"/>
          </a:p>
        </p:txBody>
      </p:sp>
      <p:sp>
        <p:nvSpPr>
          <p:cNvPr id="5" name="Content Placeholder 1"/>
          <p:cNvSpPr txBox="1">
            <a:spLocks/>
          </p:cNvSpPr>
          <p:nvPr/>
        </p:nvSpPr>
        <p:spPr>
          <a:xfrm>
            <a:off x="8709891" y="1652146"/>
            <a:ext cx="2907309" cy="44640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lang="en-US" sz="2400" kern="1200" baseline="0" dirty="0" smtClean="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lang="en-US" sz="2400" kern="1200" baseline="0" dirty="0" smtClean="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lang="en-US" sz="2000" kern="1200" baseline="0" dirty="0" smtClean="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lang="en-US" sz="1800" kern="1200" baseline="0" dirty="0" smtClean="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lang="nl-NL" sz="1800" kern="1200" baseline="0" dirty="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200" u="sng" dirty="0" smtClean="0"/>
              <a:t>Quality Check</a:t>
            </a:r>
            <a:endParaRPr lang="en-US" sz="2200" u="sng" dirty="0"/>
          </a:p>
          <a:p>
            <a:pPr algn="ctr"/>
            <a:r>
              <a:rPr lang="en-US" sz="2200" dirty="0" smtClean="0"/>
              <a:t>Criteria Number</a:t>
            </a:r>
          </a:p>
          <a:p>
            <a:pPr marL="0" indent="0" algn="ctr">
              <a:buNone/>
            </a:pPr>
            <a:r>
              <a:rPr lang="en-US" sz="2200" dirty="0" smtClean="0"/>
              <a:t> Level I – III</a:t>
            </a:r>
          </a:p>
          <a:p>
            <a:pPr algn="ctr"/>
            <a:endParaRPr lang="en-US" sz="2200" dirty="0"/>
          </a:p>
          <a:p>
            <a:pPr algn="ctr"/>
            <a:r>
              <a:rPr lang="en-US" sz="2200" dirty="0" smtClean="0"/>
              <a:t>Tries Required </a:t>
            </a:r>
          </a:p>
          <a:p>
            <a:pPr marL="0" indent="0" algn="ctr">
              <a:buNone/>
            </a:pPr>
            <a:r>
              <a:rPr lang="en-US" sz="2200" dirty="0" smtClean="0"/>
              <a:t> 1 – 5 / stage</a:t>
            </a:r>
          </a:p>
          <a:p>
            <a:pPr marL="0" indent="0" algn="ctr">
              <a:buFont typeface="Arial"/>
              <a:buNone/>
            </a:pPr>
            <a:endParaRPr lang="en-US" sz="2200" u="sng" dirty="0"/>
          </a:p>
          <a:p>
            <a:pPr marL="0" indent="0" algn="ctr">
              <a:buFont typeface="Arial"/>
              <a:buNone/>
            </a:pPr>
            <a:endParaRPr lang="sv-SE" sz="2200" u="sng" dirty="0"/>
          </a:p>
        </p:txBody>
      </p:sp>
      <p:sp>
        <p:nvSpPr>
          <p:cNvPr id="6" name="Rectangle 5"/>
          <p:cNvSpPr/>
          <p:nvPr/>
        </p:nvSpPr>
        <p:spPr>
          <a:xfrm>
            <a:off x="944070" y="3021306"/>
            <a:ext cx="1810854" cy="4711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ctangle 6"/>
          <p:cNvSpPr/>
          <p:nvPr/>
        </p:nvSpPr>
        <p:spPr>
          <a:xfrm>
            <a:off x="4597363" y="2055091"/>
            <a:ext cx="2514637" cy="10206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p:nvSpPr>
        <p:spPr>
          <a:xfrm>
            <a:off x="8906226" y="3372674"/>
            <a:ext cx="2514637" cy="10206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Content Placeholder 1"/>
          <p:cNvSpPr txBox="1">
            <a:spLocks/>
          </p:cNvSpPr>
          <p:nvPr/>
        </p:nvSpPr>
        <p:spPr>
          <a:xfrm>
            <a:off x="576000" y="1652146"/>
            <a:ext cx="3411800" cy="44640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a:buChar char="•"/>
              <a:defRPr lang="en-US" sz="2400" kern="1200" baseline="0" dirty="0" smtClean="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lang="en-US" sz="2400" kern="1200" baseline="0" dirty="0" smtClean="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lang="en-US" sz="2000" kern="1200" baseline="0" dirty="0" smtClean="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lang="en-US" sz="1800" kern="1200" baseline="0" dirty="0" smtClean="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lang="nl-NL" sz="1800" kern="1200" baseline="0" dirty="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200" u="sng" dirty="0" smtClean="0"/>
              <a:t>Stages</a:t>
            </a:r>
          </a:p>
          <a:p>
            <a:pPr marL="457200" indent="-457200">
              <a:buFont typeface="Arial"/>
              <a:buAutoNum type="arabicParenBoth"/>
            </a:pPr>
            <a:r>
              <a:rPr lang="en-US" sz="2200" dirty="0" smtClean="0"/>
              <a:t>Pre-jet-post</a:t>
            </a:r>
          </a:p>
          <a:p>
            <a:pPr marL="0" indent="0">
              <a:buNone/>
            </a:pPr>
            <a:r>
              <a:rPr lang="en-US" sz="2200" dirty="0" smtClean="0"/>
              <a:t>(2) Adjust times &amp; Values</a:t>
            </a:r>
          </a:p>
          <a:p>
            <a:pPr marL="0" indent="0">
              <a:buNone/>
            </a:pPr>
            <a:r>
              <a:rPr lang="en-US" sz="2000" dirty="0" smtClean="0"/>
              <a:t>     (a) Jet Period</a:t>
            </a:r>
          </a:p>
          <a:p>
            <a:pPr marL="0" indent="0">
              <a:buNone/>
            </a:pPr>
            <a:r>
              <a:rPr lang="en-US" sz="2000" dirty="0" smtClean="0"/>
              <a:t>     (b) Pre/post Period</a:t>
            </a:r>
          </a:p>
        </p:txBody>
      </p:sp>
    </p:spTree>
    <p:extLst>
      <p:ext uri="{BB962C8B-B14F-4D97-AF65-F5344CB8AC3E}">
        <p14:creationId xmlns:p14="http://schemas.microsoft.com/office/powerpoint/2010/main" val="29547383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97363" y="1650983"/>
            <a:ext cx="2998473" cy="4464000"/>
          </a:xfrm>
        </p:spPr>
        <p:txBody>
          <a:bodyPr/>
          <a:lstStyle/>
          <a:p>
            <a:pPr marL="0" indent="0" algn="ctr">
              <a:buNone/>
            </a:pPr>
            <a:r>
              <a:rPr lang="en-US" sz="2200" u="sng" dirty="0" smtClean="0"/>
              <a:t>Categories</a:t>
            </a:r>
            <a:endParaRPr lang="en-US" sz="2200" dirty="0" smtClean="0"/>
          </a:p>
          <a:p>
            <a:pPr marL="457200" indent="-457200">
              <a:buFont typeface="+mj-lt"/>
              <a:buAutoNum type="arabicPeriod"/>
            </a:pPr>
            <a:r>
              <a:rPr lang="en-US" sz="2200" dirty="0" smtClean="0"/>
              <a:t>Quasi – Par.</a:t>
            </a:r>
          </a:p>
          <a:p>
            <a:pPr marL="457200" indent="-457200">
              <a:buFont typeface="+mj-lt"/>
              <a:buAutoNum type="arabicPeriod"/>
            </a:pPr>
            <a:r>
              <a:rPr lang="en-US" sz="2200" dirty="0" smtClean="0"/>
              <a:t>Quasi – Perp.</a:t>
            </a:r>
          </a:p>
          <a:p>
            <a:pPr marL="457200" indent="-457200">
              <a:buFont typeface="+mj-lt"/>
              <a:buAutoNum type="arabicPeriod"/>
            </a:pPr>
            <a:r>
              <a:rPr lang="en-US" sz="2200" dirty="0" smtClean="0"/>
              <a:t>Boundary</a:t>
            </a:r>
          </a:p>
          <a:p>
            <a:pPr marL="457200" indent="-457200">
              <a:buFont typeface="+mj-lt"/>
              <a:buAutoNum type="arabicPeriod"/>
            </a:pPr>
            <a:r>
              <a:rPr lang="en-US" sz="2200" dirty="0" smtClean="0"/>
              <a:t>Encapsulated</a:t>
            </a:r>
          </a:p>
          <a:p>
            <a:pPr marL="457200" indent="-457200">
              <a:buFont typeface="+mj-lt"/>
              <a:buAutoNum type="arabicPeriod"/>
            </a:pPr>
            <a:r>
              <a:rPr lang="en-US" sz="2200" dirty="0" smtClean="0"/>
              <a:t>Unknown</a:t>
            </a:r>
            <a:endParaRPr lang="sv-SE" sz="2200" dirty="0"/>
          </a:p>
        </p:txBody>
      </p:sp>
      <p:sp>
        <p:nvSpPr>
          <p:cNvPr id="3" name="Title 2"/>
          <p:cNvSpPr>
            <a:spLocks noGrp="1"/>
          </p:cNvSpPr>
          <p:nvPr>
            <p:ph type="title"/>
          </p:nvPr>
        </p:nvSpPr>
        <p:spPr/>
        <p:txBody>
          <a:bodyPr/>
          <a:lstStyle/>
          <a:p>
            <a:pPr algn="ctr"/>
            <a:r>
              <a:rPr lang="en-US" dirty="0" smtClean="0"/>
              <a:t>Multistage Classification – Simplified Scheme</a:t>
            </a:r>
            <a:endParaRPr lang="sv-SE" dirty="0"/>
          </a:p>
        </p:txBody>
      </p:sp>
      <p:sp>
        <p:nvSpPr>
          <p:cNvPr id="5" name="Content Placeholder 1"/>
          <p:cNvSpPr txBox="1">
            <a:spLocks/>
          </p:cNvSpPr>
          <p:nvPr/>
        </p:nvSpPr>
        <p:spPr>
          <a:xfrm>
            <a:off x="8709891" y="1652146"/>
            <a:ext cx="2907309" cy="44640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lang="en-US" sz="2400" kern="1200" baseline="0" dirty="0" smtClean="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lang="en-US" sz="2400" kern="1200" baseline="0" dirty="0" smtClean="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lang="en-US" sz="2000" kern="1200" baseline="0" dirty="0" smtClean="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lang="en-US" sz="1800" kern="1200" baseline="0" dirty="0" smtClean="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lang="nl-NL" sz="1800" kern="1200" baseline="0" dirty="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200" u="sng" dirty="0" smtClean="0"/>
              <a:t>Quality Check</a:t>
            </a:r>
            <a:endParaRPr lang="en-US" sz="2200" u="sng" dirty="0"/>
          </a:p>
          <a:p>
            <a:pPr algn="ctr"/>
            <a:r>
              <a:rPr lang="en-US" sz="2200" dirty="0" smtClean="0"/>
              <a:t>Criteria Number</a:t>
            </a:r>
          </a:p>
          <a:p>
            <a:pPr marL="0" indent="0" algn="ctr">
              <a:buNone/>
            </a:pPr>
            <a:r>
              <a:rPr lang="en-US" sz="2200" dirty="0" smtClean="0"/>
              <a:t> Level I – III</a:t>
            </a:r>
          </a:p>
          <a:p>
            <a:pPr algn="ctr"/>
            <a:endParaRPr lang="en-US" sz="2200" dirty="0"/>
          </a:p>
          <a:p>
            <a:pPr algn="ctr"/>
            <a:r>
              <a:rPr lang="en-US" sz="2200" dirty="0" smtClean="0"/>
              <a:t>Tries Required </a:t>
            </a:r>
          </a:p>
          <a:p>
            <a:pPr marL="0" indent="0" algn="ctr">
              <a:buNone/>
            </a:pPr>
            <a:r>
              <a:rPr lang="en-US" sz="2200" dirty="0" smtClean="0"/>
              <a:t> 1 – 5 / stage</a:t>
            </a:r>
          </a:p>
          <a:p>
            <a:pPr marL="0" indent="0" algn="ctr">
              <a:buFont typeface="Arial"/>
              <a:buNone/>
            </a:pPr>
            <a:endParaRPr lang="en-US" sz="2200" u="sng" dirty="0"/>
          </a:p>
          <a:p>
            <a:pPr marL="0" indent="0" algn="ctr">
              <a:buFont typeface="Arial"/>
              <a:buNone/>
            </a:pPr>
            <a:endParaRPr lang="sv-SE" sz="2200" u="sng" dirty="0"/>
          </a:p>
        </p:txBody>
      </p:sp>
      <p:sp>
        <p:nvSpPr>
          <p:cNvPr id="6" name="Rectangle 5"/>
          <p:cNvSpPr/>
          <p:nvPr/>
        </p:nvSpPr>
        <p:spPr>
          <a:xfrm>
            <a:off x="976417" y="3441701"/>
            <a:ext cx="2309091" cy="5172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ctangle 6"/>
          <p:cNvSpPr/>
          <p:nvPr/>
        </p:nvSpPr>
        <p:spPr>
          <a:xfrm>
            <a:off x="4597363" y="2997201"/>
            <a:ext cx="2514637" cy="10206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p:nvSpPr>
        <p:spPr>
          <a:xfrm>
            <a:off x="8906226" y="3372674"/>
            <a:ext cx="2514637" cy="10206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Content Placeholder 1"/>
          <p:cNvSpPr txBox="1">
            <a:spLocks/>
          </p:cNvSpPr>
          <p:nvPr/>
        </p:nvSpPr>
        <p:spPr>
          <a:xfrm>
            <a:off x="576000" y="1652146"/>
            <a:ext cx="3411800" cy="44640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a:buChar char="•"/>
              <a:defRPr lang="en-US" sz="2400" kern="1200" baseline="0" dirty="0" smtClean="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lang="en-US" sz="2400" kern="1200" baseline="0" dirty="0" smtClean="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lang="en-US" sz="2000" kern="1200" baseline="0" dirty="0" smtClean="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lang="en-US" sz="1800" kern="1200" baseline="0" dirty="0" smtClean="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lang="nl-NL" sz="1800" kern="1200" baseline="0" dirty="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200" u="sng" dirty="0" smtClean="0"/>
              <a:t>Stages</a:t>
            </a:r>
          </a:p>
          <a:p>
            <a:pPr marL="457200" indent="-457200">
              <a:buFont typeface="Arial"/>
              <a:buAutoNum type="arabicParenBoth"/>
            </a:pPr>
            <a:r>
              <a:rPr lang="en-US" sz="2200" dirty="0" smtClean="0"/>
              <a:t>Pre-jet-post</a:t>
            </a:r>
          </a:p>
          <a:p>
            <a:pPr marL="0" indent="0">
              <a:buNone/>
            </a:pPr>
            <a:r>
              <a:rPr lang="en-US" sz="2200" dirty="0" smtClean="0"/>
              <a:t>(2) Adjust times &amp; Values</a:t>
            </a:r>
          </a:p>
          <a:p>
            <a:pPr marL="0" indent="0">
              <a:buNone/>
            </a:pPr>
            <a:r>
              <a:rPr lang="en-US" sz="2000" dirty="0" smtClean="0"/>
              <a:t>     (a) Jet Period</a:t>
            </a:r>
          </a:p>
          <a:p>
            <a:pPr marL="0" indent="0">
              <a:buNone/>
            </a:pPr>
            <a:r>
              <a:rPr lang="en-US" sz="2000" dirty="0" smtClean="0"/>
              <a:t>     (b) Pre/post Period</a:t>
            </a:r>
          </a:p>
        </p:txBody>
      </p:sp>
    </p:spTree>
    <p:extLst>
      <p:ext uri="{BB962C8B-B14F-4D97-AF65-F5344CB8AC3E}">
        <p14:creationId xmlns:p14="http://schemas.microsoft.com/office/powerpoint/2010/main" val="3851280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97363" y="1650983"/>
            <a:ext cx="2998473" cy="4464000"/>
          </a:xfrm>
        </p:spPr>
        <p:txBody>
          <a:bodyPr/>
          <a:lstStyle/>
          <a:p>
            <a:pPr marL="0" indent="0" algn="ctr">
              <a:buNone/>
            </a:pPr>
            <a:r>
              <a:rPr lang="en-US" sz="2200" u="sng" dirty="0" smtClean="0"/>
              <a:t>Categories</a:t>
            </a:r>
            <a:endParaRPr lang="en-US" sz="2200" dirty="0" smtClean="0"/>
          </a:p>
          <a:p>
            <a:pPr marL="457200" indent="-457200">
              <a:buFont typeface="+mj-lt"/>
              <a:buAutoNum type="arabicPeriod"/>
            </a:pPr>
            <a:r>
              <a:rPr lang="en-US" sz="2200" dirty="0" smtClean="0"/>
              <a:t>Quasi – Par.</a:t>
            </a:r>
          </a:p>
          <a:p>
            <a:pPr marL="457200" indent="-457200">
              <a:buFont typeface="+mj-lt"/>
              <a:buAutoNum type="arabicPeriod"/>
            </a:pPr>
            <a:r>
              <a:rPr lang="en-US" sz="2200" dirty="0" smtClean="0"/>
              <a:t>Quasi – Perp.</a:t>
            </a:r>
          </a:p>
          <a:p>
            <a:pPr marL="457200" indent="-457200">
              <a:buFont typeface="+mj-lt"/>
              <a:buAutoNum type="arabicPeriod"/>
            </a:pPr>
            <a:r>
              <a:rPr lang="en-US" sz="2200" dirty="0" smtClean="0"/>
              <a:t>Boundary</a:t>
            </a:r>
          </a:p>
          <a:p>
            <a:pPr marL="457200" indent="-457200">
              <a:buFont typeface="+mj-lt"/>
              <a:buAutoNum type="arabicPeriod"/>
            </a:pPr>
            <a:r>
              <a:rPr lang="en-US" sz="2200" dirty="0" smtClean="0"/>
              <a:t>Encapsulated</a:t>
            </a:r>
          </a:p>
          <a:p>
            <a:pPr marL="457200" indent="-457200">
              <a:buFont typeface="+mj-lt"/>
              <a:buAutoNum type="arabicPeriod"/>
            </a:pPr>
            <a:r>
              <a:rPr lang="en-US" sz="2200" dirty="0" smtClean="0"/>
              <a:t>Unknown</a:t>
            </a:r>
            <a:endParaRPr lang="sv-SE" sz="2200" dirty="0"/>
          </a:p>
        </p:txBody>
      </p:sp>
      <p:sp>
        <p:nvSpPr>
          <p:cNvPr id="3" name="Title 2"/>
          <p:cNvSpPr>
            <a:spLocks noGrp="1"/>
          </p:cNvSpPr>
          <p:nvPr>
            <p:ph type="title"/>
          </p:nvPr>
        </p:nvSpPr>
        <p:spPr/>
        <p:txBody>
          <a:bodyPr/>
          <a:lstStyle/>
          <a:p>
            <a:pPr algn="ctr"/>
            <a:r>
              <a:rPr lang="en-US" dirty="0" smtClean="0"/>
              <a:t>Multistage Classification – Simplified Scheme</a:t>
            </a:r>
            <a:endParaRPr lang="sv-SE" dirty="0"/>
          </a:p>
        </p:txBody>
      </p:sp>
      <p:sp>
        <p:nvSpPr>
          <p:cNvPr id="5" name="Content Placeholder 1"/>
          <p:cNvSpPr txBox="1">
            <a:spLocks/>
          </p:cNvSpPr>
          <p:nvPr/>
        </p:nvSpPr>
        <p:spPr>
          <a:xfrm>
            <a:off x="8709891" y="1652146"/>
            <a:ext cx="2907309" cy="44640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a:buChar char="•"/>
              <a:defRPr lang="en-US" sz="2400" kern="1200" baseline="0" dirty="0" smtClean="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lang="en-US" sz="2400" kern="1200" baseline="0" dirty="0" smtClean="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lang="en-US" sz="2000" kern="1200" baseline="0" dirty="0" smtClean="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lang="en-US" sz="1800" kern="1200" baseline="0" dirty="0" smtClean="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lang="nl-NL" sz="1800" kern="1200" baseline="0" dirty="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200" u="sng" dirty="0" smtClean="0"/>
              <a:t>Quality Check</a:t>
            </a:r>
            <a:endParaRPr lang="en-US" sz="2200" u="sng" dirty="0"/>
          </a:p>
          <a:p>
            <a:pPr algn="ctr"/>
            <a:r>
              <a:rPr lang="en-US" sz="2200" dirty="0" smtClean="0"/>
              <a:t>Criteria Number</a:t>
            </a:r>
          </a:p>
          <a:p>
            <a:pPr marL="0" indent="0" algn="ctr">
              <a:buNone/>
            </a:pPr>
            <a:r>
              <a:rPr lang="en-US" sz="2200" dirty="0" smtClean="0"/>
              <a:t> Level I – III</a:t>
            </a:r>
          </a:p>
          <a:p>
            <a:pPr algn="ctr"/>
            <a:endParaRPr lang="en-US" sz="2200" dirty="0"/>
          </a:p>
          <a:p>
            <a:pPr algn="ctr"/>
            <a:r>
              <a:rPr lang="en-US" sz="2200" dirty="0" smtClean="0"/>
              <a:t>Tries Required </a:t>
            </a:r>
          </a:p>
          <a:p>
            <a:pPr marL="0" indent="0" algn="ctr">
              <a:buNone/>
            </a:pPr>
            <a:r>
              <a:rPr lang="en-US" sz="2200" dirty="0" smtClean="0"/>
              <a:t> 1 – 5 / stage</a:t>
            </a:r>
          </a:p>
          <a:p>
            <a:pPr marL="0" indent="0" algn="ctr">
              <a:buFont typeface="Arial"/>
              <a:buNone/>
            </a:pPr>
            <a:endParaRPr lang="en-US" sz="2200" u="sng" dirty="0"/>
          </a:p>
          <a:p>
            <a:pPr marL="0" indent="0" algn="ctr">
              <a:buFont typeface="Arial"/>
              <a:buNone/>
            </a:pPr>
            <a:endParaRPr lang="sv-SE" sz="2200" u="sng" dirty="0"/>
          </a:p>
        </p:txBody>
      </p:sp>
      <p:sp>
        <p:nvSpPr>
          <p:cNvPr id="6" name="Rectangle 5"/>
          <p:cNvSpPr/>
          <p:nvPr/>
        </p:nvSpPr>
        <p:spPr>
          <a:xfrm>
            <a:off x="1020435" y="3882983"/>
            <a:ext cx="1527380" cy="4193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ctangle 6"/>
          <p:cNvSpPr/>
          <p:nvPr/>
        </p:nvSpPr>
        <p:spPr>
          <a:xfrm>
            <a:off x="4597363" y="2997201"/>
            <a:ext cx="2514637" cy="10206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ctangle 7"/>
          <p:cNvSpPr/>
          <p:nvPr/>
        </p:nvSpPr>
        <p:spPr>
          <a:xfrm>
            <a:off x="8906226" y="3372674"/>
            <a:ext cx="2514637" cy="10206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Content Placeholder 1"/>
          <p:cNvSpPr txBox="1">
            <a:spLocks/>
          </p:cNvSpPr>
          <p:nvPr/>
        </p:nvSpPr>
        <p:spPr>
          <a:xfrm>
            <a:off x="576000" y="1652146"/>
            <a:ext cx="3411800" cy="44640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a:buChar char="•"/>
              <a:defRPr lang="en-US" sz="2400" kern="1200" baseline="0" dirty="0" smtClean="0">
                <a:solidFill>
                  <a:srgbClr val="000000"/>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lang="en-US" sz="2400" kern="1200" baseline="0" dirty="0" smtClean="0">
                <a:solidFill>
                  <a:srgbClr val="000000"/>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lang="en-US" sz="2000" kern="1200" baseline="0" dirty="0" smtClean="0">
                <a:solidFill>
                  <a:srgbClr val="000000"/>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lang="en-US" sz="1800" kern="1200" baseline="0" dirty="0" smtClean="0">
                <a:solidFill>
                  <a:srgbClr val="000000"/>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lang="nl-NL" sz="1800" kern="1200" baseline="0" dirty="0">
                <a:solidFill>
                  <a:srgbClr val="000000"/>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200" u="sng" dirty="0" smtClean="0"/>
              <a:t>Stages</a:t>
            </a:r>
          </a:p>
          <a:p>
            <a:pPr marL="457200" indent="-457200">
              <a:buFont typeface="Arial"/>
              <a:buAutoNum type="arabicParenBoth"/>
            </a:pPr>
            <a:r>
              <a:rPr lang="en-US" sz="2200" dirty="0" smtClean="0"/>
              <a:t>Pre-jet-post</a:t>
            </a:r>
          </a:p>
          <a:p>
            <a:pPr marL="0" indent="0">
              <a:buNone/>
            </a:pPr>
            <a:r>
              <a:rPr lang="en-US" sz="2200" dirty="0" smtClean="0"/>
              <a:t>(2) Adjust times &amp; Values</a:t>
            </a:r>
          </a:p>
          <a:p>
            <a:pPr marL="0" indent="0">
              <a:buNone/>
            </a:pPr>
            <a:r>
              <a:rPr lang="en-US" sz="2000" dirty="0" smtClean="0"/>
              <a:t>     (a) Jet Period</a:t>
            </a:r>
          </a:p>
          <a:p>
            <a:pPr marL="0" indent="0">
              <a:buNone/>
            </a:pPr>
            <a:r>
              <a:rPr lang="en-US" sz="2000" dirty="0" smtClean="0"/>
              <a:t>     (b) Pre/post Period</a:t>
            </a:r>
          </a:p>
          <a:p>
            <a:pPr marL="0" indent="0">
              <a:buNone/>
            </a:pPr>
            <a:r>
              <a:rPr lang="en-US" sz="2000" dirty="0" smtClean="0"/>
              <a:t>(</a:t>
            </a:r>
            <a:r>
              <a:rPr lang="el-GR" sz="2000" dirty="0" smtClean="0"/>
              <a:t>3</a:t>
            </a:r>
            <a:r>
              <a:rPr lang="en-US" sz="2000" dirty="0" smtClean="0"/>
              <a:t>) Normalizing</a:t>
            </a:r>
          </a:p>
        </p:txBody>
      </p:sp>
    </p:spTree>
    <p:extLst>
      <p:ext uri="{BB962C8B-B14F-4D97-AF65-F5344CB8AC3E}">
        <p14:creationId xmlns:p14="http://schemas.microsoft.com/office/powerpoint/2010/main" val="9005568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787910"/>
          </a:xfrm>
        </p:spPr>
        <p:txBody>
          <a:bodyPr/>
          <a:lstStyle/>
          <a:p>
            <a:pPr algn="ctr"/>
            <a:r>
              <a:rPr lang="en-US" dirty="0" smtClean="0"/>
              <a:t>Searching for Jets</a:t>
            </a:r>
            <a:endParaRPr lang="en-US" dirty="0"/>
          </a:p>
        </p:txBody>
      </p:sp>
      <mc:AlternateContent xmlns:mc="http://schemas.openxmlformats.org/markup-compatibility/2006" xmlns:a14="http://schemas.microsoft.com/office/drawing/2010/main">
        <mc:Choice Requires="a14">
          <p:graphicFrame>
            <p:nvGraphicFramePr>
              <p:cNvPr id="3" name="Diagram 2"/>
              <p:cNvGraphicFramePr/>
              <p:nvPr>
                <p:extLst>
                  <p:ext uri="{D42A27DB-BD31-4B8C-83A1-F6EECF244321}">
                    <p14:modId xmlns:p14="http://schemas.microsoft.com/office/powerpoint/2010/main" val="2064948049"/>
                  </p:ext>
                </p:extLst>
              </p:nvPr>
            </p:nvGraphicFramePr>
            <p:xfrm>
              <a:off x="-534740" y="1321904"/>
              <a:ext cx="9585200" cy="4766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3" name="Diagram 2"/>
              <p:cNvGraphicFramePr/>
              <p:nvPr>
                <p:extLst>
                  <p:ext uri="{D42A27DB-BD31-4B8C-83A1-F6EECF244321}">
                    <p14:modId xmlns:p14="http://schemas.microsoft.com/office/powerpoint/2010/main" val="2064948049"/>
                  </p:ext>
                </p:extLst>
              </p:nvPr>
            </p:nvGraphicFramePr>
            <p:xfrm>
              <a:off x="-534740" y="1321904"/>
              <a:ext cx="9585200" cy="47667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pic>
        <p:nvPicPr>
          <p:cNvPr id="5" name="Picture 4"/>
          <p:cNvPicPr>
            <a:picLocks noChangeAspect="1"/>
          </p:cNvPicPr>
          <p:nvPr/>
        </p:nvPicPr>
        <p:blipFill>
          <a:blip r:embed="rId12"/>
          <a:stretch>
            <a:fillRect/>
          </a:stretch>
        </p:blipFill>
        <p:spPr>
          <a:xfrm>
            <a:off x="9050460" y="1321904"/>
            <a:ext cx="2073539" cy="1843501"/>
          </a:xfrm>
          <a:prstGeom prst="rect">
            <a:avLst/>
          </a:prstGeom>
        </p:spPr>
      </p:pic>
      <p:cxnSp>
        <p:nvCxnSpPr>
          <p:cNvPr id="9" name="Straight Arrow Connector 8"/>
          <p:cNvCxnSpPr/>
          <p:nvPr/>
        </p:nvCxnSpPr>
        <p:spPr>
          <a:xfrm>
            <a:off x="7941365" y="2003251"/>
            <a:ext cx="1109095" cy="7498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9050459" y="2494722"/>
            <a:ext cx="2073539" cy="7752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Box 12"/>
          <p:cNvSpPr txBox="1"/>
          <p:nvPr/>
        </p:nvSpPr>
        <p:spPr>
          <a:xfrm flipH="1">
            <a:off x="11288876" y="1509164"/>
            <a:ext cx="762000" cy="1477328"/>
          </a:xfrm>
          <a:prstGeom prst="rect">
            <a:avLst/>
          </a:prstGeom>
          <a:noFill/>
        </p:spPr>
        <p:txBody>
          <a:bodyPr wrap="square" rtlCol="0">
            <a:spAutoFit/>
          </a:bodyPr>
          <a:lstStyle/>
          <a:p>
            <a:r>
              <a:rPr lang="en-US" dirty="0" smtClean="0">
                <a:solidFill>
                  <a:srgbClr val="000000"/>
                </a:solidFill>
              </a:rPr>
              <a:t>SW</a:t>
            </a:r>
          </a:p>
          <a:p>
            <a:endParaRPr lang="en-US" dirty="0">
              <a:solidFill>
                <a:srgbClr val="000000"/>
              </a:solidFill>
            </a:endParaRPr>
          </a:p>
          <a:p>
            <a:r>
              <a:rPr lang="en-US" dirty="0" smtClean="0">
                <a:solidFill>
                  <a:srgbClr val="000000"/>
                </a:solidFill>
              </a:rPr>
              <a:t>PSH</a:t>
            </a:r>
          </a:p>
          <a:p>
            <a:endParaRPr lang="en-US" dirty="0">
              <a:solidFill>
                <a:srgbClr val="000000"/>
              </a:solidFill>
            </a:endParaRPr>
          </a:p>
          <a:p>
            <a:r>
              <a:rPr lang="en-US" dirty="0" smtClean="0">
                <a:solidFill>
                  <a:srgbClr val="000000"/>
                </a:solidFill>
              </a:rPr>
              <a:t>MS</a:t>
            </a:r>
            <a:endParaRPr lang="sv-SE" dirty="0">
              <a:solidFill>
                <a:srgbClr val="000000"/>
              </a:solidFill>
            </a:endParaRPr>
          </a:p>
        </p:txBody>
      </p:sp>
      <p:cxnSp>
        <p:nvCxnSpPr>
          <p:cNvPr id="15" name="Elbow Connector 14"/>
          <p:cNvCxnSpPr>
            <a:stCxn id="3" idx="0"/>
            <a:endCxn id="5" idx="0"/>
          </p:cNvCxnSpPr>
          <p:nvPr/>
        </p:nvCxnSpPr>
        <p:spPr>
          <a:xfrm rot="5400000" flipH="1" flipV="1">
            <a:off x="7172545" y="-1592781"/>
            <a:ext cx="12700" cy="5829370"/>
          </a:xfrm>
          <a:prstGeom prst="bentConnector3">
            <a:avLst>
              <a:gd name="adj1" fmla="val 1800000"/>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941365" y="3712057"/>
            <a:ext cx="970290" cy="9195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755502" y="4228892"/>
            <a:ext cx="3402829" cy="1958323"/>
          </a:xfrm>
          <a:prstGeom prst="rect">
            <a:avLst/>
          </a:prstGeom>
        </p:spPr>
      </p:pic>
    </p:spTree>
    <p:extLst>
      <p:ext uri="{BB962C8B-B14F-4D97-AF65-F5344CB8AC3E}">
        <p14:creationId xmlns:p14="http://schemas.microsoft.com/office/powerpoint/2010/main" val="187355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787910"/>
          </a:xfrm>
        </p:spPr>
        <p:txBody>
          <a:bodyPr/>
          <a:lstStyle/>
          <a:p>
            <a:pPr algn="ctr"/>
            <a:r>
              <a:rPr lang="en-US" dirty="0" smtClean="0"/>
              <a:t>Motivation – Main Subcategories</a:t>
            </a:r>
            <a:endParaRPr lang="en-US" dirty="0"/>
          </a:p>
        </p:txBody>
      </p:sp>
      <mc:AlternateContent xmlns:mc="http://schemas.openxmlformats.org/markup-compatibility/2006" xmlns:a14="http://schemas.microsoft.com/office/drawing/2010/main">
        <mc:Choice Requires="a14">
          <p:sp>
            <p:nvSpPr>
              <p:cNvPr id="2" name="TextBox 1"/>
              <p:cNvSpPr txBox="1"/>
              <p:nvPr/>
            </p:nvSpPr>
            <p:spPr>
              <a:xfrm>
                <a:off x="6766560" y="1147346"/>
                <a:ext cx="5218356" cy="2308324"/>
              </a:xfrm>
              <a:prstGeom prst="rect">
                <a:avLst/>
              </a:prstGeom>
              <a:noFill/>
            </p:spPr>
            <p:txBody>
              <a:bodyPr wrap="square" rtlCol="0">
                <a:spAutoFit/>
              </a:bodyPr>
              <a:lstStyle/>
              <a:p>
                <a:r>
                  <a:rPr lang="en-US" dirty="0" smtClean="0">
                    <a:solidFill>
                      <a:srgbClr val="FF0000"/>
                    </a:solidFill>
                  </a:rPr>
                  <a:t>Jets</a:t>
                </a:r>
                <a:r>
                  <a:rPr lang="en-US" dirty="0" smtClean="0">
                    <a:solidFill>
                      <a:srgbClr val="000000"/>
                    </a:solidFill>
                  </a:rPr>
                  <a:t> are found </a:t>
                </a:r>
                <a:r>
                  <a:rPr lang="en-US" dirty="0" smtClean="0">
                    <a:solidFill>
                      <a:srgbClr val="FF0000"/>
                    </a:solidFill>
                  </a:rPr>
                  <a:t>mainly in Quasi-parallel shock</a:t>
                </a:r>
                <a:r>
                  <a:rPr lang="en-US" dirty="0" smtClean="0">
                    <a:solidFill>
                      <a:srgbClr val="000000"/>
                    </a:solidFill>
                  </a:rPr>
                  <a:t> (</a:t>
                </a:r>
                <a14:m>
                  <m:oMath xmlns:m="http://schemas.openxmlformats.org/officeDocument/2006/math">
                    <m:sSub>
                      <m:sSubPr>
                        <m:ctrlPr>
                          <a:rPr lang="el-GR" b="0" i="1" smtClean="0">
                            <a:solidFill>
                              <a:srgbClr val="000000"/>
                            </a:solidFill>
                            <a:latin typeface="Cambria Math" panose="02040503050406030204" pitchFamily="18" charset="0"/>
                          </a:rPr>
                        </m:ctrlPr>
                      </m:sSubPr>
                      <m:e>
                        <m:r>
                          <a:rPr lang="el-GR" b="0" i="1" smtClean="0">
                            <a:solidFill>
                              <a:srgbClr val="000000"/>
                            </a:solidFill>
                            <a:latin typeface="Cambria Math" panose="02040503050406030204" pitchFamily="18" charset="0"/>
                          </a:rPr>
                          <m:t>𝜃</m:t>
                        </m:r>
                      </m:e>
                      <m:sub>
                        <m:r>
                          <a:rPr lang="en-US" b="0" i="1" smtClean="0">
                            <a:solidFill>
                              <a:srgbClr val="000000"/>
                            </a:solidFill>
                            <a:latin typeface="Cambria Math" panose="02040503050406030204" pitchFamily="18" charset="0"/>
                          </a:rPr>
                          <m:t>𝑛</m:t>
                        </m:r>
                      </m:sub>
                    </m:sSub>
                    <m:r>
                      <a:rPr lang="en-US" b="0" i="1" smtClean="0">
                        <a:solidFill>
                          <a:srgbClr val="000000"/>
                        </a:solidFill>
                        <a:latin typeface="Cambria Math" panose="02040503050406030204" pitchFamily="18" charset="0"/>
                      </a:rPr>
                      <m:t>&lt;45</m:t>
                    </m:r>
                    <m:r>
                      <a:rPr lang="en-US" b="0" i="1" smtClean="0">
                        <a:solidFill>
                          <a:srgbClr val="000000"/>
                        </a:solidFill>
                        <a:latin typeface="Cambria Math" panose="02040503050406030204" pitchFamily="18" charset="0"/>
                        <a:ea typeface="Cambria Math" panose="02040503050406030204" pitchFamily="18" charset="0"/>
                      </a:rPr>
                      <m:t>°</m:t>
                    </m:r>
                  </m:oMath>
                </a14:m>
                <a:r>
                  <a:rPr lang="en-US" dirty="0" smtClean="0">
                    <a:solidFill>
                      <a:srgbClr val="000000"/>
                    </a:solidFill>
                  </a:rPr>
                  <a:t>). However, fluctuations </a:t>
                </a:r>
                <a:r>
                  <a:rPr lang="en-US" dirty="0" smtClean="0">
                    <a:solidFill>
                      <a:srgbClr val="FF0000"/>
                    </a:solidFill>
                  </a:rPr>
                  <a:t>also</a:t>
                </a:r>
                <a:r>
                  <a:rPr lang="en-US" dirty="0" smtClean="0">
                    <a:solidFill>
                      <a:srgbClr val="000000"/>
                    </a:solidFill>
                  </a:rPr>
                  <a:t> found </a:t>
                </a:r>
                <a:r>
                  <a:rPr lang="en-US" dirty="0" smtClean="0">
                    <a:solidFill>
                      <a:srgbClr val="FF0000"/>
                    </a:solidFill>
                  </a:rPr>
                  <a:t>in Quasi Perpendicular</a:t>
                </a:r>
                <a:r>
                  <a:rPr lang="en-US" dirty="0" smtClean="0">
                    <a:solidFill>
                      <a:srgbClr val="000000"/>
                    </a:solidFill>
                  </a:rPr>
                  <a:t> regions.</a:t>
                </a:r>
                <a:r>
                  <a:rPr lang="en-US" dirty="0" smtClean="0">
                    <a:solidFill>
                      <a:srgbClr val="000000"/>
                    </a:solidFill>
                    <a:sym typeface="Wingdings" panose="05000000000000000000" pitchFamily="2" charset="2"/>
                  </a:rPr>
                  <a:t> </a:t>
                </a:r>
              </a:p>
              <a:p>
                <a:endParaRPr lang="en-US" dirty="0">
                  <a:solidFill>
                    <a:srgbClr val="000000"/>
                  </a:solidFill>
                  <a:sym typeface="Wingdings" panose="05000000000000000000" pitchFamily="2" charset="2"/>
                </a:endParaRPr>
              </a:p>
              <a:p>
                <a:endParaRPr lang="en-US" dirty="0" smtClean="0">
                  <a:solidFill>
                    <a:srgbClr val="000000"/>
                  </a:solidFill>
                  <a:sym typeface="Wingdings" panose="05000000000000000000" pitchFamily="2" charset="2"/>
                </a:endParaRPr>
              </a:p>
              <a:p>
                <a:endParaRPr lang="en-US" dirty="0">
                  <a:solidFill>
                    <a:srgbClr val="000000"/>
                  </a:solidFill>
                  <a:sym typeface="Wingdings" panose="05000000000000000000" pitchFamily="2" charset="2"/>
                </a:endParaRPr>
              </a:p>
              <a:p>
                <a:endParaRPr lang="en-US" dirty="0" smtClean="0">
                  <a:solidFill>
                    <a:srgbClr val="000000"/>
                  </a:solidFill>
                  <a:sym typeface="Wingdings" panose="05000000000000000000" pitchFamily="2" charset="2"/>
                </a:endParaRPr>
              </a:p>
              <a:p>
                <a:endParaRPr lang="en-US" dirty="0" smtClean="0">
                  <a:solidFill>
                    <a:srgbClr val="000000"/>
                  </a:solidFill>
                  <a:sym typeface="Wingdings" panose="05000000000000000000" pitchFamily="2" charset="2"/>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766560" y="1147346"/>
                <a:ext cx="5218356" cy="2308324"/>
              </a:xfrm>
              <a:prstGeom prst="rect">
                <a:avLst/>
              </a:prstGeom>
              <a:blipFill>
                <a:blip r:embed="rId3"/>
                <a:stretch>
                  <a:fillRect l="-935" t="-1319"/>
                </a:stretch>
              </a:blipFill>
            </p:spPr>
            <p:txBody>
              <a:bodyPr/>
              <a:lstStyle/>
              <a:p>
                <a:r>
                  <a:rPr lang="sv-SE">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60" y="1147346"/>
            <a:ext cx="6090194" cy="4689574"/>
          </a:xfrm>
          <a:prstGeom prst="rect">
            <a:avLst/>
          </a:prstGeom>
          <a:ln>
            <a:noFill/>
          </a:ln>
          <a:effectLst>
            <a:outerShdw blurRad="190500" algn="tl" rotWithShape="0">
              <a:srgbClr val="000000">
                <a:alpha val="70000"/>
              </a:srgbClr>
            </a:outerShdw>
          </a:effectLst>
        </p:spPr>
      </p:pic>
      <p:sp>
        <p:nvSpPr>
          <p:cNvPr id="8" name="TextBox 7"/>
          <p:cNvSpPr txBox="1"/>
          <p:nvPr/>
        </p:nvSpPr>
        <p:spPr>
          <a:xfrm>
            <a:off x="433760" y="5906998"/>
            <a:ext cx="1061509" cy="215444"/>
          </a:xfrm>
          <a:prstGeom prst="rect">
            <a:avLst/>
          </a:prstGeom>
          <a:noFill/>
        </p:spPr>
        <p:txBody>
          <a:bodyPr wrap="none" rtlCol="0">
            <a:spAutoFit/>
          </a:bodyPr>
          <a:lstStyle/>
          <a:p>
            <a:r>
              <a:rPr lang="sv-SE" sz="800" dirty="0">
                <a:solidFill>
                  <a:srgbClr val="000000"/>
                </a:solidFill>
              </a:rPr>
              <a:t>L. B. </a:t>
            </a:r>
            <a:r>
              <a:rPr lang="sv-SE" sz="800" dirty="0" smtClean="0">
                <a:solidFill>
                  <a:srgbClr val="000000"/>
                </a:solidFill>
              </a:rPr>
              <a:t>Wilson (2016)</a:t>
            </a:r>
            <a:endParaRPr lang="sv-SE" sz="800" dirty="0">
              <a:solidFill>
                <a:srgbClr val="000000"/>
              </a:solidFill>
            </a:endParaRPr>
          </a:p>
        </p:txBody>
      </p:sp>
      <p:sp>
        <p:nvSpPr>
          <p:cNvPr id="10" name="Rectangle 9"/>
          <p:cNvSpPr/>
          <p:nvPr/>
        </p:nvSpPr>
        <p:spPr>
          <a:xfrm>
            <a:off x="3749040" y="3215639"/>
            <a:ext cx="1391920" cy="1363405"/>
          </a:xfrm>
          <a:prstGeom prst="rect">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ctangle 10"/>
          <p:cNvSpPr/>
          <p:nvPr/>
        </p:nvSpPr>
        <p:spPr>
          <a:xfrm>
            <a:off x="528320" y="2686336"/>
            <a:ext cx="1391920" cy="13634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graphicFrame>
            <p:nvGraphicFramePr>
              <p:cNvPr id="47" name="Table 46"/>
              <p:cNvGraphicFramePr>
                <a:graphicFrameLocks noGrp="1"/>
              </p:cNvGraphicFramePr>
              <p:nvPr>
                <p:extLst>
                  <p:ext uri="{D42A27DB-BD31-4B8C-83A1-F6EECF244321}">
                    <p14:modId xmlns:p14="http://schemas.microsoft.com/office/powerpoint/2010/main" val="2065435153"/>
                  </p:ext>
                </p:extLst>
              </p:nvPr>
            </p:nvGraphicFramePr>
            <p:xfrm>
              <a:off x="7388973" y="2688211"/>
              <a:ext cx="3784599" cy="523240"/>
            </p:xfrm>
            <a:graphic>
              <a:graphicData uri="http://schemas.openxmlformats.org/drawingml/2006/table">
                <a:tbl>
                  <a:tblPr firstRow="1" bandRow="1">
                    <a:tableStyleId>{5940675A-B579-460E-94D1-54222C63F5DA}</a:tableStyleId>
                  </a:tblPr>
                  <a:tblGrid>
                    <a:gridCol w="1261533">
                      <a:extLst>
                        <a:ext uri="{9D8B030D-6E8A-4147-A177-3AD203B41FA5}">
                          <a16:colId xmlns:a16="http://schemas.microsoft.com/office/drawing/2014/main" val="3382842053"/>
                        </a:ext>
                      </a:extLst>
                    </a:gridCol>
                    <a:gridCol w="1261533">
                      <a:extLst>
                        <a:ext uri="{9D8B030D-6E8A-4147-A177-3AD203B41FA5}">
                          <a16:colId xmlns:a16="http://schemas.microsoft.com/office/drawing/2014/main" val="3350222770"/>
                        </a:ext>
                      </a:extLst>
                    </a:gridCol>
                    <a:gridCol w="1261533">
                      <a:extLst>
                        <a:ext uri="{9D8B030D-6E8A-4147-A177-3AD203B41FA5}">
                          <a16:colId xmlns:a16="http://schemas.microsoft.com/office/drawing/2014/main" val="2494778598"/>
                        </a:ext>
                      </a:extLst>
                    </a:gridCol>
                  </a:tblGrid>
                  <a:tr h="523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𝑸</m:t>
                                    </m:r>
                                  </m:e>
                                  <m:sub>
                                    <m:r>
                                      <a:rPr lang="en-US" smtClean="0">
                                        <a:latin typeface="Cambria Math" panose="02040503050406030204" pitchFamily="18" charset="0"/>
                                      </a:rPr>
                                      <m:t>𝒑𝒂𝒓</m:t>
                                    </m:r>
                                  </m:sub>
                                </m:sSub>
                              </m:oMath>
                            </m:oMathPara>
                          </a14:m>
                          <a:endParaRPr lang="sv-SE"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𝑸</m:t>
                                    </m:r>
                                  </m:e>
                                  <m:sub>
                                    <m:r>
                                      <a:rPr lang="en-US" smtClean="0">
                                        <a:latin typeface="Cambria Math" panose="02040503050406030204" pitchFamily="18" charset="0"/>
                                      </a:rPr>
                                      <m:t>𝒑𝒆𝒓</m:t>
                                    </m:r>
                                  </m:sub>
                                </m:sSub>
                              </m:oMath>
                            </m:oMathPara>
                          </a14:m>
                          <a:endParaRPr lang="sv-SE" dirty="0"/>
                        </a:p>
                      </a:txBody>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𝐵𝑜𝑢𝑛𝑑𝑎𝑟𝑦</m:t>
                                </m:r>
                              </m:oMath>
                            </m:oMathPara>
                          </a14:m>
                          <a:endParaRPr lang="sv-SE" dirty="0"/>
                        </a:p>
                      </a:txBody>
                      <a:tcPr/>
                    </a:tc>
                    <a:extLst>
                      <a:ext uri="{0D108BD9-81ED-4DB2-BD59-A6C34878D82A}">
                        <a16:rowId xmlns:a16="http://schemas.microsoft.com/office/drawing/2014/main" val="2123192588"/>
                      </a:ext>
                    </a:extLst>
                  </a:tr>
                </a:tbl>
              </a:graphicData>
            </a:graphic>
          </p:graphicFrame>
        </mc:Choice>
        <mc:Fallback xmlns="">
          <p:graphicFrame>
            <p:nvGraphicFramePr>
              <p:cNvPr id="47" name="Table 46"/>
              <p:cNvGraphicFramePr>
                <a:graphicFrameLocks noGrp="1"/>
              </p:cNvGraphicFramePr>
              <p:nvPr>
                <p:extLst>
                  <p:ext uri="{D42A27DB-BD31-4B8C-83A1-F6EECF244321}">
                    <p14:modId xmlns:p14="http://schemas.microsoft.com/office/powerpoint/2010/main" val="2065435153"/>
                  </p:ext>
                </p:extLst>
              </p:nvPr>
            </p:nvGraphicFramePr>
            <p:xfrm>
              <a:off x="7388973" y="2688211"/>
              <a:ext cx="3784599" cy="523240"/>
            </p:xfrm>
            <a:graphic>
              <a:graphicData uri="http://schemas.openxmlformats.org/drawingml/2006/table">
                <a:tbl>
                  <a:tblPr firstRow="1" bandRow="1">
                    <a:tableStyleId>{5940675A-B579-460E-94D1-54222C63F5DA}</a:tableStyleId>
                  </a:tblPr>
                  <a:tblGrid>
                    <a:gridCol w="1261533">
                      <a:extLst>
                        <a:ext uri="{9D8B030D-6E8A-4147-A177-3AD203B41FA5}">
                          <a16:colId xmlns:a16="http://schemas.microsoft.com/office/drawing/2014/main" val="3382842053"/>
                        </a:ext>
                      </a:extLst>
                    </a:gridCol>
                    <a:gridCol w="1261533">
                      <a:extLst>
                        <a:ext uri="{9D8B030D-6E8A-4147-A177-3AD203B41FA5}">
                          <a16:colId xmlns:a16="http://schemas.microsoft.com/office/drawing/2014/main" val="3350222770"/>
                        </a:ext>
                      </a:extLst>
                    </a:gridCol>
                    <a:gridCol w="1261533">
                      <a:extLst>
                        <a:ext uri="{9D8B030D-6E8A-4147-A177-3AD203B41FA5}">
                          <a16:colId xmlns:a16="http://schemas.microsoft.com/office/drawing/2014/main" val="2494778598"/>
                        </a:ext>
                      </a:extLst>
                    </a:gridCol>
                  </a:tblGrid>
                  <a:tr h="523240">
                    <a:tc>
                      <a:txBody>
                        <a:bodyPr/>
                        <a:lstStyle/>
                        <a:p>
                          <a:endParaRPr lang="sv-SE"/>
                        </a:p>
                      </a:txBody>
                      <a:tcPr>
                        <a:blipFill>
                          <a:blip r:embed="rId5"/>
                          <a:stretch>
                            <a:fillRect l="-483" t="-1149" r="-201449" b="-2299"/>
                          </a:stretch>
                        </a:blipFill>
                      </a:tcPr>
                    </a:tc>
                    <a:tc>
                      <a:txBody>
                        <a:bodyPr/>
                        <a:lstStyle/>
                        <a:p>
                          <a:endParaRPr lang="sv-SE"/>
                        </a:p>
                      </a:txBody>
                      <a:tcPr>
                        <a:blipFill>
                          <a:blip r:embed="rId5"/>
                          <a:stretch>
                            <a:fillRect l="-100483" t="-1149" r="-101449" b="-2299"/>
                          </a:stretch>
                        </a:blipFill>
                      </a:tcPr>
                    </a:tc>
                    <a:tc>
                      <a:txBody>
                        <a:bodyPr/>
                        <a:lstStyle/>
                        <a:p>
                          <a:endParaRPr lang="sv-SE"/>
                        </a:p>
                      </a:txBody>
                      <a:tcPr>
                        <a:blipFill>
                          <a:blip r:embed="rId5"/>
                          <a:stretch>
                            <a:fillRect l="-200483" t="-1149" r="-1449" b="-2299"/>
                          </a:stretch>
                        </a:blipFill>
                      </a:tcPr>
                    </a:tc>
                    <a:extLst>
                      <a:ext uri="{0D108BD9-81ED-4DB2-BD59-A6C34878D82A}">
                        <a16:rowId xmlns:a16="http://schemas.microsoft.com/office/drawing/2014/main" val="2123192588"/>
                      </a:ext>
                    </a:extLst>
                  </a:tr>
                </a:tbl>
              </a:graphicData>
            </a:graphic>
          </p:graphicFrame>
        </mc:Fallback>
      </mc:AlternateContent>
      <p:sp>
        <p:nvSpPr>
          <p:cNvPr id="49" name="Rectangle 48"/>
          <p:cNvSpPr/>
          <p:nvPr/>
        </p:nvSpPr>
        <p:spPr>
          <a:xfrm>
            <a:off x="7481257" y="2748055"/>
            <a:ext cx="1069765" cy="3683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Rectangle 49"/>
          <p:cNvSpPr/>
          <p:nvPr/>
        </p:nvSpPr>
        <p:spPr>
          <a:xfrm>
            <a:off x="8746389" y="2747893"/>
            <a:ext cx="1069765" cy="368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Rectangle 50"/>
          <p:cNvSpPr/>
          <p:nvPr/>
        </p:nvSpPr>
        <p:spPr>
          <a:xfrm>
            <a:off x="9993318" y="2747893"/>
            <a:ext cx="1069765" cy="368300"/>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8514" y="4012835"/>
            <a:ext cx="5366402" cy="2139303"/>
          </a:xfrm>
          <a:prstGeom prst="rect">
            <a:avLst/>
          </a:prstGeom>
        </p:spPr>
      </p:pic>
      <p:sp>
        <p:nvSpPr>
          <p:cNvPr id="53" name="Rectangle 52"/>
          <p:cNvSpPr/>
          <p:nvPr/>
        </p:nvSpPr>
        <p:spPr>
          <a:xfrm>
            <a:off x="6720840" y="4553777"/>
            <a:ext cx="1391920" cy="1363405"/>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5" name="Straight Connector 34"/>
          <p:cNvCxnSpPr/>
          <p:nvPr/>
        </p:nvCxnSpPr>
        <p:spPr>
          <a:xfrm>
            <a:off x="7067550" y="4746625"/>
            <a:ext cx="677863" cy="619125"/>
          </a:xfrm>
          <a:prstGeom prst="line">
            <a:avLst/>
          </a:prstGeom>
          <a:ln w="9525">
            <a:solidFill>
              <a:srgbClr val="7030A0"/>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172390" y="3056835"/>
            <a:ext cx="530087" cy="4859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991790" y="3411428"/>
            <a:ext cx="530087" cy="485913"/>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32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49" grpId="0" animBg="1"/>
      <p:bldP spid="49" grpId="1" animBg="1"/>
      <p:bldP spid="50" grpId="0" animBg="1"/>
      <p:bldP spid="50" grpId="1" animBg="1"/>
      <p:bldP spid="51"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94020"/>
            <a:ext cx="11041200" cy="471058"/>
          </a:xfrm>
        </p:spPr>
        <p:txBody>
          <a:bodyPr>
            <a:normAutofit fontScale="90000"/>
          </a:bodyPr>
          <a:lstStyle/>
          <a:p>
            <a:pPr algn="ctr"/>
            <a:r>
              <a:rPr lang="en-US" dirty="0" smtClean="0"/>
              <a:t>How Jet look like – Quasi Parallel</a:t>
            </a:r>
            <a:endParaRPr lang="sv-SE" dirty="0"/>
          </a:p>
        </p:txBody>
      </p:sp>
      <p:pic>
        <p:nvPicPr>
          <p:cNvPr id="12" name="Picture 1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27980" y="1106923"/>
            <a:ext cx="7679377" cy="50400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3006381" y="765294"/>
                <a:ext cx="6122574" cy="369332"/>
              </a:xfrm>
              <a:prstGeom prst="rect">
                <a:avLst/>
              </a:prstGeom>
            </p:spPr>
            <p:txBody>
              <a:bodyPr wrap="none">
                <a:spAutoFit/>
              </a:bodyPr>
              <a:lstStyle/>
              <a:p>
                <a:pPr algn="ctr"/>
                <a:r>
                  <a:rPr lang="en-US" dirty="0" smtClean="0">
                    <a:solidFill>
                      <a:srgbClr val="0070C0"/>
                    </a:solidFill>
                  </a:rPr>
                  <a:t>High </a:t>
                </a:r>
                <a14:m>
                  <m:oMath xmlns:m="http://schemas.openxmlformats.org/officeDocument/2006/math">
                    <m:r>
                      <a:rPr lang="en-US" b="0" i="1" smtClean="0">
                        <a:solidFill>
                          <a:srgbClr val="0070C0"/>
                        </a:solidFill>
                        <a:latin typeface="Cambria Math" panose="02040503050406030204" pitchFamily="18" charset="0"/>
                      </a:rPr>
                      <m:t>𝐵</m:t>
                    </m:r>
                  </m:oMath>
                </a14:m>
                <a:r>
                  <a:rPr lang="en-US" dirty="0" smtClean="0">
                    <a:solidFill>
                      <a:srgbClr val="0070C0"/>
                    </a:solidFill>
                  </a:rPr>
                  <a:t> </a:t>
                </a:r>
                <a:r>
                  <a:rPr lang="en-US" dirty="0">
                    <a:solidFill>
                      <a:srgbClr val="0070C0"/>
                    </a:solidFill>
                  </a:rPr>
                  <a:t>Variance, High Energetic Particles, Low Anisotropy</a:t>
                </a:r>
                <a:endParaRPr lang="sv-SE" dirty="0">
                  <a:solidFill>
                    <a:srgbClr val="0070C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3006381" y="765294"/>
                <a:ext cx="6122574" cy="369332"/>
              </a:xfrm>
              <a:prstGeom prst="rect">
                <a:avLst/>
              </a:prstGeom>
              <a:blipFill>
                <a:blip r:embed="rId4"/>
                <a:stretch>
                  <a:fillRect l="-498" t="-10000" r="-498" b="-26667"/>
                </a:stretch>
              </a:blipFill>
            </p:spPr>
            <p:txBody>
              <a:bodyPr/>
              <a:lstStyle/>
              <a:p>
                <a:r>
                  <a:rPr lang="sv-SE">
                    <a:noFill/>
                  </a:rPr>
                  <a:t> </a:t>
                </a:r>
              </a:p>
            </p:txBody>
          </p:sp>
        </mc:Fallback>
      </mc:AlternateContent>
      <p:sp>
        <p:nvSpPr>
          <p:cNvPr id="14" name="Rectangle 13"/>
          <p:cNvSpPr/>
          <p:nvPr/>
        </p:nvSpPr>
        <p:spPr>
          <a:xfrm>
            <a:off x="2553066" y="3925642"/>
            <a:ext cx="6755240" cy="67731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2553066" y="4600879"/>
            <a:ext cx="6755240" cy="67731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2553066" y="5276116"/>
            <a:ext cx="6755240" cy="67731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Box 8"/>
          <p:cNvSpPr txBox="1"/>
          <p:nvPr/>
        </p:nvSpPr>
        <p:spPr>
          <a:xfrm>
            <a:off x="0" y="1374493"/>
            <a:ext cx="2295144" cy="338554"/>
          </a:xfrm>
          <a:prstGeom prst="rect">
            <a:avLst/>
          </a:prstGeom>
          <a:noFill/>
        </p:spPr>
        <p:txBody>
          <a:bodyPr wrap="square" rtlCol="0">
            <a:spAutoFit/>
          </a:bodyPr>
          <a:lstStyle/>
          <a:p>
            <a:pPr algn="ctr"/>
            <a:r>
              <a:rPr lang="en-US" sz="1600" dirty="0" smtClean="0">
                <a:solidFill>
                  <a:srgbClr val="000000"/>
                </a:solidFill>
              </a:rPr>
              <a:t>Kinetic Energy Density</a:t>
            </a:r>
            <a:endParaRPr lang="sv-SE" sz="1600" dirty="0">
              <a:solidFill>
                <a:srgbClr val="000000"/>
              </a:solidFill>
            </a:endParaRPr>
          </a:p>
        </p:txBody>
      </p:sp>
      <p:sp>
        <p:nvSpPr>
          <p:cNvPr id="10" name="TextBox 9"/>
          <p:cNvSpPr txBox="1"/>
          <p:nvPr/>
        </p:nvSpPr>
        <p:spPr>
          <a:xfrm>
            <a:off x="0" y="1988317"/>
            <a:ext cx="2295144" cy="584775"/>
          </a:xfrm>
          <a:prstGeom prst="rect">
            <a:avLst/>
          </a:prstGeom>
          <a:noFill/>
        </p:spPr>
        <p:txBody>
          <a:bodyPr wrap="square" rtlCol="0">
            <a:spAutoFit/>
          </a:bodyPr>
          <a:lstStyle/>
          <a:p>
            <a:pPr algn="ctr"/>
            <a:r>
              <a:rPr lang="en-US" sz="1600" dirty="0" smtClean="0">
                <a:solidFill>
                  <a:srgbClr val="000000"/>
                </a:solidFill>
              </a:rPr>
              <a:t>Kinetic Energy Density Ratio</a:t>
            </a:r>
            <a:endParaRPr lang="sv-SE" sz="1600" dirty="0">
              <a:solidFill>
                <a:srgbClr val="000000"/>
              </a:solidFill>
            </a:endParaRPr>
          </a:p>
        </p:txBody>
      </p:sp>
      <p:sp>
        <p:nvSpPr>
          <p:cNvPr id="13" name="TextBox 12"/>
          <p:cNvSpPr txBox="1"/>
          <p:nvPr/>
        </p:nvSpPr>
        <p:spPr>
          <a:xfrm>
            <a:off x="0" y="2742471"/>
            <a:ext cx="2295144" cy="338554"/>
          </a:xfrm>
          <a:prstGeom prst="rect">
            <a:avLst/>
          </a:prstGeom>
          <a:noFill/>
        </p:spPr>
        <p:txBody>
          <a:bodyPr wrap="square" rtlCol="0">
            <a:spAutoFit/>
          </a:bodyPr>
          <a:lstStyle/>
          <a:p>
            <a:pPr algn="ctr"/>
            <a:r>
              <a:rPr lang="en-US" sz="1600" dirty="0" smtClean="0">
                <a:solidFill>
                  <a:srgbClr val="000000"/>
                </a:solidFill>
              </a:rPr>
              <a:t>Velocity</a:t>
            </a:r>
            <a:endParaRPr lang="sv-SE" sz="1600" dirty="0">
              <a:solidFill>
                <a:srgbClr val="000000"/>
              </a:solidFill>
            </a:endParaRPr>
          </a:p>
        </p:txBody>
      </p:sp>
      <p:sp>
        <p:nvSpPr>
          <p:cNvPr id="17" name="TextBox 16"/>
          <p:cNvSpPr txBox="1"/>
          <p:nvPr/>
        </p:nvSpPr>
        <p:spPr>
          <a:xfrm>
            <a:off x="0" y="3422654"/>
            <a:ext cx="2295144" cy="338554"/>
          </a:xfrm>
          <a:prstGeom prst="rect">
            <a:avLst/>
          </a:prstGeom>
          <a:noFill/>
        </p:spPr>
        <p:txBody>
          <a:bodyPr wrap="square" rtlCol="0">
            <a:spAutoFit/>
          </a:bodyPr>
          <a:lstStyle/>
          <a:p>
            <a:pPr algn="ctr"/>
            <a:r>
              <a:rPr lang="en-US" sz="1600" dirty="0" smtClean="0">
                <a:solidFill>
                  <a:srgbClr val="000000"/>
                </a:solidFill>
              </a:rPr>
              <a:t>Density</a:t>
            </a:r>
            <a:endParaRPr lang="sv-SE" sz="1600" dirty="0">
              <a:solidFill>
                <a:srgbClr val="000000"/>
              </a:solidFill>
            </a:endParaRPr>
          </a:p>
        </p:txBody>
      </p:sp>
      <p:sp>
        <p:nvSpPr>
          <p:cNvPr id="18" name="TextBox 17"/>
          <p:cNvSpPr txBox="1"/>
          <p:nvPr/>
        </p:nvSpPr>
        <p:spPr>
          <a:xfrm>
            <a:off x="-33582" y="4039259"/>
            <a:ext cx="2295144" cy="338554"/>
          </a:xfrm>
          <a:prstGeom prst="rect">
            <a:avLst/>
          </a:prstGeom>
          <a:noFill/>
        </p:spPr>
        <p:txBody>
          <a:bodyPr wrap="square" rtlCol="0">
            <a:spAutoFit/>
          </a:bodyPr>
          <a:lstStyle/>
          <a:p>
            <a:pPr algn="ctr"/>
            <a:r>
              <a:rPr lang="en-US" sz="1600" dirty="0" smtClean="0">
                <a:solidFill>
                  <a:srgbClr val="000000"/>
                </a:solidFill>
              </a:rPr>
              <a:t>Magnetic Field</a:t>
            </a:r>
            <a:endParaRPr lang="sv-SE" sz="1600" dirty="0">
              <a:solidFill>
                <a:srgbClr val="000000"/>
              </a:solidFill>
            </a:endParaRPr>
          </a:p>
        </p:txBody>
      </p:sp>
      <p:sp>
        <p:nvSpPr>
          <p:cNvPr id="19" name="TextBox 18"/>
          <p:cNvSpPr txBox="1"/>
          <p:nvPr/>
        </p:nvSpPr>
        <p:spPr>
          <a:xfrm>
            <a:off x="0" y="4719442"/>
            <a:ext cx="2295144" cy="338554"/>
          </a:xfrm>
          <a:prstGeom prst="rect">
            <a:avLst/>
          </a:prstGeom>
          <a:noFill/>
        </p:spPr>
        <p:txBody>
          <a:bodyPr wrap="square" rtlCol="0">
            <a:spAutoFit/>
          </a:bodyPr>
          <a:lstStyle/>
          <a:p>
            <a:pPr algn="ctr"/>
            <a:r>
              <a:rPr lang="en-US" sz="1600" dirty="0" smtClean="0">
                <a:solidFill>
                  <a:srgbClr val="000000"/>
                </a:solidFill>
              </a:rPr>
              <a:t>Ion Energy Spectrum</a:t>
            </a:r>
            <a:endParaRPr lang="sv-SE" sz="1600" dirty="0">
              <a:solidFill>
                <a:srgbClr val="000000"/>
              </a:solidFill>
            </a:endParaRPr>
          </a:p>
        </p:txBody>
      </p:sp>
      <p:sp>
        <p:nvSpPr>
          <p:cNvPr id="20" name="TextBox 19"/>
          <p:cNvSpPr txBox="1"/>
          <p:nvPr/>
        </p:nvSpPr>
        <p:spPr>
          <a:xfrm>
            <a:off x="-67164" y="5449285"/>
            <a:ext cx="2295144" cy="338554"/>
          </a:xfrm>
          <a:prstGeom prst="rect">
            <a:avLst/>
          </a:prstGeom>
          <a:noFill/>
        </p:spPr>
        <p:txBody>
          <a:bodyPr wrap="square" rtlCol="0">
            <a:spAutoFit/>
          </a:bodyPr>
          <a:lstStyle/>
          <a:p>
            <a:pPr algn="ctr"/>
            <a:r>
              <a:rPr lang="en-US" sz="1600" dirty="0" smtClean="0">
                <a:solidFill>
                  <a:srgbClr val="000000"/>
                </a:solidFill>
              </a:rPr>
              <a:t>Temperature</a:t>
            </a:r>
            <a:endParaRPr lang="sv-SE" sz="1600" dirty="0">
              <a:solidFill>
                <a:srgbClr val="000000"/>
              </a:solidFill>
            </a:endParaRPr>
          </a:p>
        </p:txBody>
      </p:sp>
      <p:sp>
        <p:nvSpPr>
          <p:cNvPr id="22" name="Rectangle 21"/>
          <p:cNvSpPr/>
          <p:nvPr/>
        </p:nvSpPr>
        <p:spPr>
          <a:xfrm>
            <a:off x="132188" y="3908416"/>
            <a:ext cx="2022616" cy="67731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ctangle 22"/>
          <p:cNvSpPr/>
          <p:nvPr/>
        </p:nvSpPr>
        <p:spPr>
          <a:xfrm>
            <a:off x="132187" y="4638361"/>
            <a:ext cx="2022616" cy="67731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150593" y="5367458"/>
            <a:ext cx="2022616" cy="677313"/>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144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P spid="16"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94020"/>
            <a:ext cx="11041200" cy="471058"/>
          </a:xfrm>
        </p:spPr>
        <p:txBody>
          <a:bodyPr>
            <a:normAutofit fontScale="90000"/>
          </a:bodyPr>
          <a:lstStyle/>
          <a:p>
            <a:pPr algn="ctr"/>
            <a:r>
              <a:rPr lang="en-US" dirty="0" smtClean="0"/>
              <a:t>How Jet look like – Quasi Perpendicular</a:t>
            </a:r>
            <a:endParaRPr lang="sv-SE" dirty="0"/>
          </a:p>
        </p:txBody>
      </p:sp>
      <p:pic>
        <p:nvPicPr>
          <p:cNvPr id="9" name="Picture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56911" y="1134626"/>
            <a:ext cx="7679377" cy="5040000"/>
          </a:xfrm>
          <a:prstGeom prst="rect">
            <a:avLst/>
          </a:prstGeom>
        </p:spPr>
      </p:pic>
      <p:sp>
        <p:nvSpPr>
          <p:cNvPr id="17" name="Rectangle 16"/>
          <p:cNvSpPr/>
          <p:nvPr/>
        </p:nvSpPr>
        <p:spPr>
          <a:xfrm>
            <a:off x="2601148" y="3921428"/>
            <a:ext cx="6755240" cy="6773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2601148" y="4598741"/>
            <a:ext cx="6755240" cy="6773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2601148" y="5256269"/>
            <a:ext cx="6755240" cy="6773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4" name="Rectangle 3"/>
              <p:cNvSpPr/>
              <p:nvPr/>
            </p:nvSpPr>
            <p:spPr>
              <a:xfrm>
                <a:off x="2943131" y="665186"/>
                <a:ext cx="6071278" cy="369332"/>
              </a:xfrm>
              <a:prstGeom prst="rect">
                <a:avLst/>
              </a:prstGeom>
            </p:spPr>
            <p:txBody>
              <a:bodyPr wrap="none">
                <a:spAutoFit/>
              </a:bodyPr>
              <a:lstStyle/>
              <a:p>
                <a:pPr algn="ctr"/>
                <a:r>
                  <a:rPr lang="en-US" dirty="0" smtClean="0">
                    <a:solidFill>
                      <a:srgbClr val="FF0000"/>
                    </a:solidFill>
                  </a:rPr>
                  <a:t>Low </a:t>
                </a:r>
                <a14:m>
                  <m:oMath xmlns:m="http://schemas.openxmlformats.org/officeDocument/2006/math">
                    <m:r>
                      <a:rPr lang="en-US" b="0" i="1" smtClean="0">
                        <a:solidFill>
                          <a:srgbClr val="FF0000"/>
                        </a:solidFill>
                        <a:latin typeface="Cambria Math" panose="02040503050406030204" pitchFamily="18" charset="0"/>
                      </a:rPr>
                      <m:t>𝐵</m:t>
                    </m:r>
                  </m:oMath>
                </a14:m>
                <a:r>
                  <a:rPr lang="en-US" dirty="0" smtClean="0">
                    <a:solidFill>
                      <a:srgbClr val="FF0000"/>
                    </a:solidFill>
                  </a:rPr>
                  <a:t> </a:t>
                </a:r>
                <a:r>
                  <a:rPr lang="en-US" dirty="0">
                    <a:solidFill>
                      <a:srgbClr val="FF0000"/>
                    </a:solidFill>
                  </a:rPr>
                  <a:t>Variance, </a:t>
                </a:r>
                <a:r>
                  <a:rPr lang="en-US" dirty="0" smtClean="0">
                    <a:solidFill>
                      <a:srgbClr val="FF0000"/>
                    </a:solidFill>
                  </a:rPr>
                  <a:t>Low </a:t>
                </a:r>
                <a:r>
                  <a:rPr lang="en-US" dirty="0">
                    <a:solidFill>
                      <a:srgbClr val="FF0000"/>
                    </a:solidFill>
                  </a:rPr>
                  <a:t>Energetic Particles, High Anisotropy</a:t>
                </a:r>
                <a:endParaRPr lang="sv-SE" dirty="0">
                  <a:solidFill>
                    <a:srgbClr val="FF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2943131" y="665186"/>
                <a:ext cx="6071278" cy="369332"/>
              </a:xfrm>
              <a:prstGeom prst="rect">
                <a:avLst/>
              </a:prstGeom>
              <a:blipFill>
                <a:blip r:embed="rId4"/>
                <a:stretch>
                  <a:fillRect l="-602" t="-8197" r="-402" b="-24590"/>
                </a:stretch>
              </a:blipFill>
            </p:spPr>
            <p:txBody>
              <a:bodyPr/>
              <a:lstStyle/>
              <a:p>
                <a:r>
                  <a:rPr lang="sv-SE">
                    <a:noFill/>
                  </a:rPr>
                  <a:t> </a:t>
                </a:r>
              </a:p>
            </p:txBody>
          </p:sp>
        </mc:Fallback>
      </mc:AlternateContent>
      <p:sp>
        <p:nvSpPr>
          <p:cNvPr id="10" name="TextBox 9"/>
          <p:cNvSpPr txBox="1"/>
          <p:nvPr/>
        </p:nvSpPr>
        <p:spPr>
          <a:xfrm>
            <a:off x="0" y="1374493"/>
            <a:ext cx="2295144" cy="338554"/>
          </a:xfrm>
          <a:prstGeom prst="rect">
            <a:avLst/>
          </a:prstGeom>
          <a:noFill/>
        </p:spPr>
        <p:txBody>
          <a:bodyPr wrap="square" rtlCol="0">
            <a:spAutoFit/>
          </a:bodyPr>
          <a:lstStyle/>
          <a:p>
            <a:pPr algn="ctr"/>
            <a:r>
              <a:rPr lang="en-US" sz="1600" dirty="0" smtClean="0">
                <a:solidFill>
                  <a:srgbClr val="000000"/>
                </a:solidFill>
              </a:rPr>
              <a:t>Kinetic Energy Density</a:t>
            </a:r>
            <a:endParaRPr lang="sv-SE" sz="1600" dirty="0">
              <a:solidFill>
                <a:srgbClr val="000000"/>
              </a:solidFill>
            </a:endParaRPr>
          </a:p>
        </p:txBody>
      </p:sp>
      <p:sp>
        <p:nvSpPr>
          <p:cNvPr id="11" name="TextBox 10"/>
          <p:cNvSpPr txBox="1"/>
          <p:nvPr/>
        </p:nvSpPr>
        <p:spPr>
          <a:xfrm>
            <a:off x="0" y="1988317"/>
            <a:ext cx="2295144" cy="584775"/>
          </a:xfrm>
          <a:prstGeom prst="rect">
            <a:avLst/>
          </a:prstGeom>
          <a:noFill/>
        </p:spPr>
        <p:txBody>
          <a:bodyPr wrap="square" rtlCol="0">
            <a:spAutoFit/>
          </a:bodyPr>
          <a:lstStyle/>
          <a:p>
            <a:pPr algn="ctr"/>
            <a:r>
              <a:rPr lang="en-US" sz="1600" dirty="0" smtClean="0">
                <a:solidFill>
                  <a:srgbClr val="000000"/>
                </a:solidFill>
              </a:rPr>
              <a:t>Kinetic Energy Density Ratio</a:t>
            </a:r>
            <a:endParaRPr lang="sv-SE" sz="1600" dirty="0">
              <a:solidFill>
                <a:srgbClr val="000000"/>
              </a:solidFill>
            </a:endParaRPr>
          </a:p>
        </p:txBody>
      </p:sp>
      <p:sp>
        <p:nvSpPr>
          <p:cNvPr id="12" name="TextBox 11"/>
          <p:cNvSpPr txBox="1"/>
          <p:nvPr/>
        </p:nvSpPr>
        <p:spPr>
          <a:xfrm>
            <a:off x="0" y="2742471"/>
            <a:ext cx="2295144" cy="338554"/>
          </a:xfrm>
          <a:prstGeom prst="rect">
            <a:avLst/>
          </a:prstGeom>
          <a:noFill/>
        </p:spPr>
        <p:txBody>
          <a:bodyPr wrap="square" rtlCol="0">
            <a:spAutoFit/>
          </a:bodyPr>
          <a:lstStyle/>
          <a:p>
            <a:pPr algn="ctr"/>
            <a:r>
              <a:rPr lang="en-US" sz="1600" dirty="0" smtClean="0">
                <a:solidFill>
                  <a:srgbClr val="000000"/>
                </a:solidFill>
              </a:rPr>
              <a:t>Velocity</a:t>
            </a:r>
            <a:endParaRPr lang="sv-SE" sz="1600" dirty="0">
              <a:solidFill>
                <a:srgbClr val="000000"/>
              </a:solidFill>
            </a:endParaRPr>
          </a:p>
        </p:txBody>
      </p:sp>
      <p:sp>
        <p:nvSpPr>
          <p:cNvPr id="14" name="TextBox 13"/>
          <p:cNvSpPr txBox="1"/>
          <p:nvPr/>
        </p:nvSpPr>
        <p:spPr>
          <a:xfrm>
            <a:off x="0" y="3422654"/>
            <a:ext cx="2295144" cy="338554"/>
          </a:xfrm>
          <a:prstGeom prst="rect">
            <a:avLst/>
          </a:prstGeom>
          <a:noFill/>
        </p:spPr>
        <p:txBody>
          <a:bodyPr wrap="square" rtlCol="0">
            <a:spAutoFit/>
          </a:bodyPr>
          <a:lstStyle/>
          <a:p>
            <a:pPr algn="ctr"/>
            <a:r>
              <a:rPr lang="en-US" sz="1600" dirty="0" smtClean="0">
                <a:solidFill>
                  <a:srgbClr val="000000"/>
                </a:solidFill>
              </a:rPr>
              <a:t>Density</a:t>
            </a:r>
            <a:endParaRPr lang="sv-SE" sz="1600" dirty="0">
              <a:solidFill>
                <a:srgbClr val="000000"/>
              </a:solidFill>
            </a:endParaRPr>
          </a:p>
        </p:txBody>
      </p:sp>
      <p:sp>
        <p:nvSpPr>
          <p:cNvPr id="15" name="TextBox 14"/>
          <p:cNvSpPr txBox="1"/>
          <p:nvPr/>
        </p:nvSpPr>
        <p:spPr>
          <a:xfrm>
            <a:off x="-33582" y="4039259"/>
            <a:ext cx="2295144" cy="338554"/>
          </a:xfrm>
          <a:prstGeom prst="rect">
            <a:avLst/>
          </a:prstGeom>
          <a:noFill/>
        </p:spPr>
        <p:txBody>
          <a:bodyPr wrap="square" rtlCol="0">
            <a:spAutoFit/>
          </a:bodyPr>
          <a:lstStyle/>
          <a:p>
            <a:pPr algn="ctr"/>
            <a:r>
              <a:rPr lang="en-US" sz="1600" dirty="0" smtClean="0">
                <a:solidFill>
                  <a:srgbClr val="000000"/>
                </a:solidFill>
              </a:rPr>
              <a:t>Magnetic Field</a:t>
            </a:r>
            <a:endParaRPr lang="sv-SE" sz="1600" dirty="0">
              <a:solidFill>
                <a:srgbClr val="000000"/>
              </a:solidFill>
            </a:endParaRPr>
          </a:p>
        </p:txBody>
      </p:sp>
      <p:sp>
        <p:nvSpPr>
          <p:cNvPr id="16" name="TextBox 15"/>
          <p:cNvSpPr txBox="1"/>
          <p:nvPr/>
        </p:nvSpPr>
        <p:spPr>
          <a:xfrm>
            <a:off x="0" y="4719442"/>
            <a:ext cx="2295144" cy="338554"/>
          </a:xfrm>
          <a:prstGeom prst="rect">
            <a:avLst/>
          </a:prstGeom>
          <a:noFill/>
        </p:spPr>
        <p:txBody>
          <a:bodyPr wrap="square" rtlCol="0">
            <a:spAutoFit/>
          </a:bodyPr>
          <a:lstStyle/>
          <a:p>
            <a:pPr algn="ctr"/>
            <a:r>
              <a:rPr lang="en-US" sz="1600" dirty="0" smtClean="0">
                <a:solidFill>
                  <a:srgbClr val="000000"/>
                </a:solidFill>
              </a:rPr>
              <a:t>Ion Energy Spectrum</a:t>
            </a:r>
            <a:endParaRPr lang="sv-SE" sz="1600" dirty="0">
              <a:solidFill>
                <a:srgbClr val="000000"/>
              </a:solidFill>
            </a:endParaRPr>
          </a:p>
        </p:txBody>
      </p:sp>
      <p:sp>
        <p:nvSpPr>
          <p:cNvPr id="20" name="TextBox 19"/>
          <p:cNvSpPr txBox="1"/>
          <p:nvPr/>
        </p:nvSpPr>
        <p:spPr>
          <a:xfrm>
            <a:off x="-67164" y="5449285"/>
            <a:ext cx="2295144" cy="338554"/>
          </a:xfrm>
          <a:prstGeom prst="rect">
            <a:avLst/>
          </a:prstGeom>
          <a:noFill/>
        </p:spPr>
        <p:txBody>
          <a:bodyPr wrap="square" rtlCol="0">
            <a:spAutoFit/>
          </a:bodyPr>
          <a:lstStyle/>
          <a:p>
            <a:pPr algn="ctr"/>
            <a:r>
              <a:rPr lang="en-US" sz="1600" dirty="0" smtClean="0">
                <a:solidFill>
                  <a:srgbClr val="000000"/>
                </a:solidFill>
              </a:rPr>
              <a:t>Temperature</a:t>
            </a:r>
            <a:endParaRPr lang="sv-SE" sz="1600" dirty="0">
              <a:solidFill>
                <a:srgbClr val="000000"/>
              </a:solidFill>
            </a:endParaRPr>
          </a:p>
        </p:txBody>
      </p:sp>
      <p:sp>
        <p:nvSpPr>
          <p:cNvPr id="22" name="Rectangle 21"/>
          <p:cNvSpPr/>
          <p:nvPr/>
        </p:nvSpPr>
        <p:spPr>
          <a:xfrm>
            <a:off x="132188" y="3908416"/>
            <a:ext cx="2022616" cy="6773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ctangle 22"/>
          <p:cNvSpPr/>
          <p:nvPr/>
        </p:nvSpPr>
        <p:spPr>
          <a:xfrm>
            <a:off x="132187" y="4638361"/>
            <a:ext cx="2022616" cy="6773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150593" y="5367458"/>
            <a:ext cx="2022616" cy="6773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7200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4" grpId="0"/>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6000" y="207036"/>
            <a:ext cx="11041200" cy="787910"/>
          </a:xfrm>
        </p:spPr>
        <p:txBody>
          <a:bodyPr/>
          <a:lstStyle/>
          <a:p>
            <a:pPr algn="ctr"/>
            <a:r>
              <a:rPr lang="en-US" dirty="0" smtClean="0"/>
              <a:t>See the differences?</a:t>
            </a:r>
            <a:endParaRPr lang="en-US"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49075" y="1564124"/>
            <a:ext cx="6291925" cy="4129411"/>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1564123"/>
            <a:ext cx="6291925" cy="4129411"/>
          </a:xfrm>
          <a:prstGeom prst="rect">
            <a:avLst/>
          </a:prstGeom>
        </p:spPr>
      </p:pic>
      <p:sp>
        <p:nvSpPr>
          <p:cNvPr id="7" name="Rectangle 6"/>
          <p:cNvSpPr/>
          <p:nvPr/>
        </p:nvSpPr>
        <p:spPr>
          <a:xfrm>
            <a:off x="6631354" y="3875085"/>
            <a:ext cx="5490308" cy="558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0000"/>
              </a:solidFill>
            </a:endParaRPr>
          </a:p>
        </p:txBody>
      </p:sp>
      <p:sp>
        <p:nvSpPr>
          <p:cNvPr id="8" name="Rectangle 7"/>
          <p:cNvSpPr/>
          <p:nvPr/>
        </p:nvSpPr>
        <p:spPr>
          <a:xfrm>
            <a:off x="6631354" y="2758831"/>
            <a:ext cx="5490308" cy="558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0000"/>
              </a:solidFill>
            </a:endParaRPr>
          </a:p>
        </p:txBody>
      </p:sp>
      <p:sp>
        <p:nvSpPr>
          <p:cNvPr id="9" name="TextBox 8"/>
          <p:cNvSpPr txBox="1"/>
          <p:nvPr/>
        </p:nvSpPr>
        <p:spPr>
          <a:xfrm>
            <a:off x="6401249" y="1087726"/>
            <a:ext cx="5720413" cy="369332"/>
          </a:xfrm>
          <a:prstGeom prst="rect">
            <a:avLst/>
          </a:prstGeom>
          <a:noFill/>
          <a:ln>
            <a:noFill/>
          </a:ln>
        </p:spPr>
        <p:txBody>
          <a:bodyPr wrap="none" rtlCol="0">
            <a:spAutoFit/>
          </a:bodyPr>
          <a:lstStyle/>
          <a:p>
            <a:pPr algn="ctr"/>
            <a:r>
              <a:rPr lang="en-US" dirty="0" smtClean="0">
                <a:solidFill>
                  <a:srgbClr val="FF0000"/>
                </a:solidFill>
              </a:rPr>
              <a:t>Low Variance, No Energetic Particles, High Anisotropy</a:t>
            </a:r>
            <a:endParaRPr lang="sv-SE" dirty="0">
              <a:solidFill>
                <a:srgbClr val="FF0000"/>
              </a:solidFill>
            </a:endParaRPr>
          </a:p>
        </p:txBody>
      </p:sp>
      <p:sp>
        <p:nvSpPr>
          <p:cNvPr id="10" name="Rectangle 9"/>
          <p:cNvSpPr/>
          <p:nvPr/>
        </p:nvSpPr>
        <p:spPr>
          <a:xfrm>
            <a:off x="6631354" y="4984871"/>
            <a:ext cx="5490308" cy="558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0000"/>
              </a:solidFill>
            </a:endParaRPr>
          </a:p>
        </p:txBody>
      </p:sp>
      <p:sp>
        <p:nvSpPr>
          <p:cNvPr id="11" name="Rectangle 10"/>
          <p:cNvSpPr/>
          <p:nvPr/>
        </p:nvSpPr>
        <p:spPr>
          <a:xfrm>
            <a:off x="6631354" y="4433885"/>
            <a:ext cx="5490308" cy="558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0000"/>
              </a:solidFill>
            </a:endParaRPr>
          </a:p>
        </p:txBody>
      </p:sp>
      <p:sp>
        <p:nvSpPr>
          <p:cNvPr id="12" name="TextBox 11"/>
          <p:cNvSpPr txBox="1"/>
          <p:nvPr/>
        </p:nvSpPr>
        <p:spPr>
          <a:xfrm>
            <a:off x="8229306" y="5693534"/>
            <a:ext cx="2531462" cy="369332"/>
          </a:xfrm>
          <a:prstGeom prst="rect">
            <a:avLst/>
          </a:prstGeom>
          <a:noFill/>
          <a:ln>
            <a:noFill/>
          </a:ln>
        </p:spPr>
        <p:txBody>
          <a:bodyPr wrap="none" rtlCol="0">
            <a:spAutoFit/>
          </a:bodyPr>
          <a:lstStyle/>
          <a:p>
            <a:pPr algn="ctr"/>
            <a:r>
              <a:rPr lang="en-US" dirty="0" smtClean="0">
                <a:solidFill>
                  <a:srgbClr val="FF0000"/>
                </a:solidFill>
              </a:rPr>
              <a:t>Quasi – Perpendicular</a:t>
            </a:r>
            <a:endParaRPr lang="sv-SE" dirty="0">
              <a:solidFill>
                <a:srgbClr val="FF0000"/>
              </a:solidFill>
            </a:endParaRPr>
          </a:p>
        </p:txBody>
      </p:sp>
      <p:sp>
        <p:nvSpPr>
          <p:cNvPr id="13" name="TextBox 12"/>
          <p:cNvSpPr txBox="1"/>
          <p:nvPr/>
        </p:nvSpPr>
        <p:spPr>
          <a:xfrm>
            <a:off x="1933901" y="5615933"/>
            <a:ext cx="2185214" cy="369332"/>
          </a:xfrm>
          <a:prstGeom prst="rect">
            <a:avLst/>
          </a:prstGeom>
          <a:noFill/>
        </p:spPr>
        <p:txBody>
          <a:bodyPr wrap="none" rtlCol="0">
            <a:spAutoFit/>
          </a:bodyPr>
          <a:lstStyle/>
          <a:p>
            <a:pPr algn="ctr"/>
            <a:r>
              <a:rPr lang="en-US" dirty="0" smtClean="0">
                <a:solidFill>
                  <a:srgbClr val="00B0F0"/>
                </a:solidFill>
              </a:rPr>
              <a:t>Quasi – Parallel Jet</a:t>
            </a:r>
            <a:endParaRPr lang="sv-SE" dirty="0">
              <a:solidFill>
                <a:srgbClr val="00B0F0"/>
              </a:solidFill>
            </a:endParaRPr>
          </a:p>
        </p:txBody>
      </p:sp>
      <p:sp>
        <p:nvSpPr>
          <p:cNvPr id="14" name="Rectangle 13"/>
          <p:cNvSpPr/>
          <p:nvPr/>
        </p:nvSpPr>
        <p:spPr>
          <a:xfrm>
            <a:off x="281354" y="4429978"/>
            <a:ext cx="5490308" cy="5588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281354" y="3875085"/>
            <a:ext cx="5490308" cy="5588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281354" y="2758831"/>
            <a:ext cx="5490308" cy="5588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281354" y="4984871"/>
            <a:ext cx="5490308" cy="5588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ctangle 2"/>
          <p:cNvSpPr/>
          <p:nvPr/>
        </p:nvSpPr>
        <p:spPr>
          <a:xfrm>
            <a:off x="195988" y="1068994"/>
            <a:ext cx="5899948" cy="369332"/>
          </a:xfrm>
          <a:prstGeom prst="rect">
            <a:avLst/>
          </a:prstGeom>
        </p:spPr>
        <p:txBody>
          <a:bodyPr wrap="none">
            <a:spAutoFit/>
          </a:bodyPr>
          <a:lstStyle/>
          <a:p>
            <a:pPr algn="ctr"/>
            <a:r>
              <a:rPr lang="en-US" dirty="0">
                <a:solidFill>
                  <a:srgbClr val="0070C0"/>
                </a:solidFill>
              </a:rPr>
              <a:t>High Variance, High Energetic Particles, Low Anisotropy</a:t>
            </a:r>
            <a:endParaRPr lang="sv-SE" dirty="0">
              <a:solidFill>
                <a:srgbClr val="0070C0"/>
              </a:solidFill>
            </a:endParaRPr>
          </a:p>
        </p:txBody>
      </p:sp>
    </p:spTree>
    <p:extLst>
      <p:ext uri="{BB962C8B-B14F-4D97-AF65-F5344CB8AC3E}">
        <p14:creationId xmlns:p14="http://schemas.microsoft.com/office/powerpoint/2010/main" val="4243006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525115" y="1179816"/>
                <a:ext cx="11041200" cy="4464000"/>
              </a:xfrm>
            </p:spPr>
            <p:txBody>
              <a:bodyPr/>
              <a:lstStyle/>
              <a:p>
                <a:pPr marL="0" indent="0">
                  <a:buNone/>
                </a:pPr>
                <a:r>
                  <a:rPr lang="en-US" dirty="0" smtClean="0"/>
                  <a:t>Why not directly </a:t>
                </a:r>
                <a14:m>
                  <m:oMath xmlns:m="http://schemas.openxmlformats.org/officeDocument/2006/math">
                    <m:sSub>
                      <m:sSubPr>
                        <m:ctrlPr>
                          <a:rPr lang="el-GR" b="0" i="1" smtClean="0">
                            <a:latin typeface="Cambria Math" panose="02040503050406030204" pitchFamily="18" charset="0"/>
                          </a:rPr>
                        </m:ctrlPr>
                      </m:sSubPr>
                      <m:e>
                        <m:r>
                          <a:rPr lang="el-GR" b="0" i="1" smtClean="0">
                            <a:latin typeface="Cambria Math" panose="02040503050406030204" pitchFamily="18" charset="0"/>
                          </a:rPr>
                          <m:t>𝜃</m:t>
                        </m:r>
                      </m:e>
                      <m:sub>
                        <m:r>
                          <m:rPr>
                            <m:sty m:val="p"/>
                          </m:rPr>
                          <a:rPr lang="en-US" b="0" i="0" smtClean="0">
                            <a:latin typeface="Cambria Math" panose="02040503050406030204" pitchFamily="18" charset="0"/>
                          </a:rPr>
                          <m:t>n</m:t>
                        </m:r>
                      </m:sub>
                    </m:sSub>
                  </m:oMath>
                </a14:m>
                <a:r>
                  <a:rPr lang="en-US" dirty="0" smtClean="0"/>
                  <a:t> from Solar wind data ? </a:t>
                </a:r>
              </a:p>
              <a:p>
                <a:r>
                  <a:rPr lang="en-US" dirty="0" smtClean="0"/>
                  <a:t>Worse availability</a:t>
                </a:r>
              </a:p>
              <a:p>
                <a:r>
                  <a:rPr lang="en-US" dirty="0" smtClean="0"/>
                  <a:t>Error in propagating to Bow shock</a:t>
                </a:r>
              </a:p>
              <a:p>
                <a:endParaRPr lang="en-US" dirty="0"/>
              </a:p>
              <a:p>
                <a:endParaRPr lang="en-US" dirty="0" smtClean="0"/>
              </a:p>
              <a:p>
                <a:pPr marL="0" indent="0">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525115" y="1179816"/>
                <a:ext cx="11041200" cy="4464000"/>
              </a:xfrm>
              <a:blipFill>
                <a:blip r:embed="rId3"/>
                <a:stretch>
                  <a:fillRect l="-828" t="-956"/>
                </a:stretch>
              </a:blipFill>
            </p:spPr>
            <p:txBody>
              <a:bodyPr/>
              <a:lstStyle/>
              <a:p>
                <a:r>
                  <a:rPr lang="sv-SE">
                    <a:noFill/>
                  </a:rPr>
                  <a:t> </a:t>
                </a:r>
              </a:p>
            </p:txBody>
          </p:sp>
        </mc:Fallback>
      </mc:AlternateContent>
      <p:sp>
        <p:nvSpPr>
          <p:cNvPr id="4" name="Title 2"/>
          <p:cNvSpPr txBox="1">
            <a:spLocks/>
          </p:cNvSpPr>
          <p:nvPr/>
        </p:nvSpPr>
        <p:spPr>
          <a:xfrm>
            <a:off x="576000" y="207036"/>
            <a:ext cx="11041200" cy="495697"/>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3600" kern="1200" baseline="0">
                <a:solidFill>
                  <a:srgbClr val="000000"/>
                </a:solidFill>
                <a:latin typeface="Arial" charset="0"/>
                <a:ea typeface="+mj-ea"/>
                <a:cs typeface="+mj-cs"/>
              </a:defRPr>
            </a:lvl1pPr>
          </a:lstStyle>
          <a:p>
            <a:pPr algn="ctr"/>
            <a:r>
              <a:rPr lang="en-US" sz="3000" dirty="0" smtClean="0"/>
              <a:t>Angle &amp; Bow shock configuration</a:t>
            </a:r>
            <a:endParaRPr lang="sv-SE" sz="3000" dirty="0"/>
          </a:p>
        </p:txBody>
      </p:sp>
      <p:sp>
        <p:nvSpPr>
          <p:cNvPr id="5" name="Arc 4"/>
          <p:cNvSpPr/>
          <p:nvPr/>
        </p:nvSpPr>
        <p:spPr>
          <a:xfrm flipH="1">
            <a:off x="4689856" y="2698234"/>
            <a:ext cx="6258560" cy="3464560"/>
          </a:xfrm>
          <a:prstGeom prst="arc">
            <a:avLst>
              <a:gd name="adj1" fmla="val 16207070"/>
              <a:gd name="adj2" fmla="val 5471389"/>
            </a:avLst>
          </a:prstGeom>
          <a:ln w="190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 name="TextBox 5"/>
          <p:cNvSpPr txBox="1"/>
          <p:nvPr/>
        </p:nvSpPr>
        <p:spPr>
          <a:xfrm>
            <a:off x="7737856" y="2526129"/>
            <a:ext cx="976614" cy="307777"/>
          </a:xfrm>
          <a:prstGeom prst="rect">
            <a:avLst/>
          </a:prstGeom>
          <a:noFill/>
        </p:spPr>
        <p:txBody>
          <a:bodyPr wrap="none" rtlCol="0">
            <a:spAutoFit/>
          </a:bodyPr>
          <a:lstStyle/>
          <a:p>
            <a:r>
              <a:rPr lang="en-US" sz="1400" dirty="0" smtClean="0">
                <a:solidFill>
                  <a:srgbClr val="0070C0"/>
                </a:solidFill>
                <a:latin typeface="Garamond" panose="02020404030301010803" pitchFamily="18" charset="0"/>
              </a:rPr>
              <a:t>Bow Shock</a:t>
            </a:r>
            <a:endParaRPr lang="sv-SE" sz="1400" dirty="0">
              <a:solidFill>
                <a:srgbClr val="0070C0"/>
              </a:solidFill>
              <a:latin typeface="Garamond" panose="02020404030301010803" pitchFamily="18" charset="0"/>
            </a:endParaRPr>
          </a:p>
        </p:txBody>
      </p:sp>
      <p:sp>
        <p:nvSpPr>
          <p:cNvPr id="7" name="TextBox 6"/>
          <p:cNvSpPr txBox="1"/>
          <p:nvPr/>
        </p:nvSpPr>
        <p:spPr>
          <a:xfrm>
            <a:off x="9129776" y="3104039"/>
            <a:ext cx="1192955" cy="307777"/>
          </a:xfrm>
          <a:prstGeom prst="rect">
            <a:avLst/>
          </a:prstGeom>
          <a:noFill/>
        </p:spPr>
        <p:txBody>
          <a:bodyPr wrap="none" rtlCol="0">
            <a:spAutoFit/>
          </a:bodyPr>
          <a:lstStyle/>
          <a:p>
            <a:r>
              <a:rPr lang="en-US" sz="1400" dirty="0" smtClean="0">
                <a:solidFill>
                  <a:srgbClr val="00B050"/>
                </a:solidFill>
                <a:latin typeface="Garamond" panose="02020404030301010803" pitchFamily="18" charset="0"/>
              </a:rPr>
              <a:t>Magnetopause</a:t>
            </a:r>
            <a:endParaRPr lang="sv-SE" sz="1400" dirty="0">
              <a:solidFill>
                <a:srgbClr val="00B050"/>
              </a:solidFill>
              <a:latin typeface="Garamond" panose="02020404030301010803" pitchFamily="18" charset="0"/>
            </a:endParaRPr>
          </a:p>
        </p:txBody>
      </p:sp>
      <p:sp>
        <p:nvSpPr>
          <p:cNvPr id="8" name="5-Point Star 7"/>
          <p:cNvSpPr/>
          <p:nvPr/>
        </p:nvSpPr>
        <p:spPr>
          <a:xfrm>
            <a:off x="5385816" y="3876794"/>
            <a:ext cx="106680" cy="106680"/>
          </a:xfrm>
          <a:prstGeom prst="star5">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5-Point Star 8"/>
          <p:cNvSpPr/>
          <p:nvPr/>
        </p:nvSpPr>
        <p:spPr>
          <a:xfrm>
            <a:off x="5591556" y="3541514"/>
            <a:ext cx="106680" cy="106680"/>
          </a:xfrm>
          <a:prstGeom prst="star5">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5-Point Star 9"/>
          <p:cNvSpPr/>
          <p:nvPr/>
        </p:nvSpPr>
        <p:spPr>
          <a:xfrm>
            <a:off x="5332476" y="4430514"/>
            <a:ext cx="106680" cy="106680"/>
          </a:xfrm>
          <a:prstGeom prst="star5">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5-Point Star 10"/>
          <p:cNvSpPr/>
          <p:nvPr/>
        </p:nvSpPr>
        <p:spPr>
          <a:xfrm>
            <a:off x="5020056" y="4135874"/>
            <a:ext cx="106680" cy="106680"/>
          </a:xfrm>
          <a:prstGeom prst="star5">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Box 11"/>
          <p:cNvSpPr txBox="1"/>
          <p:nvPr/>
        </p:nvSpPr>
        <p:spPr>
          <a:xfrm>
            <a:off x="5500072" y="3692574"/>
            <a:ext cx="396327" cy="276999"/>
          </a:xfrm>
          <a:prstGeom prst="rect">
            <a:avLst/>
          </a:prstGeom>
          <a:noFill/>
        </p:spPr>
        <p:txBody>
          <a:bodyPr wrap="none" rtlCol="0">
            <a:spAutoFit/>
          </a:bodyPr>
          <a:lstStyle/>
          <a:p>
            <a:r>
              <a:rPr lang="en-US" sz="1200" dirty="0" smtClean="0">
                <a:solidFill>
                  <a:srgbClr val="000000"/>
                </a:solidFill>
                <a:latin typeface="Garamond" panose="02020404030301010803" pitchFamily="18" charset="0"/>
              </a:rPr>
              <a:t>Jets</a:t>
            </a:r>
            <a:endParaRPr lang="sv-SE" sz="1200" dirty="0">
              <a:solidFill>
                <a:srgbClr val="000000"/>
              </a:solidFill>
              <a:latin typeface="Garamond" panose="02020404030301010803" pitchFamily="18" charset="0"/>
            </a:endParaRPr>
          </a:p>
        </p:txBody>
      </p:sp>
      <mc:AlternateContent xmlns:mc="http://schemas.openxmlformats.org/markup-compatibility/2006" xmlns:a14="http://schemas.microsoft.com/office/drawing/2010/main">
        <mc:Choice Requires="a14">
          <p:sp>
            <p:nvSpPr>
              <p:cNvPr id="13" name="TextBox 12"/>
              <p:cNvSpPr txBox="1"/>
              <p:nvPr/>
            </p:nvSpPr>
            <p:spPr>
              <a:xfrm>
                <a:off x="727456" y="3594854"/>
                <a:ext cx="685829" cy="36933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𝐴𝐶𝐸</m:t>
                      </m:r>
                    </m:oMath>
                  </m:oMathPara>
                </a14:m>
                <a:endParaRPr lang="sv-SE"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27456" y="3594854"/>
                <a:ext cx="685829" cy="369332"/>
              </a:xfrm>
              <a:prstGeom prst="rect">
                <a:avLst/>
              </a:prstGeom>
              <a:blipFill>
                <a:blip r:embed="rId4"/>
                <a:stretch>
                  <a:fillRect/>
                </a:stretch>
              </a:blipFill>
              <a:ln>
                <a:solidFill>
                  <a:srgbClr val="FF0000"/>
                </a:solidFill>
              </a:ln>
            </p:spPr>
            <p:txBody>
              <a:bodyPr/>
              <a:lstStyle/>
              <a:p>
                <a:r>
                  <a:rPr lang="sv-SE">
                    <a:noFill/>
                  </a:rPr>
                  <a:t> </a:t>
                </a:r>
              </a:p>
            </p:txBody>
          </p:sp>
        </mc:Fallback>
      </mc:AlternateContent>
      <p:cxnSp>
        <p:nvCxnSpPr>
          <p:cNvPr id="14" name="Straight Arrow Connector 13"/>
          <p:cNvCxnSpPr>
            <a:stCxn id="13" idx="3"/>
          </p:cNvCxnSpPr>
          <p:nvPr/>
        </p:nvCxnSpPr>
        <p:spPr>
          <a:xfrm>
            <a:off x="1413285" y="3779520"/>
            <a:ext cx="3515331" cy="0"/>
          </a:xfrm>
          <a:prstGeom prst="straightConnector1">
            <a:avLst/>
          </a:prstGeom>
          <a:ln w="9525" cap="flat" cmpd="sng" algn="ctr">
            <a:solidFill>
              <a:srgbClr val="0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p:cNvSpPr txBox="1"/>
          <p:nvPr/>
        </p:nvSpPr>
        <p:spPr>
          <a:xfrm>
            <a:off x="1992000" y="3471743"/>
            <a:ext cx="2068643" cy="307777"/>
          </a:xfrm>
          <a:prstGeom prst="rect">
            <a:avLst/>
          </a:prstGeom>
          <a:noFill/>
        </p:spPr>
        <p:txBody>
          <a:bodyPr wrap="none" rtlCol="0">
            <a:spAutoFit/>
          </a:bodyPr>
          <a:lstStyle/>
          <a:p>
            <a:r>
              <a:rPr lang="el-GR" sz="1400" dirty="0" smtClean="0">
                <a:solidFill>
                  <a:srgbClr val="000000"/>
                </a:solidFill>
                <a:latin typeface="Garamond" panose="02020404030301010803" pitchFamily="18" charset="0"/>
              </a:rPr>
              <a:t>Η</a:t>
            </a:r>
            <a:r>
              <a:rPr lang="en-US" sz="1400" dirty="0" smtClean="0">
                <a:solidFill>
                  <a:srgbClr val="000000"/>
                </a:solidFill>
                <a:latin typeface="Garamond" panose="02020404030301010803" pitchFamily="18" charset="0"/>
              </a:rPr>
              <a:t>RO Data (1 min average)</a:t>
            </a:r>
            <a:endParaRPr lang="sv-SE" sz="1400" dirty="0">
              <a:solidFill>
                <a:srgbClr val="000000"/>
              </a:solidFill>
              <a:latin typeface="Garamond" panose="02020404030301010803" pitchFamily="18" charset="0"/>
            </a:endParaRPr>
          </a:p>
        </p:txBody>
      </p:sp>
      <p:sp>
        <p:nvSpPr>
          <p:cNvPr id="18" name="TextBox 17"/>
          <p:cNvSpPr txBox="1"/>
          <p:nvPr/>
        </p:nvSpPr>
        <p:spPr>
          <a:xfrm>
            <a:off x="5173926" y="4720174"/>
            <a:ext cx="603050" cy="307777"/>
          </a:xfrm>
          <a:prstGeom prst="rect">
            <a:avLst/>
          </a:prstGeom>
          <a:noFill/>
          <a:ln>
            <a:solidFill>
              <a:srgbClr val="FF0000"/>
            </a:solidFill>
          </a:ln>
        </p:spPr>
        <p:txBody>
          <a:bodyPr wrap="none" rtlCol="0">
            <a:spAutoFit/>
          </a:bodyPr>
          <a:lstStyle/>
          <a:p>
            <a:r>
              <a:rPr lang="en-US" sz="1400" dirty="0" smtClean="0">
                <a:solidFill>
                  <a:srgbClr val="FF0000"/>
                </a:solidFill>
              </a:rPr>
              <a:t>MMS</a:t>
            </a:r>
            <a:endParaRPr lang="sv-SE" sz="1400" dirty="0">
              <a:solidFill>
                <a:srgbClr val="FF0000"/>
              </a:solidFill>
            </a:endParaRPr>
          </a:p>
        </p:txBody>
      </p:sp>
      <p:sp>
        <p:nvSpPr>
          <p:cNvPr id="19" name="Arc 18"/>
          <p:cNvSpPr/>
          <p:nvPr/>
        </p:nvSpPr>
        <p:spPr>
          <a:xfrm flipH="1">
            <a:off x="5738832" y="3262664"/>
            <a:ext cx="6898640" cy="2179320"/>
          </a:xfrm>
          <a:prstGeom prst="arc">
            <a:avLst>
              <a:gd name="adj1" fmla="val 16365576"/>
              <a:gd name="adj2" fmla="val 5419563"/>
            </a:avLst>
          </a:prstGeom>
          <a:ln w="19050">
            <a:solidFill>
              <a:srgbClr val="00B050"/>
            </a:solidFill>
            <a:prstDash val="sysDot"/>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65660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animBg="1"/>
      <p:bldP spid="10" grpId="0" animBg="1"/>
      <p:bldP spid="11" grpId="0" animBg="1"/>
      <p:bldP spid="12" grpId="0"/>
      <p:bldP spid="13" grpId="0" animBg="1"/>
      <p:bldP spid="15" grpId="0"/>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6000" y="207036"/>
            <a:ext cx="11041200" cy="495697"/>
          </a:xfrm>
        </p:spPr>
        <p:txBody>
          <a:bodyPr>
            <a:noAutofit/>
          </a:bodyPr>
          <a:lstStyle/>
          <a:p>
            <a:pPr algn="ctr"/>
            <a:r>
              <a:rPr lang="en-US" sz="3000" dirty="0"/>
              <a:t>Angle &amp; Bow shock </a:t>
            </a:r>
            <a:r>
              <a:rPr lang="en-US" sz="3000" dirty="0" smtClean="0"/>
              <a:t>Verification</a:t>
            </a:r>
            <a:endParaRPr lang="sv-SE" sz="3000" dirty="0"/>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72876" y="702733"/>
            <a:ext cx="8247447" cy="5310000"/>
          </a:xfrm>
          <a:prstGeom prst="rect">
            <a:avLst/>
          </a:prstGeom>
        </p:spPr>
      </p:pic>
    </p:spTree>
    <p:extLst>
      <p:ext uri="{BB962C8B-B14F-4D97-AF65-F5344CB8AC3E}">
        <p14:creationId xmlns:p14="http://schemas.microsoft.com/office/powerpoint/2010/main" val="3001839883"/>
      </p:ext>
    </p:extLst>
  </p:cSld>
  <p:clrMapOvr>
    <a:masterClrMapping/>
  </p:clrMapOvr>
  <p:timing>
    <p:tnLst>
      <p:par>
        <p:cTn id="1" dur="indefinite" restart="never" nodeType="tmRoot"/>
      </p:par>
    </p:tnLst>
  </p:timing>
</p:sld>
</file>

<file path=ppt/theme/theme1.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U Leuven Sedes">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 Leuven" id="{BC384CAF-57B4-4083-BC3D-22218BF4A46A}" vid="{75672E21-F18C-4958-94B8-19E54344552B}"/>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KU Leuven</Template>
  <TotalTime>0</TotalTime>
  <Words>1212</Words>
  <Application>Microsoft Office PowerPoint</Application>
  <PresentationFormat>Widescreen</PresentationFormat>
  <Paragraphs>291</Paragraphs>
  <Slides>36</Slides>
  <Notes>26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vt:lpstr>
      <vt:lpstr>Calibri</vt:lpstr>
      <vt:lpstr>Cambria Math</vt:lpstr>
      <vt:lpstr>Garamond</vt:lpstr>
      <vt:lpstr>Georgia</vt:lpstr>
      <vt:lpstr>Times New Roman</vt:lpstr>
      <vt:lpstr>Wingdings</vt:lpstr>
      <vt:lpstr>KU Leuven</vt:lpstr>
      <vt:lpstr>KU Leuven Sedes</vt:lpstr>
      <vt:lpstr>Quasi – parallel  &amp;  Quasi – perpendicular  Magnetosheath Jets Using MMS  Savvas Raptis, Tomas Karlsson &amp;  Per-Arne Lindqvist  KTH - Department of Space and Plasma Physics   EGU 2019 12/04/2019, Vienna    </vt:lpstr>
      <vt:lpstr>PowerPoint Presentation</vt:lpstr>
      <vt:lpstr>Magnetosheath Jets</vt:lpstr>
      <vt:lpstr>Motivation – Main Subcategories</vt:lpstr>
      <vt:lpstr>How Jet look like – Quasi Parallel</vt:lpstr>
      <vt:lpstr>How Jet look like – Quasi Perpendicular</vt:lpstr>
      <vt:lpstr>See the differences?</vt:lpstr>
      <vt:lpstr>PowerPoint Presentation</vt:lpstr>
      <vt:lpstr>Angle &amp; Bow shock Verification</vt:lpstr>
      <vt:lpstr>Angle &amp; Bow shock Verification</vt:lpstr>
      <vt:lpstr>Main Categories</vt:lpstr>
      <vt:lpstr>PowerPoint Presentation</vt:lpstr>
      <vt:lpstr>Classification in progress!</vt:lpstr>
      <vt:lpstr>Classification in progress!</vt:lpstr>
      <vt:lpstr>Classification in progress!</vt:lpstr>
      <vt:lpstr>Updated database for Jets: 11/2015 – 01/2019</vt:lpstr>
      <vt:lpstr>Where are they?</vt:lpstr>
      <vt:lpstr>Duration of each jet</vt:lpstr>
      <vt:lpstr>Characteristics of Qpar – Qperp – Boundary </vt:lpstr>
      <vt:lpstr>Characteristics of Qpar – Qperp – Boundary </vt:lpstr>
      <vt:lpstr>Characteristics of Qpar – Qperp – Encapsulated </vt:lpstr>
      <vt:lpstr>Characteristics of Qpar – Qperp – Encapsulated </vt:lpstr>
      <vt:lpstr>Mechanisms ideas for each jets</vt:lpstr>
      <vt:lpstr>Encapsulated Jet – Idea proposed</vt:lpstr>
      <vt:lpstr>Conclusion</vt:lpstr>
      <vt:lpstr>PowerPoint Presentation</vt:lpstr>
      <vt:lpstr>Characteristics of Qpar – Qperp – Boundary </vt:lpstr>
      <vt:lpstr>Characteristics of Qpar – Qperp – Boundary </vt:lpstr>
      <vt:lpstr>Characteristics of Qpar – Qperp – Encapsulated </vt:lpstr>
      <vt:lpstr>Characteristics of Qpar – Qperp – Encapsulated </vt:lpstr>
      <vt:lpstr>“Extra” Categories</vt:lpstr>
      <vt:lpstr>Multistage Classification – Simplified Scheme</vt:lpstr>
      <vt:lpstr>Multistage Classification – Simplified Scheme</vt:lpstr>
      <vt:lpstr>Multistage Classification – Simplified Scheme</vt:lpstr>
      <vt:lpstr>Multistage Classification – Simplified Scheme</vt:lpstr>
      <vt:lpstr>Searching for Jets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2017-09-13T11:47:32Z</dcterms:created>
  <dcterms:modified xsi:type="dcterms:W3CDTF">2021-09-22T13:54:42Z</dcterms:modified>
</cp:coreProperties>
</file>