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94" r:id="rId2"/>
  </p:sldMasterIdLst>
  <p:notesMasterIdLst>
    <p:notesMasterId r:id="rId31"/>
  </p:notesMasterIdLst>
  <p:handoutMasterIdLst>
    <p:handoutMasterId r:id="rId32"/>
  </p:handoutMasterIdLst>
  <p:sldIdLst>
    <p:sldId id="261" r:id="rId3"/>
    <p:sldId id="340" r:id="rId4"/>
    <p:sldId id="311" r:id="rId5"/>
    <p:sldId id="312" r:id="rId6"/>
    <p:sldId id="330" r:id="rId7"/>
    <p:sldId id="331" r:id="rId8"/>
    <p:sldId id="317" r:id="rId9"/>
    <p:sldId id="337" r:id="rId10"/>
    <p:sldId id="344" r:id="rId11"/>
    <p:sldId id="313" r:id="rId12"/>
    <p:sldId id="319" r:id="rId13"/>
    <p:sldId id="343" r:id="rId14"/>
    <p:sldId id="345" r:id="rId15"/>
    <p:sldId id="335" r:id="rId16"/>
    <p:sldId id="341" r:id="rId17"/>
    <p:sldId id="318" r:id="rId18"/>
    <p:sldId id="324" r:id="rId19"/>
    <p:sldId id="328" r:id="rId20"/>
    <p:sldId id="339" r:id="rId21"/>
    <p:sldId id="329" r:id="rId22"/>
    <p:sldId id="346" r:id="rId23"/>
    <p:sldId id="348" r:id="rId24"/>
    <p:sldId id="349" r:id="rId25"/>
    <p:sldId id="321" r:id="rId26"/>
    <p:sldId id="327" r:id="rId27"/>
    <p:sldId id="325" r:id="rId28"/>
    <p:sldId id="351" r:id="rId29"/>
    <p:sldId id="352" r:id="rId3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3B3B"/>
    <a:srgbClr val="1D8DB0"/>
    <a:srgbClr val="2F4D5D"/>
    <a:srgbClr val="005E77"/>
    <a:srgbClr val="DCE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16" autoAdjust="0"/>
    <p:restoredTop sz="83770" autoAdjust="0"/>
  </p:normalViewPr>
  <p:slideViewPr>
    <p:cSldViewPr snapToGrid="0" snapToObjects="1">
      <p:cViewPr varScale="1">
        <p:scale>
          <a:sx n="57" d="100"/>
          <a:sy n="57" d="100"/>
        </p:scale>
        <p:origin x="1252" y="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39" d="100"/>
        <a:sy n="139" d="100"/>
      </p:scale>
      <p:origin x="0" y="-1828"/>
    </p:cViewPr>
  </p:sorterViewPr>
  <p:notesViewPr>
    <p:cSldViewPr snapToGrid="0" snapToObjects="1">
      <p:cViewPr varScale="1">
        <p:scale>
          <a:sx n="126" d="100"/>
          <a:sy n="126" d="100"/>
        </p:scale>
        <p:origin x="4912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2-3-2020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2-3-2020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5164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4345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7844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6633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2878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3835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7613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69411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5799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4094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6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0"/>
            <a:ext cx="12193200" cy="51047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/>
        </p:nvSpPr>
        <p:spPr>
          <a:xfrm>
            <a:off x="0" y="647998"/>
            <a:ext cx="12193200" cy="6210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1350253"/>
            <a:ext cx="4648209" cy="5507747"/>
          </a:xfrm>
          <a:prstGeom prst="rect">
            <a:avLst/>
          </a:prstGeom>
        </p:spPr>
      </p:pic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576003" y="4359604"/>
            <a:ext cx="8333999" cy="1655999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1800000"/>
            <a:ext cx="8334000" cy="2386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20380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184E2-B408-4126-AC2F-2F00916FD2BE}" type="datetime1">
              <a:rPr lang="nl-BE" smtClean="0"/>
              <a:t>2/03/2020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KU Leuven, Centre for mathematical Plasma-Astrophysics</a:t>
            </a:r>
            <a:endParaRPr lang="nl-N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 baseline="0">
                <a:solidFill>
                  <a:srgbClr val="1D8DB0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005E77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322770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EC11E-F211-4E81-A381-C133B99530D2}" type="datetime1">
              <a:rPr lang="nl-BE" smtClean="0"/>
              <a:t>2/03/2020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KU Leuven, Centre for mathematical Plasma-Astrophysics</a:t>
            </a:r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2F4D5D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270691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dirty="0" smtClean="0">
                <a:solidFill>
                  <a:srgbClr val="000000"/>
                </a:solidFill>
              </a:defRPr>
            </a:lvl1pPr>
            <a:lvl2pPr>
              <a:defRPr lang="en-US" dirty="0" smtClean="0">
                <a:solidFill>
                  <a:srgbClr val="000000"/>
                </a:solidFill>
              </a:defRPr>
            </a:lvl2pPr>
            <a:lvl3pPr>
              <a:defRPr lang="en-US" dirty="0" smtClean="0">
                <a:solidFill>
                  <a:srgbClr val="000000"/>
                </a:solidFill>
              </a:defRPr>
            </a:lvl3pPr>
            <a:lvl4pPr>
              <a:defRPr lang="en-US" dirty="0" smtClean="0">
                <a:solidFill>
                  <a:srgbClr val="000000"/>
                </a:solidFill>
              </a:defRPr>
            </a:lvl4pPr>
            <a:lvl5pPr>
              <a:defRPr lang="nl-NL" dirty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42924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8" name="Tijdelijke aanduiding voor datum 3"/>
          <p:cNvSpPr txBox="1">
            <a:spLocks/>
          </p:cNvSpPr>
          <p:nvPr userDrawn="1"/>
        </p:nvSpPr>
        <p:spPr>
          <a:xfrm>
            <a:off x="3131128" y="6490533"/>
            <a:ext cx="5633696" cy="47476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Classification of Magnetosheath Jets using Neural Networks and High Resolution OMNI (HRO) data</a:t>
            </a:r>
            <a:r>
              <a:rPr lang="nl-BE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nl-BE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BE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nl-BE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nl-NL" sz="1200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177421" y="63493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83677" y="6395500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FCA71291-1C34-4771-A37E-677F2182E258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ijdelijke aanduiding voor datum 3"/>
          <p:cNvSpPr txBox="1">
            <a:spLocks/>
          </p:cNvSpPr>
          <p:nvPr userDrawn="1"/>
        </p:nvSpPr>
        <p:spPr>
          <a:xfrm>
            <a:off x="9817100" y="6210000"/>
            <a:ext cx="23749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200" dirty="0" smtClean="0"/>
              <a:t>Machine Learning in Heliophysics</a:t>
            </a:r>
          </a:p>
          <a:p>
            <a:r>
              <a:rPr lang="nl-NL" sz="1200" dirty="0" smtClean="0"/>
              <a:t>Amsterdam,</a:t>
            </a:r>
            <a:r>
              <a:rPr lang="nl-NL" sz="1200" baseline="0" dirty="0" smtClean="0"/>
              <a:t> 18/09/2019</a:t>
            </a:r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524" cy="2386800"/>
          </a:xfrm>
        </p:spPr>
        <p:txBody>
          <a:bodyPr anchor="b"/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KU Leuven, Centre for mathematical Plasma-Astrophysics</a:t>
            </a:r>
            <a:endParaRPr lang="nl-NL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2376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248262" y="3248513"/>
            <a:ext cx="4368673" cy="2376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sp>
        <p:nvSpPr>
          <p:cNvPr id="12" name="Rectangle 11"/>
          <p:cNvSpPr/>
          <p:nvPr userDrawn="1"/>
        </p:nvSpPr>
        <p:spPr>
          <a:xfrm>
            <a:off x="575998" y="6380361"/>
            <a:ext cx="54576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Forecasting CMEs using  Artificial Intelligence</a:t>
            </a: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14852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264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FB01B-1CB5-46A2-B2BD-C8ED67F5E94F}" type="datetime1">
              <a:rPr lang="nl-BE" smtClean="0"/>
              <a:t>2/03/2020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KU Leuven, Centre for mathematical Plasma-Astrophysics</a:t>
            </a:r>
            <a:endParaRPr lang="nl-NL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504031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543" userDrawn="1">
          <p15:clr>
            <a:srgbClr val="FBAE40"/>
          </p15:clr>
        </p15:guide>
        <p15:guide id="2" pos="4203" userDrawn="1">
          <p15:clr>
            <a:srgbClr val="FBAE40"/>
          </p15:clr>
        </p15:guide>
        <p15:guide id="3" orient="horz" pos="36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231FD-DA83-4FB6-91A8-8F536FC36F31}" type="datetime1">
              <a:rPr lang="nl-BE" smtClean="0"/>
              <a:t>2/03/2020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KU Leuven, Centre for mathematical Plasma-Astrophysics</a:t>
            </a:r>
            <a:endParaRPr lang="nl-NL"/>
          </a:p>
        </p:txBody>
      </p:sp>
      <p:sp>
        <p:nvSpPr>
          <p:cNvPr id="9" name="Tijdelijke aanduiding voor tekst 2"/>
          <p:cNvSpPr>
            <a:spLocks noGrp="1"/>
          </p:cNvSpPr>
          <p:nvPr>
            <p:ph idx="1"/>
          </p:nvPr>
        </p:nvSpPr>
        <p:spPr>
          <a:xfrm>
            <a:off x="576000" y="1656000"/>
            <a:ext cx="54000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217200" y="1656000"/>
            <a:ext cx="5400000" cy="44640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9589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5421575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76000" y="2276271"/>
            <a:ext cx="5421575" cy="383765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56000"/>
            <a:ext cx="5445000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276271"/>
            <a:ext cx="5445000" cy="383765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679FF-E67C-4525-A505-CB4E90CF1C8F}" type="datetime1">
              <a:rPr lang="nl-BE" smtClean="0"/>
              <a:t>2/03/2020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KU Leuven, Centre for mathematical Plasma-Astrophysics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84001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3327-7CFC-4D70-A5B6-6DB481E0BFAB}" type="datetime1">
              <a:rPr lang="nl-BE" smtClean="0"/>
              <a:t>2/03/2020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KU Leuven, Centre for mathematical Plasma-Astrophysics</a:t>
            </a:r>
            <a:endParaRPr lang="nl-N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6631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31043-E98B-4194-929E-A852A294977A}" type="datetime1">
              <a:rPr lang="nl-BE" smtClean="0"/>
              <a:t>2/03/2020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KU Leuven, Centre for mathematical Plasma-Astrophysics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772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Fin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12193200" cy="6209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9120" y="510988"/>
            <a:ext cx="11039793" cy="5184424"/>
          </a:xfrm>
        </p:spPr>
        <p:txBody>
          <a:bodyPr anchor="ctr" anchorCtr="0">
            <a:no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C3287-9FF9-4F9B-97CA-371D4CD8DDF1}" type="datetime1">
              <a:rPr lang="nl-BE" smtClean="0"/>
              <a:t>2/03/2020</a:t>
            </a:fld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7099480-D11A-4789-80EE-022E820CF635}" type="datetime1">
              <a:rPr lang="nl-BE" smtClean="0"/>
              <a:t>2/03/2020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2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 smtClean="0"/>
              <a:t>KU Leuven, Centre for mathematical Plasma-Astrophysics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61" r:id="rId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31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605E3256-8636-43DD-BC4F-57D576168D29}" type="datetime1">
              <a:rPr lang="nl-BE" smtClean="0"/>
              <a:t>2/03/2020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smtClean="0"/>
              <a:t>KU Leuven, Centre for mathematical Plasma-Astrophysics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2523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rgbClr val="2F4D5D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29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120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3683743" y="864123"/>
            <a:ext cx="6781057" cy="59305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Classification of Magnetosheath Jets using Neural Networks and High Resolution OMNI (HRO) data</a:t>
            </a:r>
            <a:r>
              <a:rPr lang="nl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nl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nl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BE" sz="2200" b="1" dirty="0" smtClean="0"/>
              <a:t>Savvas Raptis</a:t>
            </a:r>
            <a:r>
              <a:rPr lang="nl-BE" sz="2200" b="1" baseline="30000" dirty="0" smtClean="0"/>
              <a:t>1</a:t>
            </a:r>
            <a:r>
              <a:rPr lang="nl-BE" sz="2200" b="1" dirty="0" smtClean="0"/>
              <a:t>, </a:t>
            </a:r>
            <a:r>
              <a:rPr lang="nl-BE" sz="2200" dirty="0" smtClean="0"/>
              <a:t>S. Aminalragia-Giamini</a:t>
            </a:r>
            <a:r>
              <a:rPr lang="nl-BE" sz="2200" baseline="30000" dirty="0" smtClean="0"/>
              <a:t>2</a:t>
            </a:r>
            <a:r>
              <a:rPr lang="nl-BE" sz="2200" dirty="0" smtClean="0"/>
              <a:t>, Tomas Karlsson</a:t>
            </a:r>
            <a:r>
              <a:rPr lang="nl-BE" sz="2200" b="1" baseline="30000" dirty="0" smtClean="0"/>
              <a:t>1</a:t>
            </a:r>
            <a:r>
              <a:rPr lang="nl-BE" sz="2200" dirty="0" smtClean="0"/>
              <a:t> &amp; Per-Arne Lindqvist</a:t>
            </a:r>
            <a:r>
              <a:rPr lang="nl-BE" sz="2200" b="1" baseline="30000" dirty="0" smtClean="0"/>
              <a:t>1</a:t>
            </a:r>
            <a:r>
              <a:rPr lang="nl-BE" sz="2200" dirty="0" smtClean="0"/>
              <a:t/>
            </a:r>
            <a:br>
              <a:rPr lang="nl-BE" sz="2200" dirty="0" smtClean="0"/>
            </a:br>
            <a:r>
              <a:rPr lang="nl-BE" sz="1800" dirty="0" smtClean="0"/>
              <a:t/>
            </a:r>
            <a:br>
              <a:rPr lang="nl-BE" sz="1800" dirty="0" smtClean="0"/>
            </a:br>
            <a:r>
              <a:rPr lang="nl-BE" sz="1800" b="1" baseline="30000" dirty="0" smtClean="0"/>
              <a:t>1</a:t>
            </a:r>
            <a:r>
              <a:rPr lang="en-US" sz="1800" dirty="0" smtClean="0"/>
              <a:t>Space and Plasma Physics, School of Electrical Engineering and Computer Science, KTH Royal Institute of Technology, Sweden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nl-BE" sz="1800" b="1" baseline="30000" dirty="0" smtClean="0"/>
              <a:t>2</a:t>
            </a:r>
            <a:r>
              <a:rPr lang="en-US" sz="1800" dirty="0" smtClean="0"/>
              <a:t>Space Applications &amp; Research Consultancy (SPARC), Greece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l-GR" sz="2200" dirty="0" smtClean="0"/>
              <a:t/>
            </a:r>
            <a:br>
              <a:rPr lang="el-GR" sz="2200" dirty="0" smtClean="0"/>
            </a:br>
            <a:r>
              <a:rPr lang="en-US" sz="1700" dirty="0" smtClean="0"/>
              <a:t>Amsterdam, 18/9/2019</a:t>
            </a:r>
            <a:r>
              <a:rPr lang="el-GR" sz="1700" dirty="0" smtClean="0"/>
              <a:t/>
            </a:r>
            <a:br>
              <a:rPr lang="el-GR" sz="1700" dirty="0" smtClean="0"/>
            </a:br>
            <a:endParaRPr lang="nl-NL" sz="1700" dirty="0"/>
          </a:p>
        </p:txBody>
      </p:sp>
      <p:pic>
        <p:nvPicPr>
          <p:cNvPr id="10" name="Picture 2" descr="https://upload.wikimedia.org/wikipedia/en/thumb/4/41/Kth_logo.svg/1200px-Kth_logo.svg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78" y="864123"/>
            <a:ext cx="3319732" cy="374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3" y="4967770"/>
            <a:ext cx="3642530" cy="14473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4800" y="-19664"/>
            <a:ext cx="1727199" cy="128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Motivation</a:t>
            </a:r>
            <a:endParaRPr lang="sv-SE" dirty="0"/>
          </a:p>
        </p:txBody>
      </p:sp>
      <p:sp>
        <p:nvSpPr>
          <p:cNvPr id="4" name="Arc 3"/>
          <p:cNvSpPr/>
          <p:nvPr/>
        </p:nvSpPr>
        <p:spPr>
          <a:xfrm flipH="1">
            <a:off x="4800600" y="1892300"/>
            <a:ext cx="6258560" cy="3464560"/>
          </a:xfrm>
          <a:prstGeom prst="arc">
            <a:avLst>
              <a:gd name="adj1" fmla="val 16207070"/>
              <a:gd name="adj2" fmla="val 5416960"/>
            </a:avLst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Arc 4"/>
          <p:cNvSpPr/>
          <p:nvPr/>
        </p:nvSpPr>
        <p:spPr>
          <a:xfrm flipH="1">
            <a:off x="5902960" y="2471420"/>
            <a:ext cx="6898640" cy="2179320"/>
          </a:xfrm>
          <a:prstGeom prst="arc">
            <a:avLst>
              <a:gd name="adj1" fmla="val 19290334"/>
              <a:gd name="adj2" fmla="val 2329708"/>
            </a:avLst>
          </a:prstGeom>
          <a:ln w="19050">
            <a:solidFill>
              <a:srgbClr val="00B050"/>
            </a:solidFill>
            <a:prstDash val="sysDot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5"/>
          <p:cNvSpPr txBox="1"/>
          <p:nvPr/>
        </p:nvSpPr>
        <p:spPr>
          <a:xfrm>
            <a:off x="8078439" y="2363474"/>
            <a:ext cx="119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  <a:latin typeface="Garamond" panose="02020404030301010803" pitchFamily="18" charset="0"/>
              </a:rPr>
              <a:t>Magnetopause</a:t>
            </a:r>
            <a:endParaRPr lang="sv-SE" sz="1400" dirty="0">
              <a:solidFill>
                <a:srgbClr val="00B050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5496560" y="3070860"/>
            <a:ext cx="106680" cy="106680"/>
          </a:xfrm>
          <a:prstGeom prst="star5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5-Point Star 7"/>
          <p:cNvSpPr/>
          <p:nvPr/>
        </p:nvSpPr>
        <p:spPr>
          <a:xfrm>
            <a:off x="5702300" y="2735580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5-Point Star 8"/>
          <p:cNvSpPr/>
          <p:nvPr/>
        </p:nvSpPr>
        <p:spPr>
          <a:xfrm>
            <a:off x="5443220" y="3624580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5-Point Star 9"/>
          <p:cNvSpPr/>
          <p:nvPr/>
        </p:nvSpPr>
        <p:spPr>
          <a:xfrm>
            <a:off x="5130800" y="3329940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TextBox 10"/>
          <p:cNvSpPr txBox="1"/>
          <p:nvPr/>
        </p:nvSpPr>
        <p:spPr>
          <a:xfrm>
            <a:off x="5610816" y="2886640"/>
            <a:ext cx="3963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Jets</a:t>
            </a:r>
            <a:endParaRPr lang="sv-SE" sz="12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91998" y="3388267"/>
                <a:ext cx="685829" cy="36933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𝐴𝐶𝐸</m:t>
                      </m:r>
                    </m:oMath>
                  </m:oMathPara>
                </a14:m>
                <a:endParaRPr lang="sv-SE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998" y="3388267"/>
                <a:ext cx="685829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>
            <a:stCxn id="12" idx="3"/>
          </p:cNvCxnSpPr>
          <p:nvPr/>
        </p:nvCxnSpPr>
        <p:spPr>
          <a:xfrm>
            <a:off x="1277827" y="3572933"/>
            <a:ext cx="3515331" cy="0"/>
          </a:xfrm>
          <a:prstGeom prst="straightConnector1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56542" y="3265156"/>
            <a:ext cx="2158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Η</a:t>
            </a:r>
            <a:r>
              <a:rPr lang="en-US" sz="1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RO Data (1 min average</a:t>
            </a:r>
            <a:r>
              <a:rPr lang="en-US" sz="1400" dirty="0">
                <a:solidFill>
                  <a:srgbClr val="000000"/>
                </a:solidFill>
                <a:latin typeface="Garamond" panose="02020404030301010803" pitchFamily="18" charset="0"/>
              </a:rPr>
              <a:t>d</a:t>
            </a:r>
            <a:r>
              <a:rPr lang="en-US" sz="1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)</a:t>
            </a:r>
            <a:endParaRPr lang="sv-SE" sz="1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cxnSp>
        <p:nvCxnSpPr>
          <p:cNvPr id="15" name="Elbow Connector 14"/>
          <p:cNvCxnSpPr>
            <a:endCxn id="8" idx="1"/>
          </p:cNvCxnSpPr>
          <p:nvPr/>
        </p:nvCxnSpPr>
        <p:spPr>
          <a:xfrm flipV="1">
            <a:off x="4793158" y="2776328"/>
            <a:ext cx="909142" cy="796605"/>
          </a:xfrm>
          <a:prstGeom prst="bentConnector3">
            <a:avLst>
              <a:gd name="adj1" fmla="val -289"/>
            </a:avLst>
          </a:prstGeom>
          <a:ln w="9525"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467883" y="2275114"/>
            <a:ext cx="909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Neural Networks</a:t>
            </a:r>
            <a:endParaRPr lang="sv-SE" sz="1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84670" y="3914240"/>
            <a:ext cx="603050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MMS</a:t>
            </a:r>
            <a:endParaRPr lang="sv-SE" sz="1400" dirty="0">
              <a:solidFill>
                <a:srgbClr val="FF0000"/>
              </a:solidFill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5697220" y="3685284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5-Point Star 18"/>
          <p:cNvSpPr/>
          <p:nvPr/>
        </p:nvSpPr>
        <p:spPr>
          <a:xfrm>
            <a:off x="5669280" y="3363629"/>
            <a:ext cx="106680" cy="106680"/>
          </a:xfrm>
          <a:prstGeom prst="star5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5-Point Star 19"/>
          <p:cNvSpPr/>
          <p:nvPr/>
        </p:nvSpPr>
        <p:spPr>
          <a:xfrm>
            <a:off x="5057140" y="3670300"/>
            <a:ext cx="106680" cy="106680"/>
          </a:xfrm>
          <a:prstGeom prst="star5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5-Point Star 20"/>
          <p:cNvSpPr/>
          <p:nvPr/>
        </p:nvSpPr>
        <p:spPr>
          <a:xfrm>
            <a:off x="5284670" y="2908592"/>
            <a:ext cx="106680" cy="106680"/>
          </a:xfrm>
          <a:prstGeom prst="star5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5-Point Star 21"/>
          <p:cNvSpPr/>
          <p:nvPr/>
        </p:nvSpPr>
        <p:spPr>
          <a:xfrm>
            <a:off x="5965273" y="2963664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5-Point Star 22"/>
          <p:cNvSpPr/>
          <p:nvPr/>
        </p:nvSpPr>
        <p:spPr>
          <a:xfrm>
            <a:off x="1540850" y="1575496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" name="TextBox 23"/>
          <p:cNvSpPr txBox="1"/>
          <p:nvPr/>
        </p:nvSpPr>
        <p:spPr>
          <a:xfrm>
            <a:off x="7855952" y="1720195"/>
            <a:ext cx="976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  <a:latin typeface="Garamond" panose="02020404030301010803" pitchFamily="18" charset="0"/>
              </a:rPr>
              <a:t>Bow Shock</a:t>
            </a:r>
            <a:endParaRPr lang="sv-SE" sz="1400" dirty="0">
              <a:solidFill>
                <a:srgbClr val="0070C0"/>
              </a:solidFill>
              <a:latin typeface="Garamond" panose="02020404030301010803" pitchFamily="18" charset="0"/>
            </a:endParaRPr>
          </a:p>
        </p:txBody>
      </p:sp>
      <p:sp>
        <p:nvSpPr>
          <p:cNvPr id="25" name="5-Point Star 24"/>
          <p:cNvSpPr/>
          <p:nvPr/>
        </p:nvSpPr>
        <p:spPr>
          <a:xfrm>
            <a:off x="1540850" y="1758647"/>
            <a:ext cx="106680" cy="106680"/>
          </a:xfrm>
          <a:prstGeom prst="star5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TextBox 25"/>
          <p:cNvSpPr txBox="1"/>
          <p:nvPr/>
        </p:nvSpPr>
        <p:spPr>
          <a:xfrm>
            <a:off x="1647530" y="1490336"/>
            <a:ext cx="1008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Garamond" panose="02020404030301010803" pitchFamily="18" charset="0"/>
              </a:rPr>
              <a:t>Quasi-Parallel</a:t>
            </a:r>
            <a:endParaRPr lang="sv-SE" sz="1200" dirty="0">
              <a:latin typeface="Garamond" panose="02020404030301010803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647530" y="1688876"/>
            <a:ext cx="1401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Garamond" panose="02020404030301010803" pitchFamily="18" charset="0"/>
              </a:rPr>
              <a:t>Quasi-Perpendicular</a:t>
            </a:r>
            <a:endParaRPr lang="sv-SE" sz="12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75200" y="3047637"/>
                <a:ext cx="71029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sv-SE" sz="1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200" y="3047637"/>
                <a:ext cx="710295" cy="3385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9" name="Picture 4" descr="ÎÏÎ¿ÏÎ­Î»ÎµÏÎ¼Î± ÎµÎ¹ÎºÏÎ½Î±Ï Î³Î¹Î± circle half black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981" y="3388267"/>
            <a:ext cx="341422" cy="34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TextBox 1029"/>
          <p:cNvSpPr txBox="1"/>
          <p:nvPr/>
        </p:nvSpPr>
        <p:spPr>
          <a:xfrm>
            <a:off x="6999045" y="3235298"/>
            <a:ext cx="5841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Earth</a:t>
            </a:r>
            <a:endParaRPr lang="sv-SE" sz="1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06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6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6" descr="D:\Documents\Space Physics\MMS\MATLAB\MSjet search\RESULTS\DOWNSAMPLED1MIN\jet_2015-11-23T06_03_2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931" y="3309313"/>
            <a:ext cx="1694047" cy="280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D:\Documents\Space Physics\MMS\MATLAB\MSjet search\RESULTS\QUIETMAGNETOSHEATH\jet_2015-11-01T06_04_27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888" y="3309313"/>
            <a:ext cx="1694047" cy="280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567664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Main Goal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75400" y="1154841"/>
            <a:ext cx="11041200" cy="65597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i="1" dirty="0" smtClean="0"/>
              <a:t> Find class of magnetosheath jet found by MMS using </a:t>
            </a:r>
            <a:r>
              <a:rPr lang="en-US" i="1" dirty="0" err="1" smtClean="0"/>
              <a:t>OMNIweb</a:t>
            </a:r>
            <a:r>
              <a:rPr lang="en-US" i="1" dirty="0" smtClean="0"/>
              <a:t> SW data</a:t>
            </a:r>
          </a:p>
          <a:p>
            <a:pPr marL="0" indent="0" algn="ctr">
              <a:buNone/>
            </a:pPr>
            <a:endParaRPr lang="en-US" i="1" dirty="0"/>
          </a:p>
        </p:txBody>
      </p:sp>
      <p:sp>
        <p:nvSpPr>
          <p:cNvPr id="2" name="TextBox 1"/>
          <p:cNvSpPr txBox="1"/>
          <p:nvPr/>
        </p:nvSpPr>
        <p:spPr>
          <a:xfrm>
            <a:off x="1798259" y="2070100"/>
            <a:ext cx="3108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000000"/>
                </a:solidFill>
              </a:rPr>
              <a:t>Input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Solar Wind Data (</a:t>
            </a:r>
            <a:r>
              <a:rPr lang="en-US" dirty="0" err="1" smtClean="0">
                <a:solidFill>
                  <a:srgbClr val="000000"/>
                </a:solidFill>
              </a:rPr>
              <a:t>OMNIweb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44277" y="2044168"/>
            <a:ext cx="3544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000000"/>
                </a:solidFill>
              </a:rPr>
              <a:t>Output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Magnetosheath Jet Class (MMS)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6500" y="2070100"/>
            <a:ext cx="5172051" cy="39624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003101" y="2070100"/>
            <a:ext cx="5278749" cy="39624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1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95207659"/>
                  </p:ext>
                </p:extLst>
              </p:nvPr>
            </p:nvGraphicFramePr>
            <p:xfrm>
              <a:off x="7482529" y="2731881"/>
              <a:ext cx="2523066" cy="52324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61533">
                      <a:extLst>
                        <a:ext uri="{9D8B030D-6E8A-4147-A177-3AD203B41FA5}">
                          <a16:colId xmlns:a16="http://schemas.microsoft.com/office/drawing/2014/main" val="3382842053"/>
                        </a:ext>
                      </a:extLst>
                    </a:gridCol>
                    <a:gridCol w="1261533">
                      <a:extLst>
                        <a:ext uri="{9D8B030D-6E8A-4147-A177-3AD203B41FA5}">
                          <a16:colId xmlns:a16="http://schemas.microsoft.com/office/drawing/2014/main" val="3350222770"/>
                        </a:ext>
                      </a:extLst>
                    </a:gridCol>
                  </a:tblGrid>
                  <a:tr h="5232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𝑸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𝒑𝒂𝒓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𝑸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𝒑𝒆𝒓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2319258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1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95207659"/>
                  </p:ext>
                </p:extLst>
              </p:nvPr>
            </p:nvGraphicFramePr>
            <p:xfrm>
              <a:off x="7482529" y="2731881"/>
              <a:ext cx="2523066" cy="52324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61533">
                      <a:extLst>
                        <a:ext uri="{9D8B030D-6E8A-4147-A177-3AD203B41FA5}">
                          <a16:colId xmlns:a16="http://schemas.microsoft.com/office/drawing/2014/main" val="3382842053"/>
                        </a:ext>
                      </a:extLst>
                    </a:gridCol>
                    <a:gridCol w="1261533">
                      <a:extLst>
                        <a:ext uri="{9D8B030D-6E8A-4147-A177-3AD203B41FA5}">
                          <a16:colId xmlns:a16="http://schemas.microsoft.com/office/drawing/2014/main" val="3350222770"/>
                        </a:ext>
                      </a:extLst>
                    </a:gridCol>
                  </a:tblGrid>
                  <a:tr h="523240"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>
                        <a:blipFill>
                          <a:blip r:embed="rId4"/>
                          <a:stretch>
                            <a:fillRect l="-481" t="-1163" r="-100481" b="-34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>
                        <a:blipFill>
                          <a:blip r:embed="rId4"/>
                          <a:stretch>
                            <a:fillRect l="-100966" t="-1163" r="-966" b="-348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2319258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0" name="Rectangle 19"/>
          <p:cNvSpPr/>
          <p:nvPr/>
        </p:nvSpPr>
        <p:spPr>
          <a:xfrm>
            <a:off x="7574813" y="2791725"/>
            <a:ext cx="1069765" cy="36830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Rectangle 26"/>
          <p:cNvSpPr/>
          <p:nvPr/>
        </p:nvSpPr>
        <p:spPr>
          <a:xfrm>
            <a:off x="8839945" y="2791563"/>
            <a:ext cx="1069765" cy="3683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TextBox 2"/>
          <p:cNvSpPr txBox="1"/>
          <p:nvPr/>
        </p:nvSpPr>
        <p:spPr>
          <a:xfrm>
            <a:off x="1185333" y="2975713"/>
            <a:ext cx="406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Absolute Magnetic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Dynamic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Mach Number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Beta Parameter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Electric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Velocity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Density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 smtClean="0">
                <a:solidFill>
                  <a:srgbClr val="000000"/>
                </a:solidFill>
              </a:rPr>
              <a:t>Magnetic Field Components…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10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25" grpId="0" animBg="1"/>
      <p:bldP spid="26" grpId="0" animBg="1"/>
      <p:bldP spid="20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940" y="1204866"/>
            <a:ext cx="8667451" cy="4671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Output Jet list</a:t>
            </a:r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0" y="1786467"/>
            <a:ext cx="3665835" cy="400843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048000" y="2332567"/>
            <a:ext cx="4864100" cy="49106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Rectangle 17"/>
          <p:cNvSpPr/>
          <p:nvPr/>
        </p:nvSpPr>
        <p:spPr>
          <a:xfrm>
            <a:off x="3048000" y="2865967"/>
            <a:ext cx="4864100" cy="49106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Rectangle 18"/>
          <p:cNvSpPr/>
          <p:nvPr/>
        </p:nvSpPr>
        <p:spPr>
          <a:xfrm>
            <a:off x="3048000" y="4449234"/>
            <a:ext cx="4864100" cy="49106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679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5476735" y="1441744"/>
                <a:ext cx="3912533" cy="44640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Solar Wind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𝑀𝑀𝑆</m:t>
                        </m:r>
                      </m:sub>
                    </m:sSub>
                  </m:oMath>
                </a14:m>
                <a:endParaRPr lang="en-US" b="0" dirty="0" smtClean="0">
                  <a:solidFill>
                    <a:srgbClr val="000000"/>
                  </a:solidFill>
                </a:endParaRPr>
              </a:p>
              <a:p>
                <a:endParaRPr lang="sv-SE" dirty="0" smtClean="0"/>
              </a:p>
              <a:p>
                <a:r>
                  <a:rPr lang="en-US" dirty="0" smtClean="0"/>
                  <a:t>Mean Solar Wind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−10,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+5</m:t>
                        </m:r>
                      </m:e>
                    </m:d>
                  </m:oMath>
                </a14:m>
                <a:endParaRPr lang="en-US" dirty="0" smtClean="0"/>
              </a:p>
              <a:p>
                <a:endParaRPr lang="el-GR" dirty="0" smtClean="0"/>
              </a:p>
              <a:p>
                <a:r>
                  <a:rPr lang="en-US" dirty="0"/>
                  <a:t>Mean Solar Wind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endParaRPr lang="en-US" dirty="0" smtClean="0"/>
              </a:p>
              <a:p>
                <a:endParaRPr lang="el-GR" dirty="0" smtClean="0"/>
              </a:p>
              <a:p>
                <a:r>
                  <a:rPr lang="el-GR" dirty="0" smtClean="0"/>
                  <a:t>Μ</a:t>
                </a:r>
                <a:r>
                  <a:rPr lang="en-US" dirty="0" smtClean="0"/>
                  <a:t>ax Solar Wind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−5,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endParaRPr lang="sv-SE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76735" y="1441744"/>
                <a:ext cx="3912533" cy="4464000"/>
              </a:xfrm>
              <a:blipFill>
                <a:blip r:embed="rId3"/>
                <a:stretch>
                  <a:fillRect l="-2025" t="-1776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Input (Solar Wind)</a:t>
            </a:r>
            <a:endParaRPr lang="sv-SE" dirty="0"/>
          </a:p>
        </p:txBody>
      </p:sp>
      <p:sp>
        <p:nvSpPr>
          <p:cNvPr id="37" name="Arc 36"/>
          <p:cNvSpPr/>
          <p:nvPr/>
        </p:nvSpPr>
        <p:spPr>
          <a:xfrm flipH="1">
            <a:off x="1446106" y="1827420"/>
            <a:ext cx="6258560" cy="3464560"/>
          </a:xfrm>
          <a:prstGeom prst="arc">
            <a:avLst>
              <a:gd name="adj1" fmla="val 17444007"/>
              <a:gd name="adj2" fmla="val 3907391"/>
            </a:avLst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8" name="5-Point Star 37"/>
          <p:cNvSpPr/>
          <p:nvPr/>
        </p:nvSpPr>
        <p:spPr>
          <a:xfrm>
            <a:off x="2142066" y="3005980"/>
            <a:ext cx="106680" cy="106680"/>
          </a:xfrm>
          <a:prstGeom prst="star5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9" name="5-Point Star 38"/>
          <p:cNvSpPr/>
          <p:nvPr/>
        </p:nvSpPr>
        <p:spPr>
          <a:xfrm>
            <a:off x="2347806" y="2670700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0" name="5-Point Star 39"/>
          <p:cNvSpPr/>
          <p:nvPr/>
        </p:nvSpPr>
        <p:spPr>
          <a:xfrm>
            <a:off x="2088726" y="3559700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1" name="5-Point Star 40"/>
          <p:cNvSpPr/>
          <p:nvPr/>
        </p:nvSpPr>
        <p:spPr>
          <a:xfrm>
            <a:off x="1776306" y="3265060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2" name="5-Point Star 41"/>
          <p:cNvSpPr/>
          <p:nvPr/>
        </p:nvSpPr>
        <p:spPr>
          <a:xfrm>
            <a:off x="2342726" y="3620404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3" name="5-Point Star 42"/>
          <p:cNvSpPr/>
          <p:nvPr/>
        </p:nvSpPr>
        <p:spPr>
          <a:xfrm>
            <a:off x="2314786" y="3298749"/>
            <a:ext cx="106680" cy="106680"/>
          </a:xfrm>
          <a:prstGeom prst="star5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4" name="5-Point Star 43"/>
          <p:cNvSpPr/>
          <p:nvPr/>
        </p:nvSpPr>
        <p:spPr>
          <a:xfrm>
            <a:off x="1702646" y="3605420"/>
            <a:ext cx="106680" cy="106680"/>
          </a:xfrm>
          <a:prstGeom prst="star5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5" name="5-Point Star 44"/>
          <p:cNvSpPr/>
          <p:nvPr/>
        </p:nvSpPr>
        <p:spPr>
          <a:xfrm>
            <a:off x="1930176" y="2843712"/>
            <a:ext cx="106680" cy="106680"/>
          </a:xfrm>
          <a:prstGeom prst="star5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6" name="5-Point Star 45"/>
          <p:cNvSpPr/>
          <p:nvPr/>
        </p:nvSpPr>
        <p:spPr>
          <a:xfrm>
            <a:off x="2610779" y="2898784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7" name="TextBox 46"/>
          <p:cNvSpPr txBox="1"/>
          <p:nvPr/>
        </p:nvSpPr>
        <p:spPr>
          <a:xfrm>
            <a:off x="3598772" y="1896108"/>
            <a:ext cx="976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  <a:latin typeface="Garamond" panose="02020404030301010803" pitchFamily="18" charset="0"/>
              </a:rPr>
              <a:t>Bow Shock</a:t>
            </a:r>
            <a:endParaRPr lang="sv-SE" sz="1400" dirty="0">
              <a:solidFill>
                <a:srgbClr val="0070C0"/>
              </a:solidFill>
              <a:latin typeface="Garamond" panose="02020404030301010803" pitchFamily="18" charset="0"/>
            </a:endParaRPr>
          </a:p>
        </p:txBody>
      </p:sp>
      <p:cxnSp>
        <p:nvCxnSpPr>
          <p:cNvPr id="48" name="Straight Connector 47"/>
          <p:cNvCxnSpPr>
            <a:endCxn id="40" idx="1"/>
          </p:cNvCxnSpPr>
          <p:nvPr/>
        </p:nvCxnSpPr>
        <p:spPr>
          <a:xfrm>
            <a:off x="1446106" y="3531552"/>
            <a:ext cx="642620" cy="68896"/>
          </a:xfrm>
          <a:prstGeom prst="line">
            <a:avLst/>
          </a:prstGeom>
          <a:ln w="6350"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endCxn id="40" idx="2"/>
          </p:cNvCxnSpPr>
          <p:nvPr/>
        </p:nvCxnSpPr>
        <p:spPr>
          <a:xfrm flipV="1">
            <a:off x="1743364" y="3666380"/>
            <a:ext cx="365736" cy="640108"/>
          </a:xfrm>
          <a:prstGeom prst="line">
            <a:avLst/>
          </a:prstGeom>
          <a:ln w="6350">
            <a:solidFill>
              <a:srgbClr val="0000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1636684" y="3352089"/>
                <a:ext cx="27924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2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lang="sv-SE" sz="1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6684" y="3352089"/>
                <a:ext cx="279243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1702646" y="3844834"/>
                <a:ext cx="33175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2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p>
                          <m:r>
                            <a:rPr lang="en-US" sz="1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sv-SE" sz="1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2646" y="3844834"/>
                <a:ext cx="331757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Arc 51"/>
          <p:cNvSpPr/>
          <p:nvPr/>
        </p:nvSpPr>
        <p:spPr>
          <a:xfrm flipH="1">
            <a:off x="2518473" y="2403435"/>
            <a:ext cx="6898640" cy="2179320"/>
          </a:xfrm>
          <a:prstGeom prst="arc">
            <a:avLst>
              <a:gd name="adj1" fmla="val 19802620"/>
              <a:gd name="adj2" fmla="val 1490212"/>
            </a:avLst>
          </a:prstGeom>
          <a:ln w="19050">
            <a:solidFill>
              <a:srgbClr val="00B050"/>
            </a:solidFill>
            <a:prstDash val="sysDot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3" name="TextBox 52"/>
          <p:cNvSpPr txBox="1"/>
          <p:nvPr/>
        </p:nvSpPr>
        <p:spPr>
          <a:xfrm>
            <a:off x="3618808" y="2642615"/>
            <a:ext cx="119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  <a:latin typeface="Garamond" panose="02020404030301010803" pitchFamily="18" charset="0"/>
              </a:rPr>
              <a:t>Magnetopause</a:t>
            </a:r>
            <a:endParaRPr lang="sv-SE" sz="1400" dirty="0">
              <a:solidFill>
                <a:srgbClr val="00B050"/>
              </a:solidFill>
              <a:latin typeface="Garamond" panose="02020404030301010803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9745" y="1558493"/>
            <a:ext cx="293464" cy="27508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1974" y="3709942"/>
            <a:ext cx="253469" cy="26978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9745" y="2403435"/>
            <a:ext cx="293464" cy="27508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6378" y="4936694"/>
            <a:ext cx="253469" cy="269784"/>
          </a:xfrm>
          <a:prstGeom prst="rect">
            <a:avLst/>
          </a:prstGeom>
        </p:spPr>
      </p:pic>
      <p:cxnSp>
        <p:nvCxnSpPr>
          <p:cNvPr id="25" name="Straight Connector 24"/>
          <p:cNvCxnSpPr>
            <a:endCxn id="40" idx="0"/>
          </p:cNvCxnSpPr>
          <p:nvPr/>
        </p:nvCxnSpPr>
        <p:spPr>
          <a:xfrm>
            <a:off x="1702647" y="2897052"/>
            <a:ext cx="439419" cy="662648"/>
          </a:xfrm>
          <a:prstGeom prst="line">
            <a:avLst/>
          </a:prstGeom>
          <a:ln w="6350">
            <a:solidFill>
              <a:srgbClr val="0000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576094" y="2920820"/>
                <a:ext cx="33175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2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p>
                          <m:r>
                            <a:rPr lang="en-US" sz="1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</m:oMath>
                  </m:oMathPara>
                </a14:m>
                <a:endParaRPr lang="sv-SE" sz="1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6094" y="2920820"/>
                <a:ext cx="331757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/>
          <p:nvPr/>
        </p:nvCxnSpPr>
        <p:spPr>
          <a:xfrm>
            <a:off x="-28971" y="3531552"/>
            <a:ext cx="1478507" cy="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9607" y="3298749"/>
            <a:ext cx="9613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  <a:latin typeface="Garamond" panose="02020404030301010803" pitchFamily="18" charset="0"/>
              </a:rPr>
              <a:t>OMNIweb</a:t>
            </a:r>
            <a:endParaRPr lang="sv-SE" sz="1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29" name="Picture 4" descr="ÎÏÎ¿ÏÎ­Î»ÎµÏÎ¼Î± ÎµÎ¹ÎºÏÎ½Î±Ï Î³Î¹Î± circle half black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773" y="3315938"/>
            <a:ext cx="341422" cy="34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473837" y="3162969"/>
            <a:ext cx="5841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Earth</a:t>
            </a:r>
            <a:endParaRPr lang="sv-SE" sz="1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63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/>
      <p:bldP spid="50" grpId="0"/>
      <p:bldP spid="51" grpId="0"/>
      <p:bldP spid="52" grpId="0" animBg="1"/>
      <p:bldP spid="53" grpId="0"/>
      <p:bldP spid="2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837" y="2625988"/>
            <a:ext cx="3837031" cy="79357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Why Connect SW to jets?</a:t>
            </a:r>
            <a:endParaRPr lang="sv-SE" dirty="0"/>
          </a:p>
        </p:txBody>
      </p:sp>
      <p:sp>
        <p:nvSpPr>
          <p:cNvPr id="4" name="Rectangle 3"/>
          <p:cNvSpPr/>
          <p:nvPr/>
        </p:nvSpPr>
        <p:spPr>
          <a:xfrm>
            <a:off x="341746" y="1100282"/>
            <a:ext cx="3833091" cy="91324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 smtClean="0">
              <a:solidFill>
                <a:srgbClr val="000000"/>
              </a:solidFill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Associate Solar Wind parameters and Jets (SW </a:t>
            </a:r>
            <a:r>
              <a:rPr lang="en-US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 MSH)</a:t>
            </a:r>
            <a:endParaRPr lang="en-US" dirty="0" smtClean="0">
              <a:solidFill>
                <a:srgbClr val="000000"/>
              </a:solidFill>
            </a:endParaRPr>
          </a:p>
          <a:p>
            <a:pPr algn="ctr"/>
            <a:endParaRPr lang="en-US" u="sng" dirty="0" smtClean="0">
              <a:solidFill>
                <a:srgbClr val="000000"/>
              </a:solidFill>
            </a:endParaRPr>
          </a:p>
          <a:p>
            <a:pPr algn="ctr"/>
            <a:endParaRPr lang="en-US" u="sng" dirty="0">
              <a:solidFill>
                <a:srgbClr val="000000"/>
              </a:solidFill>
            </a:endParaRPr>
          </a:p>
          <a:p>
            <a:pPr algn="ctr"/>
            <a:endParaRPr lang="en-US" u="sng" dirty="0" smtClean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74837" y="1100282"/>
            <a:ext cx="3833091" cy="9132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Assist initial classification based on SW conditions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8007928" y="1100282"/>
            <a:ext cx="3833091" cy="9132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Compare results with other techniques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41746" y="2013527"/>
            <a:ext cx="11499273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41745" y="2013526"/>
            <a:ext cx="3833091" cy="391621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 smtClean="0">
                <a:solidFill>
                  <a:srgbClr val="000000"/>
                </a:solidFill>
              </a:rPr>
              <a:t>Known</a:t>
            </a:r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</a:rPr>
              <a:t>Mach Number = Increased Frequency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u="sng" dirty="0">
                <a:solidFill>
                  <a:srgbClr val="000000"/>
                </a:solidFill>
              </a:rPr>
              <a:t>To be determined</a:t>
            </a:r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</a:rPr>
              <a:t>Temperature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Absolute Magnetic Field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Density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Velocity</a:t>
            </a:r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</a:rPr>
              <a:t>Electric Field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Plasma </a:t>
            </a:r>
            <a:r>
              <a:rPr lang="en-US" dirty="0" smtClean="0">
                <a:solidFill>
                  <a:srgbClr val="000000"/>
                </a:solidFill>
              </a:rPr>
              <a:t>beta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4174836" y="2013527"/>
            <a:ext cx="3833092" cy="391621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Provide percentages for unclassified jets</a:t>
            </a:r>
            <a:endParaRPr lang="en-US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007928" y="2013525"/>
                <a:ext cx="3833091" cy="3916220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Jet’s class is determined by</a:t>
                </a:r>
                <a:r>
                  <a:rPr lang="el-GR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𝐵𝑛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000000"/>
                    </a:solidFill>
                  </a:rPr>
                  <a:t> </a:t>
                </a:r>
              </a:p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  <a:p>
                <a:pPr algn="ctr"/>
                <a:r>
                  <a:rPr lang="en-US" smtClean="0">
                    <a:solidFill>
                      <a:srgbClr val="000000"/>
                    </a:solidFill>
                  </a:rPr>
                  <a:t>Can 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neural networks outperform that using other solar wind parameters ? </a:t>
                </a:r>
              </a:p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  <a:p>
                <a:pPr algn="ctr"/>
                <a:endParaRPr lang="en-US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7928" y="2013525"/>
                <a:ext cx="3833091" cy="3916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4301067" y="2625988"/>
            <a:ext cx="3285066" cy="3669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465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0"/>
            <a:ext cx="11196286" cy="6210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 smtClean="0"/>
              <a:t>Method</a:t>
            </a:r>
          </a:p>
        </p:txBody>
      </p:sp>
    </p:spTree>
    <p:extLst>
      <p:ext uri="{BB962C8B-B14F-4D97-AF65-F5344CB8AC3E}">
        <p14:creationId xmlns:p14="http://schemas.microsoft.com/office/powerpoint/2010/main" val="30001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646404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Neural Networks &amp; Backpropagation</a:t>
            </a:r>
            <a:endParaRPr lang="en-US" sz="3600" dirty="0"/>
          </a:p>
        </p:txBody>
      </p:sp>
      <p:pic>
        <p:nvPicPr>
          <p:cNvPr id="1026" name="Picture 2" descr="https://i.stack.imgur.com/H1Ks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737" y="1271587"/>
            <a:ext cx="6181725" cy="431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955450" y="3587820"/>
            <a:ext cx="856325" cy="369332"/>
          </a:xfrm>
          <a:prstGeom prst="rect">
            <a:avLst/>
          </a:prstGeom>
          <a:noFill/>
          <a:ln>
            <a:solidFill>
              <a:sysClr val="windowText" lastClr="000000">
                <a:lumMod val="95000"/>
                <a:lumOff val="5000"/>
              </a:sysClr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Output</a:t>
            </a:r>
          </a:p>
        </p:txBody>
      </p:sp>
      <p:sp>
        <p:nvSpPr>
          <p:cNvPr id="2" name="Rectangle 1"/>
          <p:cNvSpPr/>
          <p:nvPr/>
        </p:nvSpPr>
        <p:spPr>
          <a:xfrm>
            <a:off x="6206067" y="3149600"/>
            <a:ext cx="567266" cy="232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076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7"/>
            <a:ext cx="11041200" cy="5872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A Trained Neural Network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794" y="1359036"/>
            <a:ext cx="7620000" cy="428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0" y="5902223"/>
            <a:ext cx="4842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rgbClr val="000000"/>
                </a:solidFill>
              </a:rPr>
              <a:t>*</a:t>
            </a:r>
            <a:r>
              <a:rPr lang="en-US" sz="1400" dirty="0" smtClean="0">
                <a:solidFill>
                  <a:srgbClr val="000000"/>
                </a:solidFill>
              </a:rPr>
              <a:t>Video Courtesy</a:t>
            </a:r>
            <a:r>
              <a:rPr lang="en-US" sz="1400" b="1" dirty="0" smtClean="0">
                <a:solidFill>
                  <a:srgbClr val="000000"/>
                </a:solidFill>
              </a:rPr>
              <a:t>: </a:t>
            </a:r>
            <a:r>
              <a:rPr lang="en-US" sz="1400" b="1" dirty="0">
                <a:solidFill>
                  <a:srgbClr val="000000"/>
                </a:solidFill>
              </a:rPr>
              <a:t>3Blue1Brown </a:t>
            </a:r>
            <a:r>
              <a:rPr lang="en-US" sz="1400" dirty="0" smtClean="0">
                <a:solidFill>
                  <a:srgbClr val="000000"/>
                </a:solidFill>
              </a:rPr>
              <a:t> (Check him on YouTube!)</a:t>
            </a:r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9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Schematic of Procedure</a:t>
            </a:r>
            <a:endParaRPr lang="sv-SE" dirty="0"/>
          </a:p>
        </p:txBody>
      </p:sp>
      <p:sp>
        <p:nvSpPr>
          <p:cNvPr id="26" name="TextBox 25"/>
          <p:cNvSpPr txBox="1"/>
          <p:nvPr/>
        </p:nvSpPr>
        <p:spPr>
          <a:xfrm>
            <a:off x="2136824" y="1597046"/>
            <a:ext cx="19555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  <a:p>
            <a:pPr algn="ctr"/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Solar Wind Data </a:t>
            </a:r>
            <a:endParaRPr lang="en-US" sz="2000" dirty="0">
              <a:solidFill>
                <a:prstClr val="black"/>
              </a:solidFill>
              <a:latin typeface="Garamond Premr Pro" panose="02020402060506020403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22866" y="2391743"/>
            <a:ext cx="3583453" cy="2552700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906319" y="2391743"/>
            <a:ext cx="2076598" cy="2552700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589828" y="1597046"/>
            <a:ext cx="19193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</a:p>
          <a:p>
            <a:pPr algn="ctr"/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MMS Jet’s Class</a:t>
            </a:r>
            <a:endParaRPr lang="en-US" sz="2000" dirty="0">
              <a:solidFill>
                <a:prstClr val="black"/>
              </a:solidFill>
              <a:latin typeface="Garamond Premr Pro" panose="02020402060506020403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982917" y="2387197"/>
            <a:ext cx="3457790" cy="2552700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022731" y="1597046"/>
            <a:ext cx="18437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Neural Network</a:t>
            </a:r>
          </a:p>
          <a:p>
            <a:pPr algn="ctr"/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</a:t>
            </a:r>
            <a:endParaRPr lang="en-US" sz="2000" dirty="0">
              <a:solidFill>
                <a:prstClr val="black"/>
              </a:solidFill>
              <a:latin typeface="Garamond Premr Pro" panose="02020402060506020403" pitchFamily="18" charset="0"/>
            </a:endParaRPr>
          </a:p>
        </p:txBody>
      </p:sp>
      <p:cxnSp>
        <p:nvCxnSpPr>
          <p:cNvPr id="32" name="Straight Arrow Connector 31"/>
          <p:cNvCxnSpPr>
            <a:endCxn id="33" idx="2"/>
          </p:cNvCxnSpPr>
          <p:nvPr/>
        </p:nvCxnSpPr>
        <p:spPr>
          <a:xfrm>
            <a:off x="4184455" y="3668093"/>
            <a:ext cx="803391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3" name="Flowchart: Connector 32"/>
          <p:cNvSpPr/>
          <p:nvPr/>
        </p:nvSpPr>
        <p:spPr>
          <a:xfrm>
            <a:off x="4987846" y="3439493"/>
            <a:ext cx="457200" cy="457200"/>
          </a:xfrm>
          <a:prstGeom prst="flowChartConnector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lowchart: Connector 33"/>
          <p:cNvSpPr/>
          <p:nvPr/>
        </p:nvSpPr>
        <p:spPr>
          <a:xfrm>
            <a:off x="4987846" y="4125293"/>
            <a:ext cx="457200" cy="457200"/>
          </a:xfrm>
          <a:prstGeom prst="flowChartConnector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lowchart: Connector 34"/>
          <p:cNvSpPr/>
          <p:nvPr/>
        </p:nvSpPr>
        <p:spPr>
          <a:xfrm>
            <a:off x="5643033" y="3697092"/>
            <a:ext cx="457200" cy="457200"/>
          </a:xfrm>
          <a:prstGeom prst="flowChartConnector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lowchart: Connector 35"/>
          <p:cNvSpPr/>
          <p:nvPr/>
        </p:nvSpPr>
        <p:spPr>
          <a:xfrm>
            <a:off x="4988635" y="2760288"/>
            <a:ext cx="457200" cy="457200"/>
          </a:xfrm>
          <a:prstGeom prst="flowChartConnector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lowchart: Connector 36"/>
          <p:cNvSpPr/>
          <p:nvPr/>
        </p:nvSpPr>
        <p:spPr>
          <a:xfrm>
            <a:off x="5648166" y="2988888"/>
            <a:ext cx="457200" cy="457200"/>
          </a:xfrm>
          <a:prstGeom prst="flowChartConnector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6292630" y="3488621"/>
                <a:ext cx="4106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2630" y="3488621"/>
                <a:ext cx="410689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/>
          <p:cNvCxnSpPr>
            <a:stCxn id="38" idx="3"/>
          </p:cNvCxnSpPr>
          <p:nvPr/>
        </p:nvCxnSpPr>
        <p:spPr>
          <a:xfrm>
            <a:off x="6703319" y="3673287"/>
            <a:ext cx="707573" cy="1824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0" name="TextBox 39"/>
          <p:cNvSpPr txBox="1"/>
          <p:nvPr/>
        </p:nvSpPr>
        <p:spPr>
          <a:xfrm>
            <a:off x="7434984" y="3693372"/>
            <a:ext cx="2296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 panose="020F0502020204030204"/>
              </a:rPr>
              <a:t>Quasi – Perpendicular </a:t>
            </a:r>
            <a:endParaRPr lang="en-US" dirty="0">
              <a:solidFill>
                <a:srgbClr val="FF0000"/>
              </a:solidFill>
              <a:latin typeface="Calibri" panose="020F0502020204030204"/>
            </a:endParaRPr>
          </a:p>
        </p:txBody>
      </p:sp>
      <p:cxnSp>
        <p:nvCxnSpPr>
          <p:cNvPr id="41" name="Straight Connector 40"/>
          <p:cNvCxnSpPr>
            <a:stCxn id="36" idx="6"/>
            <a:endCxn id="37" idx="2"/>
          </p:cNvCxnSpPr>
          <p:nvPr/>
        </p:nvCxnSpPr>
        <p:spPr>
          <a:xfrm>
            <a:off x="5445835" y="2988888"/>
            <a:ext cx="202331" cy="22860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42" name="Straight Connector 41"/>
          <p:cNvCxnSpPr>
            <a:stCxn id="33" idx="6"/>
            <a:endCxn id="37" idx="2"/>
          </p:cNvCxnSpPr>
          <p:nvPr/>
        </p:nvCxnSpPr>
        <p:spPr>
          <a:xfrm flipV="1">
            <a:off x="5445046" y="3217488"/>
            <a:ext cx="203120" cy="450605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43" name="Straight Connector 42"/>
          <p:cNvCxnSpPr>
            <a:stCxn id="34" idx="6"/>
            <a:endCxn id="37" idx="2"/>
          </p:cNvCxnSpPr>
          <p:nvPr/>
        </p:nvCxnSpPr>
        <p:spPr>
          <a:xfrm flipV="1">
            <a:off x="5445046" y="3217488"/>
            <a:ext cx="203120" cy="1136405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44" name="Straight Connector 43"/>
          <p:cNvCxnSpPr>
            <a:stCxn id="36" idx="6"/>
            <a:endCxn id="35" idx="2"/>
          </p:cNvCxnSpPr>
          <p:nvPr/>
        </p:nvCxnSpPr>
        <p:spPr>
          <a:xfrm>
            <a:off x="5445835" y="2988888"/>
            <a:ext cx="197198" cy="936804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45" name="Straight Connector 44"/>
          <p:cNvCxnSpPr>
            <a:stCxn id="33" idx="6"/>
            <a:endCxn id="35" idx="2"/>
          </p:cNvCxnSpPr>
          <p:nvPr/>
        </p:nvCxnSpPr>
        <p:spPr>
          <a:xfrm>
            <a:off x="5445046" y="3668093"/>
            <a:ext cx="197987" cy="257599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46" name="Straight Connector 45"/>
          <p:cNvCxnSpPr>
            <a:stCxn id="34" idx="6"/>
            <a:endCxn id="35" idx="2"/>
          </p:cNvCxnSpPr>
          <p:nvPr/>
        </p:nvCxnSpPr>
        <p:spPr>
          <a:xfrm flipV="1">
            <a:off x="5445046" y="3925692"/>
            <a:ext cx="197987" cy="428201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47" name="TextBox 46"/>
          <p:cNvSpPr txBox="1"/>
          <p:nvPr/>
        </p:nvSpPr>
        <p:spPr>
          <a:xfrm>
            <a:off x="7430846" y="3327760"/>
            <a:ext cx="1673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D8DB0"/>
                </a:solidFill>
                <a:latin typeface="Calibri" panose="020F0502020204030204"/>
              </a:rPr>
              <a:t>Quasi – Parallel </a:t>
            </a:r>
            <a:endParaRPr lang="en-US" dirty="0">
              <a:solidFill>
                <a:srgbClr val="1D8DB0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458353" y="3439493"/>
                <a:ext cx="2882986" cy="3684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l-GR" sz="16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16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sz="16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l-GR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el-GR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l-GR" sz="16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Τ</m:t>
                    </m:r>
                    <m:r>
                      <a:rPr lang="el-GR" sz="16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⃗"/>
                        <m:ctrlPr>
                          <a:rPr lang="el-G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</m:acc>
                    <m:r>
                      <a:rPr lang="en-US" sz="16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l-GR" sz="16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ρ</m:t>
                    </m:r>
                  </m:oMath>
                </a14:m>
                <a:r>
                  <a:rPr lang="en-US" sz="1600" dirty="0" smtClean="0">
                    <a:solidFill>
                      <a:srgbClr val="000000"/>
                    </a:solidFill>
                  </a:rPr>
                  <a:t>…</a:t>
                </a: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353" y="3439493"/>
                <a:ext cx="2882986" cy="368499"/>
              </a:xfrm>
              <a:prstGeom prst="rect">
                <a:avLst/>
              </a:prstGeom>
              <a:blipFill>
                <a:blip r:embed="rId3"/>
                <a:stretch>
                  <a:fillRect b="-19672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0066212" y="332776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sv-SE" dirty="0"/>
          </a:p>
        </p:txBody>
      </p:sp>
      <p:sp>
        <p:nvSpPr>
          <p:cNvPr id="48" name="TextBox 47"/>
          <p:cNvSpPr txBox="1"/>
          <p:nvPr/>
        </p:nvSpPr>
        <p:spPr>
          <a:xfrm>
            <a:off x="10068431" y="372879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5396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0"/>
            <a:ext cx="11196286" cy="6210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 smtClean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121029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0"/>
            <a:ext cx="11196286" cy="6210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 smtClean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64690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6000" y="1168738"/>
            <a:ext cx="5710500" cy="5036119"/>
          </a:xfrm>
          <a:ln>
            <a:noFill/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u="sng" dirty="0" smtClean="0"/>
              <a:t>Neural Network Parameters</a:t>
            </a:r>
            <a:endParaRPr lang="el-GR" sz="2200" u="sng" dirty="0" smtClean="0"/>
          </a:p>
          <a:p>
            <a:pPr marL="0" indent="0">
              <a:buNone/>
            </a:pPr>
            <a:r>
              <a:rPr lang="en-US" sz="2000" u="sng" dirty="0" smtClean="0"/>
              <a:t>Training – Test set </a:t>
            </a:r>
            <a:r>
              <a:rPr lang="en-US" sz="2000" dirty="0" smtClean="0"/>
              <a:t>: 80 – 20% </a:t>
            </a:r>
          </a:p>
          <a:p>
            <a:pPr marL="0" indent="0">
              <a:buNone/>
            </a:pPr>
            <a:r>
              <a:rPr lang="en-US" sz="2000" u="sng" dirty="0" smtClean="0"/>
              <a:t>Optimizer</a:t>
            </a:r>
            <a:r>
              <a:rPr lang="en-US" sz="2000" dirty="0" smtClean="0"/>
              <a:t>: </a:t>
            </a:r>
            <a:r>
              <a:rPr lang="en-US" sz="2000" dirty="0" err="1" smtClean="0"/>
              <a:t>Nadam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u="sng" dirty="0" smtClean="0"/>
              <a:t>Activation Function</a:t>
            </a:r>
            <a:r>
              <a:rPr lang="en-US" sz="2000" dirty="0" smtClean="0"/>
              <a:t>: (P)</a:t>
            </a:r>
            <a:r>
              <a:rPr lang="en-US" sz="2000" dirty="0" err="1" smtClean="0"/>
              <a:t>ReLu</a:t>
            </a:r>
            <a:r>
              <a:rPr lang="en-US" sz="2000" dirty="0" smtClean="0"/>
              <a:t>, </a:t>
            </a:r>
            <a:r>
              <a:rPr lang="en-US" sz="2000" dirty="0" err="1" smtClean="0"/>
              <a:t>Softmax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u="sng" dirty="0" smtClean="0"/>
              <a:t>Extra</a:t>
            </a:r>
            <a:r>
              <a:rPr lang="en-US" sz="2000" dirty="0" smtClean="0"/>
              <a:t>: Batch Normalization</a:t>
            </a:r>
            <a:r>
              <a:rPr lang="el-GR" sz="2000" dirty="0" smtClean="0"/>
              <a:t>, </a:t>
            </a:r>
            <a:r>
              <a:rPr lang="en-US" sz="2000" dirty="0" smtClean="0"/>
              <a:t>Class Weight</a:t>
            </a:r>
            <a:endParaRPr lang="el-GR" sz="2000" dirty="0" smtClean="0"/>
          </a:p>
          <a:p>
            <a:pPr marL="0" indent="0">
              <a:buNone/>
            </a:pPr>
            <a:endParaRPr lang="el-GR" sz="2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Best parameters</a:t>
            </a:r>
            <a:endParaRPr lang="sv-SE" dirty="0"/>
          </a:p>
        </p:txBody>
      </p:sp>
      <p:sp>
        <p:nvSpPr>
          <p:cNvPr id="4" name="Rectangle 3"/>
          <p:cNvSpPr/>
          <p:nvPr/>
        </p:nvSpPr>
        <p:spPr>
          <a:xfrm>
            <a:off x="6286500" y="1168738"/>
            <a:ext cx="5330700" cy="464742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u="sng" dirty="0" smtClean="0">
                <a:solidFill>
                  <a:srgbClr val="000000"/>
                </a:solidFill>
                <a:latin typeface="+mj-lt"/>
              </a:rPr>
              <a:t>Input Evaluation</a:t>
            </a:r>
            <a:endParaRPr lang="el-GR" sz="2400" u="sng" dirty="0" smtClean="0">
              <a:solidFill>
                <a:srgbClr val="000000"/>
              </a:solidFill>
              <a:latin typeface="+mj-lt"/>
            </a:endParaRPr>
          </a:p>
          <a:p>
            <a:pPr algn="ctr"/>
            <a:endParaRPr lang="en-US" sz="2400" u="sng" dirty="0" smtClean="0">
              <a:solidFill>
                <a:srgbClr val="000000"/>
              </a:solidFill>
              <a:latin typeface="+mj-lt"/>
            </a:endParaRPr>
          </a:p>
          <a:p>
            <a:r>
              <a:rPr lang="en-US" sz="2000" u="sng" dirty="0" smtClean="0">
                <a:solidFill>
                  <a:srgbClr val="000000"/>
                </a:solidFill>
                <a:latin typeface="+mj-lt"/>
              </a:rPr>
              <a:t>Most important</a:t>
            </a:r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:</a:t>
            </a:r>
          </a:p>
          <a:p>
            <a:endParaRPr lang="en-US" sz="2000" dirty="0" smtClean="0">
              <a:solidFill>
                <a:srgbClr val="000000"/>
              </a:solidFill>
              <a:latin typeface="+mj-lt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Alfvenic 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Mach Number </a:t>
            </a:r>
          </a:p>
          <a:p>
            <a:r>
              <a:rPr lang="en-US" sz="2000" dirty="0" err="1">
                <a:solidFill>
                  <a:srgbClr val="000000"/>
                </a:solidFill>
                <a:latin typeface="+mj-lt"/>
              </a:rPr>
              <a:t>Magnetosonic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Mach Number</a:t>
            </a:r>
          </a:p>
          <a:p>
            <a:r>
              <a:rPr lang="en-US" sz="2000" dirty="0">
                <a:solidFill>
                  <a:srgbClr val="000000"/>
                </a:solidFill>
                <a:latin typeface="+mj-lt"/>
              </a:rPr>
              <a:t>Temperature</a:t>
            </a:r>
          </a:p>
          <a:p>
            <a:r>
              <a:rPr lang="en-US" sz="2000" dirty="0">
                <a:solidFill>
                  <a:srgbClr val="000000"/>
                </a:solidFill>
                <a:latin typeface="+mj-lt"/>
              </a:rPr>
              <a:t>Beta parameter</a:t>
            </a:r>
          </a:p>
          <a:p>
            <a:r>
              <a:rPr lang="en-US" sz="2000" dirty="0">
                <a:solidFill>
                  <a:srgbClr val="000000"/>
                </a:solidFill>
                <a:latin typeface="+mj-lt"/>
              </a:rPr>
              <a:t>Velocity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Density</a:t>
            </a:r>
          </a:p>
          <a:p>
            <a:endParaRPr lang="en-US" sz="2200" dirty="0">
              <a:solidFill>
                <a:srgbClr val="000000"/>
              </a:solidFill>
              <a:latin typeface="+mj-lt"/>
            </a:endParaRPr>
          </a:p>
          <a:p>
            <a:endParaRPr lang="en-US" sz="2200" dirty="0" smtClean="0">
              <a:solidFill>
                <a:srgbClr val="000000"/>
              </a:solidFill>
              <a:latin typeface="+mj-lt"/>
            </a:endParaRPr>
          </a:p>
          <a:p>
            <a:endParaRPr lang="en-US" sz="2200" dirty="0">
              <a:solidFill>
                <a:srgbClr val="000000"/>
              </a:solidFill>
              <a:latin typeface="+mj-lt"/>
            </a:endParaRPr>
          </a:p>
          <a:p>
            <a:endParaRPr lang="en-US" sz="2200" dirty="0" smtClean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88" y="3470967"/>
            <a:ext cx="4360312" cy="27016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8022" y="1065439"/>
            <a:ext cx="5475212" cy="513941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ctangle 8"/>
          <p:cNvSpPr/>
          <p:nvPr/>
        </p:nvSpPr>
        <p:spPr>
          <a:xfrm>
            <a:off x="5973234" y="1065439"/>
            <a:ext cx="5475212" cy="513941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577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Results – Example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2" name="Table 3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38527040"/>
                  </p:ext>
                </p:extLst>
              </p:nvPr>
            </p:nvGraphicFramePr>
            <p:xfrm>
              <a:off x="2680200" y="2598294"/>
              <a:ext cx="6826778" cy="18288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413389">
                      <a:extLst>
                        <a:ext uri="{9D8B030D-6E8A-4147-A177-3AD203B41FA5}">
                          <a16:colId xmlns:a16="http://schemas.microsoft.com/office/drawing/2014/main" val="2660917584"/>
                        </a:ext>
                      </a:extLst>
                    </a:gridCol>
                    <a:gridCol w="3413389">
                      <a:extLst>
                        <a:ext uri="{9D8B030D-6E8A-4147-A177-3AD203B41FA5}">
                          <a16:colId xmlns:a16="http://schemas.microsoft.com/office/drawing/2014/main" val="198708719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sv-SE" dirty="0" smtClean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u="sng" dirty="0" smtClean="0">
                              <a:solidFill>
                                <a:srgbClr val="000000"/>
                              </a:solidFill>
                            </a:rPr>
                            <a:t>All Jets</a:t>
                          </a:r>
                        </a:p>
                        <a:p>
                          <a:pPr algn="ctr"/>
                          <a:r>
                            <a:rPr lang="sv-SE" dirty="0" smtClean="0">
                              <a:solidFill>
                                <a:srgbClr val="000000"/>
                              </a:solidFill>
                            </a:rPr>
                            <a:t>[2651, 662] </a:t>
                          </a:r>
                        </a:p>
                        <a:p>
                          <a:pPr algn="ctr"/>
                          <a:r>
                            <a:rPr lang="sv-SE" dirty="0" smtClean="0">
                              <a:solidFill>
                                <a:srgbClr val="000000"/>
                              </a:solidFill>
                            </a:rPr>
                            <a:t>[458, 213]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2949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Mean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i="1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i="1" dirty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  <m:r>
                                    <a:rPr lang="en-US" i="1" dirty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sv-SE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5142043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2" name="Table 3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38527040"/>
                  </p:ext>
                </p:extLst>
              </p:nvPr>
            </p:nvGraphicFramePr>
            <p:xfrm>
              <a:off x="2680200" y="2598294"/>
              <a:ext cx="6826778" cy="18288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413389">
                      <a:extLst>
                        <a:ext uri="{9D8B030D-6E8A-4147-A177-3AD203B41FA5}">
                          <a16:colId xmlns:a16="http://schemas.microsoft.com/office/drawing/2014/main" val="2660917584"/>
                        </a:ext>
                      </a:extLst>
                    </a:gridCol>
                    <a:gridCol w="3413389">
                      <a:extLst>
                        <a:ext uri="{9D8B030D-6E8A-4147-A177-3AD203B41FA5}">
                          <a16:colId xmlns:a16="http://schemas.microsoft.com/office/drawing/2014/main" val="1987087193"/>
                        </a:ext>
                      </a:extLst>
                    </a:gridCol>
                  </a:tblGrid>
                  <a:tr h="914400">
                    <a:tc>
                      <a:txBody>
                        <a:bodyPr/>
                        <a:lstStyle/>
                        <a:p>
                          <a:pPr algn="ctr"/>
                          <a:endParaRPr lang="sv-SE" dirty="0" smtClean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u="sng" dirty="0" smtClean="0">
                              <a:solidFill>
                                <a:srgbClr val="000000"/>
                              </a:solidFill>
                            </a:rPr>
                            <a:t>All Jets</a:t>
                          </a:r>
                        </a:p>
                        <a:p>
                          <a:pPr algn="ctr"/>
                          <a:r>
                            <a:rPr lang="sv-SE" dirty="0" smtClean="0">
                              <a:solidFill>
                                <a:srgbClr val="000000"/>
                              </a:solidFill>
                            </a:rPr>
                            <a:t>[2651, 662] </a:t>
                          </a:r>
                        </a:p>
                        <a:p>
                          <a:pPr algn="ctr"/>
                          <a:r>
                            <a:rPr lang="sv-SE" dirty="0" smtClean="0">
                              <a:solidFill>
                                <a:srgbClr val="000000"/>
                              </a:solidFill>
                            </a:rPr>
                            <a:t>[458, 213]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294912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t="-104000" r="-100178" b="-1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51420431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5" name="Rectangle 34"/>
          <p:cNvSpPr/>
          <p:nvPr/>
        </p:nvSpPr>
        <p:spPr>
          <a:xfrm>
            <a:off x="6985000" y="2919496"/>
            <a:ext cx="1672166" cy="5701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869119"/>
              </p:ext>
            </p:extLst>
          </p:nvPr>
        </p:nvGraphicFramePr>
        <p:xfrm>
          <a:off x="6235069" y="3569668"/>
          <a:ext cx="2086852" cy="777422"/>
        </p:xfrm>
        <a:graphic>
          <a:graphicData uri="http://schemas.openxmlformats.org/drawingml/2006/table">
            <a:tbl>
              <a:tblPr firstRow="1" bandRow="1">
                <a:solidFill>
                  <a:srgbClr val="21DF57"/>
                </a:solidFill>
                <a:tableStyleId>{2D5ABB26-0587-4C30-8999-92F81FD0307C}</a:tableStyleId>
              </a:tblPr>
              <a:tblGrid>
                <a:gridCol w="1043426">
                  <a:extLst>
                    <a:ext uri="{9D8B030D-6E8A-4147-A177-3AD203B41FA5}">
                      <a16:colId xmlns:a16="http://schemas.microsoft.com/office/drawing/2014/main" val="4100578941"/>
                    </a:ext>
                  </a:extLst>
                </a:gridCol>
                <a:gridCol w="1043426">
                  <a:extLst>
                    <a:ext uri="{9D8B030D-6E8A-4147-A177-3AD203B41FA5}">
                      <a16:colId xmlns:a16="http://schemas.microsoft.com/office/drawing/2014/main" val="623909874"/>
                    </a:ext>
                  </a:extLst>
                </a:gridCol>
              </a:tblGrid>
              <a:tr h="38871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360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89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968120"/>
                  </a:ext>
                </a:extLst>
              </a:tr>
              <a:tr h="38871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32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181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160256"/>
                  </a:ext>
                </a:extLst>
              </a:tr>
            </a:tbl>
          </a:graphicData>
        </a:graphic>
      </p:graphicFrame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1513679"/>
              </p:ext>
            </p:extLst>
          </p:nvPr>
        </p:nvGraphicFramePr>
        <p:xfrm>
          <a:off x="8619087" y="3569668"/>
          <a:ext cx="719666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9666">
                  <a:extLst>
                    <a:ext uri="{9D8B030D-6E8A-4147-A177-3AD203B41FA5}">
                      <a16:colId xmlns:a16="http://schemas.microsoft.com/office/drawing/2014/main" val="36913477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80%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5364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86%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61449627"/>
                  </a:ext>
                </a:extLst>
              </a:tr>
            </a:tbl>
          </a:graphicData>
        </a:graphic>
      </p:graphicFrame>
      <p:cxnSp>
        <p:nvCxnSpPr>
          <p:cNvPr id="40" name="Straight Arrow Connector 39"/>
          <p:cNvCxnSpPr>
            <a:stCxn id="41" idx="2"/>
            <a:endCxn id="35" idx="3"/>
          </p:cNvCxnSpPr>
          <p:nvPr/>
        </p:nvCxnSpPr>
        <p:spPr>
          <a:xfrm flipH="1">
            <a:off x="8657166" y="1834751"/>
            <a:ext cx="1851139" cy="13698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9785350" y="1188420"/>
                <a:ext cx="144590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𝑡𝑟𝑎𝑖𝑛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𝑡𝑒𝑠𝑡</m:t>
                          </m:r>
                        </m:e>
                      </m:d>
                    </m:oMath>
                  </m:oMathPara>
                </a14:m>
                <a:endParaRPr lang="sv-SE" dirty="0" smtClean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sv-SE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5350" y="1188420"/>
                <a:ext cx="1445909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672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Results – Example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2" name="Table 3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84466949"/>
                  </p:ext>
                </p:extLst>
              </p:nvPr>
            </p:nvGraphicFramePr>
            <p:xfrm>
              <a:off x="2680200" y="2598294"/>
              <a:ext cx="6826778" cy="18288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413389">
                      <a:extLst>
                        <a:ext uri="{9D8B030D-6E8A-4147-A177-3AD203B41FA5}">
                          <a16:colId xmlns:a16="http://schemas.microsoft.com/office/drawing/2014/main" val="2660917584"/>
                        </a:ext>
                      </a:extLst>
                    </a:gridCol>
                    <a:gridCol w="3413389">
                      <a:extLst>
                        <a:ext uri="{9D8B030D-6E8A-4147-A177-3AD203B41FA5}">
                          <a16:colId xmlns:a16="http://schemas.microsoft.com/office/drawing/2014/main" val="198708719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sv-SE" dirty="0" smtClean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u="sng" dirty="0" smtClean="0">
                              <a:solidFill>
                                <a:srgbClr val="000000"/>
                              </a:solidFill>
                            </a:rPr>
                            <a:t>All Jets</a:t>
                          </a:r>
                        </a:p>
                        <a:p>
                          <a:pPr algn="ctr"/>
                          <a:r>
                            <a:rPr lang="sv-SE" u="none" dirty="0" smtClean="0">
                              <a:solidFill>
                                <a:srgbClr val="000000"/>
                              </a:solidFill>
                            </a:rPr>
                            <a:t>[</a:t>
                          </a:r>
                          <a:r>
                            <a:rPr lang="sv-SE" dirty="0" smtClean="0">
                              <a:solidFill>
                                <a:srgbClr val="000000"/>
                              </a:solidFill>
                            </a:rPr>
                            <a:t>2651, 662] </a:t>
                          </a:r>
                        </a:p>
                        <a:p>
                          <a:pPr algn="ctr"/>
                          <a:r>
                            <a:rPr lang="sv-SE" dirty="0" smtClean="0">
                              <a:solidFill>
                                <a:srgbClr val="000000"/>
                              </a:solidFill>
                            </a:rPr>
                            <a:t>[458, 213]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2949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Mean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i="1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i="1" dirty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  <m:r>
                                    <a:rPr lang="en-US" i="1" dirty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sv-SE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5142043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2" name="Table 3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84466949"/>
                  </p:ext>
                </p:extLst>
              </p:nvPr>
            </p:nvGraphicFramePr>
            <p:xfrm>
              <a:off x="2680200" y="2598294"/>
              <a:ext cx="6826778" cy="18288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413389">
                      <a:extLst>
                        <a:ext uri="{9D8B030D-6E8A-4147-A177-3AD203B41FA5}">
                          <a16:colId xmlns:a16="http://schemas.microsoft.com/office/drawing/2014/main" val="2660917584"/>
                        </a:ext>
                      </a:extLst>
                    </a:gridCol>
                    <a:gridCol w="3413389">
                      <a:extLst>
                        <a:ext uri="{9D8B030D-6E8A-4147-A177-3AD203B41FA5}">
                          <a16:colId xmlns:a16="http://schemas.microsoft.com/office/drawing/2014/main" val="1987087193"/>
                        </a:ext>
                      </a:extLst>
                    </a:gridCol>
                  </a:tblGrid>
                  <a:tr h="914400">
                    <a:tc>
                      <a:txBody>
                        <a:bodyPr/>
                        <a:lstStyle/>
                        <a:p>
                          <a:pPr algn="ctr"/>
                          <a:endParaRPr lang="sv-SE" dirty="0" smtClean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u="sng" dirty="0" smtClean="0">
                              <a:solidFill>
                                <a:srgbClr val="000000"/>
                              </a:solidFill>
                            </a:rPr>
                            <a:t>All Jets</a:t>
                          </a:r>
                        </a:p>
                        <a:p>
                          <a:pPr algn="ctr"/>
                          <a:r>
                            <a:rPr lang="sv-SE" u="none" dirty="0" smtClean="0">
                              <a:solidFill>
                                <a:srgbClr val="000000"/>
                              </a:solidFill>
                            </a:rPr>
                            <a:t>[</a:t>
                          </a:r>
                          <a:r>
                            <a:rPr lang="sv-SE" dirty="0" smtClean="0">
                              <a:solidFill>
                                <a:srgbClr val="000000"/>
                              </a:solidFill>
                            </a:rPr>
                            <a:t>2651, 662] </a:t>
                          </a:r>
                        </a:p>
                        <a:p>
                          <a:pPr algn="ctr"/>
                          <a:r>
                            <a:rPr lang="sv-SE" dirty="0" smtClean="0">
                              <a:solidFill>
                                <a:srgbClr val="000000"/>
                              </a:solidFill>
                            </a:rPr>
                            <a:t>[458, 213]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294912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t="-104000" r="-100178" b="-1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51420431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5" name="Rectangle 34"/>
          <p:cNvSpPr/>
          <p:nvPr/>
        </p:nvSpPr>
        <p:spPr>
          <a:xfrm>
            <a:off x="3492500" y="3673295"/>
            <a:ext cx="1816100" cy="5701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aphicFrame>
        <p:nvGraphicFramePr>
          <p:cNvPr id="36" name="Table 35"/>
          <p:cNvGraphicFramePr>
            <a:graphicFrameLocks noGrp="1"/>
          </p:cNvGraphicFramePr>
          <p:nvPr/>
        </p:nvGraphicFramePr>
        <p:xfrm>
          <a:off x="6235069" y="3569668"/>
          <a:ext cx="2086852" cy="777422"/>
        </p:xfrm>
        <a:graphic>
          <a:graphicData uri="http://schemas.openxmlformats.org/drawingml/2006/table">
            <a:tbl>
              <a:tblPr firstRow="1" bandRow="1">
                <a:solidFill>
                  <a:srgbClr val="21DF57"/>
                </a:solidFill>
                <a:tableStyleId>{2D5ABB26-0587-4C30-8999-92F81FD0307C}</a:tableStyleId>
              </a:tblPr>
              <a:tblGrid>
                <a:gridCol w="1043426">
                  <a:extLst>
                    <a:ext uri="{9D8B030D-6E8A-4147-A177-3AD203B41FA5}">
                      <a16:colId xmlns:a16="http://schemas.microsoft.com/office/drawing/2014/main" val="4100578941"/>
                    </a:ext>
                  </a:extLst>
                </a:gridCol>
                <a:gridCol w="1043426">
                  <a:extLst>
                    <a:ext uri="{9D8B030D-6E8A-4147-A177-3AD203B41FA5}">
                      <a16:colId xmlns:a16="http://schemas.microsoft.com/office/drawing/2014/main" val="623909874"/>
                    </a:ext>
                  </a:extLst>
                </a:gridCol>
              </a:tblGrid>
              <a:tr h="38871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360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89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968120"/>
                  </a:ext>
                </a:extLst>
              </a:tr>
              <a:tr h="38871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32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181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160256"/>
                  </a:ext>
                </a:extLst>
              </a:tr>
            </a:tbl>
          </a:graphicData>
        </a:graphic>
      </p:graphicFrame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8619087" y="3569668"/>
          <a:ext cx="719666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9666">
                  <a:extLst>
                    <a:ext uri="{9D8B030D-6E8A-4147-A177-3AD203B41FA5}">
                      <a16:colId xmlns:a16="http://schemas.microsoft.com/office/drawing/2014/main" val="36913477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80%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5364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86%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61449627"/>
                  </a:ext>
                </a:extLst>
              </a:tr>
            </a:tbl>
          </a:graphicData>
        </a:graphic>
      </p:graphicFrame>
      <p:cxnSp>
        <p:nvCxnSpPr>
          <p:cNvPr id="40" name="Straight Arrow Connector 39"/>
          <p:cNvCxnSpPr>
            <a:stCxn id="41" idx="2"/>
            <a:endCxn id="35" idx="1"/>
          </p:cNvCxnSpPr>
          <p:nvPr/>
        </p:nvCxnSpPr>
        <p:spPr>
          <a:xfrm>
            <a:off x="1130556" y="1993429"/>
            <a:ext cx="2361944" cy="19649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716404" y="1624097"/>
                <a:ext cx="8283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𝐼𝑛𝑝𝑢𝑡</m:t>
                      </m:r>
                    </m:oMath>
                  </m:oMathPara>
                </a14:m>
                <a:endParaRPr lang="sv-SE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404" y="1624097"/>
                <a:ext cx="828304" cy="369332"/>
              </a:xfrm>
              <a:prstGeom prst="rect">
                <a:avLst/>
              </a:prstGeom>
              <a:blipFill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303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Results – Example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2" name="Table 3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49598700"/>
                  </p:ext>
                </p:extLst>
              </p:nvPr>
            </p:nvGraphicFramePr>
            <p:xfrm>
              <a:off x="2680200" y="2598294"/>
              <a:ext cx="6826778" cy="18288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413389">
                      <a:extLst>
                        <a:ext uri="{9D8B030D-6E8A-4147-A177-3AD203B41FA5}">
                          <a16:colId xmlns:a16="http://schemas.microsoft.com/office/drawing/2014/main" val="2660917584"/>
                        </a:ext>
                      </a:extLst>
                    </a:gridCol>
                    <a:gridCol w="3413389">
                      <a:extLst>
                        <a:ext uri="{9D8B030D-6E8A-4147-A177-3AD203B41FA5}">
                          <a16:colId xmlns:a16="http://schemas.microsoft.com/office/drawing/2014/main" val="198708719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sv-SE" dirty="0" smtClean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u="sng" dirty="0" smtClean="0">
                              <a:solidFill>
                                <a:srgbClr val="000000"/>
                              </a:solidFill>
                            </a:rPr>
                            <a:t>All Jets</a:t>
                          </a:r>
                        </a:p>
                        <a:p>
                          <a:pPr algn="ctr"/>
                          <a:r>
                            <a:rPr lang="sv-SE" dirty="0" smtClean="0">
                              <a:solidFill>
                                <a:srgbClr val="000000"/>
                              </a:solidFill>
                            </a:rPr>
                            <a:t>[2651, 662] </a:t>
                          </a:r>
                        </a:p>
                        <a:p>
                          <a:pPr algn="ctr"/>
                          <a:r>
                            <a:rPr lang="sv-SE" dirty="0" smtClean="0">
                              <a:solidFill>
                                <a:srgbClr val="000000"/>
                              </a:solidFill>
                            </a:rPr>
                            <a:t>[458, 213]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2949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Mean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i="1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i="1" dirty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  <m:r>
                                    <a:rPr lang="en-US" i="1" dirty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sv-SE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5142043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2" name="Table 3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49598700"/>
                  </p:ext>
                </p:extLst>
              </p:nvPr>
            </p:nvGraphicFramePr>
            <p:xfrm>
              <a:off x="2680200" y="2598294"/>
              <a:ext cx="6826778" cy="18288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413389">
                      <a:extLst>
                        <a:ext uri="{9D8B030D-6E8A-4147-A177-3AD203B41FA5}">
                          <a16:colId xmlns:a16="http://schemas.microsoft.com/office/drawing/2014/main" val="2660917584"/>
                        </a:ext>
                      </a:extLst>
                    </a:gridCol>
                    <a:gridCol w="3413389">
                      <a:extLst>
                        <a:ext uri="{9D8B030D-6E8A-4147-A177-3AD203B41FA5}">
                          <a16:colId xmlns:a16="http://schemas.microsoft.com/office/drawing/2014/main" val="1987087193"/>
                        </a:ext>
                      </a:extLst>
                    </a:gridCol>
                  </a:tblGrid>
                  <a:tr h="914400">
                    <a:tc>
                      <a:txBody>
                        <a:bodyPr/>
                        <a:lstStyle/>
                        <a:p>
                          <a:pPr algn="ctr"/>
                          <a:endParaRPr lang="sv-SE" dirty="0" smtClean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u="sng" dirty="0" smtClean="0">
                              <a:solidFill>
                                <a:srgbClr val="000000"/>
                              </a:solidFill>
                            </a:rPr>
                            <a:t>All </a:t>
                          </a:r>
                          <a:r>
                            <a:rPr lang="en-US" u="sng" dirty="0" smtClean="0">
                              <a:solidFill>
                                <a:srgbClr val="000000"/>
                              </a:solidFill>
                            </a:rPr>
                            <a:t>Jets</a:t>
                          </a:r>
                          <a:endParaRPr lang="en-US" u="sng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pPr algn="ctr"/>
                          <a:r>
                            <a:rPr lang="sv-SE" dirty="0" smtClean="0">
                              <a:solidFill>
                                <a:srgbClr val="000000"/>
                              </a:solidFill>
                            </a:rPr>
                            <a:t>[2651, 662] </a:t>
                          </a:r>
                        </a:p>
                        <a:p>
                          <a:pPr algn="ctr"/>
                          <a:r>
                            <a:rPr lang="sv-SE" dirty="0" smtClean="0">
                              <a:solidFill>
                                <a:srgbClr val="000000"/>
                              </a:solidFill>
                            </a:rPr>
                            <a:t>[458, 213]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294912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t="-104000" r="-100178" b="-1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51420431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5" name="Rectangle 34"/>
          <p:cNvSpPr/>
          <p:nvPr/>
        </p:nvSpPr>
        <p:spPr>
          <a:xfrm>
            <a:off x="6190300" y="3531841"/>
            <a:ext cx="3233100" cy="8528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aphicFrame>
        <p:nvGraphicFramePr>
          <p:cNvPr id="36" name="Table 35"/>
          <p:cNvGraphicFramePr>
            <a:graphicFrameLocks noGrp="1"/>
          </p:cNvGraphicFramePr>
          <p:nvPr/>
        </p:nvGraphicFramePr>
        <p:xfrm>
          <a:off x="6235069" y="3569668"/>
          <a:ext cx="2086852" cy="777422"/>
        </p:xfrm>
        <a:graphic>
          <a:graphicData uri="http://schemas.openxmlformats.org/drawingml/2006/table">
            <a:tbl>
              <a:tblPr firstRow="1" bandRow="1">
                <a:solidFill>
                  <a:srgbClr val="21DF57"/>
                </a:solidFill>
                <a:tableStyleId>{2D5ABB26-0587-4C30-8999-92F81FD0307C}</a:tableStyleId>
              </a:tblPr>
              <a:tblGrid>
                <a:gridCol w="1043426">
                  <a:extLst>
                    <a:ext uri="{9D8B030D-6E8A-4147-A177-3AD203B41FA5}">
                      <a16:colId xmlns:a16="http://schemas.microsoft.com/office/drawing/2014/main" val="4100578941"/>
                    </a:ext>
                  </a:extLst>
                </a:gridCol>
                <a:gridCol w="1043426">
                  <a:extLst>
                    <a:ext uri="{9D8B030D-6E8A-4147-A177-3AD203B41FA5}">
                      <a16:colId xmlns:a16="http://schemas.microsoft.com/office/drawing/2014/main" val="623909874"/>
                    </a:ext>
                  </a:extLst>
                </a:gridCol>
              </a:tblGrid>
              <a:tr h="38871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360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89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968120"/>
                  </a:ext>
                </a:extLst>
              </a:tr>
              <a:tr h="38871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32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181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160256"/>
                  </a:ext>
                </a:extLst>
              </a:tr>
            </a:tbl>
          </a:graphicData>
        </a:graphic>
      </p:graphicFrame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8619087" y="3569668"/>
          <a:ext cx="719666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9666">
                  <a:extLst>
                    <a:ext uri="{9D8B030D-6E8A-4147-A177-3AD203B41FA5}">
                      <a16:colId xmlns:a16="http://schemas.microsoft.com/office/drawing/2014/main" val="36913477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80%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5364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86%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61449627"/>
                  </a:ext>
                </a:extLst>
              </a:tr>
            </a:tbl>
          </a:graphicData>
        </a:graphic>
      </p:graphicFrame>
      <p:cxnSp>
        <p:nvCxnSpPr>
          <p:cNvPr id="40" name="Straight Arrow Connector 39"/>
          <p:cNvCxnSpPr>
            <a:endCxn id="35" idx="1"/>
          </p:cNvCxnSpPr>
          <p:nvPr/>
        </p:nvCxnSpPr>
        <p:spPr>
          <a:xfrm flipV="1">
            <a:off x="3308350" y="3958258"/>
            <a:ext cx="2881950" cy="11041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912427"/>
              </p:ext>
            </p:extLst>
          </p:nvPr>
        </p:nvGraphicFramePr>
        <p:xfrm>
          <a:off x="1107865" y="5124512"/>
          <a:ext cx="2086852" cy="777422"/>
        </p:xfrm>
        <a:graphic>
          <a:graphicData uri="http://schemas.openxmlformats.org/drawingml/2006/table">
            <a:tbl>
              <a:tblPr firstRow="1" bandRow="1">
                <a:solidFill>
                  <a:srgbClr val="21DF57"/>
                </a:solidFill>
                <a:tableStyleId>{2D5ABB26-0587-4C30-8999-92F81FD0307C}</a:tableStyleId>
              </a:tblPr>
              <a:tblGrid>
                <a:gridCol w="1043426">
                  <a:extLst>
                    <a:ext uri="{9D8B030D-6E8A-4147-A177-3AD203B41FA5}">
                      <a16:colId xmlns:a16="http://schemas.microsoft.com/office/drawing/2014/main" val="4100578941"/>
                    </a:ext>
                  </a:extLst>
                </a:gridCol>
                <a:gridCol w="1043426">
                  <a:extLst>
                    <a:ext uri="{9D8B030D-6E8A-4147-A177-3AD203B41FA5}">
                      <a16:colId xmlns:a16="http://schemas.microsoft.com/office/drawing/2014/main" val="623909874"/>
                    </a:ext>
                  </a:extLst>
                </a:gridCol>
              </a:tblGrid>
              <a:tr h="38871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True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False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968120"/>
                  </a:ext>
                </a:extLst>
              </a:tr>
              <a:tr h="38871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False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True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16025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11418307"/>
                  </p:ext>
                </p:extLst>
              </p:nvPr>
            </p:nvGraphicFramePr>
            <p:xfrm>
              <a:off x="3370558" y="5142383"/>
              <a:ext cx="719666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719666">
                      <a:extLst>
                        <a:ext uri="{9D8B030D-6E8A-4147-A177-3AD203B41FA5}">
                          <a16:colId xmlns:a16="http://schemas.microsoft.com/office/drawing/2014/main" val="36913477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𝐴𝑐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7536495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𝐴𝑐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1614496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11418307"/>
                  </p:ext>
                </p:extLst>
              </p:nvPr>
            </p:nvGraphicFramePr>
            <p:xfrm>
              <a:off x="3370558" y="5142383"/>
              <a:ext cx="719666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719666">
                      <a:extLst>
                        <a:ext uri="{9D8B030D-6E8A-4147-A177-3AD203B41FA5}">
                          <a16:colId xmlns:a16="http://schemas.microsoft.com/office/drawing/2014/main" val="36913477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r="-1681" b="-983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7536495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3"/>
                          <a:stretch>
                            <a:fillRect t="-101639" r="-16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6144962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10879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Results – Classification Accuracies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60090223"/>
                  </p:ext>
                </p:extLst>
              </p:nvPr>
            </p:nvGraphicFramePr>
            <p:xfrm>
              <a:off x="817301" y="2276743"/>
              <a:ext cx="10240167" cy="27432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413389">
                      <a:extLst>
                        <a:ext uri="{9D8B030D-6E8A-4147-A177-3AD203B41FA5}">
                          <a16:colId xmlns:a16="http://schemas.microsoft.com/office/drawing/2014/main" val="1790631404"/>
                        </a:ext>
                      </a:extLst>
                    </a:gridCol>
                    <a:gridCol w="3413389">
                      <a:extLst>
                        <a:ext uri="{9D8B030D-6E8A-4147-A177-3AD203B41FA5}">
                          <a16:colId xmlns:a16="http://schemas.microsoft.com/office/drawing/2014/main" val="982675761"/>
                        </a:ext>
                      </a:extLst>
                    </a:gridCol>
                    <a:gridCol w="3413389">
                      <a:extLst>
                        <a:ext uri="{9D8B030D-6E8A-4147-A177-3AD203B41FA5}">
                          <a16:colId xmlns:a16="http://schemas.microsoft.com/office/drawing/2014/main" val="371536404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sv-SE" dirty="0" smtClean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u="sng" dirty="0" smtClean="0">
                              <a:solidFill>
                                <a:srgbClr val="000000"/>
                              </a:solidFill>
                            </a:rPr>
                            <a:t>All Jets </a:t>
                          </a:r>
                        </a:p>
                        <a:p>
                          <a:pPr algn="ctr"/>
                          <a:r>
                            <a:rPr lang="sv-SE" dirty="0" smtClean="0">
                              <a:solidFill>
                                <a:srgbClr val="000000"/>
                              </a:solidFill>
                            </a:rPr>
                            <a:t>[2651, 662] </a:t>
                          </a:r>
                        </a:p>
                        <a:p>
                          <a:pPr algn="ctr"/>
                          <a:r>
                            <a:rPr lang="sv-SE" dirty="0" smtClean="0">
                              <a:solidFill>
                                <a:srgbClr val="000000"/>
                              </a:solidFill>
                            </a:rPr>
                            <a:t>[458, 213]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u="sng" dirty="0" smtClean="0">
                              <a:solidFill>
                                <a:srgbClr val="000000"/>
                              </a:solidFill>
                            </a:rPr>
                            <a:t>Certain Jets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sv-SE" dirty="0" smtClean="0">
                              <a:solidFill>
                                <a:srgbClr val="000000"/>
                              </a:solidFill>
                            </a:rPr>
                            <a:t>[728, 181]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[139,</a:t>
                          </a:r>
                          <a:r>
                            <a:rPr lang="en-US" baseline="0" dirty="0" smtClean="0">
                              <a:solidFill>
                                <a:srgbClr val="000000"/>
                              </a:solidFill>
                            </a:rPr>
                            <a:t> 42]</a:t>
                          </a:r>
                          <a:endParaRPr lang="sv-SE" dirty="0" smtClean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96460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Mean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i="1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i="1" dirty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  <m:r>
                                    <a:rPr lang="en-US" i="1" dirty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sv-SE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76251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Max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i="1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b="0" i="1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  <m:r>
                                    <a:rPr lang="en-US" i="1" dirty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0121611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60090223"/>
                  </p:ext>
                </p:extLst>
              </p:nvPr>
            </p:nvGraphicFramePr>
            <p:xfrm>
              <a:off x="817301" y="2276743"/>
              <a:ext cx="10240167" cy="27432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413389">
                      <a:extLst>
                        <a:ext uri="{9D8B030D-6E8A-4147-A177-3AD203B41FA5}">
                          <a16:colId xmlns:a16="http://schemas.microsoft.com/office/drawing/2014/main" val="1790631404"/>
                        </a:ext>
                      </a:extLst>
                    </a:gridCol>
                    <a:gridCol w="3413389">
                      <a:extLst>
                        <a:ext uri="{9D8B030D-6E8A-4147-A177-3AD203B41FA5}">
                          <a16:colId xmlns:a16="http://schemas.microsoft.com/office/drawing/2014/main" val="982675761"/>
                        </a:ext>
                      </a:extLst>
                    </a:gridCol>
                    <a:gridCol w="3413389">
                      <a:extLst>
                        <a:ext uri="{9D8B030D-6E8A-4147-A177-3AD203B41FA5}">
                          <a16:colId xmlns:a16="http://schemas.microsoft.com/office/drawing/2014/main" val="3715364041"/>
                        </a:ext>
                      </a:extLst>
                    </a:gridCol>
                  </a:tblGrid>
                  <a:tr h="914400">
                    <a:tc>
                      <a:txBody>
                        <a:bodyPr/>
                        <a:lstStyle/>
                        <a:p>
                          <a:pPr algn="ctr"/>
                          <a:endParaRPr lang="sv-SE" dirty="0" smtClean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u="sng" dirty="0" smtClean="0">
                              <a:solidFill>
                                <a:srgbClr val="000000"/>
                              </a:solidFill>
                            </a:rPr>
                            <a:t>All Jets </a:t>
                          </a:r>
                          <a:endParaRPr lang="en-US" u="sng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pPr algn="ctr"/>
                          <a:r>
                            <a:rPr lang="sv-SE" dirty="0" smtClean="0">
                              <a:solidFill>
                                <a:srgbClr val="000000"/>
                              </a:solidFill>
                            </a:rPr>
                            <a:t>[</a:t>
                          </a:r>
                          <a:r>
                            <a:rPr lang="sv-SE" dirty="0" smtClean="0">
                              <a:solidFill>
                                <a:srgbClr val="000000"/>
                              </a:solidFill>
                            </a:rPr>
                            <a:t>2651, 662] </a:t>
                          </a:r>
                        </a:p>
                        <a:p>
                          <a:pPr algn="ctr"/>
                          <a:r>
                            <a:rPr lang="sv-SE" dirty="0" smtClean="0">
                              <a:solidFill>
                                <a:srgbClr val="000000"/>
                              </a:solidFill>
                            </a:rPr>
                            <a:t>[458, 213]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u="sng" dirty="0" smtClean="0">
                              <a:solidFill>
                                <a:srgbClr val="000000"/>
                              </a:solidFill>
                            </a:rPr>
                            <a:t>Certain </a:t>
                          </a:r>
                          <a:r>
                            <a:rPr lang="en-US" u="sng" dirty="0" smtClean="0">
                              <a:solidFill>
                                <a:srgbClr val="000000"/>
                              </a:solidFill>
                            </a:rPr>
                            <a:t>Jets</a:t>
                          </a:r>
                          <a:endParaRPr lang="en-US" u="sng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sv-SE" dirty="0" smtClean="0">
                              <a:solidFill>
                                <a:srgbClr val="000000"/>
                              </a:solidFill>
                            </a:rPr>
                            <a:t>[728, 181]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[139,</a:t>
                          </a:r>
                          <a:r>
                            <a:rPr lang="en-US" baseline="0" dirty="0" smtClean="0">
                              <a:solidFill>
                                <a:srgbClr val="000000"/>
                              </a:solidFill>
                            </a:rPr>
                            <a:t> 42]</a:t>
                          </a:r>
                          <a:endParaRPr lang="sv-SE" dirty="0" smtClean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9646048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t="-102649" r="-200179" b="-1006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7625134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t="-204000" r="-200179" b="-1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01216118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631664"/>
              </p:ext>
            </p:extLst>
          </p:nvPr>
        </p:nvGraphicFramePr>
        <p:xfrm>
          <a:off x="4418969" y="3266371"/>
          <a:ext cx="2086852" cy="777422"/>
        </p:xfrm>
        <a:graphic>
          <a:graphicData uri="http://schemas.openxmlformats.org/drawingml/2006/table">
            <a:tbl>
              <a:tblPr firstRow="1" bandRow="1">
                <a:solidFill>
                  <a:srgbClr val="21DF57"/>
                </a:solidFill>
                <a:tableStyleId>{2D5ABB26-0587-4C30-8999-92F81FD0307C}</a:tableStyleId>
              </a:tblPr>
              <a:tblGrid>
                <a:gridCol w="1043426">
                  <a:extLst>
                    <a:ext uri="{9D8B030D-6E8A-4147-A177-3AD203B41FA5}">
                      <a16:colId xmlns:a16="http://schemas.microsoft.com/office/drawing/2014/main" val="4100578941"/>
                    </a:ext>
                  </a:extLst>
                </a:gridCol>
                <a:gridCol w="1043426">
                  <a:extLst>
                    <a:ext uri="{9D8B030D-6E8A-4147-A177-3AD203B41FA5}">
                      <a16:colId xmlns:a16="http://schemas.microsoft.com/office/drawing/2014/main" val="623909874"/>
                    </a:ext>
                  </a:extLst>
                </a:gridCol>
              </a:tblGrid>
              <a:tr h="38871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360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89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968120"/>
                  </a:ext>
                </a:extLst>
              </a:tr>
              <a:tr h="38871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32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181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160256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6272148"/>
              </p:ext>
            </p:extLst>
          </p:nvPr>
        </p:nvGraphicFramePr>
        <p:xfrm>
          <a:off x="6802987" y="3266371"/>
          <a:ext cx="719666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9666">
                  <a:extLst>
                    <a:ext uri="{9D8B030D-6E8A-4147-A177-3AD203B41FA5}">
                      <a16:colId xmlns:a16="http://schemas.microsoft.com/office/drawing/2014/main" val="36913477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80%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5364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86%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61449627"/>
                  </a:ext>
                </a:extLst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9639357"/>
              </p:ext>
            </p:extLst>
          </p:nvPr>
        </p:nvGraphicFramePr>
        <p:xfrm>
          <a:off x="7826209" y="3265627"/>
          <a:ext cx="2086852" cy="777422"/>
        </p:xfrm>
        <a:graphic>
          <a:graphicData uri="http://schemas.openxmlformats.org/drawingml/2006/table">
            <a:tbl>
              <a:tblPr firstRow="1" bandRow="1">
                <a:solidFill>
                  <a:srgbClr val="21DF57"/>
                </a:solidFill>
                <a:tableStyleId>{2D5ABB26-0587-4C30-8999-92F81FD0307C}</a:tableStyleId>
              </a:tblPr>
              <a:tblGrid>
                <a:gridCol w="1043426">
                  <a:extLst>
                    <a:ext uri="{9D8B030D-6E8A-4147-A177-3AD203B41FA5}">
                      <a16:colId xmlns:a16="http://schemas.microsoft.com/office/drawing/2014/main" val="4100578941"/>
                    </a:ext>
                  </a:extLst>
                </a:gridCol>
                <a:gridCol w="1043426">
                  <a:extLst>
                    <a:ext uri="{9D8B030D-6E8A-4147-A177-3AD203B41FA5}">
                      <a16:colId xmlns:a16="http://schemas.microsoft.com/office/drawing/2014/main" val="623909874"/>
                    </a:ext>
                  </a:extLst>
                </a:gridCol>
              </a:tblGrid>
              <a:tr h="38871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135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4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968120"/>
                  </a:ext>
                </a:extLst>
              </a:tr>
              <a:tr h="38871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2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40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160256"/>
                  </a:ext>
                </a:extLst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2453150"/>
              </p:ext>
            </p:extLst>
          </p:nvPr>
        </p:nvGraphicFramePr>
        <p:xfrm>
          <a:off x="4452836" y="4160451"/>
          <a:ext cx="2086852" cy="777422"/>
        </p:xfrm>
        <a:graphic>
          <a:graphicData uri="http://schemas.openxmlformats.org/drawingml/2006/table">
            <a:tbl>
              <a:tblPr firstRow="1" bandRow="1">
                <a:solidFill>
                  <a:srgbClr val="21DF57"/>
                </a:solidFill>
                <a:tableStyleId>{2D5ABB26-0587-4C30-8999-92F81FD0307C}</a:tableStyleId>
              </a:tblPr>
              <a:tblGrid>
                <a:gridCol w="1043426">
                  <a:extLst>
                    <a:ext uri="{9D8B030D-6E8A-4147-A177-3AD203B41FA5}">
                      <a16:colId xmlns:a16="http://schemas.microsoft.com/office/drawing/2014/main" val="4100578941"/>
                    </a:ext>
                  </a:extLst>
                </a:gridCol>
                <a:gridCol w="1043426">
                  <a:extLst>
                    <a:ext uri="{9D8B030D-6E8A-4147-A177-3AD203B41FA5}">
                      <a16:colId xmlns:a16="http://schemas.microsoft.com/office/drawing/2014/main" val="623909874"/>
                    </a:ext>
                  </a:extLst>
                </a:gridCol>
              </a:tblGrid>
              <a:tr h="38871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345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104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968120"/>
                  </a:ext>
                </a:extLst>
              </a:tr>
              <a:tr h="38871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55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158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160256"/>
                  </a:ext>
                </a:extLst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156821"/>
              </p:ext>
            </p:extLst>
          </p:nvPr>
        </p:nvGraphicFramePr>
        <p:xfrm>
          <a:off x="6836854" y="4160451"/>
          <a:ext cx="719666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9666">
                  <a:extLst>
                    <a:ext uri="{9D8B030D-6E8A-4147-A177-3AD203B41FA5}">
                      <a16:colId xmlns:a16="http://schemas.microsoft.com/office/drawing/2014/main" val="36913477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77%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5364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74%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61449627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3430195"/>
              </p:ext>
            </p:extLst>
          </p:nvPr>
        </p:nvGraphicFramePr>
        <p:xfrm>
          <a:off x="10142490" y="3284242"/>
          <a:ext cx="719666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9666">
                  <a:extLst>
                    <a:ext uri="{9D8B030D-6E8A-4147-A177-3AD203B41FA5}">
                      <a16:colId xmlns:a16="http://schemas.microsoft.com/office/drawing/2014/main" val="36913477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97%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5364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95%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61449627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8619105"/>
              </p:ext>
            </p:extLst>
          </p:nvPr>
        </p:nvGraphicFramePr>
        <p:xfrm>
          <a:off x="7826209" y="4160451"/>
          <a:ext cx="2086852" cy="777422"/>
        </p:xfrm>
        <a:graphic>
          <a:graphicData uri="http://schemas.openxmlformats.org/drawingml/2006/table">
            <a:tbl>
              <a:tblPr firstRow="1" bandRow="1">
                <a:solidFill>
                  <a:srgbClr val="21DF57"/>
                </a:solidFill>
                <a:tableStyleId>{2D5ABB26-0587-4C30-8999-92F81FD0307C}</a:tableStyleId>
              </a:tblPr>
              <a:tblGrid>
                <a:gridCol w="1043426">
                  <a:extLst>
                    <a:ext uri="{9D8B030D-6E8A-4147-A177-3AD203B41FA5}">
                      <a16:colId xmlns:a16="http://schemas.microsoft.com/office/drawing/2014/main" val="4100578941"/>
                    </a:ext>
                  </a:extLst>
                </a:gridCol>
                <a:gridCol w="1043426">
                  <a:extLst>
                    <a:ext uri="{9D8B030D-6E8A-4147-A177-3AD203B41FA5}">
                      <a16:colId xmlns:a16="http://schemas.microsoft.com/office/drawing/2014/main" val="623909874"/>
                    </a:ext>
                  </a:extLst>
                </a:gridCol>
              </a:tblGrid>
              <a:tr h="38871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131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8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968120"/>
                  </a:ext>
                </a:extLst>
              </a:tr>
              <a:tr h="38871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4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38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160256"/>
                  </a:ext>
                </a:extLst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533047"/>
              </p:ext>
            </p:extLst>
          </p:nvPr>
        </p:nvGraphicFramePr>
        <p:xfrm>
          <a:off x="10142490" y="4179066"/>
          <a:ext cx="719666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9666">
                  <a:extLst>
                    <a:ext uri="{9D8B030D-6E8A-4147-A177-3AD203B41FA5}">
                      <a16:colId xmlns:a16="http://schemas.microsoft.com/office/drawing/2014/main" val="36913477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94%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5364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90%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61449627"/>
                  </a:ext>
                </a:extLst>
              </a:tr>
            </a:tbl>
          </a:graphicData>
        </a:graphic>
      </p:graphicFrame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68" y="3469862"/>
            <a:ext cx="348038" cy="37044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751" y="4343401"/>
            <a:ext cx="366241" cy="34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3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4894041" y="1166902"/>
            <a:ext cx="6489700" cy="4521200"/>
          </a:xfrm>
          <a:prstGeom prst="rect">
            <a:avLst/>
          </a:prstGeom>
          <a:solidFill>
            <a:srgbClr val="00B0F0">
              <a:alpha val="19000"/>
            </a:srgbClr>
          </a:solidFill>
          <a:ln>
            <a:solidFill>
              <a:srgbClr val="0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8" name="Rectangle 37"/>
          <p:cNvSpPr/>
          <p:nvPr/>
        </p:nvSpPr>
        <p:spPr>
          <a:xfrm>
            <a:off x="689376" y="1166902"/>
            <a:ext cx="4204665" cy="4521200"/>
          </a:xfrm>
          <a:prstGeom prst="rect">
            <a:avLst/>
          </a:prstGeom>
          <a:solidFill>
            <a:srgbClr val="FF0000">
              <a:alpha val="19000"/>
            </a:srgbClr>
          </a:solidFill>
          <a:ln>
            <a:solidFill>
              <a:srgbClr val="0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0"/>
            <a:ext cx="11041200" cy="742924"/>
          </a:xfrm>
        </p:spPr>
        <p:txBody>
          <a:bodyPr/>
          <a:lstStyle/>
          <a:p>
            <a:pPr algn="ctr"/>
            <a:r>
              <a:rPr lang="en-US" dirty="0" smtClean="0"/>
              <a:t>Work in progress …</a:t>
            </a:r>
            <a:endParaRPr lang="sv-SE" dirty="0"/>
          </a:p>
        </p:txBody>
      </p:sp>
      <p:sp>
        <p:nvSpPr>
          <p:cNvPr id="4" name="Arc 3"/>
          <p:cNvSpPr/>
          <p:nvPr/>
        </p:nvSpPr>
        <p:spPr>
          <a:xfrm flipH="1">
            <a:off x="4902200" y="2020332"/>
            <a:ext cx="6258560" cy="3464560"/>
          </a:xfrm>
          <a:prstGeom prst="arc">
            <a:avLst>
              <a:gd name="adj1" fmla="val 16207070"/>
              <a:gd name="adj2" fmla="val 5416960"/>
            </a:avLst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Arc 4"/>
          <p:cNvSpPr/>
          <p:nvPr/>
        </p:nvSpPr>
        <p:spPr>
          <a:xfrm flipH="1">
            <a:off x="6004560" y="2599452"/>
            <a:ext cx="6898640" cy="2179320"/>
          </a:xfrm>
          <a:prstGeom prst="arc">
            <a:avLst>
              <a:gd name="adj1" fmla="val 19309046"/>
              <a:gd name="adj2" fmla="val 2296839"/>
            </a:avLst>
          </a:prstGeom>
          <a:ln w="19050">
            <a:solidFill>
              <a:srgbClr val="00B050"/>
            </a:solidFill>
            <a:prstDash val="sysDot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5"/>
          <p:cNvSpPr txBox="1"/>
          <p:nvPr/>
        </p:nvSpPr>
        <p:spPr>
          <a:xfrm>
            <a:off x="8138891" y="2486213"/>
            <a:ext cx="13324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  <a:latin typeface="Garamond" panose="02020404030301010803" pitchFamily="18" charset="0"/>
              </a:rPr>
              <a:t>Magnetopause</a:t>
            </a:r>
            <a:endParaRPr lang="sv-SE" sz="1600" dirty="0">
              <a:solidFill>
                <a:srgbClr val="00B050"/>
              </a:solidFill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55676" y="3440172"/>
                <a:ext cx="685829" cy="36933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𝐴𝐶𝐸</m:t>
                      </m:r>
                    </m:oMath>
                  </m:oMathPara>
                </a14:m>
                <a:endParaRPr lang="sv-SE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76" y="3440172"/>
                <a:ext cx="685829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>
            <a:stCxn id="12" idx="3"/>
          </p:cNvCxnSpPr>
          <p:nvPr/>
        </p:nvCxnSpPr>
        <p:spPr>
          <a:xfrm>
            <a:off x="1441505" y="3624838"/>
            <a:ext cx="3469611" cy="0"/>
          </a:xfrm>
          <a:prstGeom prst="straightConnector1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endCxn id="28" idx="1"/>
          </p:cNvCxnSpPr>
          <p:nvPr/>
        </p:nvCxnSpPr>
        <p:spPr>
          <a:xfrm flipV="1">
            <a:off x="4933950" y="2599452"/>
            <a:ext cx="1233169" cy="1025386"/>
          </a:xfrm>
          <a:prstGeom prst="bentConnector3">
            <a:avLst>
              <a:gd name="adj1" fmla="val 17345"/>
            </a:avLst>
          </a:prstGeom>
          <a:ln w="9525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917863" y="3072200"/>
            <a:ext cx="976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Neural Networks</a:t>
            </a:r>
            <a:endParaRPr lang="sv-SE" sz="1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39423" y="2849136"/>
            <a:ext cx="603050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MMS</a:t>
            </a:r>
            <a:endParaRPr lang="sv-SE" sz="14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57552" y="1848227"/>
            <a:ext cx="10849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  <a:latin typeface="Garamond" panose="02020404030301010803" pitchFamily="18" charset="0"/>
              </a:rPr>
              <a:t>Bow Shock</a:t>
            </a:r>
            <a:endParaRPr lang="sv-SE" sz="1600" dirty="0">
              <a:solidFill>
                <a:srgbClr val="0070C0"/>
              </a:solidFill>
              <a:latin typeface="Garamond" panose="02020404030301010803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67119" y="2445563"/>
            <a:ext cx="752129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Cluster</a:t>
            </a:r>
            <a:endParaRPr lang="sv-SE" sz="1400" dirty="0">
              <a:solidFill>
                <a:srgbClr val="FF0000"/>
              </a:solidFill>
            </a:endParaRPr>
          </a:p>
        </p:txBody>
      </p:sp>
      <p:cxnSp>
        <p:nvCxnSpPr>
          <p:cNvPr id="29" name="Elbow Connector 28"/>
          <p:cNvCxnSpPr/>
          <p:nvPr/>
        </p:nvCxnSpPr>
        <p:spPr>
          <a:xfrm flipV="1">
            <a:off x="4894041" y="3005348"/>
            <a:ext cx="742644" cy="619490"/>
          </a:xfrm>
          <a:prstGeom prst="bentConnector3">
            <a:avLst>
              <a:gd name="adj1" fmla="val 50000"/>
            </a:avLst>
          </a:prstGeom>
          <a:ln w="9525">
            <a:solidFill>
              <a:srgbClr val="000000"/>
            </a:solidFill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922295" y="3689112"/>
            <a:ext cx="972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Physical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Modeling (?)</a:t>
            </a:r>
            <a:endParaRPr lang="sv-SE" sz="1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39800" y="1166902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Solar Wind</a:t>
            </a:r>
            <a:endParaRPr lang="sv-SE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31924" y="1166902"/>
            <a:ext cx="365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Magnetosheath &amp; Magnetosphere</a:t>
            </a:r>
            <a:endParaRPr lang="sv-SE" dirty="0">
              <a:solidFill>
                <a:srgbClr val="00B0F0"/>
              </a:solidFill>
            </a:endParaRPr>
          </a:p>
        </p:txBody>
      </p:sp>
      <p:pic>
        <p:nvPicPr>
          <p:cNvPr id="20" name="Picture 4" descr="ÎÏÎ¿ÏÎ­Î»ÎµÏÎ¼Î± ÎµÎ¹ÎºÏÎ½Î±Ï Î³Î¹Î± circle half black"/>
          <p:cNvPicPr>
            <a:picLocks noChangeAspect="1" noChangeArrowheads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981" y="3388267"/>
            <a:ext cx="341422" cy="34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104183" y="3148326"/>
            <a:ext cx="639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Earth</a:t>
            </a:r>
            <a:endParaRPr lang="sv-SE" sz="1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59178" y="4010343"/>
            <a:ext cx="11842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70C0"/>
                </a:solidFill>
                <a:latin typeface="Garamond" panose="02020404030301010803" pitchFamily="18" charset="0"/>
              </a:rPr>
              <a:t>Qpar</a:t>
            </a:r>
            <a:r>
              <a:rPr lang="en-US" sz="1600" dirty="0" smtClean="0">
                <a:solidFill>
                  <a:srgbClr val="0070C0"/>
                </a:solidFill>
                <a:latin typeface="Garamond" panose="02020404030301010803" pitchFamily="18" charset="0"/>
              </a:rPr>
              <a:t> MSH</a:t>
            </a:r>
          </a:p>
          <a:p>
            <a:r>
              <a:rPr lang="en-US" sz="1600" dirty="0" err="1" smtClean="0">
                <a:solidFill>
                  <a:srgbClr val="FF0000"/>
                </a:solidFill>
                <a:latin typeface="Garamond" panose="02020404030301010803" pitchFamily="18" charset="0"/>
              </a:rPr>
              <a:t>Qperp</a:t>
            </a:r>
            <a:r>
              <a:rPr lang="en-US" sz="1600" dirty="0" smtClean="0">
                <a:solidFill>
                  <a:srgbClr val="FF0000"/>
                </a:solidFill>
                <a:latin typeface="Garamond" panose="02020404030301010803" pitchFamily="18" charset="0"/>
              </a:rPr>
              <a:t> MSH</a:t>
            </a:r>
            <a:endParaRPr lang="sv-SE" sz="16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cxnSp>
        <p:nvCxnSpPr>
          <p:cNvPr id="19" name="Elbow Connector 18"/>
          <p:cNvCxnSpPr>
            <a:endCxn id="14" idx="0"/>
          </p:cNvCxnSpPr>
          <p:nvPr/>
        </p:nvCxnSpPr>
        <p:spPr>
          <a:xfrm>
            <a:off x="4925791" y="3624838"/>
            <a:ext cx="925505" cy="385505"/>
          </a:xfrm>
          <a:prstGeom prst="bentConnector2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209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8" grpId="0" animBg="1"/>
      <p:bldP spid="16" grpId="0"/>
      <p:bldP spid="3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-1"/>
            <a:ext cx="11041200" cy="70273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76000" y="3395734"/>
            <a:ext cx="11041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000000"/>
                </a:solidFill>
              </a:rPr>
              <a:t>Future Work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Add </a:t>
            </a:r>
            <a:r>
              <a:rPr lang="en-US" dirty="0">
                <a:solidFill>
                  <a:srgbClr val="FF0000"/>
                </a:solidFill>
              </a:rPr>
              <a:t>more </a:t>
            </a:r>
            <a:r>
              <a:rPr lang="en-US" dirty="0" smtClean="0">
                <a:solidFill>
                  <a:srgbClr val="FF0000"/>
                </a:solidFill>
              </a:rPr>
              <a:t>categories </a:t>
            </a:r>
            <a:r>
              <a:rPr lang="en-US" dirty="0">
                <a:solidFill>
                  <a:srgbClr val="000000"/>
                </a:solidFill>
              </a:rPr>
              <a:t>of </a:t>
            </a:r>
            <a:r>
              <a:rPr lang="en-US" dirty="0" smtClean="0">
                <a:solidFill>
                  <a:srgbClr val="000000"/>
                </a:solidFill>
              </a:rPr>
              <a:t>jets from </a:t>
            </a:r>
            <a:r>
              <a:rPr lang="en-US" dirty="0">
                <a:solidFill>
                  <a:srgbClr val="000000"/>
                </a:solidFill>
              </a:rPr>
              <a:t>the initial </a:t>
            </a:r>
            <a:r>
              <a:rPr lang="en-US" dirty="0" smtClean="0">
                <a:solidFill>
                  <a:srgbClr val="000000"/>
                </a:solidFill>
              </a:rPr>
              <a:t>dataset (e.g. “boundary” Jets : Associated with IMF rotation)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Try to </a:t>
            </a:r>
            <a:r>
              <a:rPr lang="en-US" dirty="0" smtClean="0">
                <a:solidFill>
                  <a:srgbClr val="FF0000"/>
                </a:solidFill>
              </a:rPr>
              <a:t>classify unknown jets </a:t>
            </a:r>
            <a:r>
              <a:rPr lang="en-US" dirty="0" smtClean="0">
                <a:solidFill>
                  <a:srgbClr val="000000"/>
                </a:solidFill>
              </a:rPr>
              <a:t>that could not be determined using initial algorithm.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Revaluate classification based on the results.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Work towards </a:t>
            </a:r>
            <a:r>
              <a:rPr lang="en-US" dirty="0" smtClean="0">
                <a:solidFill>
                  <a:srgbClr val="FF0000"/>
                </a:solidFill>
              </a:rPr>
              <a:t>finding the dominant features </a:t>
            </a:r>
            <a:r>
              <a:rPr lang="en-US" dirty="0" smtClean="0">
                <a:solidFill>
                  <a:srgbClr val="000000"/>
                </a:solidFill>
              </a:rPr>
              <a:t>of SW for jet phenomena and </a:t>
            </a:r>
            <a:r>
              <a:rPr lang="en-US" dirty="0" smtClean="0">
                <a:solidFill>
                  <a:srgbClr val="FF0000"/>
                </a:solidFill>
              </a:rPr>
              <a:t>prediction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6000" y="898413"/>
            <a:ext cx="11041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000000"/>
                </a:solidFill>
              </a:rPr>
              <a:t>Summary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Investigated </a:t>
            </a:r>
            <a:r>
              <a:rPr lang="en-US" dirty="0">
                <a:solidFill>
                  <a:srgbClr val="FF0000"/>
                </a:solidFill>
              </a:rPr>
              <a:t>different solar wind parameters</a:t>
            </a:r>
            <a:r>
              <a:rPr lang="en-US" dirty="0">
                <a:solidFill>
                  <a:srgbClr val="000000"/>
                </a:solidFill>
              </a:rPr>
              <a:t> and found the best combination for </a:t>
            </a:r>
            <a:r>
              <a:rPr lang="en-US" dirty="0" smtClean="0">
                <a:solidFill>
                  <a:srgbClr val="000000"/>
                </a:solidFill>
              </a:rPr>
              <a:t>jet classification.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Successfully </a:t>
            </a:r>
            <a:r>
              <a:rPr lang="en-US" dirty="0" smtClean="0">
                <a:solidFill>
                  <a:srgbClr val="FF0000"/>
                </a:solidFill>
              </a:rPr>
              <a:t>classified part of the jets </a:t>
            </a:r>
            <a:r>
              <a:rPr lang="en-US" dirty="0" smtClean="0">
                <a:solidFill>
                  <a:srgbClr val="000000"/>
                </a:solidFill>
              </a:rPr>
              <a:t>from our initial dataset with </a:t>
            </a:r>
            <a:r>
              <a:rPr lang="en-US" dirty="0" smtClean="0">
                <a:solidFill>
                  <a:srgbClr val="FF0000"/>
                </a:solidFill>
              </a:rPr>
              <a:t>accuracy 80 – 96</a:t>
            </a:r>
            <a:r>
              <a:rPr lang="en-US" dirty="0" smtClean="0">
                <a:solidFill>
                  <a:srgbClr val="000000"/>
                </a:solidFill>
              </a:rPr>
              <a:t>% </a:t>
            </a:r>
            <a:endParaRPr lang="en-US" dirty="0">
              <a:solidFill>
                <a:srgbClr val="000000"/>
              </a:solidFill>
            </a:endParaRPr>
          </a:p>
          <a:p>
            <a:endParaRPr lang="el-GR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Provided </a:t>
            </a:r>
            <a:r>
              <a:rPr lang="en-US" dirty="0" smtClean="0">
                <a:solidFill>
                  <a:srgbClr val="FF0000"/>
                </a:solidFill>
              </a:rPr>
              <a:t>support to initial dataset </a:t>
            </a:r>
            <a:r>
              <a:rPr lang="en-US" dirty="0" smtClean="0">
                <a:solidFill>
                  <a:srgbClr val="000000"/>
                </a:solidFill>
              </a:rPr>
              <a:t>from achieving a classification using different satellite data.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11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0"/>
            <a:ext cx="11196286" cy="6210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 smtClean="0"/>
              <a:t>Extra</a:t>
            </a:r>
          </a:p>
        </p:txBody>
      </p:sp>
    </p:spTree>
    <p:extLst>
      <p:ext uri="{BB962C8B-B14F-4D97-AF65-F5344CB8AC3E}">
        <p14:creationId xmlns:p14="http://schemas.microsoft.com/office/powerpoint/2010/main" val="117396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143784"/>
            <a:ext cx="11041200" cy="51051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Mechanisms ideas for each jets</a:t>
            </a:r>
            <a:endParaRPr lang="sv-SE" dirty="0"/>
          </a:p>
        </p:txBody>
      </p:sp>
      <p:pic>
        <p:nvPicPr>
          <p:cNvPr id="4" name="Picture 2" descr="https://www.researchgate.net/publication/325920264/figure/fig8/AS:640151671828480@1529635460052/Sketch-of-bow-shock-rippling-and-of-the-mechanism-leading-to-magnetosheath-jets-as-the_W6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385" y="2422809"/>
            <a:ext cx="2276648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81596" y="4547138"/>
            <a:ext cx="986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 smtClean="0">
                <a:solidFill>
                  <a:srgbClr val="000000"/>
                </a:solidFill>
              </a:rPr>
              <a:t>Hietala</a:t>
            </a:r>
            <a:r>
              <a:rPr lang="en-US" sz="900" dirty="0" smtClean="0">
                <a:solidFill>
                  <a:srgbClr val="000000"/>
                </a:solidFill>
              </a:rPr>
              <a:t> et al. (2012)  </a:t>
            </a:r>
            <a:endParaRPr lang="sv-SE" sz="900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57456" y="1956438"/>
            <a:ext cx="1717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 smtClean="0">
                <a:solidFill>
                  <a:srgbClr val="00B0F0"/>
                </a:solidFill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Quasi – Parallel </a:t>
            </a:r>
            <a:endParaRPr lang="sv-SE" dirty="0">
              <a:solidFill>
                <a:srgbClr val="00B0F0"/>
              </a:solidFill>
              <a:latin typeface="Georgia" panose="02040502050405020303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70526" y="2061440"/>
            <a:ext cx="2351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Quasi – Perpendicular  </a:t>
            </a:r>
            <a:endParaRPr lang="sv-SE" dirty="0">
              <a:solidFill>
                <a:srgbClr val="FF0000"/>
              </a:solidFill>
              <a:latin typeface="Georgia" panose="02040502050405020303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16007" y="4111561"/>
            <a:ext cx="10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Boundary</a:t>
            </a:r>
            <a:endParaRPr lang="sv-SE" dirty="0">
              <a:solidFill>
                <a:srgbClr val="7030A0"/>
              </a:solidFill>
              <a:latin typeface="Georgia" panose="02040502050405020303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5779" y="2488833"/>
            <a:ext cx="2941421" cy="216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26100" y="4547138"/>
            <a:ext cx="986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 smtClean="0">
                <a:solidFill>
                  <a:srgbClr val="000000"/>
                </a:solidFill>
              </a:rPr>
              <a:t>Johlander</a:t>
            </a:r>
            <a:r>
              <a:rPr lang="en-US" sz="900" dirty="0" smtClean="0">
                <a:solidFill>
                  <a:srgbClr val="000000"/>
                </a:solidFill>
              </a:rPr>
              <a:t> et al. (2016)  </a:t>
            </a:r>
            <a:endParaRPr lang="sv-SE" sz="900" dirty="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53498" y="1951561"/>
            <a:ext cx="10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Boundary</a:t>
            </a:r>
            <a:endParaRPr lang="sv-SE" dirty="0">
              <a:solidFill>
                <a:srgbClr val="7030A0"/>
              </a:solidFill>
              <a:latin typeface="Georgia" panose="02040502050405020303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33727" y="4480893"/>
            <a:ext cx="986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0000"/>
                </a:solidFill>
              </a:rPr>
              <a:t>Archer et al. (2012)  </a:t>
            </a:r>
            <a:endParaRPr lang="sv-SE" sz="900" dirty="0">
              <a:solidFill>
                <a:srgbClr val="00000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197" y="2387138"/>
            <a:ext cx="3702404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43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87910"/>
          </a:xfrm>
        </p:spPr>
        <p:txBody>
          <a:bodyPr/>
          <a:lstStyle/>
          <a:p>
            <a:pPr algn="ctr"/>
            <a:r>
              <a:rPr lang="en-US" dirty="0" smtClean="0"/>
              <a:t>Magnetosheath Jets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76000" y="1001109"/>
            <a:ext cx="111740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</a:rPr>
              <a:t>Where</a:t>
            </a:r>
            <a:r>
              <a:rPr lang="en-US" dirty="0" smtClean="0">
                <a:solidFill>
                  <a:srgbClr val="000000"/>
                </a:solidFill>
              </a:rPr>
              <a:t>: Magnetosheath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u="sng" dirty="0">
                <a:solidFill>
                  <a:srgbClr val="000000"/>
                </a:solidFill>
              </a:rPr>
              <a:t>What</a:t>
            </a:r>
            <a:r>
              <a:rPr lang="en-US" dirty="0">
                <a:solidFill>
                  <a:srgbClr val="000000"/>
                </a:solidFill>
              </a:rPr>
              <a:t>: Enhancements of dynamic pressure above the general fluctuation </a:t>
            </a:r>
            <a:r>
              <a:rPr lang="en-US" dirty="0" smtClean="0">
                <a:solidFill>
                  <a:srgbClr val="000000"/>
                </a:solidFill>
              </a:rPr>
              <a:t>level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u="sng" dirty="0" smtClean="0">
                <a:solidFill>
                  <a:srgbClr val="000000"/>
                </a:solidFill>
              </a:rPr>
              <a:t>How</a:t>
            </a:r>
            <a:r>
              <a:rPr lang="en-US" dirty="0" smtClean="0">
                <a:solidFill>
                  <a:srgbClr val="000000"/>
                </a:solidFill>
              </a:rPr>
              <a:t>: MMS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(Magnetosheath) – </a:t>
            </a:r>
            <a:r>
              <a:rPr lang="en-US" dirty="0" err="1" smtClean="0">
                <a:solidFill>
                  <a:srgbClr val="000000"/>
                </a:solidFill>
              </a:rPr>
              <a:t>OMNIweb</a:t>
            </a:r>
            <a:r>
              <a:rPr lang="en-US" dirty="0" smtClean="0">
                <a:solidFill>
                  <a:srgbClr val="000000"/>
                </a:solidFill>
              </a:rPr>
              <a:t> database (Solar Wind)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u="sng" dirty="0" smtClean="0">
                <a:solidFill>
                  <a:srgbClr val="000000"/>
                </a:solidFill>
              </a:rPr>
              <a:t>Why</a:t>
            </a:r>
            <a:r>
              <a:rPr lang="en-US" dirty="0" smtClean="0">
                <a:solidFill>
                  <a:srgbClr val="000000"/>
                </a:solidFill>
              </a:rPr>
              <a:t>: Interaction of SW &amp; Magnetosphere, magnetopause reconnection, radiation belts, auroral features…</a:t>
            </a:r>
            <a:endParaRPr lang="en-US" u="sng" dirty="0" smtClean="0">
              <a:solidFill>
                <a:srgbClr val="000000"/>
              </a:solidFill>
            </a:endParaRPr>
          </a:p>
        </p:txBody>
      </p:sp>
      <p:pic>
        <p:nvPicPr>
          <p:cNvPr id="24" name="Picture 6" descr="https://upload.wikimedia.org/wikipedia/commons/thumb/f/fa/Magnetopause.jpg/1280px-Magnetopause.jp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000" y="3128113"/>
            <a:ext cx="3339244" cy="2799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val 25"/>
          <p:cNvSpPr/>
          <p:nvPr/>
        </p:nvSpPr>
        <p:spPr>
          <a:xfrm>
            <a:off x="1749295" y="3563354"/>
            <a:ext cx="811410" cy="22954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8" name="Rectangle 27"/>
          <p:cNvSpPr/>
          <p:nvPr/>
        </p:nvSpPr>
        <p:spPr>
          <a:xfrm>
            <a:off x="2345231" y="5887962"/>
            <a:ext cx="834059" cy="197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" name="final_5cace7ae23cb4e00132e134e_24379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09045" y="3060385"/>
            <a:ext cx="2777375" cy="306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65248" y="5975009"/>
            <a:ext cx="16359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000000"/>
                </a:solidFill>
              </a:rPr>
              <a:t>Palmroth</a:t>
            </a:r>
            <a:r>
              <a:rPr lang="en-US" sz="800" dirty="0" smtClean="0">
                <a:solidFill>
                  <a:srgbClr val="000000"/>
                </a:solidFill>
              </a:rPr>
              <a:t> </a:t>
            </a:r>
            <a:r>
              <a:rPr lang="en-US" sz="800" dirty="0" err="1" smtClean="0">
                <a:solidFill>
                  <a:srgbClr val="000000"/>
                </a:solidFill>
              </a:rPr>
              <a:t>Minna</a:t>
            </a:r>
            <a:r>
              <a:rPr lang="en-US" sz="800" dirty="0">
                <a:solidFill>
                  <a:srgbClr val="000000"/>
                </a:solidFill>
              </a:rPr>
              <a:t> </a:t>
            </a:r>
            <a:r>
              <a:rPr lang="en-US" sz="800" dirty="0" smtClean="0">
                <a:solidFill>
                  <a:srgbClr val="000000"/>
                </a:solidFill>
              </a:rPr>
              <a:t>et al. (2018)</a:t>
            </a:r>
            <a:endParaRPr lang="sv-SE" sz="800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11875" y="5876093"/>
            <a:ext cx="774545" cy="220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26" name="Picture 2" descr="https://media.springernature.com/original/springer-static/image/art%3A10.1007%2Fs11214-018-0516-3/MediaObjects/11214_2018_516_Fig1_HTML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988" y="3162268"/>
            <a:ext cx="3172289" cy="273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156141" y="5975009"/>
            <a:ext cx="16359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000000"/>
                </a:solidFill>
              </a:rPr>
              <a:t>Plaschke</a:t>
            </a:r>
            <a:r>
              <a:rPr lang="en-US" sz="800" dirty="0" smtClean="0">
                <a:solidFill>
                  <a:srgbClr val="000000"/>
                </a:solidFill>
              </a:rPr>
              <a:t> F. et al. (2018)</a:t>
            </a:r>
            <a:endParaRPr lang="sv-SE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98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6" grpId="0" animBg="1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87910"/>
          </a:xfrm>
        </p:spPr>
        <p:txBody>
          <a:bodyPr/>
          <a:lstStyle/>
          <a:p>
            <a:pPr algn="ctr"/>
            <a:r>
              <a:rPr lang="en-US" dirty="0" smtClean="0"/>
              <a:t>Classes of Magnetosheath Jets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766560" y="1147346"/>
                <a:ext cx="5218356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Jets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are found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mainly in quasi-parallel shock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&lt;45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 smtClean="0">
                    <a:solidFill>
                      <a:srgbClr val="000000"/>
                    </a:solidFill>
                  </a:rPr>
                  <a:t>). However, fluctuations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also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found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in </a:t>
                </a:r>
                <a:r>
                  <a:rPr lang="en-US" dirty="0">
                    <a:solidFill>
                      <a:srgbClr val="FF0000"/>
                    </a:solidFill>
                  </a:rPr>
                  <a:t>q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uasi-perpendicular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regions.</a:t>
                </a:r>
                <a:r>
                  <a:rPr lang="en-US" dirty="0" smtClean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 </a:t>
                </a:r>
              </a:p>
              <a:p>
                <a:endParaRPr lang="en-US" dirty="0">
                  <a:solidFill>
                    <a:srgbClr val="000000"/>
                  </a:solidFill>
                  <a:sym typeface="Wingdings" panose="05000000000000000000" pitchFamily="2" charset="2"/>
                </a:endParaRPr>
              </a:p>
              <a:p>
                <a:endParaRPr lang="en-US" dirty="0" smtClean="0">
                  <a:solidFill>
                    <a:srgbClr val="000000"/>
                  </a:solidFill>
                  <a:sym typeface="Wingdings" panose="05000000000000000000" pitchFamily="2" charset="2"/>
                </a:endParaRPr>
              </a:p>
              <a:p>
                <a:endParaRPr lang="en-US" dirty="0">
                  <a:solidFill>
                    <a:srgbClr val="000000"/>
                  </a:solidFill>
                  <a:sym typeface="Wingdings" panose="05000000000000000000" pitchFamily="2" charset="2"/>
                </a:endParaRPr>
              </a:p>
              <a:p>
                <a:endParaRPr lang="en-US" dirty="0" smtClean="0">
                  <a:solidFill>
                    <a:srgbClr val="000000"/>
                  </a:solidFill>
                  <a:sym typeface="Wingdings" panose="05000000000000000000" pitchFamily="2" charset="2"/>
                </a:endParaRPr>
              </a:p>
              <a:p>
                <a:endParaRPr lang="en-US" dirty="0" smtClean="0">
                  <a:solidFill>
                    <a:srgbClr val="000000"/>
                  </a:solidFill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6560" y="1147346"/>
                <a:ext cx="5218356" cy="2308324"/>
              </a:xfrm>
              <a:prstGeom prst="rect">
                <a:avLst/>
              </a:prstGeom>
              <a:blipFill>
                <a:blip r:embed="rId3"/>
                <a:stretch>
                  <a:fillRect l="-935" t="-1319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60" y="1147346"/>
            <a:ext cx="6090194" cy="46895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433760" y="5906998"/>
            <a:ext cx="10615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800" dirty="0">
                <a:solidFill>
                  <a:srgbClr val="000000"/>
                </a:solidFill>
              </a:rPr>
              <a:t>L. B. </a:t>
            </a:r>
            <a:r>
              <a:rPr lang="sv-SE" sz="800" dirty="0" smtClean="0">
                <a:solidFill>
                  <a:srgbClr val="000000"/>
                </a:solidFill>
              </a:rPr>
              <a:t>Wilson (2016)</a:t>
            </a:r>
            <a:endParaRPr lang="sv-SE" sz="800" dirty="0">
              <a:solidFill>
                <a:srgbClr val="00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749040" y="3215639"/>
            <a:ext cx="1391920" cy="1363405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" name="Rectangle 24"/>
          <p:cNvSpPr/>
          <p:nvPr/>
        </p:nvSpPr>
        <p:spPr>
          <a:xfrm>
            <a:off x="528320" y="2686336"/>
            <a:ext cx="1391920" cy="136340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6" name="Table 2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25870937"/>
                  </p:ext>
                </p:extLst>
              </p:nvPr>
            </p:nvGraphicFramePr>
            <p:xfrm>
              <a:off x="8109062" y="2224653"/>
              <a:ext cx="2523066" cy="52324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61533">
                      <a:extLst>
                        <a:ext uri="{9D8B030D-6E8A-4147-A177-3AD203B41FA5}">
                          <a16:colId xmlns:a16="http://schemas.microsoft.com/office/drawing/2014/main" val="3382842053"/>
                        </a:ext>
                      </a:extLst>
                    </a:gridCol>
                    <a:gridCol w="1261533">
                      <a:extLst>
                        <a:ext uri="{9D8B030D-6E8A-4147-A177-3AD203B41FA5}">
                          <a16:colId xmlns:a16="http://schemas.microsoft.com/office/drawing/2014/main" val="3350222770"/>
                        </a:ext>
                      </a:extLst>
                    </a:gridCol>
                  </a:tblGrid>
                  <a:tr h="5232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𝑸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𝒑𝒂𝒓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𝑸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𝒑𝒆𝒓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2319258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6" name="Table 2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25870937"/>
                  </p:ext>
                </p:extLst>
              </p:nvPr>
            </p:nvGraphicFramePr>
            <p:xfrm>
              <a:off x="8109062" y="2224653"/>
              <a:ext cx="2523066" cy="52324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61533">
                      <a:extLst>
                        <a:ext uri="{9D8B030D-6E8A-4147-A177-3AD203B41FA5}">
                          <a16:colId xmlns:a16="http://schemas.microsoft.com/office/drawing/2014/main" val="3382842053"/>
                        </a:ext>
                      </a:extLst>
                    </a:gridCol>
                    <a:gridCol w="1261533">
                      <a:extLst>
                        <a:ext uri="{9D8B030D-6E8A-4147-A177-3AD203B41FA5}">
                          <a16:colId xmlns:a16="http://schemas.microsoft.com/office/drawing/2014/main" val="3350222770"/>
                        </a:ext>
                      </a:extLst>
                    </a:gridCol>
                  </a:tblGrid>
                  <a:tr h="523240"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>
                        <a:blipFill>
                          <a:blip r:embed="rId5"/>
                          <a:stretch>
                            <a:fillRect l="-481" t="-1149" r="-100481" b="-229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>
                        <a:blipFill>
                          <a:blip r:embed="rId5"/>
                          <a:stretch>
                            <a:fillRect l="-100966" t="-1149" r="-966" b="-229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2319258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7" name="Rectangle 26"/>
          <p:cNvSpPr/>
          <p:nvPr/>
        </p:nvSpPr>
        <p:spPr>
          <a:xfrm>
            <a:off x="8201346" y="2284497"/>
            <a:ext cx="1069765" cy="36830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8" name="Rectangle 27"/>
          <p:cNvSpPr/>
          <p:nvPr/>
        </p:nvSpPr>
        <p:spPr>
          <a:xfrm>
            <a:off x="9466478" y="2284335"/>
            <a:ext cx="1069765" cy="3683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1224280" y="3090173"/>
            <a:ext cx="530087" cy="48591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3991790" y="3411428"/>
            <a:ext cx="530087" cy="485913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6" descr="D:\Documents\Space Physics\MMS\MATLAB\MSjet search\RESULTS\DOWNSAMPLED1MIN\jet_2015-11-23T06_03_26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024" y="2807737"/>
            <a:ext cx="2020614" cy="33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D:\Documents\Space Physics\MMS\MATLAB\MSjet search\RESULTS\QUIETMAGNETOSHEATH\jet_2015-11-01T06_04_27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586" y="2807575"/>
            <a:ext cx="2020614" cy="33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55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576000" y="94020"/>
            <a:ext cx="11041200" cy="47105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Quasi-parallel </a:t>
            </a:r>
            <a:r>
              <a:rPr lang="en-US" dirty="0"/>
              <a:t>j</a:t>
            </a:r>
            <a:r>
              <a:rPr lang="en-US" dirty="0" smtClean="0"/>
              <a:t>et using MMS</a:t>
            </a:r>
            <a:endParaRPr lang="sv-SE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7980" y="1106923"/>
            <a:ext cx="7679377" cy="504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2944800" y="666000"/>
                <a:ext cx="61225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0070C0"/>
                    </a:solidFill>
                  </a:rPr>
                  <a:t>High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 smtClean="0">
                    <a:solidFill>
                      <a:srgbClr val="0070C0"/>
                    </a:solidFill>
                  </a:rPr>
                  <a:t> </a:t>
                </a:r>
                <a:r>
                  <a:rPr lang="en-US" dirty="0">
                    <a:solidFill>
                      <a:srgbClr val="0070C0"/>
                    </a:solidFill>
                  </a:rPr>
                  <a:t>Variance, High Energetic Particles, Low Anisotropy</a:t>
                </a:r>
                <a:endParaRPr lang="sv-SE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800" y="666000"/>
                <a:ext cx="6122574" cy="369332"/>
              </a:xfrm>
              <a:prstGeom prst="rect">
                <a:avLst/>
              </a:prstGeom>
              <a:blipFill>
                <a:blip r:embed="rId3"/>
                <a:stretch>
                  <a:fillRect l="-498" t="-8197" r="-598" b="-24590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/>
          <p:cNvSpPr/>
          <p:nvPr/>
        </p:nvSpPr>
        <p:spPr>
          <a:xfrm>
            <a:off x="2553066" y="3925642"/>
            <a:ext cx="6755240" cy="677313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" name="Rectangle 23"/>
          <p:cNvSpPr/>
          <p:nvPr/>
        </p:nvSpPr>
        <p:spPr>
          <a:xfrm>
            <a:off x="2553066" y="4600879"/>
            <a:ext cx="6755240" cy="677313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" name="Rectangle 24"/>
          <p:cNvSpPr/>
          <p:nvPr/>
        </p:nvSpPr>
        <p:spPr>
          <a:xfrm>
            <a:off x="2553066" y="5276116"/>
            <a:ext cx="6755240" cy="677313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TextBox 25"/>
          <p:cNvSpPr txBox="1"/>
          <p:nvPr/>
        </p:nvSpPr>
        <p:spPr>
          <a:xfrm>
            <a:off x="0" y="1374493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Dynamic Pressure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1988317"/>
            <a:ext cx="2295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Dynamic Pressure Ratio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2742471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Velocity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3422654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Density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33582" y="4039259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Magnetic Field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4719442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Ion Energy Spectrum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-67164" y="5449285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Temperature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32188" y="3908416"/>
            <a:ext cx="2022616" cy="677313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4" name="Rectangle 33"/>
          <p:cNvSpPr/>
          <p:nvPr/>
        </p:nvSpPr>
        <p:spPr>
          <a:xfrm>
            <a:off x="132187" y="4638361"/>
            <a:ext cx="2022616" cy="677313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5" name="Rectangle 34"/>
          <p:cNvSpPr/>
          <p:nvPr/>
        </p:nvSpPr>
        <p:spPr>
          <a:xfrm>
            <a:off x="150593" y="5367458"/>
            <a:ext cx="2022616" cy="677313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Oval 1"/>
          <p:cNvSpPr/>
          <p:nvPr/>
        </p:nvSpPr>
        <p:spPr>
          <a:xfrm>
            <a:off x="5488884" y="1916755"/>
            <a:ext cx="914400" cy="8813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6" name="Straight Arrow Connector 5"/>
          <p:cNvCxnSpPr>
            <a:endCxn id="2" idx="6"/>
          </p:cNvCxnSpPr>
          <p:nvPr/>
        </p:nvCxnSpPr>
        <p:spPr>
          <a:xfrm flipH="1">
            <a:off x="6403284" y="1946086"/>
            <a:ext cx="3924722" cy="411366"/>
          </a:xfrm>
          <a:prstGeom prst="straightConnector1">
            <a:avLst/>
          </a:prstGeom>
          <a:ln>
            <a:solidFill>
              <a:srgbClr val="FF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211048" y="1739017"/>
            <a:ext cx="526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Jet</a:t>
            </a:r>
            <a:endParaRPr lang="sv-SE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3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  <p:bldP spid="25" grpId="0" animBg="1"/>
      <p:bldP spid="33" grpId="0" animBg="1"/>
      <p:bldP spid="34" grpId="0" animBg="1"/>
      <p:bldP spid="35" grpId="0" animBg="1"/>
      <p:bldP spid="2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6000" y="94020"/>
            <a:ext cx="11041200" cy="47105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Quasi-perpendicular </a:t>
            </a:r>
            <a:r>
              <a:rPr lang="en-US" dirty="0"/>
              <a:t>jet using MMS</a:t>
            </a:r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6911" y="1134626"/>
            <a:ext cx="7679377" cy="5040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01148" y="3921428"/>
            <a:ext cx="6755240" cy="6773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ctangle 6"/>
          <p:cNvSpPr/>
          <p:nvPr/>
        </p:nvSpPr>
        <p:spPr>
          <a:xfrm>
            <a:off x="2601148" y="4598741"/>
            <a:ext cx="6755240" cy="6773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ctangle 7"/>
          <p:cNvSpPr/>
          <p:nvPr/>
        </p:nvSpPr>
        <p:spPr>
          <a:xfrm>
            <a:off x="2601148" y="5256269"/>
            <a:ext cx="6755240" cy="6773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943131" y="665186"/>
                <a:ext cx="60712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FF0000"/>
                    </a:solidFill>
                  </a:rPr>
                  <a:t>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dirty="0">
                    <a:solidFill>
                      <a:srgbClr val="FF0000"/>
                    </a:solidFill>
                  </a:rPr>
                  <a:t>Variance,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Low </a:t>
                </a:r>
                <a:r>
                  <a:rPr lang="en-US" dirty="0">
                    <a:solidFill>
                      <a:srgbClr val="FF0000"/>
                    </a:solidFill>
                  </a:rPr>
                  <a:t>Energetic Particles, High Anisotropy</a:t>
                </a:r>
                <a:endParaRPr lang="sv-SE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3131" y="665186"/>
                <a:ext cx="6071278" cy="369332"/>
              </a:xfrm>
              <a:prstGeom prst="rect">
                <a:avLst/>
              </a:prstGeom>
              <a:blipFill>
                <a:blip r:embed="rId3"/>
                <a:stretch>
                  <a:fillRect l="-602" t="-8197" r="-402" b="-24590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0" y="1374493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Dynamic Pressure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988317"/>
            <a:ext cx="2295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Dynamic Pressure Ratio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2742471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Velocity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3422654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Density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33582" y="4039259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Magnetic Field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4719442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Ion Energy Spectrum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67164" y="5449285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Temperature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2188" y="3908416"/>
            <a:ext cx="2022616" cy="6773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Rectangle 17"/>
          <p:cNvSpPr/>
          <p:nvPr/>
        </p:nvSpPr>
        <p:spPr>
          <a:xfrm>
            <a:off x="132187" y="4638361"/>
            <a:ext cx="2022616" cy="6773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Rectangle 18"/>
          <p:cNvSpPr/>
          <p:nvPr/>
        </p:nvSpPr>
        <p:spPr>
          <a:xfrm>
            <a:off x="150593" y="5367458"/>
            <a:ext cx="2022616" cy="6773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5434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87910"/>
          </a:xfrm>
        </p:spPr>
        <p:txBody>
          <a:bodyPr/>
          <a:lstStyle/>
          <a:p>
            <a:pPr algn="ctr"/>
            <a:r>
              <a:rPr lang="en-US" dirty="0" smtClean="0"/>
              <a:t>Differences of each class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9075" y="1564124"/>
            <a:ext cx="6291925" cy="412941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64123"/>
            <a:ext cx="6291925" cy="412941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631354" y="3875085"/>
            <a:ext cx="5490308" cy="5588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01249" y="1087726"/>
            <a:ext cx="572041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Low Variance, No Energetic Particles, High Anisotropy</a:t>
            </a:r>
            <a:endParaRPr lang="sv-SE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31354" y="4984871"/>
            <a:ext cx="5490308" cy="5588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631354" y="4433885"/>
            <a:ext cx="5490308" cy="5588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229306" y="5693534"/>
            <a:ext cx="253146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Quasi – Perpendicular</a:t>
            </a:r>
            <a:endParaRPr lang="sv-SE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33901" y="5615933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F0"/>
                </a:solidFill>
              </a:rPr>
              <a:t>Quasi – Parallel Jet</a:t>
            </a:r>
            <a:endParaRPr lang="sv-SE" dirty="0">
              <a:solidFill>
                <a:srgbClr val="00B0F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81354" y="4429978"/>
            <a:ext cx="5490308" cy="55880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0" name="Rectangle 29"/>
          <p:cNvSpPr/>
          <p:nvPr/>
        </p:nvSpPr>
        <p:spPr>
          <a:xfrm>
            <a:off x="281354" y="3875085"/>
            <a:ext cx="5490308" cy="55880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2" name="Rectangle 31"/>
          <p:cNvSpPr/>
          <p:nvPr/>
        </p:nvSpPr>
        <p:spPr>
          <a:xfrm>
            <a:off x="281354" y="4984871"/>
            <a:ext cx="5490308" cy="55880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" name="Rectangle 32"/>
          <p:cNvSpPr/>
          <p:nvPr/>
        </p:nvSpPr>
        <p:spPr>
          <a:xfrm>
            <a:off x="195988" y="1068994"/>
            <a:ext cx="5899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High Variance, High Energetic Particles, Low Anisotropy</a:t>
            </a:r>
            <a:endParaRPr lang="sv-SE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74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87910"/>
          </a:xfrm>
        </p:spPr>
        <p:txBody>
          <a:bodyPr/>
          <a:lstStyle/>
          <a:p>
            <a:pPr algn="ctr"/>
            <a:r>
              <a:rPr lang="en-US" dirty="0" smtClean="0"/>
              <a:t>Main Categories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29528" y="5295441"/>
            <a:ext cx="17662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 err="1" smtClean="0">
                <a:solidFill>
                  <a:srgbClr val="0070C0"/>
                </a:solidFill>
              </a:rPr>
              <a:t>Qpar</a:t>
            </a:r>
            <a:r>
              <a:rPr lang="sv-SE" sz="1600" dirty="0" smtClean="0">
                <a:solidFill>
                  <a:srgbClr val="0070C0"/>
                </a:solidFill>
              </a:rPr>
              <a:t> Jet</a:t>
            </a:r>
            <a:endParaRPr lang="sv-SE" sz="1600" dirty="0">
              <a:solidFill>
                <a:srgbClr val="0070C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12676" y="5309472"/>
            <a:ext cx="19249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 err="1" smtClean="0">
                <a:solidFill>
                  <a:srgbClr val="7030A0"/>
                </a:solidFill>
              </a:rPr>
              <a:t>Boundary</a:t>
            </a:r>
            <a:r>
              <a:rPr lang="sv-SE" sz="1600" dirty="0" smtClean="0">
                <a:solidFill>
                  <a:srgbClr val="7030A0"/>
                </a:solidFill>
              </a:rPr>
              <a:t> Jet</a:t>
            </a:r>
            <a:endParaRPr lang="sv-SE" sz="1600" dirty="0">
              <a:solidFill>
                <a:srgbClr val="7030A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07298" y="5309472"/>
            <a:ext cx="19249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 err="1" smtClean="0">
                <a:solidFill>
                  <a:srgbClr val="FF0000"/>
                </a:solidFill>
              </a:rPr>
              <a:t>Qperp</a:t>
            </a:r>
            <a:r>
              <a:rPr lang="sv-SE" sz="1600" dirty="0" smtClean="0">
                <a:solidFill>
                  <a:srgbClr val="FF0000"/>
                </a:solidFill>
              </a:rPr>
              <a:t> Jet</a:t>
            </a:r>
            <a:endParaRPr lang="sv-SE" sz="16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618054" y="5295441"/>
            <a:ext cx="19249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 err="1" smtClean="0">
                <a:solidFill>
                  <a:srgbClr val="FFC000"/>
                </a:solidFill>
              </a:rPr>
              <a:t>Encapsulated</a:t>
            </a:r>
            <a:r>
              <a:rPr lang="sv-SE" sz="1600" dirty="0" smtClean="0">
                <a:solidFill>
                  <a:srgbClr val="FFC000"/>
                </a:solidFill>
              </a:rPr>
              <a:t> Jet</a:t>
            </a:r>
            <a:endParaRPr lang="sv-SE" sz="1600" dirty="0">
              <a:solidFill>
                <a:srgbClr val="FFC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600" y="1319843"/>
            <a:ext cx="2957135" cy="396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979" y="1319843"/>
            <a:ext cx="2957134" cy="396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222" y="1319843"/>
            <a:ext cx="2957134" cy="39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88" y="1319843"/>
            <a:ext cx="2957134" cy="3960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5956157"/>
            <a:ext cx="25250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rgbClr val="000000"/>
                </a:solidFill>
              </a:rPr>
              <a:t>Raptis</a:t>
            </a:r>
            <a:r>
              <a:rPr lang="en-US" sz="1200" dirty="0">
                <a:solidFill>
                  <a:srgbClr val="000000"/>
                </a:solidFill>
              </a:rPr>
              <a:t> S., et al. 2019 (In </a:t>
            </a:r>
            <a:r>
              <a:rPr lang="en-US" sz="1200" dirty="0" smtClean="0">
                <a:solidFill>
                  <a:srgbClr val="000000"/>
                </a:solidFill>
              </a:rPr>
              <a:t>progress</a:t>
            </a:r>
            <a:r>
              <a:rPr lang="en-US" sz="1200" dirty="0">
                <a:solidFill>
                  <a:srgbClr val="000000"/>
                </a:solidFill>
              </a:rPr>
              <a:t>)</a:t>
            </a:r>
            <a:endParaRPr lang="sv-SE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29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87910"/>
          </a:xfrm>
        </p:spPr>
        <p:txBody>
          <a:bodyPr/>
          <a:lstStyle/>
          <a:p>
            <a:pPr algn="ctr"/>
            <a:r>
              <a:rPr lang="en-US" dirty="0" smtClean="0"/>
              <a:t>Main Categories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712063" y="5281410"/>
            <a:ext cx="17662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 err="1" smtClean="0">
                <a:solidFill>
                  <a:srgbClr val="0070C0"/>
                </a:solidFill>
              </a:rPr>
              <a:t>Qpar</a:t>
            </a:r>
            <a:r>
              <a:rPr lang="sv-SE" sz="1600" dirty="0" smtClean="0">
                <a:solidFill>
                  <a:srgbClr val="0070C0"/>
                </a:solidFill>
              </a:rPr>
              <a:t> Jet</a:t>
            </a:r>
            <a:endParaRPr lang="sv-SE" sz="1600" dirty="0">
              <a:solidFill>
                <a:srgbClr val="0070C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89833" y="5295441"/>
            <a:ext cx="19249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 err="1" smtClean="0">
                <a:solidFill>
                  <a:srgbClr val="FF0000"/>
                </a:solidFill>
              </a:rPr>
              <a:t>Qperp</a:t>
            </a:r>
            <a:r>
              <a:rPr lang="sv-SE" sz="1600" dirty="0" smtClean="0">
                <a:solidFill>
                  <a:srgbClr val="FF0000"/>
                </a:solidFill>
              </a:rPr>
              <a:t> Jet</a:t>
            </a:r>
            <a:endParaRPr lang="sv-SE" sz="16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757" y="1305812"/>
            <a:ext cx="2957134" cy="39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623" y="1305812"/>
            <a:ext cx="2957134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13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U Leuven Sedes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 Leuven" id="{BC384CAF-57B4-4083-BC3D-22218BF4A46A}" vid="{75672E21-F18C-4958-94B8-19E54344552B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KU Leuven</Template>
  <TotalTime>0</TotalTime>
  <Words>1069</Words>
  <Application>Microsoft Office PowerPoint</Application>
  <PresentationFormat>Widescreen</PresentationFormat>
  <Paragraphs>295</Paragraphs>
  <Slides>28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Calibri</vt:lpstr>
      <vt:lpstr>Cambria Math</vt:lpstr>
      <vt:lpstr>Garamond</vt:lpstr>
      <vt:lpstr>Garamond Premr Pro</vt:lpstr>
      <vt:lpstr>Georgia</vt:lpstr>
      <vt:lpstr>Times New Roman</vt:lpstr>
      <vt:lpstr>Wingdings</vt:lpstr>
      <vt:lpstr>KU Leuven</vt:lpstr>
      <vt:lpstr>KU Leuven Sedes</vt:lpstr>
      <vt:lpstr>Classification of Magnetosheath Jets using Neural Networks and High Resolution OMNI (HRO) data  Savvas Raptis1, S. Aminalragia-Giamini2, Tomas Karlsson1 &amp; Per-Arne Lindqvist1  1Space and Plasma Physics, School of Electrical Engineering and Computer Science, KTH Royal Institute of Technology, Sweden  2Space Applications &amp; Research Consultancy (SPARC), Greece  Amsterdam, 18/9/2019 </vt:lpstr>
      <vt:lpstr>PowerPoint Presentation</vt:lpstr>
      <vt:lpstr>Magnetosheath Jets</vt:lpstr>
      <vt:lpstr>Classes of Magnetosheath Jets</vt:lpstr>
      <vt:lpstr>Quasi-parallel jet using MMS</vt:lpstr>
      <vt:lpstr>Quasi-perpendicular jet using MMS</vt:lpstr>
      <vt:lpstr>Differences of each class</vt:lpstr>
      <vt:lpstr>Main Categories</vt:lpstr>
      <vt:lpstr>Main Categories</vt:lpstr>
      <vt:lpstr>Motivation</vt:lpstr>
      <vt:lpstr>Main Goal</vt:lpstr>
      <vt:lpstr>Output Jet list</vt:lpstr>
      <vt:lpstr>Input (Solar Wind)</vt:lpstr>
      <vt:lpstr>Why Connect SW to jets?</vt:lpstr>
      <vt:lpstr>PowerPoint Presentation</vt:lpstr>
      <vt:lpstr>Neural Networks &amp; Backpropagation</vt:lpstr>
      <vt:lpstr>A Trained Neural Network</vt:lpstr>
      <vt:lpstr>Schematic of Procedure</vt:lpstr>
      <vt:lpstr>PowerPoint Presentation</vt:lpstr>
      <vt:lpstr>Best parameters</vt:lpstr>
      <vt:lpstr>Results – Example</vt:lpstr>
      <vt:lpstr>Results – Example</vt:lpstr>
      <vt:lpstr>Results – Example</vt:lpstr>
      <vt:lpstr>Results – Classification Accuracies</vt:lpstr>
      <vt:lpstr>Work in progress …</vt:lpstr>
      <vt:lpstr>Conclusion</vt:lpstr>
      <vt:lpstr>PowerPoint Presentation</vt:lpstr>
      <vt:lpstr>Mechanisms ideas for each jets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2017-09-13T11:47:32Z</dcterms:created>
  <dcterms:modified xsi:type="dcterms:W3CDTF">2020-03-02T20:28:32Z</dcterms:modified>
</cp:coreProperties>
</file>