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27"/>
  </p:notesMasterIdLst>
  <p:handoutMasterIdLst>
    <p:handoutMasterId r:id="rId28"/>
  </p:handoutMasterIdLst>
  <p:sldIdLst>
    <p:sldId id="261" r:id="rId3"/>
    <p:sldId id="264" r:id="rId4"/>
    <p:sldId id="279" r:id="rId5"/>
    <p:sldId id="281" r:id="rId6"/>
    <p:sldId id="267" r:id="rId7"/>
    <p:sldId id="271" r:id="rId8"/>
    <p:sldId id="272" r:id="rId9"/>
    <p:sldId id="292" r:id="rId10"/>
    <p:sldId id="304" r:id="rId11"/>
    <p:sldId id="293" r:id="rId12"/>
    <p:sldId id="294" r:id="rId13"/>
    <p:sldId id="295" r:id="rId14"/>
    <p:sldId id="296" r:id="rId15"/>
    <p:sldId id="297" r:id="rId16"/>
    <p:sldId id="298" r:id="rId17"/>
    <p:sldId id="273" r:id="rId18"/>
    <p:sldId id="299" r:id="rId19"/>
    <p:sldId id="285" r:id="rId20"/>
    <p:sldId id="277" r:id="rId21"/>
    <p:sldId id="300" r:id="rId22"/>
    <p:sldId id="301" r:id="rId23"/>
    <p:sldId id="290" r:id="rId24"/>
    <p:sldId id="302" r:id="rId25"/>
    <p:sldId id="303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8DB0"/>
    <a:srgbClr val="2F4D5D"/>
    <a:srgbClr val="005E77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2" autoAdjust="0"/>
    <p:restoredTop sz="58809" autoAdjust="0"/>
  </p:normalViewPr>
  <p:slideViewPr>
    <p:cSldViewPr snapToGrid="0" snapToObjects="1">
      <p:cViewPr varScale="1">
        <p:scale>
          <a:sx n="40" d="100"/>
          <a:sy n="40" d="100"/>
        </p:scale>
        <p:origin x="170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2D6815-3AC7-4CFA-A419-279A4B46F946}" type="doc">
      <dgm:prSet loTypeId="urn:microsoft.com/office/officeart/2005/8/layout/bProcess3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3231475-FADD-465A-8473-61D58E3C54D0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Loading MMS data</a:t>
          </a:r>
          <a:endParaRPr lang="en-US" dirty="0">
            <a:solidFill>
              <a:srgbClr val="000000"/>
            </a:solidFill>
          </a:endParaRPr>
        </a:p>
      </dgm:t>
    </dgm:pt>
    <dgm:pt modelId="{EDD5AD38-EFF5-404B-B442-41F7BFE27C02}" type="par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50D8CE-2249-4E9C-B03F-CB2330B87D80}" type="sib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0172FC8-EC24-4681-9D87-349237BB5235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Classify regions (MS/SW/PSH)</a:t>
          </a:r>
          <a:endParaRPr lang="en-US" dirty="0">
            <a:solidFill>
              <a:srgbClr val="000000"/>
            </a:solidFill>
          </a:endParaRPr>
        </a:p>
      </dgm:t>
    </dgm:pt>
    <dgm:pt modelId="{30055924-824F-43B5-8096-9B0411534A27}" type="par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4168863-B75F-4516-812D-BBE87243FB22}" type="sib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16E23B-670F-4F03-BB5D-830C9671E1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Search for Magnetosheath Jets on MS</a:t>
          </a:r>
          <a:endParaRPr lang="en-US" dirty="0">
            <a:solidFill>
              <a:srgbClr val="000000"/>
            </a:solidFill>
          </a:endParaRPr>
        </a:p>
      </dgm:t>
    </dgm:pt>
    <dgm:pt modelId="{72950BAC-F2F1-4259-A6B4-ABC0245EEBB1}" type="par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4E99CCC-662E-4966-A685-ABB3B87A8EE3}" type="sib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B25FFC98-D0AC-49A1-AFDF-34F91D16D1FD}">
          <dgm:prSet phldrT="[Text]"/>
          <dgm:spPr/>
          <dgm:t>
            <a:bodyPr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Save Area and Jet Values (</a:t>
              </a:r>
              <a14:m>
                <m:oMath xmlns:m="http://schemas.openxmlformats.org/officeDocument/2006/math">
                  <m:r>
                    <m:rPr>
                      <m:sty m:val="p"/>
                    </m:rP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e>
                    <m:sub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𝑑𝑦𝑛</m:t>
                      </m:r>
                    </m:sub>
                  </m:sSub>
                  <m:r>
                    <a:rPr lang="en-US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𝜌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lang="en-US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𝑃</m:t>
                  </m:r>
                  <m:r>
                    <a:rPr lang="el-GR" b="0" i="1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Ε</m:t>
                  </m:r>
                  <m: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 </m:t>
                  </m:r>
                  <m:r>
                    <m:rPr>
                      <m:sty m:val="p"/>
                    </m:rP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lang="en-US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m:rPr>
                      <m:sty m:val="p"/>
                    </m:rPr>
                    <a:rPr lang="el-GR" b="0" i="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θ</m:t>
                  </m:r>
                </m:oMath>
              </a14:m>
              <a:r>
                <a:rPr lang="el-GR" dirty="0" smtClean="0">
                  <a:solidFill>
                    <a:srgbClr val="000000"/>
                  </a:solidFill>
                </a:rPr>
                <a:t>...)</a:t>
              </a:r>
              <a:endParaRPr lang="en-US" dirty="0">
                <a:solidFill>
                  <a:srgbClr val="000000"/>
                </a:solidFill>
              </a:endParaRPr>
            </a:p>
          </dgm:t>
        </dgm:pt>
      </mc:Choice>
      <mc:Fallback xmlns="">
        <dgm:pt modelId="{B25FFC98-D0AC-49A1-AFDF-34F91D16D1FD}">
          <dgm:prSet phldrT="[Text]"/>
          <dgm:spPr/>
          <dgm:t>
            <a:bodyPr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Save Area and Jet Values (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v,𝑃_𝑑𝑦𝑛,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𝜌,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𝑃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,Β,Ε, </a:t>
              </a:r>
              <a:r>
                <a:rPr lang="en-US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T,</a:t>
              </a:r>
              <a:r>
                <a:rPr lang="el-GR" b="0" i="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a:t>θ</a:t>
              </a:r>
              <a:r>
                <a:rPr lang="el-GR" dirty="0" smtClean="0">
                  <a:solidFill>
                    <a:srgbClr val="000000"/>
                  </a:solidFill>
                </a:rPr>
                <a:t>...)</a:t>
              </a:r>
              <a:endParaRPr lang="en-US" dirty="0">
                <a:solidFill>
                  <a:srgbClr val="000000"/>
                </a:solidFill>
              </a:endParaRPr>
            </a:p>
          </dgm:t>
        </dgm:pt>
      </mc:Fallback>
    </mc:AlternateContent>
    <dgm:pt modelId="{BD4DF4E4-7C3A-408B-82BD-BCA3C66CAD5B}" type="par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C56D436-BB58-47F7-BEF2-D3E5ECE17251}" type="sib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B10C675-38B5-4AC3-82D3-BC0D77B235ED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Advanced area &amp; jet classification (orientation to BS)</a:t>
          </a:r>
          <a:endParaRPr lang="en-US" dirty="0">
            <a:solidFill>
              <a:srgbClr val="000000"/>
            </a:solidFill>
          </a:endParaRPr>
        </a:p>
      </dgm:t>
    </dgm:pt>
    <dgm:pt modelId="{59D6A5B9-EE36-4E49-81EB-6551897FF582}" type="par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631F33C-8E9C-4C29-A226-1C80CDF3DFA2}" type="sib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714D1D1-A5AB-4086-A75C-AB7719626FDE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Statistically compare their characteristics</a:t>
          </a:r>
          <a:endParaRPr lang="en-US" dirty="0">
            <a:solidFill>
              <a:srgbClr val="000000"/>
            </a:solidFill>
          </a:endParaRPr>
        </a:p>
      </dgm:t>
    </dgm:pt>
    <dgm:pt modelId="{E74ACA37-A757-465B-A1F1-A4A28EF0739E}" type="par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25F5E7E-9B7B-4837-B7D9-D852C07B4701}" type="sib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921F8D9-8528-4C1C-9FC2-FCE045E21F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TBD…</a:t>
          </a:r>
          <a:endParaRPr lang="en-US" dirty="0">
            <a:solidFill>
              <a:srgbClr val="000000"/>
            </a:solidFill>
          </a:endParaRPr>
        </a:p>
      </dgm:t>
    </dgm:pt>
    <dgm:pt modelId="{6E76F76D-9AFF-46C0-9173-4807880DA0C4}" type="par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493C6D9-C629-4FAF-8A28-F52ACE7B398F}" type="sib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F0AD8C2-2A39-48F7-96C6-477C419F361E}" type="pres">
      <dgm:prSet presAssocID="{FB2D6815-3AC7-4CFA-A419-279A4B46F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4D9910-7D2B-48B2-8B3A-11BB52CF190B}" type="pres">
      <dgm:prSet presAssocID="{F3231475-FADD-465A-8473-61D58E3C54D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C8AA1-5FB8-4FAB-BB5B-E67852C85BA5}" type="pres">
      <dgm:prSet presAssocID="{6950D8CE-2249-4E9C-B03F-CB2330B87D80}" presName="sibTrans" presStyleLbl="sibTrans1D1" presStyleIdx="0" presStyleCnt="6"/>
      <dgm:spPr/>
      <dgm:t>
        <a:bodyPr/>
        <a:lstStyle/>
        <a:p>
          <a:endParaRPr lang="en-US"/>
        </a:p>
      </dgm:t>
    </dgm:pt>
    <dgm:pt modelId="{8A06B4D4-C123-4772-A224-2A79847B0092}" type="pres">
      <dgm:prSet presAssocID="{6950D8CE-2249-4E9C-B03F-CB2330B87D80}" presName="connectorText" presStyleLbl="sibTrans1D1" presStyleIdx="0" presStyleCnt="6"/>
      <dgm:spPr/>
      <dgm:t>
        <a:bodyPr/>
        <a:lstStyle/>
        <a:p>
          <a:endParaRPr lang="en-US"/>
        </a:p>
      </dgm:t>
    </dgm:pt>
    <dgm:pt modelId="{1C46E511-C2E3-4325-BC70-4ECAB366E100}" type="pres">
      <dgm:prSet presAssocID="{50172FC8-EC24-4681-9D87-349237BB523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2C96-7385-4E52-A402-3A697A0921E7}" type="pres">
      <dgm:prSet presAssocID="{F4168863-B75F-4516-812D-BBE87243FB22}" presName="sibTrans" presStyleLbl="sibTrans1D1" presStyleIdx="1" presStyleCnt="6"/>
      <dgm:spPr/>
      <dgm:t>
        <a:bodyPr/>
        <a:lstStyle/>
        <a:p>
          <a:endParaRPr lang="en-US"/>
        </a:p>
      </dgm:t>
    </dgm:pt>
    <dgm:pt modelId="{316B7EA3-76EF-453A-87D9-5C8C71A79394}" type="pres">
      <dgm:prSet presAssocID="{F4168863-B75F-4516-812D-BBE87243FB22}" presName="connectorText" presStyleLbl="sibTrans1D1" presStyleIdx="1" presStyleCnt="6"/>
      <dgm:spPr/>
      <dgm:t>
        <a:bodyPr/>
        <a:lstStyle/>
        <a:p>
          <a:endParaRPr lang="en-US"/>
        </a:p>
      </dgm:t>
    </dgm:pt>
    <dgm:pt modelId="{81C857C8-A5AC-48AB-A5C3-BAD1C5E9EAF1}" type="pres">
      <dgm:prSet presAssocID="{6916E23B-670F-4F03-BB5D-830C9671E14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C80A4-3557-4D51-9035-57A61434FCCE}" type="pres">
      <dgm:prSet presAssocID="{04E99CCC-662E-4966-A685-ABB3B87A8EE3}" presName="sibTrans" presStyleLbl="sibTrans1D1" presStyleIdx="2" presStyleCnt="6"/>
      <dgm:spPr/>
      <dgm:t>
        <a:bodyPr/>
        <a:lstStyle/>
        <a:p>
          <a:endParaRPr lang="en-US"/>
        </a:p>
      </dgm:t>
    </dgm:pt>
    <dgm:pt modelId="{D3DA6E35-1BBD-41CE-8274-6CA012747076}" type="pres">
      <dgm:prSet presAssocID="{04E99CCC-662E-4966-A685-ABB3B87A8EE3}" presName="connectorText" presStyleLbl="sibTrans1D1" presStyleIdx="2" presStyleCnt="6"/>
      <dgm:spPr/>
      <dgm:t>
        <a:bodyPr/>
        <a:lstStyle/>
        <a:p>
          <a:endParaRPr lang="en-US"/>
        </a:p>
      </dgm:t>
    </dgm:pt>
    <dgm:pt modelId="{E3705B4E-9CD5-45A3-9886-DD0E73DD698E}" type="pres">
      <dgm:prSet presAssocID="{B25FFC98-D0AC-49A1-AFDF-34F91D16D1F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D5E9-68F6-49E1-806C-C25D91C50066}" type="pres">
      <dgm:prSet presAssocID="{BC56D436-BB58-47F7-BEF2-D3E5ECE1725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E03395A-9E76-4767-80B1-66B4E0AEBDB3}" type="pres">
      <dgm:prSet presAssocID="{BC56D436-BB58-47F7-BEF2-D3E5ECE17251}" presName="connectorText" presStyleLbl="sibTrans1D1" presStyleIdx="3" presStyleCnt="6"/>
      <dgm:spPr/>
      <dgm:t>
        <a:bodyPr/>
        <a:lstStyle/>
        <a:p>
          <a:endParaRPr lang="en-US"/>
        </a:p>
      </dgm:t>
    </dgm:pt>
    <dgm:pt modelId="{7B7A9695-7817-4F4E-B4F3-3F6044918C41}" type="pres">
      <dgm:prSet presAssocID="{5B10C675-38B5-4AC3-82D3-BC0D77B235E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ACE05-4CAB-4121-B304-4C5D824822EE}" type="pres">
      <dgm:prSet presAssocID="{8631F33C-8E9C-4C29-A226-1C80CDF3DFA2}" presName="sibTrans" presStyleLbl="sibTrans1D1" presStyleIdx="4" presStyleCnt="6"/>
      <dgm:spPr/>
      <dgm:t>
        <a:bodyPr/>
        <a:lstStyle/>
        <a:p>
          <a:endParaRPr lang="en-US"/>
        </a:p>
      </dgm:t>
    </dgm:pt>
    <dgm:pt modelId="{1B3C4DFF-F7F0-4F34-BD84-8939FF333AB0}" type="pres">
      <dgm:prSet presAssocID="{8631F33C-8E9C-4C29-A226-1C80CDF3DFA2}" presName="connectorText" presStyleLbl="sibTrans1D1" presStyleIdx="4" presStyleCnt="6"/>
      <dgm:spPr/>
      <dgm:t>
        <a:bodyPr/>
        <a:lstStyle/>
        <a:p>
          <a:endParaRPr lang="en-US"/>
        </a:p>
      </dgm:t>
    </dgm:pt>
    <dgm:pt modelId="{037BE9AE-869C-4E19-A7D5-C8F4E6F78828}" type="pres">
      <dgm:prSet presAssocID="{0714D1D1-A5AB-4086-A75C-AB7719626FD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F67BF-55E7-425B-AE9B-2DF6B46F683C}" type="pres">
      <dgm:prSet presAssocID="{C25F5E7E-9B7B-4837-B7D9-D852C07B4701}" presName="sibTrans" presStyleLbl="sibTrans1D1" presStyleIdx="5" presStyleCnt="6"/>
      <dgm:spPr/>
      <dgm:t>
        <a:bodyPr/>
        <a:lstStyle/>
        <a:p>
          <a:endParaRPr lang="en-US"/>
        </a:p>
      </dgm:t>
    </dgm:pt>
    <dgm:pt modelId="{E1D8956F-EE21-47AD-9EA3-F46D935E4EA8}" type="pres">
      <dgm:prSet presAssocID="{C25F5E7E-9B7B-4837-B7D9-D852C07B4701}" presName="connectorText" presStyleLbl="sibTrans1D1" presStyleIdx="5" presStyleCnt="6"/>
      <dgm:spPr/>
      <dgm:t>
        <a:bodyPr/>
        <a:lstStyle/>
        <a:p>
          <a:endParaRPr lang="en-US"/>
        </a:p>
      </dgm:t>
    </dgm:pt>
    <dgm:pt modelId="{123E522E-AC6C-4B16-9929-5A8F5360C84A}" type="pres">
      <dgm:prSet presAssocID="{B921F8D9-8528-4C1C-9FC2-FCE045E21F4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31A648-C07D-472B-84B3-22963FB307A6}" srcId="{FB2D6815-3AC7-4CFA-A419-279A4B46F946}" destId="{5B10C675-38B5-4AC3-82D3-BC0D77B235ED}" srcOrd="4" destOrd="0" parTransId="{59D6A5B9-EE36-4E49-81EB-6551897FF582}" sibTransId="{8631F33C-8E9C-4C29-A226-1C80CDF3DFA2}"/>
    <dgm:cxn modelId="{6FC1B838-B659-4A7A-936C-277AFB364928}" type="presOf" srcId="{F3231475-FADD-465A-8473-61D58E3C54D0}" destId="{E24D9910-7D2B-48B2-8B3A-11BB52CF190B}" srcOrd="0" destOrd="0" presId="urn:microsoft.com/office/officeart/2005/8/layout/bProcess3"/>
    <dgm:cxn modelId="{D6DEE059-B817-444B-934C-51D2C3834522}" type="presOf" srcId="{C25F5E7E-9B7B-4837-B7D9-D852C07B4701}" destId="{FE1F67BF-55E7-425B-AE9B-2DF6B46F683C}" srcOrd="0" destOrd="0" presId="urn:microsoft.com/office/officeart/2005/8/layout/bProcess3"/>
    <dgm:cxn modelId="{BDACF4C0-01BD-4537-9F12-6399CBF149AD}" type="presOf" srcId="{B921F8D9-8528-4C1C-9FC2-FCE045E21F43}" destId="{123E522E-AC6C-4B16-9929-5A8F5360C84A}" srcOrd="0" destOrd="0" presId="urn:microsoft.com/office/officeart/2005/8/layout/bProcess3"/>
    <dgm:cxn modelId="{C49439A2-006A-46A6-97F5-65B5D0BB93C9}" type="presOf" srcId="{BC56D436-BB58-47F7-BEF2-D3E5ECE17251}" destId="{1885D5E9-68F6-49E1-806C-C25D91C50066}" srcOrd="0" destOrd="0" presId="urn:microsoft.com/office/officeart/2005/8/layout/bProcess3"/>
    <dgm:cxn modelId="{13EFB28C-F8D9-47FF-8177-8E0269BF9326}" srcId="{FB2D6815-3AC7-4CFA-A419-279A4B46F946}" destId="{F3231475-FADD-465A-8473-61D58E3C54D0}" srcOrd="0" destOrd="0" parTransId="{EDD5AD38-EFF5-404B-B442-41F7BFE27C02}" sibTransId="{6950D8CE-2249-4E9C-B03F-CB2330B87D80}"/>
    <dgm:cxn modelId="{15369D8A-CC7A-41CD-9F78-D274ED5F9D23}" type="presOf" srcId="{FB2D6815-3AC7-4CFA-A419-279A4B46F946}" destId="{BF0AD8C2-2A39-48F7-96C6-477C419F361E}" srcOrd="0" destOrd="0" presId="urn:microsoft.com/office/officeart/2005/8/layout/bProcess3"/>
    <dgm:cxn modelId="{534431DD-68FC-4507-BDD9-D3AD5F136B22}" type="presOf" srcId="{F4168863-B75F-4516-812D-BBE87243FB22}" destId="{316B7EA3-76EF-453A-87D9-5C8C71A79394}" srcOrd="1" destOrd="0" presId="urn:microsoft.com/office/officeart/2005/8/layout/bProcess3"/>
    <dgm:cxn modelId="{1A68F712-A644-4FF6-B43C-8DA4391A8C2F}" srcId="{FB2D6815-3AC7-4CFA-A419-279A4B46F946}" destId="{50172FC8-EC24-4681-9D87-349237BB5235}" srcOrd="1" destOrd="0" parTransId="{30055924-824F-43B5-8096-9B0411534A27}" sibTransId="{F4168863-B75F-4516-812D-BBE87243FB22}"/>
    <dgm:cxn modelId="{248C26E1-B8E5-4F3A-848C-C5324D8B5922}" type="presOf" srcId="{50172FC8-EC24-4681-9D87-349237BB5235}" destId="{1C46E511-C2E3-4325-BC70-4ECAB366E100}" srcOrd="0" destOrd="0" presId="urn:microsoft.com/office/officeart/2005/8/layout/bProcess3"/>
    <dgm:cxn modelId="{5815F714-772D-4E9E-AC6A-87A8AF098732}" type="presOf" srcId="{6916E23B-670F-4F03-BB5D-830C9671E143}" destId="{81C857C8-A5AC-48AB-A5C3-BAD1C5E9EAF1}" srcOrd="0" destOrd="0" presId="urn:microsoft.com/office/officeart/2005/8/layout/bProcess3"/>
    <dgm:cxn modelId="{E86850A3-2CFC-4D7B-BEB1-EC0BB8625312}" type="presOf" srcId="{6950D8CE-2249-4E9C-B03F-CB2330B87D80}" destId="{8A06B4D4-C123-4772-A224-2A79847B0092}" srcOrd="1" destOrd="0" presId="urn:microsoft.com/office/officeart/2005/8/layout/bProcess3"/>
    <dgm:cxn modelId="{2148ED0B-7BDC-4655-951C-01F5BF97DABD}" type="presOf" srcId="{8631F33C-8E9C-4C29-A226-1C80CDF3DFA2}" destId="{1B3C4DFF-F7F0-4F34-BD84-8939FF333AB0}" srcOrd="1" destOrd="0" presId="urn:microsoft.com/office/officeart/2005/8/layout/bProcess3"/>
    <dgm:cxn modelId="{3EE1B27C-C796-4D05-907F-E984A9638118}" type="presOf" srcId="{8631F33C-8E9C-4C29-A226-1C80CDF3DFA2}" destId="{5F7ACE05-4CAB-4121-B304-4C5D824822EE}" srcOrd="0" destOrd="0" presId="urn:microsoft.com/office/officeart/2005/8/layout/bProcess3"/>
    <dgm:cxn modelId="{EC9328F8-1805-43BB-B757-D0F61D569BBD}" srcId="{FB2D6815-3AC7-4CFA-A419-279A4B46F946}" destId="{0714D1D1-A5AB-4086-A75C-AB7719626FDE}" srcOrd="5" destOrd="0" parTransId="{E74ACA37-A757-465B-A1F1-A4A28EF0739E}" sibTransId="{C25F5E7E-9B7B-4837-B7D9-D852C07B4701}"/>
    <dgm:cxn modelId="{53D7237C-DFAC-4BDB-AC2D-4F6F21C38778}" type="presOf" srcId="{6950D8CE-2249-4E9C-B03F-CB2330B87D80}" destId="{DB7C8AA1-5FB8-4FAB-BB5B-E67852C85BA5}" srcOrd="0" destOrd="0" presId="urn:microsoft.com/office/officeart/2005/8/layout/bProcess3"/>
    <dgm:cxn modelId="{AA786DCE-C15D-4E64-A912-2282795E2BA1}" srcId="{FB2D6815-3AC7-4CFA-A419-279A4B46F946}" destId="{6916E23B-670F-4F03-BB5D-830C9671E143}" srcOrd="2" destOrd="0" parTransId="{72950BAC-F2F1-4259-A6B4-ABC0245EEBB1}" sibTransId="{04E99CCC-662E-4966-A685-ABB3B87A8EE3}"/>
    <dgm:cxn modelId="{4BB6D5CE-8F17-4C3E-B2A4-29E40BF94266}" type="presOf" srcId="{BC56D436-BB58-47F7-BEF2-D3E5ECE17251}" destId="{FE03395A-9E76-4767-80B1-66B4E0AEBDB3}" srcOrd="1" destOrd="0" presId="urn:microsoft.com/office/officeart/2005/8/layout/bProcess3"/>
    <dgm:cxn modelId="{C310B74C-C6B2-440A-BA57-693A29047C08}" type="presOf" srcId="{C25F5E7E-9B7B-4837-B7D9-D852C07B4701}" destId="{E1D8956F-EE21-47AD-9EA3-F46D935E4EA8}" srcOrd="1" destOrd="0" presId="urn:microsoft.com/office/officeart/2005/8/layout/bProcess3"/>
    <dgm:cxn modelId="{6AF4CDC9-7C06-46D1-B3D7-0DEAFE42D8EF}" type="presOf" srcId="{0714D1D1-A5AB-4086-A75C-AB7719626FDE}" destId="{037BE9AE-869C-4E19-A7D5-C8F4E6F78828}" srcOrd="0" destOrd="0" presId="urn:microsoft.com/office/officeart/2005/8/layout/bProcess3"/>
    <dgm:cxn modelId="{441AE145-085A-467D-AFC3-2C8BEF254D9E}" type="presOf" srcId="{04E99CCC-662E-4966-A685-ABB3B87A8EE3}" destId="{D59C80A4-3557-4D51-9035-57A61434FCCE}" srcOrd="0" destOrd="0" presId="urn:microsoft.com/office/officeart/2005/8/layout/bProcess3"/>
    <dgm:cxn modelId="{B8212D8C-A064-4E40-AC12-C97E620DA3F0}" type="presOf" srcId="{5B10C675-38B5-4AC3-82D3-BC0D77B235ED}" destId="{7B7A9695-7817-4F4E-B4F3-3F6044918C41}" srcOrd="0" destOrd="0" presId="urn:microsoft.com/office/officeart/2005/8/layout/bProcess3"/>
    <dgm:cxn modelId="{374B3F30-76D3-4D19-9E70-004B3D5E113A}" srcId="{FB2D6815-3AC7-4CFA-A419-279A4B46F946}" destId="{B921F8D9-8528-4C1C-9FC2-FCE045E21F43}" srcOrd="6" destOrd="0" parTransId="{6E76F76D-9AFF-46C0-9173-4807880DA0C4}" sibTransId="{7493C6D9-C629-4FAF-8A28-F52ACE7B398F}"/>
    <dgm:cxn modelId="{C98215FC-E277-4760-B09D-085EA1FECC94}" type="presOf" srcId="{F4168863-B75F-4516-812D-BBE87243FB22}" destId="{11292C96-7385-4E52-A402-3A697A0921E7}" srcOrd="0" destOrd="0" presId="urn:microsoft.com/office/officeart/2005/8/layout/bProcess3"/>
    <dgm:cxn modelId="{4B5C9A6E-56A6-493D-9BBA-91ADA57183B7}" type="presOf" srcId="{B25FFC98-D0AC-49A1-AFDF-34F91D16D1FD}" destId="{E3705B4E-9CD5-45A3-9886-DD0E73DD698E}" srcOrd="0" destOrd="0" presId="urn:microsoft.com/office/officeart/2005/8/layout/bProcess3"/>
    <dgm:cxn modelId="{40FC18F9-4EE3-4846-A223-5BF1BAA0065D}" type="presOf" srcId="{04E99CCC-662E-4966-A685-ABB3B87A8EE3}" destId="{D3DA6E35-1BBD-41CE-8274-6CA012747076}" srcOrd="1" destOrd="0" presId="urn:microsoft.com/office/officeart/2005/8/layout/bProcess3"/>
    <dgm:cxn modelId="{06D9322D-46C3-48D8-887E-567D42A3AF26}" srcId="{FB2D6815-3AC7-4CFA-A419-279A4B46F946}" destId="{B25FFC98-D0AC-49A1-AFDF-34F91D16D1FD}" srcOrd="3" destOrd="0" parTransId="{BD4DF4E4-7C3A-408B-82BD-BCA3C66CAD5B}" sibTransId="{BC56D436-BB58-47F7-BEF2-D3E5ECE17251}"/>
    <dgm:cxn modelId="{5449433B-CCC4-4AB6-AE97-204C3E48D82B}" type="presParOf" srcId="{BF0AD8C2-2A39-48F7-96C6-477C419F361E}" destId="{E24D9910-7D2B-48B2-8B3A-11BB52CF190B}" srcOrd="0" destOrd="0" presId="urn:microsoft.com/office/officeart/2005/8/layout/bProcess3"/>
    <dgm:cxn modelId="{1DDF42B9-EDC6-4D0A-B770-BC3D04B97792}" type="presParOf" srcId="{BF0AD8C2-2A39-48F7-96C6-477C419F361E}" destId="{DB7C8AA1-5FB8-4FAB-BB5B-E67852C85BA5}" srcOrd="1" destOrd="0" presId="urn:microsoft.com/office/officeart/2005/8/layout/bProcess3"/>
    <dgm:cxn modelId="{3A69F8B2-07D3-485B-8804-9CF36AA5EF7D}" type="presParOf" srcId="{DB7C8AA1-5FB8-4FAB-BB5B-E67852C85BA5}" destId="{8A06B4D4-C123-4772-A224-2A79847B0092}" srcOrd="0" destOrd="0" presId="urn:microsoft.com/office/officeart/2005/8/layout/bProcess3"/>
    <dgm:cxn modelId="{E433694D-3D4E-428D-84BE-784598AC68EF}" type="presParOf" srcId="{BF0AD8C2-2A39-48F7-96C6-477C419F361E}" destId="{1C46E511-C2E3-4325-BC70-4ECAB366E100}" srcOrd="2" destOrd="0" presId="urn:microsoft.com/office/officeart/2005/8/layout/bProcess3"/>
    <dgm:cxn modelId="{1D920A3B-F569-437B-906B-94F2024B1E04}" type="presParOf" srcId="{BF0AD8C2-2A39-48F7-96C6-477C419F361E}" destId="{11292C96-7385-4E52-A402-3A697A0921E7}" srcOrd="3" destOrd="0" presId="urn:microsoft.com/office/officeart/2005/8/layout/bProcess3"/>
    <dgm:cxn modelId="{D42CDEF7-85B2-4066-AADE-69F3BD882DA4}" type="presParOf" srcId="{11292C96-7385-4E52-A402-3A697A0921E7}" destId="{316B7EA3-76EF-453A-87D9-5C8C71A79394}" srcOrd="0" destOrd="0" presId="urn:microsoft.com/office/officeart/2005/8/layout/bProcess3"/>
    <dgm:cxn modelId="{7CC58CAC-D2D3-4ABF-BD38-2141B1120E21}" type="presParOf" srcId="{BF0AD8C2-2A39-48F7-96C6-477C419F361E}" destId="{81C857C8-A5AC-48AB-A5C3-BAD1C5E9EAF1}" srcOrd="4" destOrd="0" presId="urn:microsoft.com/office/officeart/2005/8/layout/bProcess3"/>
    <dgm:cxn modelId="{7FF60BAE-DAD0-4A06-A2E8-6C4CF8D174C8}" type="presParOf" srcId="{BF0AD8C2-2A39-48F7-96C6-477C419F361E}" destId="{D59C80A4-3557-4D51-9035-57A61434FCCE}" srcOrd="5" destOrd="0" presId="urn:microsoft.com/office/officeart/2005/8/layout/bProcess3"/>
    <dgm:cxn modelId="{02090D91-B4CD-4CF4-8582-70B92DDD0F35}" type="presParOf" srcId="{D59C80A4-3557-4D51-9035-57A61434FCCE}" destId="{D3DA6E35-1BBD-41CE-8274-6CA012747076}" srcOrd="0" destOrd="0" presId="urn:microsoft.com/office/officeart/2005/8/layout/bProcess3"/>
    <dgm:cxn modelId="{D04F9377-353C-474C-9DC8-FCC234F578EF}" type="presParOf" srcId="{BF0AD8C2-2A39-48F7-96C6-477C419F361E}" destId="{E3705B4E-9CD5-45A3-9886-DD0E73DD698E}" srcOrd="6" destOrd="0" presId="urn:microsoft.com/office/officeart/2005/8/layout/bProcess3"/>
    <dgm:cxn modelId="{F5F1F942-CA1C-48D4-A4C6-0BC5E4C825BF}" type="presParOf" srcId="{BF0AD8C2-2A39-48F7-96C6-477C419F361E}" destId="{1885D5E9-68F6-49E1-806C-C25D91C50066}" srcOrd="7" destOrd="0" presId="urn:microsoft.com/office/officeart/2005/8/layout/bProcess3"/>
    <dgm:cxn modelId="{E9DC0176-AECD-4D61-89B4-FFA9FC61502E}" type="presParOf" srcId="{1885D5E9-68F6-49E1-806C-C25D91C50066}" destId="{FE03395A-9E76-4767-80B1-66B4E0AEBDB3}" srcOrd="0" destOrd="0" presId="urn:microsoft.com/office/officeart/2005/8/layout/bProcess3"/>
    <dgm:cxn modelId="{7830C71E-2FA4-40DA-B0DB-E5C80D080C12}" type="presParOf" srcId="{BF0AD8C2-2A39-48F7-96C6-477C419F361E}" destId="{7B7A9695-7817-4F4E-B4F3-3F6044918C41}" srcOrd="8" destOrd="0" presId="urn:microsoft.com/office/officeart/2005/8/layout/bProcess3"/>
    <dgm:cxn modelId="{BB9DC4BA-3795-42A2-B426-267B844F885E}" type="presParOf" srcId="{BF0AD8C2-2A39-48F7-96C6-477C419F361E}" destId="{5F7ACE05-4CAB-4121-B304-4C5D824822EE}" srcOrd="9" destOrd="0" presId="urn:microsoft.com/office/officeart/2005/8/layout/bProcess3"/>
    <dgm:cxn modelId="{4CDA4E4A-2E5F-4BD7-87A6-DE6986A57467}" type="presParOf" srcId="{5F7ACE05-4CAB-4121-B304-4C5D824822EE}" destId="{1B3C4DFF-F7F0-4F34-BD84-8939FF333AB0}" srcOrd="0" destOrd="0" presId="urn:microsoft.com/office/officeart/2005/8/layout/bProcess3"/>
    <dgm:cxn modelId="{82861B6B-27CF-4447-A1BC-3C343F81E89C}" type="presParOf" srcId="{BF0AD8C2-2A39-48F7-96C6-477C419F361E}" destId="{037BE9AE-869C-4E19-A7D5-C8F4E6F78828}" srcOrd="10" destOrd="0" presId="urn:microsoft.com/office/officeart/2005/8/layout/bProcess3"/>
    <dgm:cxn modelId="{DF639902-1FDD-47DE-B0E9-CC129A82F451}" type="presParOf" srcId="{BF0AD8C2-2A39-48F7-96C6-477C419F361E}" destId="{FE1F67BF-55E7-425B-AE9B-2DF6B46F683C}" srcOrd="11" destOrd="0" presId="urn:microsoft.com/office/officeart/2005/8/layout/bProcess3"/>
    <dgm:cxn modelId="{42AB0AF9-0B84-424E-AB98-F534DCF2B14C}" type="presParOf" srcId="{FE1F67BF-55E7-425B-AE9B-2DF6B46F683C}" destId="{E1D8956F-EE21-47AD-9EA3-F46D935E4EA8}" srcOrd="0" destOrd="0" presId="urn:microsoft.com/office/officeart/2005/8/layout/bProcess3"/>
    <dgm:cxn modelId="{5C6106F7-DCAB-483F-9486-7E5024347AC8}" type="presParOf" srcId="{BF0AD8C2-2A39-48F7-96C6-477C419F361E}" destId="{123E522E-AC6C-4B16-9929-5A8F5360C84A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2D6815-3AC7-4CFA-A419-279A4B46F946}" type="doc">
      <dgm:prSet loTypeId="urn:microsoft.com/office/officeart/2005/8/layout/bProcess3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F3231475-FADD-465A-8473-61D58E3C54D0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Loading MMS data</a:t>
          </a:r>
          <a:endParaRPr lang="en-US" dirty="0">
            <a:solidFill>
              <a:srgbClr val="000000"/>
            </a:solidFill>
          </a:endParaRPr>
        </a:p>
      </dgm:t>
    </dgm:pt>
    <dgm:pt modelId="{EDD5AD38-EFF5-404B-B442-41F7BFE27C02}" type="par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50D8CE-2249-4E9C-B03F-CB2330B87D80}" type="sibTrans" cxnId="{13EFB28C-F8D9-47FF-8177-8E0269BF93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0172FC8-EC24-4681-9D87-349237BB5235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Classify regions (MS/SW/PSH)</a:t>
          </a:r>
          <a:endParaRPr lang="en-US" dirty="0">
            <a:solidFill>
              <a:srgbClr val="000000"/>
            </a:solidFill>
          </a:endParaRPr>
        </a:p>
      </dgm:t>
    </dgm:pt>
    <dgm:pt modelId="{30055924-824F-43B5-8096-9B0411534A27}" type="par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4168863-B75F-4516-812D-BBE87243FB22}" type="sibTrans" cxnId="{1A68F712-A644-4FF6-B43C-8DA4391A8C2F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916E23B-670F-4F03-BB5D-830C9671E1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Search for Magnetosheath Jets on MS</a:t>
          </a:r>
          <a:endParaRPr lang="en-US" dirty="0">
            <a:solidFill>
              <a:srgbClr val="000000"/>
            </a:solidFill>
          </a:endParaRPr>
        </a:p>
      </dgm:t>
    </dgm:pt>
    <dgm:pt modelId="{72950BAC-F2F1-4259-A6B4-ABC0245EEBB1}" type="par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4E99CCC-662E-4966-A685-ABB3B87A8EE3}" type="sibTrans" cxnId="{AA786DCE-C15D-4E64-A912-2282795E2BA1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25FFC98-D0AC-49A1-AFDF-34F91D16D1FD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sv-SE">
              <a:noFill/>
            </a:rPr>
            <a:t> </a:t>
          </a:r>
        </a:p>
      </dgm:t>
    </dgm:pt>
    <dgm:pt modelId="{BD4DF4E4-7C3A-408B-82BD-BCA3C66CAD5B}" type="par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C56D436-BB58-47F7-BEF2-D3E5ECE17251}" type="sibTrans" cxnId="{06D9322D-46C3-48D8-887E-567D42A3AF2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5B10C675-38B5-4AC3-82D3-BC0D77B235ED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Advanced area &amp; jet classification (orientation to BS)</a:t>
          </a:r>
          <a:endParaRPr lang="en-US" dirty="0">
            <a:solidFill>
              <a:srgbClr val="000000"/>
            </a:solidFill>
          </a:endParaRPr>
        </a:p>
      </dgm:t>
    </dgm:pt>
    <dgm:pt modelId="{59D6A5B9-EE36-4E49-81EB-6551897FF582}" type="par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631F33C-8E9C-4C29-A226-1C80CDF3DFA2}" type="sibTrans" cxnId="{6B31A648-C07D-472B-84B3-22963FB307A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0714D1D1-A5AB-4086-A75C-AB7719626FDE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Statistically compare their characteristics</a:t>
          </a:r>
          <a:endParaRPr lang="en-US" dirty="0">
            <a:solidFill>
              <a:srgbClr val="000000"/>
            </a:solidFill>
          </a:endParaRPr>
        </a:p>
      </dgm:t>
    </dgm:pt>
    <dgm:pt modelId="{E74ACA37-A757-465B-A1F1-A4A28EF0739E}" type="par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C25F5E7E-9B7B-4837-B7D9-D852C07B4701}" type="sibTrans" cxnId="{EC9328F8-1805-43BB-B757-D0F61D569BBD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921F8D9-8528-4C1C-9FC2-FCE045E21F43}">
      <dgm:prSet phldrT="[Text]"/>
      <dgm:spPr/>
      <dgm:t>
        <a:bodyPr/>
        <a:lstStyle/>
        <a:p>
          <a:r>
            <a:rPr lang="en-US" dirty="0" smtClean="0">
              <a:solidFill>
                <a:srgbClr val="000000"/>
              </a:solidFill>
            </a:rPr>
            <a:t>TBD…</a:t>
          </a:r>
          <a:endParaRPr lang="en-US" dirty="0">
            <a:solidFill>
              <a:srgbClr val="000000"/>
            </a:solidFill>
          </a:endParaRPr>
        </a:p>
      </dgm:t>
    </dgm:pt>
    <dgm:pt modelId="{6E76F76D-9AFF-46C0-9173-4807880DA0C4}" type="par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7493C6D9-C629-4FAF-8A28-F52ACE7B398F}" type="sibTrans" cxnId="{374B3F30-76D3-4D19-9E70-004B3D5E113A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F0AD8C2-2A39-48F7-96C6-477C419F361E}" type="pres">
      <dgm:prSet presAssocID="{FB2D6815-3AC7-4CFA-A419-279A4B46F9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4D9910-7D2B-48B2-8B3A-11BB52CF190B}" type="pres">
      <dgm:prSet presAssocID="{F3231475-FADD-465A-8473-61D58E3C54D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C8AA1-5FB8-4FAB-BB5B-E67852C85BA5}" type="pres">
      <dgm:prSet presAssocID="{6950D8CE-2249-4E9C-B03F-CB2330B87D80}" presName="sibTrans" presStyleLbl="sibTrans1D1" presStyleIdx="0" presStyleCnt="6"/>
      <dgm:spPr/>
      <dgm:t>
        <a:bodyPr/>
        <a:lstStyle/>
        <a:p>
          <a:endParaRPr lang="en-US"/>
        </a:p>
      </dgm:t>
    </dgm:pt>
    <dgm:pt modelId="{8A06B4D4-C123-4772-A224-2A79847B0092}" type="pres">
      <dgm:prSet presAssocID="{6950D8CE-2249-4E9C-B03F-CB2330B87D80}" presName="connectorText" presStyleLbl="sibTrans1D1" presStyleIdx="0" presStyleCnt="6"/>
      <dgm:spPr/>
      <dgm:t>
        <a:bodyPr/>
        <a:lstStyle/>
        <a:p>
          <a:endParaRPr lang="en-US"/>
        </a:p>
      </dgm:t>
    </dgm:pt>
    <dgm:pt modelId="{1C46E511-C2E3-4325-BC70-4ECAB366E100}" type="pres">
      <dgm:prSet presAssocID="{50172FC8-EC24-4681-9D87-349237BB523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2C96-7385-4E52-A402-3A697A0921E7}" type="pres">
      <dgm:prSet presAssocID="{F4168863-B75F-4516-812D-BBE87243FB22}" presName="sibTrans" presStyleLbl="sibTrans1D1" presStyleIdx="1" presStyleCnt="6"/>
      <dgm:spPr/>
      <dgm:t>
        <a:bodyPr/>
        <a:lstStyle/>
        <a:p>
          <a:endParaRPr lang="en-US"/>
        </a:p>
      </dgm:t>
    </dgm:pt>
    <dgm:pt modelId="{316B7EA3-76EF-453A-87D9-5C8C71A79394}" type="pres">
      <dgm:prSet presAssocID="{F4168863-B75F-4516-812D-BBE87243FB22}" presName="connectorText" presStyleLbl="sibTrans1D1" presStyleIdx="1" presStyleCnt="6"/>
      <dgm:spPr/>
      <dgm:t>
        <a:bodyPr/>
        <a:lstStyle/>
        <a:p>
          <a:endParaRPr lang="en-US"/>
        </a:p>
      </dgm:t>
    </dgm:pt>
    <dgm:pt modelId="{81C857C8-A5AC-48AB-A5C3-BAD1C5E9EAF1}" type="pres">
      <dgm:prSet presAssocID="{6916E23B-670F-4F03-BB5D-830C9671E14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9C80A4-3557-4D51-9035-57A61434FCCE}" type="pres">
      <dgm:prSet presAssocID="{04E99CCC-662E-4966-A685-ABB3B87A8EE3}" presName="sibTrans" presStyleLbl="sibTrans1D1" presStyleIdx="2" presStyleCnt="6"/>
      <dgm:spPr/>
      <dgm:t>
        <a:bodyPr/>
        <a:lstStyle/>
        <a:p>
          <a:endParaRPr lang="en-US"/>
        </a:p>
      </dgm:t>
    </dgm:pt>
    <dgm:pt modelId="{D3DA6E35-1BBD-41CE-8274-6CA012747076}" type="pres">
      <dgm:prSet presAssocID="{04E99CCC-662E-4966-A685-ABB3B87A8EE3}" presName="connectorText" presStyleLbl="sibTrans1D1" presStyleIdx="2" presStyleCnt="6"/>
      <dgm:spPr/>
      <dgm:t>
        <a:bodyPr/>
        <a:lstStyle/>
        <a:p>
          <a:endParaRPr lang="en-US"/>
        </a:p>
      </dgm:t>
    </dgm:pt>
    <dgm:pt modelId="{E3705B4E-9CD5-45A3-9886-DD0E73DD698E}" type="pres">
      <dgm:prSet presAssocID="{B25FFC98-D0AC-49A1-AFDF-34F91D16D1FD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85D5E9-68F6-49E1-806C-C25D91C50066}" type="pres">
      <dgm:prSet presAssocID="{BC56D436-BB58-47F7-BEF2-D3E5ECE17251}" presName="sibTrans" presStyleLbl="sibTrans1D1" presStyleIdx="3" presStyleCnt="6"/>
      <dgm:spPr/>
      <dgm:t>
        <a:bodyPr/>
        <a:lstStyle/>
        <a:p>
          <a:endParaRPr lang="en-US"/>
        </a:p>
      </dgm:t>
    </dgm:pt>
    <dgm:pt modelId="{FE03395A-9E76-4767-80B1-66B4E0AEBDB3}" type="pres">
      <dgm:prSet presAssocID="{BC56D436-BB58-47F7-BEF2-D3E5ECE17251}" presName="connectorText" presStyleLbl="sibTrans1D1" presStyleIdx="3" presStyleCnt="6"/>
      <dgm:spPr/>
      <dgm:t>
        <a:bodyPr/>
        <a:lstStyle/>
        <a:p>
          <a:endParaRPr lang="en-US"/>
        </a:p>
      </dgm:t>
    </dgm:pt>
    <dgm:pt modelId="{7B7A9695-7817-4F4E-B4F3-3F6044918C41}" type="pres">
      <dgm:prSet presAssocID="{5B10C675-38B5-4AC3-82D3-BC0D77B235E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ACE05-4CAB-4121-B304-4C5D824822EE}" type="pres">
      <dgm:prSet presAssocID="{8631F33C-8E9C-4C29-A226-1C80CDF3DFA2}" presName="sibTrans" presStyleLbl="sibTrans1D1" presStyleIdx="4" presStyleCnt="6"/>
      <dgm:spPr/>
      <dgm:t>
        <a:bodyPr/>
        <a:lstStyle/>
        <a:p>
          <a:endParaRPr lang="en-US"/>
        </a:p>
      </dgm:t>
    </dgm:pt>
    <dgm:pt modelId="{1B3C4DFF-F7F0-4F34-BD84-8939FF333AB0}" type="pres">
      <dgm:prSet presAssocID="{8631F33C-8E9C-4C29-A226-1C80CDF3DFA2}" presName="connectorText" presStyleLbl="sibTrans1D1" presStyleIdx="4" presStyleCnt="6"/>
      <dgm:spPr/>
      <dgm:t>
        <a:bodyPr/>
        <a:lstStyle/>
        <a:p>
          <a:endParaRPr lang="en-US"/>
        </a:p>
      </dgm:t>
    </dgm:pt>
    <dgm:pt modelId="{037BE9AE-869C-4E19-A7D5-C8F4E6F78828}" type="pres">
      <dgm:prSet presAssocID="{0714D1D1-A5AB-4086-A75C-AB7719626FD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1F67BF-55E7-425B-AE9B-2DF6B46F683C}" type="pres">
      <dgm:prSet presAssocID="{C25F5E7E-9B7B-4837-B7D9-D852C07B4701}" presName="sibTrans" presStyleLbl="sibTrans1D1" presStyleIdx="5" presStyleCnt="6"/>
      <dgm:spPr/>
      <dgm:t>
        <a:bodyPr/>
        <a:lstStyle/>
        <a:p>
          <a:endParaRPr lang="en-US"/>
        </a:p>
      </dgm:t>
    </dgm:pt>
    <dgm:pt modelId="{E1D8956F-EE21-47AD-9EA3-F46D935E4EA8}" type="pres">
      <dgm:prSet presAssocID="{C25F5E7E-9B7B-4837-B7D9-D852C07B4701}" presName="connectorText" presStyleLbl="sibTrans1D1" presStyleIdx="5" presStyleCnt="6"/>
      <dgm:spPr/>
      <dgm:t>
        <a:bodyPr/>
        <a:lstStyle/>
        <a:p>
          <a:endParaRPr lang="en-US"/>
        </a:p>
      </dgm:t>
    </dgm:pt>
    <dgm:pt modelId="{123E522E-AC6C-4B16-9929-5A8F5360C84A}" type="pres">
      <dgm:prSet presAssocID="{B921F8D9-8528-4C1C-9FC2-FCE045E21F4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31A648-C07D-472B-84B3-22963FB307A6}" srcId="{FB2D6815-3AC7-4CFA-A419-279A4B46F946}" destId="{5B10C675-38B5-4AC3-82D3-BC0D77B235ED}" srcOrd="4" destOrd="0" parTransId="{59D6A5B9-EE36-4E49-81EB-6551897FF582}" sibTransId="{8631F33C-8E9C-4C29-A226-1C80CDF3DFA2}"/>
    <dgm:cxn modelId="{6FC1B838-B659-4A7A-936C-277AFB364928}" type="presOf" srcId="{F3231475-FADD-465A-8473-61D58E3C54D0}" destId="{E24D9910-7D2B-48B2-8B3A-11BB52CF190B}" srcOrd="0" destOrd="0" presId="urn:microsoft.com/office/officeart/2005/8/layout/bProcess3"/>
    <dgm:cxn modelId="{D6DEE059-B817-444B-934C-51D2C3834522}" type="presOf" srcId="{C25F5E7E-9B7B-4837-B7D9-D852C07B4701}" destId="{FE1F67BF-55E7-425B-AE9B-2DF6B46F683C}" srcOrd="0" destOrd="0" presId="urn:microsoft.com/office/officeart/2005/8/layout/bProcess3"/>
    <dgm:cxn modelId="{BDACF4C0-01BD-4537-9F12-6399CBF149AD}" type="presOf" srcId="{B921F8D9-8528-4C1C-9FC2-FCE045E21F43}" destId="{123E522E-AC6C-4B16-9929-5A8F5360C84A}" srcOrd="0" destOrd="0" presId="urn:microsoft.com/office/officeart/2005/8/layout/bProcess3"/>
    <dgm:cxn modelId="{C49439A2-006A-46A6-97F5-65B5D0BB93C9}" type="presOf" srcId="{BC56D436-BB58-47F7-BEF2-D3E5ECE17251}" destId="{1885D5E9-68F6-49E1-806C-C25D91C50066}" srcOrd="0" destOrd="0" presId="urn:microsoft.com/office/officeart/2005/8/layout/bProcess3"/>
    <dgm:cxn modelId="{13EFB28C-F8D9-47FF-8177-8E0269BF9326}" srcId="{FB2D6815-3AC7-4CFA-A419-279A4B46F946}" destId="{F3231475-FADD-465A-8473-61D58E3C54D0}" srcOrd="0" destOrd="0" parTransId="{EDD5AD38-EFF5-404B-B442-41F7BFE27C02}" sibTransId="{6950D8CE-2249-4E9C-B03F-CB2330B87D80}"/>
    <dgm:cxn modelId="{15369D8A-CC7A-41CD-9F78-D274ED5F9D23}" type="presOf" srcId="{FB2D6815-3AC7-4CFA-A419-279A4B46F946}" destId="{BF0AD8C2-2A39-48F7-96C6-477C419F361E}" srcOrd="0" destOrd="0" presId="urn:microsoft.com/office/officeart/2005/8/layout/bProcess3"/>
    <dgm:cxn modelId="{534431DD-68FC-4507-BDD9-D3AD5F136B22}" type="presOf" srcId="{F4168863-B75F-4516-812D-BBE87243FB22}" destId="{316B7EA3-76EF-453A-87D9-5C8C71A79394}" srcOrd="1" destOrd="0" presId="urn:microsoft.com/office/officeart/2005/8/layout/bProcess3"/>
    <dgm:cxn modelId="{1A68F712-A644-4FF6-B43C-8DA4391A8C2F}" srcId="{FB2D6815-3AC7-4CFA-A419-279A4B46F946}" destId="{50172FC8-EC24-4681-9D87-349237BB5235}" srcOrd="1" destOrd="0" parTransId="{30055924-824F-43B5-8096-9B0411534A27}" sibTransId="{F4168863-B75F-4516-812D-BBE87243FB22}"/>
    <dgm:cxn modelId="{248C26E1-B8E5-4F3A-848C-C5324D8B5922}" type="presOf" srcId="{50172FC8-EC24-4681-9D87-349237BB5235}" destId="{1C46E511-C2E3-4325-BC70-4ECAB366E100}" srcOrd="0" destOrd="0" presId="urn:microsoft.com/office/officeart/2005/8/layout/bProcess3"/>
    <dgm:cxn modelId="{5815F714-772D-4E9E-AC6A-87A8AF098732}" type="presOf" srcId="{6916E23B-670F-4F03-BB5D-830C9671E143}" destId="{81C857C8-A5AC-48AB-A5C3-BAD1C5E9EAF1}" srcOrd="0" destOrd="0" presId="urn:microsoft.com/office/officeart/2005/8/layout/bProcess3"/>
    <dgm:cxn modelId="{E86850A3-2CFC-4D7B-BEB1-EC0BB8625312}" type="presOf" srcId="{6950D8CE-2249-4E9C-B03F-CB2330B87D80}" destId="{8A06B4D4-C123-4772-A224-2A79847B0092}" srcOrd="1" destOrd="0" presId="urn:microsoft.com/office/officeart/2005/8/layout/bProcess3"/>
    <dgm:cxn modelId="{2148ED0B-7BDC-4655-951C-01F5BF97DABD}" type="presOf" srcId="{8631F33C-8E9C-4C29-A226-1C80CDF3DFA2}" destId="{1B3C4DFF-F7F0-4F34-BD84-8939FF333AB0}" srcOrd="1" destOrd="0" presId="urn:microsoft.com/office/officeart/2005/8/layout/bProcess3"/>
    <dgm:cxn modelId="{3EE1B27C-C796-4D05-907F-E984A9638118}" type="presOf" srcId="{8631F33C-8E9C-4C29-A226-1C80CDF3DFA2}" destId="{5F7ACE05-4CAB-4121-B304-4C5D824822EE}" srcOrd="0" destOrd="0" presId="urn:microsoft.com/office/officeart/2005/8/layout/bProcess3"/>
    <dgm:cxn modelId="{EC9328F8-1805-43BB-B757-D0F61D569BBD}" srcId="{FB2D6815-3AC7-4CFA-A419-279A4B46F946}" destId="{0714D1D1-A5AB-4086-A75C-AB7719626FDE}" srcOrd="5" destOrd="0" parTransId="{E74ACA37-A757-465B-A1F1-A4A28EF0739E}" sibTransId="{C25F5E7E-9B7B-4837-B7D9-D852C07B4701}"/>
    <dgm:cxn modelId="{53D7237C-DFAC-4BDB-AC2D-4F6F21C38778}" type="presOf" srcId="{6950D8CE-2249-4E9C-B03F-CB2330B87D80}" destId="{DB7C8AA1-5FB8-4FAB-BB5B-E67852C85BA5}" srcOrd="0" destOrd="0" presId="urn:microsoft.com/office/officeart/2005/8/layout/bProcess3"/>
    <dgm:cxn modelId="{AA786DCE-C15D-4E64-A912-2282795E2BA1}" srcId="{FB2D6815-3AC7-4CFA-A419-279A4B46F946}" destId="{6916E23B-670F-4F03-BB5D-830C9671E143}" srcOrd="2" destOrd="0" parTransId="{72950BAC-F2F1-4259-A6B4-ABC0245EEBB1}" sibTransId="{04E99CCC-662E-4966-A685-ABB3B87A8EE3}"/>
    <dgm:cxn modelId="{4BB6D5CE-8F17-4C3E-B2A4-29E40BF94266}" type="presOf" srcId="{BC56D436-BB58-47F7-BEF2-D3E5ECE17251}" destId="{FE03395A-9E76-4767-80B1-66B4E0AEBDB3}" srcOrd="1" destOrd="0" presId="urn:microsoft.com/office/officeart/2005/8/layout/bProcess3"/>
    <dgm:cxn modelId="{C310B74C-C6B2-440A-BA57-693A29047C08}" type="presOf" srcId="{C25F5E7E-9B7B-4837-B7D9-D852C07B4701}" destId="{E1D8956F-EE21-47AD-9EA3-F46D935E4EA8}" srcOrd="1" destOrd="0" presId="urn:microsoft.com/office/officeart/2005/8/layout/bProcess3"/>
    <dgm:cxn modelId="{6AF4CDC9-7C06-46D1-B3D7-0DEAFE42D8EF}" type="presOf" srcId="{0714D1D1-A5AB-4086-A75C-AB7719626FDE}" destId="{037BE9AE-869C-4E19-A7D5-C8F4E6F78828}" srcOrd="0" destOrd="0" presId="urn:microsoft.com/office/officeart/2005/8/layout/bProcess3"/>
    <dgm:cxn modelId="{441AE145-085A-467D-AFC3-2C8BEF254D9E}" type="presOf" srcId="{04E99CCC-662E-4966-A685-ABB3B87A8EE3}" destId="{D59C80A4-3557-4D51-9035-57A61434FCCE}" srcOrd="0" destOrd="0" presId="urn:microsoft.com/office/officeart/2005/8/layout/bProcess3"/>
    <dgm:cxn modelId="{B8212D8C-A064-4E40-AC12-C97E620DA3F0}" type="presOf" srcId="{5B10C675-38B5-4AC3-82D3-BC0D77B235ED}" destId="{7B7A9695-7817-4F4E-B4F3-3F6044918C41}" srcOrd="0" destOrd="0" presId="urn:microsoft.com/office/officeart/2005/8/layout/bProcess3"/>
    <dgm:cxn modelId="{374B3F30-76D3-4D19-9E70-004B3D5E113A}" srcId="{FB2D6815-3AC7-4CFA-A419-279A4B46F946}" destId="{B921F8D9-8528-4C1C-9FC2-FCE045E21F43}" srcOrd="6" destOrd="0" parTransId="{6E76F76D-9AFF-46C0-9173-4807880DA0C4}" sibTransId="{7493C6D9-C629-4FAF-8A28-F52ACE7B398F}"/>
    <dgm:cxn modelId="{C98215FC-E277-4760-B09D-085EA1FECC94}" type="presOf" srcId="{F4168863-B75F-4516-812D-BBE87243FB22}" destId="{11292C96-7385-4E52-A402-3A697A0921E7}" srcOrd="0" destOrd="0" presId="urn:microsoft.com/office/officeart/2005/8/layout/bProcess3"/>
    <dgm:cxn modelId="{4B5C9A6E-56A6-493D-9BBA-91ADA57183B7}" type="presOf" srcId="{B25FFC98-D0AC-49A1-AFDF-34F91D16D1FD}" destId="{E3705B4E-9CD5-45A3-9886-DD0E73DD698E}" srcOrd="0" destOrd="0" presId="urn:microsoft.com/office/officeart/2005/8/layout/bProcess3"/>
    <dgm:cxn modelId="{40FC18F9-4EE3-4846-A223-5BF1BAA0065D}" type="presOf" srcId="{04E99CCC-662E-4966-A685-ABB3B87A8EE3}" destId="{D3DA6E35-1BBD-41CE-8274-6CA012747076}" srcOrd="1" destOrd="0" presId="urn:microsoft.com/office/officeart/2005/8/layout/bProcess3"/>
    <dgm:cxn modelId="{06D9322D-46C3-48D8-887E-567D42A3AF26}" srcId="{FB2D6815-3AC7-4CFA-A419-279A4B46F946}" destId="{B25FFC98-D0AC-49A1-AFDF-34F91D16D1FD}" srcOrd="3" destOrd="0" parTransId="{BD4DF4E4-7C3A-408B-82BD-BCA3C66CAD5B}" sibTransId="{BC56D436-BB58-47F7-BEF2-D3E5ECE17251}"/>
    <dgm:cxn modelId="{5449433B-CCC4-4AB6-AE97-204C3E48D82B}" type="presParOf" srcId="{BF0AD8C2-2A39-48F7-96C6-477C419F361E}" destId="{E24D9910-7D2B-48B2-8B3A-11BB52CF190B}" srcOrd="0" destOrd="0" presId="urn:microsoft.com/office/officeart/2005/8/layout/bProcess3"/>
    <dgm:cxn modelId="{1DDF42B9-EDC6-4D0A-B770-BC3D04B97792}" type="presParOf" srcId="{BF0AD8C2-2A39-48F7-96C6-477C419F361E}" destId="{DB7C8AA1-5FB8-4FAB-BB5B-E67852C85BA5}" srcOrd="1" destOrd="0" presId="urn:microsoft.com/office/officeart/2005/8/layout/bProcess3"/>
    <dgm:cxn modelId="{3A69F8B2-07D3-485B-8804-9CF36AA5EF7D}" type="presParOf" srcId="{DB7C8AA1-5FB8-4FAB-BB5B-E67852C85BA5}" destId="{8A06B4D4-C123-4772-A224-2A79847B0092}" srcOrd="0" destOrd="0" presId="urn:microsoft.com/office/officeart/2005/8/layout/bProcess3"/>
    <dgm:cxn modelId="{E433694D-3D4E-428D-84BE-784598AC68EF}" type="presParOf" srcId="{BF0AD8C2-2A39-48F7-96C6-477C419F361E}" destId="{1C46E511-C2E3-4325-BC70-4ECAB366E100}" srcOrd="2" destOrd="0" presId="urn:microsoft.com/office/officeart/2005/8/layout/bProcess3"/>
    <dgm:cxn modelId="{1D920A3B-F569-437B-906B-94F2024B1E04}" type="presParOf" srcId="{BF0AD8C2-2A39-48F7-96C6-477C419F361E}" destId="{11292C96-7385-4E52-A402-3A697A0921E7}" srcOrd="3" destOrd="0" presId="urn:microsoft.com/office/officeart/2005/8/layout/bProcess3"/>
    <dgm:cxn modelId="{D42CDEF7-85B2-4066-AADE-69F3BD882DA4}" type="presParOf" srcId="{11292C96-7385-4E52-A402-3A697A0921E7}" destId="{316B7EA3-76EF-453A-87D9-5C8C71A79394}" srcOrd="0" destOrd="0" presId="urn:microsoft.com/office/officeart/2005/8/layout/bProcess3"/>
    <dgm:cxn modelId="{7CC58CAC-D2D3-4ABF-BD38-2141B1120E21}" type="presParOf" srcId="{BF0AD8C2-2A39-48F7-96C6-477C419F361E}" destId="{81C857C8-A5AC-48AB-A5C3-BAD1C5E9EAF1}" srcOrd="4" destOrd="0" presId="urn:microsoft.com/office/officeart/2005/8/layout/bProcess3"/>
    <dgm:cxn modelId="{7FF60BAE-DAD0-4A06-A2E8-6C4CF8D174C8}" type="presParOf" srcId="{BF0AD8C2-2A39-48F7-96C6-477C419F361E}" destId="{D59C80A4-3557-4D51-9035-57A61434FCCE}" srcOrd="5" destOrd="0" presId="urn:microsoft.com/office/officeart/2005/8/layout/bProcess3"/>
    <dgm:cxn modelId="{02090D91-B4CD-4CF4-8582-70B92DDD0F35}" type="presParOf" srcId="{D59C80A4-3557-4D51-9035-57A61434FCCE}" destId="{D3DA6E35-1BBD-41CE-8274-6CA012747076}" srcOrd="0" destOrd="0" presId="urn:microsoft.com/office/officeart/2005/8/layout/bProcess3"/>
    <dgm:cxn modelId="{D04F9377-353C-474C-9DC8-FCC234F578EF}" type="presParOf" srcId="{BF0AD8C2-2A39-48F7-96C6-477C419F361E}" destId="{E3705B4E-9CD5-45A3-9886-DD0E73DD698E}" srcOrd="6" destOrd="0" presId="urn:microsoft.com/office/officeart/2005/8/layout/bProcess3"/>
    <dgm:cxn modelId="{F5F1F942-CA1C-48D4-A4C6-0BC5E4C825BF}" type="presParOf" srcId="{BF0AD8C2-2A39-48F7-96C6-477C419F361E}" destId="{1885D5E9-68F6-49E1-806C-C25D91C50066}" srcOrd="7" destOrd="0" presId="urn:microsoft.com/office/officeart/2005/8/layout/bProcess3"/>
    <dgm:cxn modelId="{E9DC0176-AECD-4D61-89B4-FFA9FC61502E}" type="presParOf" srcId="{1885D5E9-68F6-49E1-806C-C25D91C50066}" destId="{FE03395A-9E76-4767-80B1-66B4E0AEBDB3}" srcOrd="0" destOrd="0" presId="urn:microsoft.com/office/officeart/2005/8/layout/bProcess3"/>
    <dgm:cxn modelId="{7830C71E-2FA4-40DA-B0DB-E5C80D080C12}" type="presParOf" srcId="{BF0AD8C2-2A39-48F7-96C6-477C419F361E}" destId="{7B7A9695-7817-4F4E-B4F3-3F6044918C41}" srcOrd="8" destOrd="0" presId="urn:microsoft.com/office/officeart/2005/8/layout/bProcess3"/>
    <dgm:cxn modelId="{BB9DC4BA-3795-42A2-B426-267B844F885E}" type="presParOf" srcId="{BF0AD8C2-2A39-48F7-96C6-477C419F361E}" destId="{5F7ACE05-4CAB-4121-B304-4C5D824822EE}" srcOrd="9" destOrd="0" presId="urn:microsoft.com/office/officeart/2005/8/layout/bProcess3"/>
    <dgm:cxn modelId="{4CDA4E4A-2E5F-4BD7-87A6-DE6986A57467}" type="presParOf" srcId="{5F7ACE05-4CAB-4121-B304-4C5D824822EE}" destId="{1B3C4DFF-F7F0-4F34-BD84-8939FF333AB0}" srcOrd="0" destOrd="0" presId="urn:microsoft.com/office/officeart/2005/8/layout/bProcess3"/>
    <dgm:cxn modelId="{82861B6B-27CF-4447-A1BC-3C343F81E89C}" type="presParOf" srcId="{BF0AD8C2-2A39-48F7-96C6-477C419F361E}" destId="{037BE9AE-869C-4E19-A7D5-C8F4E6F78828}" srcOrd="10" destOrd="0" presId="urn:microsoft.com/office/officeart/2005/8/layout/bProcess3"/>
    <dgm:cxn modelId="{DF639902-1FDD-47DE-B0E9-CC129A82F451}" type="presParOf" srcId="{BF0AD8C2-2A39-48F7-96C6-477C419F361E}" destId="{FE1F67BF-55E7-425B-AE9B-2DF6B46F683C}" srcOrd="11" destOrd="0" presId="urn:microsoft.com/office/officeart/2005/8/layout/bProcess3"/>
    <dgm:cxn modelId="{42AB0AF9-0B84-424E-AB98-F534DCF2B14C}" type="presParOf" srcId="{FE1F67BF-55E7-425B-AE9B-2DF6B46F683C}" destId="{E1D8956F-EE21-47AD-9EA3-F46D935E4EA8}" srcOrd="0" destOrd="0" presId="urn:microsoft.com/office/officeart/2005/8/layout/bProcess3"/>
    <dgm:cxn modelId="{5C6106F7-DCAB-483F-9486-7E5024347AC8}" type="presParOf" srcId="{BF0AD8C2-2A39-48F7-96C6-477C419F361E}" destId="{123E522E-AC6C-4B16-9929-5A8F5360C84A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C8AA1-5FB8-4FAB-BB5B-E67852C85BA5}">
      <dsp:nvSpPr>
        <dsp:cNvPr id="0" name=""/>
        <dsp:cNvSpPr/>
      </dsp:nvSpPr>
      <dsp:spPr>
        <a:xfrm>
          <a:off x="3251621" y="587622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3466671" y="630917"/>
        <a:ext cx="24247" cy="4849"/>
      </dsp:txXfrm>
    </dsp:sp>
    <dsp:sp modelId="{E24D9910-7D2B-48B2-8B3A-11BB52CF190B}">
      <dsp:nvSpPr>
        <dsp:cNvPr id="0" name=""/>
        <dsp:cNvSpPr/>
      </dsp:nvSpPr>
      <dsp:spPr>
        <a:xfrm>
          <a:off x="114495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Loading MMS data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803"/>
        <a:ext cx="2108463" cy="1265077"/>
      </dsp:txXfrm>
    </dsp:sp>
    <dsp:sp modelId="{11292C96-7385-4E52-A402-3A697A0921E7}">
      <dsp:nvSpPr>
        <dsp:cNvPr id="0" name=""/>
        <dsp:cNvSpPr/>
      </dsp:nvSpPr>
      <dsp:spPr>
        <a:xfrm>
          <a:off x="5845031" y="587622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6060081" y="630917"/>
        <a:ext cx="24247" cy="4849"/>
      </dsp:txXfrm>
    </dsp:sp>
    <dsp:sp modelId="{1C46E511-C2E3-4325-BC70-4ECAB366E100}">
      <dsp:nvSpPr>
        <dsp:cNvPr id="0" name=""/>
        <dsp:cNvSpPr/>
      </dsp:nvSpPr>
      <dsp:spPr>
        <a:xfrm>
          <a:off x="373836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Classify regions (MS/SW/PSH)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738368" y="803"/>
        <a:ext cx="2108463" cy="1265077"/>
      </dsp:txXfrm>
    </dsp:sp>
    <dsp:sp modelId="{D59C80A4-3557-4D51-9035-57A61434FCCE}">
      <dsp:nvSpPr>
        <dsp:cNvPr id="0" name=""/>
        <dsp:cNvSpPr/>
      </dsp:nvSpPr>
      <dsp:spPr>
        <a:xfrm>
          <a:off x="2199190" y="1264081"/>
          <a:ext cx="5186819" cy="454346"/>
        </a:xfrm>
        <a:custGeom>
          <a:avLst/>
          <a:gdLst/>
          <a:ahLst/>
          <a:cxnLst/>
          <a:rect l="0" t="0" r="0" b="0"/>
          <a:pathLst>
            <a:path>
              <a:moveTo>
                <a:pt x="5186819" y="0"/>
              </a:moveTo>
              <a:lnTo>
                <a:pt x="5186819" y="244273"/>
              </a:lnTo>
              <a:lnTo>
                <a:pt x="0" y="244273"/>
              </a:lnTo>
              <a:lnTo>
                <a:pt x="0" y="454346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4662363" y="1488829"/>
        <a:ext cx="260472" cy="4849"/>
      </dsp:txXfrm>
    </dsp:sp>
    <dsp:sp modelId="{81C857C8-A5AC-48AB-A5C3-BAD1C5E9EAF1}">
      <dsp:nvSpPr>
        <dsp:cNvPr id="0" name=""/>
        <dsp:cNvSpPr/>
      </dsp:nvSpPr>
      <dsp:spPr>
        <a:xfrm>
          <a:off x="6331778" y="803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Search for Magnetosheath Jets on MS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6331778" y="803"/>
        <a:ext cx="2108463" cy="1265077"/>
      </dsp:txXfrm>
    </dsp:sp>
    <dsp:sp modelId="{1885D5E9-68F6-49E1-806C-C25D91C50066}">
      <dsp:nvSpPr>
        <dsp:cNvPr id="0" name=""/>
        <dsp:cNvSpPr/>
      </dsp:nvSpPr>
      <dsp:spPr>
        <a:xfrm>
          <a:off x="3251621" y="2337646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3466671" y="2380941"/>
        <a:ext cx="24247" cy="4849"/>
      </dsp:txXfrm>
    </dsp:sp>
    <dsp:sp modelId="{E3705B4E-9CD5-45A3-9886-DD0E73DD698E}">
      <dsp:nvSpPr>
        <dsp:cNvPr id="0" name=""/>
        <dsp:cNvSpPr/>
      </dsp:nvSpPr>
      <dsp:spPr>
        <a:xfrm>
          <a:off x="114495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Save Area and Jet Values (</a:t>
          </a:r>
          <a14:m xmlns:a14="http://schemas.microsoft.com/office/drawing/2010/main">
            <m:oMath xmlns:m="http://schemas.openxmlformats.org/officeDocument/2006/math">
              <m:r>
                <m:rPr>
                  <m:sty m:val="p"/>
                </m:rP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v</m:t>
              </m:r>
              <m: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𝑃</m:t>
                  </m:r>
                </m:e>
                <m:sub>
                  <m:r>
                    <a:rPr lang="en-US" sz="1400" b="0" i="1" kern="1200" smtClean="0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𝑑𝑦𝑛</m:t>
                  </m:r>
                </m:sub>
              </m:sSub>
              <m:r>
                <a:rPr lang="en-US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𝜌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a:rPr lang="en-US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𝑃</m:t>
              </m:r>
              <m:r>
                <a:rPr lang="el-GR" sz="1400" b="0" i="1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Β</m:t>
              </m:r>
              <m: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Ε</m:t>
              </m:r>
              <m: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 </m:t>
              </m:r>
              <m:r>
                <m:rPr>
                  <m:sty m:val="p"/>
                </m:rP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T</m:t>
              </m:r>
              <m:r>
                <a:rPr lang="en-US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,</m:t>
              </m:r>
              <m:r>
                <m:rPr>
                  <m:sty m:val="p"/>
                </m:rPr>
                <a:rPr lang="el-GR" sz="1400" b="0" i="0" kern="1200" smtClean="0">
                  <a:solidFill>
                    <a:srgbClr val="000000"/>
                  </a:solidFill>
                  <a:latin typeface="Cambria Math" panose="02040503050406030204" pitchFamily="18" charset="0"/>
                </a:rPr>
                <m:t>θ</m:t>
              </m:r>
            </m:oMath>
          </a14:m>
          <a:r>
            <a:rPr lang="el-GR" sz="1400" kern="1200" dirty="0" smtClean="0">
              <a:solidFill>
                <a:srgbClr val="000000"/>
              </a:solidFill>
            </a:rPr>
            <a:t>...)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1750827"/>
        <a:ext cx="2108463" cy="1265077"/>
      </dsp:txXfrm>
    </dsp:sp>
    <dsp:sp modelId="{5F7ACE05-4CAB-4121-B304-4C5D824822EE}">
      <dsp:nvSpPr>
        <dsp:cNvPr id="0" name=""/>
        <dsp:cNvSpPr/>
      </dsp:nvSpPr>
      <dsp:spPr>
        <a:xfrm>
          <a:off x="5845031" y="2337646"/>
          <a:ext cx="454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4346" y="45720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6060081" y="2380941"/>
        <a:ext cx="24247" cy="4849"/>
      </dsp:txXfrm>
    </dsp:sp>
    <dsp:sp modelId="{7B7A9695-7817-4F4E-B4F3-3F6044918C41}">
      <dsp:nvSpPr>
        <dsp:cNvPr id="0" name=""/>
        <dsp:cNvSpPr/>
      </dsp:nvSpPr>
      <dsp:spPr>
        <a:xfrm>
          <a:off x="373836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Advanced area &amp; jet classification (orientation to BS)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3738368" y="1750827"/>
        <a:ext cx="2108463" cy="1265077"/>
      </dsp:txXfrm>
    </dsp:sp>
    <dsp:sp modelId="{FE1F67BF-55E7-425B-AE9B-2DF6B46F683C}">
      <dsp:nvSpPr>
        <dsp:cNvPr id="0" name=""/>
        <dsp:cNvSpPr/>
      </dsp:nvSpPr>
      <dsp:spPr>
        <a:xfrm>
          <a:off x="2199190" y="3014105"/>
          <a:ext cx="5186819" cy="454346"/>
        </a:xfrm>
        <a:custGeom>
          <a:avLst/>
          <a:gdLst/>
          <a:ahLst/>
          <a:cxnLst/>
          <a:rect l="0" t="0" r="0" b="0"/>
          <a:pathLst>
            <a:path>
              <a:moveTo>
                <a:pt x="5186819" y="0"/>
              </a:moveTo>
              <a:lnTo>
                <a:pt x="5186819" y="244273"/>
              </a:lnTo>
              <a:lnTo>
                <a:pt x="0" y="244273"/>
              </a:lnTo>
              <a:lnTo>
                <a:pt x="0" y="454346"/>
              </a:lnTo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>
            <a:solidFill>
              <a:srgbClr val="000000"/>
            </a:solidFill>
          </a:endParaRPr>
        </a:p>
      </dsp:txBody>
      <dsp:txXfrm>
        <a:off x="4662363" y="3238853"/>
        <a:ext cx="260472" cy="4849"/>
      </dsp:txXfrm>
    </dsp:sp>
    <dsp:sp modelId="{037BE9AE-869C-4E19-A7D5-C8F4E6F78828}">
      <dsp:nvSpPr>
        <dsp:cNvPr id="0" name=""/>
        <dsp:cNvSpPr/>
      </dsp:nvSpPr>
      <dsp:spPr>
        <a:xfrm>
          <a:off x="6331778" y="1750827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Statistically compare their characteristics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6331778" y="1750827"/>
        <a:ext cx="2108463" cy="1265077"/>
      </dsp:txXfrm>
    </dsp:sp>
    <dsp:sp modelId="{123E522E-AC6C-4B16-9929-5A8F5360C84A}">
      <dsp:nvSpPr>
        <dsp:cNvPr id="0" name=""/>
        <dsp:cNvSpPr/>
      </dsp:nvSpPr>
      <dsp:spPr>
        <a:xfrm>
          <a:off x="1144958" y="3500851"/>
          <a:ext cx="2108463" cy="126507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000000"/>
              </a:solidFill>
            </a:rPr>
            <a:t>TBD…</a:t>
          </a:r>
          <a:endParaRPr lang="en-US" sz="1400" kern="1200" dirty="0">
            <a:solidFill>
              <a:srgbClr val="000000"/>
            </a:solidFill>
          </a:endParaRPr>
        </a:p>
      </dsp:txBody>
      <dsp:txXfrm>
        <a:off x="1144958" y="3500851"/>
        <a:ext cx="2108463" cy="1265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22-9-2021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164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948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2525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Data does </a:t>
            </a:r>
            <a:r>
              <a:rPr lang="en-US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000000"/>
                </a:solidFill>
              </a:rPr>
              <a:t> provide </a:t>
            </a:r>
            <a:r>
              <a:rPr lang="en-US" dirty="0" smtClean="0">
                <a:solidFill>
                  <a:srgbClr val="FF0000"/>
                </a:solidFill>
              </a:rPr>
              <a:t>well behaved boundaries </a:t>
            </a:r>
            <a:r>
              <a:rPr lang="en-US" dirty="0" smtClean="0">
                <a:solidFill>
                  <a:srgbClr val="000000"/>
                </a:solidFill>
              </a:rPr>
              <a:t>for each case </a:t>
            </a:r>
            <a:r>
              <a:rPr lang="en-US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00000"/>
                </a:solidFill>
              </a:rPr>
              <a:t> misclassification can not be avoided.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 lot of </a:t>
            </a:r>
            <a:r>
              <a:rPr lang="en-US" dirty="0" smtClean="0">
                <a:solidFill>
                  <a:srgbClr val="FF0000"/>
                </a:solidFill>
              </a:rPr>
              <a:t>handpicked values </a:t>
            </a:r>
            <a:r>
              <a:rPr lang="en-US" dirty="0" smtClean="0">
                <a:solidFill>
                  <a:srgbClr val="000000"/>
                </a:solidFill>
              </a:rPr>
              <a:t>(Pre-jet and Post-jet periods, Thresholds, smooth filters, Definitions…).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79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0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672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6624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27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124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5399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25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17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56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306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4496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8642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855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28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84E2-B408-4126-AC2F-2F00916FD2BE}" type="datetime1">
              <a:rPr lang="nl-BE" smtClean="0"/>
              <a:t>22/09/2021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C11E-F211-4E81-A381-C133B99530D2}" type="datetime1">
              <a:rPr lang="nl-BE" smtClean="0"/>
              <a:t>22/09/2021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2924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3705467" y="6120000"/>
            <a:ext cx="4782265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 smtClean="0"/>
              <a:t>Quasi-parallel &amp; Quasi-perpendicular Magnetosheath Jets Using MMS</a:t>
            </a:r>
            <a: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nl-NL" sz="1200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3677" y="639550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CA71291-1C34-4771-A37E-677F2182E258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575998" y="6380361"/>
            <a:ext cx="54576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Forecasting CMEs using  Artificial Intelligence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FB01B-1CB5-46A2-B2BD-C8ED67F5E94F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31FD-DA83-4FB6-91A8-8F536FC36F31}" type="datetime1">
              <a:rPr lang="nl-BE" smtClean="0"/>
              <a:t>22/09/2021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679FF-E67C-4525-A505-CB4E90CF1C8F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13327-7CFC-4D70-A5B6-6DB481E0BFAB}" type="datetime1">
              <a:rPr lang="nl-BE" smtClean="0"/>
              <a:t>22/09/2021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1043-E98B-4194-929E-A852A294977A}" type="datetime1">
              <a:rPr lang="nl-BE" smtClean="0"/>
              <a:t>22/09/2021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KU Leuven, Centre for mathematical Plasma-Astrophysics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C3287-9FF9-4F9B-97CA-371D4CD8DDF1}" type="datetime1">
              <a:rPr lang="nl-BE" smtClean="0"/>
              <a:t>22/09/2021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2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dirty="0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605E3256-8636-43DD-BC4F-57D576168D29}" type="datetime1">
              <a:rPr lang="nl-BE" smtClean="0"/>
              <a:t>22/09/2021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 smtClean="0"/>
              <a:t>KU Leuven, Centre for mathematical Plasma-Astrophysics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2F4D5D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3443598" y="806134"/>
            <a:ext cx="6096524" cy="59305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Quasi-parallel </a:t>
            </a:r>
            <a:r>
              <a:rPr lang="en-US" dirty="0"/>
              <a:t>&amp; Quasi-perpendicular Magnetosheath Jets Using </a:t>
            </a:r>
            <a:r>
              <a:rPr lang="en-US" dirty="0" smtClean="0"/>
              <a:t>MMS</a:t>
            </a: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200" b="1" dirty="0" smtClean="0"/>
              <a:t>Savvas Raptis, Tomas Karlsson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n-US" sz="2200" dirty="0"/>
              <a:t>KTH - Department of Space and Plasma </a:t>
            </a:r>
            <a:r>
              <a:rPr lang="en-US" sz="2200" dirty="0" smtClean="0"/>
              <a:t>Physics</a:t>
            </a: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nl-BE" sz="2200" dirty="0" smtClean="0"/>
              <a:t/>
            </a:r>
            <a:br>
              <a:rPr lang="nl-BE" sz="22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n-US" sz="1800" dirty="0"/>
              <a:t>Swedish Space Plasma Meeting </a:t>
            </a:r>
            <a:r>
              <a:rPr lang="en-US" sz="1800" dirty="0" smtClean="0"/>
              <a:t>2019</a:t>
            </a:r>
            <a:br>
              <a:rPr lang="en-US" sz="1800" dirty="0" smtClean="0"/>
            </a:br>
            <a:r>
              <a:rPr lang="en-US" sz="1800" dirty="0" smtClean="0"/>
              <a:t>2019/02/07, Uppsala</a:t>
            </a: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/>
              <a:t/>
            </a:r>
            <a:br>
              <a:rPr lang="el-GR" sz="2200" dirty="0"/>
            </a:br>
            <a:r>
              <a:rPr lang="el-GR" sz="2200" dirty="0" smtClean="0"/>
              <a:t/>
            </a:r>
            <a:br>
              <a:rPr lang="el-GR" sz="2200" dirty="0" smtClean="0"/>
            </a:br>
            <a:r>
              <a:rPr lang="el-GR" sz="2200" dirty="0"/>
              <a:t/>
            </a:r>
            <a:br>
              <a:rPr lang="el-GR" sz="2200" dirty="0"/>
            </a:br>
            <a:endParaRPr lang="nl-NL" sz="2200" dirty="0"/>
          </a:p>
        </p:txBody>
      </p:sp>
      <p:pic>
        <p:nvPicPr>
          <p:cNvPr id="10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04" y="1269145"/>
            <a:ext cx="3248900" cy="36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Classifying Jets – Boundary Example – Temperature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275" y="994946"/>
            <a:ext cx="7766885" cy="50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3780660"/>
            <a:ext cx="144000" cy="134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3001242"/>
            <a:ext cx="144000" cy="134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2221824"/>
            <a:ext cx="144000" cy="134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4560078"/>
            <a:ext cx="144000" cy="134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5339496"/>
            <a:ext cx="144000" cy="13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2975635"/>
            <a:ext cx="180000" cy="1915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3773918"/>
            <a:ext cx="180000" cy="1915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80000" y="2691678"/>
            <a:ext cx="1198880" cy="1552331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1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/>
              <a:t>Classifying Jets – Boundary </a:t>
            </a:r>
            <a:r>
              <a:rPr lang="en-US" dirty="0" smtClean="0"/>
              <a:t>Example – Anisotropy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157" y="994946"/>
            <a:ext cx="7766885" cy="50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3001242"/>
            <a:ext cx="144000" cy="134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2221824"/>
            <a:ext cx="144000" cy="134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5339496"/>
            <a:ext cx="144000" cy="134982"/>
          </a:xfrm>
          <a:prstGeom prst="rect">
            <a:avLst/>
          </a:prstGeom>
        </p:spPr>
      </p:pic>
      <p:pic>
        <p:nvPicPr>
          <p:cNvPr id="1026" name="Picture 2" descr="ÎÏÎ¿ÏÎ­Î»ÎµÏÎ¼Î± ÎµÎ¹ÎºÏÎ½Î±Ï Î³Î¹Î± question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37495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ÎÏÎ¿ÏÎ­Î»ÎµÏÎ¼Î± ÎµÎ¹ÎºÏÎ½Î±Ï Î³Î¹Î± question ma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4548823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/>
              <a:t>Classifying Jets – Boundary </a:t>
            </a:r>
            <a:r>
              <a:rPr lang="en-US" dirty="0" smtClean="0"/>
              <a:t>Example – Flux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327" y="994946"/>
            <a:ext cx="7768546" cy="50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3780660"/>
            <a:ext cx="144000" cy="134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3001242"/>
            <a:ext cx="144000" cy="1349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2221824"/>
            <a:ext cx="144000" cy="1349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4560078"/>
            <a:ext cx="144000" cy="134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5339496"/>
            <a:ext cx="144000" cy="13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/>
              <a:t>Classifying Jets – Boundary </a:t>
            </a:r>
            <a:r>
              <a:rPr lang="en-US" dirty="0" smtClean="0"/>
              <a:t>Example – Flux Ratios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158" y="994946"/>
            <a:ext cx="7766884" cy="50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00" y="5339496"/>
            <a:ext cx="144000" cy="134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2975635"/>
            <a:ext cx="180000" cy="191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3773918"/>
            <a:ext cx="180000" cy="19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2192846"/>
            <a:ext cx="180000" cy="191586"/>
          </a:xfrm>
          <a:prstGeom prst="rect">
            <a:avLst/>
          </a:prstGeom>
        </p:spPr>
      </p:pic>
      <p:pic>
        <p:nvPicPr>
          <p:cNvPr id="16" name="Picture 2" descr="ÎÏÎ¿ÏÎ­Î»ÎµÏÎ¼Î± ÎµÎ¹ÎºÏÎ½Î±Ï Î³Î¹Î± question ma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4572201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080000" y="1898374"/>
            <a:ext cx="1198880" cy="2312946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000" y="2975635"/>
            <a:ext cx="180000" cy="1915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40" y="3773918"/>
            <a:ext cx="180000" cy="19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>
              <a:xfrm>
                <a:off x="576000" y="207036"/>
                <a:ext cx="11041200" cy="787910"/>
              </a:xfrm>
            </p:spPr>
            <p:txBody>
              <a:bodyPr/>
              <a:lstStyle/>
              <a:p>
                <a:pPr algn="ctr"/>
                <a:r>
                  <a:rPr lang="en-US" dirty="0"/>
                  <a:t>Classifying Jets – Boundary </a:t>
                </a:r>
                <a:r>
                  <a:rPr lang="en-US" dirty="0" smtClean="0"/>
                  <a:t>Example – STD(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76000" y="207036"/>
                <a:ext cx="11041200" cy="787910"/>
              </a:xfrm>
              <a:blipFill>
                <a:blip r:embed="rId3"/>
                <a:stretch>
                  <a:fillRect b="-2480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58" y="994946"/>
            <a:ext cx="7766884" cy="50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000" y="5339496"/>
            <a:ext cx="144000" cy="134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00" y="2975635"/>
            <a:ext cx="180000" cy="191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00" y="3773918"/>
            <a:ext cx="180000" cy="191586"/>
          </a:xfrm>
          <a:prstGeom prst="rect">
            <a:avLst/>
          </a:prstGeom>
        </p:spPr>
      </p:pic>
      <p:pic>
        <p:nvPicPr>
          <p:cNvPr id="10" name="Picture 2" descr="ÎÏÎ¿ÏÎ­Î»ÎµÏÎ¼Î± ÎµÎ¹ÎºÏÎ½Î±Ï Î³Î¹Î± question m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212316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00" y="4572201"/>
            <a:ext cx="180000" cy="19158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86680" y="2691151"/>
            <a:ext cx="1198880" cy="231648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89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Updated database for Jets (Example)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4914225" y="1445428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Time Period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1/9/2015 – 1/12/2018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7519812"/>
                  </p:ext>
                </p:extLst>
              </p:nvPr>
            </p:nvGraphicFramePr>
            <p:xfrm>
              <a:off x="575999" y="2684027"/>
              <a:ext cx="11041200" cy="16874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40200">
                      <a:extLst>
                        <a:ext uri="{9D8B030D-6E8A-4147-A177-3AD203B41FA5}">
                          <a16:colId xmlns:a16="http://schemas.microsoft.com/office/drawing/2014/main" val="2492899797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3196116089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470234724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2221661002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345708503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716002274"/>
                        </a:ext>
                      </a:extLst>
                    </a:gridCol>
                  </a:tblGrid>
                  <a:tr h="8253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Downsampled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&lt;60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oMath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Quasi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– Parallel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Quasi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– Perpendicular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Boundary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Border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Unclassified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/</a:t>
                          </a: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Unknown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543881"/>
                      </a:ext>
                    </a:extLst>
                  </a:tr>
                  <a:tr h="7730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7020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4174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274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910*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690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962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9217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7519812"/>
                  </p:ext>
                </p:extLst>
              </p:nvPr>
            </p:nvGraphicFramePr>
            <p:xfrm>
              <a:off x="575999" y="2684027"/>
              <a:ext cx="11041200" cy="168745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840200">
                      <a:extLst>
                        <a:ext uri="{9D8B030D-6E8A-4147-A177-3AD203B41FA5}">
                          <a16:colId xmlns:a16="http://schemas.microsoft.com/office/drawing/2014/main" val="2492899797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3196116089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470234724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2221661002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345708503"/>
                        </a:ext>
                      </a:extLst>
                    </a:gridCol>
                    <a:gridCol w="1840200">
                      <a:extLst>
                        <a:ext uri="{9D8B030D-6E8A-4147-A177-3AD203B41FA5}">
                          <a16:colId xmlns:a16="http://schemas.microsoft.com/office/drawing/2014/main" val="716002274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3"/>
                          <a:stretch>
                            <a:fillRect l="-331" t="-3311" r="-500662" b="-854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Quasi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– Parallel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Quasi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– Perpendicular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Boundary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Border</a:t>
                          </a:r>
                          <a:r>
                            <a:rPr lang="en-US" baseline="0" dirty="0" smtClean="0">
                              <a:solidFill>
                                <a:srgbClr val="000000"/>
                              </a:solidFill>
                            </a:rPr>
                            <a:t> Jets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Unclassified</a:t>
                          </a:r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/</a:t>
                          </a:r>
                          <a:endParaRPr lang="en-US" dirty="0" smtClean="0">
                            <a:solidFill>
                              <a:srgbClr val="000000"/>
                            </a:solidFill>
                          </a:endParaRPr>
                        </a:p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Unknown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543881"/>
                      </a:ext>
                    </a:extLst>
                  </a:tr>
                  <a:tr h="77305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7020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4174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274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910*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dirty="0" smtClean="0">
                              <a:solidFill>
                                <a:srgbClr val="000000"/>
                              </a:solidFill>
                            </a:rPr>
                            <a:t>690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962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92177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94019" y="5415498"/>
                <a:ext cx="10805160" cy="561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Qpar &gt;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0.05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								         </a:t>
                </a:r>
                <a:r>
                  <a:rPr lang="en-US" sz="1600" dirty="0" err="1" smtClean="0">
                    <a:solidFill>
                      <a:srgbClr val="000000"/>
                    </a:solidFill>
                  </a:rPr>
                  <a:t>Qperp</a:t>
                </a:r>
                <a:r>
                  <a:rPr lang="en-US" sz="1600" dirty="0" smtClean="0">
                    <a:solidFill>
                      <a:srgbClr val="000000"/>
                    </a:solidFill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0.02 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019" y="5415498"/>
                <a:ext cx="10805160" cy="561372"/>
              </a:xfrm>
              <a:prstGeom prst="rect">
                <a:avLst/>
              </a:prstGeom>
              <a:blipFill>
                <a:blip r:embed="rId4"/>
                <a:stretch>
                  <a:fillRect l="-33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11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Characteristics of each category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27" y="994946"/>
            <a:ext cx="10414745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“Background Difference” Statistics</a:t>
            </a:r>
            <a:endParaRPr lang="sv-S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29" y="949960"/>
            <a:ext cx="9986142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5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Duration of Jets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918" y="994946"/>
            <a:ext cx="9447363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6000" y="3347720"/>
            <a:ext cx="11041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Future Work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Quantify </a:t>
            </a:r>
            <a:r>
              <a:rPr lang="en-US" dirty="0">
                <a:solidFill>
                  <a:srgbClr val="FF0000"/>
                </a:solidFill>
              </a:rPr>
              <a:t>true negative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false positive </a:t>
            </a:r>
            <a:r>
              <a:rPr lang="en-US" dirty="0">
                <a:solidFill>
                  <a:srgbClr val="000000"/>
                </a:solidFill>
              </a:rPr>
              <a:t>situations from </a:t>
            </a:r>
            <a:r>
              <a:rPr lang="en-US" dirty="0" smtClean="0">
                <a:solidFill>
                  <a:srgbClr val="000000"/>
                </a:solidFill>
              </a:rPr>
              <a:t>classification.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Verify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classification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algorithms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via </a:t>
            </a:r>
            <a:r>
              <a:rPr lang="en-US" dirty="0">
                <a:solidFill>
                  <a:srgbClr val="FF0000"/>
                </a:solidFill>
              </a:rPr>
              <a:t>Machine Learning</a:t>
            </a:r>
            <a:r>
              <a:rPr lang="en-US" dirty="0">
                <a:solidFill>
                  <a:srgbClr val="000000"/>
                </a:solidFill>
              </a:rPr>
              <a:t> (Hierarchical, k-means, SOM etc.)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Investigate </a:t>
            </a:r>
            <a:r>
              <a:rPr lang="en-US" dirty="0">
                <a:solidFill>
                  <a:srgbClr val="FF0000"/>
                </a:solidFill>
              </a:rPr>
              <a:t>pre-jet </a:t>
            </a:r>
            <a:r>
              <a:rPr lang="en-US" dirty="0">
                <a:solidFill>
                  <a:srgbClr val="000000"/>
                </a:solidFill>
              </a:rPr>
              <a:t>and</a:t>
            </a:r>
            <a:r>
              <a:rPr lang="en-US" dirty="0">
                <a:solidFill>
                  <a:srgbClr val="FF0000"/>
                </a:solidFill>
              </a:rPr>
              <a:t> post-jet plasma properties</a:t>
            </a:r>
            <a:r>
              <a:rPr lang="en-US" dirty="0">
                <a:solidFill>
                  <a:srgbClr val="000000"/>
                </a:solidFill>
              </a:rPr>
              <a:t> in comparison to each </a:t>
            </a:r>
            <a:r>
              <a:rPr lang="en-US" dirty="0" smtClean="0">
                <a:solidFill>
                  <a:srgbClr val="000000"/>
                </a:solidFill>
              </a:rPr>
              <a:t>category.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Connect each </a:t>
            </a:r>
            <a:r>
              <a:rPr lang="en-US" dirty="0">
                <a:solidFill>
                  <a:srgbClr val="000000"/>
                </a:solidFill>
              </a:rPr>
              <a:t>category to </a:t>
            </a:r>
            <a:r>
              <a:rPr lang="en-US" dirty="0">
                <a:solidFill>
                  <a:srgbClr val="FF0000"/>
                </a:solidFill>
              </a:rPr>
              <a:t>a generation mechanism and </a:t>
            </a:r>
            <a:r>
              <a:rPr lang="en-US" dirty="0" smtClean="0">
                <a:solidFill>
                  <a:srgbClr val="FF0000"/>
                </a:solidFill>
              </a:rPr>
              <a:t>origin candidate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000" y="995343"/>
            <a:ext cx="1104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Obtained a large </a:t>
            </a:r>
            <a:r>
              <a:rPr lang="en-US" dirty="0" smtClean="0">
                <a:solidFill>
                  <a:srgbClr val="FF0000"/>
                </a:solidFill>
              </a:rPr>
              <a:t>database of Magnetosheath Jets </a:t>
            </a:r>
            <a:r>
              <a:rPr lang="en-US" dirty="0" smtClean="0">
                <a:solidFill>
                  <a:srgbClr val="000000"/>
                </a:solidFill>
              </a:rPr>
              <a:t>using all available MMS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Analyzed their </a:t>
            </a:r>
            <a:r>
              <a:rPr lang="en-US" dirty="0" smtClean="0">
                <a:solidFill>
                  <a:srgbClr val="FF0000"/>
                </a:solidFill>
              </a:rPr>
              <a:t>statistical characteristics</a:t>
            </a:r>
            <a:r>
              <a:rPr lang="en-US" dirty="0" smtClean="0">
                <a:solidFill>
                  <a:srgbClr val="000000"/>
                </a:solidFill>
              </a:rPr>
              <a:t> and found </a:t>
            </a:r>
            <a:r>
              <a:rPr lang="en-US" dirty="0" smtClean="0">
                <a:solidFill>
                  <a:srgbClr val="FF0000"/>
                </a:solidFill>
              </a:rPr>
              <a:t>interesting similarities and differences</a:t>
            </a:r>
            <a:r>
              <a:rPr lang="en-US" dirty="0" smtClean="0">
                <a:solidFill>
                  <a:srgbClr val="000000"/>
                </a:solidFill>
              </a:rPr>
              <a:t> compared with earlier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Successfully </a:t>
            </a:r>
            <a:r>
              <a:rPr lang="en-US" dirty="0" smtClean="0">
                <a:solidFill>
                  <a:srgbClr val="FF0000"/>
                </a:solidFill>
              </a:rPr>
              <a:t>classified them into different categories </a:t>
            </a:r>
            <a:r>
              <a:rPr lang="en-US" dirty="0" smtClean="0">
                <a:solidFill>
                  <a:srgbClr val="000000"/>
                </a:solidFill>
              </a:rPr>
              <a:t>showing different characteristics. </a:t>
            </a:r>
          </a:p>
        </p:txBody>
      </p:sp>
    </p:spTree>
    <p:extLst>
      <p:ext uri="{BB962C8B-B14F-4D97-AF65-F5344CB8AC3E}">
        <p14:creationId xmlns:p14="http://schemas.microsoft.com/office/powerpoint/2010/main" val="123352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Magnetosheath Jets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6000" y="1001109"/>
            <a:ext cx="11174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00"/>
                </a:solidFill>
              </a:rPr>
              <a:t>What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>Enhancements of dynamic pressure </a:t>
            </a:r>
            <a:r>
              <a:rPr lang="en-US" dirty="0" smtClean="0">
                <a:solidFill>
                  <a:srgbClr val="000000"/>
                </a:solidFill>
              </a:rPr>
              <a:t>above </a:t>
            </a: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general </a:t>
            </a:r>
            <a:r>
              <a:rPr lang="en-US" dirty="0">
                <a:solidFill>
                  <a:srgbClr val="000000"/>
                </a:solidFill>
              </a:rPr>
              <a:t>fluctuations </a:t>
            </a:r>
            <a:r>
              <a:rPr lang="en-US" dirty="0" smtClean="0">
                <a:solidFill>
                  <a:srgbClr val="000000"/>
                </a:solidFill>
              </a:rPr>
              <a:t>level.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Where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Magnetosheath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>
                <a:solidFill>
                  <a:srgbClr val="000000"/>
                </a:solidFill>
              </a:rPr>
              <a:t>Data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MMS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How</a:t>
            </a:r>
            <a:r>
              <a:rPr lang="en-US" dirty="0" smtClean="0">
                <a:solidFill>
                  <a:srgbClr val="000000"/>
                </a:solidFill>
              </a:rPr>
              <a:t>: </a:t>
            </a:r>
            <a:r>
              <a:rPr lang="en-US" dirty="0" smtClean="0">
                <a:solidFill>
                  <a:srgbClr val="FF0000"/>
                </a:solidFill>
              </a:rPr>
              <a:t>Many</a:t>
            </a:r>
            <a:r>
              <a:rPr lang="en-US" dirty="0" smtClean="0">
                <a:solidFill>
                  <a:srgbClr val="000000"/>
                </a:solidFill>
              </a:rPr>
              <a:t> possible </a:t>
            </a:r>
            <a:r>
              <a:rPr lang="en-US" dirty="0" smtClean="0">
                <a:solidFill>
                  <a:srgbClr val="FF0000"/>
                </a:solidFill>
              </a:rPr>
              <a:t>mechanisms</a:t>
            </a:r>
            <a:r>
              <a:rPr lang="en-US" dirty="0" smtClean="0">
                <a:solidFill>
                  <a:srgbClr val="000000"/>
                </a:solidFill>
              </a:rPr>
              <a:t> (Foreshock waves, SW Discontinuities, Magnetic reconnection etc. 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u="sng" dirty="0" smtClean="0">
                <a:solidFill>
                  <a:srgbClr val="000000"/>
                </a:solidFill>
              </a:rPr>
              <a:t>Why</a:t>
            </a:r>
            <a:r>
              <a:rPr lang="en-US" dirty="0" smtClean="0">
                <a:solidFill>
                  <a:srgbClr val="000000"/>
                </a:solidFill>
              </a:rPr>
              <a:t>: Interaction of SW &amp; </a:t>
            </a:r>
            <a:r>
              <a:rPr lang="en-US" dirty="0" smtClean="0">
                <a:solidFill>
                  <a:srgbClr val="FF0000"/>
                </a:solidFill>
              </a:rPr>
              <a:t>Magnetosphere</a:t>
            </a:r>
            <a:r>
              <a:rPr lang="en-US" dirty="0" smtClean="0">
                <a:solidFill>
                  <a:srgbClr val="000000"/>
                </a:solidFill>
              </a:rPr>
              <a:t>, magnetopause </a:t>
            </a:r>
            <a:r>
              <a:rPr lang="en-US" dirty="0" smtClean="0">
                <a:solidFill>
                  <a:srgbClr val="FF0000"/>
                </a:solidFill>
              </a:rPr>
              <a:t>reconnection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radiation belts</a:t>
            </a:r>
            <a:r>
              <a:rPr lang="en-US" dirty="0" smtClean="0">
                <a:solidFill>
                  <a:srgbClr val="000000"/>
                </a:solidFill>
              </a:rPr>
              <a:t>, auroral features…</a:t>
            </a:r>
            <a:endParaRPr lang="en-US" u="sng" dirty="0" smtClean="0">
              <a:solidFill>
                <a:srgbClr val="000000"/>
              </a:solidFill>
            </a:endParaRPr>
          </a:p>
        </p:txBody>
      </p:sp>
      <p:pic>
        <p:nvPicPr>
          <p:cNvPr id="1030" name="Picture 6" descr="https://upload.wikimedia.org/wikipedia/commons/thumb/f/fa/Magnetopause.jpg/1280px-Magnetopa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3606045"/>
            <a:ext cx="2634787" cy="2634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3c1703fe8d.site.internapcdn.net/newman/gfx/news/hires/2015/nasasmmsdel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359" y="4184197"/>
            <a:ext cx="3070225" cy="172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researchgate.net/publication/325920264/figure/fig8/AS:640151671828480@1529635460052/Sketch-of-bow-shock-rippling-and-of-the-mechanism-leading-to-magnetosheath-jets-as-the_W6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56" y="3687325"/>
            <a:ext cx="2608036" cy="247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489891" y="4035452"/>
            <a:ext cx="657225" cy="18430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5"/>
          <p:cNvSpPr txBox="1"/>
          <p:nvPr/>
        </p:nvSpPr>
        <p:spPr>
          <a:xfrm>
            <a:off x="10049032" y="5738059"/>
            <a:ext cx="986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Hietala</a:t>
            </a:r>
            <a:r>
              <a:rPr lang="en-US" sz="800" dirty="0" smtClean="0">
                <a:solidFill>
                  <a:srgbClr val="000000"/>
                </a:solidFill>
              </a:rPr>
              <a:t> et al. (2012)  </a:t>
            </a:r>
            <a:endParaRPr lang="sv-S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9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Extra</a:t>
            </a:r>
            <a:r>
              <a:rPr lang="en-US" sz="3400" dirty="0"/>
              <a:t>s</a:t>
            </a:r>
            <a:endParaRPr lang="en-US" sz="3400" dirty="0" smtClean="0"/>
          </a:p>
        </p:txBody>
      </p:sp>
    </p:spTree>
    <p:extLst>
      <p:ext uri="{BB962C8B-B14F-4D97-AF65-F5344CB8AC3E}">
        <p14:creationId xmlns:p14="http://schemas.microsoft.com/office/powerpoint/2010/main" val="243669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36244"/>
          </a:xfrm>
        </p:spPr>
        <p:txBody>
          <a:bodyPr/>
          <a:lstStyle/>
          <a:p>
            <a:pPr algn="ctr"/>
            <a:r>
              <a:rPr lang="en-US" dirty="0" smtClean="0"/>
              <a:t>Some General </a:t>
            </a:r>
            <a:r>
              <a:rPr lang="en-US" dirty="0"/>
              <a:t>Properties of Jets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86" y="994946"/>
            <a:ext cx="10157427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0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0" y="710320"/>
            <a:ext cx="9600000" cy="5400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Where are they?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Characteristics of each category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66" y="994946"/>
            <a:ext cx="10399867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How Jets look like from MMS?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23095" y="1254760"/>
            <a:ext cx="8747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Can see many different characteristics (Density/Energy/Velocity/Magnetic Field etc.)</a:t>
            </a:r>
            <a:endParaRPr lang="sv-SE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2" y="1883906"/>
            <a:ext cx="6291925" cy="4129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727" y="1883905"/>
            <a:ext cx="6291925" cy="412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499" y="3656876"/>
            <a:ext cx="3209925" cy="2514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Searching for Jets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40271808"/>
                  </p:ext>
                </p:extLst>
              </p:nvPr>
            </p:nvGraphicFramePr>
            <p:xfrm>
              <a:off x="-534740" y="1321904"/>
              <a:ext cx="9585200" cy="47667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3" name="Diagram 2"/>
              <p:cNvGraphicFramePr/>
              <p:nvPr>
                <p:extLst>
                  <p:ext uri="{D42A27DB-BD31-4B8C-83A1-F6EECF244321}">
                    <p14:modId xmlns:p14="http://schemas.microsoft.com/office/powerpoint/2010/main" val="40271808"/>
                  </p:ext>
                </p:extLst>
              </p:nvPr>
            </p:nvGraphicFramePr>
            <p:xfrm>
              <a:off x="-534740" y="1321904"/>
              <a:ext cx="9585200" cy="47667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50460" y="1321904"/>
            <a:ext cx="2073539" cy="18435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941365" y="2003251"/>
            <a:ext cx="1109095" cy="7498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050459" y="2494722"/>
            <a:ext cx="2073539" cy="7752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Box 12"/>
          <p:cNvSpPr txBox="1"/>
          <p:nvPr/>
        </p:nvSpPr>
        <p:spPr>
          <a:xfrm flipH="1">
            <a:off x="11288876" y="1509164"/>
            <a:ext cx="76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SW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PSH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MS</a:t>
            </a:r>
            <a:endParaRPr lang="sv-SE" dirty="0">
              <a:solidFill>
                <a:srgbClr val="000000"/>
              </a:solidFill>
            </a:endParaRPr>
          </a:p>
        </p:txBody>
      </p:sp>
      <p:cxnSp>
        <p:nvCxnSpPr>
          <p:cNvPr id="15" name="Elbow Connector 14"/>
          <p:cNvCxnSpPr>
            <a:stCxn id="3" idx="0"/>
            <a:endCxn id="5" idx="0"/>
          </p:cNvCxnSpPr>
          <p:nvPr/>
        </p:nvCxnSpPr>
        <p:spPr>
          <a:xfrm rot="5400000" flipH="1" flipV="1">
            <a:off x="7172545" y="-1592781"/>
            <a:ext cx="12700" cy="5829370"/>
          </a:xfrm>
          <a:prstGeom prst="bentConnector3">
            <a:avLst>
              <a:gd name="adj1" fmla="val 1800000"/>
            </a:avLst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941365" y="3712057"/>
            <a:ext cx="970290" cy="9195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5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546" y="2916816"/>
            <a:ext cx="8019648" cy="40088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Derived database for Jets</a:t>
            </a:r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2220903" y="1445428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srgbClr val="000000"/>
                </a:solidFill>
              </a:rPr>
              <a:t>Time Period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1/9/2015 – 1/12/2018</a:t>
            </a:r>
            <a:endParaRPr lang="sv-S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074600"/>
                  </p:ext>
                </p:extLst>
              </p:nvPr>
            </p:nvGraphicFramePr>
            <p:xfrm>
              <a:off x="380079" y="2684026"/>
              <a:ext cx="6258558" cy="1010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86186">
                      <a:extLst>
                        <a:ext uri="{9D8B030D-6E8A-4147-A177-3AD203B41FA5}">
                          <a16:colId xmlns:a16="http://schemas.microsoft.com/office/drawing/2014/main" val="2492899797"/>
                        </a:ext>
                      </a:extLst>
                    </a:gridCol>
                    <a:gridCol w="2086186">
                      <a:extLst>
                        <a:ext uri="{9D8B030D-6E8A-4147-A177-3AD203B41FA5}">
                          <a16:colId xmlns:a16="http://schemas.microsoft.com/office/drawing/2014/main" val="3196116089"/>
                        </a:ext>
                      </a:extLst>
                    </a:gridCol>
                    <a:gridCol w="2086186">
                      <a:extLst>
                        <a:ext uri="{9D8B030D-6E8A-4147-A177-3AD203B41FA5}">
                          <a16:colId xmlns:a16="http://schemas.microsoft.com/office/drawing/2014/main" val="47023472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Total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Downsampled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&lt;60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oMath>
                          </a14:m>
                          <a:endParaRPr lang="sv-SE" i="0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High Energy</a:t>
                          </a: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𝑘𝑖𝑛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&gt;3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nJ</m:t>
                                </m:r>
                                <m: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7543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13050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7020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817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9217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4074600"/>
                  </p:ext>
                </p:extLst>
              </p:nvPr>
            </p:nvGraphicFramePr>
            <p:xfrm>
              <a:off x="380079" y="2684026"/>
              <a:ext cx="6258558" cy="1010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86186">
                      <a:extLst>
                        <a:ext uri="{9D8B030D-6E8A-4147-A177-3AD203B41FA5}">
                          <a16:colId xmlns:a16="http://schemas.microsoft.com/office/drawing/2014/main" val="2492899797"/>
                        </a:ext>
                      </a:extLst>
                    </a:gridCol>
                    <a:gridCol w="2086186">
                      <a:extLst>
                        <a:ext uri="{9D8B030D-6E8A-4147-A177-3AD203B41FA5}">
                          <a16:colId xmlns:a16="http://schemas.microsoft.com/office/drawing/2014/main" val="3196116089"/>
                        </a:ext>
                      </a:extLst>
                    </a:gridCol>
                    <a:gridCol w="2086186">
                      <a:extLst>
                        <a:ext uri="{9D8B030D-6E8A-4147-A177-3AD203B41FA5}">
                          <a16:colId xmlns:a16="http://schemas.microsoft.com/office/drawing/2014/main" val="47023472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Total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3"/>
                          <a:stretch>
                            <a:fillRect l="-100585" t="-4717" r="-100877" b="-707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4717" r="-583" b="-707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5438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13050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7020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rgbClr val="000000"/>
                              </a:solidFill>
                            </a:rPr>
                            <a:t>817</a:t>
                          </a:r>
                          <a:endParaRPr lang="sv-SE" dirty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29217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/>
          <p:cNvSpPr/>
          <p:nvPr/>
        </p:nvSpPr>
        <p:spPr>
          <a:xfrm>
            <a:off x="2698750" y="3883025"/>
            <a:ext cx="1752600" cy="17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Oval 1"/>
          <p:cNvSpPr/>
          <p:nvPr/>
        </p:nvSpPr>
        <p:spPr>
          <a:xfrm>
            <a:off x="2473037" y="2684026"/>
            <a:ext cx="2072641" cy="10109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262" y="1381505"/>
            <a:ext cx="4143820" cy="45633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74512" y="5738059"/>
            <a:ext cx="986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solidFill>
                  <a:srgbClr val="000000"/>
                </a:solidFill>
              </a:rPr>
              <a:t>Palmroth</a:t>
            </a:r>
            <a:r>
              <a:rPr lang="en-US" sz="800" dirty="0" smtClean="0">
                <a:solidFill>
                  <a:srgbClr val="000000"/>
                </a:solidFill>
              </a:rPr>
              <a:t> </a:t>
            </a:r>
            <a:r>
              <a:rPr lang="en-US" sz="800" dirty="0" err="1" smtClean="0">
                <a:solidFill>
                  <a:srgbClr val="000000"/>
                </a:solidFill>
              </a:rPr>
              <a:t>Minna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smtClean="0">
                <a:solidFill>
                  <a:srgbClr val="000000"/>
                </a:solidFill>
              </a:rPr>
              <a:t>et al. (2018)</a:t>
            </a:r>
            <a:endParaRPr lang="sv-SE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Motivation – Subcategories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766560" y="1147346"/>
                <a:ext cx="5218356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000000"/>
                    </a:solidFill>
                  </a:rPr>
                  <a:t>Fact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: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Fluctuations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are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mainly in Quasi-parallel shock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&lt;45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 smtClean="0">
                    <a:solidFill>
                      <a:srgbClr val="000000"/>
                    </a:solidFill>
                  </a:rPr>
                  <a:t>). </a:t>
                </a: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u="sng" dirty="0" smtClean="0">
                    <a:solidFill>
                      <a:srgbClr val="000000"/>
                    </a:solidFill>
                  </a:rPr>
                  <a:t>However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, fluctuations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also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found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in Quasi Perpendicular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regions.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r>
                  <a:rPr lang="en-US" u="sng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Hypothesis</a:t>
                </a:r>
                <a:r>
                  <a:rPr lang="en-US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 of different type of jets, origin, generation mechanism &amp; characteristics. </a:t>
                </a:r>
              </a:p>
              <a:p>
                <a:endParaRPr lang="en-US" dirty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  <a:p>
                <a:endParaRPr lang="en-US" dirty="0" smtClean="0">
                  <a:solidFill>
                    <a:srgbClr val="000000"/>
                  </a:solidFill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560" y="1147346"/>
                <a:ext cx="5218356" cy="3139321"/>
              </a:xfrm>
              <a:prstGeom prst="rect">
                <a:avLst/>
              </a:prstGeom>
              <a:blipFill>
                <a:blip r:embed="rId3"/>
                <a:stretch>
                  <a:fillRect l="-935" t="-971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0" y="1147346"/>
            <a:ext cx="6090194" cy="4689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3760" y="5906998"/>
            <a:ext cx="1061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00" dirty="0">
                <a:solidFill>
                  <a:srgbClr val="000000"/>
                </a:solidFill>
              </a:rPr>
              <a:t>L. B. </a:t>
            </a:r>
            <a:r>
              <a:rPr lang="sv-SE" sz="800" dirty="0" smtClean="0">
                <a:solidFill>
                  <a:srgbClr val="000000"/>
                </a:solidFill>
              </a:rPr>
              <a:t>Wilson (2016)</a:t>
            </a:r>
            <a:endParaRPr lang="sv-SE" sz="8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8610230"/>
                  </p:ext>
                </p:extLst>
              </p:nvPr>
            </p:nvGraphicFramePr>
            <p:xfrm>
              <a:off x="7067550" y="363572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chemeClr val="tx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chemeClr val="tx2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𝒑𝒂𝒓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𝑸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𝒑𝒆𝒓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sv-SE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 smtClean="0">
                              <a:solidFill>
                                <a:srgbClr val="00B050"/>
                              </a:solidFill>
                            </a:rPr>
                            <a:t>Boundary</a:t>
                          </a:r>
                          <a:endParaRPr lang="sv-SE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8610230"/>
                  </p:ext>
                </p:extLst>
              </p:nvPr>
            </p:nvGraphicFramePr>
            <p:xfrm>
              <a:off x="7067550" y="3635721"/>
              <a:ext cx="3784599" cy="5232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61533">
                      <a:extLst>
                        <a:ext uri="{9D8B030D-6E8A-4147-A177-3AD203B41FA5}">
                          <a16:colId xmlns:a16="http://schemas.microsoft.com/office/drawing/2014/main" val="3382842053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3350222770"/>
                        </a:ext>
                      </a:extLst>
                    </a:gridCol>
                    <a:gridCol w="1261533">
                      <a:extLst>
                        <a:ext uri="{9D8B030D-6E8A-4147-A177-3AD203B41FA5}">
                          <a16:colId xmlns:a16="http://schemas.microsoft.com/office/drawing/2014/main" val="2494778598"/>
                        </a:ext>
                      </a:extLst>
                    </a:gridCol>
                  </a:tblGrid>
                  <a:tr h="52324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483" t="-5747" r="-201449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5747" r="-100481" b="-2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i="1" dirty="0" smtClean="0">
                              <a:solidFill>
                                <a:srgbClr val="00B050"/>
                              </a:solidFill>
                            </a:rPr>
                            <a:t>Boundary</a:t>
                          </a:r>
                          <a:endParaRPr lang="sv-SE" i="1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31925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3749040" y="3215639"/>
            <a:ext cx="1391920" cy="1363405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528320" y="2686336"/>
            <a:ext cx="1391920" cy="13634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33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14" y="0"/>
            <a:ext cx="11196286" cy="6210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400" dirty="0" smtClean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6372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D:\Documents\Space Physics\MMS\MATLAB\MSjet search\RESULTS\DOWNSAMPLED1MIN\jet_2015-11-14T03_46_1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395" y="1175461"/>
            <a:ext cx="2607242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Main Categories</a:t>
            </a:r>
            <a:endParaRPr lang="en-US" dirty="0"/>
          </a:p>
        </p:txBody>
      </p:sp>
      <p:pic>
        <p:nvPicPr>
          <p:cNvPr id="11" name="Picture 6" descr="D:\Documents\Space Physics\MMS\MATLAB\MSjet search\RESULTS\DOWNSAMPLED1MIN\jet_2015-11-23T06_03_2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5" y="1178657"/>
            <a:ext cx="260724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31729" y="5481453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Qpar</a:t>
            </a:r>
            <a:r>
              <a:rPr lang="sv-SE" sz="1600" dirty="0" smtClean="0">
                <a:solidFill>
                  <a:srgbClr val="000000"/>
                </a:solidFill>
              </a:rPr>
              <a:t> Jet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84695" y="5481453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Boundary</a:t>
            </a:r>
            <a:r>
              <a:rPr lang="sv-SE" sz="1600" dirty="0" smtClean="0">
                <a:solidFill>
                  <a:srgbClr val="000000"/>
                </a:solidFill>
              </a:rPr>
              <a:t> Jet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94658" y="5481453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Qperp</a:t>
            </a:r>
            <a:r>
              <a:rPr lang="sv-SE" sz="1600" dirty="0" smtClean="0">
                <a:solidFill>
                  <a:srgbClr val="000000"/>
                </a:solidFill>
              </a:rPr>
              <a:t> Jet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174732" y="5482331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Encapsulated</a:t>
            </a:r>
            <a:r>
              <a:rPr lang="sv-SE" sz="1600" dirty="0" smtClean="0">
                <a:solidFill>
                  <a:srgbClr val="000000"/>
                </a:solidFill>
              </a:rPr>
              <a:t> Jet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9" name="Picture 2" descr="D:\Documents\Space Physics\MMS\MATLAB\MSjet search\RESULTS\QUIETMAGNETOSHEATH\jet_2015-11-01T06_04_27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76" y="1178657"/>
            <a:ext cx="260724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Documents\Space Physics\MMS\MATLAB\MSjet search\RESULTS\DOWNSAMPLED1MIN\jet_2015-11-23T06_37_1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690" y="1181522"/>
            <a:ext cx="260724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1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87910"/>
          </a:xfrm>
        </p:spPr>
        <p:txBody>
          <a:bodyPr/>
          <a:lstStyle/>
          <a:p>
            <a:pPr algn="ctr"/>
            <a:r>
              <a:rPr lang="en-US" dirty="0" smtClean="0"/>
              <a:t>“Necessary Evil” Categories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23622" y="5406870"/>
            <a:ext cx="17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smtClean="0">
                <a:solidFill>
                  <a:srgbClr val="000000"/>
                </a:solidFill>
              </a:rPr>
              <a:t>Border Jets</a:t>
            </a:r>
            <a:endParaRPr lang="sv-SE" sz="16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7061" y="5406870"/>
            <a:ext cx="19249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 err="1" smtClean="0">
                <a:solidFill>
                  <a:srgbClr val="000000"/>
                </a:solidFill>
              </a:rPr>
              <a:t>Unclassified</a:t>
            </a:r>
            <a:r>
              <a:rPr lang="sv-SE" sz="1600" dirty="0" smtClean="0">
                <a:solidFill>
                  <a:srgbClr val="000000"/>
                </a:solidFill>
              </a:rPr>
              <a:t> Jets</a:t>
            </a:r>
            <a:endParaRPr lang="sv-SE" sz="16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27" y="1161292"/>
            <a:ext cx="2607242" cy="43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0" y="1161292"/>
            <a:ext cx="26072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69957"/>
          </a:xfrm>
        </p:spPr>
        <p:txBody>
          <a:bodyPr/>
          <a:lstStyle/>
          <a:p>
            <a:pPr algn="ctr"/>
            <a:r>
              <a:rPr lang="en-US" dirty="0" smtClean="0"/>
              <a:t>Boundary Example 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911" y="949960"/>
            <a:ext cx="767937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611</Words>
  <Application>Microsoft Office PowerPoint</Application>
  <PresentationFormat>Widescreen</PresentationFormat>
  <Paragraphs>127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Wingdings</vt:lpstr>
      <vt:lpstr>KU Leuven</vt:lpstr>
      <vt:lpstr>KU Leuven Sedes</vt:lpstr>
      <vt:lpstr>Quasi-parallel &amp; Quasi-perpendicular Magnetosheath Jets Using MMS  Savvas Raptis, Tomas Karlsson KTH - Department of Space and Plasma Physics   Swedish Space Plasma Meeting 2019 2019/02/07, Uppsala    </vt:lpstr>
      <vt:lpstr>Magnetosheath Jets</vt:lpstr>
      <vt:lpstr>Searching for Jets</vt:lpstr>
      <vt:lpstr>Derived database for Jets</vt:lpstr>
      <vt:lpstr>Motivation – Subcategories</vt:lpstr>
      <vt:lpstr>PowerPoint Presentation</vt:lpstr>
      <vt:lpstr>Main Categories</vt:lpstr>
      <vt:lpstr>“Necessary Evil” Categories</vt:lpstr>
      <vt:lpstr>Boundary Example </vt:lpstr>
      <vt:lpstr>Classifying Jets – Boundary Example – Temperature </vt:lpstr>
      <vt:lpstr>Classifying Jets – Boundary Example – Anisotropy</vt:lpstr>
      <vt:lpstr>Classifying Jets – Boundary Example – Flux</vt:lpstr>
      <vt:lpstr>Classifying Jets – Boundary Example – Flux Ratios</vt:lpstr>
      <vt:lpstr>Classifying Jets – Boundary Example – STD(B ⃗)</vt:lpstr>
      <vt:lpstr>Updated database for Jets (Example)</vt:lpstr>
      <vt:lpstr>Characteristics of each category</vt:lpstr>
      <vt:lpstr>“Background Difference” Statistics</vt:lpstr>
      <vt:lpstr>Duration of Jets</vt:lpstr>
      <vt:lpstr>Conclusion</vt:lpstr>
      <vt:lpstr>PowerPoint Presentation</vt:lpstr>
      <vt:lpstr>Some General Properties of Jets</vt:lpstr>
      <vt:lpstr>Where are they?</vt:lpstr>
      <vt:lpstr>Characteristics of each category</vt:lpstr>
      <vt:lpstr>How Jets look like from MMS?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2021-09-22T13:44:18Z</dcterms:modified>
</cp:coreProperties>
</file>