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439" r:id="rId3"/>
    <p:sldId id="458" r:id="rId4"/>
    <p:sldId id="448" r:id="rId5"/>
    <p:sldId id="453" r:id="rId6"/>
    <p:sldId id="456" r:id="rId7"/>
    <p:sldId id="455" r:id="rId8"/>
    <p:sldId id="441" r:id="rId9"/>
    <p:sldId id="444" r:id="rId10"/>
    <p:sldId id="450" r:id="rId11"/>
    <p:sldId id="443" r:id="rId12"/>
    <p:sldId id="457" r:id="rId13"/>
    <p:sldId id="436" r:id="rId14"/>
    <p:sldId id="445" r:id="rId15"/>
    <p:sldId id="451" r:id="rId16"/>
    <p:sldId id="447" r:id="rId17"/>
    <p:sldId id="452" r:id="rId18"/>
    <p:sldId id="44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5F5F5F"/>
    <a:srgbClr val="4D4D4D"/>
    <a:srgbClr val="DDDDDD"/>
    <a:srgbClr val="EAEAEA"/>
    <a:srgbClr val="7F7F7F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3221" autoAdjust="0"/>
  </p:normalViewPr>
  <p:slideViewPr>
    <p:cSldViewPr snapToGrid="0" snapToObjects="1">
      <p:cViewPr varScale="1">
        <p:scale>
          <a:sx n="111" d="100"/>
          <a:sy n="111" d="100"/>
        </p:scale>
        <p:origin x="73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8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42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4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76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9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Mention DT vs DV</a:t>
            </a:r>
            <a:endParaRPr lang="sv-SE" dirty="0" smtClean="0"/>
          </a:p>
          <a:p>
            <a:r>
              <a:rPr lang="en-US" dirty="0" smtClean="0"/>
              <a:t>Mention DB</a:t>
            </a:r>
            <a:r>
              <a:rPr lang="en-US" baseline="0" dirty="0" smtClean="0"/>
              <a:t> vs </a:t>
            </a:r>
            <a:r>
              <a:rPr lang="en-US" baseline="0" dirty="0" err="1" smtClean="0"/>
              <a:t>Dn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89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49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3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50434"/>
            <a:ext cx="12192000" cy="2075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 Raptis – Magnetosheath Jets using MMS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6749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AGU</a:t>
            </a:r>
            <a:r>
              <a:rPr lang="en-US" sz="1300" baseline="0" dirty="0" smtClean="0">
                <a:solidFill>
                  <a:srgbClr val="5F5F5F"/>
                </a:solidFill>
              </a:rPr>
              <a:t> 2020</a:t>
            </a:r>
            <a:r>
              <a:rPr lang="en-US" sz="1300" dirty="0" smtClean="0">
                <a:solidFill>
                  <a:srgbClr val="5F5F5F"/>
                </a:solidFill>
              </a:rPr>
              <a:t> |</a:t>
            </a:r>
            <a:r>
              <a:rPr lang="en-US" sz="1300" baseline="0" dirty="0" smtClean="0">
                <a:solidFill>
                  <a:srgbClr val="5F5F5F"/>
                </a:solidFill>
              </a:rPr>
              <a:t> 14/12/2020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50434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0.png"/><Relationship Id="rId7" Type="http://schemas.openxmlformats.org/officeDocument/2006/relationships/image" Target="../media/image2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Investigation of Different Types of Magnetosheath Jets and their Origin using MMS</a:t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 smtClean="0"/>
              <a:t>1</a:t>
            </a:r>
            <a:r>
              <a:rPr lang="nl-BE" sz="2200" dirty="0" smtClean="0"/>
              <a:t>, Tomas Karlsson</a:t>
            </a:r>
            <a:r>
              <a:rPr lang="nl-BE" sz="2200" baseline="30000" dirty="0" smtClean="0"/>
              <a:t>1</a:t>
            </a:r>
            <a:r>
              <a:rPr lang="nl-BE" sz="2200" dirty="0" smtClean="0"/>
              <a:t>, Ferdinand Plaschke</a:t>
            </a:r>
            <a:r>
              <a:rPr lang="nl-BE" sz="2200" baseline="30000" dirty="0" smtClean="0"/>
              <a:t>2</a:t>
            </a:r>
            <a:r>
              <a:rPr lang="nl-BE" sz="2200" dirty="0" smtClean="0"/>
              <a:t>, Anita Kullen</a:t>
            </a:r>
            <a:r>
              <a:rPr lang="nl-BE" sz="2200" baseline="30000" dirty="0" smtClean="0"/>
              <a:t>1</a:t>
            </a:r>
            <a:r>
              <a:rPr lang="nl-BE" sz="2200" dirty="0" smtClean="0"/>
              <a:t>, P-A. Lindqvist</a:t>
            </a:r>
            <a:r>
              <a:rPr lang="nl-BE" sz="2200" baseline="30000" dirty="0" smtClean="0"/>
              <a:t>1</a:t>
            </a: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1800" baseline="30000" dirty="0" smtClean="0"/>
              <a:t>1</a:t>
            </a: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nl-BE" sz="1800" baseline="30000" dirty="0" smtClean="0"/>
              <a:t>2</a:t>
            </a:r>
            <a:r>
              <a:rPr lang="en-US" sz="1800" dirty="0" smtClean="0"/>
              <a:t>Space </a:t>
            </a:r>
            <a:r>
              <a:rPr lang="en-US" sz="1800" dirty="0"/>
              <a:t>Research Institute, Austrian Academy of Sciences, Graz, </a:t>
            </a:r>
            <a:r>
              <a:rPr lang="en-US" sz="1800" dirty="0" smtClean="0"/>
              <a:t>Austria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AGU 2020</a:t>
            </a:r>
            <a:br>
              <a:rPr lang="en-US" sz="2000" dirty="0"/>
            </a:br>
            <a:r>
              <a:rPr lang="en-US" sz="2000" dirty="0" smtClean="0"/>
              <a:t>14/12/2020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to existent mechanisms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6980" y="857250"/>
            <a:ext cx="18039" cy="556629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8494" y="107141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Bow shock </a:t>
            </a:r>
            <a:r>
              <a:rPr lang="en-US" u="sng" dirty="0">
                <a:solidFill>
                  <a:srgbClr val="000000"/>
                </a:solidFill>
              </a:rPr>
              <a:t>r</a:t>
            </a:r>
            <a:r>
              <a:rPr lang="en-US" u="sng" dirty="0" smtClean="0">
                <a:solidFill>
                  <a:srgbClr val="000000"/>
                </a:solidFill>
              </a:rPr>
              <a:t>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643" y="107141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</a:t>
            </a:r>
            <a:r>
              <a:rPr lang="en-US" u="sng" dirty="0" smtClean="0">
                <a:solidFill>
                  <a:srgbClr val="000000"/>
                </a:solidFill>
              </a:rPr>
              <a:t>penetration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5" y="1562376"/>
            <a:ext cx="3865922" cy="36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71620" y="6423549"/>
            <a:ext cx="3220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(2009,2012), Karlsson et al. (2015)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0374" y="6379483"/>
            <a:ext cx="42627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Qpar</a:t>
            </a:r>
            <a:r>
              <a:rPr lang="en-US" sz="1100" dirty="0" smtClean="0">
                <a:solidFill>
                  <a:srgbClr val="000000"/>
                </a:solidFill>
              </a:rPr>
              <a:t> :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 | </a:t>
            </a:r>
            <a:r>
              <a:rPr lang="en-US" sz="1100" dirty="0" err="1" smtClean="0">
                <a:solidFill>
                  <a:srgbClr val="000000"/>
                </a:solidFill>
              </a:rPr>
              <a:t>Qperp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: </a:t>
            </a:r>
            <a:r>
              <a:rPr lang="en-US" sz="1100" dirty="0" err="1" smtClean="0">
                <a:solidFill>
                  <a:srgbClr val="000000"/>
                </a:solidFill>
              </a:rPr>
              <a:t>Johlander</a:t>
            </a:r>
            <a:r>
              <a:rPr lang="en-US" sz="1100" dirty="0" smtClean="0">
                <a:solidFill>
                  <a:srgbClr val="000000"/>
                </a:solidFill>
              </a:rPr>
              <a:t> et al. (2016)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Faster flow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Less heated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) 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blipFill>
                <a:blip r:embed="rId4"/>
                <a:stretch>
                  <a:fillRect l="-1347" t="-9836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Steepened wave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Density enhancement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  <a:blipFill>
                <a:blip r:embed="rId5"/>
                <a:stretch>
                  <a:fillRect l="-879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6544998" y="2301144"/>
            <a:ext cx="4646434" cy="2406322"/>
            <a:chOff x="6629400" y="1838863"/>
            <a:chExt cx="4348920" cy="2191896"/>
          </a:xfrm>
        </p:grpSpPr>
        <p:grpSp>
          <p:nvGrpSpPr>
            <p:cNvPr id="37" name="Group 36"/>
            <p:cNvGrpSpPr/>
            <p:nvPr/>
          </p:nvGrpSpPr>
          <p:grpSpPr>
            <a:xfrm>
              <a:off x="6629400" y="1838863"/>
              <a:ext cx="3975100" cy="2191896"/>
              <a:chOff x="6629400" y="1838863"/>
              <a:chExt cx="3975100" cy="219189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072438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158817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629400" y="32639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072438" y="2413000"/>
                <a:ext cx="1086379" cy="850900"/>
              </a:xfrm>
              <a:prstGeom prst="line">
                <a:avLst/>
              </a:prstGeom>
              <a:ln w="38100">
                <a:solidFill>
                  <a:srgbClr val="FF3B3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9767" y="24130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0604500" y="2282195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BS</a:t>
              </a:r>
              <a:endParaRPr lang="sv-SE" sz="1100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175039" y="267779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9515477" y="225234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3" idx="4"/>
            </p:cNvCxnSpPr>
            <p:nvPr/>
          </p:nvCxnSpPr>
          <p:spPr>
            <a:xfrm>
              <a:off x="8615627" y="2999102"/>
              <a:ext cx="0" cy="53573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5" idx="4"/>
            </p:cNvCxnSpPr>
            <p:nvPr/>
          </p:nvCxnSpPr>
          <p:spPr>
            <a:xfrm>
              <a:off x="9956065" y="2573652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7280599" y="3270036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275191" y="3257834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76606" y="3119300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30019" y="2517363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82643" y="1955184"/>
              <a:ext cx="1471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Embedded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84070" y="1956523"/>
              <a:ext cx="10631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Fast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(1)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42" y="1002992"/>
            <a:ext cx="4309516" cy="48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(2)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39236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51" y="1266235"/>
            <a:ext cx="9817298" cy="496182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080349" y="1111623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9550" y="1200745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2493" y="8042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SLAMS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829" y="82238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Ripples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BG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Ongoing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work – Approaching the shock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25" y="1404294"/>
            <a:ext cx="3352208" cy="4679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1858" y="6219525"/>
            <a:ext cx="401424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</a:p>
          <a:p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M., </a:t>
            </a:r>
            <a:r>
              <a:rPr lang="en-US" sz="1100" dirty="0">
                <a:solidFill>
                  <a:srgbClr val="000000"/>
                </a:solidFill>
              </a:rPr>
              <a:t>et al. (</a:t>
            </a:r>
            <a:r>
              <a:rPr lang="en-US" sz="1100" dirty="0" smtClean="0">
                <a:solidFill>
                  <a:srgbClr val="000000"/>
                </a:solidFill>
              </a:rPr>
              <a:t>2018)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89" y="1404294"/>
            <a:ext cx="7454551" cy="4661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0290" y="6388802"/>
            <a:ext cx="3805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755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Close to the bow shock jet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54" y="789089"/>
            <a:ext cx="7580092" cy="57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Updated database of jets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6950" y="762456"/>
            <a:ext cx="37089" cy="58642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1"/>
          <p:cNvSpPr txBox="1">
            <a:spLocks/>
          </p:cNvSpPr>
          <p:nvPr/>
        </p:nvSpPr>
        <p:spPr>
          <a:xfrm>
            <a:off x="0" y="812775"/>
            <a:ext cx="61150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Initial</a:t>
            </a:r>
            <a:r>
              <a:rPr lang="en-US" dirty="0" smtClean="0"/>
              <a:t>: N = 8499</a:t>
            </a:r>
            <a:endParaRPr lang="sv-SE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15792" y="812775"/>
            <a:ext cx="60769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u="sng" dirty="0" smtClean="0"/>
              <a:t>Updated</a:t>
            </a:r>
            <a:r>
              <a:rPr lang="en-US" dirty="0" smtClean="0"/>
              <a:t>: N </a:t>
            </a:r>
            <a:r>
              <a:rPr lang="en-US" dirty="0"/>
              <a:t>= </a:t>
            </a:r>
            <a:r>
              <a:rPr lang="en-US" dirty="0" smtClean="0"/>
              <a:t>9196</a:t>
            </a:r>
            <a:endParaRPr lang="sv-SE" dirty="0"/>
          </a:p>
          <a:p>
            <a:pPr marL="0" indent="0" algn="ctr">
              <a:buNone/>
            </a:pP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4" y="1746250"/>
            <a:ext cx="5403624" cy="3646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8937" y="5320158"/>
            <a:ext cx="1749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>
                <a:solidFill>
                  <a:srgbClr val="000000"/>
                </a:solidFill>
              </a:rPr>
              <a:t>09/2015 - 04/2019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0620" y="5391720"/>
            <a:ext cx="1587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9/2015 - </a:t>
            </a:r>
            <a:r>
              <a:rPr lang="en-US" sz="1500" dirty="0" smtClean="0">
                <a:solidFill>
                  <a:srgbClr val="FF0000"/>
                </a:solidFill>
              </a:rPr>
              <a:t>9/2020</a:t>
            </a:r>
            <a:endParaRPr lang="sv-SE" sz="15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3791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60" y="1833285"/>
            <a:ext cx="5526338" cy="3648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050" y="4699000"/>
            <a:ext cx="40195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6855544" y="4723108"/>
            <a:ext cx="40195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4927600" y="4813300"/>
            <a:ext cx="1927944" cy="24108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Results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5" y="1709262"/>
            <a:ext cx="4918080" cy="82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:[−0.81 , −0.6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1944362" y="1507722"/>
            <a:ext cx="127799" cy="40307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20" y="1710530"/>
            <a:ext cx="49105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:[0.27 , 0.62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9917289" y="1388554"/>
            <a:ext cx="127800" cy="63784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99868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2493" y="9078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Ripples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4829" y="9259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SLAMS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 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46" y="2603650"/>
            <a:ext cx="4773177" cy="37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5" y="2603649"/>
            <a:ext cx="4850902" cy="37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Good indication that </a:t>
            </a:r>
            <a:r>
              <a:rPr lang="en-US" dirty="0" smtClean="0">
                <a:solidFill>
                  <a:srgbClr val="FF0000"/>
                </a:solidFill>
              </a:rPr>
              <a:t>existent mechanism are at least </a:t>
            </a:r>
            <a:r>
              <a:rPr lang="en-US" smtClean="0">
                <a:solidFill>
                  <a:srgbClr val="FF0000"/>
                </a:solidFill>
              </a:rPr>
              <a:t>partially              responsible </a:t>
            </a:r>
            <a:r>
              <a:rPr lang="en-US" smtClean="0"/>
              <a:t>for </a:t>
            </a:r>
            <a:r>
              <a:rPr lang="en-US" dirty="0" smtClean="0"/>
              <a:t>what we see.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Quite a few things to be done:</a:t>
            </a:r>
          </a:p>
          <a:p>
            <a:pPr lvl="1"/>
            <a:r>
              <a:rPr lang="en-US" dirty="0" smtClean="0"/>
              <a:t>See </a:t>
            </a:r>
            <a:r>
              <a:rPr lang="en-US" dirty="0" smtClean="0">
                <a:solidFill>
                  <a:srgbClr val="FF3B3B"/>
                </a:solidFill>
              </a:rPr>
              <a:t>class specific correlations</a:t>
            </a:r>
            <a:r>
              <a:rPr lang="en-US" dirty="0" smtClean="0"/>
              <a:t> close to the bow shock.</a:t>
            </a:r>
          </a:p>
          <a:p>
            <a:pPr lvl="1"/>
            <a:r>
              <a:rPr lang="en-US" dirty="0" smtClean="0"/>
              <a:t>Check</a:t>
            </a:r>
            <a:r>
              <a:rPr lang="en-US" dirty="0" smtClean="0">
                <a:solidFill>
                  <a:srgbClr val="FF0000"/>
                </a:solidFill>
              </a:rPr>
              <a:t> other tools </a:t>
            </a:r>
            <a:r>
              <a:rPr lang="en-US" dirty="0" smtClean="0"/>
              <a:t>of connecting mechanisms (time series analysis, mutual information, prediction power scores, machine learning etc.) </a:t>
            </a:r>
            <a:endParaRPr lang="en-US" dirty="0"/>
          </a:p>
          <a:p>
            <a:pPr lvl="1"/>
            <a:r>
              <a:rPr lang="en-US" dirty="0" smtClean="0"/>
              <a:t>Search for </a:t>
            </a:r>
            <a:r>
              <a:rPr lang="en-US" dirty="0" smtClean="0">
                <a:solidFill>
                  <a:srgbClr val="FF0000"/>
                </a:solidFill>
              </a:rPr>
              <a:t>other generation mechanisms </a:t>
            </a:r>
            <a:r>
              <a:rPr lang="en-US" dirty="0" smtClean="0"/>
              <a:t>(e.g. reconnection</a:t>
            </a:r>
            <a:r>
              <a:rPr lang="en-US" dirty="0"/>
              <a:t> </a:t>
            </a:r>
            <a:r>
              <a:rPr lang="en-US" dirty="0" err="1" smtClean="0"/>
              <a:t>Preisser</a:t>
            </a:r>
            <a:r>
              <a:rPr lang="en-US" dirty="0" smtClean="0"/>
              <a:t> et. al. </a:t>
            </a:r>
            <a:r>
              <a:rPr lang="en-US" dirty="0"/>
              <a:t>2020 | </a:t>
            </a:r>
            <a:r>
              <a:rPr lang="en-US" dirty="0" err="1" smtClean="0"/>
              <a:t>ApJL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Inspect for </a:t>
            </a:r>
            <a:r>
              <a:rPr lang="en-US" dirty="0" smtClean="0">
                <a:solidFill>
                  <a:srgbClr val="FF3B3B"/>
                </a:solidFill>
              </a:rPr>
              <a:t>statistical artifacts </a:t>
            </a:r>
            <a:r>
              <a:rPr lang="en-US" dirty="0" smtClean="0"/>
              <a:t>(e.g. </a:t>
            </a:r>
            <a:r>
              <a:rPr lang="en-US" dirty="0"/>
              <a:t>p</a:t>
            </a:r>
            <a:r>
              <a:rPr lang="en-US" dirty="0" smtClean="0"/>
              <a:t>artial shock crossings)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Excited results in the upcoming months!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endParaRPr lang="el-G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2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– Magnetosheath 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7" y="1042702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66560" y="1147346"/>
            <a:ext cx="521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”Found ~9 times more often behind the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bow shock”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" y="1470511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656676" y="3538804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435956" y="3009501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1" t="-1149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966" t="-1149" r="-966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7955390" y="1847741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9220522" y="1847579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80026" y="3380000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99426" y="3734593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55581" y="6393025"/>
            <a:ext cx="448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0000"/>
                </a:solidFill>
              </a:rPr>
              <a:t>L. B. Wilson (2016) </a:t>
            </a:r>
            <a:r>
              <a:rPr lang="sv-SE" sz="1100" dirty="0" smtClean="0">
                <a:solidFill>
                  <a:srgbClr val="000000"/>
                </a:solidFill>
              </a:rPr>
              <a:t>| </a:t>
            </a:r>
            <a:r>
              <a:rPr lang="sv-SE" sz="1100" dirty="0" err="1" smtClean="0">
                <a:solidFill>
                  <a:srgbClr val="000000"/>
                </a:solidFill>
              </a:rPr>
              <a:t>Geophysical</a:t>
            </a:r>
            <a:r>
              <a:rPr lang="sv-SE" sz="1100" dirty="0" smtClean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Monograph</a:t>
            </a:r>
            <a:r>
              <a:rPr lang="sv-SE" sz="1100" dirty="0">
                <a:solidFill>
                  <a:srgbClr val="000000"/>
                </a:solidFill>
              </a:rPr>
              <a:t> Series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0" y="2434228"/>
            <a:ext cx="3163813" cy="4018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782069" y="6383575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Vuorinen</a:t>
            </a:r>
            <a:r>
              <a:rPr lang="en-US" sz="1100" dirty="0" smtClean="0">
                <a:solidFill>
                  <a:srgbClr val="000000"/>
                </a:solidFill>
              </a:rPr>
              <a:t>, et al. (2019)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49" grpId="0" animBg="1"/>
      <p:bldP spid="49" grpId="1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18" y="6232962"/>
            <a:ext cx="3988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(2020) | JGR </a:t>
            </a:r>
            <a:endParaRPr lang="el-GR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Karlsson, </a:t>
            </a:r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789089"/>
            <a:ext cx="11041200" cy="57902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Multispacecraft</a:t>
            </a:r>
            <a:r>
              <a:rPr lang="en-US" dirty="0" smtClean="0"/>
              <a:t> validation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12" y="1218872"/>
            <a:ext cx="7845301" cy="492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26280" y="2321560"/>
            <a:ext cx="457200" cy="284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7934960" y="2524760"/>
            <a:ext cx="457200" cy="284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4140200" y="4851400"/>
            <a:ext cx="553720" cy="33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9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789089"/>
            <a:ext cx="11041200" cy="57902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Multispacecraft</a:t>
            </a:r>
            <a:r>
              <a:rPr lang="en-US" dirty="0" smtClean="0"/>
              <a:t> validation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12" y="1218872"/>
            <a:ext cx="7845301" cy="492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119880" y="2280920"/>
            <a:ext cx="4572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7569200" y="2240280"/>
            <a:ext cx="4572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4196080" y="4516120"/>
            <a:ext cx="553720" cy="375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67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02" y="684810"/>
            <a:ext cx="8635195" cy="57647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8448" y="2171152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Field </a:t>
            </a:r>
            <a:endParaRPr lang="sv-SE" dirty="0"/>
          </a:p>
        </p:txBody>
      </p:sp>
      <p:sp>
        <p:nvSpPr>
          <p:cNvPr id="13" name="Rectangle 12"/>
          <p:cNvSpPr/>
          <p:nvPr/>
        </p:nvSpPr>
        <p:spPr>
          <a:xfrm>
            <a:off x="1295369" y="272335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Field </a:t>
            </a:r>
            <a:endParaRPr lang="sv-SE" dirty="0"/>
          </a:p>
        </p:txBody>
      </p:sp>
      <p:sp>
        <p:nvSpPr>
          <p:cNvPr id="14" name="Rectangle 13"/>
          <p:cNvSpPr/>
          <p:nvPr/>
        </p:nvSpPr>
        <p:spPr>
          <a:xfrm>
            <a:off x="1232870" y="3170820"/>
            <a:ext cx="1574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6059" y="3759011"/>
            <a:ext cx="1152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028" y="431034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339" y="486254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Flux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927" y="542703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Theta </a:t>
            </a:r>
            <a:r>
              <a:rPr lang="en-US" sz="1600" dirty="0" err="1" smtClean="0">
                <a:solidFill>
                  <a:srgbClr val="000000"/>
                </a:solidFill>
              </a:rPr>
              <a:t>Bn</a:t>
            </a:r>
            <a:endParaRPr lang="sv-SE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134099" y="981695"/>
            <a:ext cx="0" cy="488273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078186" y="981696"/>
            <a:ext cx="0" cy="488273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41677" y="5653088"/>
            <a:ext cx="5791198" cy="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18056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smtClean="0">
                <a:solidFill>
                  <a:srgbClr val="FFC000"/>
                </a:solidFill>
              </a:rPr>
              <a:t>Encapsulated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Categories of Jets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7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MSH</a:t>
                </a: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  <a:blipFill>
                <a:blip r:embed="rId8"/>
                <a:stretch>
                  <a:fillRect l="-1429" t="-5357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</a:t>
                </a:r>
                <a:r>
                  <a:rPr lang="sv-SE" sz="1600" dirty="0" smtClean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  <a:blipFill>
                <a:blip r:embed="rId9"/>
                <a:stretch>
                  <a:fillRect l="-1031" t="-3125" b="-125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corresponding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-like MSH plasma enclosed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  <a:blipFill>
                <a:blip r:embed="rId10"/>
                <a:stretch>
                  <a:fillRect l="-1031" t="-2190" b="-875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</a:t>
            </a:r>
            <a:r>
              <a:rPr lang="en-US" sz="1100" dirty="0" smtClean="0">
                <a:solidFill>
                  <a:srgbClr val="000000"/>
                </a:solidFill>
              </a:rPr>
              <a:t>T., </a:t>
            </a:r>
            <a:r>
              <a:rPr lang="en-US" sz="1100" dirty="0">
                <a:solidFill>
                  <a:srgbClr val="000000"/>
                </a:solidFill>
              </a:rPr>
              <a:t>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667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“</a:t>
            </a:r>
            <a:r>
              <a:rPr lang="en-US" sz="3400" i="1" dirty="0" smtClean="0"/>
              <a:t>Jets are there but we are not 100% sure why and how </a:t>
            </a:r>
            <a:r>
              <a:rPr lang="en-US" sz="3400" dirty="0" smtClean="0"/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5111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810</Words>
  <Application>Microsoft Office PowerPoint</Application>
  <PresentationFormat>Widescreen</PresentationFormat>
  <Paragraphs>117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Wingdings</vt:lpstr>
      <vt:lpstr>KU Leuven</vt:lpstr>
      <vt:lpstr>Investigation of Different Types of Magnetosheath Jets and their Origin using MMS  Savvas Raptis1, Tomas Karlsson1, Ferdinand Plaschke2, Anita Kullen1, P-A. Lindqvist1  1Division of Space and Plasma Physics, KTH Royal Institute of Technology, Sweden 2Space Research Institute, Austrian Academy of Sciences, Graz, Austria   AGU 2020 14/12/2020</vt:lpstr>
      <vt:lpstr>Introduction – Magnetosheath Jets</vt:lpstr>
      <vt:lpstr>Motivation – Main Subcategories</vt:lpstr>
      <vt:lpstr>Classification Procedure in progress</vt:lpstr>
      <vt:lpstr>Classification using Cluster</vt:lpstr>
      <vt:lpstr>Classification using Cluster</vt:lpstr>
      <vt:lpstr>Classification using Cluster</vt:lpstr>
      <vt:lpstr>Main Categories of Jets</vt:lpstr>
      <vt:lpstr>PowerPoint Presentation</vt:lpstr>
      <vt:lpstr>Connecting to existent mechanisms</vt:lpstr>
      <vt:lpstr>Current main results (1)</vt:lpstr>
      <vt:lpstr>Current main results (2)</vt:lpstr>
      <vt:lpstr>PowerPoint Presentation</vt:lpstr>
      <vt:lpstr>Ongoing work – Approaching the shock</vt:lpstr>
      <vt:lpstr>Close to the bow shock jet</vt:lpstr>
      <vt:lpstr>Updated database of jets</vt:lpstr>
      <vt:lpstr>Ongoing Results</vt:lpstr>
      <vt:lpstr>Summary &amp;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2021-08-25T16:10:23Z</dcterms:modified>
</cp:coreProperties>
</file>