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437" r:id="rId3"/>
    <p:sldId id="438" r:id="rId4"/>
    <p:sldId id="441" r:id="rId5"/>
    <p:sldId id="442" r:id="rId6"/>
    <p:sldId id="440" r:id="rId7"/>
    <p:sldId id="447" r:id="rId8"/>
    <p:sldId id="444" r:id="rId9"/>
    <p:sldId id="445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4D4D4D"/>
    <a:srgbClr val="5F5F5F"/>
    <a:srgbClr val="DDDDDD"/>
    <a:srgbClr val="EAEAEA"/>
    <a:srgbClr val="000000"/>
    <a:srgbClr val="7F7F7F"/>
    <a:srgbClr val="FF3B3B"/>
    <a:srgbClr val="1D8DB0"/>
    <a:srgbClr val="2F4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86285" autoAdjust="0"/>
  </p:normalViewPr>
  <p:slideViewPr>
    <p:cSldViewPr snapToGrid="0" snapToObjects="1">
      <p:cViewPr varScale="1">
        <p:scale>
          <a:sx n="61" d="100"/>
          <a:sy n="61" d="100"/>
        </p:scale>
        <p:origin x="952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-1828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7207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327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989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3540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39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1151468"/>
            <a:ext cx="11041200" cy="529745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42924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6749"/>
            <a:ext cx="3840480" cy="231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 smtClean="0">
                <a:solidFill>
                  <a:srgbClr val="5F5F5F"/>
                </a:solidFill>
              </a:rPr>
              <a:t>MMS FALL SWT 2020</a:t>
            </a:r>
            <a:r>
              <a:rPr lang="en-US" sz="1300" baseline="0" dirty="0" smtClean="0">
                <a:solidFill>
                  <a:srgbClr val="5F5F5F"/>
                </a:solidFill>
              </a:rPr>
              <a:t> </a:t>
            </a:r>
            <a:r>
              <a:rPr lang="en-US" sz="1300" dirty="0" smtClean="0">
                <a:solidFill>
                  <a:srgbClr val="5F5F5F"/>
                </a:solidFill>
              </a:rPr>
              <a:t>|</a:t>
            </a:r>
            <a:r>
              <a:rPr lang="en-US" sz="1300" baseline="0" dirty="0" smtClean="0">
                <a:solidFill>
                  <a:srgbClr val="5F5F5F"/>
                </a:solidFill>
              </a:rPr>
              <a:t> 08/10/2020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50434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75400" y="6626748"/>
            <a:ext cx="110412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22/09/2021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83743" y="864123"/>
            <a:ext cx="6781057" cy="593052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Jets downstream of quasi-parallel and quasi-perpendicular bow shock</a:t>
            </a:r>
            <a:br>
              <a:rPr lang="en-US" dirty="0" smtClean="0"/>
            </a:b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dirty="0" smtClean="0"/>
              <a:t>Savvas Raptis</a:t>
            </a:r>
            <a:r>
              <a:rPr lang="nl-BE" sz="2200" b="1" dirty="0" smtClean="0"/>
              <a:t/>
            </a:r>
            <a:br>
              <a:rPr lang="nl-BE" sz="2200" b="1" dirty="0" smtClean="0"/>
            </a:br>
            <a:r>
              <a:rPr lang="nl-BE" sz="2200" b="1" dirty="0" smtClean="0"/>
              <a:t/>
            </a:r>
            <a:br>
              <a:rPr lang="nl-BE" sz="2200" b="1" dirty="0" smtClean="0"/>
            </a:br>
            <a:r>
              <a:rPr lang="en-US" sz="1800" dirty="0" smtClean="0"/>
              <a:t>Division of Space and Plasma Physics, KTH Royal Institute of Technology, Stockholm, Sweden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MMS FALL SWT </a:t>
            </a:r>
            <a:r>
              <a:rPr lang="en-US" sz="2000" dirty="0"/>
              <a:t>2020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08/10/2020</a:t>
            </a:r>
            <a:endParaRPr lang="nl-NL" sz="17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1" y="1232113"/>
            <a:ext cx="3319732" cy="37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0"/>
            <a:ext cx="11041200" cy="72237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Introduction – Magnetosheath Jets</a:t>
            </a:r>
            <a:endParaRPr lang="sv-SE" dirty="0"/>
          </a:p>
        </p:txBody>
      </p:sp>
      <p:sp>
        <p:nvSpPr>
          <p:cNvPr id="4" name="TextBox 3"/>
          <p:cNvSpPr txBox="1"/>
          <p:nvPr/>
        </p:nvSpPr>
        <p:spPr>
          <a:xfrm>
            <a:off x="4583878" y="6233482"/>
            <a:ext cx="30254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0000"/>
                </a:solidFill>
              </a:rPr>
              <a:t>Plaschke</a:t>
            </a:r>
            <a:r>
              <a:rPr lang="en-US" sz="800" dirty="0" smtClean="0">
                <a:solidFill>
                  <a:srgbClr val="000000"/>
                </a:solidFill>
              </a:rPr>
              <a:t> F et al. (2018); sketch by H. </a:t>
            </a:r>
            <a:r>
              <a:rPr lang="en-US" sz="800" dirty="0" err="1" smtClean="0">
                <a:solidFill>
                  <a:srgbClr val="000000"/>
                </a:solidFill>
              </a:rPr>
              <a:t>Hietala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  <a:r>
              <a:rPr lang="en-US" sz="800" dirty="0" smtClean="0">
                <a:solidFill>
                  <a:srgbClr val="000000"/>
                </a:solidFill>
              </a:rPr>
              <a:t>| Space </a:t>
            </a:r>
            <a:r>
              <a:rPr lang="en-US" sz="800" dirty="0">
                <a:solidFill>
                  <a:srgbClr val="000000"/>
                </a:solidFill>
              </a:rPr>
              <a:t>Sci. Rev </a:t>
            </a:r>
            <a:endParaRPr lang="sv-SE" sz="800" dirty="0">
              <a:solidFill>
                <a:srgbClr val="000000"/>
              </a:solidFill>
            </a:endParaRPr>
          </a:p>
        </p:txBody>
      </p:sp>
      <p:pic>
        <p:nvPicPr>
          <p:cNvPr id="6" name="Picture 2" descr="https://media.springernature.com/original/springer-static/image/art%3A10.1007%2Fs11214-018-0516-3/MediaObjects/11214_2018_516_Fig1_HTM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087" y="1042702"/>
            <a:ext cx="5907024" cy="508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8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 txBox="1">
            <a:spLocks/>
          </p:cNvSpPr>
          <p:nvPr/>
        </p:nvSpPr>
        <p:spPr>
          <a:xfrm>
            <a:off x="576000" y="0"/>
            <a:ext cx="11041200" cy="72237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Jets behind </a:t>
            </a:r>
            <a:r>
              <a:rPr lang="en-US" dirty="0" err="1" smtClean="0"/>
              <a:t>Qpar</a:t>
            </a:r>
            <a:r>
              <a:rPr lang="en-US" dirty="0" smtClean="0"/>
              <a:t> and </a:t>
            </a:r>
            <a:r>
              <a:rPr lang="en-US" dirty="0" err="1" smtClean="0"/>
              <a:t>Qperp</a:t>
            </a:r>
            <a:r>
              <a:rPr lang="en-US" dirty="0" smtClean="0"/>
              <a:t> bow shock</a:t>
            </a:r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54" y="1380648"/>
            <a:ext cx="6217920" cy="37538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835" y="4877634"/>
            <a:ext cx="23182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Raptis et. al. (2020) </a:t>
            </a:r>
            <a:r>
              <a:rPr lang="en-US" sz="800" dirty="0" smtClean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| Front. Astron. Space </a:t>
            </a:r>
            <a:r>
              <a:rPr lang="en-US" sz="800" dirty="0" err="1">
                <a:solidFill>
                  <a:srgbClr val="000000"/>
                </a:solidFill>
              </a:rPr>
              <a:t>Sci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6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73172" y="5253164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70C0"/>
                </a:solidFill>
              </a:rPr>
              <a:t>Qpar</a:t>
            </a:r>
            <a:r>
              <a:rPr lang="sv-SE" sz="1600" dirty="0" smtClean="0">
                <a:solidFill>
                  <a:srgbClr val="0070C0"/>
                </a:solidFill>
              </a:rPr>
              <a:t> Jet</a:t>
            </a:r>
            <a:endParaRPr lang="sv-SE" sz="1600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32" y="1277566"/>
            <a:ext cx="2957134" cy="3960000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/>
        </p:nvSpPr>
        <p:spPr>
          <a:xfrm>
            <a:off x="576000" y="0"/>
            <a:ext cx="11041200" cy="72237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Jets behind </a:t>
            </a:r>
            <a:r>
              <a:rPr lang="en-US" dirty="0" err="1" smtClean="0"/>
              <a:t>Qpar</a:t>
            </a:r>
            <a:r>
              <a:rPr lang="en-US" dirty="0" smtClean="0"/>
              <a:t> and </a:t>
            </a:r>
            <a:r>
              <a:rPr lang="en-US" dirty="0" err="1" smtClean="0"/>
              <a:t>Qperp</a:t>
            </a:r>
            <a:r>
              <a:rPr lang="en-US" dirty="0" smtClean="0"/>
              <a:t> bow shock</a:t>
            </a:r>
            <a:endParaRPr lang="sv-SE" dirty="0"/>
          </a:p>
        </p:txBody>
      </p:sp>
      <p:sp>
        <p:nvSpPr>
          <p:cNvPr id="16" name="TextBox 15"/>
          <p:cNvSpPr txBox="1"/>
          <p:nvPr/>
        </p:nvSpPr>
        <p:spPr>
          <a:xfrm>
            <a:off x="8285492" y="5603054"/>
            <a:ext cx="2193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Raptis,  et. al. (2020) | JGR - Under Review</a:t>
            </a:r>
            <a:endParaRPr lang="sv-SE" sz="8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" y="1380745"/>
            <a:ext cx="6217920" cy="37538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835" y="4877634"/>
            <a:ext cx="23471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Raptis et. al. (2020) </a:t>
            </a:r>
            <a:r>
              <a:rPr lang="en-US" sz="800" dirty="0" smtClean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| Front. Astron. Space </a:t>
            </a:r>
            <a:r>
              <a:rPr lang="en-US" sz="800" dirty="0" err="1">
                <a:solidFill>
                  <a:srgbClr val="000000"/>
                </a:solidFill>
              </a:rPr>
              <a:t>Sci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218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73172" y="5253164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70C0"/>
                </a:solidFill>
              </a:rPr>
              <a:t>Qpar</a:t>
            </a:r>
            <a:r>
              <a:rPr lang="sv-SE" sz="1600" dirty="0" smtClean="0">
                <a:solidFill>
                  <a:srgbClr val="0070C0"/>
                </a:solidFill>
              </a:rPr>
              <a:t> Jet</a:t>
            </a:r>
            <a:endParaRPr lang="sv-SE" sz="16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50942" y="5267195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FF0000"/>
                </a:solidFill>
              </a:rPr>
              <a:t>Qperp</a:t>
            </a:r>
            <a:r>
              <a:rPr lang="sv-SE" sz="1600" dirty="0" smtClean="0">
                <a:solidFill>
                  <a:srgbClr val="FF0000"/>
                </a:solidFill>
              </a:rPr>
              <a:t> Jet</a:t>
            </a:r>
            <a:endParaRPr lang="sv-SE" sz="16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866" y="1277566"/>
            <a:ext cx="2957134" cy="39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32" y="1277566"/>
            <a:ext cx="2957134" cy="3960000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/>
        </p:nvSpPr>
        <p:spPr>
          <a:xfrm>
            <a:off x="576000" y="0"/>
            <a:ext cx="11041200" cy="72237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Jets behind </a:t>
            </a:r>
            <a:r>
              <a:rPr lang="en-US" dirty="0" err="1" smtClean="0"/>
              <a:t>Qpar</a:t>
            </a:r>
            <a:r>
              <a:rPr lang="en-US" dirty="0" smtClean="0"/>
              <a:t> and </a:t>
            </a:r>
            <a:r>
              <a:rPr lang="en-US" dirty="0" err="1" smtClean="0"/>
              <a:t>Qperp</a:t>
            </a:r>
            <a:r>
              <a:rPr lang="en-US" dirty="0" smtClean="0"/>
              <a:t> bow shock</a:t>
            </a:r>
            <a:endParaRPr lang="sv-SE" dirty="0"/>
          </a:p>
        </p:txBody>
      </p:sp>
      <p:sp>
        <p:nvSpPr>
          <p:cNvPr id="16" name="TextBox 15"/>
          <p:cNvSpPr txBox="1"/>
          <p:nvPr/>
        </p:nvSpPr>
        <p:spPr>
          <a:xfrm>
            <a:off x="8285492" y="5603054"/>
            <a:ext cx="2193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Raptis,  et. al. (2020) | JGR - Under Review</a:t>
            </a:r>
            <a:endParaRPr lang="sv-SE" sz="8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" y="1380744"/>
            <a:ext cx="6217920" cy="37538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835" y="4877634"/>
            <a:ext cx="23471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Raptis et. al. (2020) </a:t>
            </a:r>
            <a:r>
              <a:rPr lang="en-US" sz="800" dirty="0" smtClean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| Front. Astron. Space </a:t>
            </a:r>
            <a:r>
              <a:rPr lang="en-US" sz="800" dirty="0" err="1">
                <a:solidFill>
                  <a:srgbClr val="000000"/>
                </a:solidFill>
              </a:rPr>
              <a:t>Sci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975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 txBox="1">
            <a:spLocks/>
          </p:cNvSpPr>
          <p:nvPr/>
        </p:nvSpPr>
        <p:spPr>
          <a:xfrm>
            <a:off x="576000" y="0"/>
            <a:ext cx="11041200" cy="72237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Future – Approaching the bow shock</a:t>
            </a:r>
            <a:endParaRPr lang="sv-SE" dirty="0"/>
          </a:p>
        </p:txBody>
      </p:sp>
      <p:pic>
        <p:nvPicPr>
          <p:cNvPr id="16" name="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800425" y="1404295"/>
            <a:ext cx="2657955" cy="37099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2193" y="4418980"/>
            <a:ext cx="3231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</a:rPr>
              <a:t>Palmroth</a:t>
            </a:r>
            <a:r>
              <a:rPr lang="en-US" sz="900" dirty="0">
                <a:solidFill>
                  <a:srgbClr val="000000"/>
                </a:solidFill>
              </a:rPr>
              <a:t> M. et al. (2018</a:t>
            </a:r>
            <a:r>
              <a:rPr lang="en-US" sz="900" dirty="0" smtClean="0">
                <a:solidFill>
                  <a:srgbClr val="000000"/>
                </a:solidFill>
              </a:rPr>
              <a:t>) | </a:t>
            </a:r>
            <a:r>
              <a:rPr lang="en-US" sz="900" dirty="0">
                <a:solidFill>
                  <a:srgbClr val="000000"/>
                </a:solidFill>
              </a:rPr>
              <a:t>| </a:t>
            </a:r>
            <a:r>
              <a:rPr lang="en-US" sz="900" dirty="0" err="1" smtClean="0">
                <a:solidFill>
                  <a:srgbClr val="000000"/>
                </a:solidFill>
              </a:rPr>
              <a:t>Annales</a:t>
            </a:r>
            <a:endParaRPr lang="en-US" sz="900" dirty="0" smtClean="0">
              <a:solidFill>
                <a:srgbClr val="000000"/>
              </a:solidFill>
            </a:endParaRPr>
          </a:p>
          <a:p>
            <a:r>
              <a:rPr lang="en-US" sz="900" dirty="0" err="1" smtClean="0">
                <a:solidFill>
                  <a:srgbClr val="000000"/>
                </a:solidFill>
              </a:rPr>
              <a:t>Palmroth</a:t>
            </a:r>
            <a:r>
              <a:rPr lang="en-US" sz="900" dirty="0" smtClean="0">
                <a:solidFill>
                  <a:srgbClr val="000000"/>
                </a:solidFill>
              </a:rPr>
              <a:t>, Raptis,  et. al. (2020) | </a:t>
            </a:r>
            <a:r>
              <a:rPr lang="en-US" sz="900" dirty="0" err="1" smtClean="0">
                <a:solidFill>
                  <a:srgbClr val="000000"/>
                </a:solidFill>
              </a:rPr>
              <a:t>Annales</a:t>
            </a:r>
            <a:r>
              <a:rPr lang="en-US" sz="900" dirty="0" smtClean="0">
                <a:solidFill>
                  <a:srgbClr val="000000"/>
                </a:solidFill>
              </a:rPr>
              <a:t> - Under Review</a:t>
            </a:r>
            <a:endParaRPr lang="sv-SE" sz="9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69756" y="1319403"/>
            <a:ext cx="4546758" cy="4895850"/>
            <a:chOff x="7275862" y="1319403"/>
            <a:chExt cx="4546758" cy="48958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5395" y="1319403"/>
              <a:ext cx="4467225" cy="48958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275862" y="1319403"/>
              <a:ext cx="250506" cy="509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361688" y="1086936"/>
            <a:ext cx="29141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80808"/>
                </a:solidFill>
              </a:rPr>
              <a:t>How are Jets created? </a:t>
            </a:r>
          </a:p>
          <a:p>
            <a:endParaRPr lang="en-US" u="sng" dirty="0">
              <a:solidFill>
                <a:srgbClr val="08080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80808"/>
                </a:solidFill>
              </a:rPr>
              <a:t>Reconnection/FTEs (</a:t>
            </a:r>
            <a:r>
              <a:rPr lang="en-US" dirty="0" err="1" smtClean="0">
                <a:solidFill>
                  <a:srgbClr val="080808"/>
                </a:solidFill>
              </a:rPr>
              <a:t>Qpar</a:t>
            </a:r>
            <a:r>
              <a:rPr lang="en-US" dirty="0" smtClean="0">
                <a:solidFill>
                  <a:srgbClr val="080808"/>
                </a:solidFill>
              </a:rPr>
              <a:t>/</a:t>
            </a:r>
            <a:r>
              <a:rPr lang="en-US" dirty="0" err="1" smtClean="0">
                <a:solidFill>
                  <a:srgbClr val="080808"/>
                </a:solidFill>
              </a:rPr>
              <a:t>Qperp</a:t>
            </a:r>
            <a:r>
              <a:rPr lang="en-US" dirty="0" smtClean="0">
                <a:solidFill>
                  <a:srgbClr val="080808"/>
                </a:solidFill>
              </a:rPr>
              <a:t>) </a:t>
            </a:r>
          </a:p>
          <a:p>
            <a:endParaRPr lang="en-US" dirty="0" smtClean="0">
              <a:solidFill>
                <a:srgbClr val="08080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80808"/>
                </a:solidFill>
              </a:rPr>
              <a:t>SLAMS penetrating bow shock</a:t>
            </a:r>
            <a:r>
              <a:rPr lang="el-GR" dirty="0" smtClean="0">
                <a:solidFill>
                  <a:srgbClr val="080808"/>
                </a:solidFill>
              </a:rPr>
              <a:t> (</a:t>
            </a:r>
            <a:r>
              <a:rPr lang="en-US" dirty="0" err="1" smtClean="0">
                <a:solidFill>
                  <a:srgbClr val="080808"/>
                </a:solidFill>
              </a:rPr>
              <a:t>Qpar</a:t>
            </a:r>
            <a:r>
              <a:rPr lang="en-US" dirty="0" smtClean="0">
                <a:solidFill>
                  <a:srgbClr val="080808"/>
                </a:solidFill>
              </a:rPr>
              <a:t>)?</a:t>
            </a:r>
          </a:p>
          <a:p>
            <a:endParaRPr lang="en-US" dirty="0" smtClean="0">
              <a:solidFill>
                <a:srgbClr val="08080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80808"/>
                </a:solidFill>
              </a:rPr>
              <a:t>Ripples (</a:t>
            </a:r>
            <a:r>
              <a:rPr lang="en-US" dirty="0" err="1" smtClean="0">
                <a:solidFill>
                  <a:srgbClr val="080808"/>
                </a:solidFill>
              </a:rPr>
              <a:t>Qpar</a:t>
            </a:r>
            <a:r>
              <a:rPr lang="en-US" dirty="0" smtClean="0">
                <a:solidFill>
                  <a:srgbClr val="080808"/>
                </a:solidFill>
              </a:rPr>
              <a:t>/</a:t>
            </a:r>
            <a:r>
              <a:rPr lang="en-US" dirty="0" err="1" smtClean="0">
                <a:solidFill>
                  <a:srgbClr val="080808"/>
                </a:solidFill>
              </a:rPr>
              <a:t>Qperp</a:t>
            </a:r>
            <a:r>
              <a:rPr lang="en-US" dirty="0" smtClean="0">
                <a:solidFill>
                  <a:srgbClr val="080808"/>
                </a:solidFill>
              </a:rPr>
              <a:t>)</a:t>
            </a:r>
          </a:p>
          <a:p>
            <a:endParaRPr lang="en-US" dirty="0" smtClean="0">
              <a:solidFill>
                <a:srgbClr val="08080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80808"/>
                </a:solidFill>
              </a:rPr>
              <a:t>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387" y="4260629"/>
            <a:ext cx="2941421" cy="216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61688" y="6270335"/>
            <a:ext cx="9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rgbClr val="000000"/>
                </a:solidFill>
              </a:rPr>
              <a:t>Johlander</a:t>
            </a:r>
            <a:r>
              <a:rPr lang="en-US" sz="900" dirty="0" smtClean="0">
                <a:solidFill>
                  <a:srgbClr val="000000"/>
                </a:solidFill>
              </a:rPr>
              <a:t> et al. (2016) | PRL 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63808" y="6269140"/>
            <a:ext cx="26509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Raptis,  et. al. (2020) | JGR - Under Review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89788" y="6078538"/>
            <a:ext cx="325437" cy="244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/>
          <p:cNvSpPr txBox="1"/>
          <p:nvPr/>
        </p:nvSpPr>
        <p:spPr>
          <a:xfrm>
            <a:off x="6060256" y="1930301"/>
            <a:ext cx="9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</a:rPr>
              <a:t>Preisser</a:t>
            </a:r>
            <a:r>
              <a:rPr lang="en-US" sz="900" dirty="0">
                <a:solidFill>
                  <a:srgbClr val="000000"/>
                </a:solidFill>
              </a:rPr>
              <a:t> et al. (2020) | </a:t>
            </a:r>
            <a:r>
              <a:rPr lang="en-US" sz="900" dirty="0" err="1">
                <a:solidFill>
                  <a:srgbClr val="000000"/>
                </a:solidFill>
              </a:rPr>
              <a:t>ApJL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83643" y="2648587"/>
            <a:ext cx="9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Karlsson </a:t>
            </a:r>
            <a:r>
              <a:rPr lang="en-US" sz="900" dirty="0">
                <a:solidFill>
                  <a:srgbClr val="000000"/>
                </a:solidFill>
              </a:rPr>
              <a:t>et al. </a:t>
            </a:r>
            <a:r>
              <a:rPr lang="en-US" sz="900" dirty="0" smtClean="0">
                <a:solidFill>
                  <a:srgbClr val="000000"/>
                </a:solidFill>
              </a:rPr>
              <a:t>(2015) </a:t>
            </a:r>
            <a:r>
              <a:rPr lang="en-US" sz="900" dirty="0">
                <a:solidFill>
                  <a:srgbClr val="000000"/>
                </a:solidFill>
              </a:rPr>
              <a:t>| </a:t>
            </a:r>
            <a:r>
              <a:rPr lang="en-US" sz="900" dirty="0" smtClean="0">
                <a:solidFill>
                  <a:srgbClr val="000000"/>
                </a:solidFill>
              </a:rPr>
              <a:t>JGR</a:t>
            </a:r>
            <a:endParaRPr lang="sv-SE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0483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356693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Occurrence of </a:t>
            </a:r>
            <a:r>
              <a:rPr lang="en-US" dirty="0" err="1" smtClean="0"/>
              <a:t>Qpar</a:t>
            </a:r>
            <a:r>
              <a:rPr lang="en-US" dirty="0" smtClean="0"/>
              <a:t> and </a:t>
            </a:r>
            <a:r>
              <a:rPr lang="en-US" dirty="0" err="1" smtClean="0"/>
              <a:t>Qperp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600" y="1066996"/>
            <a:ext cx="6080827" cy="4103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39" y="1926112"/>
            <a:ext cx="6117461" cy="2767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93161" y="6007368"/>
            <a:ext cx="3988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Raptis S.,  et. al. (2020) | JGR - Under Review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63318" y="6007368"/>
            <a:ext cx="3988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000000"/>
                </a:solidFill>
              </a:rPr>
              <a:t>Vuorinen</a:t>
            </a:r>
            <a:r>
              <a:rPr lang="en-US" sz="1100" dirty="0" smtClean="0">
                <a:solidFill>
                  <a:srgbClr val="000000"/>
                </a:solidFill>
              </a:rPr>
              <a:t> .L,  et. al. (2019) | angeo-37-689-2019 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062" y="4911848"/>
            <a:ext cx="464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~9 times more frequently </a:t>
            </a:r>
            <a:r>
              <a:rPr lang="en-US" dirty="0" err="1" smtClean="0">
                <a:solidFill>
                  <a:srgbClr val="000000"/>
                </a:solidFill>
              </a:rPr>
              <a:t>Qpar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than </a:t>
            </a:r>
            <a:r>
              <a:rPr lang="en-US" dirty="0" err="1" smtClean="0">
                <a:solidFill>
                  <a:srgbClr val="000000"/>
                </a:solidFill>
              </a:rPr>
              <a:t>Qperp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3141" y="5096345"/>
            <a:ext cx="3540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Different criteria/ regions but still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 agreement! ~5 times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70448" y="1828800"/>
            <a:ext cx="438912" cy="219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422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10844"/>
          </a:xfrm>
        </p:spPr>
        <p:txBody>
          <a:bodyPr/>
          <a:lstStyle/>
          <a:p>
            <a:pPr algn="ctr"/>
            <a:r>
              <a:rPr lang="en-US" dirty="0" smtClean="0"/>
              <a:t>Classification Procedure in progress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21" y="817880"/>
            <a:ext cx="9088586" cy="5332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45544" y="434667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Anisotropy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45544" y="4994401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Magnetic Field Variance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45544" y="370270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High Energy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45544" y="2806809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Very High Energy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45544" y="212594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Cone Angle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3318" y="6007368"/>
            <a:ext cx="3988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Raptis,  et. al. (2020) | JGR - Under Review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6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350</Words>
  <Application>Microsoft Office PowerPoint</Application>
  <PresentationFormat>Widescreen</PresentationFormat>
  <Paragraphs>51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KU Leuven</vt:lpstr>
      <vt:lpstr>Jets downstream of quasi-parallel and quasi-perpendicular bow shock  Savvas Raptis  Division of Space and Plasma Physics, KTH Royal Institute of Technology, Stockholm, Sweden    MMS FALL SWT 2020 08/10/2020</vt:lpstr>
      <vt:lpstr>Introduction – Magnetosheath Jets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Occurrence of Qpar and Qperp</vt:lpstr>
      <vt:lpstr>Classification Procedure in progress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2021-09-22T18:16:27Z</dcterms:modified>
</cp:coreProperties>
</file>