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51206400" cy="28803600"/>
  <p:notesSz cx="7004050" cy="9290050"/>
  <p:defaultTextStyle>
    <a:defPPr>
      <a:defRPr lang="en-US"/>
    </a:defPPr>
    <a:lvl1pPr marL="0" algn="l" defTabSz="4174556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7278" algn="l" defTabSz="4174556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4556" algn="l" defTabSz="4174556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1834" algn="l" defTabSz="4174556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49113" algn="l" defTabSz="4174556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36390" algn="l" defTabSz="4174556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3668" algn="l" defTabSz="4174556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0946" algn="l" defTabSz="4174556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698224" algn="l" defTabSz="4174556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2" userDrawn="1">
          <p15:clr>
            <a:srgbClr val="A4A3A4"/>
          </p15:clr>
        </p15:guide>
        <p15:guide id="2" pos="16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82C5"/>
    <a:srgbClr val="538BD1"/>
    <a:srgbClr val="497DBC"/>
    <a:srgbClr val="558ED5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3059" autoAdjust="0"/>
  </p:normalViewPr>
  <p:slideViewPr>
    <p:cSldViewPr>
      <p:cViewPr varScale="1">
        <p:scale>
          <a:sx n="38" d="100"/>
          <a:sy n="38" d="100"/>
        </p:scale>
        <p:origin x="300" y="56"/>
      </p:cViewPr>
      <p:guideLst>
        <p:guide orient="horz" pos="9072"/>
        <p:guide pos="16128"/>
      </p:guideLst>
    </p:cSldViewPr>
  </p:slideViewPr>
  <p:notesTextViewPr>
    <p:cViewPr>
      <p:scale>
        <a:sx n="400" d="100"/>
        <a:sy n="400" d="100"/>
      </p:scale>
      <p:origin x="0" y="-6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84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FBD4-1C5B-4E9B-AEFC-B3855B5BA82F}" type="datetimeFigureOut">
              <a:rPr lang="en-US" smtClean="0"/>
              <a:t>09-Dec-21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41DCC-59A2-42BE-B11E-00CF23B56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84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DAC29-3CA5-460E-86D6-4EA0552D2EB5}" type="datetimeFigureOut">
              <a:rPr lang="sv-SE" smtClean="0"/>
              <a:t>2021-12-09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2125" cy="3135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70400"/>
            <a:ext cx="5603875" cy="3659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5332CB-591C-4B2C-9832-74AC5FDC87D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2140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1162050"/>
            <a:ext cx="5572125" cy="3135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332CB-591C-4B2C-9832-74AC5FDC87D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5033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9783999" y="19455"/>
            <a:ext cx="1422401" cy="28803600"/>
          </a:xfrm>
          <a:prstGeom prst="rect">
            <a:avLst/>
          </a:prstGeom>
          <a:gradFill flip="none" rotWithShape="1">
            <a:gsLst>
              <a:gs pos="19000">
                <a:srgbClr val="558ED5"/>
              </a:gs>
              <a:gs pos="5000">
                <a:schemeClr val="accent1">
                  <a:lumMod val="89000"/>
                </a:schemeClr>
              </a:gs>
              <a:gs pos="67000">
                <a:schemeClr val="accent1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37" tIns="29269" rIns="58537" bIns="29269" rtlCol="0" anchor="ctr"/>
          <a:lstStyle/>
          <a:p>
            <a:pPr algn="ctr"/>
            <a:endParaRPr lang="en-US" sz="5519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422401" cy="28803600"/>
          </a:xfrm>
          <a:prstGeom prst="rect">
            <a:avLst/>
          </a:prstGeom>
          <a:gradFill flip="none" rotWithShape="1">
            <a:gsLst>
              <a:gs pos="19000">
                <a:srgbClr val="558ED5"/>
              </a:gs>
              <a:gs pos="5000">
                <a:schemeClr val="accent1">
                  <a:lumMod val="89000"/>
                </a:schemeClr>
              </a:gs>
              <a:gs pos="67000">
                <a:schemeClr val="accent1">
                  <a:lumMod val="40000"/>
                  <a:lumOff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37" tIns="29269" rIns="58537" bIns="29269" rtlCol="0" anchor="ctr"/>
          <a:lstStyle/>
          <a:p>
            <a:pPr algn="ctr"/>
            <a:endParaRPr lang="en-US" sz="5519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" y="1"/>
            <a:ext cx="51206400" cy="3733799"/>
          </a:xfrm>
          <a:prstGeom prst="rect">
            <a:avLst/>
          </a:prstGeom>
          <a:solidFill>
            <a:srgbClr val="4D8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37" tIns="29269" rIns="58537" bIns="29269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" y="27660600"/>
            <a:ext cx="51206400" cy="11430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37" tIns="29269" rIns="58537" bIns="29269" rtlCol="0" anchor="ctr"/>
          <a:lstStyle/>
          <a:p>
            <a:pPr algn="ctr"/>
            <a:endParaRPr lang="en-US" sz="5519" dirty="0"/>
          </a:p>
        </p:txBody>
      </p:sp>
    </p:spTree>
    <p:extLst>
      <p:ext uri="{BB962C8B-B14F-4D97-AF65-F5344CB8AC3E}">
        <p14:creationId xmlns:p14="http://schemas.microsoft.com/office/powerpoint/2010/main" val="3812944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BDF-9D0E-4E2B-85B8-D8F4790360C9}" type="datetimeFigureOut">
              <a:rPr lang="en-US" smtClean="0"/>
              <a:t>09-Dec-21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75EA-769C-4ECD-B48E-D6FCDC24F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665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60320" y="1153480"/>
            <a:ext cx="46085761" cy="4800600"/>
          </a:xfrm>
          <a:prstGeom prst="rect">
            <a:avLst/>
          </a:prstGeom>
        </p:spPr>
        <p:txBody>
          <a:bodyPr vert="horz" lIns="417456" tIns="208727" rIns="417456" bIns="208727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6720843"/>
            <a:ext cx="46085761" cy="19009045"/>
          </a:xfrm>
          <a:prstGeom prst="rect">
            <a:avLst/>
          </a:prstGeom>
        </p:spPr>
        <p:txBody>
          <a:bodyPr vert="horz" lIns="417456" tIns="208727" rIns="417456" bIns="208727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0320" y="26696675"/>
            <a:ext cx="11948160" cy="1533525"/>
          </a:xfrm>
          <a:prstGeom prst="rect">
            <a:avLst/>
          </a:prstGeom>
        </p:spPr>
        <p:txBody>
          <a:bodyPr vert="horz" lIns="417456" tIns="208727" rIns="417456" bIns="208727" rtlCol="0" anchor="ctr"/>
          <a:lstStyle>
            <a:lvl1pPr algn="l">
              <a:defRPr sz="37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D6BDF-9D0E-4E2B-85B8-D8F4790360C9}" type="datetimeFigureOut">
              <a:rPr lang="en-US" smtClean="0"/>
              <a:t>09-Dec-21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5524" y="26696675"/>
            <a:ext cx="16215360" cy="1533525"/>
          </a:xfrm>
          <a:prstGeom prst="rect">
            <a:avLst/>
          </a:prstGeom>
        </p:spPr>
        <p:txBody>
          <a:bodyPr vert="horz" lIns="417456" tIns="208727" rIns="417456" bIns="208727" rtlCol="0" anchor="ctr"/>
          <a:lstStyle>
            <a:lvl1pPr algn="ctr">
              <a:defRPr sz="37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7920" y="26696675"/>
            <a:ext cx="11948160" cy="1533525"/>
          </a:xfrm>
          <a:prstGeom prst="rect">
            <a:avLst/>
          </a:prstGeom>
        </p:spPr>
        <p:txBody>
          <a:bodyPr vert="horz" lIns="417456" tIns="208727" rIns="417456" bIns="208727" rtlCol="0" anchor="ctr"/>
          <a:lstStyle>
            <a:lvl1pPr algn="r">
              <a:defRPr sz="37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075EA-769C-4ECD-B48E-D6FCDC24F8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ctr" defTabSz="2810028" rtl="0" eaLnBrk="1" latinLnBrk="0" hangingPunct="1">
        <a:spcBef>
          <a:spcPct val="0"/>
        </a:spcBef>
        <a:buNone/>
        <a:defRPr sz="51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711" indent="-292711" algn="l" defTabSz="2810028" rtl="0" eaLnBrk="1" latinLnBrk="0" hangingPunct="1">
        <a:spcBef>
          <a:spcPct val="20000"/>
        </a:spcBef>
        <a:buFont typeface="Arial" pitchFamily="34" charset="0"/>
        <a:buChar char="•"/>
        <a:defRPr sz="2289" kern="1200">
          <a:solidFill>
            <a:schemeClr val="tx1"/>
          </a:solidFill>
          <a:latin typeface="+mn-lt"/>
          <a:ea typeface="+mn-ea"/>
          <a:cs typeface="+mn-cs"/>
        </a:defRPr>
      </a:lvl1pPr>
      <a:lvl2pPr marL="585423" indent="-292711" algn="l" defTabSz="2810028" rtl="0" eaLnBrk="1" latinLnBrk="0" hangingPunct="1">
        <a:spcBef>
          <a:spcPct val="20000"/>
        </a:spcBef>
        <a:buFont typeface="Arial" pitchFamily="34" charset="0"/>
        <a:buChar char="–"/>
        <a:defRPr sz="2289" kern="1200">
          <a:solidFill>
            <a:schemeClr val="tx1"/>
          </a:solidFill>
          <a:latin typeface="+mn-lt"/>
          <a:ea typeface="+mn-ea"/>
          <a:cs typeface="+mn-cs"/>
        </a:defRPr>
      </a:lvl2pPr>
      <a:lvl3pPr marL="878134" indent="-292711" algn="l" defTabSz="2810028" rtl="0" eaLnBrk="1" latinLnBrk="0" hangingPunct="1">
        <a:spcBef>
          <a:spcPct val="20000"/>
        </a:spcBef>
        <a:buFont typeface="Arial" pitchFamily="34" charset="0"/>
        <a:buChar char="•"/>
        <a:defRPr sz="2289" kern="1200">
          <a:solidFill>
            <a:schemeClr val="tx1"/>
          </a:solidFill>
          <a:latin typeface="+mn-lt"/>
          <a:ea typeface="+mn-ea"/>
          <a:cs typeface="+mn-cs"/>
        </a:defRPr>
      </a:lvl3pPr>
      <a:lvl4pPr marL="1170845" indent="-292711" algn="l" defTabSz="2810028" rtl="0" eaLnBrk="1" latinLnBrk="0" hangingPunct="1">
        <a:spcBef>
          <a:spcPct val="20000"/>
        </a:spcBef>
        <a:buFont typeface="Arial" pitchFamily="34" charset="0"/>
        <a:buChar char="–"/>
        <a:defRPr sz="2289" kern="1200">
          <a:solidFill>
            <a:schemeClr val="tx1"/>
          </a:solidFill>
          <a:latin typeface="+mn-lt"/>
          <a:ea typeface="+mn-ea"/>
          <a:cs typeface="+mn-cs"/>
        </a:defRPr>
      </a:lvl4pPr>
      <a:lvl5pPr marL="1463556" indent="-292711" algn="l" defTabSz="2810028" rtl="0" eaLnBrk="1" latinLnBrk="0" hangingPunct="1">
        <a:spcBef>
          <a:spcPct val="20000"/>
        </a:spcBef>
        <a:buFont typeface="Arial" pitchFamily="34" charset="0"/>
        <a:buChar char="»"/>
        <a:defRPr sz="2289" kern="1200">
          <a:solidFill>
            <a:schemeClr val="tx1"/>
          </a:solidFill>
          <a:latin typeface="+mn-lt"/>
          <a:ea typeface="+mn-ea"/>
          <a:cs typeface="+mn-cs"/>
        </a:defRPr>
      </a:lvl5pPr>
      <a:lvl6pPr marL="7727576" indent="-702507" algn="l" defTabSz="2810028" rtl="0" eaLnBrk="1" latinLnBrk="0" hangingPunct="1">
        <a:spcBef>
          <a:spcPct val="20000"/>
        </a:spcBef>
        <a:buFont typeface="Arial" pitchFamily="34" charset="0"/>
        <a:buChar char="•"/>
        <a:defRPr sz="6125" kern="1200">
          <a:solidFill>
            <a:schemeClr val="tx1"/>
          </a:solidFill>
          <a:latin typeface="+mn-lt"/>
          <a:ea typeface="+mn-ea"/>
          <a:cs typeface="+mn-cs"/>
        </a:defRPr>
      </a:lvl6pPr>
      <a:lvl7pPr marL="9132589" indent="-702507" algn="l" defTabSz="2810028" rtl="0" eaLnBrk="1" latinLnBrk="0" hangingPunct="1">
        <a:spcBef>
          <a:spcPct val="20000"/>
        </a:spcBef>
        <a:buFont typeface="Arial" pitchFamily="34" charset="0"/>
        <a:buChar char="•"/>
        <a:defRPr sz="6125" kern="1200">
          <a:solidFill>
            <a:schemeClr val="tx1"/>
          </a:solidFill>
          <a:latin typeface="+mn-lt"/>
          <a:ea typeface="+mn-ea"/>
          <a:cs typeface="+mn-cs"/>
        </a:defRPr>
      </a:lvl7pPr>
      <a:lvl8pPr marL="10537603" indent="-702507" algn="l" defTabSz="2810028" rtl="0" eaLnBrk="1" latinLnBrk="0" hangingPunct="1">
        <a:spcBef>
          <a:spcPct val="20000"/>
        </a:spcBef>
        <a:buFont typeface="Arial" pitchFamily="34" charset="0"/>
        <a:buChar char="•"/>
        <a:defRPr sz="6125" kern="1200">
          <a:solidFill>
            <a:schemeClr val="tx1"/>
          </a:solidFill>
          <a:latin typeface="+mn-lt"/>
          <a:ea typeface="+mn-ea"/>
          <a:cs typeface="+mn-cs"/>
        </a:defRPr>
      </a:lvl8pPr>
      <a:lvl9pPr marL="11942617" indent="-702507" algn="l" defTabSz="2810028" rtl="0" eaLnBrk="1" latinLnBrk="0" hangingPunct="1">
        <a:spcBef>
          <a:spcPct val="20000"/>
        </a:spcBef>
        <a:buFont typeface="Arial" pitchFamily="34" charset="0"/>
        <a:buChar char="•"/>
        <a:defRPr sz="6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10028" rtl="0" eaLnBrk="1" latinLnBrk="0" hangingPunct="1">
        <a:defRPr sz="5519" kern="1200">
          <a:solidFill>
            <a:schemeClr val="tx1"/>
          </a:solidFill>
          <a:latin typeface="+mn-lt"/>
          <a:ea typeface="+mn-ea"/>
          <a:cs typeface="+mn-cs"/>
        </a:defRPr>
      </a:lvl1pPr>
      <a:lvl2pPr marL="1405013" algn="l" defTabSz="2810028" rtl="0" eaLnBrk="1" latinLnBrk="0" hangingPunct="1">
        <a:defRPr sz="5519" kern="1200">
          <a:solidFill>
            <a:schemeClr val="tx1"/>
          </a:solidFill>
          <a:latin typeface="+mn-lt"/>
          <a:ea typeface="+mn-ea"/>
          <a:cs typeface="+mn-cs"/>
        </a:defRPr>
      </a:lvl2pPr>
      <a:lvl3pPr marL="2810028" algn="l" defTabSz="2810028" rtl="0" eaLnBrk="1" latinLnBrk="0" hangingPunct="1">
        <a:defRPr sz="5519" kern="1200">
          <a:solidFill>
            <a:schemeClr val="tx1"/>
          </a:solidFill>
          <a:latin typeface="+mn-lt"/>
          <a:ea typeface="+mn-ea"/>
          <a:cs typeface="+mn-cs"/>
        </a:defRPr>
      </a:lvl3pPr>
      <a:lvl4pPr marL="4215041" algn="l" defTabSz="2810028" rtl="0" eaLnBrk="1" latinLnBrk="0" hangingPunct="1">
        <a:defRPr sz="5519" kern="1200">
          <a:solidFill>
            <a:schemeClr val="tx1"/>
          </a:solidFill>
          <a:latin typeface="+mn-lt"/>
          <a:ea typeface="+mn-ea"/>
          <a:cs typeface="+mn-cs"/>
        </a:defRPr>
      </a:lvl4pPr>
      <a:lvl5pPr marL="5620056" algn="l" defTabSz="2810028" rtl="0" eaLnBrk="1" latinLnBrk="0" hangingPunct="1">
        <a:defRPr sz="5519" kern="1200">
          <a:solidFill>
            <a:schemeClr val="tx1"/>
          </a:solidFill>
          <a:latin typeface="+mn-lt"/>
          <a:ea typeface="+mn-ea"/>
          <a:cs typeface="+mn-cs"/>
        </a:defRPr>
      </a:lvl5pPr>
      <a:lvl6pPr marL="7025069" algn="l" defTabSz="2810028" rtl="0" eaLnBrk="1" latinLnBrk="0" hangingPunct="1">
        <a:defRPr sz="5519" kern="1200">
          <a:solidFill>
            <a:schemeClr val="tx1"/>
          </a:solidFill>
          <a:latin typeface="+mn-lt"/>
          <a:ea typeface="+mn-ea"/>
          <a:cs typeface="+mn-cs"/>
        </a:defRPr>
      </a:lvl6pPr>
      <a:lvl7pPr marL="8430083" algn="l" defTabSz="2810028" rtl="0" eaLnBrk="1" latinLnBrk="0" hangingPunct="1">
        <a:defRPr sz="5519" kern="1200">
          <a:solidFill>
            <a:schemeClr val="tx1"/>
          </a:solidFill>
          <a:latin typeface="+mn-lt"/>
          <a:ea typeface="+mn-ea"/>
          <a:cs typeface="+mn-cs"/>
        </a:defRPr>
      </a:lvl7pPr>
      <a:lvl8pPr marL="9835096" algn="l" defTabSz="2810028" rtl="0" eaLnBrk="1" latinLnBrk="0" hangingPunct="1">
        <a:defRPr sz="5519" kern="1200">
          <a:solidFill>
            <a:schemeClr val="tx1"/>
          </a:solidFill>
          <a:latin typeface="+mn-lt"/>
          <a:ea typeface="+mn-ea"/>
          <a:cs typeface="+mn-cs"/>
        </a:defRPr>
      </a:lvl8pPr>
      <a:lvl9pPr marL="11240110" algn="l" defTabSz="2810028" rtl="0" eaLnBrk="1" latinLnBrk="0" hangingPunct="1">
        <a:defRPr sz="5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1.PNG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hyperlink" Target="savvasraptis.github.io" TargetMode="External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hyperlink" Target="mailto:savvra@kth.se" TargetMode="External"/><Relationship Id="rId2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189"/>
          <p:cNvSpPr txBox="1">
            <a:spLocks noChangeArrowheads="1"/>
          </p:cNvSpPr>
          <p:nvPr/>
        </p:nvSpPr>
        <p:spPr bwMode="auto">
          <a:xfrm>
            <a:off x="17754600" y="5140819"/>
            <a:ext cx="15697200" cy="2190390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117074" tIns="117074" rIns="117074" bIns="117074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22"/>
          <p:cNvSpPr txBox="1">
            <a:spLocks noChangeArrowheads="1"/>
          </p:cNvSpPr>
          <p:nvPr/>
        </p:nvSpPr>
        <p:spPr bwMode="auto">
          <a:xfrm>
            <a:off x="7886700" y="-159350"/>
            <a:ext cx="35433000" cy="15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7074" tIns="292685" rIns="117074" bIns="292685" anchor="ctr" anchorCtr="0">
            <a:spAutoFit/>
          </a:bodyPr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6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Super-magnetosonic Downstream Jet Formation Caused by Shock Reformation</a:t>
            </a:r>
          </a:p>
        </p:txBody>
      </p:sp>
      <p:sp>
        <p:nvSpPr>
          <p:cNvPr id="5" name="Text Box 123"/>
          <p:cNvSpPr txBox="1">
            <a:spLocks noChangeArrowheads="1"/>
          </p:cNvSpPr>
          <p:nvPr/>
        </p:nvSpPr>
        <p:spPr bwMode="auto">
          <a:xfrm>
            <a:off x="11353797" y="1605114"/>
            <a:ext cx="28117804" cy="190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074" tIns="117074" rIns="117074" bIns="117074" anchor="ctr" anchorCtr="0"/>
          <a:lstStyle>
            <a:lvl1pPr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38943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3894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Savvas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Raptis</a:t>
            </a:r>
            <a:r>
              <a:rPr lang="en-US" sz="3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Tomas Karlsson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Andris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Vaivads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Craig Pollock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Ferdinand Plaschke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Andreas 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Johlander</a:t>
            </a:r>
            <a:r>
              <a:rPr lang="en-US" sz="32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Henriette Trollvik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Per-Arne Lindqvist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l-GR" sz="32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2800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and Plasma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Physics,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KTH Royal Institute of Technology, </a:t>
            </a:r>
            <a:r>
              <a:rPr lang="el-G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Stockholm, Sweden, </a:t>
            </a:r>
            <a:r>
              <a:rPr lang="en-US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Denali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Scientific, Fairbanks, AK, 99709, USA, </a:t>
            </a:r>
            <a:r>
              <a:rPr lang="en-US" sz="2800" baseline="30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Geophysics and Extraterrestrial Physics,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Technische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Universitat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Braunschweig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Germany, </a:t>
            </a:r>
            <a:r>
              <a:rPr lang="en-US" sz="28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Swedish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Space Physics, Uppsala, Sweden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7761354" y="4192475"/>
            <a:ext cx="15690446" cy="948345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37" tIns="29269" rIns="58537" bIns="29269"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| in-situ observations 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4270122" y="4192475"/>
            <a:ext cx="14845200" cy="948345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37" tIns="29269" rIns="58537" bIns="29269"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| 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097832" y="4192475"/>
            <a:ext cx="14845200" cy="948345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37" tIns="29269" rIns="58537" bIns="29269"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Bow shock &amp; Magnetosheath Jets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89"/>
          <p:cNvSpPr txBox="1">
            <a:spLocks noChangeArrowheads="1"/>
          </p:cNvSpPr>
          <p:nvPr/>
        </p:nvSpPr>
        <p:spPr bwMode="auto">
          <a:xfrm>
            <a:off x="2104589" y="5140819"/>
            <a:ext cx="14845197" cy="1353238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117074" tIns="117074" rIns="117074" bIns="117074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00" y="5334000"/>
            <a:ext cx="7229129" cy="55665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" name="TextBox 55"/>
          <p:cNvSpPr txBox="1"/>
          <p:nvPr/>
        </p:nvSpPr>
        <p:spPr>
          <a:xfrm>
            <a:off x="2345950" y="10943027"/>
            <a:ext cx="4485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B. Wilson (2016) </a:t>
            </a:r>
            <a:r>
              <a:rPr lang="sv-SE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sv-SE" sz="11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Geophysical</a:t>
            </a:r>
            <a:r>
              <a:rPr lang="sv-SE" sz="1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1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Monograph</a:t>
            </a:r>
            <a:r>
              <a:rPr lang="sv-SE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Series </a:t>
            </a:r>
          </a:p>
        </p:txBody>
      </p:sp>
      <p:pic>
        <p:nvPicPr>
          <p:cNvPr id="57" name="Picture 2" descr="Magnetic field from full particle PIC simulations of shock reformation... | 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4844" y="11234913"/>
            <a:ext cx="6054756" cy="47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2302734" y="15909523"/>
            <a:ext cx="19800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Lembège</a:t>
            </a:r>
            <a:r>
              <a:rPr lang="sv-S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sv-S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Savoini</a:t>
            </a:r>
            <a:r>
              <a:rPr lang="sv-S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(2002)</a:t>
            </a:r>
            <a:endParaRPr lang="sv-SE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116074" y="19949926"/>
            <a:ext cx="14845200" cy="948345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37" tIns="29269" rIns="58537" bIns="29269"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MMS mission 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2" descr="https://upload.wikimedia.org/wikipedia/en/thumb/4/41/Kth_logo.svg/1200px-Kth_logo.svg.png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646" y="299551"/>
            <a:ext cx="2776206" cy="313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ile:Magnetospheric Multiscale Mission logo.png - Wikimedia Commons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2133" y="214381"/>
            <a:ext cx="3300512" cy="330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s://media.springernature.com/original/springer-static/image/art%3A10.1007%2Fs11214-018-0516-3/MediaObjects/11214_2018_516_Fig1_HTM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6795" y="10839830"/>
            <a:ext cx="5862681" cy="504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34270122" y="18475852"/>
            <a:ext cx="14845200" cy="948345"/>
          </a:xfrm>
          <a:prstGeom prst="rect">
            <a:avLst/>
          </a:prstGeom>
          <a:solidFill>
            <a:srgbClr val="558E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537" tIns="29269" rIns="58537" bIns="29269"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&amp; Conclusion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189"/>
          <p:cNvSpPr txBox="1">
            <a:spLocks noChangeArrowheads="1"/>
          </p:cNvSpPr>
          <p:nvPr/>
        </p:nvSpPr>
        <p:spPr bwMode="auto">
          <a:xfrm>
            <a:off x="34270125" y="19424196"/>
            <a:ext cx="14845197" cy="762307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117074" tIns="117074" rIns="117074" bIns="117074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just" eaLnBrk="1" hangingPunct="1">
              <a:buFont typeface="Wingdings" panose="05000000000000000000" pitchFamily="2" charset="2"/>
              <a:buChar char="Ø"/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Super-magnetosonic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downstream jets are generated directly from the bow shock evolution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enhancement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associated to upstream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foreshock waves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while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connected to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solar wind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having a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interaction with the reforming shock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 typeface="Wingdings" panose="05000000000000000000" pitchFamily="2" charset="2"/>
              <a:buChar char="Ø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Embedded plasmoids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(downstream density enhancements) appear to be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shock remnants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originating from the same shock reformation process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show a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generation mechanism that does not require specific geometry or external effect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generated from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fundamental collisionless shock process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hangingPunct="1"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may be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relevant to other shock environments &amp; acceleration mechanisms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(cosmic rays, astrophysical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shocks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planetary shocks, etc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07875" y="27864061"/>
            <a:ext cx="18062280" cy="1688257"/>
          </a:xfrm>
          <a:prstGeom prst="rect">
            <a:avLst/>
          </a:prstGeom>
          <a:noFill/>
        </p:spPr>
        <p:txBody>
          <a:bodyPr wrap="square" lIns="86970" tIns="43485" rIns="86970" bIns="43485" rtlCol="0">
            <a:spAutoFit/>
          </a:bodyPr>
          <a:lstStyle/>
          <a:p>
            <a:r>
              <a:rPr lang="sv-SE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sv-S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info: 📧 |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savvra@kth.se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v-S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🔗 |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file"/>
              </a:rPr>
              <a:t>savvasraptis.github.io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sz="3200" dirty="0"/>
          </a:p>
          <a:p>
            <a:endParaRPr lang="sv-SE" sz="3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19248" y="22463583"/>
            <a:ext cx="9586901" cy="4522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24211830" y="5265024"/>
                <a:ext cx="2789495" cy="653935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u="sng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SW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𝑆𝑊</m:t>
                          </m:r>
                          <m: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sv-SE" sz="32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𝑆𝑊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v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𝑀𝑆𝐻</m:t>
                          </m:r>
                        </m:sub>
                      </m:sSub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𝑆𝑊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𝑀𝑆𝐻</m:t>
                          </m:r>
                        </m:sub>
                      </m:sSub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𝑆𝑊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𝑀𝑆𝐻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u="sng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Wind</a:t>
                </a:r>
              </a:p>
              <a:p>
                <a:pPr algn="ctr"/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(Beam-like)</a:t>
                </a:r>
              </a:p>
              <a:p>
                <a:pPr algn="ctr"/>
                <a:endParaRPr lang="el-GR" sz="32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u="sng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Magnetosheath: </a:t>
                </a:r>
              </a:p>
              <a:p>
                <a:pPr algn="ctr"/>
                <a:r>
                  <a:rPr lang="en-US" sz="3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(compressed &amp; thermalized)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sv-SE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1830" y="5265024"/>
                <a:ext cx="2789495" cy="6539354"/>
              </a:xfrm>
              <a:prstGeom prst="rect">
                <a:avLst/>
              </a:prstGeom>
              <a:blipFill>
                <a:blip r:embed="rId12"/>
                <a:stretch>
                  <a:fillRect l="-5447" r="-8497"/>
                </a:stretch>
              </a:blipFill>
              <a:ln>
                <a:solidFill>
                  <a:srgbClr val="000000"/>
                </a:solidFill>
                <a:prstDash val="sysDash"/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Picture 7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77" y="12931301"/>
            <a:ext cx="11375445" cy="9390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9763839" y="5674311"/>
                <a:ext cx="6934200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Bow Shock</a:t>
                </a:r>
              </a:p>
              <a:p>
                <a:pPr algn="ctr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 wind is braked, thermalized and compressed, forming the magnetosheath, downstream of the shock</a:t>
                </a:r>
              </a:p>
              <a:p>
                <a:pPr algn="ctr"/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2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Quasi-par shock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l-GR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l-GR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𝐵𝑛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≾</m:t>
                    </m:r>
                    <m:r>
                      <a:rPr 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45</m:t>
                    </m:r>
                  </m:oMath>
                </a14:m>
                <a:r>
                  <a:rPr lang="sv-S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(angle between IMF &amp; </a:t>
                </a:r>
                <a:r>
                  <a:rPr lang="sv-SE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shock</a:t>
                </a:r>
                <a:r>
                  <a:rPr lang="sv-S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normal)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reflected ions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wave and particle interaction </a:t>
                </a:r>
              </a:p>
              <a:p>
                <a:pPr algn="ctr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turbulent foreshock &amp; magnetosheath</a:t>
                </a:r>
                <a:endParaRPr lang="sv-SE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839" y="5674311"/>
                <a:ext cx="6934200" cy="5016758"/>
              </a:xfrm>
              <a:prstGeom prst="rect">
                <a:avLst/>
              </a:prstGeom>
              <a:blipFill>
                <a:blip r:embed="rId15"/>
                <a:stretch>
                  <a:fillRect l="-1847" t="-1701" r="-2990" b="-2916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Oval 77"/>
          <p:cNvSpPr/>
          <p:nvPr/>
        </p:nvSpPr>
        <p:spPr>
          <a:xfrm>
            <a:off x="6778630" y="7901285"/>
            <a:ext cx="1295400" cy="11393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9" name="Straight Arrow Connector 78"/>
          <p:cNvCxnSpPr>
            <a:stCxn id="78" idx="7"/>
          </p:cNvCxnSpPr>
          <p:nvPr/>
        </p:nvCxnSpPr>
        <p:spPr>
          <a:xfrm>
            <a:off x="7884323" y="8068134"/>
            <a:ext cx="3562568" cy="2918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10663204" y="16153634"/>
                <a:ext cx="5809862" cy="2693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Magnetosheath jets</a:t>
                </a:r>
                <a:r>
                  <a:rPr lang="en-US" sz="3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dynamic pressure enhancements relative to the background magnetosheath.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𝑑𝑦𝑛</m:t>
                          </m:r>
                        </m:sub>
                      </m:sSub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≥2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𝑑𝑦𝑛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𝑀𝐻𝑆</m:t>
                          </m:r>
                        </m:sub>
                      </m:sSub>
                    </m:oMath>
                  </m:oMathPara>
                </a14:m>
                <a:endParaRPr lang="en-US" sz="32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2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204" y="16153634"/>
                <a:ext cx="5809862" cy="2693686"/>
              </a:xfrm>
              <a:prstGeom prst="rect">
                <a:avLst/>
              </a:prstGeom>
              <a:blipFill>
                <a:blip r:embed="rId16"/>
                <a:stretch>
                  <a:fillRect l="-1574" t="-3167" r="-335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Rectangle 76"/>
          <p:cNvSpPr/>
          <p:nvPr/>
        </p:nvSpPr>
        <p:spPr>
          <a:xfrm>
            <a:off x="2174844" y="16133794"/>
            <a:ext cx="74164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Shock Reformation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Shock is constantly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reforming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due to the evolution of foreshock compressive structures (e.g. SLAMS/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shocklets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that effectively form the shock front locally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946091" y="15799679"/>
            <a:ext cx="41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000000"/>
                </a:solidFill>
              </a:rPr>
              <a:t>Plaschke</a:t>
            </a:r>
            <a:r>
              <a:rPr lang="en-US" sz="1100" dirty="0" smtClean="0">
                <a:solidFill>
                  <a:srgbClr val="000000"/>
                </a:solidFill>
              </a:rPr>
              <a:t> F. et al. (2018); sketch by H. </a:t>
            </a:r>
            <a:r>
              <a:rPr lang="en-US" sz="1100" dirty="0" err="1" smtClean="0">
                <a:solidFill>
                  <a:srgbClr val="000000"/>
                </a:solidFill>
              </a:rPr>
              <a:t>Hietala</a:t>
            </a:r>
            <a:r>
              <a:rPr lang="en-US" sz="1100" dirty="0">
                <a:solidFill>
                  <a:srgbClr val="000000"/>
                </a:solidFill>
              </a:rPr>
              <a:t> </a:t>
            </a:r>
            <a:r>
              <a:rPr lang="en-US" sz="1100" dirty="0" smtClean="0">
                <a:solidFill>
                  <a:srgbClr val="000000"/>
                </a:solidFill>
              </a:rPr>
              <a:t>| Space </a:t>
            </a:r>
            <a:r>
              <a:rPr lang="en-US" sz="1100" dirty="0">
                <a:solidFill>
                  <a:srgbClr val="000000"/>
                </a:solidFill>
              </a:rPr>
              <a:t>Sci. Rev </a:t>
            </a:r>
            <a:endParaRPr lang="sv-SE" sz="1100" dirty="0">
              <a:solidFill>
                <a:srgbClr val="000000"/>
              </a:solidFill>
            </a:endParaRPr>
          </a:p>
        </p:txBody>
      </p:sp>
      <p:sp>
        <p:nvSpPr>
          <p:cNvPr id="88" name="Text Box 189"/>
          <p:cNvSpPr txBox="1">
            <a:spLocks noChangeAspect="1" noChangeArrowheads="1"/>
          </p:cNvSpPr>
          <p:nvPr/>
        </p:nvSpPr>
        <p:spPr bwMode="auto">
          <a:xfrm>
            <a:off x="2116074" y="20898271"/>
            <a:ext cx="14845197" cy="614574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117074" tIns="117074" rIns="117074" bIns="117074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endParaRPr lang="el-G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l-G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l-G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l-G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l-G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l-GR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l-G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4" descr="Discovering Bonus Science With NASA&amp;#39;s MMS Mission | NAS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52587" y="21394067"/>
            <a:ext cx="7164976" cy="526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2237685" y="21794232"/>
            <a:ext cx="713403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opportunity for shock research for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Magnetosphere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Multiscale (MMS)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Mission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Turbulence campaign (large separation)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Spacecraft aligned in the x direction (GSE)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Burst data (high resolution) available</a:t>
            </a:r>
          </a:p>
        </p:txBody>
      </p:sp>
      <p:cxnSp>
        <p:nvCxnSpPr>
          <p:cNvPr id="83" name="Elbow Connector 82"/>
          <p:cNvCxnSpPr>
            <a:stCxn id="88" idx="3"/>
          </p:cNvCxnSpPr>
          <p:nvPr/>
        </p:nvCxnSpPr>
        <p:spPr>
          <a:xfrm flipV="1">
            <a:off x="16961271" y="9081709"/>
            <a:ext cx="1037929" cy="14889435"/>
          </a:xfrm>
          <a:prstGeom prst="bentConnector3">
            <a:avLst>
              <a:gd name="adj1" fmla="val 26752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2564996" y="26715890"/>
            <a:ext cx="4152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Credits: NASA's Goddard Space Flight Center/Mary Pat </a:t>
            </a:r>
            <a:r>
              <a:rPr lang="en-US" sz="1100" dirty="0" err="1">
                <a:solidFill>
                  <a:srgbClr val="000000"/>
                </a:solidFill>
              </a:rPr>
              <a:t>Hrybyk</a:t>
            </a:r>
            <a:r>
              <a:rPr lang="en-US" sz="1100" dirty="0">
                <a:solidFill>
                  <a:srgbClr val="000000"/>
                </a:solidFill>
              </a:rPr>
              <a:t>-Keith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18191392" y="13980359"/>
            <a:ext cx="1252266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SLAMS</a:t>
            </a:r>
          </a:p>
          <a:p>
            <a:pPr algn="ctr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Shock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18152779" y="13054479"/>
            <a:ext cx="1417376" cy="4770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Whistlers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31379711" y="13758094"/>
            <a:ext cx="1636987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Embedded </a:t>
            </a:r>
          </a:p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plasmoid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31944124" y="12975432"/>
            <a:ext cx="542136" cy="4770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7" name="Straight Arrow Connector 116"/>
          <p:cNvCxnSpPr>
            <a:stCxn id="112" idx="3"/>
          </p:cNvCxnSpPr>
          <p:nvPr/>
        </p:nvCxnSpPr>
        <p:spPr>
          <a:xfrm flipV="1">
            <a:off x="19443658" y="14006989"/>
            <a:ext cx="1334759" cy="40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3" idx="3"/>
          </p:cNvCxnSpPr>
          <p:nvPr/>
        </p:nvCxnSpPr>
        <p:spPr>
          <a:xfrm>
            <a:off x="19570155" y="13293006"/>
            <a:ext cx="1994445" cy="4946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4" idx="1"/>
          </p:cNvCxnSpPr>
          <p:nvPr/>
        </p:nvCxnSpPr>
        <p:spPr>
          <a:xfrm flipH="1">
            <a:off x="29108400" y="14188981"/>
            <a:ext cx="2271311" cy="3281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5" idx="1"/>
          </p:cNvCxnSpPr>
          <p:nvPr/>
        </p:nvCxnSpPr>
        <p:spPr>
          <a:xfrm flipH="1">
            <a:off x="29718000" y="13213959"/>
            <a:ext cx="2226124" cy="444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/>
              <p:cNvSpPr/>
              <p:nvPr/>
            </p:nvSpPr>
            <p:spPr>
              <a:xfrm>
                <a:off x="18056245" y="18688339"/>
                <a:ext cx="3718463" cy="3059684"/>
              </a:xfrm>
              <a:prstGeom prst="rect">
                <a:avLst/>
              </a:prstGeom>
              <a:ln w="9525">
                <a:prstDash val="sys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5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Supermagnetosonic</a:t>
                </a:r>
                <a:r>
                  <a:rPr lang="en-US" sz="2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𝑀𝑆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1.2 − 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1.4</m:t>
                    </m:r>
                  </m:oMath>
                </a14:m>
                <a:endPara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5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Anti-sunward: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5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350 </m:t>
                    </m:r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km</m:t>
                    </m:r>
                    <m:r>
                      <a:rPr lang="en-US" sz="2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endParaRPr lang="en-US" sz="25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5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𝑑𝑦𝑛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5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𝒋𝒆𝒕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𝑑𝑦𝑛</m:t>
                            </m:r>
                            <m:r>
                              <a:rPr lang="en-US" sz="25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a:rPr lang="en-US" sz="25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𝑴𝑺𝑯</m:t>
                            </m:r>
                          </m:sub>
                        </m:sSub>
                      </m:den>
                    </m:f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f>
                      <m:fPr>
                        <m:ctrlPr>
                          <a:rPr lang="en-US" sz="25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𝑑𝑦𝑛</m:t>
                            </m:r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en-US" sz="25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𝒋𝒆𝒕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𝑑𝑦𝑛</m:t>
                            </m:r>
                            <m:r>
                              <a:rPr lang="en-US" sz="2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a:rPr lang="en-US" sz="25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𝑺𝑾</m:t>
                            </m:r>
                          </m:sub>
                        </m:sSub>
                      </m:den>
                    </m:f>
                    <m:r>
                      <a:rPr lang="en-US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5" name="Rectangle 1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56245" y="18688339"/>
                <a:ext cx="3718463" cy="3059684"/>
              </a:xfrm>
              <a:prstGeom prst="rect">
                <a:avLst/>
              </a:prstGeom>
              <a:blipFill>
                <a:blip r:embed="rId19"/>
                <a:stretch>
                  <a:fillRect l="-2288" t="-1587"/>
                </a:stretch>
              </a:blipFill>
              <a:ln w="9525">
                <a:prstDash val="sysDash"/>
              </a:ln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TextBox 125"/>
          <p:cNvSpPr txBox="1"/>
          <p:nvPr/>
        </p:nvSpPr>
        <p:spPr>
          <a:xfrm>
            <a:off x="29388721" y="19048276"/>
            <a:ext cx="3761433" cy="2400657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Jet is a 2</a:t>
            </a:r>
            <a:r>
              <a:rPr lang="en-US" sz="25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plasma population different from the background magnetosheath 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5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Partial moment derivation required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sv-SE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8056245" y="23334979"/>
            <a:ext cx="2029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2D reduced VDF</a:t>
            </a:r>
            <a:endParaRPr lang="sv-SE" sz="2200" dirty="0"/>
          </a:p>
        </p:txBody>
      </p:sp>
      <p:cxnSp>
        <p:nvCxnSpPr>
          <p:cNvPr id="128" name="Straight Arrow Connector 127"/>
          <p:cNvCxnSpPr/>
          <p:nvPr/>
        </p:nvCxnSpPr>
        <p:spPr>
          <a:xfrm>
            <a:off x="19148169" y="23782904"/>
            <a:ext cx="1224860" cy="941857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/>
          <p:cNvSpPr/>
          <p:nvPr/>
        </p:nvSpPr>
        <p:spPr>
          <a:xfrm>
            <a:off x="27508199" y="25603200"/>
            <a:ext cx="484025" cy="51497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34" name="Elbow Connector 133"/>
          <p:cNvCxnSpPr>
            <a:stCxn id="126" idx="2"/>
            <a:endCxn id="130" idx="6"/>
          </p:cNvCxnSpPr>
          <p:nvPr/>
        </p:nvCxnSpPr>
        <p:spPr>
          <a:xfrm rot="5400000">
            <a:off x="27424953" y="22016204"/>
            <a:ext cx="4411756" cy="3277214"/>
          </a:xfrm>
          <a:prstGeom prst="bentConnector2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8253" y="5410200"/>
            <a:ext cx="5441244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9843" y="5410200"/>
            <a:ext cx="5472656" cy="6400800"/>
          </a:xfrm>
          <a:prstGeom prst="rect">
            <a:avLst/>
          </a:prstGeom>
        </p:spPr>
      </p:pic>
      <p:cxnSp>
        <p:nvCxnSpPr>
          <p:cNvPr id="60" name="Elbow Connector 59"/>
          <p:cNvCxnSpPr/>
          <p:nvPr/>
        </p:nvCxnSpPr>
        <p:spPr>
          <a:xfrm rot="10800000" flipV="1">
            <a:off x="22479000" y="9081709"/>
            <a:ext cx="2209800" cy="2174544"/>
          </a:xfrm>
          <a:prstGeom prst="bentConnector3">
            <a:avLst>
              <a:gd name="adj1" fmla="val 35920"/>
            </a:avLst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/>
          <p:nvPr/>
        </p:nvCxnSpPr>
        <p:spPr>
          <a:xfrm>
            <a:off x="26746200" y="10943027"/>
            <a:ext cx="4084862" cy="352654"/>
          </a:xfrm>
          <a:prstGeom prst="bentConnector3">
            <a:avLst>
              <a:gd name="adj1" fmla="val 12277"/>
            </a:avLst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5160" y="7281481"/>
            <a:ext cx="15387638" cy="9253919"/>
          </a:xfrm>
          <a:prstGeom prst="rect">
            <a:avLst/>
          </a:prstGeom>
        </p:spPr>
      </p:pic>
      <p:sp>
        <p:nvSpPr>
          <p:cNvPr id="53" name="Text Box 189"/>
          <p:cNvSpPr txBox="1">
            <a:spLocks noChangeArrowheads="1"/>
          </p:cNvSpPr>
          <p:nvPr/>
        </p:nvSpPr>
        <p:spPr bwMode="auto">
          <a:xfrm>
            <a:off x="34270125" y="5140819"/>
            <a:ext cx="14845197" cy="12055055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square" lIns="117074" tIns="117074" rIns="117074" bIns="117074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shock evolution, reformation and </a:t>
            </a:r>
          </a:p>
          <a:p>
            <a:pPr algn="ctr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generation of a magnetosheath jet.</a:t>
            </a:r>
            <a:endParaRPr lang="sv-SE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5188</TotalTime>
  <Words>556</Words>
  <Application>Microsoft Office PowerPoint</Application>
  <PresentationFormat>Custom</PresentationFormat>
  <Paragraphs>159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Cambria Math</vt:lpstr>
      <vt:lpstr>Times New Roman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Savvas</dc:creator>
  <dc:description/>
  <cp:lastModifiedBy>Savvas Raptis</cp:lastModifiedBy>
  <cp:revision>685</cp:revision>
  <cp:lastPrinted>2013-02-12T02:21:55Z</cp:lastPrinted>
  <dcterms:created xsi:type="dcterms:W3CDTF">2013-02-10T21:14:48Z</dcterms:created>
  <dcterms:modified xsi:type="dcterms:W3CDTF">2021-12-09T11:08:08Z</dcterms:modified>
</cp:coreProperties>
</file>