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1" r:id="rId2"/>
    <p:sldId id="486" r:id="rId3"/>
    <p:sldId id="487" r:id="rId4"/>
    <p:sldId id="488" r:id="rId5"/>
    <p:sldId id="465" r:id="rId6"/>
    <p:sldId id="471" r:id="rId7"/>
    <p:sldId id="494" r:id="rId8"/>
    <p:sldId id="489" r:id="rId9"/>
    <p:sldId id="466" r:id="rId10"/>
    <p:sldId id="491" r:id="rId11"/>
    <p:sldId id="473" r:id="rId12"/>
    <p:sldId id="482" r:id="rId13"/>
    <p:sldId id="468" r:id="rId14"/>
    <p:sldId id="490" r:id="rId15"/>
    <p:sldId id="478" r:id="rId16"/>
    <p:sldId id="485" r:id="rId17"/>
    <p:sldId id="469" r:id="rId18"/>
    <p:sldId id="492" r:id="rId19"/>
    <p:sldId id="479" r:id="rId20"/>
    <p:sldId id="470" r:id="rId21"/>
    <p:sldId id="493" r:id="rId22"/>
    <p:sldId id="484" r:id="rId23"/>
    <p:sldId id="467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FF3B3B"/>
    <a:srgbClr val="DDDDDD"/>
    <a:srgbClr val="7030A0"/>
    <a:srgbClr val="FFFF80"/>
    <a:srgbClr val="5F5F5F"/>
    <a:srgbClr val="4D4D4D"/>
    <a:srgbClr val="EAEAE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6" autoAdjust="0"/>
    <p:restoredTop sz="92944" autoAdjust="0"/>
  </p:normalViewPr>
  <p:slideViewPr>
    <p:cSldViewPr snapToGrid="0" snapToObjects="1">
      <p:cViewPr varScale="1">
        <p:scale>
          <a:sx n="66" d="100"/>
          <a:sy n="66" d="100"/>
        </p:scale>
        <p:origin x="716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 snapToObjects="1">
      <p:cViewPr varScale="1">
        <p:scale>
          <a:sx n="130" d="100"/>
          <a:sy n="130" d="100"/>
        </p:scale>
        <p:origin x="4824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164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576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425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015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336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704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300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92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work we will focus on the so called Quasi-parallel bow shock.</a:t>
            </a:r>
            <a:r>
              <a:rPr lang="en-US" baseline="0" dirty="0" smtClean="0"/>
              <a:t> This is where the angle between the normal vector of the shock and the IMF has less than 45 degrees. That’s where we have a turbulent magnetosheath, an ion foreshock and also where we find the most energetic jets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9031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0903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827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871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12193200" cy="5104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6000" y="812775"/>
            <a:ext cx="11041200" cy="5790288"/>
          </a:xfrm>
        </p:spPr>
        <p:txBody>
          <a:bodyPr/>
          <a:lstStyle>
            <a:lvl1pPr>
              <a:defRPr lang="en-US" dirty="0" smtClean="0">
                <a:solidFill>
                  <a:srgbClr val="000000"/>
                </a:solidFill>
              </a:defRPr>
            </a:lvl1pPr>
            <a:lvl2pPr>
              <a:defRPr lang="en-US" dirty="0" smtClean="0">
                <a:solidFill>
                  <a:srgbClr val="000000"/>
                </a:solidFill>
              </a:defRPr>
            </a:lvl2pPr>
            <a:lvl3pPr>
              <a:defRPr lang="en-US" dirty="0" smtClean="0">
                <a:solidFill>
                  <a:srgbClr val="000000"/>
                </a:solidFill>
              </a:defRPr>
            </a:lvl3pPr>
            <a:lvl4pPr>
              <a:defRPr lang="en-US" dirty="0" smtClean="0">
                <a:solidFill>
                  <a:srgbClr val="000000"/>
                </a:solidFill>
              </a:defRPr>
            </a:lvl4pPr>
            <a:lvl5pPr>
              <a:defRPr lang="nl-NL" dirty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5400" y="46165"/>
            <a:ext cx="11041200" cy="742924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datum 3"/>
          <p:cNvSpPr txBox="1">
            <a:spLocks/>
          </p:cNvSpPr>
          <p:nvPr userDrawn="1"/>
        </p:nvSpPr>
        <p:spPr>
          <a:xfrm>
            <a:off x="0" y="6640219"/>
            <a:ext cx="12192000" cy="2075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914400" rtl="0" eaLnBrk="1" latinLnBrk="0" hangingPunct="1"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dirty="0" smtClean="0">
                <a:solidFill>
                  <a:srgbClr val="5F5F5F"/>
                </a:solidFill>
                <a:effectLst/>
              </a:rPr>
              <a:t>Savvas</a:t>
            </a:r>
            <a:r>
              <a:rPr lang="en-US" sz="1300" baseline="0" dirty="0" smtClean="0">
                <a:solidFill>
                  <a:srgbClr val="5F5F5F"/>
                </a:solidFill>
                <a:effectLst/>
              </a:rPr>
              <a:t> Raptis – Characterizing the Magnetosheath using Machine Learning</a:t>
            </a:r>
            <a:endParaRPr lang="nl-NL" sz="1300" dirty="0">
              <a:solidFill>
                <a:srgbClr val="5F5F5F"/>
              </a:solidFill>
              <a:effectLst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77421" y="6349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jdelijke aanduiding voor datum 3"/>
          <p:cNvSpPr txBox="1">
            <a:spLocks/>
          </p:cNvSpPr>
          <p:nvPr userDrawn="1"/>
        </p:nvSpPr>
        <p:spPr>
          <a:xfrm>
            <a:off x="8313020" y="6628376"/>
            <a:ext cx="3840480" cy="231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914400" rtl="0" eaLnBrk="1" latinLnBrk="0" hangingPunct="1"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 smtClean="0">
                <a:solidFill>
                  <a:srgbClr val="5F5F5F"/>
                </a:solidFill>
              </a:rPr>
              <a:t>AOGS 2021</a:t>
            </a:r>
            <a:endParaRPr lang="en-US" sz="1300" baseline="0" dirty="0" smtClean="0">
              <a:solidFill>
                <a:srgbClr val="5F5F5F"/>
              </a:solidFill>
            </a:endParaRPr>
          </a:p>
        </p:txBody>
      </p:sp>
      <p:sp>
        <p:nvSpPr>
          <p:cNvPr id="11" name="Tijdelijke aanduiding voor datum 3"/>
          <p:cNvSpPr txBox="1">
            <a:spLocks/>
          </p:cNvSpPr>
          <p:nvPr userDrawn="1"/>
        </p:nvSpPr>
        <p:spPr>
          <a:xfrm>
            <a:off x="38500" y="6638592"/>
            <a:ext cx="3840480" cy="2108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914400" rtl="0" eaLnBrk="1" latinLnBrk="0" hangingPunct="1"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A71291-1C34-4771-A37E-677F2182E258}" type="slidenum">
              <a:rPr lang="en-US" sz="1300" smtClean="0">
                <a:solidFill>
                  <a:srgbClr val="5F5F5F"/>
                </a:solidFill>
              </a:rPr>
              <a:pPr/>
              <a:t>‹#›</a:t>
            </a:fld>
            <a:endParaRPr lang="en-US" sz="1300" dirty="0">
              <a:solidFill>
                <a:srgbClr val="5F5F5F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626749"/>
            <a:ext cx="12192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07099480-D11A-4789-80EE-022E820CF635}" type="datetime1">
              <a:rPr lang="nl-BE" smtClean="0"/>
              <a:pPr/>
              <a:t>29/08/2021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lang="en-US" dirty="0" smtClean="0">
                <a:solidFill>
                  <a:srgbClr val="000000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rgbClr val="00000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rgbClr val="000000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rgbClr val="000000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rgbClr val="000000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rgbClr val="000000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rgbClr val="000000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3683743" y="691593"/>
            <a:ext cx="6781057" cy="59305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Characterization of the Earth’s Magnetosheath and its Fast Plasma Flows Using Upstream Measurements and Machine Learning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sz="2200" b="1" dirty="0" smtClean="0"/>
              <a:t>Savvas Raptis</a:t>
            </a:r>
            <a:r>
              <a:rPr lang="nl-BE" sz="2200" b="1" baseline="30000" dirty="0" smtClean="0"/>
              <a:t>1</a:t>
            </a:r>
            <a:r>
              <a:rPr lang="nl-BE" sz="2200" dirty="0" smtClean="0"/>
              <a:t>, Tomas Karlsson</a:t>
            </a:r>
            <a:r>
              <a:rPr lang="nl-BE" sz="2200" baseline="30000" dirty="0" smtClean="0"/>
              <a:t>1</a:t>
            </a:r>
            <a:r>
              <a:rPr lang="nl-BE" sz="2200" dirty="0" smtClean="0"/>
              <a:t>, </a:t>
            </a:r>
            <a:r>
              <a:rPr lang="en-US" sz="2200" dirty="0" err="1" smtClean="0"/>
              <a:t>Sigiava</a:t>
            </a:r>
            <a:r>
              <a:rPr lang="en-US" sz="2200" dirty="0" smtClean="0"/>
              <a:t> </a:t>
            </a:r>
            <a:r>
              <a:rPr lang="en-US" sz="2200" dirty="0" err="1" smtClean="0"/>
              <a:t>Aminalragia-Giamini</a:t>
            </a:r>
            <a:r>
              <a:rPr lang="nl-BE" sz="2200" baseline="30000" dirty="0" smtClean="0"/>
              <a:t>2</a:t>
            </a:r>
            <a:r>
              <a:rPr lang="nl-BE" sz="2200" dirty="0" smtClean="0"/>
              <a:t>, P-A. Lindqvist</a:t>
            </a:r>
            <a:r>
              <a:rPr lang="nl-BE" sz="2200" baseline="30000" dirty="0" smtClean="0"/>
              <a:t>1</a:t>
            </a:r>
            <a:r>
              <a:rPr lang="nl-BE" sz="2200" dirty="0" smtClean="0"/>
              <a:t>, Martin Lindberg</a:t>
            </a:r>
            <a:r>
              <a:rPr lang="nl-BE" sz="2200" baseline="30000" dirty="0" smtClean="0"/>
              <a:t>1 </a:t>
            </a:r>
            <a:r>
              <a:rPr lang="nl-BE" sz="2200" dirty="0"/>
              <a:t>, </a:t>
            </a:r>
            <a:r>
              <a:rPr lang="nl-BE" sz="2200" dirty="0" smtClean="0"/>
              <a:t>Henriette Trollvik</a:t>
            </a:r>
            <a:r>
              <a:rPr lang="nl-BE" sz="2200" baseline="30000" dirty="0" smtClean="0"/>
              <a:t>1 </a:t>
            </a:r>
            <a:r>
              <a:rPr lang="nl-BE" sz="2200" b="1" dirty="0"/>
              <a:t/>
            </a:r>
            <a:br>
              <a:rPr lang="nl-BE" sz="2200" b="1" dirty="0"/>
            </a:br>
            <a:r>
              <a:rPr lang="nl-BE" sz="2200" b="1" dirty="0" smtClean="0"/>
              <a:t/>
            </a:r>
            <a:br>
              <a:rPr lang="nl-BE" sz="2200" b="1" dirty="0" smtClean="0"/>
            </a:br>
            <a:r>
              <a:rPr lang="nl-BE" sz="1800" baseline="30000" dirty="0" smtClean="0"/>
              <a:t>1</a:t>
            </a:r>
            <a:r>
              <a:rPr lang="en-US" sz="1800" dirty="0" smtClean="0"/>
              <a:t>Division of Space and Plasma Physics, KTH Royal Institute of Technology, Sweden</a:t>
            </a:r>
            <a:br>
              <a:rPr lang="en-US" sz="1800" dirty="0" smtClean="0"/>
            </a:br>
            <a:r>
              <a:rPr lang="nl-BE" sz="1800" baseline="30000" dirty="0" smtClean="0"/>
              <a:t>2</a:t>
            </a:r>
            <a:r>
              <a:rPr lang="en-US" sz="1800" dirty="0" smtClean="0"/>
              <a:t>Space </a:t>
            </a:r>
            <a:r>
              <a:rPr lang="en-US" sz="1800" dirty="0"/>
              <a:t>Applications &amp; Research Consultancy (SPARC), Greece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1800" dirty="0" smtClean="0"/>
              <a:t>Asia Oceania </a:t>
            </a:r>
            <a:r>
              <a:rPr lang="en-US" sz="1800" smtClean="0"/>
              <a:t>Geosciences </a:t>
            </a:r>
            <a:r>
              <a:rPr lang="en-US" sz="1800" smtClean="0"/>
              <a:t>Society </a:t>
            </a:r>
            <a:r>
              <a:rPr lang="en-US" sz="1800" dirty="0" smtClean="0"/>
              <a:t>2021 Meeting</a:t>
            </a:r>
            <a:br>
              <a:rPr lang="en-US" sz="1800" dirty="0" smtClean="0"/>
            </a:br>
            <a:r>
              <a:rPr lang="en-US" sz="1800" dirty="0" smtClean="0"/>
              <a:t>03 August 2021</a:t>
            </a:r>
            <a:endParaRPr lang="nl-NL" sz="1800" dirty="0"/>
          </a:p>
        </p:txBody>
      </p:sp>
      <p:pic>
        <p:nvPicPr>
          <p:cNvPr id="10" name="Picture 2" descr="https://upload.wikimedia.org/wikipedia/en/thumb/4/41/Kth_logo.svg/1200px-Kth_logo.svg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1" y="1232113"/>
            <a:ext cx="3319732" cy="374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0" y="812775"/>
            <a:ext cx="6854220" cy="5790288"/>
          </a:xfrm>
        </p:spPr>
        <p:txBody>
          <a:bodyPr>
            <a:normAutofit fontScale="70000" lnSpcReduction="20000"/>
          </a:bodyPr>
          <a:lstStyle/>
          <a:p>
            <a:r>
              <a:rPr lang="en-US" sz="2200" dirty="0" smtClean="0"/>
              <a:t>(1) Statistical properties of jets (Raptis </a:t>
            </a:r>
            <a:r>
              <a:rPr lang="en-US" sz="2200" dirty="0"/>
              <a:t>et al. </a:t>
            </a:r>
            <a:r>
              <a:rPr lang="en-US" sz="2200" dirty="0" smtClean="0"/>
              <a:t>(2020 | JGR) </a:t>
            </a:r>
            <a:r>
              <a:rPr lang="el-GR" sz="2200" dirty="0" smtClean="0"/>
              <a:t> </a:t>
            </a:r>
            <a:endParaRPr lang="en-US" sz="2200" dirty="0" smtClean="0"/>
          </a:p>
          <a:p>
            <a:pPr marL="0" indent="0" algn="ctr">
              <a:buNone/>
            </a:pPr>
            <a:r>
              <a:rPr lang="en-US" sz="2200" i="1" dirty="0" smtClean="0"/>
              <a:t>“Showed us which quantities can be used for in-situ classification using MMS”</a:t>
            </a:r>
            <a:endParaRPr lang="en-US" sz="2200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200" dirty="0" smtClean="0">
              <a:sym typeface="Wingdings" panose="05000000000000000000" pitchFamily="2" charset="2"/>
            </a:endParaRPr>
          </a:p>
          <a:p>
            <a:r>
              <a:rPr lang="en-US" sz="2200" dirty="0" smtClean="0">
                <a:solidFill>
                  <a:srgbClr val="DDDDDD"/>
                </a:solidFill>
                <a:sym typeface="Wingdings" panose="05000000000000000000" pitchFamily="2" charset="2"/>
              </a:rPr>
              <a:t>(2) Classification of jets using Neural networks </a:t>
            </a:r>
            <a:r>
              <a:rPr lang="en-US" sz="2200" dirty="0" smtClean="0">
                <a:solidFill>
                  <a:srgbClr val="DDDDDD"/>
                </a:solidFill>
              </a:rPr>
              <a:t>(Raptis </a:t>
            </a:r>
            <a:r>
              <a:rPr lang="en-US" sz="2200" dirty="0">
                <a:solidFill>
                  <a:srgbClr val="DDDDDD"/>
                </a:solidFill>
              </a:rPr>
              <a:t>et al. (</a:t>
            </a:r>
            <a:r>
              <a:rPr lang="en-US" sz="2200" dirty="0" smtClean="0">
                <a:solidFill>
                  <a:srgbClr val="DDDDDD"/>
                </a:solidFill>
              </a:rPr>
              <a:t>2020) | </a:t>
            </a:r>
            <a:r>
              <a:rPr lang="en-US" sz="2200" dirty="0">
                <a:solidFill>
                  <a:srgbClr val="DDDDDD"/>
                </a:solidFill>
              </a:rPr>
              <a:t>Front. Astron. </a:t>
            </a:r>
            <a:r>
              <a:rPr lang="en-US" sz="2200" dirty="0" smtClean="0">
                <a:solidFill>
                  <a:srgbClr val="DDDDDD"/>
                </a:solidFill>
              </a:rPr>
              <a:t>Space </a:t>
            </a:r>
            <a:r>
              <a:rPr lang="en-US" sz="2200" dirty="0" err="1" smtClean="0">
                <a:solidFill>
                  <a:srgbClr val="DDDDDD"/>
                </a:solidFill>
              </a:rPr>
              <a:t>Sci</a:t>
            </a:r>
            <a:r>
              <a:rPr lang="en-US" sz="2200" dirty="0" smtClean="0">
                <a:solidFill>
                  <a:srgbClr val="DDDDDD"/>
                </a:solidFill>
              </a:rPr>
              <a:t>)</a:t>
            </a:r>
            <a:r>
              <a:rPr lang="en-US" sz="2200" dirty="0" smtClean="0">
                <a:solidFill>
                  <a:srgbClr val="DDDDDD"/>
                </a:solidFill>
                <a:sym typeface="Wingdings" panose="05000000000000000000" pitchFamily="2" charset="2"/>
              </a:rPr>
              <a:t> </a:t>
            </a:r>
          </a:p>
          <a:p>
            <a:pPr marL="0" indent="0" algn="ctr">
              <a:buNone/>
            </a:pPr>
            <a:r>
              <a:rPr lang="en-US" sz="2200" i="1" dirty="0">
                <a:solidFill>
                  <a:srgbClr val="DDDDDD"/>
                </a:solidFill>
              </a:rPr>
              <a:t>“Showed us </a:t>
            </a:r>
            <a:r>
              <a:rPr lang="en-US" sz="2200" i="1" dirty="0" smtClean="0">
                <a:solidFill>
                  <a:srgbClr val="DDDDDD"/>
                </a:solidFill>
              </a:rPr>
              <a:t>that there is information in the Solar Wind that correspond to </a:t>
            </a:r>
            <a:r>
              <a:rPr lang="en-US" sz="2200" i="1" dirty="0" err="1" smtClean="0">
                <a:solidFill>
                  <a:srgbClr val="DDDDDD"/>
                </a:solidFill>
              </a:rPr>
              <a:t>Qpar</a:t>
            </a:r>
            <a:r>
              <a:rPr lang="en-US" sz="2200" i="1" dirty="0" smtClean="0">
                <a:solidFill>
                  <a:srgbClr val="DDDDDD"/>
                </a:solidFill>
              </a:rPr>
              <a:t> and </a:t>
            </a:r>
            <a:r>
              <a:rPr lang="en-US" sz="2200" i="1" dirty="0" err="1" smtClean="0">
                <a:solidFill>
                  <a:srgbClr val="DDDDDD"/>
                </a:solidFill>
              </a:rPr>
              <a:t>Qperp</a:t>
            </a:r>
            <a:r>
              <a:rPr lang="en-US" sz="2200" i="1" dirty="0" smtClean="0">
                <a:solidFill>
                  <a:srgbClr val="DDDDDD"/>
                </a:solidFill>
              </a:rPr>
              <a:t> jets and possibly to magnetosheath”</a:t>
            </a:r>
            <a:endParaRPr lang="en-US" sz="2200" i="1" dirty="0">
              <a:solidFill>
                <a:srgbClr val="DDDDDD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200" dirty="0" smtClean="0">
              <a:solidFill>
                <a:srgbClr val="DDDDDD"/>
              </a:solidFill>
              <a:sym typeface="Wingdings" panose="05000000000000000000" pitchFamily="2" charset="2"/>
            </a:endParaRPr>
          </a:p>
          <a:p>
            <a:r>
              <a:rPr lang="en-US" sz="2200" dirty="0" smtClean="0">
                <a:solidFill>
                  <a:srgbClr val="DDDDDD"/>
                </a:solidFill>
                <a:sym typeface="Wingdings" panose="05000000000000000000" pitchFamily="2" charset="2"/>
              </a:rPr>
              <a:t>(3) Classification of the magnetosheath</a:t>
            </a:r>
            <a:r>
              <a:rPr lang="en-US" sz="2200" dirty="0">
                <a:solidFill>
                  <a:srgbClr val="DDDDDD"/>
                </a:solidFill>
              </a:rPr>
              <a:t> </a:t>
            </a:r>
            <a:r>
              <a:rPr lang="en-US" sz="2200" dirty="0" smtClean="0">
                <a:solidFill>
                  <a:srgbClr val="DDDDDD"/>
                </a:solidFill>
              </a:rPr>
              <a:t>(Karlsson et al. (2021) | JGR – Under review)</a:t>
            </a:r>
            <a:r>
              <a:rPr lang="en-US" sz="2200" dirty="0" smtClean="0">
                <a:solidFill>
                  <a:srgbClr val="DDDDDD"/>
                </a:solidFill>
                <a:sym typeface="Wingdings" panose="05000000000000000000" pitchFamily="2" charset="2"/>
              </a:rPr>
              <a:t> </a:t>
            </a:r>
          </a:p>
          <a:p>
            <a:pPr marL="0" indent="0" algn="ctr">
              <a:buNone/>
            </a:pPr>
            <a:r>
              <a:rPr lang="en-US" sz="2200" i="1" dirty="0" smtClean="0">
                <a:solidFill>
                  <a:srgbClr val="DDDDDD"/>
                </a:solidFill>
              </a:rPr>
              <a:t>“Showed us that we can have strong statistical relationship between upstream and downstream measurements. Supporting the findings of (1) and (2)”</a:t>
            </a:r>
            <a:endParaRPr lang="en-US" sz="2200" i="1" dirty="0">
              <a:solidFill>
                <a:srgbClr val="DDDDDD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200" dirty="0" smtClean="0">
              <a:solidFill>
                <a:srgbClr val="DDDDDD"/>
              </a:solidFill>
              <a:sym typeface="Wingdings" panose="05000000000000000000" pitchFamily="2" charset="2"/>
            </a:endParaRPr>
          </a:p>
          <a:p>
            <a:r>
              <a:rPr lang="en-US" sz="2200" dirty="0" smtClean="0">
                <a:solidFill>
                  <a:srgbClr val="DDDDDD"/>
                </a:solidFill>
                <a:sym typeface="Wingdings" panose="05000000000000000000" pitchFamily="2" charset="2"/>
              </a:rPr>
              <a:t>(4) Mapping magnetosheath &amp; shock transitions using neural networks </a:t>
            </a:r>
            <a:r>
              <a:rPr lang="en-US" sz="2200" dirty="0" smtClean="0">
                <a:solidFill>
                  <a:srgbClr val="DDDDDD"/>
                </a:solidFill>
              </a:rPr>
              <a:t>(Raptis </a:t>
            </a:r>
            <a:r>
              <a:rPr lang="en-US" sz="2200" dirty="0">
                <a:solidFill>
                  <a:srgbClr val="DDDDDD"/>
                </a:solidFill>
              </a:rPr>
              <a:t>et al. (2021) </a:t>
            </a:r>
            <a:r>
              <a:rPr lang="en-US" sz="2200" dirty="0" smtClean="0">
                <a:solidFill>
                  <a:srgbClr val="DDDDDD"/>
                </a:solidFill>
              </a:rPr>
              <a:t>| To be submitted)</a:t>
            </a:r>
          </a:p>
          <a:p>
            <a:endParaRPr lang="en-US" sz="2200" dirty="0">
              <a:solidFill>
                <a:srgbClr val="DDDDDD"/>
              </a:solidFill>
            </a:endParaRPr>
          </a:p>
          <a:p>
            <a:pPr marL="0" indent="0" algn="ctr">
              <a:buNone/>
            </a:pPr>
            <a:r>
              <a:rPr lang="en-US" sz="2200" i="1" dirty="0" smtClean="0">
                <a:solidFill>
                  <a:srgbClr val="DDDDDD"/>
                </a:solidFill>
              </a:rPr>
              <a:t>“Will proceed to map the relation between the different plasma population upstream and downstream by using machine learning techniques similarly to (2) and the datasets of (1-3)”</a:t>
            </a:r>
            <a:endParaRPr lang="en-US" sz="2200" i="1" dirty="0">
              <a:solidFill>
                <a:srgbClr val="DDDDDD"/>
              </a:solidFill>
              <a:sym typeface="Wingdings" panose="05000000000000000000" pitchFamily="2" charset="2"/>
            </a:endParaRPr>
          </a:p>
          <a:p>
            <a:endParaRPr lang="sv-SE" sz="2200" dirty="0">
              <a:solidFill>
                <a:srgbClr val="DDDDDD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5400" y="46165"/>
            <a:ext cx="11041200" cy="4620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Review of current work</a:t>
            </a:r>
            <a:endParaRPr lang="sv-SE" dirty="0"/>
          </a:p>
        </p:txBody>
      </p:sp>
      <p:sp>
        <p:nvSpPr>
          <p:cNvPr id="4" name="Arc 3"/>
          <p:cNvSpPr/>
          <p:nvPr/>
        </p:nvSpPr>
        <p:spPr>
          <a:xfrm flipH="1">
            <a:off x="8826260" y="1472481"/>
            <a:ext cx="6258560" cy="3464560"/>
          </a:xfrm>
          <a:prstGeom prst="arc">
            <a:avLst>
              <a:gd name="adj1" fmla="val 16207070"/>
              <a:gd name="adj2" fmla="val 5416960"/>
            </a:avLst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Arc 4"/>
          <p:cNvSpPr/>
          <p:nvPr/>
        </p:nvSpPr>
        <p:spPr>
          <a:xfrm flipH="1">
            <a:off x="9928620" y="2051601"/>
            <a:ext cx="6898640" cy="2179320"/>
          </a:xfrm>
          <a:prstGeom prst="arc">
            <a:avLst>
              <a:gd name="adj1" fmla="val 19290334"/>
              <a:gd name="adj2" fmla="val 2329708"/>
            </a:avLst>
          </a:prstGeom>
          <a:ln w="19050">
            <a:solidFill>
              <a:srgbClr val="00B05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11045926" y="1834871"/>
            <a:ext cx="119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Garamond" panose="02020404030301010803" pitchFamily="18" charset="0"/>
              </a:rPr>
              <a:t>Magnetopause</a:t>
            </a:r>
            <a:endParaRPr lang="sv-SE" sz="1400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23439" y="1191592"/>
            <a:ext cx="976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Bow Shock</a:t>
            </a:r>
            <a:endParaRPr lang="sv-SE" sz="14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4" descr="ÎÏÎ¿ÏÎ­Î»ÎµÏÎ¼Î± ÎµÎ¹ÎºÏÎ½Î±Ï Î³Î¹Î± circle half black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737" y="2979009"/>
            <a:ext cx="341422" cy="34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07801" y="2826040"/>
            <a:ext cx="584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Earth</a:t>
            </a:r>
            <a:endParaRPr lang="sv-SE" sz="14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49838" y="983411"/>
            <a:ext cx="0" cy="535412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5-Point Star 31"/>
          <p:cNvSpPr/>
          <p:nvPr/>
        </p:nvSpPr>
        <p:spPr>
          <a:xfrm>
            <a:off x="9507287" y="2673031"/>
            <a:ext cx="106680" cy="106680"/>
          </a:xfrm>
          <a:prstGeom prst="star5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5-Point Star 32"/>
          <p:cNvSpPr/>
          <p:nvPr/>
        </p:nvSpPr>
        <p:spPr>
          <a:xfrm>
            <a:off x="9713027" y="2337751"/>
            <a:ext cx="106680" cy="106680"/>
          </a:xfrm>
          <a:prstGeom prst="star5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5-Point Star 33"/>
          <p:cNvSpPr/>
          <p:nvPr/>
        </p:nvSpPr>
        <p:spPr>
          <a:xfrm>
            <a:off x="9453947" y="3226751"/>
            <a:ext cx="106680" cy="106680"/>
          </a:xfrm>
          <a:prstGeom prst="star5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5-Point Star 34"/>
          <p:cNvSpPr/>
          <p:nvPr/>
        </p:nvSpPr>
        <p:spPr>
          <a:xfrm>
            <a:off x="9141527" y="2932111"/>
            <a:ext cx="106680" cy="106680"/>
          </a:xfrm>
          <a:prstGeom prst="star5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Box 35"/>
          <p:cNvSpPr txBox="1"/>
          <p:nvPr/>
        </p:nvSpPr>
        <p:spPr>
          <a:xfrm>
            <a:off x="9621543" y="2488811"/>
            <a:ext cx="396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Jets</a:t>
            </a:r>
            <a:endParaRPr lang="sv-SE" sz="12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886175" y="2181779"/>
            <a:ext cx="574196" cy="292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FF0000"/>
                </a:solidFill>
              </a:rPr>
              <a:t>MMS</a:t>
            </a:r>
            <a:endParaRPr lang="sv-SE" sz="1300" dirty="0">
              <a:solidFill>
                <a:srgbClr val="FF0000"/>
              </a:solidFill>
            </a:endParaRPr>
          </a:p>
        </p:txBody>
      </p:sp>
      <p:sp>
        <p:nvSpPr>
          <p:cNvPr id="38" name="5-Point Star 37"/>
          <p:cNvSpPr/>
          <p:nvPr/>
        </p:nvSpPr>
        <p:spPr>
          <a:xfrm>
            <a:off x="9707947" y="3287455"/>
            <a:ext cx="106680" cy="106680"/>
          </a:xfrm>
          <a:prstGeom prst="star5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5-Point Star 38"/>
          <p:cNvSpPr/>
          <p:nvPr/>
        </p:nvSpPr>
        <p:spPr>
          <a:xfrm>
            <a:off x="9067867" y="3272471"/>
            <a:ext cx="106680" cy="106680"/>
          </a:xfrm>
          <a:prstGeom prst="star5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5-Point Star 39"/>
          <p:cNvSpPr/>
          <p:nvPr/>
        </p:nvSpPr>
        <p:spPr>
          <a:xfrm>
            <a:off x="9295397" y="2510763"/>
            <a:ext cx="106680" cy="106680"/>
          </a:xfrm>
          <a:prstGeom prst="star5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5-Point Star 40"/>
          <p:cNvSpPr/>
          <p:nvPr/>
        </p:nvSpPr>
        <p:spPr>
          <a:xfrm>
            <a:off x="9976000" y="2565835"/>
            <a:ext cx="106680" cy="106680"/>
          </a:xfrm>
          <a:prstGeom prst="star5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5-Point Star 42"/>
          <p:cNvSpPr/>
          <p:nvPr/>
        </p:nvSpPr>
        <p:spPr>
          <a:xfrm>
            <a:off x="9658015" y="2963386"/>
            <a:ext cx="106680" cy="106680"/>
          </a:xfrm>
          <a:prstGeom prst="star5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5-Point Star 43"/>
          <p:cNvSpPr/>
          <p:nvPr/>
        </p:nvSpPr>
        <p:spPr>
          <a:xfrm>
            <a:off x="9248207" y="1128084"/>
            <a:ext cx="106680" cy="106680"/>
          </a:xfrm>
          <a:prstGeom prst="star5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5-Point Star 44"/>
          <p:cNvSpPr/>
          <p:nvPr/>
        </p:nvSpPr>
        <p:spPr>
          <a:xfrm>
            <a:off x="9248207" y="1311235"/>
            <a:ext cx="106680" cy="106680"/>
          </a:xfrm>
          <a:prstGeom prst="star5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TextBox 45"/>
          <p:cNvSpPr txBox="1"/>
          <p:nvPr/>
        </p:nvSpPr>
        <p:spPr>
          <a:xfrm>
            <a:off x="9354887" y="1042924"/>
            <a:ext cx="1008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aramond" panose="02020404030301010803" pitchFamily="18" charset="0"/>
              </a:rPr>
              <a:t>Quasi-Parallel</a:t>
            </a:r>
            <a:endParaRPr lang="sv-SE" sz="1200" dirty="0">
              <a:latin typeface="Garamond" panose="02020404030301010803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354887" y="1241464"/>
            <a:ext cx="1401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Quasi-Perpendicular</a:t>
            </a:r>
            <a:endParaRPr lang="sv-SE" sz="12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787910"/>
          </a:xfrm>
        </p:spPr>
        <p:txBody>
          <a:bodyPr/>
          <a:lstStyle/>
          <a:p>
            <a:pPr algn="ctr"/>
            <a:r>
              <a:rPr lang="en-US" dirty="0" smtClean="0"/>
              <a:t>Main Categories of magnetosheath &amp; jets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12063" y="5281410"/>
            <a:ext cx="17662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dirty="0" err="1" smtClean="0">
                <a:solidFill>
                  <a:srgbClr val="0070C0"/>
                </a:solidFill>
              </a:rPr>
              <a:t>Qpar</a:t>
            </a:r>
            <a:r>
              <a:rPr lang="sv-SE" sz="1600" dirty="0" smtClean="0">
                <a:solidFill>
                  <a:srgbClr val="0070C0"/>
                </a:solidFill>
              </a:rPr>
              <a:t> Jet</a:t>
            </a:r>
            <a:endParaRPr lang="sv-SE" sz="16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9833" y="5295441"/>
            <a:ext cx="19249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dirty="0" err="1" smtClean="0">
                <a:solidFill>
                  <a:srgbClr val="FF0000"/>
                </a:solidFill>
              </a:rPr>
              <a:t>Qperp</a:t>
            </a:r>
            <a:r>
              <a:rPr lang="sv-SE" sz="1600" dirty="0" smtClean="0">
                <a:solidFill>
                  <a:srgbClr val="FF0000"/>
                </a:solidFill>
              </a:rPr>
              <a:t> Jet</a:t>
            </a:r>
            <a:endParaRPr lang="sv-SE" sz="1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757" y="1305812"/>
            <a:ext cx="2957134" cy="39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23" y="1305812"/>
            <a:ext cx="2957134" cy="39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55581" y="6405248"/>
            <a:ext cx="4485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dirty="0" smtClean="0">
                <a:solidFill>
                  <a:srgbClr val="000000"/>
                </a:solidFill>
              </a:rPr>
              <a:t>Raptis</a:t>
            </a:r>
            <a:r>
              <a:rPr lang="sv-SE" sz="1100" dirty="0" smtClean="0">
                <a:solidFill>
                  <a:srgbClr val="000000"/>
                </a:solidFill>
              </a:rPr>
              <a:t>, Karlsson et al (2020) | JGR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98000" y="5663624"/>
                <a:ext cx="2129494" cy="343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</a:rPr>
                  <a:t>Jets found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sv-SE" sz="1600" dirty="0" smtClean="0">
                    <a:solidFill>
                      <a:srgbClr val="000000"/>
                    </a:solidFill>
                  </a:rPr>
                  <a:t> MSH</a:t>
                </a:r>
                <a:endParaRPr lang="sv-SE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000" y="5663624"/>
                <a:ext cx="2129494" cy="343812"/>
              </a:xfrm>
              <a:prstGeom prst="rect">
                <a:avLst/>
              </a:prstGeom>
              <a:blipFill>
                <a:blip r:embed="rId5"/>
                <a:stretch>
                  <a:fillRect l="-1429" t="-5357" r="-286" b="-2142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456646" y="5663624"/>
                <a:ext cx="2129494" cy="343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</a:rPr>
                  <a:t>Jets found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sv-SE" sz="1600" dirty="0">
                    <a:solidFill>
                      <a:srgbClr val="000000"/>
                    </a:solidFill>
                  </a:rPr>
                  <a:t> MSH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646" y="5663624"/>
                <a:ext cx="2129494" cy="343812"/>
              </a:xfrm>
              <a:prstGeom prst="rect">
                <a:avLst/>
              </a:prstGeom>
              <a:blipFill>
                <a:blip r:embed="rId6"/>
                <a:stretch>
                  <a:fillRect l="-1433" t="-5357" r="-573" b="-2142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59489" y="1524809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Dynamic Pressure</a:t>
            </a:r>
            <a:endParaRPr lang="sv-SE" sz="16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9489" y="1951965"/>
            <a:ext cx="2295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Dynamic Pressure Ratio</a:t>
            </a:r>
            <a:endParaRPr lang="sv-SE" sz="16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9489" y="2608979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Velocity</a:t>
            </a:r>
            <a:endParaRPr lang="sv-SE" sz="16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9489" y="3072122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Number Density</a:t>
            </a:r>
            <a:endParaRPr lang="sv-SE" sz="16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9489" y="3535266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Magnetic Field</a:t>
            </a:r>
            <a:endParaRPr lang="sv-SE" sz="16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9489" y="4016616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Ion Energy Spectrum</a:t>
            </a:r>
            <a:endParaRPr lang="sv-SE" sz="16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9489" y="4558590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Ion Temperature</a:t>
            </a:r>
            <a:endParaRPr lang="sv-S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9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610844"/>
          </a:xfrm>
        </p:spPr>
        <p:txBody>
          <a:bodyPr/>
          <a:lstStyle/>
          <a:p>
            <a:pPr algn="ctr"/>
            <a:r>
              <a:rPr lang="en-US" dirty="0" smtClean="0"/>
              <a:t>Classification Procedure in progress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21" y="817880"/>
            <a:ext cx="9088586" cy="5332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45544" y="4346679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Anisotropy</a:t>
            </a:r>
            <a:endParaRPr lang="sv-SE" sz="1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45544" y="4994401"/>
            <a:ext cx="2295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Magnetic Field </a:t>
            </a:r>
          </a:p>
          <a:p>
            <a:pPr algn="ctr"/>
            <a:r>
              <a:rPr lang="en-US" sz="1600" dirty="0" err="1" smtClean="0">
                <a:solidFill>
                  <a:srgbClr val="000000"/>
                </a:solidFill>
              </a:rPr>
              <a:t>stdev</a:t>
            </a:r>
            <a:endParaRPr lang="sv-SE" sz="16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45544" y="3702703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High Energy Flux</a:t>
            </a:r>
            <a:endParaRPr lang="sv-SE" sz="16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45544" y="2806809"/>
            <a:ext cx="2295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Very High Energy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 Flux</a:t>
            </a:r>
            <a:endParaRPr lang="sv-SE" sz="16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45544" y="2125942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Cone Angle</a:t>
            </a:r>
            <a:endParaRPr lang="sv-SE" sz="16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3318" y="6361462"/>
            <a:ext cx="3988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Raptis</a:t>
            </a:r>
            <a:r>
              <a:rPr lang="en-US" sz="1100" dirty="0" smtClean="0">
                <a:solidFill>
                  <a:srgbClr val="000000"/>
                </a:solidFill>
              </a:rPr>
              <a:t>, Karlsson, et al. (2020) | JGR </a:t>
            </a:r>
            <a:endParaRPr lang="el-GR" sz="1100" dirty="0" smtClea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91850" y="1238332"/>
            <a:ext cx="2295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Ion Energy 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Spectrum</a:t>
            </a:r>
            <a:endParaRPr lang="sv-S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914" y="-1"/>
            <a:ext cx="11196286" cy="66537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400" dirty="0" smtClean="0"/>
              <a:t>Classifying Magnetosheath Jets </a:t>
            </a:r>
          </a:p>
          <a:p>
            <a:pPr marL="0" indent="0" algn="ctr">
              <a:buNone/>
            </a:pPr>
            <a:r>
              <a:rPr lang="en-US" sz="3400" dirty="0" smtClean="0"/>
              <a:t>Using Neural networks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55581" y="6383472"/>
            <a:ext cx="4485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Raptis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Aminalragia-Giamini</a:t>
            </a:r>
            <a:r>
              <a:rPr lang="en-US" sz="1100" dirty="0" smtClean="0">
                <a:solidFill>
                  <a:srgbClr val="000000"/>
                </a:solidFill>
              </a:rPr>
              <a:t> et al. (2020) </a:t>
            </a:r>
            <a:r>
              <a:rPr lang="en-US" sz="1100" dirty="0">
                <a:solidFill>
                  <a:srgbClr val="000000"/>
                </a:solidFill>
              </a:rPr>
              <a:t>| Front. Astron. Space </a:t>
            </a:r>
            <a:r>
              <a:rPr lang="en-US" sz="1100" dirty="0" err="1">
                <a:solidFill>
                  <a:srgbClr val="000000"/>
                </a:solidFill>
              </a:rPr>
              <a:t>Sci</a:t>
            </a:r>
            <a:endParaRPr lang="sv-SE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0" y="812775"/>
            <a:ext cx="6854220" cy="5790288"/>
          </a:xfrm>
        </p:spPr>
        <p:txBody>
          <a:bodyPr>
            <a:normAutofit fontScale="70000" lnSpcReduction="20000"/>
          </a:bodyPr>
          <a:lstStyle/>
          <a:p>
            <a:r>
              <a:rPr lang="en-US" sz="2200" dirty="0" smtClean="0">
                <a:solidFill>
                  <a:srgbClr val="DDDDDD"/>
                </a:solidFill>
              </a:rPr>
              <a:t>(1) Statistical properties of jets (Raptis </a:t>
            </a:r>
            <a:r>
              <a:rPr lang="en-US" sz="2200" dirty="0">
                <a:solidFill>
                  <a:srgbClr val="DDDDDD"/>
                </a:solidFill>
              </a:rPr>
              <a:t>et al. </a:t>
            </a:r>
            <a:r>
              <a:rPr lang="en-US" sz="2200" dirty="0" smtClean="0">
                <a:solidFill>
                  <a:srgbClr val="DDDDDD"/>
                </a:solidFill>
              </a:rPr>
              <a:t>(2020 | JGR) </a:t>
            </a:r>
            <a:r>
              <a:rPr lang="el-GR" sz="2200" dirty="0" smtClean="0">
                <a:solidFill>
                  <a:srgbClr val="DDDDDD"/>
                </a:solidFill>
              </a:rPr>
              <a:t> </a:t>
            </a:r>
            <a:endParaRPr lang="en-US" sz="2200" dirty="0" smtClean="0">
              <a:solidFill>
                <a:srgbClr val="DDDDDD"/>
              </a:solidFill>
            </a:endParaRPr>
          </a:p>
          <a:p>
            <a:pPr marL="0" indent="0" algn="ctr">
              <a:buNone/>
            </a:pPr>
            <a:r>
              <a:rPr lang="en-US" sz="2200" i="1" dirty="0" smtClean="0">
                <a:solidFill>
                  <a:srgbClr val="DDDDDD"/>
                </a:solidFill>
              </a:rPr>
              <a:t>“Showed us which quantities can be used for in-situ classification using MMS”</a:t>
            </a:r>
            <a:endParaRPr lang="en-US" sz="2200" i="1" dirty="0" smtClean="0">
              <a:solidFill>
                <a:srgbClr val="DDDDDD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200" dirty="0" smtClean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(2) Classification of jets using Neural networks </a:t>
            </a:r>
            <a:r>
              <a:rPr lang="en-US" sz="2200" dirty="0" smtClean="0"/>
              <a:t>(Raptis </a:t>
            </a:r>
            <a:r>
              <a:rPr lang="en-US" sz="2200" dirty="0"/>
              <a:t>et al. (</a:t>
            </a:r>
            <a:r>
              <a:rPr lang="en-US" sz="2200" dirty="0" smtClean="0"/>
              <a:t>2020) | </a:t>
            </a:r>
            <a:r>
              <a:rPr lang="en-US" sz="2200" dirty="0"/>
              <a:t>Front. Astron. </a:t>
            </a:r>
            <a:r>
              <a:rPr lang="en-US" sz="2200" dirty="0" smtClean="0"/>
              <a:t>Space </a:t>
            </a:r>
            <a:r>
              <a:rPr lang="en-US" sz="2200" dirty="0" err="1" smtClean="0"/>
              <a:t>Sci</a:t>
            </a:r>
            <a:r>
              <a:rPr lang="en-US" sz="2200" dirty="0" smtClean="0"/>
              <a:t>)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</a:p>
          <a:p>
            <a:pPr marL="0" indent="0" algn="ctr">
              <a:buNone/>
            </a:pPr>
            <a:r>
              <a:rPr lang="en-US" sz="2200" i="1" dirty="0"/>
              <a:t>“Showed us </a:t>
            </a:r>
            <a:r>
              <a:rPr lang="en-US" sz="2200" i="1" dirty="0" smtClean="0"/>
              <a:t>that there is information in the Solar Wind that correspond to </a:t>
            </a:r>
            <a:r>
              <a:rPr lang="en-US" sz="2200" i="1" dirty="0" err="1" smtClean="0"/>
              <a:t>Qpar</a:t>
            </a:r>
            <a:r>
              <a:rPr lang="en-US" sz="2200" i="1" dirty="0" smtClean="0"/>
              <a:t> and </a:t>
            </a:r>
            <a:r>
              <a:rPr lang="en-US" sz="2200" i="1" dirty="0" err="1" smtClean="0"/>
              <a:t>Qperp</a:t>
            </a:r>
            <a:r>
              <a:rPr lang="en-US" sz="2200" i="1" dirty="0" smtClean="0"/>
              <a:t> jets and possibly to magnetosheath”</a:t>
            </a:r>
            <a:endParaRPr lang="en-US" sz="2200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200" dirty="0" smtClean="0">
              <a:sym typeface="Wingdings" panose="05000000000000000000" pitchFamily="2" charset="2"/>
            </a:endParaRPr>
          </a:p>
          <a:p>
            <a:r>
              <a:rPr lang="en-US" sz="2200" dirty="0" smtClean="0">
                <a:solidFill>
                  <a:srgbClr val="DDDDDD"/>
                </a:solidFill>
                <a:sym typeface="Wingdings" panose="05000000000000000000" pitchFamily="2" charset="2"/>
              </a:rPr>
              <a:t>(3) Classification of the magnetosheath</a:t>
            </a:r>
            <a:r>
              <a:rPr lang="en-US" sz="2200" dirty="0">
                <a:solidFill>
                  <a:srgbClr val="DDDDDD"/>
                </a:solidFill>
              </a:rPr>
              <a:t> </a:t>
            </a:r>
            <a:r>
              <a:rPr lang="en-US" sz="2200" dirty="0" smtClean="0">
                <a:solidFill>
                  <a:srgbClr val="DDDDDD"/>
                </a:solidFill>
              </a:rPr>
              <a:t>(Karlsson et al. (2021) | JGR – Under review)</a:t>
            </a:r>
            <a:r>
              <a:rPr lang="en-US" sz="2200" dirty="0" smtClean="0">
                <a:solidFill>
                  <a:srgbClr val="DDDDDD"/>
                </a:solidFill>
                <a:sym typeface="Wingdings" panose="05000000000000000000" pitchFamily="2" charset="2"/>
              </a:rPr>
              <a:t> </a:t>
            </a:r>
          </a:p>
          <a:p>
            <a:pPr marL="0" indent="0" algn="ctr">
              <a:buNone/>
            </a:pPr>
            <a:r>
              <a:rPr lang="en-US" sz="2200" i="1" dirty="0" smtClean="0">
                <a:solidFill>
                  <a:srgbClr val="DDDDDD"/>
                </a:solidFill>
              </a:rPr>
              <a:t>“Showed us that we can have strong statistical relationship between upstream and downstream measurements. Supporting the findings of (1) and (2)”</a:t>
            </a:r>
            <a:endParaRPr lang="en-US" sz="2200" i="1" dirty="0" smtClean="0">
              <a:solidFill>
                <a:srgbClr val="DDDDDD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2200" dirty="0" smtClean="0">
              <a:solidFill>
                <a:srgbClr val="DDDDDD"/>
              </a:solidFill>
              <a:sym typeface="Wingdings" panose="05000000000000000000" pitchFamily="2" charset="2"/>
            </a:endParaRPr>
          </a:p>
          <a:p>
            <a:r>
              <a:rPr lang="en-US" sz="2200" dirty="0" smtClean="0">
                <a:solidFill>
                  <a:srgbClr val="DDDDDD"/>
                </a:solidFill>
                <a:sym typeface="Wingdings" panose="05000000000000000000" pitchFamily="2" charset="2"/>
              </a:rPr>
              <a:t>(4) Mapping magnetosheath &amp; shock transitions using neural networks </a:t>
            </a:r>
            <a:r>
              <a:rPr lang="en-US" sz="2200" dirty="0" smtClean="0">
                <a:solidFill>
                  <a:srgbClr val="DDDDDD"/>
                </a:solidFill>
              </a:rPr>
              <a:t>(Raptis </a:t>
            </a:r>
            <a:r>
              <a:rPr lang="en-US" sz="2200" dirty="0">
                <a:solidFill>
                  <a:srgbClr val="DDDDDD"/>
                </a:solidFill>
              </a:rPr>
              <a:t>et al. (2021) </a:t>
            </a:r>
            <a:r>
              <a:rPr lang="en-US" sz="2200" dirty="0" smtClean="0">
                <a:solidFill>
                  <a:srgbClr val="DDDDDD"/>
                </a:solidFill>
              </a:rPr>
              <a:t>| To be submitted)</a:t>
            </a:r>
          </a:p>
          <a:p>
            <a:endParaRPr lang="en-US" sz="2200" dirty="0">
              <a:solidFill>
                <a:srgbClr val="DDDDDD"/>
              </a:solidFill>
            </a:endParaRPr>
          </a:p>
          <a:p>
            <a:pPr marL="0" indent="0" algn="ctr">
              <a:buNone/>
            </a:pPr>
            <a:r>
              <a:rPr lang="en-US" sz="2200" i="1" dirty="0" smtClean="0">
                <a:solidFill>
                  <a:srgbClr val="DDDDDD"/>
                </a:solidFill>
              </a:rPr>
              <a:t>“Will proceed to map the relation between the different plasma population upstream and downstream by using machine learning techniques similarly to (2) and the datasets of (1-3)”</a:t>
            </a:r>
            <a:endParaRPr lang="en-US" sz="2200" i="1" dirty="0">
              <a:solidFill>
                <a:srgbClr val="DDDDDD"/>
              </a:solidFill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5400" y="46165"/>
            <a:ext cx="11041200" cy="4620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Review of current work</a:t>
            </a:r>
            <a:endParaRPr lang="sv-SE" dirty="0"/>
          </a:p>
        </p:txBody>
      </p:sp>
      <p:sp>
        <p:nvSpPr>
          <p:cNvPr id="4" name="Arc 3"/>
          <p:cNvSpPr/>
          <p:nvPr/>
        </p:nvSpPr>
        <p:spPr>
          <a:xfrm flipH="1">
            <a:off x="8826260" y="1472481"/>
            <a:ext cx="6258560" cy="3464560"/>
          </a:xfrm>
          <a:prstGeom prst="arc">
            <a:avLst>
              <a:gd name="adj1" fmla="val 16207070"/>
              <a:gd name="adj2" fmla="val 5416960"/>
            </a:avLst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Arc 4"/>
          <p:cNvSpPr/>
          <p:nvPr/>
        </p:nvSpPr>
        <p:spPr>
          <a:xfrm flipH="1">
            <a:off x="9928620" y="2051601"/>
            <a:ext cx="6898640" cy="2179320"/>
          </a:xfrm>
          <a:prstGeom prst="arc">
            <a:avLst>
              <a:gd name="adj1" fmla="val 19290334"/>
              <a:gd name="adj2" fmla="val 2329708"/>
            </a:avLst>
          </a:prstGeom>
          <a:ln w="19050">
            <a:solidFill>
              <a:srgbClr val="00B05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11045926" y="1834871"/>
            <a:ext cx="119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Garamond" panose="02020404030301010803" pitchFamily="18" charset="0"/>
              </a:rPr>
              <a:t>Magnetopause</a:t>
            </a:r>
            <a:endParaRPr lang="sv-SE" sz="1400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23439" y="1191592"/>
            <a:ext cx="976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Bow Shock</a:t>
            </a:r>
            <a:endParaRPr lang="sv-SE" sz="14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4" descr="ÎÏÎ¿ÏÎ­Î»ÎµÏÎ¼Î± ÎµÎ¹ÎºÏÎ½Î±Ï Î³Î¹Î± circle half black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737" y="2979009"/>
            <a:ext cx="341422" cy="34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07801" y="2826040"/>
            <a:ext cx="584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Earth</a:t>
            </a:r>
            <a:endParaRPr lang="sv-SE" sz="14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49838" y="983411"/>
            <a:ext cx="0" cy="535412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5-Point Star 31"/>
          <p:cNvSpPr/>
          <p:nvPr/>
        </p:nvSpPr>
        <p:spPr>
          <a:xfrm>
            <a:off x="9507287" y="2673031"/>
            <a:ext cx="106680" cy="106680"/>
          </a:xfrm>
          <a:prstGeom prst="star5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5-Point Star 32"/>
          <p:cNvSpPr/>
          <p:nvPr/>
        </p:nvSpPr>
        <p:spPr>
          <a:xfrm>
            <a:off x="9713027" y="2337751"/>
            <a:ext cx="106680" cy="106680"/>
          </a:xfrm>
          <a:prstGeom prst="star5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5-Point Star 33"/>
          <p:cNvSpPr/>
          <p:nvPr/>
        </p:nvSpPr>
        <p:spPr>
          <a:xfrm>
            <a:off x="9453947" y="3226751"/>
            <a:ext cx="106680" cy="106680"/>
          </a:xfrm>
          <a:prstGeom prst="star5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5-Point Star 34"/>
          <p:cNvSpPr/>
          <p:nvPr/>
        </p:nvSpPr>
        <p:spPr>
          <a:xfrm>
            <a:off x="9141527" y="2932111"/>
            <a:ext cx="106680" cy="106680"/>
          </a:xfrm>
          <a:prstGeom prst="star5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Box 35"/>
          <p:cNvSpPr txBox="1"/>
          <p:nvPr/>
        </p:nvSpPr>
        <p:spPr>
          <a:xfrm>
            <a:off x="9621543" y="2488811"/>
            <a:ext cx="396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Jets</a:t>
            </a:r>
            <a:endParaRPr lang="sv-SE" sz="12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886175" y="2181779"/>
            <a:ext cx="574196" cy="292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FF0000"/>
                </a:solidFill>
              </a:rPr>
              <a:t>MMS</a:t>
            </a:r>
            <a:endParaRPr lang="sv-SE" sz="1300" dirty="0">
              <a:solidFill>
                <a:srgbClr val="FF0000"/>
              </a:solidFill>
            </a:endParaRPr>
          </a:p>
        </p:txBody>
      </p:sp>
      <p:sp>
        <p:nvSpPr>
          <p:cNvPr id="38" name="5-Point Star 37"/>
          <p:cNvSpPr/>
          <p:nvPr/>
        </p:nvSpPr>
        <p:spPr>
          <a:xfrm>
            <a:off x="9707947" y="3287455"/>
            <a:ext cx="106680" cy="106680"/>
          </a:xfrm>
          <a:prstGeom prst="star5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5-Point Star 38"/>
          <p:cNvSpPr/>
          <p:nvPr/>
        </p:nvSpPr>
        <p:spPr>
          <a:xfrm>
            <a:off x="9067867" y="3272471"/>
            <a:ext cx="106680" cy="106680"/>
          </a:xfrm>
          <a:prstGeom prst="star5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5-Point Star 39"/>
          <p:cNvSpPr/>
          <p:nvPr/>
        </p:nvSpPr>
        <p:spPr>
          <a:xfrm>
            <a:off x="9295397" y="2510763"/>
            <a:ext cx="106680" cy="106680"/>
          </a:xfrm>
          <a:prstGeom prst="star5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5-Point Star 40"/>
          <p:cNvSpPr/>
          <p:nvPr/>
        </p:nvSpPr>
        <p:spPr>
          <a:xfrm>
            <a:off x="9976000" y="2565835"/>
            <a:ext cx="106680" cy="106680"/>
          </a:xfrm>
          <a:prstGeom prst="star5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5-Point Star 42"/>
          <p:cNvSpPr/>
          <p:nvPr/>
        </p:nvSpPr>
        <p:spPr>
          <a:xfrm>
            <a:off x="9658015" y="2963386"/>
            <a:ext cx="106680" cy="106680"/>
          </a:xfrm>
          <a:prstGeom prst="star5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5-Point Star 43"/>
          <p:cNvSpPr/>
          <p:nvPr/>
        </p:nvSpPr>
        <p:spPr>
          <a:xfrm>
            <a:off x="9248207" y="1128084"/>
            <a:ext cx="106680" cy="106680"/>
          </a:xfrm>
          <a:prstGeom prst="star5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5-Point Star 44"/>
          <p:cNvSpPr/>
          <p:nvPr/>
        </p:nvSpPr>
        <p:spPr>
          <a:xfrm>
            <a:off x="9248207" y="1311235"/>
            <a:ext cx="106680" cy="106680"/>
          </a:xfrm>
          <a:prstGeom prst="star5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TextBox 45"/>
          <p:cNvSpPr txBox="1"/>
          <p:nvPr/>
        </p:nvSpPr>
        <p:spPr>
          <a:xfrm>
            <a:off x="9354887" y="1042924"/>
            <a:ext cx="1008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aramond" panose="02020404030301010803" pitchFamily="18" charset="0"/>
              </a:rPr>
              <a:t>Quasi-Parallel</a:t>
            </a:r>
            <a:endParaRPr lang="sv-SE" sz="1200" dirty="0">
              <a:latin typeface="Garamond" panose="02020404030301010803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354887" y="1241464"/>
            <a:ext cx="1401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Quasi-Perpendicular</a:t>
            </a:r>
            <a:endParaRPr lang="sv-SE" sz="12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633743" y="2759286"/>
                <a:ext cx="630301" cy="3385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𝐴𝐶𝐸</m:t>
                      </m:r>
                    </m:oMath>
                  </m:oMathPara>
                </a14:m>
                <a:endParaRPr lang="sv-SE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743" y="2759286"/>
                <a:ext cx="63030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endCxn id="33" idx="1"/>
          </p:cNvCxnSpPr>
          <p:nvPr/>
        </p:nvCxnSpPr>
        <p:spPr>
          <a:xfrm flipV="1">
            <a:off x="8017891" y="2378499"/>
            <a:ext cx="1695136" cy="362182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486408" y="1896516"/>
            <a:ext cx="909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Neural Networks</a:t>
            </a:r>
            <a:endParaRPr lang="sv-SE" sz="14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616945" y="2418656"/>
                <a:ext cx="7102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945" y="2418656"/>
                <a:ext cx="710295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Schematic of Procedure</a:t>
            </a:r>
            <a:endParaRPr lang="sv-SE" dirty="0"/>
          </a:p>
        </p:txBody>
      </p:sp>
      <p:sp>
        <p:nvSpPr>
          <p:cNvPr id="26" name="TextBox 25"/>
          <p:cNvSpPr txBox="1"/>
          <p:nvPr/>
        </p:nvSpPr>
        <p:spPr>
          <a:xfrm>
            <a:off x="2210338" y="1597046"/>
            <a:ext cx="180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</a:p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Omniweb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endParaRPr lang="en-US" sz="2000" dirty="0">
              <a:solidFill>
                <a:prstClr val="black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22866" y="2391743"/>
            <a:ext cx="3583453" cy="255270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06319" y="2391743"/>
            <a:ext cx="2076598" cy="255270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89828" y="1597046"/>
            <a:ext cx="1919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MMS Jet’s Class</a:t>
            </a:r>
            <a:endParaRPr lang="en-US" sz="2000" dirty="0">
              <a:solidFill>
                <a:prstClr val="black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982917" y="2387197"/>
            <a:ext cx="3457790" cy="255270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2731" y="1597046"/>
            <a:ext cx="1843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en-US" sz="2000" dirty="0">
              <a:solidFill>
                <a:prstClr val="black"/>
              </a:solidFill>
              <a:latin typeface="Garamond Premr Pro" panose="02020402060506020403" pitchFamily="18" charset="0"/>
            </a:endParaRPr>
          </a:p>
        </p:txBody>
      </p:sp>
      <p:cxnSp>
        <p:nvCxnSpPr>
          <p:cNvPr id="32" name="Straight Arrow Connector 31"/>
          <p:cNvCxnSpPr>
            <a:endCxn id="33" idx="2"/>
          </p:cNvCxnSpPr>
          <p:nvPr/>
        </p:nvCxnSpPr>
        <p:spPr>
          <a:xfrm>
            <a:off x="4184455" y="3668093"/>
            <a:ext cx="803391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3" name="Flowchart: Connector 32"/>
          <p:cNvSpPr/>
          <p:nvPr/>
        </p:nvSpPr>
        <p:spPr>
          <a:xfrm>
            <a:off x="4987846" y="3439493"/>
            <a:ext cx="457200" cy="457200"/>
          </a:xfrm>
          <a:prstGeom prst="flowChartConnector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lowchart: Connector 33"/>
          <p:cNvSpPr/>
          <p:nvPr/>
        </p:nvSpPr>
        <p:spPr>
          <a:xfrm>
            <a:off x="4987846" y="4125293"/>
            <a:ext cx="457200" cy="457200"/>
          </a:xfrm>
          <a:prstGeom prst="flowChartConnector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lowchart: Connector 34"/>
          <p:cNvSpPr/>
          <p:nvPr/>
        </p:nvSpPr>
        <p:spPr>
          <a:xfrm>
            <a:off x="5643033" y="3697092"/>
            <a:ext cx="457200" cy="457200"/>
          </a:xfrm>
          <a:prstGeom prst="flowChartConnector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lowchart: Connector 35"/>
          <p:cNvSpPr/>
          <p:nvPr/>
        </p:nvSpPr>
        <p:spPr>
          <a:xfrm>
            <a:off x="4988635" y="2760288"/>
            <a:ext cx="457200" cy="457200"/>
          </a:xfrm>
          <a:prstGeom prst="flowChartConnector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lowchart: Connector 36"/>
          <p:cNvSpPr/>
          <p:nvPr/>
        </p:nvSpPr>
        <p:spPr>
          <a:xfrm>
            <a:off x="5648166" y="2988888"/>
            <a:ext cx="457200" cy="457200"/>
          </a:xfrm>
          <a:prstGeom prst="flowChartConnector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92630" y="3488621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630" y="3488621"/>
                <a:ext cx="41068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>
            <a:stCxn id="38" idx="3"/>
          </p:cNvCxnSpPr>
          <p:nvPr/>
        </p:nvCxnSpPr>
        <p:spPr>
          <a:xfrm>
            <a:off x="6703319" y="3673287"/>
            <a:ext cx="707573" cy="1824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7434984" y="3693372"/>
            <a:ext cx="229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/>
              </a:rPr>
              <a:t>Quasi – Perpendicular </a:t>
            </a:r>
            <a:endParaRPr lang="en-US" dirty="0">
              <a:solidFill>
                <a:srgbClr val="FF0000"/>
              </a:solidFill>
              <a:latin typeface="Calibri" panose="020F0502020204030204"/>
            </a:endParaRPr>
          </a:p>
        </p:txBody>
      </p:sp>
      <p:cxnSp>
        <p:nvCxnSpPr>
          <p:cNvPr id="41" name="Straight Connector 40"/>
          <p:cNvCxnSpPr>
            <a:stCxn id="36" idx="6"/>
            <a:endCxn id="37" idx="2"/>
          </p:cNvCxnSpPr>
          <p:nvPr/>
        </p:nvCxnSpPr>
        <p:spPr>
          <a:xfrm>
            <a:off x="5445835" y="2988888"/>
            <a:ext cx="202331" cy="22860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2" name="Straight Connector 41"/>
          <p:cNvCxnSpPr>
            <a:stCxn id="33" idx="6"/>
            <a:endCxn id="37" idx="2"/>
          </p:cNvCxnSpPr>
          <p:nvPr/>
        </p:nvCxnSpPr>
        <p:spPr>
          <a:xfrm flipV="1">
            <a:off x="5445046" y="3217488"/>
            <a:ext cx="203120" cy="45060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3" name="Straight Connector 42"/>
          <p:cNvCxnSpPr>
            <a:stCxn id="34" idx="6"/>
            <a:endCxn id="37" idx="2"/>
          </p:cNvCxnSpPr>
          <p:nvPr/>
        </p:nvCxnSpPr>
        <p:spPr>
          <a:xfrm flipV="1">
            <a:off x="5445046" y="3217488"/>
            <a:ext cx="203120" cy="113640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4" name="Straight Connector 43"/>
          <p:cNvCxnSpPr>
            <a:stCxn id="36" idx="6"/>
            <a:endCxn id="35" idx="2"/>
          </p:cNvCxnSpPr>
          <p:nvPr/>
        </p:nvCxnSpPr>
        <p:spPr>
          <a:xfrm>
            <a:off x="5445835" y="2988888"/>
            <a:ext cx="197198" cy="93680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5" name="Straight Connector 44"/>
          <p:cNvCxnSpPr>
            <a:stCxn id="33" idx="6"/>
            <a:endCxn id="35" idx="2"/>
          </p:cNvCxnSpPr>
          <p:nvPr/>
        </p:nvCxnSpPr>
        <p:spPr>
          <a:xfrm>
            <a:off x="5445046" y="3668093"/>
            <a:ext cx="197987" cy="25759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6" name="Straight Connector 45"/>
          <p:cNvCxnSpPr>
            <a:stCxn id="34" idx="6"/>
            <a:endCxn id="35" idx="2"/>
          </p:cNvCxnSpPr>
          <p:nvPr/>
        </p:nvCxnSpPr>
        <p:spPr>
          <a:xfrm flipV="1">
            <a:off x="5445046" y="3925692"/>
            <a:ext cx="197987" cy="42820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7430846" y="3327760"/>
            <a:ext cx="167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D8DB0"/>
                </a:solidFill>
                <a:latin typeface="Calibri" panose="020F0502020204030204"/>
              </a:rPr>
              <a:t>Quasi – Parallel </a:t>
            </a:r>
            <a:endParaRPr lang="en-US" dirty="0">
              <a:solidFill>
                <a:srgbClr val="1D8DB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58353" y="3439493"/>
                <a:ext cx="2882986" cy="368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l-GR" sz="16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16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l-G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Τ</m:t>
                    </m:r>
                    <m:r>
                      <a:rPr lang="el-GR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l-G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acc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16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ρ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…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353" y="3439493"/>
                <a:ext cx="2882986" cy="368499"/>
              </a:xfrm>
              <a:prstGeom prst="rect">
                <a:avLst/>
              </a:prstGeom>
              <a:blipFill>
                <a:blip r:embed="rId3"/>
                <a:stretch>
                  <a:fillRect b="-1967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066212" y="3327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068431" y="37287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-78220" y="6356777"/>
            <a:ext cx="4363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srgbClr val="000000"/>
                </a:solidFill>
              </a:rPr>
              <a:t>Raptis</a:t>
            </a:r>
            <a:r>
              <a:rPr lang="en-US" sz="1100" dirty="0">
                <a:solidFill>
                  <a:srgbClr val="000000"/>
                </a:solidFill>
              </a:rPr>
              <a:t>, </a:t>
            </a:r>
            <a:r>
              <a:rPr lang="en-US" sz="1100" dirty="0" err="1">
                <a:solidFill>
                  <a:srgbClr val="000000"/>
                </a:solidFill>
              </a:rPr>
              <a:t>Aminalragia-Giamini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smtClean="0">
                <a:solidFill>
                  <a:srgbClr val="000000"/>
                </a:solidFill>
              </a:rPr>
              <a:t>et </a:t>
            </a:r>
            <a:r>
              <a:rPr lang="en-US" sz="1100" dirty="0">
                <a:solidFill>
                  <a:srgbClr val="000000"/>
                </a:solidFill>
              </a:rPr>
              <a:t>al. (2020) | Front. Astron. Space </a:t>
            </a:r>
            <a:r>
              <a:rPr lang="en-US" sz="1100" dirty="0" err="1">
                <a:solidFill>
                  <a:srgbClr val="000000"/>
                </a:solidFill>
              </a:rPr>
              <a:t>Sci</a:t>
            </a:r>
            <a:endParaRPr lang="sv-SE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0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Neural Networks vs Physical Models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75" y="1727530"/>
            <a:ext cx="9934575" cy="1609725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16200000">
            <a:off x="3707799" y="2175414"/>
            <a:ext cx="123885" cy="2116347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2423047" y="3300882"/>
            <a:ext cx="281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Neural Networks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7450" y="3300882"/>
            <a:ext cx="319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Physical Modeling Approach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6" name="Left Brace 15"/>
          <p:cNvSpPr/>
          <p:nvPr/>
        </p:nvSpPr>
        <p:spPr>
          <a:xfrm rot="16200000">
            <a:off x="7296548" y="703010"/>
            <a:ext cx="123885" cy="5061152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2359414" y="4467377"/>
            <a:ext cx="762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00"/>
                </a:solidFill>
              </a:rPr>
              <a:t>Neural networks outperformed “all” the physical methods quite drastically</a:t>
            </a:r>
            <a:endParaRPr lang="el-GR" i="1" dirty="0" smtClean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78220" y="6356777"/>
            <a:ext cx="4363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srgbClr val="000000"/>
                </a:solidFill>
              </a:rPr>
              <a:t>Raptis</a:t>
            </a:r>
            <a:r>
              <a:rPr lang="en-US" sz="1100" dirty="0">
                <a:solidFill>
                  <a:srgbClr val="000000"/>
                </a:solidFill>
              </a:rPr>
              <a:t>, </a:t>
            </a:r>
            <a:r>
              <a:rPr lang="en-US" sz="1100" dirty="0" err="1">
                <a:solidFill>
                  <a:srgbClr val="000000"/>
                </a:solidFill>
              </a:rPr>
              <a:t>Aminalragia-Giamini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smtClean="0">
                <a:solidFill>
                  <a:srgbClr val="000000"/>
                </a:solidFill>
              </a:rPr>
              <a:t>et </a:t>
            </a:r>
            <a:r>
              <a:rPr lang="en-US" sz="1100" dirty="0">
                <a:solidFill>
                  <a:srgbClr val="000000"/>
                </a:solidFill>
              </a:rPr>
              <a:t>al. (2020) | Front. Astron. Space </a:t>
            </a:r>
            <a:r>
              <a:rPr lang="en-US" sz="1100" dirty="0" err="1">
                <a:solidFill>
                  <a:srgbClr val="000000"/>
                </a:solidFill>
              </a:rPr>
              <a:t>Sci</a:t>
            </a:r>
            <a:endParaRPr lang="sv-SE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914" y="-1"/>
            <a:ext cx="11196286" cy="66537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400" dirty="0" smtClean="0"/>
              <a:t>Classification of the Magnetosheath</a:t>
            </a:r>
          </a:p>
          <a:p>
            <a:pPr marL="0" indent="0" algn="ctr">
              <a:buNone/>
            </a:pPr>
            <a:r>
              <a:rPr lang="en-US" sz="3400" dirty="0" smtClean="0"/>
              <a:t>(Under Review)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55581" y="6353636"/>
            <a:ext cx="4485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>
                <a:solidFill>
                  <a:srgbClr val="000000"/>
                </a:solidFill>
              </a:rPr>
              <a:t>Karlsson, </a:t>
            </a:r>
            <a:r>
              <a:rPr lang="sv-SE" sz="1100" b="1" dirty="0" smtClean="0">
                <a:solidFill>
                  <a:srgbClr val="000000"/>
                </a:solidFill>
              </a:rPr>
              <a:t>Raptis</a:t>
            </a:r>
            <a:r>
              <a:rPr lang="sv-SE" sz="1100" dirty="0" smtClean="0">
                <a:solidFill>
                  <a:srgbClr val="000000"/>
                </a:solidFill>
              </a:rPr>
              <a:t> et al (2021) | JGR (Under </a:t>
            </a:r>
            <a:r>
              <a:rPr lang="sv-SE" sz="1100" dirty="0" err="1" smtClean="0">
                <a:solidFill>
                  <a:srgbClr val="000000"/>
                </a:solidFill>
              </a:rPr>
              <a:t>review</a:t>
            </a:r>
            <a:r>
              <a:rPr lang="sv-SE" sz="1100" dirty="0" smtClean="0">
                <a:solidFill>
                  <a:srgbClr val="00000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0958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0" y="812775"/>
            <a:ext cx="6854220" cy="5790288"/>
          </a:xfrm>
        </p:spPr>
        <p:txBody>
          <a:bodyPr>
            <a:normAutofit fontScale="70000" lnSpcReduction="20000"/>
          </a:bodyPr>
          <a:lstStyle/>
          <a:p>
            <a:r>
              <a:rPr lang="en-US" sz="2200" dirty="0" smtClean="0">
                <a:solidFill>
                  <a:srgbClr val="DDDDDD"/>
                </a:solidFill>
              </a:rPr>
              <a:t>(1) Statistical properties of jets (Raptis </a:t>
            </a:r>
            <a:r>
              <a:rPr lang="en-US" sz="2200" dirty="0">
                <a:solidFill>
                  <a:srgbClr val="DDDDDD"/>
                </a:solidFill>
              </a:rPr>
              <a:t>et al. </a:t>
            </a:r>
            <a:r>
              <a:rPr lang="en-US" sz="2200" dirty="0" smtClean="0">
                <a:solidFill>
                  <a:srgbClr val="DDDDDD"/>
                </a:solidFill>
              </a:rPr>
              <a:t>(2020 | JGR) </a:t>
            </a:r>
            <a:r>
              <a:rPr lang="el-GR" sz="2200" dirty="0" smtClean="0">
                <a:solidFill>
                  <a:srgbClr val="DDDDDD"/>
                </a:solidFill>
              </a:rPr>
              <a:t> </a:t>
            </a:r>
            <a:endParaRPr lang="en-US" sz="2200" dirty="0" smtClean="0">
              <a:solidFill>
                <a:srgbClr val="DDDDDD"/>
              </a:solidFill>
            </a:endParaRPr>
          </a:p>
          <a:p>
            <a:pPr marL="0" indent="0" algn="ctr">
              <a:buNone/>
            </a:pPr>
            <a:r>
              <a:rPr lang="en-US" sz="2200" i="1" dirty="0" smtClean="0">
                <a:solidFill>
                  <a:srgbClr val="DDDDDD"/>
                </a:solidFill>
              </a:rPr>
              <a:t>“Showed us which quantities can be used for in-situ classification using MMS”</a:t>
            </a:r>
            <a:endParaRPr lang="en-US" sz="2200" i="1" dirty="0" smtClean="0">
              <a:solidFill>
                <a:srgbClr val="DDDDDD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200" dirty="0" smtClean="0">
              <a:solidFill>
                <a:srgbClr val="DDDDDD"/>
              </a:solidFill>
              <a:sym typeface="Wingdings" panose="05000000000000000000" pitchFamily="2" charset="2"/>
            </a:endParaRPr>
          </a:p>
          <a:p>
            <a:r>
              <a:rPr lang="en-US" sz="2200" dirty="0" smtClean="0">
                <a:solidFill>
                  <a:srgbClr val="DDDDDD"/>
                </a:solidFill>
                <a:sym typeface="Wingdings" panose="05000000000000000000" pitchFamily="2" charset="2"/>
              </a:rPr>
              <a:t>(2) Classification of jets using Neural networks </a:t>
            </a:r>
            <a:r>
              <a:rPr lang="en-US" sz="2200" dirty="0" smtClean="0">
                <a:solidFill>
                  <a:srgbClr val="DDDDDD"/>
                </a:solidFill>
              </a:rPr>
              <a:t>(Raptis </a:t>
            </a:r>
            <a:r>
              <a:rPr lang="en-US" sz="2200" dirty="0">
                <a:solidFill>
                  <a:srgbClr val="DDDDDD"/>
                </a:solidFill>
              </a:rPr>
              <a:t>et al. (</a:t>
            </a:r>
            <a:r>
              <a:rPr lang="en-US" sz="2200" dirty="0" smtClean="0">
                <a:solidFill>
                  <a:srgbClr val="DDDDDD"/>
                </a:solidFill>
              </a:rPr>
              <a:t>2020) | </a:t>
            </a:r>
            <a:r>
              <a:rPr lang="en-US" sz="2200" dirty="0">
                <a:solidFill>
                  <a:srgbClr val="DDDDDD"/>
                </a:solidFill>
              </a:rPr>
              <a:t>Front. Astron. </a:t>
            </a:r>
            <a:r>
              <a:rPr lang="en-US" sz="2200" dirty="0" smtClean="0">
                <a:solidFill>
                  <a:srgbClr val="DDDDDD"/>
                </a:solidFill>
              </a:rPr>
              <a:t>Space </a:t>
            </a:r>
            <a:r>
              <a:rPr lang="en-US" sz="2200" dirty="0" err="1" smtClean="0">
                <a:solidFill>
                  <a:srgbClr val="DDDDDD"/>
                </a:solidFill>
              </a:rPr>
              <a:t>Sci</a:t>
            </a:r>
            <a:r>
              <a:rPr lang="en-US" sz="2200" dirty="0" smtClean="0">
                <a:solidFill>
                  <a:srgbClr val="DDDDDD"/>
                </a:solidFill>
              </a:rPr>
              <a:t>)</a:t>
            </a:r>
            <a:r>
              <a:rPr lang="en-US" sz="2200" dirty="0" smtClean="0">
                <a:solidFill>
                  <a:srgbClr val="DDDDDD"/>
                </a:solidFill>
                <a:sym typeface="Wingdings" panose="05000000000000000000" pitchFamily="2" charset="2"/>
              </a:rPr>
              <a:t> </a:t>
            </a:r>
          </a:p>
          <a:p>
            <a:pPr marL="0" indent="0" algn="ctr">
              <a:buNone/>
            </a:pPr>
            <a:r>
              <a:rPr lang="en-US" sz="2200" i="1" dirty="0">
                <a:solidFill>
                  <a:srgbClr val="DDDDDD"/>
                </a:solidFill>
              </a:rPr>
              <a:t>“Showed us </a:t>
            </a:r>
            <a:r>
              <a:rPr lang="en-US" sz="2200" i="1" dirty="0" smtClean="0">
                <a:solidFill>
                  <a:srgbClr val="DDDDDD"/>
                </a:solidFill>
              </a:rPr>
              <a:t>that there is information in the Solar Wind that correspond to </a:t>
            </a:r>
            <a:r>
              <a:rPr lang="en-US" sz="2200" i="1" dirty="0" err="1" smtClean="0">
                <a:solidFill>
                  <a:srgbClr val="DDDDDD"/>
                </a:solidFill>
              </a:rPr>
              <a:t>Qpar</a:t>
            </a:r>
            <a:r>
              <a:rPr lang="en-US" sz="2200" i="1" dirty="0" smtClean="0">
                <a:solidFill>
                  <a:srgbClr val="DDDDDD"/>
                </a:solidFill>
              </a:rPr>
              <a:t> and </a:t>
            </a:r>
            <a:r>
              <a:rPr lang="en-US" sz="2200" i="1" dirty="0" err="1" smtClean="0">
                <a:solidFill>
                  <a:srgbClr val="DDDDDD"/>
                </a:solidFill>
              </a:rPr>
              <a:t>Qperp</a:t>
            </a:r>
            <a:r>
              <a:rPr lang="en-US" sz="2200" i="1" dirty="0" smtClean="0">
                <a:solidFill>
                  <a:srgbClr val="DDDDDD"/>
                </a:solidFill>
              </a:rPr>
              <a:t> jets and possibly to magnetosheath”</a:t>
            </a:r>
            <a:endParaRPr lang="en-US" sz="2200" i="1" dirty="0">
              <a:solidFill>
                <a:srgbClr val="DDDDDD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200" dirty="0" smtClean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(3) Classification of the magnetosheath</a:t>
            </a:r>
            <a:r>
              <a:rPr lang="en-US" sz="2200" dirty="0"/>
              <a:t> </a:t>
            </a:r>
            <a:r>
              <a:rPr lang="en-US" sz="2200" dirty="0" smtClean="0"/>
              <a:t>(Karlsson et al. (2021) | JGR – Under review)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</a:p>
          <a:p>
            <a:pPr marL="0" indent="0" algn="ctr">
              <a:buNone/>
            </a:pPr>
            <a:r>
              <a:rPr lang="en-US" sz="2200" i="1" dirty="0" smtClean="0"/>
              <a:t>“Showed us that we can have strong statistical relationship between upstream and downstream measurements. Supporting the findings of (1) and (2)”</a:t>
            </a:r>
            <a:endParaRPr lang="en-US" sz="2200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200" dirty="0" smtClean="0">
              <a:solidFill>
                <a:srgbClr val="DDDDDD"/>
              </a:solidFill>
              <a:sym typeface="Wingdings" panose="05000000000000000000" pitchFamily="2" charset="2"/>
            </a:endParaRPr>
          </a:p>
          <a:p>
            <a:r>
              <a:rPr lang="en-US" sz="2200" dirty="0" smtClean="0">
                <a:solidFill>
                  <a:srgbClr val="DDDDDD"/>
                </a:solidFill>
                <a:sym typeface="Wingdings" panose="05000000000000000000" pitchFamily="2" charset="2"/>
              </a:rPr>
              <a:t>(4) Mapping magnetosheath &amp; shock transitions using neural networks </a:t>
            </a:r>
            <a:r>
              <a:rPr lang="en-US" sz="2200" dirty="0" smtClean="0">
                <a:solidFill>
                  <a:srgbClr val="DDDDDD"/>
                </a:solidFill>
              </a:rPr>
              <a:t>(Raptis </a:t>
            </a:r>
            <a:r>
              <a:rPr lang="en-US" sz="2200" dirty="0">
                <a:solidFill>
                  <a:srgbClr val="DDDDDD"/>
                </a:solidFill>
              </a:rPr>
              <a:t>et al. (2021) </a:t>
            </a:r>
            <a:r>
              <a:rPr lang="en-US" sz="2200" dirty="0" smtClean="0">
                <a:solidFill>
                  <a:srgbClr val="DDDDDD"/>
                </a:solidFill>
              </a:rPr>
              <a:t>| To be submitted)</a:t>
            </a:r>
          </a:p>
          <a:p>
            <a:endParaRPr lang="en-US" sz="2200" dirty="0">
              <a:solidFill>
                <a:srgbClr val="DDDDDD"/>
              </a:solidFill>
            </a:endParaRPr>
          </a:p>
          <a:p>
            <a:pPr marL="0" indent="0" algn="ctr">
              <a:buNone/>
            </a:pPr>
            <a:r>
              <a:rPr lang="en-US" sz="2200" i="1" dirty="0" smtClean="0">
                <a:solidFill>
                  <a:srgbClr val="DDDDDD"/>
                </a:solidFill>
              </a:rPr>
              <a:t>“Will proceed to map the relation between the different plasma population upstream and downstream by using machine learning techniques similarly to (2) and the datasets of (1-3)”</a:t>
            </a:r>
            <a:endParaRPr lang="en-US" sz="2200" i="1" dirty="0">
              <a:solidFill>
                <a:srgbClr val="DDDDDD"/>
              </a:solidFill>
              <a:sym typeface="Wingdings" panose="05000000000000000000" pitchFamily="2" charset="2"/>
            </a:endParaRPr>
          </a:p>
          <a:p>
            <a:endParaRPr lang="sv-SE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5400" y="46165"/>
            <a:ext cx="11041200" cy="4620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Review of current work</a:t>
            </a:r>
            <a:endParaRPr lang="sv-SE" dirty="0"/>
          </a:p>
        </p:txBody>
      </p:sp>
      <p:sp>
        <p:nvSpPr>
          <p:cNvPr id="4" name="Arc 3"/>
          <p:cNvSpPr/>
          <p:nvPr/>
        </p:nvSpPr>
        <p:spPr>
          <a:xfrm flipH="1">
            <a:off x="8826260" y="1472481"/>
            <a:ext cx="6258560" cy="3464560"/>
          </a:xfrm>
          <a:prstGeom prst="arc">
            <a:avLst>
              <a:gd name="adj1" fmla="val 16207070"/>
              <a:gd name="adj2" fmla="val 5416960"/>
            </a:avLst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Arc 4"/>
          <p:cNvSpPr/>
          <p:nvPr/>
        </p:nvSpPr>
        <p:spPr>
          <a:xfrm flipH="1">
            <a:off x="9928620" y="2051601"/>
            <a:ext cx="6898640" cy="2179320"/>
          </a:xfrm>
          <a:prstGeom prst="arc">
            <a:avLst>
              <a:gd name="adj1" fmla="val 19290334"/>
              <a:gd name="adj2" fmla="val 2329708"/>
            </a:avLst>
          </a:prstGeom>
          <a:ln w="19050">
            <a:solidFill>
              <a:srgbClr val="00B05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11045926" y="1834871"/>
            <a:ext cx="119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Garamond" panose="02020404030301010803" pitchFamily="18" charset="0"/>
              </a:rPr>
              <a:t>Magnetopause</a:t>
            </a:r>
            <a:endParaRPr lang="sv-SE" sz="1400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23439" y="1191592"/>
            <a:ext cx="976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Bow Shock</a:t>
            </a:r>
            <a:endParaRPr lang="sv-SE" sz="14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4" descr="ÎÏÎ¿ÏÎ­Î»ÎµÏÎ¼Î± ÎµÎ¹ÎºÏÎ½Î±Ï Î³Î¹Î± circle half black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737" y="2979009"/>
            <a:ext cx="341422" cy="34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07801" y="2826040"/>
            <a:ext cx="584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Earth</a:t>
            </a:r>
            <a:endParaRPr lang="sv-SE" sz="14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49838" y="983411"/>
            <a:ext cx="0" cy="535412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874926" y="3684726"/>
            <a:ext cx="795411" cy="323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Cluster</a:t>
            </a:r>
            <a:endParaRPr lang="sv-SE" sz="1500" dirty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8792377" y="3869392"/>
            <a:ext cx="467015" cy="1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622022" y="3861450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SW</a:t>
            </a:r>
            <a:endParaRPr lang="sv-SE" sz="1200" dirty="0">
              <a:solidFill>
                <a:srgbClr val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160094" y="3858236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MSH</a:t>
            </a:r>
            <a:endParaRPr lang="sv-SE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864" y="938165"/>
            <a:ext cx="2985047" cy="567708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192" y="676556"/>
            <a:ext cx="4559641" cy="578961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Magnetosheath vs Solar Wind/Foreshock 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-55581" y="6353636"/>
            <a:ext cx="4485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>
                <a:solidFill>
                  <a:srgbClr val="000000"/>
                </a:solidFill>
              </a:rPr>
              <a:t>Karlsson, </a:t>
            </a:r>
            <a:r>
              <a:rPr lang="sv-SE" sz="1100" b="1" dirty="0" smtClean="0">
                <a:solidFill>
                  <a:srgbClr val="000000"/>
                </a:solidFill>
              </a:rPr>
              <a:t>Raptis</a:t>
            </a:r>
            <a:r>
              <a:rPr lang="sv-SE" sz="1100" dirty="0" smtClean="0">
                <a:solidFill>
                  <a:srgbClr val="000000"/>
                </a:solidFill>
              </a:rPr>
              <a:t> et al (2021) | JGR (Under </a:t>
            </a:r>
            <a:r>
              <a:rPr lang="sv-SE" sz="1100" dirty="0" err="1" smtClean="0">
                <a:solidFill>
                  <a:srgbClr val="000000"/>
                </a:solidFill>
              </a:rPr>
              <a:t>review</a:t>
            </a:r>
            <a:r>
              <a:rPr lang="sv-SE" sz="1100" dirty="0" smtClean="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400" y="1059952"/>
            <a:ext cx="232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Downstream satellite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877" y="15813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Upstream </a:t>
            </a:r>
            <a:r>
              <a:rPr lang="en-US" dirty="0">
                <a:solidFill>
                  <a:srgbClr val="000000"/>
                </a:solidFill>
              </a:rPr>
              <a:t>satellite</a:t>
            </a:r>
            <a:endParaRPr lang="sv-SE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564483" y="1059952"/>
                <a:ext cx="1616015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Classification results using</a:t>
                </a:r>
              </a:p>
              <a:p>
                <a:endParaRPr lang="en-US" sz="150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sv-SE" sz="1500" dirty="0" smtClean="0">
                  <a:solidFill>
                    <a:srgbClr val="000000"/>
                  </a:solidFill>
                </a:endParaRPr>
              </a:p>
              <a:p>
                <a:endParaRPr lang="en-US" sz="1500" dirty="0">
                  <a:solidFill>
                    <a:srgbClr val="000000"/>
                  </a:solidFill>
                </a:endParaRPr>
              </a:p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Similar results were found with:</a:t>
                </a:r>
              </a:p>
              <a:p>
                <a:endParaRPr lang="en-US" sz="150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l-GR" sz="1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5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𝚩</m:t>
                          </m:r>
                        </m:e>
                      </m:d>
                    </m:oMath>
                  </m:oMathPara>
                </a14:m>
                <a:endParaRPr lang="el-GR" sz="1500" b="0" dirty="0" smtClean="0">
                  <a:solidFill>
                    <a:srgbClr val="000000"/>
                  </a:solidFill>
                </a:endParaRPr>
              </a:p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And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sv-SE" sz="1500" dirty="0" smtClean="0">
                  <a:solidFill>
                    <a:srgbClr val="000000"/>
                  </a:solidFill>
                </a:endParaRPr>
              </a:p>
              <a:p>
                <a:endParaRPr lang="en-US" sz="15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483" y="1059952"/>
                <a:ext cx="1616015" cy="2862322"/>
              </a:xfrm>
              <a:prstGeom prst="rect">
                <a:avLst/>
              </a:prstGeom>
              <a:blipFill>
                <a:blip r:embed="rId4"/>
                <a:stretch>
                  <a:fillRect l="-1509" t="-42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92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914" y="-1"/>
            <a:ext cx="11196286" cy="66537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400" dirty="0" smtClean="0"/>
              <a:t>Introduction</a:t>
            </a:r>
          </a:p>
          <a:p>
            <a:pPr marL="0" indent="0" algn="ctr">
              <a:buNone/>
            </a:pPr>
            <a:r>
              <a:rPr lang="en-US" sz="3400" dirty="0" smtClean="0"/>
              <a:t>(Neural Networks)</a:t>
            </a:r>
          </a:p>
        </p:txBody>
      </p:sp>
    </p:spTree>
    <p:extLst>
      <p:ext uri="{BB962C8B-B14F-4D97-AF65-F5344CB8AC3E}">
        <p14:creationId xmlns:p14="http://schemas.microsoft.com/office/powerpoint/2010/main" val="40552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914" y="-1"/>
            <a:ext cx="11196286" cy="66537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400" dirty="0" smtClean="0"/>
              <a:t>Characterization of the Magnetosheath</a:t>
            </a:r>
          </a:p>
          <a:p>
            <a:pPr marL="0" indent="0" algn="ctr">
              <a:buNone/>
            </a:pPr>
            <a:r>
              <a:rPr lang="en-US" sz="3400" dirty="0" smtClean="0"/>
              <a:t>Using Neural Networks (ongoing)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55581" y="6353636"/>
            <a:ext cx="4485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dirty="0" smtClean="0">
                <a:solidFill>
                  <a:srgbClr val="000000"/>
                </a:solidFill>
              </a:rPr>
              <a:t>Raptis</a:t>
            </a:r>
            <a:r>
              <a:rPr lang="sv-SE" sz="1100" dirty="0">
                <a:solidFill>
                  <a:srgbClr val="000000"/>
                </a:solidFill>
              </a:rPr>
              <a:t> </a:t>
            </a:r>
            <a:r>
              <a:rPr lang="sv-SE" sz="1100" dirty="0" smtClean="0">
                <a:solidFill>
                  <a:srgbClr val="000000"/>
                </a:solidFill>
              </a:rPr>
              <a:t>et al. (2021) | (</a:t>
            </a:r>
            <a:r>
              <a:rPr lang="sv-SE" sz="1100" dirty="0" err="1" smtClean="0">
                <a:solidFill>
                  <a:srgbClr val="000000"/>
                </a:solidFill>
              </a:rPr>
              <a:t>Ongoing</a:t>
            </a:r>
            <a:r>
              <a:rPr lang="sv-SE" sz="1100" dirty="0" smtClean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70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0" y="812775"/>
            <a:ext cx="6854220" cy="5790288"/>
          </a:xfrm>
        </p:spPr>
        <p:txBody>
          <a:bodyPr>
            <a:normAutofit fontScale="70000" lnSpcReduction="20000"/>
          </a:bodyPr>
          <a:lstStyle/>
          <a:p>
            <a:r>
              <a:rPr lang="en-US" sz="2200" dirty="0" smtClean="0">
                <a:solidFill>
                  <a:srgbClr val="DDDDDD"/>
                </a:solidFill>
              </a:rPr>
              <a:t>(1) Statistical properties of jets (Raptis </a:t>
            </a:r>
            <a:r>
              <a:rPr lang="en-US" sz="2200" dirty="0">
                <a:solidFill>
                  <a:srgbClr val="DDDDDD"/>
                </a:solidFill>
              </a:rPr>
              <a:t>et al. </a:t>
            </a:r>
            <a:r>
              <a:rPr lang="en-US" sz="2200" dirty="0" smtClean="0">
                <a:solidFill>
                  <a:srgbClr val="DDDDDD"/>
                </a:solidFill>
              </a:rPr>
              <a:t>(2020 | JGR) </a:t>
            </a:r>
            <a:r>
              <a:rPr lang="el-GR" sz="2200" dirty="0" smtClean="0">
                <a:solidFill>
                  <a:srgbClr val="DDDDDD"/>
                </a:solidFill>
              </a:rPr>
              <a:t> </a:t>
            </a:r>
            <a:endParaRPr lang="en-US" sz="2200" dirty="0" smtClean="0">
              <a:solidFill>
                <a:srgbClr val="DDDDDD"/>
              </a:solidFill>
            </a:endParaRPr>
          </a:p>
          <a:p>
            <a:pPr marL="0" indent="0" algn="ctr">
              <a:buNone/>
            </a:pPr>
            <a:r>
              <a:rPr lang="en-US" sz="2200" i="1" dirty="0" smtClean="0">
                <a:solidFill>
                  <a:srgbClr val="DDDDDD"/>
                </a:solidFill>
              </a:rPr>
              <a:t>“Showed us which quantities can be used for in-situ classification using MMS”</a:t>
            </a:r>
            <a:endParaRPr lang="en-US" sz="2200" i="1" dirty="0" smtClean="0">
              <a:solidFill>
                <a:srgbClr val="DDDDDD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200" dirty="0" smtClean="0">
              <a:solidFill>
                <a:srgbClr val="DDDDDD"/>
              </a:solidFill>
              <a:sym typeface="Wingdings" panose="05000000000000000000" pitchFamily="2" charset="2"/>
            </a:endParaRPr>
          </a:p>
          <a:p>
            <a:r>
              <a:rPr lang="en-US" sz="2200" dirty="0" smtClean="0">
                <a:solidFill>
                  <a:srgbClr val="DDDDDD"/>
                </a:solidFill>
                <a:sym typeface="Wingdings" panose="05000000000000000000" pitchFamily="2" charset="2"/>
              </a:rPr>
              <a:t>(2) Classification of jets using Neural networks </a:t>
            </a:r>
            <a:r>
              <a:rPr lang="en-US" sz="2200" dirty="0" smtClean="0">
                <a:solidFill>
                  <a:srgbClr val="DDDDDD"/>
                </a:solidFill>
              </a:rPr>
              <a:t>(Raptis </a:t>
            </a:r>
            <a:r>
              <a:rPr lang="en-US" sz="2200" dirty="0">
                <a:solidFill>
                  <a:srgbClr val="DDDDDD"/>
                </a:solidFill>
              </a:rPr>
              <a:t>et al. (</a:t>
            </a:r>
            <a:r>
              <a:rPr lang="en-US" sz="2200" dirty="0" smtClean="0">
                <a:solidFill>
                  <a:srgbClr val="DDDDDD"/>
                </a:solidFill>
              </a:rPr>
              <a:t>2020) | </a:t>
            </a:r>
            <a:r>
              <a:rPr lang="en-US" sz="2200" dirty="0">
                <a:solidFill>
                  <a:srgbClr val="DDDDDD"/>
                </a:solidFill>
              </a:rPr>
              <a:t>Front. Astron. </a:t>
            </a:r>
            <a:r>
              <a:rPr lang="en-US" sz="2200" dirty="0" smtClean="0">
                <a:solidFill>
                  <a:srgbClr val="DDDDDD"/>
                </a:solidFill>
              </a:rPr>
              <a:t>Space </a:t>
            </a:r>
            <a:r>
              <a:rPr lang="en-US" sz="2200" dirty="0" err="1" smtClean="0">
                <a:solidFill>
                  <a:srgbClr val="DDDDDD"/>
                </a:solidFill>
              </a:rPr>
              <a:t>Sci</a:t>
            </a:r>
            <a:r>
              <a:rPr lang="en-US" sz="2200" dirty="0" smtClean="0">
                <a:solidFill>
                  <a:srgbClr val="DDDDDD"/>
                </a:solidFill>
              </a:rPr>
              <a:t>)</a:t>
            </a:r>
            <a:r>
              <a:rPr lang="en-US" sz="2200" dirty="0" smtClean="0">
                <a:solidFill>
                  <a:srgbClr val="DDDDDD"/>
                </a:solidFill>
                <a:sym typeface="Wingdings" panose="05000000000000000000" pitchFamily="2" charset="2"/>
              </a:rPr>
              <a:t> </a:t>
            </a:r>
          </a:p>
          <a:p>
            <a:pPr marL="0" indent="0" algn="ctr">
              <a:buNone/>
            </a:pPr>
            <a:r>
              <a:rPr lang="en-US" sz="2200" i="1" dirty="0">
                <a:solidFill>
                  <a:srgbClr val="DDDDDD"/>
                </a:solidFill>
              </a:rPr>
              <a:t>“Showed us </a:t>
            </a:r>
            <a:r>
              <a:rPr lang="en-US" sz="2200" i="1" dirty="0" smtClean="0">
                <a:solidFill>
                  <a:srgbClr val="DDDDDD"/>
                </a:solidFill>
              </a:rPr>
              <a:t>that there is information in the Solar Wind that correspond to </a:t>
            </a:r>
            <a:r>
              <a:rPr lang="en-US" sz="2200" i="1" dirty="0" err="1" smtClean="0">
                <a:solidFill>
                  <a:srgbClr val="DDDDDD"/>
                </a:solidFill>
              </a:rPr>
              <a:t>Qpar</a:t>
            </a:r>
            <a:r>
              <a:rPr lang="en-US" sz="2200" i="1" dirty="0" smtClean="0">
                <a:solidFill>
                  <a:srgbClr val="DDDDDD"/>
                </a:solidFill>
              </a:rPr>
              <a:t> and </a:t>
            </a:r>
            <a:r>
              <a:rPr lang="en-US" sz="2200" i="1" dirty="0" err="1" smtClean="0">
                <a:solidFill>
                  <a:srgbClr val="DDDDDD"/>
                </a:solidFill>
              </a:rPr>
              <a:t>Qperp</a:t>
            </a:r>
            <a:r>
              <a:rPr lang="en-US" sz="2200" i="1" dirty="0" smtClean="0">
                <a:solidFill>
                  <a:srgbClr val="DDDDDD"/>
                </a:solidFill>
              </a:rPr>
              <a:t> jets and possibly to magnetosheath”</a:t>
            </a:r>
            <a:endParaRPr lang="en-US" sz="2200" i="1" dirty="0">
              <a:solidFill>
                <a:srgbClr val="DDDDDD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200" dirty="0" smtClean="0">
              <a:solidFill>
                <a:srgbClr val="DDDDDD"/>
              </a:solidFill>
              <a:sym typeface="Wingdings" panose="05000000000000000000" pitchFamily="2" charset="2"/>
            </a:endParaRPr>
          </a:p>
          <a:p>
            <a:r>
              <a:rPr lang="en-US" sz="2200" dirty="0" smtClean="0">
                <a:solidFill>
                  <a:srgbClr val="DDDDDD"/>
                </a:solidFill>
                <a:sym typeface="Wingdings" panose="05000000000000000000" pitchFamily="2" charset="2"/>
              </a:rPr>
              <a:t>(3) Classification of the magnetosheath</a:t>
            </a:r>
            <a:r>
              <a:rPr lang="en-US" sz="2200" dirty="0">
                <a:solidFill>
                  <a:srgbClr val="DDDDDD"/>
                </a:solidFill>
              </a:rPr>
              <a:t> </a:t>
            </a:r>
            <a:r>
              <a:rPr lang="en-US" sz="2200" dirty="0" smtClean="0">
                <a:solidFill>
                  <a:srgbClr val="DDDDDD"/>
                </a:solidFill>
              </a:rPr>
              <a:t>(Karlsson et al. (2021) | JGR – Under review)</a:t>
            </a:r>
            <a:r>
              <a:rPr lang="en-US" sz="2200" dirty="0" smtClean="0">
                <a:solidFill>
                  <a:srgbClr val="DDDDDD"/>
                </a:solidFill>
                <a:sym typeface="Wingdings" panose="05000000000000000000" pitchFamily="2" charset="2"/>
              </a:rPr>
              <a:t> </a:t>
            </a:r>
          </a:p>
          <a:p>
            <a:pPr marL="0" indent="0" algn="ctr">
              <a:buNone/>
            </a:pPr>
            <a:r>
              <a:rPr lang="en-US" sz="2200" i="1" dirty="0" smtClean="0">
                <a:solidFill>
                  <a:srgbClr val="DDDDDD"/>
                </a:solidFill>
              </a:rPr>
              <a:t>“Showed us that we can have strong statistical relationship between upstream and downstream measurements. Supporting the findings of (1) and (2)”</a:t>
            </a:r>
            <a:endParaRPr lang="en-US" sz="2200" i="1" dirty="0">
              <a:solidFill>
                <a:srgbClr val="DDDDDD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200" dirty="0" smtClean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(4) Mapping magnetosheath &amp; shock transitions using neural networks </a:t>
            </a:r>
            <a:r>
              <a:rPr lang="en-US" sz="2200" dirty="0" smtClean="0"/>
              <a:t>(Raptis </a:t>
            </a:r>
            <a:r>
              <a:rPr lang="en-US" sz="2200" dirty="0"/>
              <a:t>et al. (2021) </a:t>
            </a:r>
            <a:r>
              <a:rPr lang="en-US" sz="2200" dirty="0" smtClean="0"/>
              <a:t>| To be submitted)</a:t>
            </a:r>
          </a:p>
          <a:p>
            <a:endParaRPr lang="en-US" sz="2200" dirty="0"/>
          </a:p>
          <a:p>
            <a:pPr marL="0" indent="0" algn="ctr">
              <a:buNone/>
            </a:pPr>
            <a:r>
              <a:rPr lang="en-US" sz="2200" i="1" dirty="0" smtClean="0"/>
              <a:t>“Will proceed to map the relation between the different plasma population upstream and downstream by using machine learning techniques similarly to (2) and the datasets of (1-3)”</a:t>
            </a:r>
            <a:endParaRPr lang="en-US" sz="2200" i="1" dirty="0">
              <a:sym typeface="Wingdings" panose="05000000000000000000" pitchFamily="2" charset="2"/>
            </a:endParaRPr>
          </a:p>
          <a:p>
            <a:endParaRPr lang="sv-SE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5400" y="46165"/>
            <a:ext cx="11041200" cy="4620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Review of current work</a:t>
            </a:r>
            <a:endParaRPr lang="sv-SE" dirty="0"/>
          </a:p>
        </p:txBody>
      </p:sp>
      <p:sp>
        <p:nvSpPr>
          <p:cNvPr id="4" name="Arc 3"/>
          <p:cNvSpPr/>
          <p:nvPr/>
        </p:nvSpPr>
        <p:spPr>
          <a:xfrm flipH="1">
            <a:off x="8826260" y="1472481"/>
            <a:ext cx="6258560" cy="3464560"/>
          </a:xfrm>
          <a:prstGeom prst="arc">
            <a:avLst>
              <a:gd name="adj1" fmla="val 16207070"/>
              <a:gd name="adj2" fmla="val 5416960"/>
            </a:avLst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Arc 4"/>
          <p:cNvSpPr/>
          <p:nvPr/>
        </p:nvSpPr>
        <p:spPr>
          <a:xfrm flipH="1">
            <a:off x="9928620" y="2051601"/>
            <a:ext cx="6898640" cy="2179320"/>
          </a:xfrm>
          <a:prstGeom prst="arc">
            <a:avLst>
              <a:gd name="adj1" fmla="val 19290334"/>
              <a:gd name="adj2" fmla="val 2329708"/>
            </a:avLst>
          </a:prstGeom>
          <a:ln w="19050">
            <a:solidFill>
              <a:srgbClr val="00B05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11045926" y="1834871"/>
            <a:ext cx="119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Garamond" panose="02020404030301010803" pitchFamily="18" charset="0"/>
              </a:rPr>
              <a:t>Magnetopause</a:t>
            </a:r>
            <a:endParaRPr lang="sv-SE" sz="1400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07801" y="2826040"/>
            <a:ext cx="584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Earth</a:t>
            </a:r>
            <a:endParaRPr lang="sv-SE" sz="14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49838" y="983411"/>
            <a:ext cx="0" cy="535412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040755" y="2842549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SW</a:t>
            </a:r>
            <a:endParaRPr lang="sv-SE" sz="1200" dirty="0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277461" y="284255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MSH</a:t>
            </a:r>
            <a:endParaRPr lang="sv-SE" sz="1200" dirty="0">
              <a:solidFill>
                <a:srgbClr val="000000"/>
              </a:solidFill>
            </a:endParaRPr>
          </a:p>
        </p:txBody>
      </p:sp>
      <p:cxnSp>
        <p:nvCxnSpPr>
          <p:cNvPr id="65" name="Straight Arrow Connector 64"/>
          <p:cNvCxnSpPr>
            <a:stCxn id="62" idx="3"/>
            <a:endCxn id="63" idx="1"/>
          </p:cNvCxnSpPr>
          <p:nvPr/>
        </p:nvCxnSpPr>
        <p:spPr>
          <a:xfrm>
            <a:off x="8473887" y="2981049"/>
            <a:ext cx="803574" cy="1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599732" y="33240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67" name="Content Placeholder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566" y="3148809"/>
            <a:ext cx="1017198" cy="572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8" name="TextBox 67"/>
          <p:cNvSpPr txBox="1"/>
          <p:nvPr/>
        </p:nvSpPr>
        <p:spPr>
          <a:xfrm>
            <a:off x="8202364" y="2489072"/>
            <a:ext cx="1515158" cy="323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Cluster + MMS</a:t>
            </a:r>
            <a:endParaRPr lang="sv-SE" sz="15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823439" y="1191592"/>
            <a:ext cx="976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Bow Shock</a:t>
            </a:r>
            <a:endParaRPr lang="sv-SE" sz="14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72" y="1134140"/>
            <a:ext cx="2422386" cy="4676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916" y="1137666"/>
            <a:ext cx="2424949" cy="46725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 &amp; Current approach</a:t>
            </a:r>
            <a:endParaRPr lang="sv-SE" dirty="0"/>
          </a:p>
        </p:txBody>
      </p:sp>
      <p:sp>
        <p:nvSpPr>
          <p:cNvPr id="4" name="TextBox 3"/>
          <p:cNvSpPr txBox="1"/>
          <p:nvPr/>
        </p:nvSpPr>
        <p:spPr>
          <a:xfrm>
            <a:off x="-55581" y="6353636"/>
            <a:ext cx="4485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dirty="0" smtClean="0">
                <a:solidFill>
                  <a:srgbClr val="000000"/>
                </a:solidFill>
              </a:rPr>
              <a:t>Raptis</a:t>
            </a:r>
            <a:r>
              <a:rPr lang="sv-SE" sz="1100" dirty="0">
                <a:solidFill>
                  <a:srgbClr val="000000"/>
                </a:solidFill>
              </a:rPr>
              <a:t> </a:t>
            </a:r>
            <a:r>
              <a:rPr lang="sv-SE" sz="1100" dirty="0" smtClean="0">
                <a:solidFill>
                  <a:srgbClr val="000000"/>
                </a:solidFill>
              </a:rPr>
              <a:t>et al. (2021) | (</a:t>
            </a:r>
            <a:r>
              <a:rPr lang="sv-SE" sz="1100" dirty="0" err="1" smtClean="0">
                <a:solidFill>
                  <a:srgbClr val="000000"/>
                </a:solidFill>
              </a:rPr>
              <a:t>Ongoing</a:t>
            </a:r>
            <a:r>
              <a:rPr lang="sv-SE" sz="1100" dirty="0" smtClean="0">
                <a:solidFill>
                  <a:srgbClr val="000000"/>
                </a:solidFill>
              </a:rPr>
              <a:t>)</a:t>
            </a:r>
          </a:p>
        </p:txBody>
      </p:sp>
      <p:cxnSp>
        <p:nvCxnSpPr>
          <p:cNvPr id="7" name="Straight Arrow Connector 6"/>
          <p:cNvCxnSpPr>
            <a:stCxn id="11" idx="6"/>
          </p:cNvCxnSpPr>
          <p:nvPr/>
        </p:nvCxnSpPr>
        <p:spPr>
          <a:xfrm flipV="1">
            <a:off x="5810588" y="2254250"/>
            <a:ext cx="1860212" cy="61935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15576" y="924575"/>
            <a:ext cx="44181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Full dataset of cross correlated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Upstream &amp; downstream measurements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High linear correlation 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Good news</a:t>
            </a:r>
          </a:p>
          <a:p>
            <a:endParaRPr lang="en-US" dirty="0" smtClean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r>
              <a:rPr lang="en-US" u="sng" dirty="0" smtClean="0">
                <a:solidFill>
                  <a:srgbClr val="000000"/>
                </a:solidFill>
                <a:sym typeface="Wingdings" panose="05000000000000000000" pitchFamily="2" charset="2"/>
              </a:rPr>
              <a:t>Input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: Upstream data </a:t>
            </a:r>
          </a:p>
          <a:p>
            <a:r>
              <a:rPr lang="en-US" u="sng" dirty="0" smtClean="0">
                <a:solidFill>
                  <a:srgbClr val="000000"/>
                </a:solidFill>
                <a:sym typeface="Wingdings" panose="05000000000000000000" pitchFamily="2" charset="2"/>
              </a:rPr>
              <a:t>Output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: Downstream Flux &amp; </a:t>
            </a:r>
          </a:p>
          <a:p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classification to </a:t>
            </a:r>
            <a:r>
              <a:rPr lang="en-US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Qpar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/</a:t>
            </a:r>
            <a:r>
              <a:rPr lang="en-US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Qperp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/FS/No-FS</a:t>
            </a:r>
          </a:p>
          <a:p>
            <a:endParaRPr lang="en-US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Or vice versa!  </a:t>
            </a:r>
          </a:p>
          <a:p>
            <a:endParaRPr lang="en-US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endParaRPr lang="en-US" dirty="0" smtClean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r>
              <a:rPr lang="en-US" u="sng" dirty="0" smtClean="0">
                <a:solidFill>
                  <a:srgbClr val="000000"/>
                </a:solidFill>
                <a:sym typeface="Wingdings" panose="05000000000000000000" pitchFamily="2" charset="2"/>
              </a:rPr>
              <a:t>Finally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: Can we use Cluster for MMS and MMS for cluster ? (generalizing dataset for magnetospheric physics) </a:t>
            </a:r>
          </a:p>
          <a:p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674917" y="2642008"/>
            <a:ext cx="615351" cy="3738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Oval 10"/>
          <p:cNvSpPr/>
          <p:nvPr/>
        </p:nvSpPr>
        <p:spPr>
          <a:xfrm>
            <a:off x="5195237" y="2686697"/>
            <a:ext cx="615351" cy="3738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87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Successfully used Neural networks to classify jets </a:t>
            </a:r>
            <a:r>
              <a:rPr lang="en-US" dirty="0" smtClean="0"/>
              <a:t>in the magnetosheath in different categories </a:t>
            </a:r>
            <a:r>
              <a:rPr lang="en-US" b="1" dirty="0" smtClean="0"/>
              <a:t>using MMS</a:t>
            </a:r>
          </a:p>
          <a:p>
            <a:r>
              <a:rPr lang="en-US" b="1" dirty="0" smtClean="0"/>
              <a:t>Found correlations and relationships between upstream and downstream measurements using Cluster </a:t>
            </a:r>
            <a:r>
              <a:rPr lang="en-US" dirty="0" smtClean="0"/>
              <a:t>that sufficiently separate the regions of a shock even in the absence of upstream or downstream data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u="sng" dirty="0" smtClean="0"/>
              <a:t>Ongoing work:</a:t>
            </a:r>
            <a:endParaRPr lang="en-US" dirty="0"/>
          </a:p>
          <a:p>
            <a:r>
              <a:rPr lang="en-US" dirty="0" smtClean="0"/>
              <a:t>Use the extended </a:t>
            </a:r>
            <a:r>
              <a:rPr lang="en-US" b="1" dirty="0" smtClean="0"/>
              <a:t>dataset (MMS &amp; Cluster</a:t>
            </a:r>
            <a:r>
              <a:rPr lang="en-US" dirty="0" smtClean="0"/>
              <a:t>) generated from previous works to </a:t>
            </a:r>
            <a:r>
              <a:rPr lang="en-US" b="1" dirty="0" smtClean="0"/>
              <a:t>train a neural network </a:t>
            </a:r>
            <a:r>
              <a:rPr lang="en-US" dirty="0" smtClean="0"/>
              <a:t>to </a:t>
            </a:r>
            <a:r>
              <a:rPr lang="en-US" b="1" dirty="0" smtClean="0"/>
              <a:t>map upstream to downstream and vice versa of Earth’s bow shock </a:t>
            </a:r>
            <a:r>
              <a:rPr lang="en-US" dirty="0" smtClean="0"/>
              <a:t>and test resulting using both MMS and Cluster missions</a:t>
            </a:r>
          </a:p>
          <a:p>
            <a:pPr lvl="1"/>
            <a:r>
              <a:rPr lang="en-US" dirty="0" smtClean="0"/>
              <a:t>Generalize multiple spacecraft measurements (Cluster &amp; MMS)</a:t>
            </a:r>
          </a:p>
          <a:p>
            <a:pPr lvl="1"/>
            <a:r>
              <a:rPr lang="en-US" dirty="0" smtClean="0"/>
              <a:t>Provide indirect classification of foreshock environment when magnetosheath measurements </a:t>
            </a:r>
            <a:r>
              <a:rPr lang="en-US" dirty="0"/>
              <a:t>are available and vice </a:t>
            </a:r>
            <a:r>
              <a:rPr lang="en-US" dirty="0" smtClean="0"/>
              <a:t>versa.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 &amp; Ongoing work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10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64640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Neural Networks &amp; Backpropagation</a:t>
            </a:r>
            <a:endParaRPr lang="en-US" sz="3600" dirty="0"/>
          </a:p>
        </p:txBody>
      </p:sp>
      <p:pic>
        <p:nvPicPr>
          <p:cNvPr id="1026" name="Picture 2" descr="https://i.stack.imgur.com/H1K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37" y="1443037"/>
            <a:ext cx="618172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955450" y="3759270"/>
            <a:ext cx="856325" cy="369332"/>
          </a:xfrm>
          <a:prstGeom prst="rect">
            <a:avLst/>
          </a:prstGeom>
          <a:noFill/>
          <a:ln>
            <a:solidFill>
              <a:sysClr val="windowText" lastClr="000000">
                <a:lumMod val="95000"/>
                <a:lumOff val="5000"/>
              </a:sys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Output</a:t>
            </a:r>
          </a:p>
        </p:txBody>
      </p:sp>
      <p:sp>
        <p:nvSpPr>
          <p:cNvPr id="2" name="Rectangle 1"/>
          <p:cNvSpPr/>
          <p:nvPr/>
        </p:nvSpPr>
        <p:spPr>
          <a:xfrm>
            <a:off x="6206067" y="3321050"/>
            <a:ext cx="567266" cy="232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0" y="2815219"/>
            <a:ext cx="31918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000000"/>
                </a:solidFill>
              </a:rPr>
              <a:t>Supervised Learning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Labeled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Known input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Unknown map/relationship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6000" y="207037"/>
            <a:ext cx="11041200" cy="5872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Trained Neural Network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0" y="6378473"/>
            <a:ext cx="4870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000000"/>
                </a:solidFill>
              </a:rPr>
              <a:t>*</a:t>
            </a:r>
            <a:r>
              <a:rPr lang="en-US" sz="1200" dirty="0" smtClean="0">
                <a:solidFill>
                  <a:srgbClr val="000000"/>
                </a:solidFill>
              </a:rPr>
              <a:t>Video Courtesy</a:t>
            </a:r>
            <a:r>
              <a:rPr lang="en-US" sz="1200" b="1" dirty="0" smtClean="0">
                <a:solidFill>
                  <a:srgbClr val="000000"/>
                </a:solidFill>
              </a:rPr>
              <a:t>: </a:t>
            </a:r>
            <a:r>
              <a:rPr lang="en-US" sz="1200" b="1" dirty="0">
                <a:solidFill>
                  <a:srgbClr val="000000"/>
                </a:solidFill>
              </a:rPr>
              <a:t>3Blue1Brown </a:t>
            </a:r>
            <a:r>
              <a:rPr lang="en-US" sz="1200" dirty="0" smtClean="0">
                <a:solidFill>
                  <a:srgbClr val="000000"/>
                </a:solidFill>
              </a:rPr>
              <a:t> (Check his YouTube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page for more)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914" y="-1"/>
            <a:ext cx="11196286" cy="66537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400" dirty="0" smtClean="0"/>
              <a:t>Introduction</a:t>
            </a:r>
          </a:p>
          <a:p>
            <a:pPr marL="0" indent="0" algn="ctr">
              <a:buNone/>
            </a:pPr>
            <a:r>
              <a:rPr lang="en-US" sz="3400" dirty="0" smtClean="0"/>
              <a:t>(Bow Shock, Magnetosheath and Jets)</a:t>
            </a:r>
          </a:p>
        </p:txBody>
      </p:sp>
    </p:spTree>
    <p:extLst>
      <p:ext uri="{BB962C8B-B14F-4D97-AF65-F5344CB8AC3E}">
        <p14:creationId xmlns:p14="http://schemas.microsoft.com/office/powerpoint/2010/main" val="34020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Magnetosheath </a:t>
            </a:r>
            <a:r>
              <a:rPr lang="en-US" dirty="0"/>
              <a:t>Jets</a:t>
            </a:r>
            <a:endParaRPr lang="sv-SE" dirty="0"/>
          </a:p>
        </p:txBody>
      </p:sp>
      <p:pic>
        <p:nvPicPr>
          <p:cNvPr id="7" name="Picture 2" descr="https://media.springernature.com/original/springer-static/image/art%3A10.1007%2Fs11214-018-0516-3/MediaObjects/11214_2018_516_Fig1_HTM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" y="1048108"/>
            <a:ext cx="5907024" cy="508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55581" y="6393025"/>
            <a:ext cx="4152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000000"/>
                </a:solidFill>
              </a:rPr>
              <a:t>Plaschke</a:t>
            </a:r>
            <a:r>
              <a:rPr lang="en-US" sz="1100" dirty="0" smtClean="0">
                <a:solidFill>
                  <a:srgbClr val="000000"/>
                </a:solidFill>
              </a:rPr>
              <a:t> F. et al. (2018); sketch by H. </a:t>
            </a:r>
            <a:r>
              <a:rPr lang="en-US" sz="1100" dirty="0" err="1" smtClean="0">
                <a:solidFill>
                  <a:srgbClr val="000000"/>
                </a:solidFill>
              </a:rPr>
              <a:t>Hietala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smtClean="0">
                <a:solidFill>
                  <a:srgbClr val="000000"/>
                </a:solidFill>
              </a:rPr>
              <a:t>| Space </a:t>
            </a:r>
            <a:r>
              <a:rPr lang="en-US" sz="1100" dirty="0">
                <a:solidFill>
                  <a:srgbClr val="000000"/>
                </a:solidFill>
              </a:rPr>
              <a:t>Sci. Rev </a:t>
            </a:r>
            <a:endParaRPr lang="sv-SE" sz="11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72262" y="1165293"/>
            <a:ext cx="452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00"/>
                </a:solidFill>
              </a:rPr>
              <a:t>Magnetosheath jets are transient localized enhancements of dynamic pressure (density and/or velocity increase)</a:t>
            </a:r>
          </a:p>
          <a:p>
            <a:pPr algn="ctr"/>
            <a:endParaRPr lang="en-US" i="1" dirty="0" smtClean="0">
              <a:solidFill>
                <a:srgbClr val="000000"/>
              </a:solidFill>
            </a:endParaRPr>
          </a:p>
          <a:p>
            <a:pPr algn="ctr"/>
            <a:r>
              <a:rPr lang="en-US" i="1" dirty="0" smtClean="0">
                <a:solidFill>
                  <a:srgbClr val="000000"/>
                </a:solidFill>
              </a:rPr>
              <a:t>e.g. 200% dynamic pressure enhancement compared to background magnetosheath</a:t>
            </a:r>
            <a:endParaRPr lang="sv-SE" i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2262" y="3647646"/>
            <a:ext cx="452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00"/>
                </a:solidFill>
              </a:rPr>
              <a:t>Radiation belts</a:t>
            </a:r>
          </a:p>
          <a:p>
            <a:pPr algn="ctr"/>
            <a:r>
              <a:rPr lang="en-US" i="1" dirty="0" smtClean="0">
                <a:solidFill>
                  <a:srgbClr val="000000"/>
                </a:solidFill>
              </a:rPr>
              <a:t>Aurora</a:t>
            </a:r>
          </a:p>
          <a:p>
            <a:pPr algn="ctr"/>
            <a:r>
              <a:rPr lang="en-US" i="1" dirty="0" smtClean="0">
                <a:solidFill>
                  <a:srgbClr val="000000"/>
                </a:solidFill>
              </a:rPr>
              <a:t>Magnetopause reconnection</a:t>
            </a:r>
          </a:p>
          <a:p>
            <a:pPr algn="ctr"/>
            <a:r>
              <a:rPr lang="en-US" i="1" dirty="0" smtClean="0">
                <a:solidFill>
                  <a:srgbClr val="000000"/>
                </a:solidFill>
              </a:rPr>
              <a:t>Mag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i="1" dirty="0" smtClean="0">
                <a:solidFill>
                  <a:srgbClr val="000000"/>
                </a:solidFill>
              </a:rPr>
              <a:t>etopause penetration</a:t>
            </a:r>
          </a:p>
          <a:p>
            <a:pPr algn="ctr"/>
            <a:r>
              <a:rPr lang="en-US" i="1" dirty="0" smtClean="0">
                <a:solidFill>
                  <a:srgbClr val="000000"/>
                </a:solidFill>
              </a:rPr>
              <a:t>Shock acceleration</a:t>
            </a:r>
          </a:p>
          <a:p>
            <a:pPr algn="ctr"/>
            <a:r>
              <a:rPr lang="en-US" i="1" dirty="0" smtClean="0">
                <a:solidFill>
                  <a:srgbClr val="000000"/>
                </a:solidFill>
              </a:rPr>
              <a:t>Magnetopause surface </a:t>
            </a:r>
            <a:r>
              <a:rPr lang="en-US" i="1" dirty="0" err="1" smtClean="0">
                <a:solidFill>
                  <a:srgbClr val="000000"/>
                </a:solidFill>
              </a:rPr>
              <a:t>eigenmodes</a:t>
            </a:r>
            <a:endParaRPr lang="en-US" i="1" dirty="0" smtClean="0">
              <a:solidFill>
                <a:srgbClr val="000000"/>
              </a:solidFill>
            </a:endParaRPr>
          </a:p>
          <a:p>
            <a:pPr algn="ctr"/>
            <a:r>
              <a:rPr lang="en-US" i="1" dirty="0" smtClean="0">
                <a:solidFill>
                  <a:srgbClr val="000000"/>
                </a:solidFill>
              </a:rPr>
              <a:t>ULF wave excitation</a:t>
            </a:r>
            <a:endParaRPr lang="sv-SE" i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59628" y="88339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000000"/>
                </a:solidFill>
              </a:rPr>
              <a:t>Definition</a:t>
            </a:r>
            <a:endParaRPr lang="sv-SE" u="sng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1166" y="329385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000000"/>
                </a:solidFill>
              </a:rPr>
              <a:t>Related phenomena</a:t>
            </a:r>
            <a:endParaRPr lang="sv-SE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ow shock ske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46" y="958300"/>
            <a:ext cx="8274632" cy="50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3242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Shock, Magnetosheath &amp; Jet classification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184918" y="4372906"/>
            <a:ext cx="1882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00"/>
                </a:solidFill>
              </a:rPr>
              <a:t>”Jets are found ~9 times more often behind the </a:t>
            </a:r>
            <a:r>
              <a:rPr lang="en-US" sz="1400" i="1" dirty="0" err="1" smtClean="0">
                <a:solidFill>
                  <a:srgbClr val="000000"/>
                </a:solidFill>
              </a:rPr>
              <a:t>Qpar</a:t>
            </a:r>
            <a:r>
              <a:rPr lang="en-US" sz="1400" i="1" dirty="0" smtClean="0">
                <a:solidFill>
                  <a:srgbClr val="000000"/>
                </a:solidFill>
              </a:rPr>
              <a:t> bow shock”</a:t>
            </a:r>
            <a:endParaRPr lang="en-US" sz="1400" i="1" dirty="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04298" y="6356777"/>
            <a:ext cx="16530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dirty="0" err="1" smtClean="0">
                <a:solidFill>
                  <a:srgbClr val="000000"/>
                </a:solidFill>
              </a:rPr>
              <a:t>Vuorinen</a:t>
            </a:r>
            <a:r>
              <a:rPr lang="en-US" sz="1100" dirty="0" smtClean="0">
                <a:solidFill>
                  <a:srgbClr val="000000"/>
                </a:solidFill>
              </a:rPr>
              <a:t>, et al. (2019) </a:t>
            </a:r>
            <a:endParaRPr lang="sv-SE" sz="11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024584" y="3238885"/>
                <a:ext cx="188217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 smtClean="0">
                    <a:solidFill>
                      <a:srgbClr val="0070C0"/>
                    </a:solidFill>
                  </a:rPr>
                  <a:t>Qpar</a:t>
                </a:r>
                <a:r>
                  <a:rPr lang="en-US" sz="1400" i="1" dirty="0" smtClean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Β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l-GR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1400" i="1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pPr algn="ctr"/>
                <a:r>
                  <a:rPr lang="en-US" sz="1400" i="1" dirty="0" err="1" smtClean="0">
                    <a:solidFill>
                      <a:srgbClr val="FF0000"/>
                    </a:solidFill>
                  </a:rPr>
                  <a:t>Qperp</a:t>
                </a:r>
                <a:r>
                  <a:rPr lang="en-US" sz="1400" i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400" i="1" dirty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Β</m:t>
                        </m:r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l-GR" sz="1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1400" i="1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pPr algn="ctr"/>
                <a:endParaRPr lang="en-US" sz="1400" i="1" dirty="0">
                  <a:solidFill>
                    <a:srgbClr val="000000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4584" y="3238885"/>
                <a:ext cx="1882178" cy="738664"/>
              </a:xfrm>
              <a:prstGeom prst="rect">
                <a:avLst/>
              </a:prstGeom>
              <a:blipFill>
                <a:blip r:embed="rId6"/>
                <a:stretch>
                  <a:fillRect t="-82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052757" y="1587833"/>
                <a:ext cx="185400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Β</m:t>
                        </m:r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sv-SE" sz="1400" dirty="0" smtClean="0">
                    <a:solidFill>
                      <a:srgbClr val="000000"/>
                    </a:solidFill>
                  </a:rPr>
                  <a:t> is the </a:t>
                </a:r>
                <a:r>
                  <a:rPr lang="sv-SE" sz="1400" dirty="0" err="1" smtClean="0">
                    <a:solidFill>
                      <a:srgbClr val="000000"/>
                    </a:solidFill>
                  </a:rPr>
                  <a:t>angle</a:t>
                </a:r>
                <a:r>
                  <a:rPr lang="sv-SE" sz="1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sv-SE" sz="1400" dirty="0" err="1" smtClean="0">
                    <a:solidFill>
                      <a:srgbClr val="000000"/>
                    </a:solidFill>
                  </a:rPr>
                  <a:t>between</a:t>
                </a:r>
                <a:r>
                  <a:rPr lang="sv-SE" sz="1400" dirty="0" smtClean="0">
                    <a:solidFill>
                      <a:srgbClr val="000000"/>
                    </a:solidFill>
                  </a:rPr>
                  <a:t> the IMF and the </a:t>
                </a:r>
                <a:r>
                  <a:rPr lang="sv-SE" sz="1400" dirty="0" err="1" smtClean="0">
                    <a:solidFill>
                      <a:srgbClr val="000000"/>
                    </a:solidFill>
                  </a:rPr>
                  <a:t>shock’s</a:t>
                </a:r>
                <a:r>
                  <a:rPr lang="sv-SE" sz="1400" dirty="0" smtClean="0">
                    <a:solidFill>
                      <a:srgbClr val="000000"/>
                    </a:solidFill>
                  </a:rPr>
                  <a:t> normal </a:t>
                </a:r>
                <a:r>
                  <a:rPr lang="sv-SE" sz="1400" dirty="0" err="1" smtClean="0">
                    <a:solidFill>
                      <a:srgbClr val="000000"/>
                    </a:solidFill>
                  </a:rPr>
                  <a:t>vector</a:t>
                </a:r>
                <a:r>
                  <a:rPr lang="sv-SE" sz="1400" dirty="0" smtClean="0">
                    <a:solidFill>
                      <a:srgbClr val="000000"/>
                    </a:solidFill>
                  </a:rPr>
                  <a:t>”</a:t>
                </a:r>
                <a:endParaRPr lang="sv-SE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757" y="1587833"/>
                <a:ext cx="1854005" cy="954107"/>
              </a:xfrm>
              <a:prstGeom prst="rect">
                <a:avLst/>
              </a:prstGeom>
              <a:blipFill>
                <a:blip r:embed="rId7"/>
                <a:stretch>
                  <a:fillRect l="-658" t="-637" r="-3618" b="-573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-63320" y="5697157"/>
            <a:ext cx="47963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Raptis</a:t>
            </a:r>
            <a:r>
              <a:rPr lang="en-US" sz="1100" dirty="0" smtClean="0">
                <a:solidFill>
                  <a:srgbClr val="000000"/>
                </a:solidFill>
              </a:rPr>
              <a:t>, Karlsson, et al. (2020) | JGR</a:t>
            </a:r>
          </a:p>
          <a:p>
            <a:r>
              <a:rPr lang="en-US" sz="1100" b="1" dirty="0">
                <a:solidFill>
                  <a:srgbClr val="000000"/>
                </a:solidFill>
              </a:rPr>
              <a:t>Raptis</a:t>
            </a:r>
            <a:r>
              <a:rPr lang="en-US" sz="1100" dirty="0">
                <a:solidFill>
                  <a:srgbClr val="000000"/>
                </a:solidFill>
              </a:rPr>
              <a:t>, </a:t>
            </a:r>
            <a:r>
              <a:rPr lang="en-US" sz="1100" dirty="0" err="1">
                <a:solidFill>
                  <a:srgbClr val="000000"/>
                </a:solidFill>
              </a:rPr>
              <a:t>Aminalragia-Giamini</a:t>
            </a:r>
            <a:r>
              <a:rPr lang="en-US" sz="1100" dirty="0">
                <a:solidFill>
                  <a:srgbClr val="000000"/>
                </a:solidFill>
              </a:rPr>
              <a:t> et al. (2020) | Front. Astron. Space </a:t>
            </a:r>
            <a:r>
              <a:rPr lang="en-US" sz="1100" dirty="0" err="1" smtClean="0">
                <a:solidFill>
                  <a:srgbClr val="000000"/>
                </a:solidFill>
              </a:rPr>
              <a:t>Sci</a:t>
            </a:r>
            <a:endParaRPr lang="en-US" sz="1100" dirty="0" smtClean="0">
              <a:solidFill>
                <a:srgbClr val="000000"/>
              </a:solidFill>
            </a:endParaRPr>
          </a:p>
          <a:p>
            <a:r>
              <a:rPr lang="en-US" sz="1100" dirty="0" err="1">
                <a:solidFill>
                  <a:srgbClr val="000000"/>
                </a:solidFill>
              </a:rPr>
              <a:t>Kajdič</a:t>
            </a:r>
            <a:r>
              <a:rPr lang="en-US" sz="1100" dirty="0">
                <a:solidFill>
                  <a:srgbClr val="000000"/>
                </a:solidFill>
              </a:rPr>
              <a:t>, </a:t>
            </a:r>
            <a:r>
              <a:rPr lang="en-US" sz="1100" b="1" dirty="0">
                <a:solidFill>
                  <a:srgbClr val="000000"/>
                </a:solidFill>
              </a:rPr>
              <a:t>Raptis</a:t>
            </a:r>
            <a:r>
              <a:rPr lang="en-US" sz="1100" dirty="0">
                <a:solidFill>
                  <a:srgbClr val="000000"/>
                </a:solidFill>
              </a:rPr>
              <a:t> et al. (2021) | </a:t>
            </a:r>
            <a:r>
              <a:rPr lang="en-US" sz="1100" dirty="0" smtClean="0">
                <a:solidFill>
                  <a:srgbClr val="000000"/>
                </a:solidFill>
              </a:rPr>
              <a:t>GRL</a:t>
            </a:r>
            <a:endParaRPr lang="el-GR" sz="1100" dirty="0" smtClean="0">
              <a:solidFill>
                <a:srgbClr val="000000"/>
              </a:solidFill>
            </a:endParaRPr>
          </a:p>
          <a:p>
            <a:r>
              <a:rPr lang="en-US" sz="1100" dirty="0" smtClean="0">
                <a:solidFill>
                  <a:srgbClr val="000000"/>
                </a:solidFill>
              </a:rPr>
              <a:t>Karlsson, </a:t>
            </a:r>
            <a:r>
              <a:rPr lang="en-US" sz="1100" b="1" dirty="0" smtClean="0">
                <a:solidFill>
                  <a:srgbClr val="000000"/>
                </a:solidFill>
              </a:rPr>
              <a:t>Raptis</a:t>
            </a:r>
            <a:r>
              <a:rPr lang="en-US" sz="1100" dirty="0" smtClean="0">
                <a:solidFill>
                  <a:srgbClr val="000000"/>
                </a:solidFill>
              </a:rPr>
              <a:t>, et al. (2021) | JGR - Under Review</a:t>
            </a:r>
          </a:p>
          <a:p>
            <a:r>
              <a:rPr lang="en-US" sz="1100" b="1" dirty="0" smtClean="0">
                <a:solidFill>
                  <a:srgbClr val="000000"/>
                </a:solidFill>
              </a:rPr>
              <a:t>Raptis</a:t>
            </a:r>
            <a:r>
              <a:rPr lang="en-US" sz="1100" dirty="0" smtClean="0">
                <a:solidFill>
                  <a:srgbClr val="000000"/>
                </a:solidFill>
              </a:rPr>
              <a:t>, et al. (2021b) | Ongoing</a:t>
            </a:r>
            <a:endParaRPr lang="sv-SE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914" y="-1"/>
            <a:ext cx="11196286" cy="66537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400" dirty="0" smtClean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4847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0" y="812775"/>
            <a:ext cx="6854220" cy="5790288"/>
          </a:xfrm>
        </p:spPr>
        <p:txBody>
          <a:bodyPr>
            <a:normAutofit fontScale="70000" lnSpcReduction="20000"/>
          </a:bodyPr>
          <a:lstStyle/>
          <a:p>
            <a:r>
              <a:rPr lang="en-US" sz="2200" dirty="0" smtClean="0"/>
              <a:t>(1) Statistical properties of jets (Raptis </a:t>
            </a:r>
            <a:r>
              <a:rPr lang="en-US" sz="2200" dirty="0"/>
              <a:t>et al. </a:t>
            </a:r>
            <a:r>
              <a:rPr lang="en-US" sz="2200" dirty="0" smtClean="0"/>
              <a:t>(2020 | JGR) </a:t>
            </a:r>
            <a:r>
              <a:rPr lang="el-GR" sz="2200" dirty="0" smtClean="0"/>
              <a:t> </a:t>
            </a:r>
            <a:endParaRPr lang="en-US" sz="2200" dirty="0" smtClean="0"/>
          </a:p>
          <a:p>
            <a:pPr marL="0" indent="0" algn="ctr">
              <a:buNone/>
            </a:pPr>
            <a:r>
              <a:rPr lang="en-US" sz="2200" i="1" dirty="0" smtClean="0"/>
              <a:t>“Showed us which quantities can be used for in-situ classification using MMS”</a:t>
            </a:r>
            <a:endParaRPr lang="en-US" sz="2200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200" dirty="0" smtClean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(2) Classification of jets using Neural networks </a:t>
            </a:r>
            <a:r>
              <a:rPr lang="en-US" sz="2200" dirty="0" smtClean="0"/>
              <a:t>(Raptis </a:t>
            </a:r>
            <a:r>
              <a:rPr lang="en-US" sz="2200" dirty="0"/>
              <a:t>et al. (</a:t>
            </a:r>
            <a:r>
              <a:rPr lang="en-US" sz="2200" dirty="0" smtClean="0"/>
              <a:t>2020) | </a:t>
            </a:r>
            <a:r>
              <a:rPr lang="en-US" sz="2200" dirty="0"/>
              <a:t>Front. Astron. </a:t>
            </a:r>
            <a:r>
              <a:rPr lang="en-US" sz="2200" dirty="0" smtClean="0"/>
              <a:t>Space </a:t>
            </a:r>
            <a:r>
              <a:rPr lang="en-US" sz="2200" dirty="0" err="1" smtClean="0"/>
              <a:t>Sci</a:t>
            </a:r>
            <a:r>
              <a:rPr lang="en-US" sz="2200" dirty="0" smtClean="0"/>
              <a:t>)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</a:p>
          <a:p>
            <a:pPr marL="0" indent="0" algn="ctr">
              <a:buNone/>
            </a:pPr>
            <a:r>
              <a:rPr lang="en-US" sz="2200" i="1" dirty="0"/>
              <a:t>“Showed us </a:t>
            </a:r>
            <a:r>
              <a:rPr lang="en-US" sz="2200" i="1" dirty="0" smtClean="0"/>
              <a:t>that there is information in the Solar Wind that correspond to </a:t>
            </a:r>
            <a:r>
              <a:rPr lang="en-US" sz="2200" i="1" dirty="0" err="1" smtClean="0"/>
              <a:t>Qpar</a:t>
            </a:r>
            <a:r>
              <a:rPr lang="en-US" sz="2200" i="1" dirty="0" smtClean="0"/>
              <a:t> and </a:t>
            </a:r>
            <a:r>
              <a:rPr lang="en-US" sz="2200" i="1" dirty="0" err="1" smtClean="0"/>
              <a:t>Qperp</a:t>
            </a:r>
            <a:r>
              <a:rPr lang="en-US" sz="2200" i="1" dirty="0" smtClean="0"/>
              <a:t> jets and possibly to magnetosheath”</a:t>
            </a:r>
            <a:endParaRPr lang="en-US" sz="2200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200" dirty="0" smtClean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(3) Classification of the magnetosheath</a:t>
            </a:r>
            <a:r>
              <a:rPr lang="en-US" sz="2200" dirty="0"/>
              <a:t> </a:t>
            </a:r>
            <a:r>
              <a:rPr lang="en-US" sz="2200" dirty="0" smtClean="0"/>
              <a:t>(Karlsson et al. (2021) | JGR – Under review)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</a:p>
          <a:p>
            <a:pPr marL="0" indent="0" algn="ctr">
              <a:buNone/>
            </a:pPr>
            <a:r>
              <a:rPr lang="en-US" sz="2200" i="1" dirty="0" smtClean="0"/>
              <a:t>“Showed us that we can have strong statistical relationship between upstream and downstream measurements. Supporting the findings of (1) and (2)”</a:t>
            </a:r>
            <a:endParaRPr lang="en-US" sz="2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200" dirty="0" smtClean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(4) Mapping magnetosheath &amp; shock transitions using neural networks </a:t>
            </a:r>
            <a:r>
              <a:rPr lang="en-US" sz="2200" dirty="0" smtClean="0"/>
              <a:t>(Raptis </a:t>
            </a:r>
            <a:r>
              <a:rPr lang="en-US" sz="2200" dirty="0"/>
              <a:t>et al. (2021) </a:t>
            </a:r>
            <a:r>
              <a:rPr lang="en-US" sz="2200" dirty="0" smtClean="0"/>
              <a:t>| Ongoing)</a:t>
            </a:r>
          </a:p>
          <a:p>
            <a:endParaRPr lang="en-US" sz="2200" dirty="0"/>
          </a:p>
          <a:p>
            <a:pPr marL="0" indent="0" algn="ctr">
              <a:buNone/>
            </a:pPr>
            <a:r>
              <a:rPr lang="en-US" sz="2200" i="1" dirty="0" smtClean="0"/>
              <a:t>“Will proceed to map the relation between the different plasma population upstream and downstream by using machine learning techniques similarly to (2) and the datasets of (1-3)”</a:t>
            </a:r>
            <a:endParaRPr lang="en-US" sz="2200" i="1" dirty="0">
              <a:sym typeface="Wingdings" panose="05000000000000000000" pitchFamily="2" charset="2"/>
            </a:endParaRPr>
          </a:p>
          <a:p>
            <a:endParaRPr lang="sv-SE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5400" y="46165"/>
            <a:ext cx="11041200" cy="4620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Review of current work</a:t>
            </a:r>
            <a:endParaRPr lang="sv-SE" dirty="0"/>
          </a:p>
        </p:txBody>
      </p:sp>
      <p:sp>
        <p:nvSpPr>
          <p:cNvPr id="4" name="Arc 3"/>
          <p:cNvSpPr/>
          <p:nvPr/>
        </p:nvSpPr>
        <p:spPr>
          <a:xfrm flipH="1">
            <a:off x="8826260" y="1472481"/>
            <a:ext cx="6258560" cy="3464560"/>
          </a:xfrm>
          <a:prstGeom prst="arc">
            <a:avLst>
              <a:gd name="adj1" fmla="val 16207070"/>
              <a:gd name="adj2" fmla="val 5416960"/>
            </a:avLst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Arc 4"/>
          <p:cNvSpPr/>
          <p:nvPr/>
        </p:nvSpPr>
        <p:spPr>
          <a:xfrm flipH="1">
            <a:off x="9928620" y="2051601"/>
            <a:ext cx="6898640" cy="2179320"/>
          </a:xfrm>
          <a:prstGeom prst="arc">
            <a:avLst>
              <a:gd name="adj1" fmla="val 19290334"/>
              <a:gd name="adj2" fmla="val 2329708"/>
            </a:avLst>
          </a:prstGeom>
          <a:ln w="19050">
            <a:solidFill>
              <a:srgbClr val="00B05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11045926" y="1834871"/>
            <a:ext cx="119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Garamond" panose="02020404030301010803" pitchFamily="18" charset="0"/>
              </a:rPr>
              <a:t>Magnetopause</a:t>
            </a:r>
            <a:endParaRPr lang="sv-SE" sz="1400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23439" y="1191592"/>
            <a:ext cx="976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Bow Shock</a:t>
            </a:r>
            <a:endParaRPr lang="sv-SE" sz="14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4" descr="ÎÏÎ¿ÏÎ­Î»ÎµÏÎ¼Î± ÎµÎ¹ÎºÏÎ½Î±Ï Î³Î¹Î± circle half black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737" y="2979009"/>
            <a:ext cx="341422" cy="34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07801" y="2826040"/>
            <a:ext cx="584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Earth</a:t>
            </a:r>
            <a:endParaRPr lang="sv-SE" sz="14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49838" y="983411"/>
            <a:ext cx="0" cy="535412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5-Point Star 31"/>
          <p:cNvSpPr/>
          <p:nvPr/>
        </p:nvSpPr>
        <p:spPr>
          <a:xfrm>
            <a:off x="9507287" y="2673031"/>
            <a:ext cx="106680" cy="106680"/>
          </a:xfrm>
          <a:prstGeom prst="star5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5-Point Star 32"/>
          <p:cNvSpPr/>
          <p:nvPr/>
        </p:nvSpPr>
        <p:spPr>
          <a:xfrm>
            <a:off x="9713027" y="2337751"/>
            <a:ext cx="106680" cy="106680"/>
          </a:xfrm>
          <a:prstGeom prst="star5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5-Point Star 33"/>
          <p:cNvSpPr/>
          <p:nvPr/>
        </p:nvSpPr>
        <p:spPr>
          <a:xfrm>
            <a:off x="9453947" y="3226751"/>
            <a:ext cx="106680" cy="106680"/>
          </a:xfrm>
          <a:prstGeom prst="star5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5-Point Star 34"/>
          <p:cNvSpPr/>
          <p:nvPr/>
        </p:nvSpPr>
        <p:spPr>
          <a:xfrm>
            <a:off x="9141527" y="2932111"/>
            <a:ext cx="106680" cy="106680"/>
          </a:xfrm>
          <a:prstGeom prst="star5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Box 35"/>
          <p:cNvSpPr txBox="1"/>
          <p:nvPr/>
        </p:nvSpPr>
        <p:spPr>
          <a:xfrm>
            <a:off x="9621543" y="2488811"/>
            <a:ext cx="396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Jets</a:t>
            </a:r>
            <a:endParaRPr lang="sv-SE" sz="12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886175" y="2181779"/>
            <a:ext cx="574196" cy="292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FF0000"/>
                </a:solidFill>
              </a:rPr>
              <a:t>MMS</a:t>
            </a:r>
            <a:endParaRPr lang="sv-SE" sz="1300" dirty="0">
              <a:solidFill>
                <a:srgbClr val="FF0000"/>
              </a:solidFill>
            </a:endParaRPr>
          </a:p>
        </p:txBody>
      </p:sp>
      <p:sp>
        <p:nvSpPr>
          <p:cNvPr id="38" name="5-Point Star 37"/>
          <p:cNvSpPr/>
          <p:nvPr/>
        </p:nvSpPr>
        <p:spPr>
          <a:xfrm>
            <a:off x="9707947" y="3287455"/>
            <a:ext cx="106680" cy="106680"/>
          </a:xfrm>
          <a:prstGeom prst="star5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5-Point Star 38"/>
          <p:cNvSpPr/>
          <p:nvPr/>
        </p:nvSpPr>
        <p:spPr>
          <a:xfrm>
            <a:off x="9067867" y="3272471"/>
            <a:ext cx="106680" cy="106680"/>
          </a:xfrm>
          <a:prstGeom prst="star5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5-Point Star 39"/>
          <p:cNvSpPr/>
          <p:nvPr/>
        </p:nvSpPr>
        <p:spPr>
          <a:xfrm>
            <a:off x="9295397" y="2510763"/>
            <a:ext cx="106680" cy="106680"/>
          </a:xfrm>
          <a:prstGeom prst="star5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5-Point Star 40"/>
          <p:cNvSpPr/>
          <p:nvPr/>
        </p:nvSpPr>
        <p:spPr>
          <a:xfrm>
            <a:off x="9976000" y="2565835"/>
            <a:ext cx="106680" cy="106680"/>
          </a:xfrm>
          <a:prstGeom prst="star5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5-Point Star 42"/>
          <p:cNvSpPr/>
          <p:nvPr/>
        </p:nvSpPr>
        <p:spPr>
          <a:xfrm>
            <a:off x="9658015" y="2963386"/>
            <a:ext cx="106680" cy="106680"/>
          </a:xfrm>
          <a:prstGeom prst="star5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5-Point Star 43"/>
          <p:cNvSpPr/>
          <p:nvPr/>
        </p:nvSpPr>
        <p:spPr>
          <a:xfrm>
            <a:off x="9248207" y="1128084"/>
            <a:ext cx="106680" cy="106680"/>
          </a:xfrm>
          <a:prstGeom prst="star5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5-Point Star 44"/>
          <p:cNvSpPr/>
          <p:nvPr/>
        </p:nvSpPr>
        <p:spPr>
          <a:xfrm>
            <a:off x="9248207" y="1311235"/>
            <a:ext cx="106680" cy="106680"/>
          </a:xfrm>
          <a:prstGeom prst="star5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TextBox 45"/>
          <p:cNvSpPr txBox="1"/>
          <p:nvPr/>
        </p:nvSpPr>
        <p:spPr>
          <a:xfrm>
            <a:off x="9354887" y="1042924"/>
            <a:ext cx="1008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aramond" panose="02020404030301010803" pitchFamily="18" charset="0"/>
              </a:rPr>
              <a:t>Quasi-Parallel</a:t>
            </a:r>
            <a:endParaRPr lang="sv-SE" sz="1200" dirty="0">
              <a:latin typeface="Garamond" panose="02020404030301010803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354887" y="1241464"/>
            <a:ext cx="1401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Quasi-Perpendicular</a:t>
            </a:r>
            <a:endParaRPr lang="sv-SE" sz="12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633743" y="2759286"/>
                <a:ext cx="630301" cy="3385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𝐴𝐶𝐸</m:t>
                      </m:r>
                    </m:oMath>
                  </m:oMathPara>
                </a14:m>
                <a:endParaRPr lang="sv-SE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743" y="2759286"/>
                <a:ext cx="63030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endCxn id="33" idx="1"/>
          </p:cNvCxnSpPr>
          <p:nvPr/>
        </p:nvCxnSpPr>
        <p:spPr>
          <a:xfrm flipV="1">
            <a:off x="8017891" y="2378499"/>
            <a:ext cx="1695136" cy="362182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486408" y="1896516"/>
            <a:ext cx="909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Neural Networks</a:t>
            </a:r>
            <a:endParaRPr lang="sv-SE" sz="14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616945" y="2418656"/>
                <a:ext cx="7102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945" y="2418656"/>
                <a:ext cx="710295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7874926" y="3684726"/>
            <a:ext cx="795411" cy="323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Cluster</a:t>
            </a:r>
            <a:endParaRPr lang="sv-SE" sz="1500" dirty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8792377" y="3869392"/>
            <a:ext cx="467015" cy="1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622022" y="3861450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SW</a:t>
            </a:r>
            <a:endParaRPr lang="sv-SE" sz="1200" dirty="0">
              <a:solidFill>
                <a:srgbClr val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160094" y="3858236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MSH</a:t>
            </a:r>
            <a:endParaRPr lang="sv-SE" sz="1200"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182457" y="5533991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SW</a:t>
            </a:r>
            <a:endParaRPr lang="sv-SE" sz="1200" dirty="0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419163" y="5533992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MSH</a:t>
            </a:r>
            <a:endParaRPr lang="sv-SE" sz="1200" dirty="0">
              <a:solidFill>
                <a:srgbClr val="000000"/>
              </a:solidFill>
            </a:endParaRPr>
          </a:p>
        </p:txBody>
      </p:sp>
      <p:cxnSp>
        <p:nvCxnSpPr>
          <p:cNvPr id="65" name="Straight Arrow Connector 64"/>
          <p:cNvCxnSpPr>
            <a:stCxn id="62" idx="3"/>
            <a:endCxn id="63" idx="1"/>
          </p:cNvCxnSpPr>
          <p:nvPr/>
        </p:nvCxnSpPr>
        <p:spPr>
          <a:xfrm>
            <a:off x="8615589" y="5672491"/>
            <a:ext cx="803574" cy="1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741434" y="60154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67" name="Content Placeholder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68" y="5756486"/>
            <a:ext cx="1017198" cy="572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8" name="TextBox 67"/>
          <p:cNvSpPr txBox="1"/>
          <p:nvPr/>
        </p:nvSpPr>
        <p:spPr>
          <a:xfrm>
            <a:off x="8344066" y="5180514"/>
            <a:ext cx="1515158" cy="323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Cluster + MMS</a:t>
            </a:r>
            <a:endParaRPr lang="sv-SE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7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8" grpId="0" animBg="1"/>
      <p:bldP spid="50" grpId="0"/>
      <p:bldP spid="51" grpId="0"/>
      <p:bldP spid="53" grpId="0" animBg="1"/>
      <p:bldP spid="56" grpId="0"/>
      <p:bldP spid="58" grpId="0"/>
      <p:bldP spid="62" grpId="0"/>
      <p:bldP spid="63" grpId="0"/>
      <p:bldP spid="68" grpId="0" animBg="1"/>
    </p:bldLst>
  </p:timing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1863</Words>
  <Application>Microsoft Office PowerPoint</Application>
  <PresentationFormat>Widescreen</PresentationFormat>
  <Paragraphs>252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Garamond</vt:lpstr>
      <vt:lpstr>Garamond Premr Pro</vt:lpstr>
      <vt:lpstr>Times New Roman</vt:lpstr>
      <vt:lpstr>Wingdings</vt:lpstr>
      <vt:lpstr>KU Leuven</vt:lpstr>
      <vt:lpstr>Characterization of the Earth’s Magnetosheath and its Fast Plasma Flows Using Upstream Measurements and Machine Learning  Savvas Raptis1, Tomas Karlsson1, Sigiava Aminalragia-Giamini2, P-A. Lindqvist1, Martin Lindberg1 , Henriette Trollvik1   1Division of Space and Plasma Physics, KTH Royal Institute of Technology, Sweden 2Space Applications &amp; Research Consultancy (SPARC), Greece    Asia Oceania Geosciences Society 2021 Meeting 03 August 2021</vt:lpstr>
      <vt:lpstr>PowerPoint Presentation</vt:lpstr>
      <vt:lpstr>Neural Networks &amp; Backpropagation</vt:lpstr>
      <vt:lpstr>A Trained Neural Network</vt:lpstr>
      <vt:lpstr>PowerPoint Presentation</vt:lpstr>
      <vt:lpstr>Magnetosheath Jets</vt:lpstr>
      <vt:lpstr>Shock, Magnetosheath &amp; Jet classification</vt:lpstr>
      <vt:lpstr>PowerPoint Presentation</vt:lpstr>
      <vt:lpstr>Review of current work</vt:lpstr>
      <vt:lpstr>Review of current work</vt:lpstr>
      <vt:lpstr>Main Categories of magnetosheath &amp; jets</vt:lpstr>
      <vt:lpstr>Classification Procedure in progress</vt:lpstr>
      <vt:lpstr>PowerPoint Presentation</vt:lpstr>
      <vt:lpstr>Review of current work</vt:lpstr>
      <vt:lpstr>Schematic of Procedure</vt:lpstr>
      <vt:lpstr>Neural Networks vs Physical Models</vt:lpstr>
      <vt:lpstr>PowerPoint Presentation</vt:lpstr>
      <vt:lpstr>Review of current work</vt:lpstr>
      <vt:lpstr>Magnetosheath vs Solar Wind/Foreshock </vt:lpstr>
      <vt:lpstr>PowerPoint Presentation</vt:lpstr>
      <vt:lpstr>Review of current work</vt:lpstr>
      <vt:lpstr>Motivation &amp; Current approach</vt:lpstr>
      <vt:lpstr>Summary &amp; Ongoing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2017-09-13T11:47:32Z</dcterms:created>
  <dcterms:modified xsi:type="dcterms:W3CDTF">2021-08-29T13:16:04Z</dcterms:modified>
</cp:coreProperties>
</file>