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0"/>
  </p:notesMasterIdLst>
  <p:handoutMasterIdLst>
    <p:handoutMasterId r:id="rId21"/>
  </p:handoutMasterIdLst>
  <p:sldIdLst>
    <p:sldId id="261" r:id="rId2"/>
    <p:sldId id="463" r:id="rId3"/>
    <p:sldId id="439" r:id="rId4"/>
    <p:sldId id="462" r:id="rId5"/>
    <p:sldId id="449" r:id="rId6"/>
    <p:sldId id="464" r:id="rId7"/>
    <p:sldId id="460" r:id="rId8"/>
    <p:sldId id="450" r:id="rId9"/>
    <p:sldId id="451" r:id="rId10"/>
    <p:sldId id="447" r:id="rId11"/>
    <p:sldId id="452" r:id="rId12"/>
    <p:sldId id="459" r:id="rId13"/>
    <p:sldId id="436" r:id="rId14"/>
    <p:sldId id="461" r:id="rId15"/>
    <p:sldId id="453" r:id="rId16"/>
    <p:sldId id="455" r:id="rId17"/>
    <p:sldId id="458" r:id="rId18"/>
    <p:sldId id="446"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FF3B3B"/>
    <a:srgbClr val="FFFF80"/>
    <a:srgbClr val="7030A0"/>
    <a:srgbClr val="5F5F5F"/>
    <a:srgbClr val="4D4D4D"/>
    <a:srgbClr val="DDDDDD"/>
    <a:srgbClr val="EAEAEA"/>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46" autoAdjust="0"/>
    <p:restoredTop sz="92944" autoAdjust="0"/>
  </p:normalViewPr>
  <p:slideViewPr>
    <p:cSldViewPr snapToGrid="0" snapToObjects="1">
      <p:cViewPr>
        <p:scale>
          <a:sx n="75" d="100"/>
          <a:sy n="75" d="100"/>
        </p:scale>
        <p:origin x="440" y="-2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39" d="100"/>
        <a:sy n="139" d="100"/>
      </p:scale>
      <p:origin x="0" y="0"/>
    </p:cViewPr>
  </p:sorterViewPr>
  <p:notesViewPr>
    <p:cSldViewPr snapToGrid="0" snapToObjects="1">
      <p:cViewPr varScale="1">
        <p:scale>
          <a:sx n="130" d="100"/>
          <a:sy n="130" d="100"/>
        </p:scale>
        <p:origin x="4824"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30-4-2021</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30-4-2021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1</a:t>
            </a:fld>
            <a:endParaRPr lang="nl-NL"/>
          </a:p>
        </p:txBody>
      </p:sp>
    </p:spTree>
    <p:extLst>
      <p:ext uri="{BB962C8B-B14F-4D97-AF65-F5344CB8AC3E}">
        <p14:creationId xmlns:p14="http://schemas.microsoft.com/office/powerpoint/2010/main" val="3955164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10</a:t>
            </a:fld>
            <a:endParaRPr lang="nl-NL"/>
          </a:p>
        </p:txBody>
      </p:sp>
    </p:spTree>
    <p:extLst>
      <p:ext uri="{BB962C8B-B14F-4D97-AF65-F5344CB8AC3E}">
        <p14:creationId xmlns:p14="http://schemas.microsoft.com/office/powerpoint/2010/main" val="2483664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11</a:t>
            </a:fld>
            <a:endParaRPr lang="nl-NL"/>
          </a:p>
        </p:txBody>
      </p:sp>
    </p:spTree>
    <p:extLst>
      <p:ext uri="{BB962C8B-B14F-4D97-AF65-F5344CB8AC3E}">
        <p14:creationId xmlns:p14="http://schemas.microsoft.com/office/powerpoint/2010/main" val="4172242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12</a:t>
            </a:fld>
            <a:endParaRPr lang="nl-NL"/>
          </a:p>
        </p:txBody>
      </p:sp>
    </p:spTree>
    <p:extLst>
      <p:ext uri="{BB962C8B-B14F-4D97-AF65-F5344CB8AC3E}">
        <p14:creationId xmlns:p14="http://schemas.microsoft.com/office/powerpoint/2010/main" val="1221419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13</a:t>
            </a:fld>
            <a:endParaRPr lang="nl-NL"/>
          </a:p>
        </p:txBody>
      </p:sp>
    </p:spTree>
    <p:extLst>
      <p:ext uri="{BB962C8B-B14F-4D97-AF65-F5344CB8AC3E}">
        <p14:creationId xmlns:p14="http://schemas.microsoft.com/office/powerpoint/2010/main" val="4100893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15</a:t>
            </a:fld>
            <a:endParaRPr lang="nl-NL"/>
          </a:p>
        </p:txBody>
      </p:sp>
    </p:spTree>
    <p:extLst>
      <p:ext uri="{BB962C8B-B14F-4D97-AF65-F5344CB8AC3E}">
        <p14:creationId xmlns:p14="http://schemas.microsoft.com/office/powerpoint/2010/main" val="117578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2</a:t>
            </a:fld>
            <a:endParaRPr lang="nl-NL"/>
          </a:p>
        </p:txBody>
      </p:sp>
    </p:spTree>
    <p:extLst>
      <p:ext uri="{BB962C8B-B14F-4D97-AF65-F5344CB8AC3E}">
        <p14:creationId xmlns:p14="http://schemas.microsoft.com/office/powerpoint/2010/main" val="108257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3</a:t>
            </a:fld>
            <a:endParaRPr lang="nl-NL"/>
          </a:p>
        </p:txBody>
      </p:sp>
    </p:spTree>
    <p:extLst>
      <p:ext uri="{BB962C8B-B14F-4D97-AF65-F5344CB8AC3E}">
        <p14:creationId xmlns:p14="http://schemas.microsoft.com/office/powerpoint/2010/main" val="317642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954E32A-327F-AF4B-8E1F-209FBF93D26D}" type="slidenum">
              <a:rPr lang="nl-NL" smtClean="0"/>
              <a:t>4</a:t>
            </a:fld>
            <a:endParaRPr lang="nl-NL"/>
          </a:p>
        </p:txBody>
      </p:sp>
    </p:spTree>
    <p:extLst>
      <p:ext uri="{BB962C8B-B14F-4D97-AF65-F5344CB8AC3E}">
        <p14:creationId xmlns:p14="http://schemas.microsoft.com/office/powerpoint/2010/main" val="96579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5</a:t>
            </a:fld>
            <a:endParaRPr lang="nl-NL"/>
          </a:p>
        </p:txBody>
      </p:sp>
    </p:spTree>
    <p:extLst>
      <p:ext uri="{BB962C8B-B14F-4D97-AF65-F5344CB8AC3E}">
        <p14:creationId xmlns:p14="http://schemas.microsoft.com/office/powerpoint/2010/main" val="181789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6</a:t>
            </a:fld>
            <a:endParaRPr lang="nl-NL"/>
          </a:p>
        </p:txBody>
      </p:sp>
    </p:spTree>
    <p:extLst>
      <p:ext uri="{BB962C8B-B14F-4D97-AF65-F5344CB8AC3E}">
        <p14:creationId xmlns:p14="http://schemas.microsoft.com/office/powerpoint/2010/main" val="2473559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7</a:t>
            </a:fld>
            <a:endParaRPr lang="nl-NL"/>
          </a:p>
        </p:txBody>
      </p:sp>
    </p:spTree>
    <p:extLst>
      <p:ext uri="{BB962C8B-B14F-4D97-AF65-F5344CB8AC3E}">
        <p14:creationId xmlns:p14="http://schemas.microsoft.com/office/powerpoint/2010/main" val="374241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8</a:t>
            </a:fld>
            <a:endParaRPr lang="nl-NL"/>
          </a:p>
        </p:txBody>
      </p:sp>
    </p:spTree>
    <p:extLst>
      <p:ext uri="{BB962C8B-B14F-4D97-AF65-F5344CB8AC3E}">
        <p14:creationId xmlns:p14="http://schemas.microsoft.com/office/powerpoint/2010/main" val="65782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9</a:t>
            </a:fld>
            <a:endParaRPr lang="nl-NL"/>
          </a:p>
        </p:txBody>
      </p:sp>
    </p:spTree>
    <p:extLst>
      <p:ext uri="{BB962C8B-B14F-4D97-AF65-F5344CB8AC3E}">
        <p14:creationId xmlns:p14="http://schemas.microsoft.com/office/powerpoint/2010/main" val="159744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nl-BE"/>
          </a:p>
        </p:txBody>
      </p:sp>
      <p:sp>
        <p:nvSpPr>
          <p:cNvPr id="8" name="Rechthoek 7"/>
          <p:cNvSpPr/>
          <p:nvPr userDrawn="1"/>
        </p:nvSpPr>
        <p:spPr>
          <a:xfrm>
            <a:off x="0" y="0"/>
            <a:ext cx="12193200" cy="5104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smtClean="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smtClean="0"/>
              <a:t>Click icon to add picture</a:t>
            </a:r>
            <a:endParaRPr lang="nl-NL"/>
          </a:p>
        </p:txBody>
      </p:sp>
    </p:spTree>
    <p:extLst>
      <p:ext uri="{BB962C8B-B14F-4D97-AF65-F5344CB8AC3E}">
        <p14:creationId xmlns:p14="http://schemas.microsoft.com/office/powerpoint/2010/main" val="11286177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00" y="812775"/>
            <a:ext cx="11041200" cy="5790288"/>
          </a:xfrm>
        </p:spPr>
        <p:txBody>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nl-NL" dirty="0">
                <a:solidFill>
                  <a:srgbClr val="000000"/>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7" name="Title 6"/>
          <p:cNvSpPr>
            <a:spLocks noGrp="1"/>
          </p:cNvSpPr>
          <p:nvPr>
            <p:ph type="title"/>
          </p:nvPr>
        </p:nvSpPr>
        <p:spPr>
          <a:xfrm>
            <a:off x="575400" y="46165"/>
            <a:ext cx="11041200" cy="742924"/>
          </a:xfrm>
        </p:spPr>
        <p:txBody>
          <a:bodyPr>
            <a:normAutofit/>
          </a:bodyPr>
          <a:lstStyle>
            <a:lvl1pPr>
              <a:defRPr sz="3200">
                <a:solidFill>
                  <a:srgbClr val="000000"/>
                </a:solidFill>
              </a:defRPr>
            </a:lvl1pPr>
          </a:lstStyle>
          <a:p>
            <a:r>
              <a:rPr lang="en-US" dirty="0" smtClean="0"/>
              <a:t>Click to edit Master title style</a:t>
            </a:r>
            <a:endParaRPr lang="nl-NL" dirty="0"/>
          </a:p>
        </p:txBody>
      </p:sp>
      <p:sp>
        <p:nvSpPr>
          <p:cNvPr id="8" name="Tijdelijke aanduiding voor datum 3"/>
          <p:cNvSpPr txBox="1">
            <a:spLocks/>
          </p:cNvSpPr>
          <p:nvPr userDrawn="1"/>
        </p:nvSpPr>
        <p:spPr>
          <a:xfrm>
            <a:off x="0" y="6650434"/>
            <a:ext cx="12192000" cy="207565"/>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dirty="0" smtClean="0">
                <a:solidFill>
                  <a:srgbClr val="5F5F5F"/>
                </a:solidFill>
                <a:effectLst/>
              </a:rPr>
              <a:t>Savvas</a:t>
            </a:r>
            <a:r>
              <a:rPr lang="en-US" sz="1300" baseline="0" dirty="0" smtClean="0">
                <a:solidFill>
                  <a:srgbClr val="5F5F5F"/>
                </a:solidFill>
                <a:effectLst/>
              </a:rPr>
              <a:t> Raptis – Magnetosheath Fast Plasma Flows using MMS</a:t>
            </a:r>
            <a:endParaRPr lang="nl-NL" sz="1300" dirty="0">
              <a:solidFill>
                <a:srgbClr val="5F5F5F"/>
              </a:solidFill>
              <a:effectLst/>
            </a:endParaRPr>
          </a:p>
        </p:txBody>
      </p:sp>
      <p:sp>
        <p:nvSpPr>
          <p:cNvPr id="2" name="TextBox 1"/>
          <p:cNvSpPr txBox="1"/>
          <p:nvPr userDrawn="1"/>
        </p:nvSpPr>
        <p:spPr>
          <a:xfrm>
            <a:off x="177421" y="6349334"/>
            <a:ext cx="184731" cy="369332"/>
          </a:xfrm>
          <a:prstGeom prst="rect">
            <a:avLst/>
          </a:prstGeom>
          <a:noFill/>
        </p:spPr>
        <p:txBody>
          <a:bodyPr wrap="none" rtlCol="0">
            <a:spAutoFit/>
          </a:bodyPr>
          <a:lstStyle/>
          <a:p>
            <a:endParaRPr lang="en-US" dirty="0"/>
          </a:p>
        </p:txBody>
      </p:sp>
      <p:sp>
        <p:nvSpPr>
          <p:cNvPr id="9" name="Tijdelijke aanduiding voor datum 3"/>
          <p:cNvSpPr txBox="1">
            <a:spLocks/>
          </p:cNvSpPr>
          <p:nvPr userDrawn="1"/>
        </p:nvSpPr>
        <p:spPr>
          <a:xfrm>
            <a:off x="8313020" y="6626749"/>
            <a:ext cx="3840480" cy="231251"/>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00" dirty="0" smtClean="0">
                <a:solidFill>
                  <a:srgbClr val="5F5F5F"/>
                </a:solidFill>
              </a:rPr>
              <a:t>EGU</a:t>
            </a:r>
            <a:r>
              <a:rPr lang="en-US" sz="1300" baseline="0" dirty="0" smtClean="0">
                <a:solidFill>
                  <a:srgbClr val="5F5F5F"/>
                </a:solidFill>
              </a:rPr>
              <a:t> 2021</a:t>
            </a:r>
          </a:p>
        </p:txBody>
      </p:sp>
      <p:sp>
        <p:nvSpPr>
          <p:cNvPr id="11" name="Tijdelijke aanduiding voor datum 3"/>
          <p:cNvSpPr txBox="1">
            <a:spLocks/>
          </p:cNvSpPr>
          <p:nvPr userDrawn="1"/>
        </p:nvSpPr>
        <p:spPr>
          <a:xfrm>
            <a:off x="38500" y="6650434"/>
            <a:ext cx="3840480" cy="210819"/>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71291-1C34-4771-A37E-677F2182E258}" type="slidenum">
              <a:rPr lang="en-US" sz="1300" smtClean="0">
                <a:solidFill>
                  <a:srgbClr val="5F5F5F"/>
                </a:solidFill>
              </a:rPr>
              <a:pPr/>
              <a:t>‹#›</a:t>
            </a:fld>
            <a:endParaRPr lang="en-US" sz="1300" dirty="0">
              <a:solidFill>
                <a:srgbClr val="5F5F5F"/>
              </a:solidFill>
            </a:endParaRPr>
          </a:p>
        </p:txBody>
      </p:sp>
      <p:cxnSp>
        <p:nvCxnSpPr>
          <p:cNvPr id="6" name="Straight Connector 5"/>
          <p:cNvCxnSpPr/>
          <p:nvPr userDrawn="1"/>
        </p:nvCxnSpPr>
        <p:spPr>
          <a:xfrm>
            <a:off x="0" y="6626749"/>
            <a:ext cx="12192000" cy="0"/>
          </a:xfrm>
          <a:prstGeom prst="line">
            <a:avLst/>
          </a:prstGeom>
          <a:ln w="9525">
            <a:solidFill>
              <a:schemeClr val="bg1">
                <a:lumMod val="65000"/>
              </a:schemeClr>
            </a:solidFill>
            <a:prstDash val="soli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21808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rgbClr val="000000"/>
                </a:solidFill>
                <a:latin typeface="Arial" charset="0"/>
              </a:defRPr>
            </a:lvl1pPr>
          </a:lstStyle>
          <a:p>
            <a:fld id="{07099480-D11A-4789-80EE-022E820CF635}" type="datetime1">
              <a:rPr lang="nl-BE" smtClean="0"/>
              <a:pPr/>
              <a:t>30/04/2021</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lang="en-US" dirty="0" smtClean="0">
                <a:solidFill>
                  <a:srgbClr val="000000"/>
                </a:solidFill>
              </a:defRPr>
            </a:lvl1pPr>
          </a:lstStyle>
          <a:p>
            <a:endParaRPr lang="sv-SE" dirty="0"/>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sldNum="0" hdr="0" dt="0"/>
  <p:txStyles>
    <p:titleStyle>
      <a:lvl1pPr algn="l" defTabSz="914400" rtl="0" eaLnBrk="1" latinLnBrk="0" hangingPunct="1">
        <a:lnSpc>
          <a:spcPct val="100000"/>
        </a:lnSpc>
        <a:spcBef>
          <a:spcPct val="0"/>
        </a:spcBef>
        <a:buNone/>
        <a:defRPr sz="4000" kern="1200" baseline="0">
          <a:solidFill>
            <a:srgbClr val="000000"/>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2.xml"/><Relationship Id="rId10" Type="http://schemas.openxmlformats.org/officeDocument/2006/relationships/image" Target="../media/image25.emf"/><Relationship Id="rId4" Type="http://schemas.openxmlformats.org/officeDocument/2006/relationships/image" Target="../media/image7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0.png"/><Relationship Id="rId10" Type="http://schemas.openxmlformats.org/officeDocument/2006/relationships/image" Target="../media/image25.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10" Type="http://schemas.openxmlformats.org/officeDocument/2006/relationships/image" Target="../media/image20.png"/><Relationship Id="rId4" Type="http://schemas.openxmlformats.org/officeDocument/2006/relationships/image" Target="../media/image14.tiff"/><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3683743" y="864123"/>
            <a:ext cx="6781057" cy="5930529"/>
          </a:xfrm>
        </p:spPr>
        <p:txBody>
          <a:bodyPr>
            <a:normAutofit fontScale="90000"/>
          </a:bodyPr>
          <a:lstStyle/>
          <a:p>
            <a:pPr algn="ctr"/>
            <a:r>
              <a:rPr lang="en-US" dirty="0"/>
              <a:t>Fast Plasma Flows Downstream of the Bow Shock Using MMS: Correlations and Generation Mechanisms</a:t>
            </a:r>
            <a:r>
              <a:rPr lang="en-US" dirty="0" smtClean="0"/>
              <a:t/>
            </a:r>
            <a:br>
              <a:rPr lang="en-US" dirty="0" smtClean="0"/>
            </a:br>
            <a:r>
              <a:rPr lang="nl-BE" dirty="0" smtClean="0">
                <a:effectLst>
                  <a:outerShdw blurRad="38100" dist="38100" dir="2700000" algn="tl">
                    <a:srgbClr val="000000">
                      <a:alpha val="43137"/>
                    </a:srgbClr>
                  </a:outerShdw>
                </a:effectLst>
              </a:rPr>
              <a:t/>
            </a:r>
            <a:br>
              <a:rPr lang="nl-BE" dirty="0" smtClean="0">
                <a:effectLst>
                  <a:outerShdw blurRad="38100" dist="38100" dir="2700000" algn="tl">
                    <a:srgbClr val="000000">
                      <a:alpha val="43137"/>
                    </a:srgbClr>
                  </a:outerShdw>
                </a:effectLst>
              </a:rPr>
            </a:br>
            <a:r>
              <a:rPr lang="nl-BE" sz="2200" b="1" dirty="0" smtClean="0"/>
              <a:t>Savvas Raptis</a:t>
            </a:r>
            <a:r>
              <a:rPr lang="nl-BE" sz="2200" b="1" baseline="30000" dirty="0" smtClean="0"/>
              <a:t>1</a:t>
            </a:r>
            <a:r>
              <a:rPr lang="nl-BE" sz="2200" dirty="0" smtClean="0"/>
              <a:t>, Tomas Karlsson</a:t>
            </a:r>
            <a:r>
              <a:rPr lang="nl-BE" sz="2200" baseline="30000" dirty="0" smtClean="0"/>
              <a:t>1</a:t>
            </a:r>
            <a:r>
              <a:rPr lang="nl-BE" sz="2200" dirty="0" smtClean="0"/>
              <a:t>, Ferdinand Plaschke</a:t>
            </a:r>
            <a:r>
              <a:rPr lang="nl-BE" sz="2200" baseline="30000" dirty="0" smtClean="0"/>
              <a:t>2</a:t>
            </a:r>
            <a:r>
              <a:rPr lang="nl-BE" sz="2200" dirty="0" smtClean="0"/>
              <a:t>, Anita Kullen</a:t>
            </a:r>
            <a:r>
              <a:rPr lang="nl-BE" sz="2200" baseline="30000" dirty="0" smtClean="0"/>
              <a:t>1</a:t>
            </a:r>
            <a:r>
              <a:rPr lang="nl-BE" sz="2200" dirty="0" smtClean="0"/>
              <a:t>, P-A. Lindqvist</a:t>
            </a:r>
            <a:r>
              <a:rPr lang="nl-BE" sz="2200" baseline="30000" dirty="0" smtClean="0"/>
              <a:t>1</a:t>
            </a:r>
            <a:r>
              <a:rPr lang="nl-BE" sz="2200" b="1" dirty="0" smtClean="0"/>
              <a:t/>
            </a:r>
            <a:br>
              <a:rPr lang="nl-BE" sz="2200" b="1" dirty="0" smtClean="0"/>
            </a:br>
            <a:r>
              <a:rPr lang="nl-BE" sz="2200" b="1" dirty="0" smtClean="0"/>
              <a:t/>
            </a:r>
            <a:br>
              <a:rPr lang="nl-BE" sz="2200" b="1" dirty="0" smtClean="0"/>
            </a:br>
            <a:r>
              <a:rPr lang="nl-BE" sz="1800" baseline="30000" dirty="0" smtClean="0"/>
              <a:t>1</a:t>
            </a:r>
            <a:r>
              <a:rPr lang="en-US" sz="1800" dirty="0" smtClean="0"/>
              <a:t>Division of Space and Plasma Physics, KTH Royal Institute of Technology, Sweden</a:t>
            </a:r>
            <a:br>
              <a:rPr lang="en-US" sz="1800" dirty="0" smtClean="0"/>
            </a:br>
            <a:r>
              <a:rPr lang="nl-BE" sz="1800" baseline="30000" dirty="0" smtClean="0"/>
              <a:t>2</a:t>
            </a:r>
            <a:r>
              <a:rPr lang="en-US" sz="1800" dirty="0" smtClean="0"/>
              <a:t>Space Research Institute, Austrian Academy of Sciences, Graz, Austria</a:t>
            </a:r>
            <a:br>
              <a:rPr lang="en-US" sz="1800" dirty="0" smtClean="0"/>
            </a:br>
            <a:r>
              <a:rPr lang="en-US" sz="1800" dirty="0"/>
              <a:t/>
            </a:r>
            <a:br>
              <a:rPr lang="en-US" sz="1800" dirty="0"/>
            </a:br>
            <a:r>
              <a:rPr lang="en-US" sz="1800" i="1" dirty="0" smtClean="0"/>
              <a:t>This work has been supported by Hellenic </a:t>
            </a:r>
            <a:r>
              <a:rPr lang="en-US" sz="1800" i="1" dirty="0"/>
              <a:t>Astronomical Society (https://</a:t>
            </a:r>
            <a:r>
              <a:rPr lang="en-US" sz="1800" i="1" dirty="0" smtClean="0"/>
              <a:t>helas.gr)</a:t>
            </a:r>
            <a:r>
              <a:rPr lang="en-US" sz="1800" dirty="0" smtClean="0"/>
              <a:t/>
            </a:r>
            <a:br>
              <a:rPr lang="en-US" sz="1800" dirty="0" smtClean="0"/>
            </a:br>
            <a:r>
              <a:rPr lang="en-US" sz="1800" dirty="0" smtClean="0"/>
              <a:t> </a:t>
            </a:r>
            <a:r>
              <a:rPr lang="en-US" sz="2000" dirty="0" smtClean="0"/>
              <a:t/>
            </a:r>
            <a:br>
              <a:rPr lang="en-US" sz="2000" dirty="0" smtClean="0"/>
            </a:br>
            <a:r>
              <a:rPr lang="en-US" sz="2000" dirty="0" smtClean="0"/>
              <a:t>EGU 2021</a:t>
            </a:r>
            <a:br>
              <a:rPr lang="en-US" sz="2000" dirty="0" smtClean="0"/>
            </a:br>
            <a:r>
              <a:rPr lang="en-US" sz="2000" dirty="0" smtClean="0"/>
              <a:t>20/04/2021</a:t>
            </a:r>
            <a:endParaRPr lang="nl-NL" sz="1700" dirty="0"/>
          </a:p>
        </p:txBody>
      </p:sp>
      <p:pic>
        <p:nvPicPr>
          <p:cNvPr id="10" name="Picture 2" descr="https://upload.wikimedia.org/wikipedia/en/thumb/4/41/Kth_logo.svg/1200px-Kth_logo.svg.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64011" y="1232113"/>
            <a:ext cx="3319732" cy="37429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hqprint">
            <a:lum bright="70000" contrast="-70000"/>
            <a:extLst>
              <a:ext uri="{28A0092B-C50C-407E-A947-70E740481C1C}">
                <a14:useLocalDpi xmlns:a14="http://schemas.microsoft.com/office/drawing/2010/main" val="0"/>
              </a:ext>
            </a:extLst>
          </a:blip>
          <a:stretch>
            <a:fillRect/>
          </a:stretch>
        </p:blipFill>
        <p:spPr>
          <a:xfrm>
            <a:off x="10761696" y="44189"/>
            <a:ext cx="1430304" cy="1416630"/>
          </a:xfrm>
          <a:prstGeom prst="rect">
            <a:avLst/>
          </a:prstGeom>
        </p:spPr>
      </p:pic>
      <p:pic>
        <p:nvPicPr>
          <p:cNvPr id="1026" name="Picture 2" descr="File:Magnetospheric Multiscale Mission logo.png - Wikimedia Commons"/>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0" y="0"/>
            <a:ext cx="1424539" cy="142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29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
            <a:ext cx="11196286" cy="6653719"/>
          </a:xfrm>
        </p:spPr>
        <p:txBody>
          <a:bodyPr anchor="ctr">
            <a:normAutofit/>
          </a:bodyPr>
          <a:lstStyle/>
          <a:p>
            <a:pPr marL="0" indent="0" algn="ctr">
              <a:buNone/>
            </a:pPr>
            <a:r>
              <a:rPr lang="en-US" sz="3400" dirty="0" smtClean="0"/>
              <a:t>Statistical Results</a:t>
            </a:r>
          </a:p>
        </p:txBody>
      </p:sp>
    </p:spTree>
    <p:extLst>
      <p:ext uri="{BB962C8B-B14F-4D97-AF65-F5344CB8AC3E}">
        <p14:creationId xmlns:p14="http://schemas.microsoft.com/office/powerpoint/2010/main" val="2641329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Close to the Bow shock statistics (fast data) - Ripples</a:t>
            </a:r>
            <a:endParaRPr lang="sv-SE"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280" y="1744635"/>
            <a:ext cx="4918080" cy="824228"/>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7288270" y="1424363"/>
                <a:ext cx="1635384" cy="276999"/>
              </a:xfrm>
              <a:prstGeom prst="rect">
                <a:avLst/>
              </a:prstGeom>
              <a:noFill/>
            </p:spPr>
            <p:txBody>
              <a:bodyPr wrap="none" rtlCol="0">
                <a:spAutoFit/>
              </a:bodyPr>
              <a:lstStyle/>
              <a:p>
                <a14:m>
                  <m:oMath xmlns:m="http://schemas.openxmlformats.org/officeDocument/2006/math">
                    <m:r>
                      <a:rPr lang="en-US" sz="1200" b="0" i="0" smtClean="0">
                        <a:solidFill>
                          <a:srgbClr val="000000"/>
                        </a:solidFill>
                        <a:latin typeface="Cambria Math" panose="02040503050406030204" pitchFamily="18" charset="0"/>
                      </a:rPr>
                      <m:t>95% </m:t>
                    </m:r>
                    <m:r>
                      <m:rPr>
                        <m:sty m:val="p"/>
                      </m:rPr>
                      <a:rPr lang="en-US" sz="1200" b="0" i="0" smtClean="0">
                        <a:solidFill>
                          <a:srgbClr val="000000"/>
                        </a:solidFill>
                        <a:latin typeface="Cambria Math" panose="02040503050406030204" pitchFamily="18" charset="0"/>
                      </a:rPr>
                      <m:t>CI</m:t>
                    </m:r>
                    <m:r>
                      <a:rPr lang="en-US" sz="1200" b="0" i="0" smtClean="0">
                        <a:solidFill>
                          <a:srgbClr val="000000"/>
                        </a:solidFill>
                        <a:latin typeface="Cambria Math" panose="02040503050406030204" pitchFamily="18" charset="0"/>
                      </a:rPr>
                      <m:t>:[−0.81 , −0.6</m:t>
                    </m:r>
                  </m:oMath>
                </a14:m>
                <a:r>
                  <a:rPr lang="sv-SE" sz="1200" dirty="0" smtClean="0">
                    <a:solidFill>
                      <a:srgbClr val="000000"/>
                    </a:solidFill>
                  </a:rPr>
                  <a:t>]</a:t>
                </a:r>
                <a:endParaRPr lang="sv-SE" sz="1200" dirty="0">
                  <a:solidFill>
                    <a:srgbClr val="00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288270" y="1424363"/>
                <a:ext cx="1635384" cy="276999"/>
              </a:xfrm>
              <a:prstGeom prst="rect">
                <a:avLst/>
              </a:prstGeom>
              <a:blipFill>
                <a:blip r:embed="rId4"/>
                <a:stretch>
                  <a:fillRect t="-4444" b="-15556"/>
                </a:stretch>
              </a:blipFill>
            </p:spPr>
            <p:txBody>
              <a:bodyPr/>
              <a:lstStyle/>
              <a:p>
                <a:r>
                  <a:rPr lang="sv-SE">
                    <a:noFill/>
                  </a:rPr>
                  <a:t> </a:t>
                </a:r>
              </a:p>
            </p:txBody>
          </p:sp>
        </mc:Fallback>
      </mc:AlternateContent>
      <p:sp>
        <p:nvSpPr>
          <p:cNvPr id="21" name="Right Brace 20"/>
          <p:cNvSpPr/>
          <p:nvPr/>
        </p:nvSpPr>
        <p:spPr>
          <a:xfrm rot="16200000">
            <a:off x="7832767" y="1543095"/>
            <a:ext cx="127799" cy="403077"/>
          </a:xfrm>
          <a:prstGeom prst="rightBrace">
            <a:avLst>
              <a:gd name="adj1" fmla="val 30954"/>
              <a:gd name="adj2" fmla="val 50000"/>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solidFill>
                <a:srgbClr val="000000"/>
              </a:solidFill>
            </a:endParaRPr>
          </a:p>
        </p:txBody>
      </p:sp>
      <p:cxnSp>
        <p:nvCxnSpPr>
          <p:cNvPr id="25" name="Straight Connector 24"/>
          <p:cNvCxnSpPr/>
          <p:nvPr/>
        </p:nvCxnSpPr>
        <p:spPr>
          <a:xfrm>
            <a:off x="6080349" y="1299868"/>
            <a:ext cx="33690" cy="5326881"/>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09550" y="1388990"/>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8685266" y="930536"/>
            <a:ext cx="1107996" cy="369332"/>
          </a:xfrm>
          <a:prstGeom prst="rect">
            <a:avLst/>
          </a:prstGeom>
          <a:noFill/>
        </p:spPr>
        <p:txBody>
          <a:bodyPr wrap="none" rtlCol="0">
            <a:spAutoFit/>
          </a:bodyPr>
          <a:lstStyle/>
          <a:p>
            <a:r>
              <a:rPr lang="en-US" dirty="0">
                <a:solidFill>
                  <a:srgbClr val="000000"/>
                </a:solidFill>
              </a:rPr>
              <a:t>Statistics</a:t>
            </a:r>
            <a:endParaRPr lang="sv-SE" dirty="0">
              <a:solidFill>
                <a:srgbClr val="000000"/>
              </a:solidFill>
            </a:endParaRPr>
          </a:p>
        </p:txBody>
      </p:sp>
      <mc:AlternateContent xmlns:mc="http://schemas.openxmlformats.org/markup-compatibility/2006" xmlns:a14="http://schemas.microsoft.com/office/drawing/2010/main">
        <mc:Choice Requires="a14">
          <p:sp>
            <p:nvSpPr>
              <p:cNvPr id="29" name="TextBox 28"/>
              <p:cNvSpPr txBox="1"/>
              <p:nvPr/>
            </p:nvSpPr>
            <p:spPr>
              <a:xfrm>
                <a:off x="5623886" y="855373"/>
                <a:ext cx="994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𝑛</m:t>
                      </m:r>
                      <m:r>
                        <a:rPr lang="en-US" b="0" i="1" smtClean="0">
                          <a:solidFill>
                            <a:srgbClr val="000000"/>
                          </a:solidFill>
                          <a:latin typeface="Cambria Math" panose="02040503050406030204" pitchFamily="18" charset="0"/>
                        </a:rPr>
                        <m:t>=90 </m:t>
                      </m:r>
                    </m:oMath>
                  </m:oMathPara>
                </a14:m>
                <a:endParaRPr lang="sv-SE" dirty="0">
                  <a:solidFill>
                    <a:srgbClr val="00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623886" y="855373"/>
                <a:ext cx="994951" cy="369332"/>
              </a:xfrm>
              <a:prstGeom prst="rect">
                <a:avLst/>
              </a:prstGeom>
              <a:blipFill>
                <a:blip r:embed="rId7"/>
                <a:stretch>
                  <a:fillRect/>
                </a:stretch>
              </a:blipFill>
            </p:spPr>
            <p:txBody>
              <a:bodyPr/>
              <a:lstStyle/>
              <a:p>
                <a:r>
                  <a:rPr lang="sv-SE">
                    <a:noFill/>
                  </a:rPr>
                  <a:t> </a:t>
                </a:r>
              </a:p>
            </p:txBody>
          </p:sp>
        </mc:Fallback>
      </mc:AlternateContent>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2500" y="2639022"/>
            <a:ext cx="4850902" cy="3744475"/>
          </a:xfrm>
          <a:prstGeom prst="rect">
            <a:avLst/>
          </a:prstGeom>
        </p:spPr>
      </p:pic>
      <p:sp>
        <p:nvSpPr>
          <p:cNvPr id="17" name="TextBox 16"/>
          <p:cNvSpPr txBox="1"/>
          <p:nvPr/>
        </p:nvSpPr>
        <p:spPr>
          <a:xfrm>
            <a:off x="2038933" y="916546"/>
            <a:ext cx="2300630" cy="369332"/>
          </a:xfrm>
          <a:prstGeom prst="rect">
            <a:avLst/>
          </a:prstGeom>
          <a:noFill/>
        </p:spPr>
        <p:txBody>
          <a:bodyPr wrap="none" rtlCol="0">
            <a:spAutoFit/>
          </a:bodyPr>
          <a:lstStyle/>
          <a:p>
            <a:r>
              <a:rPr lang="en-US" dirty="0" smtClean="0">
                <a:solidFill>
                  <a:srgbClr val="000000"/>
                </a:solidFill>
              </a:rPr>
              <a:t>Theory / Expectation</a:t>
            </a:r>
            <a:endParaRPr lang="sv-SE" dirty="0">
              <a:solidFill>
                <a:srgbClr val="000000"/>
              </a:solidFill>
            </a:endParaRPr>
          </a:p>
        </p:txBody>
      </p:sp>
      <p:sp>
        <p:nvSpPr>
          <p:cNvPr id="14" name="Rectangle 13"/>
          <p:cNvSpPr/>
          <p:nvPr/>
        </p:nvSpPr>
        <p:spPr>
          <a:xfrm>
            <a:off x="893532" y="5086350"/>
            <a:ext cx="4502836" cy="1200329"/>
          </a:xfrm>
          <a:prstGeom prst="rect">
            <a:avLst/>
          </a:prstGeom>
        </p:spPr>
        <p:txBody>
          <a:bodyPr wrap="square">
            <a:spAutoFit/>
          </a:bodyPr>
          <a:lstStyle/>
          <a:p>
            <a:pPr algn="ctr"/>
            <a:r>
              <a:rPr lang="en-US" i="1" dirty="0" smtClean="0">
                <a:solidFill>
                  <a:srgbClr val="000000"/>
                </a:solidFill>
              </a:rPr>
              <a:t>Interaction of the solar wind with locally curved bow shock results in a less deaccelerated (</a:t>
            </a:r>
            <a:r>
              <a:rPr lang="el-GR" i="1" dirty="0" smtClean="0">
                <a:solidFill>
                  <a:srgbClr val="000000"/>
                </a:solidFill>
              </a:rPr>
              <a:t>Δ</a:t>
            </a:r>
            <a:r>
              <a:rPr lang="en-US" i="1" dirty="0" smtClean="0">
                <a:solidFill>
                  <a:srgbClr val="000000"/>
                </a:solidFill>
              </a:rPr>
              <a:t>V) and less heated </a:t>
            </a:r>
            <a:r>
              <a:rPr lang="en-US" i="1" dirty="0">
                <a:solidFill>
                  <a:srgbClr val="000000"/>
                </a:solidFill>
              </a:rPr>
              <a:t>(</a:t>
            </a:r>
            <a:r>
              <a:rPr lang="el-GR" i="1" dirty="0">
                <a:solidFill>
                  <a:srgbClr val="000000"/>
                </a:solidFill>
              </a:rPr>
              <a:t>Δ</a:t>
            </a:r>
            <a:r>
              <a:rPr lang="en-US" i="1" dirty="0">
                <a:solidFill>
                  <a:srgbClr val="000000"/>
                </a:solidFill>
              </a:rPr>
              <a:t>T)</a:t>
            </a:r>
            <a:endParaRPr lang="sv-SE" i="1" dirty="0">
              <a:solidFill>
                <a:srgbClr val="000000"/>
              </a:solidFill>
            </a:endParaRPr>
          </a:p>
          <a:p>
            <a:pPr algn="ctr"/>
            <a:r>
              <a:rPr lang="en-US" i="1" dirty="0" smtClean="0">
                <a:solidFill>
                  <a:srgbClr val="000000"/>
                </a:solidFill>
              </a:rPr>
              <a:t>flow.</a:t>
            </a:r>
            <a:endParaRPr lang="sv-SE" i="1" dirty="0">
              <a:solidFill>
                <a:srgbClr val="000000"/>
              </a:solidFill>
            </a:endParaRPr>
          </a:p>
        </p:txBody>
      </p:sp>
      <mc:AlternateContent xmlns:mc="http://schemas.openxmlformats.org/markup-compatibility/2006" xmlns:a14="http://schemas.microsoft.com/office/drawing/2010/main">
        <mc:Choice Requires="a14">
          <p:sp>
            <p:nvSpPr>
              <p:cNvPr id="15" name="TextBox 14"/>
              <p:cNvSpPr txBox="1"/>
              <p:nvPr/>
            </p:nvSpPr>
            <p:spPr>
              <a:xfrm>
                <a:off x="6014267" y="6314883"/>
                <a:ext cx="2287165" cy="3613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1600" i="0" dirty="0" smtClean="0">
                          <a:solidFill>
                            <a:srgbClr val="000000"/>
                          </a:solidFill>
                          <a:latin typeface="Cambria Math" panose="02040503050406030204" pitchFamily="18" charset="0"/>
                        </a:rPr>
                        <m:t>Δ</m:t>
                      </m:r>
                      <m:r>
                        <a:rPr lang="en-US" sz="1600" i="1" dirty="0" smtClean="0">
                          <a:solidFill>
                            <a:srgbClr val="000000"/>
                          </a:solidFill>
                          <a:latin typeface="Cambria Math" panose="02040503050406030204" pitchFamily="18" charset="0"/>
                        </a:rPr>
                        <m:t>𝑋</m:t>
                      </m:r>
                      <m:r>
                        <a:rPr lang="en-US" sz="1600" i="1" dirty="0" smtClean="0">
                          <a:solidFill>
                            <a:srgbClr val="000000"/>
                          </a:solidFill>
                          <a:latin typeface="Cambria Math" panose="02040503050406030204" pitchFamily="18" charset="0"/>
                        </a:rPr>
                        <m:t> = </m:t>
                      </m:r>
                      <m:sSub>
                        <m:sSubPr>
                          <m:ctrlPr>
                            <a:rPr lang="el-GR" sz="1600" b="0" i="1" smtClean="0">
                              <a:solidFill>
                                <a:srgbClr val="000000"/>
                              </a:solidFill>
                              <a:latin typeface="Cambria Math" panose="02040503050406030204" pitchFamily="18" charset="0"/>
                            </a:rPr>
                          </m:ctrlPr>
                        </m:sSubPr>
                        <m:e>
                          <m:r>
                            <m:rPr>
                              <m:sty m:val="p"/>
                            </m:rPr>
                            <a:rPr lang="el-GR" sz="1600" b="0" i="0" smtClean="0">
                              <a:solidFill>
                                <a:srgbClr val="000000"/>
                              </a:solidFill>
                              <a:latin typeface="Cambria Math" panose="02040503050406030204" pitchFamily="18" charset="0"/>
                            </a:rPr>
                            <m:t>Χ</m:t>
                          </m:r>
                        </m:e>
                        <m:sub>
                          <m:r>
                            <m:rPr>
                              <m:sty m:val="p"/>
                            </m:rPr>
                            <a:rPr lang="en-US" sz="1600" b="0" i="0" smtClean="0">
                              <a:solidFill>
                                <a:srgbClr val="000000"/>
                              </a:solidFill>
                              <a:latin typeface="Cambria Math" panose="02040503050406030204" pitchFamily="18" charset="0"/>
                            </a:rPr>
                            <m:t>jet</m:t>
                          </m:r>
                        </m:sub>
                      </m:sSub>
                      <m:r>
                        <a:rPr lang="en-US" sz="1600" b="0" i="0" smtClean="0">
                          <a:solidFill>
                            <a:srgbClr val="000000"/>
                          </a:solidFill>
                          <a:latin typeface="Cambria Math" panose="02040503050406030204" pitchFamily="18" charset="0"/>
                        </a:rPr>
                        <m:t>−</m:t>
                      </m:r>
                      <m:sSub>
                        <m:sSubPr>
                          <m:ctrlPr>
                            <a:rPr lang="en-US" sz="1600" b="0" i="1" smtClean="0">
                              <a:solidFill>
                                <a:srgbClr val="000000"/>
                              </a:solidFill>
                              <a:latin typeface="Cambria Math" panose="02040503050406030204" pitchFamily="18" charset="0"/>
                            </a:rPr>
                          </m:ctrlPr>
                        </m:sSubPr>
                        <m:e>
                          <m:d>
                            <m:dPr>
                              <m:begChr m:val="⟨"/>
                              <m:endChr m:val="⟩"/>
                              <m:ctrlPr>
                                <a:rPr lang="en-US" sz="1600" b="0" i="1" smtClean="0">
                                  <a:solidFill>
                                    <a:srgbClr val="000000"/>
                                  </a:solidFill>
                                  <a:latin typeface="Cambria Math" panose="02040503050406030204" pitchFamily="18" charset="0"/>
                                </a:rPr>
                              </m:ctrlPr>
                            </m:dPr>
                            <m:e>
                              <m:sSub>
                                <m:sSubPr>
                                  <m:ctrlPr>
                                    <a:rPr lang="el-GR" sz="1600" i="1">
                                      <a:solidFill>
                                        <a:srgbClr val="000000"/>
                                      </a:solidFill>
                                      <a:latin typeface="Cambria Math" panose="02040503050406030204" pitchFamily="18" charset="0"/>
                                    </a:rPr>
                                  </m:ctrlPr>
                                </m:sSubPr>
                                <m:e>
                                  <m:r>
                                    <m:rPr>
                                      <m:sty m:val="p"/>
                                    </m:rPr>
                                    <a:rPr lang="el-GR" sz="1600">
                                      <a:solidFill>
                                        <a:srgbClr val="000000"/>
                                      </a:solidFill>
                                      <a:latin typeface="Cambria Math" panose="02040503050406030204" pitchFamily="18" charset="0"/>
                                    </a:rPr>
                                    <m:t>Χ</m:t>
                                  </m:r>
                                </m:e>
                                <m:sub>
                                  <m:r>
                                    <m:rPr>
                                      <m:sty m:val="p"/>
                                    </m:rPr>
                                    <a:rPr lang="en-US" sz="1600">
                                      <a:solidFill>
                                        <a:srgbClr val="000000"/>
                                      </a:solidFill>
                                      <a:latin typeface="Cambria Math" panose="02040503050406030204" pitchFamily="18" charset="0"/>
                                    </a:rPr>
                                    <m:t>BG</m:t>
                                  </m:r>
                                </m:sub>
                              </m:sSub>
                            </m:e>
                          </m:d>
                        </m:e>
                        <m:sub>
                          <m:r>
                            <a:rPr lang="en-US" sz="1600" b="0" i="1" smtClean="0">
                              <a:solidFill>
                                <a:srgbClr val="000000"/>
                              </a:solidFill>
                              <a:latin typeface="Cambria Math" panose="02040503050406030204" pitchFamily="18" charset="0"/>
                            </a:rPr>
                            <m:t>5</m:t>
                          </m:r>
                          <m:r>
                            <m:rPr>
                              <m:sty m:val="p"/>
                            </m:rPr>
                            <a:rPr lang="en-US" sz="1600" b="0" i="0" smtClean="0">
                              <a:solidFill>
                                <a:srgbClr val="000000"/>
                              </a:solidFill>
                              <a:latin typeface="Cambria Math" panose="02040503050406030204" pitchFamily="18" charset="0"/>
                            </a:rPr>
                            <m:t>min</m:t>
                          </m:r>
                        </m:sub>
                      </m:sSub>
                    </m:oMath>
                  </m:oMathPara>
                </a14:m>
                <a:endParaRPr lang="sv-SE" sz="16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014267" y="6314883"/>
                <a:ext cx="2287165" cy="361381"/>
              </a:xfrm>
              <a:prstGeom prst="rect">
                <a:avLst/>
              </a:prstGeom>
              <a:blipFill>
                <a:blip r:embed="rId9"/>
                <a:stretch>
                  <a:fillRect b="-6780"/>
                </a:stretch>
              </a:blipFill>
            </p:spPr>
            <p:txBody>
              <a:bodyPr/>
              <a:lstStyle/>
              <a:p>
                <a:r>
                  <a:rPr lang="sv-SE">
                    <a:noFill/>
                  </a:rPr>
                  <a:t> </a:t>
                </a:r>
              </a:p>
            </p:txBody>
          </p:sp>
        </mc:Fallback>
      </mc:AlternateContent>
      <p:sp>
        <p:nvSpPr>
          <p:cNvPr id="16" name="Rectangle 15"/>
          <p:cNvSpPr/>
          <p:nvPr/>
        </p:nvSpPr>
        <p:spPr>
          <a:xfrm>
            <a:off x="-100374" y="6379483"/>
            <a:ext cx="4262705" cy="261610"/>
          </a:xfrm>
          <a:prstGeom prst="rect">
            <a:avLst/>
          </a:prstGeom>
        </p:spPr>
        <p:txBody>
          <a:bodyPr wrap="none">
            <a:spAutoFit/>
          </a:bodyPr>
          <a:lstStyle/>
          <a:p>
            <a:pPr lvl="0"/>
            <a:r>
              <a:rPr lang="en-US" sz="1100" dirty="0" err="1" smtClean="0">
                <a:solidFill>
                  <a:srgbClr val="000000"/>
                </a:solidFill>
              </a:rPr>
              <a:t>Qpar</a:t>
            </a:r>
            <a:r>
              <a:rPr lang="en-US" sz="1100" dirty="0" smtClean="0">
                <a:solidFill>
                  <a:srgbClr val="000000"/>
                </a:solidFill>
              </a:rPr>
              <a:t> : </a:t>
            </a:r>
            <a:r>
              <a:rPr lang="en-US" sz="1100" dirty="0" err="1" smtClean="0">
                <a:solidFill>
                  <a:srgbClr val="000000"/>
                </a:solidFill>
              </a:rPr>
              <a:t>Hietala</a:t>
            </a:r>
            <a:r>
              <a:rPr lang="en-US" sz="1100" dirty="0" smtClean="0">
                <a:solidFill>
                  <a:srgbClr val="000000"/>
                </a:solidFill>
              </a:rPr>
              <a:t> et al., (2009,2012) | </a:t>
            </a:r>
            <a:r>
              <a:rPr lang="en-US" sz="1100" dirty="0" err="1" smtClean="0">
                <a:solidFill>
                  <a:srgbClr val="000000"/>
                </a:solidFill>
              </a:rPr>
              <a:t>Qperp</a:t>
            </a:r>
            <a:r>
              <a:rPr lang="en-US" sz="1100" dirty="0">
                <a:solidFill>
                  <a:srgbClr val="000000"/>
                </a:solidFill>
              </a:rPr>
              <a:t> </a:t>
            </a:r>
            <a:r>
              <a:rPr lang="en-US" sz="1100" dirty="0" smtClean="0">
                <a:solidFill>
                  <a:srgbClr val="000000"/>
                </a:solidFill>
              </a:rPr>
              <a:t>: </a:t>
            </a:r>
            <a:r>
              <a:rPr lang="en-US" sz="1100" dirty="0" err="1" smtClean="0">
                <a:solidFill>
                  <a:srgbClr val="000000"/>
                </a:solidFill>
              </a:rPr>
              <a:t>Johlander</a:t>
            </a:r>
            <a:r>
              <a:rPr lang="en-US" sz="1100" dirty="0" smtClean="0">
                <a:solidFill>
                  <a:srgbClr val="000000"/>
                </a:solidFill>
              </a:rPr>
              <a:t> et al. (2016)</a:t>
            </a:r>
            <a:endParaRPr lang="sv-SE" sz="1100" dirty="0">
              <a:solidFill>
                <a:srgbClr val="000000"/>
              </a:solidFill>
            </a:endParaRPr>
          </a:p>
        </p:txBody>
      </p:sp>
      <p:sp>
        <p:nvSpPr>
          <p:cNvPr id="18" name="Rectangle 17"/>
          <p:cNvSpPr/>
          <p:nvPr/>
        </p:nvSpPr>
        <p:spPr>
          <a:xfrm>
            <a:off x="9929460" y="6391553"/>
            <a:ext cx="2310248" cy="261610"/>
          </a:xfrm>
          <a:prstGeom prst="rect">
            <a:avLst/>
          </a:prstGeom>
        </p:spPr>
        <p:txBody>
          <a:bodyPr wrap="none">
            <a:spAutoFit/>
          </a:bodyPr>
          <a:lstStyle/>
          <a:p>
            <a:pPr lvl="0" algn="r"/>
            <a:r>
              <a:rPr lang="en-US" sz="1100" b="1" dirty="0" smtClean="0">
                <a:solidFill>
                  <a:srgbClr val="000000"/>
                </a:solidFill>
              </a:rPr>
              <a:t>Raptis</a:t>
            </a:r>
            <a:r>
              <a:rPr lang="en-US" sz="1100" dirty="0" smtClean="0">
                <a:solidFill>
                  <a:srgbClr val="000000"/>
                </a:solidFill>
              </a:rPr>
              <a:t>, Karlsson, et al. | </a:t>
            </a:r>
            <a:r>
              <a:rPr lang="en-US" sz="1100" dirty="0">
                <a:solidFill>
                  <a:srgbClr val="000000"/>
                </a:solidFill>
              </a:rPr>
              <a:t>Ongoing</a:t>
            </a:r>
            <a:endParaRPr lang="sv-SE" sz="1100" dirty="0">
              <a:solidFill>
                <a:srgbClr val="000000"/>
              </a:solidFill>
            </a:endParaRPr>
          </a:p>
        </p:txBody>
      </p:sp>
      <p:pic>
        <p:nvPicPr>
          <p:cNvPr id="2" name="Picture 1"/>
          <p:cNvPicPr>
            <a:picLocks noChangeAspect="1"/>
          </p:cNvPicPr>
          <p:nvPr/>
        </p:nvPicPr>
        <p:blipFill>
          <a:blip r:embed="rId10"/>
          <a:stretch>
            <a:fillRect/>
          </a:stretch>
        </p:blipFill>
        <p:spPr>
          <a:xfrm>
            <a:off x="1501345" y="1680734"/>
            <a:ext cx="3287210" cy="3088257"/>
          </a:xfrm>
          <a:prstGeom prst="rect">
            <a:avLst/>
          </a:prstGeom>
        </p:spPr>
      </p:pic>
    </p:spTree>
    <p:extLst>
      <p:ext uri="{BB962C8B-B14F-4D97-AF65-F5344CB8AC3E}">
        <p14:creationId xmlns:p14="http://schemas.microsoft.com/office/powerpoint/2010/main" val="694369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Close to the Bow shock statistics (fast data) - </a:t>
            </a:r>
            <a:r>
              <a:rPr lang="en-US" dirty="0" smtClean="0"/>
              <a:t>SLAMS</a:t>
            </a:r>
            <a:endParaRPr lang="sv-SE" dirty="0"/>
          </a:p>
        </p:txBody>
      </p:sp>
      <p:sp>
        <p:nvSpPr>
          <p:cNvPr id="18" name="Rectangle 17"/>
          <p:cNvSpPr/>
          <p:nvPr/>
        </p:nvSpPr>
        <p:spPr>
          <a:xfrm>
            <a:off x="9929460" y="6391553"/>
            <a:ext cx="2310248" cy="261610"/>
          </a:xfrm>
          <a:prstGeom prst="rect">
            <a:avLst/>
          </a:prstGeom>
        </p:spPr>
        <p:txBody>
          <a:bodyPr wrap="none">
            <a:spAutoFit/>
          </a:bodyPr>
          <a:lstStyle/>
          <a:p>
            <a:pPr lvl="0" algn="r"/>
            <a:r>
              <a:rPr lang="en-US" sz="1100" b="1" dirty="0" smtClean="0">
                <a:solidFill>
                  <a:srgbClr val="000000"/>
                </a:solidFill>
              </a:rPr>
              <a:t>Raptis</a:t>
            </a:r>
            <a:r>
              <a:rPr lang="en-US" sz="1100" dirty="0" smtClean="0">
                <a:solidFill>
                  <a:srgbClr val="000000"/>
                </a:solidFill>
              </a:rPr>
              <a:t>, Karlsson, et al. | </a:t>
            </a:r>
            <a:r>
              <a:rPr lang="en-US" sz="1100" dirty="0">
                <a:solidFill>
                  <a:srgbClr val="000000"/>
                </a:solidFill>
              </a:rPr>
              <a:t>Ongoing</a:t>
            </a:r>
            <a:endParaRPr lang="sv-SE" sz="1100" dirty="0">
              <a:solidFill>
                <a:srgbClr val="000000"/>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320" y="1710530"/>
            <a:ext cx="4910510" cy="822960"/>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9388074" y="1388990"/>
                <a:ext cx="1492716" cy="276999"/>
              </a:xfrm>
              <a:prstGeom prst="rect">
                <a:avLst/>
              </a:prstGeom>
              <a:noFill/>
            </p:spPr>
            <p:txBody>
              <a:bodyPr wrap="none" rtlCol="0">
                <a:spAutoFit/>
              </a:bodyPr>
              <a:lstStyle/>
              <a:p>
                <a14:m>
                  <m:oMath xmlns:m="http://schemas.openxmlformats.org/officeDocument/2006/math">
                    <m:r>
                      <a:rPr lang="en-US" sz="1200" b="0" i="0" smtClean="0">
                        <a:solidFill>
                          <a:srgbClr val="000000"/>
                        </a:solidFill>
                        <a:latin typeface="Cambria Math" panose="02040503050406030204" pitchFamily="18" charset="0"/>
                      </a:rPr>
                      <m:t>95% </m:t>
                    </m:r>
                    <m:r>
                      <m:rPr>
                        <m:sty m:val="p"/>
                      </m:rPr>
                      <a:rPr lang="en-US" sz="1200" b="0" i="0" smtClean="0">
                        <a:solidFill>
                          <a:srgbClr val="000000"/>
                        </a:solidFill>
                        <a:latin typeface="Cambria Math" panose="02040503050406030204" pitchFamily="18" charset="0"/>
                      </a:rPr>
                      <m:t>CI</m:t>
                    </m:r>
                    <m:r>
                      <a:rPr lang="en-US" sz="1200" b="0" i="0" smtClean="0">
                        <a:solidFill>
                          <a:srgbClr val="000000"/>
                        </a:solidFill>
                        <a:latin typeface="Cambria Math" panose="02040503050406030204" pitchFamily="18" charset="0"/>
                      </a:rPr>
                      <m:t>:[0.27 , 0.62</m:t>
                    </m:r>
                  </m:oMath>
                </a14:m>
                <a:r>
                  <a:rPr lang="sv-SE" sz="1200" dirty="0" smtClean="0">
                    <a:solidFill>
                      <a:srgbClr val="000000"/>
                    </a:solidFill>
                  </a:rPr>
                  <a:t>]</a:t>
                </a:r>
                <a:endParaRPr lang="sv-SE" sz="1200" dirty="0">
                  <a:solidFill>
                    <a:srgbClr val="000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9388074" y="1388990"/>
                <a:ext cx="1492716" cy="276999"/>
              </a:xfrm>
              <a:prstGeom prst="rect">
                <a:avLst/>
              </a:prstGeom>
              <a:blipFill>
                <a:blip r:embed="rId6"/>
                <a:stretch>
                  <a:fillRect t="-4444" b="-15556"/>
                </a:stretch>
              </a:blipFill>
            </p:spPr>
            <p:txBody>
              <a:bodyPr/>
              <a:lstStyle/>
              <a:p>
                <a:r>
                  <a:rPr lang="sv-SE">
                    <a:noFill/>
                  </a:rPr>
                  <a:t> </a:t>
                </a:r>
              </a:p>
            </p:txBody>
          </p:sp>
        </mc:Fallback>
      </mc:AlternateContent>
      <p:sp>
        <p:nvSpPr>
          <p:cNvPr id="24" name="Right Brace 23"/>
          <p:cNvSpPr/>
          <p:nvPr/>
        </p:nvSpPr>
        <p:spPr>
          <a:xfrm rot="16200000">
            <a:off x="9917289" y="1388554"/>
            <a:ext cx="127800" cy="637847"/>
          </a:xfrm>
          <a:prstGeom prst="rightBrace">
            <a:avLst>
              <a:gd name="adj1" fmla="val 30954"/>
              <a:gd name="adj2" fmla="val 50000"/>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solidFill>
                <a:srgbClr val="000000"/>
              </a:solidFill>
            </a:endParaRPr>
          </a:p>
        </p:txBody>
      </p:sp>
      <p:cxnSp>
        <p:nvCxnSpPr>
          <p:cNvPr id="25" name="Straight Connector 24"/>
          <p:cNvCxnSpPr/>
          <p:nvPr/>
        </p:nvCxnSpPr>
        <p:spPr>
          <a:xfrm>
            <a:off x="6080349" y="1299868"/>
            <a:ext cx="33690" cy="5326881"/>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8624829" y="925962"/>
            <a:ext cx="1107996" cy="369332"/>
          </a:xfrm>
          <a:prstGeom prst="rect">
            <a:avLst/>
          </a:prstGeom>
          <a:noFill/>
        </p:spPr>
        <p:txBody>
          <a:bodyPr wrap="none" rtlCol="0">
            <a:spAutoFit/>
          </a:bodyPr>
          <a:lstStyle/>
          <a:p>
            <a:r>
              <a:rPr lang="en-US" dirty="0" smtClean="0">
                <a:solidFill>
                  <a:srgbClr val="000000"/>
                </a:solidFill>
              </a:rPr>
              <a:t>Statistics</a:t>
            </a:r>
            <a:endParaRPr lang="sv-SE" dirty="0">
              <a:solidFill>
                <a:srgbClr val="000000"/>
              </a:solidFill>
            </a:endParaRPr>
          </a:p>
        </p:txBody>
      </p:sp>
      <mc:AlternateContent xmlns:mc="http://schemas.openxmlformats.org/markup-compatibility/2006" xmlns:a14="http://schemas.microsoft.com/office/drawing/2010/main">
        <mc:Choice Requires="a14">
          <p:sp>
            <p:nvSpPr>
              <p:cNvPr id="29" name="TextBox 28"/>
              <p:cNvSpPr txBox="1"/>
              <p:nvPr/>
            </p:nvSpPr>
            <p:spPr>
              <a:xfrm>
                <a:off x="5623886" y="855373"/>
                <a:ext cx="994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𝑛</m:t>
                      </m:r>
                      <m:r>
                        <a:rPr lang="en-US" b="0" i="1" smtClean="0">
                          <a:solidFill>
                            <a:srgbClr val="000000"/>
                          </a:solidFill>
                          <a:latin typeface="Cambria Math" panose="02040503050406030204" pitchFamily="18" charset="0"/>
                        </a:rPr>
                        <m:t>=90 </m:t>
                      </m:r>
                    </m:oMath>
                  </m:oMathPara>
                </a14:m>
                <a:endParaRPr lang="sv-SE" dirty="0">
                  <a:solidFill>
                    <a:srgbClr val="00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623886" y="855373"/>
                <a:ext cx="994951" cy="369332"/>
              </a:xfrm>
              <a:prstGeom prst="rect">
                <a:avLst/>
              </a:prstGeom>
              <a:blipFill>
                <a:blip r:embed="rId7"/>
                <a:stretch>
                  <a:fillRect/>
                </a:stretch>
              </a:blipFill>
            </p:spPr>
            <p:txBody>
              <a:bodyPr/>
              <a:lstStyle/>
              <a:p>
                <a:r>
                  <a:rPr lang="sv-SE">
                    <a:noFill/>
                  </a:rPr>
                  <a:t> </a:t>
                </a:r>
              </a:p>
            </p:txBody>
          </p:sp>
        </mc:Fallback>
      </mc:AlternateContent>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8746" y="2603650"/>
            <a:ext cx="4773177" cy="3744475"/>
          </a:xfrm>
          <a:prstGeom prst="rect">
            <a:avLst/>
          </a:prstGeom>
        </p:spPr>
      </p:pic>
      <p:cxnSp>
        <p:nvCxnSpPr>
          <p:cNvPr id="17" name="Straight Connector 16"/>
          <p:cNvCxnSpPr/>
          <p:nvPr/>
        </p:nvCxnSpPr>
        <p:spPr>
          <a:xfrm>
            <a:off x="209550" y="1388990"/>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1626751" y="904373"/>
            <a:ext cx="2300630" cy="369332"/>
          </a:xfrm>
          <a:prstGeom prst="rect">
            <a:avLst/>
          </a:prstGeom>
        </p:spPr>
        <p:txBody>
          <a:bodyPr wrap="none">
            <a:spAutoFit/>
          </a:bodyPr>
          <a:lstStyle/>
          <a:p>
            <a:r>
              <a:rPr lang="en-US" dirty="0">
                <a:solidFill>
                  <a:srgbClr val="000000"/>
                </a:solidFill>
              </a:rPr>
              <a:t>Theory / Expectation</a:t>
            </a:r>
            <a:endParaRPr lang="sv-SE" dirty="0">
              <a:solidFill>
                <a:srgbClr val="000000"/>
              </a:solidFill>
            </a:endParaRPr>
          </a:p>
        </p:txBody>
      </p:sp>
      <p:grpSp>
        <p:nvGrpSpPr>
          <p:cNvPr id="13" name="Group 12"/>
          <p:cNvGrpSpPr/>
          <p:nvPr/>
        </p:nvGrpSpPr>
        <p:grpSpPr>
          <a:xfrm>
            <a:off x="642474" y="1891386"/>
            <a:ext cx="4646434" cy="2406322"/>
            <a:chOff x="6629400" y="1838863"/>
            <a:chExt cx="4348920" cy="2191896"/>
          </a:xfrm>
        </p:grpSpPr>
        <p:grpSp>
          <p:nvGrpSpPr>
            <p:cNvPr id="14" name="Group 13"/>
            <p:cNvGrpSpPr/>
            <p:nvPr/>
          </p:nvGrpSpPr>
          <p:grpSpPr>
            <a:xfrm>
              <a:off x="6629400" y="1838863"/>
              <a:ext cx="3975100" cy="2191896"/>
              <a:chOff x="6629400" y="1838863"/>
              <a:chExt cx="3975100" cy="2191896"/>
            </a:xfrm>
          </p:grpSpPr>
          <p:cxnSp>
            <p:nvCxnSpPr>
              <p:cNvPr id="35" name="Straight Connector 34"/>
              <p:cNvCxnSpPr/>
              <p:nvPr/>
            </p:nvCxnSpPr>
            <p:spPr>
              <a:xfrm>
                <a:off x="8072438" y="1838863"/>
                <a:ext cx="0" cy="2191896"/>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58817" y="1838863"/>
                <a:ext cx="0" cy="2191896"/>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29400" y="3263900"/>
                <a:ext cx="1464733" cy="0"/>
              </a:xfrm>
              <a:prstGeom prst="line">
                <a:avLst/>
              </a:prstGeom>
              <a:ln w="38100">
                <a:solidFill>
                  <a:srgbClr val="FF3B3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072438" y="2413000"/>
                <a:ext cx="1086379" cy="850900"/>
              </a:xfrm>
              <a:prstGeom prst="line">
                <a:avLst/>
              </a:prstGeom>
              <a:ln w="38100">
                <a:solidFill>
                  <a:srgbClr val="FF3B3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139767" y="2413000"/>
                <a:ext cx="1464733" cy="0"/>
              </a:xfrm>
              <a:prstGeom prst="line">
                <a:avLst/>
              </a:prstGeom>
              <a:ln w="38100">
                <a:solidFill>
                  <a:srgbClr val="FF3B3B"/>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0604500" y="2282195"/>
              <a:ext cx="373820" cy="261610"/>
            </a:xfrm>
            <a:prstGeom prst="rect">
              <a:avLst/>
            </a:prstGeom>
            <a:noFill/>
          </p:spPr>
          <p:txBody>
            <a:bodyPr wrap="none" rtlCol="0">
              <a:spAutoFit/>
            </a:bodyPr>
            <a:lstStyle/>
            <a:p>
              <a:r>
                <a:rPr lang="en-US" sz="1100" dirty="0" smtClean="0">
                  <a:solidFill>
                    <a:srgbClr val="FF0000"/>
                  </a:solidFill>
                </a:rPr>
                <a:t>BS</a:t>
              </a:r>
              <a:endParaRPr lang="sv-SE" sz="1100" dirty="0">
                <a:solidFill>
                  <a:srgbClr val="FF0000"/>
                </a:solidFill>
              </a:endParaRPr>
            </a:p>
          </p:txBody>
        </p:sp>
        <p:sp>
          <p:nvSpPr>
            <p:cNvPr id="16" name="Oval 15"/>
            <p:cNvSpPr/>
            <p:nvPr/>
          </p:nvSpPr>
          <p:spPr>
            <a:xfrm>
              <a:off x="8175039" y="2677797"/>
              <a:ext cx="881175" cy="321305"/>
            </a:xfrm>
            <a:prstGeom prst="ellipse">
              <a:avLst/>
            </a:prstGeom>
            <a:solidFill>
              <a:srgbClr val="92D050"/>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solidFill>
                    <a:srgbClr val="000000"/>
                  </a:solidFill>
                </a:rPr>
                <a:t>SLAMS</a:t>
              </a:r>
              <a:endParaRPr lang="sv-SE" sz="1000" dirty="0">
                <a:solidFill>
                  <a:srgbClr val="000000"/>
                </a:solidFill>
              </a:endParaRPr>
            </a:p>
          </p:txBody>
        </p:sp>
        <p:sp>
          <p:nvSpPr>
            <p:cNvPr id="19" name="Oval 18"/>
            <p:cNvSpPr/>
            <p:nvPr/>
          </p:nvSpPr>
          <p:spPr>
            <a:xfrm>
              <a:off x="9515477" y="2252347"/>
              <a:ext cx="881175" cy="321305"/>
            </a:xfrm>
            <a:prstGeom prst="ellipse">
              <a:avLst/>
            </a:prstGeom>
            <a:solidFill>
              <a:srgbClr val="92D050"/>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solidFill>
                    <a:srgbClr val="000000"/>
                  </a:solidFill>
                </a:rPr>
                <a:t>SLAMS</a:t>
              </a:r>
              <a:endParaRPr lang="sv-SE" sz="1000" dirty="0">
                <a:solidFill>
                  <a:srgbClr val="000000"/>
                </a:solidFill>
              </a:endParaRPr>
            </a:p>
          </p:txBody>
        </p:sp>
        <p:cxnSp>
          <p:nvCxnSpPr>
            <p:cNvPr id="20" name="Straight Arrow Connector 19"/>
            <p:cNvCxnSpPr>
              <a:stCxn id="16" idx="4"/>
            </p:cNvCxnSpPr>
            <p:nvPr/>
          </p:nvCxnSpPr>
          <p:spPr>
            <a:xfrm>
              <a:off x="8615627" y="2999102"/>
              <a:ext cx="0" cy="53573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4"/>
            </p:cNvCxnSpPr>
            <p:nvPr/>
          </p:nvCxnSpPr>
          <p:spPr>
            <a:xfrm>
              <a:off x="9956065" y="2573652"/>
              <a:ext cx="0" cy="26479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280599" y="3270036"/>
              <a:ext cx="0" cy="26479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75191" y="3257834"/>
              <a:ext cx="294064" cy="276999"/>
            </a:xfrm>
            <a:prstGeom prst="rect">
              <a:avLst/>
            </a:prstGeom>
            <a:noFill/>
          </p:spPr>
          <p:txBody>
            <a:bodyPr wrap="square" rtlCol="0">
              <a:spAutoFit/>
            </a:bodyPr>
            <a:lstStyle/>
            <a:p>
              <a:r>
                <a:rPr lang="en-US" sz="1200" b="1" dirty="0">
                  <a:solidFill>
                    <a:srgbClr val="000000"/>
                  </a:solidFill>
                </a:rPr>
                <a:t>v</a:t>
              </a:r>
              <a:endParaRPr lang="en-US" sz="1200" b="1" dirty="0" smtClean="0">
                <a:solidFill>
                  <a:srgbClr val="000000"/>
                </a:solidFill>
              </a:endParaRPr>
            </a:p>
          </p:txBody>
        </p:sp>
        <p:sp>
          <p:nvSpPr>
            <p:cNvPr id="31" name="TextBox 30"/>
            <p:cNvSpPr txBox="1"/>
            <p:nvPr/>
          </p:nvSpPr>
          <p:spPr>
            <a:xfrm>
              <a:off x="8576606" y="3119300"/>
              <a:ext cx="294064" cy="276999"/>
            </a:xfrm>
            <a:prstGeom prst="rect">
              <a:avLst/>
            </a:prstGeom>
            <a:noFill/>
          </p:spPr>
          <p:txBody>
            <a:bodyPr wrap="square" rtlCol="0">
              <a:spAutoFit/>
            </a:bodyPr>
            <a:lstStyle/>
            <a:p>
              <a:r>
                <a:rPr lang="en-US" sz="1200" b="1" dirty="0">
                  <a:solidFill>
                    <a:srgbClr val="000000"/>
                  </a:solidFill>
                </a:rPr>
                <a:t>v</a:t>
              </a:r>
              <a:endParaRPr lang="en-US" sz="1200" b="1" dirty="0" smtClean="0">
                <a:solidFill>
                  <a:srgbClr val="000000"/>
                </a:solidFill>
              </a:endParaRPr>
            </a:p>
          </p:txBody>
        </p:sp>
        <p:sp>
          <p:nvSpPr>
            <p:cNvPr id="32" name="TextBox 31"/>
            <p:cNvSpPr txBox="1"/>
            <p:nvPr/>
          </p:nvSpPr>
          <p:spPr>
            <a:xfrm>
              <a:off x="9930019" y="2517363"/>
              <a:ext cx="294064" cy="276999"/>
            </a:xfrm>
            <a:prstGeom prst="rect">
              <a:avLst/>
            </a:prstGeom>
            <a:noFill/>
          </p:spPr>
          <p:txBody>
            <a:bodyPr wrap="square" rtlCol="0">
              <a:spAutoFit/>
            </a:bodyPr>
            <a:lstStyle/>
            <a:p>
              <a:r>
                <a:rPr lang="en-US" sz="1200" b="1" dirty="0">
                  <a:solidFill>
                    <a:srgbClr val="000000"/>
                  </a:solidFill>
                </a:rPr>
                <a:t>v</a:t>
              </a:r>
              <a:endParaRPr lang="en-US" sz="1200" b="1" dirty="0" smtClean="0">
                <a:solidFill>
                  <a:srgbClr val="000000"/>
                </a:solidFill>
              </a:endParaRPr>
            </a:p>
          </p:txBody>
        </p:sp>
        <p:sp>
          <p:nvSpPr>
            <p:cNvPr id="33" name="TextBox 32"/>
            <p:cNvSpPr txBox="1"/>
            <p:nvPr/>
          </p:nvSpPr>
          <p:spPr>
            <a:xfrm>
              <a:off x="9282643" y="1955184"/>
              <a:ext cx="1471878" cy="261610"/>
            </a:xfrm>
            <a:prstGeom prst="rect">
              <a:avLst/>
            </a:prstGeom>
            <a:noFill/>
          </p:spPr>
          <p:txBody>
            <a:bodyPr wrap="none" rtlCol="0">
              <a:spAutoFit/>
            </a:bodyPr>
            <a:lstStyle/>
            <a:p>
              <a:r>
                <a:rPr lang="en-US" sz="1100" dirty="0" smtClean="0">
                  <a:solidFill>
                    <a:srgbClr val="000000"/>
                  </a:solidFill>
                </a:rPr>
                <a:t>Embedded plasmoid</a:t>
              </a:r>
              <a:endParaRPr lang="sv-SE" sz="1100" dirty="0">
                <a:solidFill>
                  <a:srgbClr val="000000"/>
                </a:solidFill>
              </a:endParaRPr>
            </a:p>
          </p:txBody>
        </p:sp>
        <p:sp>
          <p:nvSpPr>
            <p:cNvPr id="34" name="TextBox 33"/>
            <p:cNvSpPr txBox="1"/>
            <p:nvPr/>
          </p:nvSpPr>
          <p:spPr>
            <a:xfrm>
              <a:off x="8084070" y="1956523"/>
              <a:ext cx="1063112" cy="261610"/>
            </a:xfrm>
            <a:prstGeom prst="rect">
              <a:avLst/>
            </a:prstGeom>
            <a:noFill/>
          </p:spPr>
          <p:txBody>
            <a:bodyPr wrap="none" rtlCol="0">
              <a:spAutoFit/>
            </a:bodyPr>
            <a:lstStyle/>
            <a:p>
              <a:r>
                <a:rPr lang="en-US" sz="1100" dirty="0" smtClean="0">
                  <a:solidFill>
                    <a:srgbClr val="000000"/>
                  </a:solidFill>
                </a:rPr>
                <a:t>Fast plasmoid</a:t>
              </a:r>
              <a:endParaRPr lang="sv-SE" sz="1100" dirty="0">
                <a:solidFill>
                  <a:srgbClr val="000000"/>
                </a:solidFill>
              </a:endParaRPr>
            </a:p>
          </p:txBody>
        </p:sp>
      </p:grpSp>
      <mc:AlternateContent xmlns:mc="http://schemas.openxmlformats.org/markup-compatibility/2006" xmlns:a14="http://schemas.microsoft.com/office/drawing/2010/main">
        <mc:Choice Requires="a14">
          <p:sp>
            <p:nvSpPr>
              <p:cNvPr id="41" name="Rectangle 40"/>
              <p:cNvSpPr/>
              <p:nvPr/>
            </p:nvSpPr>
            <p:spPr>
              <a:xfrm>
                <a:off x="653585" y="4800103"/>
                <a:ext cx="4502836" cy="1200329"/>
              </a:xfrm>
              <a:prstGeom prst="rect">
                <a:avLst/>
              </a:prstGeom>
            </p:spPr>
            <p:txBody>
              <a:bodyPr wrap="square">
                <a:spAutoFit/>
              </a:bodyPr>
              <a:lstStyle/>
              <a:p>
                <a:pPr algn="ctr"/>
                <a:r>
                  <a:rPr lang="en-US" i="1" dirty="0" smtClean="0">
                    <a:solidFill>
                      <a:srgbClr val="000000"/>
                    </a:solidFill>
                  </a:rPr>
                  <a:t>Non linear evolution of steepened waves (</a:t>
                </a:r>
                <a14:m>
                  <m:oMath xmlns:m="http://schemas.openxmlformats.org/officeDocument/2006/math">
                    <m:r>
                      <a:rPr lang="el-GR" i="1" dirty="0" smtClean="0">
                        <a:solidFill>
                          <a:srgbClr val="000000"/>
                        </a:solidFill>
                        <a:latin typeface="Cambria Math" panose="02040503050406030204" pitchFamily="18" charset="0"/>
                      </a:rPr>
                      <m:t>𝛥</m:t>
                    </m:r>
                    <m:r>
                      <a:rPr lang="en-US" b="0" i="1" dirty="0" smtClean="0">
                        <a:solidFill>
                          <a:srgbClr val="000000"/>
                        </a:solidFill>
                        <a:latin typeface="Cambria Math" panose="02040503050406030204" pitchFamily="18" charset="0"/>
                      </a:rPr>
                      <m:t>𝐵</m:t>
                    </m:r>
                  </m:oMath>
                </a14:m>
                <a:r>
                  <a:rPr lang="en-US" i="1" dirty="0" smtClean="0">
                    <a:solidFill>
                      <a:srgbClr val="000000"/>
                    </a:solidFill>
                  </a:rPr>
                  <a:t>) associated with density enhancement (</a:t>
                </a:r>
                <a14:m>
                  <m:oMath xmlns:m="http://schemas.openxmlformats.org/officeDocument/2006/math">
                    <m:r>
                      <a:rPr lang="el-GR" i="1" dirty="0" smtClean="0">
                        <a:solidFill>
                          <a:srgbClr val="000000"/>
                        </a:solidFill>
                        <a:latin typeface="Cambria Math" panose="02040503050406030204" pitchFamily="18" charset="0"/>
                      </a:rPr>
                      <m:t>𝛥</m:t>
                    </m:r>
                    <m:r>
                      <a:rPr lang="en-US" i="1" dirty="0" smtClean="0">
                        <a:solidFill>
                          <a:srgbClr val="000000"/>
                        </a:solidFill>
                        <a:latin typeface="Cambria Math" panose="02040503050406030204" pitchFamily="18" charset="0"/>
                      </a:rPr>
                      <m:t>𝑛</m:t>
                    </m:r>
                  </m:oMath>
                </a14:m>
                <a:r>
                  <a:rPr lang="en-US" i="1" dirty="0" smtClean="0">
                    <a:solidFill>
                      <a:srgbClr val="000000"/>
                    </a:solidFill>
                  </a:rPr>
                  <a:t>). Observed typically upstream of the Quasi-parallel bow shock</a:t>
                </a:r>
                <a:endParaRPr lang="sv-SE" i="1" dirty="0">
                  <a:solidFill>
                    <a:srgbClr val="000000"/>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653585" y="4800103"/>
                <a:ext cx="4502836" cy="1200329"/>
              </a:xfrm>
              <a:prstGeom prst="rect">
                <a:avLst/>
              </a:prstGeom>
              <a:blipFill>
                <a:blip r:embed="rId9"/>
                <a:stretch>
                  <a:fillRect l="-1083" t="-2538" r="-2436" b="-7107"/>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6014267" y="6314883"/>
                <a:ext cx="2287165" cy="3613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1600" i="0" dirty="0" smtClean="0">
                          <a:solidFill>
                            <a:srgbClr val="000000"/>
                          </a:solidFill>
                          <a:latin typeface="Cambria Math" panose="02040503050406030204" pitchFamily="18" charset="0"/>
                        </a:rPr>
                        <m:t>Δ</m:t>
                      </m:r>
                      <m:r>
                        <a:rPr lang="en-US" sz="1600" i="1" dirty="0" smtClean="0">
                          <a:solidFill>
                            <a:srgbClr val="000000"/>
                          </a:solidFill>
                          <a:latin typeface="Cambria Math" panose="02040503050406030204" pitchFamily="18" charset="0"/>
                        </a:rPr>
                        <m:t>𝑋</m:t>
                      </m:r>
                      <m:r>
                        <a:rPr lang="en-US" sz="1600" i="1" dirty="0" smtClean="0">
                          <a:solidFill>
                            <a:srgbClr val="000000"/>
                          </a:solidFill>
                          <a:latin typeface="Cambria Math" panose="02040503050406030204" pitchFamily="18" charset="0"/>
                        </a:rPr>
                        <m:t> = </m:t>
                      </m:r>
                      <m:sSub>
                        <m:sSubPr>
                          <m:ctrlPr>
                            <a:rPr lang="el-GR" sz="1600" b="0" i="1" smtClean="0">
                              <a:solidFill>
                                <a:srgbClr val="000000"/>
                              </a:solidFill>
                              <a:latin typeface="Cambria Math" panose="02040503050406030204" pitchFamily="18" charset="0"/>
                            </a:rPr>
                          </m:ctrlPr>
                        </m:sSubPr>
                        <m:e>
                          <m:r>
                            <m:rPr>
                              <m:sty m:val="p"/>
                            </m:rPr>
                            <a:rPr lang="el-GR" sz="1600" b="0" i="0" smtClean="0">
                              <a:solidFill>
                                <a:srgbClr val="000000"/>
                              </a:solidFill>
                              <a:latin typeface="Cambria Math" panose="02040503050406030204" pitchFamily="18" charset="0"/>
                            </a:rPr>
                            <m:t>Χ</m:t>
                          </m:r>
                        </m:e>
                        <m:sub>
                          <m:r>
                            <m:rPr>
                              <m:sty m:val="p"/>
                            </m:rPr>
                            <a:rPr lang="en-US" sz="1600" b="0" i="0" smtClean="0">
                              <a:solidFill>
                                <a:srgbClr val="000000"/>
                              </a:solidFill>
                              <a:latin typeface="Cambria Math" panose="02040503050406030204" pitchFamily="18" charset="0"/>
                            </a:rPr>
                            <m:t>jet</m:t>
                          </m:r>
                        </m:sub>
                      </m:sSub>
                      <m:r>
                        <a:rPr lang="en-US" sz="1600" b="0" i="0" smtClean="0">
                          <a:solidFill>
                            <a:srgbClr val="000000"/>
                          </a:solidFill>
                          <a:latin typeface="Cambria Math" panose="02040503050406030204" pitchFamily="18" charset="0"/>
                        </a:rPr>
                        <m:t>−</m:t>
                      </m:r>
                      <m:sSub>
                        <m:sSubPr>
                          <m:ctrlPr>
                            <a:rPr lang="en-US" sz="1600" b="0" i="1" smtClean="0">
                              <a:solidFill>
                                <a:srgbClr val="000000"/>
                              </a:solidFill>
                              <a:latin typeface="Cambria Math" panose="02040503050406030204" pitchFamily="18" charset="0"/>
                            </a:rPr>
                          </m:ctrlPr>
                        </m:sSubPr>
                        <m:e>
                          <m:d>
                            <m:dPr>
                              <m:begChr m:val="⟨"/>
                              <m:endChr m:val="⟩"/>
                              <m:ctrlPr>
                                <a:rPr lang="en-US" sz="1600" b="0" i="1" smtClean="0">
                                  <a:solidFill>
                                    <a:srgbClr val="000000"/>
                                  </a:solidFill>
                                  <a:latin typeface="Cambria Math" panose="02040503050406030204" pitchFamily="18" charset="0"/>
                                </a:rPr>
                              </m:ctrlPr>
                            </m:dPr>
                            <m:e>
                              <m:sSub>
                                <m:sSubPr>
                                  <m:ctrlPr>
                                    <a:rPr lang="el-GR" sz="1600" i="1">
                                      <a:solidFill>
                                        <a:srgbClr val="000000"/>
                                      </a:solidFill>
                                      <a:latin typeface="Cambria Math" panose="02040503050406030204" pitchFamily="18" charset="0"/>
                                    </a:rPr>
                                  </m:ctrlPr>
                                </m:sSubPr>
                                <m:e>
                                  <m:r>
                                    <m:rPr>
                                      <m:sty m:val="p"/>
                                    </m:rPr>
                                    <a:rPr lang="el-GR" sz="1600">
                                      <a:solidFill>
                                        <a:srgbClr val="000000"/>
                                      </a:solidFill>
                                      <a:latin typeface="Cambria Math" panose="02040503050406030204" pitchFamily="18" charset="0"/>
                                    </a:rPr>
                                    <m:t>Χ</m:t>
                                  </m:r>
                                </m:e>
                                <m:sub>
                                  <m:r>
                                    <m:rPr>
                                      <m:sty m:val="p"/>
                                    </m:rPr>
                                    <a:rPr lang="en-US" sz="1600">
                                      <a:solidFill>
                                        <a:srgbClr val="000000"/>
                                      </a:solidFill>
                                      <a:latin typeface="Cambria Math" panose="02040503050406030204" pitchFamily="18" charset="0"/>
                                    </a:rPr>
                                    <m:t>BG</m:t>
                                  </m:r>
                                </m:sub>
                              </m:sSub>
                            </m:e>
                          </m:d>
                        </m:e>
                        <m:sub>
                          <m:r>
                            <a:rPr lang="en-US" sz="1600" b="0" i="1" smtClean="0">
                              <a:solidFill>
                                <a:srgbClr val="000000"/>
                              </a:solidFill>
                              <a:latin typeface="Cambria Math" panose="02040503050406030204" pitchFamily="18" charset="0"/>
                            </a:rPr>
                            <m:t>5</m:t>
                          </m:r>
                          <m:r>
                            <m:rPr>
                              <m:sty m:val="p"/>
                            </m:rPr>
                            <a:rPr lang="en-US" sz="1600" b="0" i="0" smtClean="0">
                              <a:solidFill>
                                <a:srgbClr val="000000"/>
                              </a:solidFill>
                              <a:latin typeface="Cambria Math" panose="02040503050406030204" pitchFamily="18" charset="0"/>
                            </a:rPr>
                            <m:t>min</m:t>
                          </m:r>
                        </m:sub>
                      </m:sSub>
                    </m:oMath>
                  </m:oMathPara>
                </a14:m>
                <a:endParaRPr lang="sv-SE" sz="1600" dirty="0">
                  <a:solidFill>
                    <a:srgbClr val="0000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6014267" y="6314883"/>
                <a:ext cx="2287165" cy="361381"/>
              </a:xfrm>
              <a:prstGeom prst="rect">
                <a:avLst/>
              </a:prstGeom>
              <a:blipFill>
                <a:blip r:embed="rId10"/>
                <a:stretch>
                  <a:fillRect b="-6780"/>
                </a:stretch>
              </a:blipFill>
            </p:spPr>
            <p:txBody>
              <a:bodyPr/>
              <a:lstStyle/>
              <a:p>
                <a:r>
                  <a:rPr lang="sv-SE">
                    <a:noFill/>
                  </a:rPr>
                  <a:t> </a:t>
                </a:r>
              </a:p>
            </p:txBody>
          </p:sp>
        </mc:Fallback>
      </mc:AlternateContent>
      <p:sp>
        <p:nvSpPr>
          <p:cNvPr id="43" name="Rectangle 42"/>
          <p:cNvSpPr/>
          <p:nvPr/>
        </p:nvSpPr>
        <p:spPr>
          <a:xfrm>
            <a:off x="-40575" y="6399754"/>
            <a:ext cx="3220753" cy="261610"/>
          </a:xfrm>
          <a:prstGeom prst="rect">
            <a:avLst/>
          </a:prstGeom>
        </p:spPr>
        <p:txBody>
          <a:bodyPr wrap="none">
            <a:spAutoFit/>
          </a:bodyPr>
          <a:lstStyle/>
          <a:p>
            <a:pPr lvl="0"/>
            <a:r>
              <a:rPr lang="en-US" sz="1100" dirty="0" err="1" smtClean="0">
                <a:solidFill>
                  <a:srgbClr val="000000"/>
                </a:solidFill>
              </a:rPr>
              <a:t>Hietala</a:t>
            </a:r>
            <a:r>
              <a:rPr lang="en-US" sz="1100" dirty="0" smtClean="0">
                <a:solidFill>
                  <a:srgbClr val="000000"/>
                </a:solidFill>
              </a:rPr>
              <a:t> et al., (2009,2012), Karlsson et al. (2015)</a:t>
            </a:r>
            <a:endParaRPr lang="sv-SE" sz="1100" dirty="0">
              <a:solidFill>
                <a:srgbClr val="000000"/>
              </a:solidFill>
            </a:endParaRPr>
          </a:p>
        </p:txBody>
      </p:sp>
    </p:spTree>
    <p:extLst>
      <p:ext uri="{BB962C8B-B14F-4D97-AF65-F5344CB8AC3E}">
        <p14:creationId xmlns:p14="http://schemas.microsoft.com/office/powerpoint/2010/main" val="1191869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
            <a:ext cx="11196286" cy="6653719"/>
          </a:xfrm>
        </p:spPr>
        <p:txBody>
          <a:bodyPr anchor="ctr">
            <a:normAutofit/>
          </a:bodyPr>
          <a:lstStyle/>
          <a:p>
            <a:pPr marL="0" indent="0" algn="ctr">
              <a:buNone/>
            </a:pPr>
            <a:r>
              <a:rPr lang="en-US" sz="3400" dirty="0" smtClean="0"/>
              <a:t>Case Studies / Examples	</a:t>
            </a:r>
          </a:p>
        </p:txBody>
      </p:sp>
    </p:spTree>
    <p:extLst>
      <p:ext uri="{BB962C8B-B14F-4D97-AF65-F5344CB8AC3E}">
        <p14:creationId xmlns:p14="http://schemas.microsoft.com/office/powerpoint/2010/main" val="670070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5818" y="789089"/>
            <a:ext cx="6576878" cy="5742432"/>
          </a:xfrm>
        </p:spPr>
      </p:pic>
      <p:sp>
        <p:nvSpPr>
          <p:cNvPr id="3" name="Title 2"/>
          <p:cNvSpPr>
            <a:spLocks noGrp="1"/>
          </p:cNvSpPr>
          <p:nvPr>
            <p:ph type="title"/>
          </p:nvPr>
        </p:nvSpPr>
        <p:spPr/>
        <p:txBody>
          <a:bodyPr/>
          <a:lstStyle/>
          <a:p>
            <a:pPr algn="ctr"/>
            <a:r>
              <a:rPr lang="en-US" dirty="0" smtClean="0"/>
              <a:t>Example 1 (fast data): close to the bow shock jet</a:t>
            </a:r>
            <a:endParaRPr lang="sv-SE" dirty="0"/>
          </a:p>
        </p:txBody>
      </p:sp>
      <p:cxnSp>
        <p:nvCxnSpPr>
          <p:cNvPr id="7" name="Straight Arrow Connector 6"/>
          <p:cNvCxnSpPr/>
          <p:nvPr/>
        </p:nvCxnSpPr>
        <p:spPr>
          <a:xfrm flipH="1">
            <a:off x="5088834" y="5693134"/>
            <a:ext cx="322028" cy="258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092809" y="3798073"/>
            <a:ext cx="322028" cy="258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022572" y="2982694"/>
            <a:ext cx="322028" cy="258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027872" y="2424190"/>
            <a:ext cx="322028" cy="258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34088" y="1473999"/>
            <a:ext cx="3747270" cy="3323987"/>
          </a:xfrm>
          <a:prstGeom prst="rect">
            <a:avLst/>
          </a:prstGeom>
          <a:noFill/>
        </p:spPr>
        <p:txBody>
          <a:bodyPr wrap="square" rtlCol="0">
            <a:spAutoFit/>
          </a:bodyPr>
          <a:lstStyle/>
          <a:p>
            <a:pPr marL="285750" indent="-285750">
              <a:buFont typeface="Arial" panose="020B0604020202020204" pitchFamily="34" charset="0"/>
              <a:buChar char="•"/>
            </a:pPr>
            <a:r>
              <a:rPr lang="en-US" sz="1500" dirty="0" smtClean="0">
                <a:solidFill>
                  <a:schemeClr val="tx1">
                    <a:lumMod val="50000"/>
                  </a:schemeClr>
                </a:solidFill>
              </a:rPr>
              <a:t>Dynamic pressure enhancement</a:t>
            </a:r>
          </a:p>
          <a:p>
            <a:pPr marL="285750" indent="-285750">
              <a:buFont typeface="Arial" panose="020B0604020202020204" pitchFamily="34" charset="0"/>
              <a:buChar char="•"/>
            </a:pPr>
            <a:r>
              <a:rPr lang="en-US" sz="1500" dirty="0" smtClean="0">
                <a:solidFill>
                  <a:schemeClr val="tx1">
                    <a:lumMod val="50000"/>
                  </a:schemeClr>
                </a:solidFill>
              </a:rPr>
              <a:t> </a:t>
            </a:r>
          </a:p>
          <a:p>
            <a:pPr marL="285750" indent="-285750">
              <a:buFont typeface="Arial" panose="020B0604020202020204" pitchFamily="34" charset="0"/>
              <a:buChar char="•"/>
            </a:pPr>
            <a:r>
              <a:rPr lang="en-US" sz="1500" dirty="0" smtClean="0">
                <a:solidFill>
                  <a:schemeClr val="tx1">
                    <a:lumMod val="50000"/>
                  </a:schemeClr>
                </a:solidFill>
              </a:rPr>
              <a:t>Velocity enhancement (</a:t>
            </a:r>
            <a:r>
              <a:rPr lang="el-GR" sz="1500" dirty="0" smtClean="0">
                <a:solidFill>
                  <a:schemeClr val="tx1">
                    <a:lumMod val="50000"/>
                  </a:schemeClr>
                </a:solidFill>
              </a:rPr>
              <a:t>Δ</a:t>
            </a:r>
            <a:r>
              <a:rPr lang="en-US" sz="1500" dirty="0" smtClean="0">
                <a:solidFill>
                  <a:schemeClr val="tx1">
                    <a:lumMod val="50000"/>
                  </a:schemeClr>
                </a:solidFill>
              </a:rPr>
              <a:t>|v|&gt;0)</a:t>
            </a:r>
          </a:p>
          <a:p>
            <a:pPr marL="285750" indent="-285750">
              <a:buFont typeface="Arial" panose="020B0604020202020204" pitchFamily="34" charset="0"/>
              <a:buChar char="•"/>
            </a:pPr>
            <a:endParaRPr lang="en-US" sz="1500" dirty="0" smtClean="0">
              <a:solidFill>
                <a:schemeClr val="tx1">
                  <a:lumMod val="50000"/>
                </a:schemeClr>
              </a:solidFill>
            </a:endParaRPr>
          </a:p>
          <a:p>
            <a:pPr marL="285750" indent="-285750">
              <a:buFont typeface="Arial" panose="020B0604020202020204" pitchFamily="34" charset="0"/>
              <a:buChar char="•"/>
            </a:pPr>
            <a:r>
              <a:rPr lang="en-US" sz="1500" dirty="0" smtClean="0">
                <a:solidFill>
                  <a:schemeClr val="tx1">
                    <a:lumMod val="50000"/>
                  </a:schemeClr>
                </a:solidFill>
              </a:rPr>
              <a:t>Magnetic field enhancement (</a:t>
            </a:r>
            <a:r>
              <a:rPr lang="el-GR" sz="1500" dirty="0" smtClean="0">
                <a:solidFill>
                  <a:schemeClr val="tx1">
                    <a:lumMod val="50000"/>
                  </a:schemeClr>
                </a:solidFill>
              </a:rPr>
              <a:t>Δ</a:t>
            </a:r>
            <a:r>
              <a:rPr lang="en-US" sz="1500" dirty="0">
                <a:solidFill>
                  <a:schemeClr val="tx1">
                    <a:lumMod val="50000"/>
                  </a:schemeClr>
                </a:solidFill>
              </a:rPr>
              <a:t>|</a:t>
            </a:r>
            <a:r>
              <a:rPr lang="el-GR" sz="1500" dirty="0" smtClean="0">
                <a:solidFill>
                  <a:schemeClr val="tx1">
                    <a:lumMod val="50000"/>
                  </a:schemeClr>
                </a:solidFill>
              </a:rPr>
              <a:t>Β</a:t>
            </a:r>
            <a:r>
              <a:rPr lang="en-US" sz="1500" dirty="0" smtClean="0">
                <a:solidFill>
                  <a:schemeClr val="tx1">
                    <a:lumMod val="50000"/>
                  </a:schemeClr>
                </a:solidFill>
              </a:rPr>
              <a:t>|</a:t>
            </a:r>
            <a:r>
              <a:rPr lang="el-GR" sz="1500" dirty="0" smtClean="0">
                <a:solidFill>
                  <a:schemeClr val="tx1">
                    <a:lumMod val="50000"/>
                  </a:schemeClr>
                </a:solidFill>
              </a:rPr>
              <a:t>&gt;0</a:t>
            </a:r>
            <a:r>
              <a:rPr lang="en-US" sz="1500" dirty="0" smtClean="0">
                <a:solidFill>
                  <a:schemeClr val="tx1">
                    <a:lumMod val="50000"/>
                  </a:schemeClr>
                </a:solidFill>
              </a:rPr>
              <a:t>)</a:t>
            </a:r>
          </a:p>
          <a:p>
            <a:pPr marL="285750" indent="-285750">
              <a:buFont typeface="Arial" panose="020B0604020202020204" pitchFamily="34" charset="0"/>
              <a:buChar char="•"/>
            </a:pPr>
            <a:endParaRPr lang="en-US" sz="1500" dirty="0" smtClean="0">
              <a:solidFill>
                <a:schemeClr val="tx1">
                  <a:lumMod val="50000"/>
                </a:schemeClr>
              </a:solidFill>
            </a:endParaRPr>
          </a:p>
          <a:p>
            <a:pPr marL="285750" indent="-285750">
              <a:buFont typeface="Arial" panose="020B0604020202020204" pitchFamily="34" charset="0"/>
              <a:buChar char="•"/>
            </a:pPr>
            <a:r>
              <a:rPr lang="en-US" sz="1500" dirty="0" smtClean="0">
                <a:solidFill>
                  <a:schemeClr val="tx1">
                    <a:lumMod val="50000"/>
                  </a:schemeClr>
                </a:solidFill>
              </a:rPr>
              <a:t>Density enhancement (</a:t>
            </a:r>
            <a:r>
              <a:rPr lang="el-GR" sz="1500" dirty="0" smtClean="0">
                <a:solidFill>
                  <a:schemeClr val="tx1">
                    <a:lumMod val="50000"/>
                  </a:schemeClr>
                </a:solidFill>
              </a:rPr>
              <a:t>Δ</a:t>
            </a:r>
            <a:r>
              <a:rPr lang="en-US" sz="1500" dirty="0" smtClean="0">
                <a:solidFill>
                  <a:schemeClr val="tx1">
                    <a:lumMod val="50000"/>
                  </a:schemeClr>
                </a:solidFill>
              </a:rPr>
              <a:t>n&gt;0)</a:t>
            </a:r>
          </a:p>
          <a:p>
            <a:pPr marL="285750" indent="-285750">
              <a:buFont typeface="Arial" panose="020B0604020202020204" pitchFamily="34" charset="0"/>
              <a:buChar char="•"/>
            </a:pPr>
            <a:endParaRPr lang="en-US" sz="1500" dirty="0" smtClean="0">
              <a:solidFill>
                <a:schemeClr val="tx1">
                  <a:lumMod val="50000"/>
                </a:schemeClr>
              </a:solidFill>
            </a:endParaRPr>
          </a:p>
          <a:p>
            <a:pPr marL="285750" indent="-285750">
              <a:buFont typeface="Arial" panose="020B0604020202020204" pitchFamily="34" charset="0"/>
              <a:buChar char="•"/>
            </a:pPr>
            <a:r>
              <a:rPr lang="en-US" sz="1500" dirty="0" smtClean="0">
                <a:solidFill>
                  <a:schemeClr val="tx1">
                    <a:lumMod val="50000"/>
                  </a:schemeClr>
                </a:solidFill>
              </a:rPr>
              <a:t>Colder population shown in ion energy spectrum</a:t>
            </a:r>
          </a:p>
          <a:p>
            <a:pPr marL="285750" indent="-285750">
              <a:buFont typeface="Arial" panose="020B0604020202020204" pitchFamily="34" charset="0"/>
              <a:buChar char="•"/>
            </a:pPr>
            <a:endParaRPr lang="en-US" sz="1500" dirty="0">
              <a:solidFill>
                <a:schemeClr val="tx1">
                  <a:lumMod val="50000"/>
                </a:schemeClr>
              </a:solidFill>
            </a:endParaRPr>
          </a:p>
          <a:p>
            <a:pPr marL="285750" indent="-285750">
              <a:buFont typeface="Arial" panose="020B0604020202020204" pitchFamily="34" charset="0"/>
              <a:buChar char="•"/>
            </a:pPr>
            <a:r>
              <a:rPr lang="en-US" sz="1500" dirty="0" smtClean="0">
                <a:solidFill>
                  <a:schemeClr val="tx1">
                    <a:lumMod val="50000"/>
                  </a:schemeClr>
                </a:solidFill>
              </a:rPr>
              <a:t>Less </a:t>
            </a:r>
            <a:r>
              <a:rPr lang="en-US" sz="1500" dirty="0">
                <a:solidFill>
                  <a:schemeClr val="tx1">
                    <a:lumMod val="50000"/>
                  </a:schemeClr>
                </a:solidFill>
              </a:rPr>
              <a:t>heated plasma </a:t>
            </a:r>
            <a:r>
              <a:rPr lang="el-GR" sz="1500" dirty="0">
                <a:solidFill>
                  <a:schemeClr val="tx1">
                    <a:lumMod val="50000"/>
                  </a:schemeClr>
                </a:solidFill>
              </a:rPr>
              <a:t>(ΔΤ &lt;0</a:t>
            </a:r>
            <a:r>
              <a:rPr lang="el-GR" sz="1500" dirty="0" smtClean="0">
                <a:solidFill>
                  <a:schemeClr val="tx1">
                    <a:lumMod val="50000"/>
                  </a:schemeClr>
                </a:solidFill>
              </a:rPr>
              <a:t>)</a:t>
            </a:r>
            <a:endParaRPr lang="en-US" sz="1500" dirty="0" smtClean="0">
              <a:solidFill>
                <a:schemeClr val="tx1">
                  <a:lumMod val="50000"/>
                </a:schemeClr>
              </a:solidFill>
            </a:endParaRPr>
          </a:p>
          <a:p>
            <a:pPr marL="285750" indent="-285750">
              <a:buFont typeface="Arial" panose="020B0604020202020204" pitchFamily="34" charset="0"/>
              <a:buChar char="•"/>
            </a:pPr>
            <a:endParaRPr lang="en-US" sz="1500" dirty="0" smtClean="0">
              <a:solidFill>
                <a:schemeClr val="tx1">
                  <a:lumMod val="50000"/>
                </a:schemeClr>
              </a:solidFill>
            </a:endParaRPr>
          </a:p>
          <a:p>
            <a:pPr marL="285750" indent="-285750">
              <a:buFont typeface="Arial" panose="020B0604020202020204" pitchFamily="34" charset="0"/>
              <a:buChar char="•"/>
            </a:pPr>
            <a:r>
              <a:rPr lang="en-US" sz="1500" dirty="0" smtClean="0">
                <a:solidFill>
                  <a:schemeClr val="tx1">
                    <a:lumMod val="50000"/>
                  </a:schemeClr>
                </a:solidFill>
              </a:rPr>
              <a:t>Close proximity to BS (</a:t>
            </a:r>
            <a:r>
              <a:rPr lang="el-GR" sz="1500" dirty="0" smtClean="0">
                <a:solidFill>
                  <a:schemeClr val="tx1">
                    <a:lumMod val="50000"/>
                  </a:schemeClr>
                </a:solidFill>
              </a:rPr>
              <a:t>Δ</a:t>
            </a:r>
            <a:r>
              <a:rPr lang="en-US" sz="1500" dirty="0" smtClean="0">
                <a:solidFill>
                  <a:schemeClr val="tx1">
                    <a:lumMod val="50000"/>
                  </a:schemeClr>
                </a:solidFill>
              </a:rPr>
              <a:t>t &lt;  5min)</a:t>
            </a:r>
          </a:p>
        </p:txBody>
      </p:sp>
      <p:sp>
        <p:nvSpPr>
          <p:cNvPr id="12" name="TextBox 11"/>
          <p:cNvSpPr txBox="1"/>
          <p:nvPr/>
        </p:nvSpPr>
        <p:spPr>
          <a:xfrm>
            <a:off x="9414076" y="1150834"/>
            <a:ext cx="1587293" cy="323165"/>
          </a:xfrm>
          <a:prstGeom prst="rect">
            <a:avLst/>
          </a:prstGeom>
          <a:noFill/>
        </p:spPr>
        <p:txBody>
          <a:bodyPr wrap="none" rtlCol="0">
            <a:spAutoFit/>
          </a:bodyPr>
          <a:lstStyle/>
          <a:p>
            <a:pPr algn="ctr"/>
            <a:r>
              <a:rPr lang="en-US" sz="1500" u="sng" dirty="0" smtClean="0">
                <a:solidFill>
                  <a:schemeClr val="tx1">
                    <a:lumMod val="50000"/>
                  </a:schemeClr>
                </a:solidFill>
              </a:rPr>
              <a:t>Basic Properties</a:t>
            </a:r>
            <a:endParaRPr lang="sv-SE" sz="1500" u="sng" dirty="0">
              <a:solidFill>
                <a:schemeClr val="tx1">
                  <a:lumMod val="50000"/>
                </a:schemeClr>
              </a:solidFill>
            </a:endParaRPr>
          </a:p>
        </p:txBody>
      </p:sp>
      <p:cxnSp>
        <p:nvCxnSpPr>
          <p:cNvPr id="13" name="Straight Arrow Connector 12"/>
          <p:cNvCxnSpPr/>
          <p:nvPr/>
        </p:nvCxnSpPr>
        <p:spPr>
          <a:xfrm flipH="1">
            <a:off x="5019258" y="1149331"/>
            <a:ext cx="322028" cy="258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074257" y="4745603"/>
            <a:ext cx="322028" cy="258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169027" y="6183442"/>
            <a:ext cx="3760517" cy="461665"/>
          </a:xfrm>
          <a:prstGeom prst="rect">
            <a:avLst/>
          </a:prstGeom>
        </p:spPr>
        <p:txBody>
          <a:bodyPr wrap="none">
            <a:spAutoFit/>
          </a:bodyPr>
          <a:lstStyle/>
          <a:p>
            <a:r>
              <a:rPr lang="en-US" sz="1200" i="1" dirty="0" smtClean="0">
                <a:solidFill>
                  <a:srgbClr val="000000"/>
                </a:solidFill>
              </a:rPr>
              <a:t>Yellow area = estimated magnetosheath background</a:t>
            </a:r>
          </a:p>
          <a:p>
            <a:r>
              <a:rPr lang="en-US" sz="1200" i="1" dirty="0" smtClean="0">
                <a:solidFill>
                  <a:srgbClr val="000000"/>
                </a:solidFill>
              </a:rPr>
              <a:t>Dotted black line = estimated bow shock crossing</a:t>
            </a:r>
            <a:endParaRPr lang="sv-SE" sz="1200" i="1" dirty="0">
              <a:solidFill>
                <a:srgbClr val="000000"/>
              </a:solidFill>
            </a:endParaRPr>
          </a:p>
        </p:txBody>
      </p:sp>
    </p:spTree>
    <p:extLst>
      <p:ext uri="{BB962C8B-B14F-4D97-AF65-F5344CB8AC3E}">
        <p14:creationId xmlns:p14="http://schemas.microsoft.com/office/powerpoint/2010/main" val="569024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Example </a:t>
            </a:r>
            <a:r>
              <a:rPr lang="el-GR" dirty="0" smtClean="0"/>
              <a:t>2</a:t>
            </a:r>
            <a:r>
              <a:rPr lang="en-US" dirty="0" smtClean="0"/>
              <a:t> (burst data): Close to the Bow shock jet</a:t>
            </a:r>
            <a:endParaRPr lang="sv-S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296" y="1179116"/>
            <a:ext cx="6683796" cy="5179087"/>
          </a:xfrm>
          <a:prstGeom prst="rect">
            <a:avLst/>
          </a:prstGeom>
        </p:spPr>
      </p:pic>
      <p:pic>
        <p:nvPicPr>
          <p:cNvPr id="12" name="Content Placeholder 11"/>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917366" y="760891"/>
            <a:ext cx="3887044" cy="5789613"/>
          </a:xfrm>
        </p:spPr>
      </p:pic>
      <p:sp>
        <p:nvSpPr>
          <p:cNvPr id="5" name="Rectangle 4"/>
          <p:cNvSpPr/>
          <p:nvPr/>
        </p:nvSpPr>
        <p:spPr>
          <a:xfrm>
            <a:off x="-59209" y="6383497"/>
            <a:ext cx="2310248" cy="261610"/>
          </a:xfrm>
          <a:prstGeom prst="rect">
            <a:avLst/>
          </a:prstGeom>
        </p:spPr>
        <p:txBody>
          <a:bodyPr wrap="none">
            <a:spAutoFit/>
          </a:bodyPr>
          <a:lstStyle/>
          <a:p>
            <a:pPr lvl="0"/>
            <a:r>
              <a:rPr lang="en-US" sz="1100" b="1" dirty="0" smtClean="0">
                <a:solidFill>
                  <a:srgbClr val="000000"/>
                </a:solidFill>
              </a:rPr>
              <a:t>Raptis</a:t>
            </a:r>
            <a:r>
              <a:rPr lang="en-US" sz="1100" dirty="0" smtClean="0">
                <a:solidFill>
                  <a:srgbClr val="000000"/>
                </a:solidFill>
              </a:rPr>
              <a:t>, Karlsson, et al. | </a:t>
            </a:r>
            <a:r>
              <a:rPr lang="en-US" sz="1100" dirty="0">
                <a:solidFill>
                  <a:srgbClr val="000000"/>
                </a:solidFill>
              </a:rPr>
              <a:t>Ongoing</a:t>
            </a:r>
            <a:endParaRPr lang="sv-SE" sz="1100" dirty="0">
              <a:solidFill>
                <a:srgbClr val="000000"/>
              </a:solidFill>
            </a:endParaRPr>
          </a:p>
        </p:txBody>
      </p:sp>
      <p:cxnSp>
        <p:nvCxnSpPr>
          <p:cNvPr id="6" name="Straight Connector 5"/>
          <p:cNvCxnSpPr/>
          <p:nvPr/>
        </p:nvCxnSpPr>
        <p:spPr>
          <a:xfrm>
            <a:off x="2385392" y="930303"/>
            <a:ext cx="0" cy="5331349"/>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29556" y="930303"/>
            <a:ext cx="0" cy="5331349"/>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19563" y="930303"/>
            <a:ext cx="0" cy="53313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698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46165"/>
            <a:ext cx="8554312" cy="742924"/>
          </a:xfrm>
        </p:spPr>
        <p:txBody>
          <a:bodyPr/>
          <a:lstStyle/>
          <a:p>
            <a:pPr algn="ctr"/>
            <a:r>
              <a:rPr lang="en-US" dirty="0" smtClean="0"/>
              <a:t>Multi point measurements (MMS 1 – 4)</a:t>
            </a:r>
            <a:endParaRPr lang="sv-SE" dirty="0"/>
          </a:p>
        </p:txBody>
      </p:sp>
      <p:pic>
        <p:nvPicPr>
          <p:cNvPr id="10" name="Picture 9"/>
          <p:cNvPicPr>
            <a:picLocks noChangeAspect="1"/>
          </p:cNvPicPr>
          <p:nvPr/>
        </p:nvPicPr>
        <p:blipFill>
          <a:blip r:embed="rId2"/>
          <a:stretch>
            <a:fillRect/>
          </a:stretch>
        </p:blipFill>
        <p:spPr>
          <a:xfrm>
            <a:off x="9129712" y="46165"/>
            <a:ext cx="3062288" cy="1375545"/>
          </a:xfrm>
          <a:prstGeom prst="rect">
            <a:avLst/>
          </a:prstGeom>
        </p:spPr>
      </p:pic>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200" y="1811857"/>
            <a:ext cx="3069560" cy="4572000"/>
          </a:xfrm>
          <a:prstGeom prst="rect">
            <a:avLst/>
          </a:prstGeom>
        </p:spPr>
      </p:pic>
      <p:pic>
        <p:nvPicPr>
          <p:cNvPr id="4" name="Content Placeholder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58240" y="1811857"/>
            <a:ext cx="3069560" cy="4572000"/>
          </a:xfrm>
          <a:prstGeom prst="rect">
            <a:avLst/>
          </a:prstGeom>
        </p:spPr>
      </p:pic>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05280" y="1811857"/>
            <a:ext cx="3069560" cy="4572000"/>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2320" y="1811857"/>
            <a:ext cx="3069560" cy="4572000"/>
          </a:xfrm>
          <a:prstGeom prst="rect">
            <a:avLst/>
          </a:prstGeom>
        </p:spPr>
      </p:pic>
      <p:pic>
        <p:nvPicPr>
          <p:cNvPr id="8" name="Picture 7"/>
          <p:cNvPicPr>
            <a:picLocks noChangeAspect="1"/>
          </p:cNvPicPr>
          <p:nvPr/>
        </p:nvPicPr>
        <p:blipFill>
          <a:blip r:embed="rId7"/>
          <a:stretch>
            <a:fillRect/>
          </a:stretch>
        </p:blipFill>
        <p:spPr>
          <a:xfrm>
            <a:off x="2141205" y="1351949"/>
            <a:ext cx="209550" cy="352425"/>
          </a:xfrm>
          <a:prstGeom prst="rect">
            <a:avLst/>
          </a:prstGeom>
        </p:spPr>
      </p:pic>
      <p:pic>
        <p:nvPicPr>
          <p:cNvPr id="9" name="Picture 8"/>
          <p:cNvPicPr>
            <a:picLocks noChangeAspect="1"/>
          </p:cNvPicPr>
          <p:nvPr/>
        </p:nvPicPr>
        <p:blipFill>
          <a:blip r:embed="rId8"/>
          <a:stretch>
            <a:fillRect/>
          </a:stretch>
        </p:blipFill>
        <p:spPr>
          <a:xfrm>
            <a:off x="4893007" y="1421710"/>
            <a:ext cx="200025" cy="266700"/>
          </a:xfrm>
          <a:prstGeom prst="rect">
            <a:avLst/>
          </a:prstGeom>
        </p:spPr>
      </p:pic>
      <p:pic>
        <p:nvPicPr>
          <p:cNvPr id="14" name="Picture 13"/>
          <p:cNvPicPr>
            <a:picLocks noChangeAspect="1"/>
          </p:cNvPicPr>
          <p:nvPr/>
        </p:nvPicPr>
        <p:blipFill>
          <a:blip r:embed="rId9"/>
          <a:stretch>
            <a:fillRect/>
          </a:stretch>
        </p:blipFill>
        <p:spPr>
          <a:xfrm>
            <a:off x="10366219" y="1456724"/>
            <a:ext cx="238125" cy="285750"/>
          </a:xfrm>
          <a:prstGeom prst="rect">
            <a:avLst/>
          </a:prstGeom>
        </p:spPr>
      </p:pic>
      <p:pic>
        <p:nvPicPr>
          <p:cNvPr id="15" name="Picture 14"/>
          <p:cNvPicPr>
            <a:picLocks noChangeAspect="1"/>
          </p:cNvPicPr>
          <p:nvPr/>
        </p:nvPicPr>
        <p:blipFill>
          <a:blip r:embed="rId10"/>
          <a:stretch>
            <a:fillRect/>
          </a:stretch>
        </p:blipFill>
        <p:spPr>
          <a:xfrm>
            <a:off x="7665332" y="1431235"/>
            <a:ext cx="247650" cy="247650"/>
          </a:xfrm>
          <a:prstGeom prst="rect">
            <a:avLst/>
          </a:prstGeom>
        </p:spPr>
      </p:pic>
      <p:sp>
        <p:nvSpPr>
          <p:cNvPr id="16" name="Rectangle 15"/>
          <p:cNvSpPr/>
          <p:nvPr/>
        </p:nvSpPr>
        <p:spPr>
          <a:xfrm>
            <a:off x="-59209" y="6383497"/>
            <a:ext cx="2310248" cy="261610"/>
          </a:xfrm>
          <a:prstGeom prst="rect">
            <a:avLst/>
          </a:prstGeom>
        </p:spPr>
        <p:txBody>
          <a:bodyPr wrap="none">
            <a:spAutoFit/>
          </a:bodyPr>
          <a:lstStyle/>
          <a:p>
            <a:pPr lvl="0"/>
            <a:r>
              <a:rPr lang="en-US" sz="1100" b="1" dirty="0" smtClean="0">
                <a:solidFill>
                  <a:srgbClr val="000000"/>
                </a:solidFill>
              </a:rPr>
              <a:t>Raptis</a:t>
            </a:r>
            <a:r>
              <a:rPr lang="en-US" sz="1100" dirty="0" smtClean="0">
                <a:solidFill>
                  <a:srgbClr val="000000"/>
                </a:solidFill>
              </a:rPr>
              <a:t>, Karlsson, et al. | </a:t>
            </a:r>
            <a:r>
              <a:rPr lang="en-US" sz="1100" dirty="0">
                <a:solidFill>
                  <a:srgbClr val="000000"/>
                </a:solidFill>
              </a:rPr>
              <a:t>Ongoing</a:t>
            </a:r>
            <a:endParaRPr lang="sv-SE" sz="1100" dirty="0">
              <a:solidFill>
                <a:srgbClr val="000000"/>
              </a:solidFill>
            </a:endParaRPr>
          </a:p>
        </p:txBody>
      </p:sp>
      <p:cxnSp>
        <p:nvCxnSpPr>
          <p:cNvPr id="17" name="Straight Connector 16"/>
          <p:cNvCxnSpPr/>
          <p:nvPr/>
        </p:nvCxnSpPr>
        <p:spPr>
          <a:xfrm>
            <a:off x="1761215" y="1956022"/>
            <a:ext cx="0" cy="4198288"/>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23215" y="1956022"/>
            <a:ext cx="0" cy="4198288"/>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09107" y="1956022"/>
            <a:ext cx="0" cy="4198288"/>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287623" y="1956022"/>
            <a:ext cx="0" cy="4198288"/>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41097" y="1956022"/>
            <a:ext cx="0" cy="4198288"/>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059978" y="1956022"/>
            <a:ext cx="0" cy="4198288"/>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281038" y="1865907"/>
            <a:ext cx="0" cy="4198288"/>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899919" y="1865907"/>
            <a:ext cx="0" cy="4198288"/>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429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96939" y="1092907"/>
            <a:ext cx="3461189" cy="5513832"/>
          </a:xfrm>
          <a:prstGeom prst="rect">
            <a:avLst/>
          </a:prstGeom>
        </p:spPr>
      </p:pic>
      <p:sp>
        <p:nvSpPr>
          <p:cNvPr id="3" name="Title 2"/>
          <p:cNvSpPr>
            <a:spLocks noGrp="1"/>
          </p:cNvSpPr>
          <p:nvPr>
            <p:ph type="title"/>
          </p:nvPr>
        </p:nvSpPr>
        <p:spPr/>
        <p:txBody>
          <a:bodyPr/>
          <a:lstStyle/>
          <a:p>
            <a:pPr algn="ctr"/>
            <a:r>
              <a:rPr lang="en-US" dirty="0" smtClean="0"/>
              <a:t>The structure is moving towards the Earth</a:t>
            </a:r>
            <a:endParaRPr lang="sv-SE" dirty="0"/>
          </a:p>
        </p:txBody>
      </p:sp>
      <p:pic>
        <p:nvPicPr>
          <p:cNvPr id="6" name="Content Placeholder 5"/>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592106" y="1097452"/>
            <a:ext cx="3391529" cy="5509287"/>
          </a:xfrm>
        </p:spPr>
      </p:pic>
      <p:sp>
        <p:nvSpPr>
          <p:cNvPr id="12" name="5-Point Star 11"/>
          <p:cNvSpPr>
            <a:spLocks noChangeAspect="1"/>
          </p:cNvSpPr>
          <p:nvPr/>
        </p:nvSpPr>
        <p:spPr>
          <a:xfrm>
            <a:off x="2506516" y="120654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5-Point Star 12"/>
          <p:cNvSpPr>
            <a:spLocks noChangeAspect="1"/>
          </p:cNvSpPr>
          <p:nvPr/>
        </p:nvSpPr>
        <p:spPr>
          <a:xfrm>
            <a:off x="2768942" y="2506556"/>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5-Point Star 13"/>
          <p:cNvSpPr>
            <a:spLocks noChangeAspect="1"/>
          </p:cNvSpPr>
          <p:nvPr/>
        </p:nvSpPr>
        <p:spPr>
          <a:xfrm>
            <a:off x="2841796" y="3852096"/>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5-Point Star 14"/>
          <p:cNvSpPr>
            <a:spLocks noChangeAspect="1"/>
          </p:cNvSpPr>
          <p:nvPr/>
        </p:nvSpPr>
        <p:spPr>
          <a:xfrm>
            <a:off x="2895478" y="5197636"/>
            <a:ext cx="182880" cy="182880"/>
          </a:xfrm>
          <a:prstGeom prst="star5">
            <a:avLst>
              <a:gd name="adj" fmla="val 15957"/>
              <a:gd name="hf" fmla="val 105146"/>
              <a:gd name="vf" fmla="val 110557"/>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Picture 16"/>
          <p:cNvPicPr>
            <a:picLocks noChangeAspect="1"/>
          </p:cNvPicPr>
          <p:nvPr/>
        </p:nvPicPr>
        <p:blipFill>
          <a:blip r:embed="rId4"/>
          <a:stretch>
            <a:fillRect/>
          </a:stretch>
        </p:blipFill>
        <p:spPr>
          <a:xfrm>
            <a:off x="8871432" y="704536"/>
            <a:ext cx="2972100" cy="2826612"/>
          </a:xfrm>
          <a:prstGeom prst="rect">
            <a:avLst/>
          </a:prstGeom>
        </p:spPr>
      </p:pic>
      <p:sp>
        <p:nvSpPr>
          <p:cNvPr id="26" name="5-Point Star 25"/>
          <p:cNvSpPr>
            <a:spLocks noChangeAspect="1"/>
          </p:cNvSpPr>
          <p:nvPr/>
        </p:nvSpPr>
        <p:spPr>
          <a:xfrm>
            <a:off x="5888770" y="136950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5-Point Star 26"/>
          <p:cNvSpPr>
            <a:spLocks noChangeAspect="1"/>
          </p:cNvSpPr>
          <p:nvPr/>
        </p:nvSpPr>
        <p:spPr>
          <a:xfrm>
            <a:off x="6004560" y="255534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5-Point Star 27"/>
          <p:cNvSpPr>
            <a:spLocks noChangeAspect="1"/>
          </p:cNvSpPr>
          <p:nvPr/>
        </p:nvSpPr>
        <p:spPr>
          <a:xfrm>
            <a:off x="6096000" y="374118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5-Point Star 28"/>
          <p:cNvSpPr>
            <a:spLocks noChangeAspect="1"/>
          </p:cNvSpPr>
          <p:nvPr/>
        </p:nvSpPr>
        <p:spPr>
          <a:xfrm>
            <a:off x="6316757" y="5104835"/>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5-Point Star 29"/>
          <p:cNvSpPr>
            <a:spLocks noChangeAspect="1"/>
          </p:cNvSpPr>
          <p:nvPr/>
        </p:nvSpPr>
        <p:spPr>
          <a:xfrm>
            <a:off x="6248515" y="157143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5-Point Star 30"/>
          <p:cNvSpPr>
            <a:spLocks noChangeAspect="1"/>
          </p:cNvSpPr>
          <p:nvPr/>
        </p:nvSpPr>
        <p:spPr>
          <a:xfrm>
            <a:off x="6332983" y="2815630"/>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5-Point Star 32"/>
          <p:cNvSpPr>
            <a:spLocks noChangeAspect="1"/>
          </p:cNvSpPr>
          <p:nvPr/>
        </p:nvSpPr>
        <p:spPr>
          <a:xfrm>
            <a:off x="6424423" y="392406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5-Point Star 33"/>
          <p:cNvSpPr>
            <a:spLocks noChangeAspect="1"/>
          </p:cNvSpPr>
          <p:nvPr/>
        </p:nvSpPr>
        <p:spPr>
          <a:xfrm>
            <a:off x="6499171" y="5419308"/>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5-Point Star 34"/>
          <p:cNvSpPr>
            <a:spLocks noChangeAspect="1"/>
          </p:cNvSpPr>
          <p:nvPr/>
        </p:nvSpPr>
        <p:spPr>
          <a:xfrm>
            <a:off x="6415169" y="138942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5-Point Star 35"/>
          <p:cNvSpPr>
            <a:spLocks noChangeAspect="1"/>
          </p:cNvSpPr>
          <p:nvPr/>
        </p:nvSpPr>
        <p:spPr>
          <a:xfrm>
            <a:off x="6518609" y="263675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5-Point Star 36"/>
          <p:cNvSpPr>
            <a:spLocks noChangeAspect="1"/>
          </p:cNvSpPr>
          <p:nvPr/>
        </p:nvSpPr>
        <p:spPr>
          <a:xfrm>
            <a:off x="6611258" y="3879784"/>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5-Point Star 37"/>
          <p:cNvSpPr>
            <a:spLocks noChangeAspect="1"/>
          </p:cNvSpPr>
          <p:nvPr/>
        </p:nvSpPr>
        <p:spPr>
          <a:xfrm>
            <a:off x="6783616" y="5049488"/>
            <a:ext cx="182880" cy="182880"/>
          </a:xfrm>
          <a:prstGeom prst="star5">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3" name="Picture 42"/>
          <p:cNvPicPr>
            <a:picLocks noChangeAspect="1"/>
          </p:cNvPicPr>
          <p:nvPr/>
        </p:nvPicPr>
        <p:blipFill>
          <a:blip r:embed="rId5"/>
          <a:stretch>
            <a:fillRect/>
          </a:stretch>
        </p:blipFill>
        <p:spPr>
          <a:xfrm>
            <a:off x="254856" y="1765417"/>
            <a:ext cx="209550" cy="352425"/>
          </a:xfrm>
          <a:prstGeom prst="rect">
            <a:avLst/>
          </a:prstGeom>
        </p:spPr>
      </p:pic>
      <p:pic>
        <p:nvPicPr>
          <p:cNvPr id="44" name="Picture 43"/>
          <p:cNvPicPr>
            <a:picLocks noChangeAspect="1"/>
          </p:cNvPicPr>
          <p:nvPr/>
        </p:nvPicPr>
        <p:blipFill>
          <a:blip r:embed="rId6"/>
          <a:stretch>
            <a:fillRect/>
          </a:stretch>
        </p:blipFill>
        <p:spPr>
          <a:xfrm>
            <a:off x="264381" y="3059219"/>
            <a:ext cx="200025" cy="266700"/>
          </a:xfrm>
          <a:prstGeom prst="rect">
            <a:avLst/>
          </a:prstGeom>
        </p:spPr>
      </p:pic>
      <p:pic>
        <p:nvPicPr>
          <p:cNvPr id="45" name="Picture 44"/>
          <p:cNvPicPr>
            <a:picLocks noChangeAspect="1"/>
          </p:cNvPicPr>
          <p:nvPr/>
        </p:nvPicPr>
        <p:blipFill>
          <a:blip r:embed="rId7"/>
          <a:stretch>
            <a:fillRect/>
          </a:stretch>
        </p:blipFill>
        <p:spPr>
          <a:xfrm>
            <a:off x="264381" y="5582063"/>
            <a:ext cx="238125" cy="285750"/>
          </a:xfrm>
          <a:prstGeom prst="rect">
            <a:avLst/>
          </a:prstGeom>
        </p:spPr>
      </p:pic>
      <p:pic>
        <p:nvPicPr>
          <p:cNvPr id="46" name="Picture 45"/>
          <p:cNvPicPr>
            <a:picLocks noChangeAspect="1"/>
          </p:cNvPicPr>
          <p:nvPr/>
        </p:nvPicPr>
        <p:blipFill>
          <a:blip r:embed="rId8"/>
          <a:stretch>
            <a:fillRect/>
          </a:stretch>
        </p:blipFill>
        <p:spPr>
          <a:xfrm>
            <a:off x="238814" y="4330166"/>
            <a:ext cx="247650" cy="247650"/>
          </a:xfrm>
          <a:prstGeom prst="rect">
            <a:avLst/>
          </a:prstGeom>
        </p:spPr>
      </p:pic>
      <p:pic>
        <p:nvPicPr>
          <p:cNvPr id="4" name="Picture 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18162" y="3692042"/>
            <a:ext cx="2925370" cy="2897772"/>
          </a:xfrm>
          <a:prstGeom prst="rect">
            <a:avLst/>
          </a:prstGeom>
        </p:spPr>
      </p:pic>
      <p:cxnSp>
        <p:nvCxnSpPr>
          <p:cNvPr id="7" name="Straight Arrow Connector 6"/>
          <p:cNvCxnSpPr/>
          <p:nvPr/>
        </p:nvCxnSpPr>
        <p:spPr>
          <a:xfrm>
            <a:off x="9172116" y="3551971"/>
            <a:ext cx="2555758"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4" descr="ÎÏÎ¿ÏÎ­Î»ÎµÏÎ¼Î± ÎµÎ¹ÎºÏÎ½Î±Ï Î³Î¹Î± circle half blac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1771015" y="3433272"/>
            <a:ext cx="238493" cy="23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399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2200" u="sng" dirty="0" smtClean="0"/>
              <a:t>Main points</a:t>
            </a:r>
            <a:endParaRPr lang="en-US" sz="2200" u="sng" dirty="0"/>
          </a:p>
          <a:p>
            <a:r>
              <a:rPr lang="en-US" sz="2200" dirty="0" smtClean="0"/>
              <a:t>The</a:t>
            </a:r>
            <a:r>
              <a:rPr lang="en-US" sz="2200" dirty="0" smtClean="0">
                <a:solidFill>
                  <a:srgbClr val="FF0000"/>
                </a:solidFill>
              </a:rPr>
              <a:t> </a:t>
            </a:r>
            <a:r>
              <a:rPr lang="en-US" sz="2200" dirty="0">
                <a:solidFill>
                  <a:srgbClr val="FF0000"/>
                </a:solidFill>
              </a:rPr>
              <a:t>s</a:t>
            </a:r>
            <a:r>
              <a:rPr lang="en-US" sz="2200" dirty="0" smtClean="0">
                <a:solidFill>
                  <a:srgbClr val="FF0000"/>
                </a:solidFill>
              </a:rPr>
              <a:t>tatistics</a:t>
            </a:r>
            <a:r>
              <a:rPr lang="en-US" sz="2200" dirty="0" smtClean="0"/>
              <a:t> seem to </a:t>
            </a:r>
            <a:r>
              <a:rPr lang="en-US" sz="2200" dirty="0" smtClean="0">
                <a:solidFill>
                  <a:srgbClr val="FF0000"/>
                </a:solidFill>
              </a:rPr>
              <a:t>support</a:t>
            </a:r>
            <a:r>
              <a:rPr lang="en-US" sz="2200" dirty="0" smtClean="0"/>
              <a:t> </a:t>
            </a:r>
            <a:r>
              <a:rPr lang="en-US" sz="2200" i="1" dirty="0" smtClean="0">
                <a:solidFill>
                  <a:srgbClr val="FF0000"/>
                </a:solidFill>
              </a:rPr>
              <a:t>SLAMS</a:t>
            </a:r>
            <a:r>
              <a:rPr lang="en-US" sz="2200" i="1" dirty="0" smtClean="0"/>
              <a:t> </a:t>
            </a:r>
            <a:r>
              <a:rPr lang="en-US" sz="2200" i="1" dirty="0" smtClean="0">
                <a:solidFill>
                  <a:srgbClr val="FF0000"/>
                </a:solidFill>
              </a:rPr>
              <a:t>penetration</a:t>
            </a:r>
            <a:r>
              <a:rPr lang="en-US" sz="2200" dirty="0" smtClean="0"/>
              <a:t> and </a:t>
            </a:r>
            <a:r>
              <a:rPr lang="en-US" sz="2200" i="1" dirty="0" smtClean="0">
                <a:solidFill>
                  <a:srgbClr val="FF0000"/>
                </a:solidFill>
              </a:rPr>
              <a:t>bow shock ripple </a:t>
            </a:r>
            <a:r>
              <a:rPr lang="en-US" sz="2200" dirty="0" smtClean="0"/>
              <a:t>mechanism</a:t>
            </a:r>
          </a:p>
          <a:p>
            <a:r>
              <a:rPr lang="en-US" sz="2200" b="1" dirty="0" smtClean="0"/>
              <a:t>However,</a:t>
            </a:r>
            <a:r>
              <a:rPr lang="en-US" sz="2200" dirty="0" smtClean="0"/>
              <a:t> fast (*maybe even burst sometimes) </a:t>
            </a:r>
            <a:r>
              <a:rPr lang="en-US" sz="2200" dirty="0" smtClean="0">
                <a:solidFill>
                  <a:srgbClr val="FF0000"/>
                </a:solidFill>
              </a:rPr>
              <a:t>data </a:t>
            </a:r>
            <a:r>
              <a:rPr lang="en-US" sz="2200" dirty="0" smtClean="0"/>
              <a:t>can be </a:t>
            </a:r>
            <a:r>
              <a:rPr lang="en-US" sz="2200" dirty="0" smtClean="0">
                <a:solidFill>
                  <a:srgbClr val="FF0000"/>
                </a:solidFill>
              </a:rPr>
              <a:t>misleading close to the bow shock</a:t>
            </a:r>
            <a:r>
              <a:rPr lang="en-US" sz="2200" dirty="0" smtClean="0"/>
              <a:t>. One can confuse jets with foreshock, bow shock oscillation etc. </a:t>
            </a:r>
          </a:p>
          <a:p>
            <a:r>
              <a:rPr lang="en-US" sz="2200" dirty="0" smtClean="0"/>
              <a:t>The </a:t>
            </a:r>
            <a:r>
              <a:rPr lang="en-US" sz="2200" dirty="0" smtClean="0">
                <a:solidFill>
                  <a:srgbClr val="FF0000"/>
                </a:solidFill>
              </a:rPr>
              <a:t>case studies</a:t>
            </a:r>
            <a:r>
              <a:rPr lang="en-US" sz="2200" dirty="0" smtClean="0"/>
              <a:t> show </a:t>
            </a:r>
            <a:r>
              <a:rPr lang="en-US" sz="2200" dirty="0" smtClean="0">
                <a:solidFill>
                  <a:srgbClr val="FF0000"/>
                </a:solidFill>
              </a:rPr>
              <a:t>similar results to statistics </a:t>
            </a:r>
            <a:r>
              <a:rPr lang="en-US" sz="2200" dirty="0" smtClean="0"/>
              <a:t>but also showed some false positive events that require more work.</a:t>
            </a:r>
          </a:p>
          <a:p>
            <a:pPr marL="0" indent="0">
              <a:buNone/>
            </a:pPr>
            <a:endParaRPr lang="en-US" sz="2200" dirty="0" smtClean="0"/>
          </a:p>
          <a:p>
            <a:pPr marL="0" indent="0" algn="ctr">
              <a:buNone/>
            </a:pPr>
            <a:r>
              <a:rPr lang="en-US" sz="2200" u="sng" dirty="0" smtClean="0"/>
              <a:t>Future work</a:t>
            </a:r>
            <a:endParaRPr lang="en-US" sz="2200" u="sng" dirty="0"/>
          </a:p>
          <a:p>
            <a:r>
              <a:rPr lang="en-US" sz="2200" dirty="0" smtClean="0"/>
              <a:t>Review each case with burst data to determine if </a:t>
            </a:r>
            <a:r>
              <a:rPr lang="en-US" sz="2200" dirty="0" smtClean="0">
                <a:solidFill>
                  <a:srgbClr val="FF0000"/>
                </a:solidFill>
              </a:rPr>
              <a:t>structures </a:t>
            </a:r>
            <a:r>
              <a:rPr lang="en-US" sz="2200" dirty="0" smtClean="0"/>
              <a:t>are</a:t>
            </a:r>
            <a:r>
              <a:rPr lang="en-US" sz="2200" dirty="0" smtClean="0">
                <a:solidFill>
                  <a:srgbClr val="FF0000"/>
                </a:solidFill>
              </a:rPr>
              <a:t> convective</a:t>
            </a:r>
            <a:r>
              <a:rPr lang="en-US" sz="2200" dirty="0" smtClean="0"/>
              <a:t> (jets) </a:t>
            </a:r>
            <a:r>
              <a:rPr lang="en-US" sz="2200" dirty="0" smtClean="0">
                <a:solidFill>
                  <a:srgbClr val="FF0000"/>
                </a:solidFill>
              </a:rPr>
              <a:t>or nested </a:t>
            </a:r>
            <a:r>
              <a:rPr lang="en-US" sz="2200" dirty="0" smtClean="0"/>
              <a:t>(shock oscillation / foreshock excursions etc.)</a:t>
            </a:r>
          </a:p>
          <a:p>
            <a:r>
              <a:rPr lang="en-US" sz="2200" dirty="0" smtClean="0"/>
              <a:t>Quantify relationship between observed parameters and compute the </a:t>
            </a:r>
            <a:r>
              <a:rPr lang="en-US" sz="2200" dirty="0" smtClean="0">
                <a:solidFill>
                  <a:srgbClr val="FF0000"/>
                </a:solidFill>
              </a:rPr>
              <a:t>likelihood </a:t>
            </a:r>
            <a:r>
              <a:rPr lang="en-US" sz="2200" dirty="0" smtClean="0"/>
              <a:t>of each </a:t>
            </a:r>
            <a:r>
              <a:rPr lang="en-US" sz="2200" dirty="0" smtClean="0">
                <a:solidFill>
                  <a:srgbClr val="FF0000"/>
                </a:solidFill>
              </a:rPr>
              <a:t>generation mechanism</a:t>
            </a:r>
            <a:r>
              <a:rPr lang="el-GR" sz="2200" dirty="0" smtClean="0"/>
              <a:t>.</a:t>
            </a:r>
            <a:endParaRPr lang="en-US" sz="2200" dirty="0"/>
          </a:p>
          <a:p>
            <a:pPr marL="0" indent="0" algn="ctr">
              <a:buNone/>
            </a:pPr>
            <a:endParaRPr lang="en-US" sz="2200" dirty="0"/>
          </a:p>
        </p:txBody>
      </p:sp>
      <p:sp>
        <p:nvSpPr>
          <p:cNvPr id="3" name="Title 2"/>
          <p:cNvSpPr>
            <a:spLocks noGrp="1"/>
          </p:cNvSpPr>
          <p:nvPr>
            <p:ph type="title"/>
          </p:nvPr>
        </p:nvSpPr>
        <p:spPr/>
        <p:txBody>
          <a:bodyPr/>
          <a:lstStyle/>
          <a:p>
            <a:pPr algn="ctr"/>
            <a:r>
              <a:rPr lang="en-US" dirty="0" smtClean="0"/>
              <a:t>Summary &amp; Conclusion</a:t>
            </a:r>
            <a:endParaRPr lang="sv-SE"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00261" y="67877"/>
            <a:ext cx="558642" cy="553301"/>
          </a:xfrm>
          <a:prstGeom prst="rect">
            <a:avLst/>
          </a:prstGeom>
        </p:spPr>
      </p:pic>
      <p:pic>
        <p:nvPicPr>
          <p:cNvPr id="5" name="Picture 2" descr="File:Magnetospheric Multiscale Mission logo.png - Wikimedia Common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617200" y="45178"/>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TH Logo Vector (.EPS) Free Download"/>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9959" y="7649"/>
            <a:ext cx="546041" cy="6135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984" y="6372230"/>
            <a:ext cx="6096000" cy="400110"/>
          </a:xfrm>
          <a:prstGeom prst="rect">
            <a:avLst/>
          </a:prstGeom>
        </p:spPr>
        <p:txBody>
          <a:bodyPr>
            <a:spAutoFit/>
          </a:bodyPr>
          <a:lstStyle/>
          <a:p>
            <a:r>
              <a:rPr lang="en-US" sz="1000" i="1" dirty="0">
                <a:solidFill>
                  <a:srgbClr val="000000"/>
                </a:solidFill>
              </a:rPr>
              <a:t>This work has been supported by Hellenic Astronomical Society (https://helas.gr)</a:t>
            </a:r>
            <a:r>
              <a:rPr lang="en-US" sz="1000" dirty="0">
                <a:solidFill>
                  <a:srgbClr val="000000"/>
                </a:solidFill>
              </a:rPr>
              <a:t/>
            </a:r>
            <a:br>
              <a:rPr lang="en-US" sz="1000" dirty="0">
                <a:solidFill>
                  <a:srgbClr val="000000"/>
                </a:solidFill>
              </a:rPr>
            </a:br>
            <a:endParaRPr lang="sv-SE" sz="1000" dirty="0">
              <a:solidFill>
                <a:srgbClr val="000000"/>
              </a:solidFill>
            </a:endParaRPr>
          </a:p>
        </p:txBody>
      </p:sp>
    </p:spTree>
    <p:extLst>
      <p:ext uri="{BB962C8B-B14F-4D97-AF65-F5344CB8AC3E}">
        <p14:creationId xmlns:p14="http://schemas.microsoft.com/office/powerpoint/2010/main" val="2632912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
            <a:ext cx="11196286" cy="6653719"/>
          </a:xfrm>
        </p:spPr>
        <p:txBody>
          <a:bodyPr anchor="ctr">
            <a:normAutofit/>
          </a:bodyPr>
          <a:lstStyle/>
          <a:p>
            <a:pPr marL="0" indent="0" algn="ctr">
              <a:buNone/>
            </a:pPr>
            <a:r>
              <a:rPr lang="en-US" sz="3400" dirty="0" smtClean="0"/>
              <a:t>Introduction</a:t>
            </a:r>
          </a:p>
        </p:txBody>
      </p:sp>
    </p:spTree>
    <p:extLst>
      <p:ext uri="{BB962C8B-B14F-4D97-AF65-F5344CB8AC3E}">
        <p14:creationId xmlns:p14="http://schemas.microsoft.com/office/powerpoint/2010/main" val="224777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Magnetosheath </a:t>
            </a:r>
            <a:r>
              <a:rPr lang="en-US" dirty="0"/>
              <a:t>Jets</a:t>
            </a:r>
            <a:endParaRPr lang="sv-SE" dirty="0"/>
          </a:p>
        </p:txBody>
      </p:sp>
      <p:pic>
        <p:nvPicPr>
          <p:cNvPr id="7" name="Picture 2" descr="https://media.springernature.com/original/springer-static/image/art%3A10.1007%2Fs11214-018-0516-3/MediaObjects/11214_2018_516_Fig1_HTM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6" y="1048108"/>
            <a:ext cx="5907024" cy="50858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581" y="6393025"/>
            <a:ext cx="4152567" cy="261610"/>
          </a:xfrm>
          <a:prstGeom prst="rect">
            <a:avLst/>
          </a:prstGeom>
          <a:noFill/>
        </p:spPr>
        <p:txBody>
          <a:bodyPr wrap="square" rtlCol="0">
            <a:spAutoFit/>
          </a:bodyPr>
          <a:lstStyle/>
          <a:p>
            <a:r>
              <a:rPr lang="en-US" sz="1100" dirty="0" err="1" smtClean="0">
                <a:solidFill>
                  <a:srgbClr val="000000"/>
                </a:solidFill>
              </a:rPr>
              <a:t>Plaschke</a:t>
            </a:r>
            <a:r>
              <a:rPr lang="en-US" sz="1100" dirty="0" smtClean="0">
                <a:solidFill>
                  <a:srgbClr val="000000"/>
                </a:solidFill>
              </a:rPr>
              <a:t> F. et al. (2018); sketch by H. </a:t>
            </a:r>
            <a:r>
              <a:rPr lang="en-US" sz="1100" dirty="0" err="1" smtClean="0">
                <a:solidFill>
                  <a:srgbClr val="000000"/>
                </a:solidFill>
              </a:rPr>
              <a:t>Hietala</a:t>
            </a:r>
            <a:r>
              <a:rPr lang="en-US" sz="1100" dirty="0">
                <a:solidFill>
                  <a:srgbClr val="000000"/>
                </a:solidFill>
              </a:rPr>
              <a:t> </a:t>
            </a:r>
            <a:r>
              <a:rPr lang="en-US" sz="1100" dirty="0" smtClean="0">
                <a:solidFill>
                  <a:srgbClr val="000000"/>
                </a:solidFill>
              </a:rPr>
              <a:t>| Space </a:t>
            </a:r>
            <a:r>
              <a:rPr lang="en-US" sz="1100" dirty="0">
                <a:solidFill>
                  <a:srgbClr val="000000"/>
                </a:solidFill>
              </a:rPr>
              <a:t>Sci. Rev </a:t>
            </a:r>
            <a:endParaRPr lang="sv-SE" sz="1100" dirty="0">
              <a:solidFill>
                <a:srgbClr val="000000"/>
              </a:solidFill>
            </a:endParaRPr>
          </a:p>
        </p:txBody>
      </p:sp>
      <p:sp>
        <p:nvSpPr>
          <p:cNvPr id="2" name="TextBox 1"/>
          <p:cNvSpPr txBox="1"/>
          <p:nvPr/>
        </p:nvSpPr>
        <p:spPr>
          <a:xfrm>
            <a:off x="7172262" y="1165293"/>
            <a:ext cx="4521200" cy="2031325"/>
          </a:xfrm>
          <a:prstGeom prst="rect">
            <a:avLst/>
          </a:prstGeom>
          <a:noFill/>
        </p:spPr>
        <p:txBody>
          <a:bodyPr wrap="square" rtlCol="0">
            <a:spAutoFit/>
          </a:bodyPr>
          <a:lstStyle/>
          <a:p>
            <a:pPr algn="ctr"/>
            <a:r>
              <a:rPr lang="en-US" i="1" dirty="0" smtClean="0">
                <a:solidFill>
                  <a:schemeClr val="tx1">
                    <a:lumMod val="50000"/>
                  </a:schemeClr>
                </a:solidFill>
              </a:rPr>
              <a:t>Magnetosheath jets are transient localized enhancements of dynamic pressure (density and/or velocity increase)</a:t>
            </a:r>
          </a:p>
          <a:p>
            <a:pPr algn="ctr"/>
            <a:endParaRPr lang="en-US" i="1" dirty="0">
              <a:solidFill>
                <a:schemeClr val="tx1">
                  <a:lumMod val="50000"/>
                </a:schemeClr>
              </a:solidFill>
            </a:endParaRPr>
          </a:p>
          <a:p>
            <a:pPr algn="ctr"/>
            <a:r>
              <a:rPr lang="en-US" i="1" dirty="0" smtClean="0">
                <a:solidFill>
                  <a:schemeClr val="tx1">
                    <a:lumMod val="50000"/>
                  </a:schemeClr>
                </a:solidFill>
              </a:rPr>
              <a:t>e.g. 100% dynamic pressure enhancement compared to background magnetosheath</a:t>
            </a:r>
            <a:endParaRPr lang="sv-SE" i="1" dirty="0">
              <a:solidFill>
                <a:schemeClr val="tx1">
                  <a:lumMod val="50000"/>
                </a:schemeClr>
              </a:solidFill>
            </a:endParaRPr>
          </a:p>
        </p:txBody>
      </p:sp>
      <p:sp>
        <p:nvSpPr>
          <p:cNvPr id="6" name="TextBox 5"/>
          <p:cNvSpPr txBox="1"/>
          <p:nvPr/>
        </p:nvSpPr>
        <p:spPr>
          <a:xfrm>
            <a:off x="7172262" y="3647646"/>
            <a:ext cx="4521200" cy="2308324"/>
          </a:xfrm>
          <a:prstGeom prst="rect">
            <a:avLst/>
          </a:prstGeom>
          <a:noFill/>
        </p:spPr>
        <p:txBody>
          <a:bodyPr wrap="square" rtlCol="0">
            <a:spAutoFit/>
          </a:bodyPr>
          <a:lstStyle/>
          <a:p>
            <a:pPr algn="ctr"/>
            <a:r>
              <a:rPr lang="en-US" i="1" dirty="0" smtClean="0">
                <a:solidFill>
                  <a:schemeClr val="tx1">
                    <a:lumMod val="50000"/>
                  </a:schemeClr>
                </a:solidFill>
              </a:rPr>
              <a:t>ULF wave excitation</a:t>
            </a:r>
          </a:p>
          <a:p>
            <a:pPr algn="ctr"/>
            <a:r>
              <a:rPr lang="en-US" i="1" dirty="0" smtClean="0">
                <a:solidFill>
                  <a:schemeClr val="tx1">
                    <a:lumMod val="50000"/>
                  </a:schemeClr>
                </a:solidFill>
              </a:rPr>
              <a:t>Radiation belts</a:t>
            </a:r>
          </a:p>
          <a:p>
            <a:pPr algn="ctr"/>
            <a:r>
              <a:rPr lang="en-US" i="1" dirty="0" smtClean="0">
                <a:solidFill>
                  <a:schemeClr val="tx1">
                    <a:lumMod val="50000"/>
                  </a:schemeClr>
                </a:solidFill>
              </a:rPr>
              <a:t>Aurora</a:t>
            </a:r>
          </a:p>
          <a:p>
            <a:pPr algn="ctr"/>
            <a:r>
              <a:rPr lang="en-US" i="1" dirty="0" smtClean="0">
                <a:solidFill>
                  <a:schemeClr val="tx1">
                    <a:lumMod val="50000"/>
                  </a:schemeClr>
                </a:solidFill>
              </a:rPr>
              <a:t>Magnetopause reconnection</a:t>
            </a:r>
          </a:p>
          <a:p>
            <a:pPr algn="ctr"/>
            <a:r>
              <a:rPr lang="en-US" i="1" dirty="0" err="1" smtClean="0">
                <a:solidFill>
                  <a:schemeClr val="tx1">
                    <a:lumMod val="50000"/>
                  </a:schemeClr>
                </a:solidFill>
              </a:rPr>
              <a:t>Magetopause</a:t>
            </a:r>
            <a:r>
              <a:rPr lang="en-US" i="1" dirty="0" smtClean="0">
                <a:solidFill>
                  <a:schemeClr val="tx1">
                    <a:lumMod val="50000"/>
                  </a:schemeClr>
                </a:solidFill>
              </a:rPr>
              <a:t> penetration</a:t>
            </a:r>
          </a:p>
          <a:p>
            <a:pPr algn="ctr"/>
            <a:r>
              <a:rPr lang="en-US" i="1" dirty="0" smtClean="0">
                <a:solidFill>
                  <a:schemeClr val="tx1">
                    <a:lumMod val="50000"/>
                  </a:schemeClr>
                </a:solidFill>
              </a:rPr>
              <a:t>Shock acceleration</a:t>
            </a:r>
          </a:p>
          <a:p>
            <a:pPr algn="ctr"/>
            <a:r>
              <a:rPr lang="en-US" i="1" dirty="0" smtClean="0">
                <a:solidFill>
                  <a:schemeClr val="tx1">
                    <a:lumMod val="50000"/>
                  </a:schemeClr>
                </a:solidFill>
              </a:rPr>
              <a:t>Magnetopause surface </a:t>
            </a:r>
            <a:r>
              <a:rPr lang="en-US" i="1" dirty="0" err="1" smtClean="0">
                <a:solidFill>
                  <a:schemeClr val="tx1">
                    <a:lumMod val="50000"/>
                  </a:schemeClr>
                </a:solidFill>
              </a:rPr>
              <a:t>eigenmodes</a:t>
            </a:r>
            <a:endParaRPr lang="en-US" i="1" dirty="0" smtClean="0">
              <a:solidFill>
                <a:schemeClr val="tx1">
                  <a:lumMod val="50000"/>
                </a:schemeClr>
              </a:solidFill>
            </a:endParaRPr>
          </a:p>
          <a:p>
            <a:pPr algn="ctr"/>
            <a:endParaRPr lang="sv-SE" i="1" dirty="0">
              <a:solidFill>
                <a:schemeClr val="tx1">
                  <a:lumMod val="50000"/>
                </a:schemeClr>
              </a:solidFill>
            </a:endParaRPr>
          </a:p>
        </p:txBody>
      </p:sp>
      <p:sp>
        <p:nvSpPr>
          <p:cNvPr id="4" name="TextBox 3"/>
          <p:cNvSpPr txBox="1"/>
          <p:nvPr/>
        </p:nvSpPr>
        <p:spPr>
          <a:xfrm>
            <a:off x="8859628" y="883394"/>
            <a:ext cx="1146468" cy="369332"/>
          </a:xfrm>
          <a:prstGeom prst="rect">
            <a:avLst/>
          </a:prstGeom>
          <a:noFill/>
        </p:spPr>
        <p:txBody>
          <a:bodyPr wrap="none" rtlCol="0">
            <a:spAutoFit/>
          </a:bodyPr>
          <a:lstStyle/>
          <a:p>
            <a:pPr algn="ctr"/>
            <a:r>
              <a:rPr lang="en-US" u="sng" dirty="0" smtClean="0">
                <a:solidFill>
                  <a:schemeClr val="tx1">
                    <a:lumMod val="50000"/>
                  </a:schemeClr>
                </a:solidFill>
              </a:rPr>
              <a:t>Definition</a:t>
            </a:r>
            <a:endParaRPr lang="sv-SE" u="sng" dirty="0">
              <a:solidFill>
                <a:schemeClr val="tx1">
                  <a:lumMod val="50000"/>
                </a:schemeClr>
              </a:solidFill>
            </a:endParaRPr>
          </a:p>
        </p:txBody>
      </p:sp>
      <p:sp>
        <p:nvSpPr>
          <p:cNvPr id="9" name="TextBox 8"/>
          <p:cNvSpPr txBox="1"/>
          <p:nvPr/>
        </p:nvSpPr>
        <p:spPr>
          <a:xfrm>
            <a:off x="8301166" y="3293851"/>
            <a:ext cx="2262158" cy="369332"/>
          </a:xfrm>
          <a:prstGeom prst="rect">
            <a:avLst/>
          </a:prstGeom>
          <a:noFill/>
        </p:spPr>
        <p:txBody>
          <a:bodyPr wrap="none" rtlCol="0">
            <a:spAutoFit/>
          </a:bodyPr>
          <a:lstStyle/>
          <a:p>
            <a:pPr algn="ctr"/>
            <a:r>
              <a:rPr lang="en-US" u="sng" dirty="0" smtClean="0">
                <a:solidFill>
                  <a:schemeClr val="tx1">
                    <a:lumMod val="50000"/>
                  </a:schemeClr>
                </a:solidFill>
              </a:rPr>
              <a:t>Related phenomena</a:t>
            </a:r>
            <a:endParaRPr lang="sv-SE" u="sng" dirty="0">
              <a:solidFill>
                <a:schemeClr val="tx1">
                  <a:lumMod val="50000"/>
                </a:schemeClr>
              </a:solidFill>
            </a:endParaRPr>
          </a:p>
        </p:txBody>
      </p:sp>
      <p:cxnSp>
        <p:nvCxnSpPr>
          <p:cNvPr id="10" name="Elbow Connector 9"/>
          <p:cNvCxnSpPr>
            <a:stCxn id="9" idx="1"/>
            <a:endCxn id="8" idx="3"/>
          </p:cNvCxnSpPr>
          <p:nvPr/>
        </p:nvCxnSpPr>
        <p:spPr>
          <a:xfrm rot="10800000" flipV="1">
            <a:off x="4096986" y="3478516"/>
            <a:ext cx="4204180" cy="3045313"/>
          </a:xfrm>
          <a:prstGeom prst="bentConnector3">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116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787910"/>
          </a:xfrm>
        </p:spPr>
        <p:txBody>
          <a:bodyPr/>
          <a:lstStyle/>
          <a:p>
            <a:pPr algn="ctr"/>
            <a:r>
              <a:rPr lang="en-US" dirty="0" smtClean="0"/>
              <a:t>Motivation – Shock configuration and Jets</a:t>
            </a:r>
            <a:endParaRPr lang="en-US" dirty="0"/>
          </a:p>
        </p:txBody>
      </p:sp>
      <p:sp>
        <p:nvSpPr>
          <p:cNvPr id="2" name="TextBox 1"/>
          <p:cNvSpPr txBox="1"/>
          <p:nvPr/>
        </p:nvSpPr>
        <p:spPr>
          <a:xfrm>
            <a:off x="10024584" y="4372906"/>
            <a:ext cx="1882178" cy="954107"/>
          </a:xfrm>
          <a:prstGeom prst="rect">
            <a:avLst/>
          </a:prstGeom>
          <a:noFill/>
        </p:spPr>
        <p:txBody>
          <a:bodyPr wrap="square" rtlCol="0">
            <a:spAutoFit/>
          </a:bodyPr>
          <a:lstStyle/>
          <a:p>
            <a:pPr algn="ctr"/>
            <a:r>
              <a:rPr lang="en-US" sz="1400" i="1" dirty="0" smtClean="0">
                <a:solidFill>
                  <a:srgbClr val="000000"/>
                </a:solidFill>
              </a:rPr>
              <a:t>”Jets are found ~9 times more often behind the </a:t>
            </a:r>
            <a:r>
              <a:rPr lang="en-US" sz="1400" i="1" dirty="0" err="1" smtClean="0">
                <a:solidFill>
                  <a:srgbClr val="000000"/>
                </a:solidFill>
              </a:rPr>
              <a:t>Qpar</a:t>
            </a:r>
            <a:r>
              <a:rPr lang="en-US" sz="1400" i="1" dirty="0" smtClean="0">
                <a:solidFill>
                  <a:srgbClr val="000000"/>
                </a:solidFill>
              </a:rPr>
              <a:t> bow shock”</a:t>
            </a:r>
            <a:endParaRPr lang="en-US" sz="1400" i="1" dirty="0">
              <a:solidFill>
                <a:srgbClr val="000000"/>
              </a:solidFill>
              <a:sym typeface="Wingdings" panose="05000000000000000000" pitchFamily="2" charset="2"/>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96" y="1470511"/>
            <a:ext cx="6090194" cy="4689574"/>
          </a:xfrm>
          <a:prstGeom prst="rect">
            <a:avLst/>
          </a:prstGeom>
          <a:ln>
            <a:noFill/>
          </a:ln>
          <a:effectLst>
            <a:outerShdw blurRad="190500" algn="tl" rotWithShape="0">
              <a:srgbClr val="000000">
                <a:alpha val="70000"/>
              </a:srgbClr>
            </a:outerShdw>
          </a:effectLst>
        </p:spPr>
      </p:pic>
      <p:sp>
        <p:nvSpPr>
          <p:cNvPr id="10" name="Rectangle 9"/>
          <p:cNvSpPr/>
          <p:nvPr/>
        </p:nvSpPr>
        <p:spPr>
          <a:xfrm>
            <a:off x="3656676" y="3538804"/>
            <a:ext cx="1391920" cy="1363405"/>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ctangle 10"/>
          <p:cNvSpPr/>
          <p:nvPr/>
        </p:nvSpPr>
        <p:spPr>
          <a:xfrm>
            <a:off x="435956" y="3009501"/>
            <a:ext cx="1391920" cy="13634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graphicFrame>
            <p:nvGraphicFramePr>
              <p:cNvPr id="47" name="Table 46"/>
              <p:cNvGraphicFramePr>
                <a:graphicFrameLocks noGrp="1"/>
              </p:cNvGraphicFramePr>
              <p:nvPr>
                <p:extLst>
                  <p:ext uri="{D42A27DB-BD31-4B8C-83A1-F6EECF244321}">
                    <p14:modId xmlns:p14="http://schemas.microsoft.com/office/powerpoint/2010/main" val="1819837131"/>
                  </p:ext>
                </p:extLst>
              </p:nvPr>
            </p:nvGraphicFramePr>
            <p:xfrm>
              <a:off x="7022006" y="1495218"/>
              <a:ext cx="2523066" cy="523240"/>
            </p:xfrm>
            <a:graphic>
              <a:graphicData uri="http://schemas.openxmlformats.org/drawingml/2006/table">
                <a:tbl>
                  <a:tblPr firstRow="1" bandRow="1">
                    <a:tableStyleId>{5940675A-B579-460E-94D1-54222C63F5DA}</a:tableStyleId>
                  </a:tblPr>
                  <a:tblGrid>
                    <a:gridCol w="1261533">
                      <a:extLst>
                        <a:ext uri="{9D8B030D-6E8A-4147-A177-3AD203B41FA5}">
                          <a16:colId xmlns:a16="http://schemas.microsoft.com/office/drawing/2014/main" val="3382842053"/>
                        </a:ext>
                      </a:extLst>
                    </a:gridCol>
                    <a:gridCol w="1261533">
                      <a:extLst>
                        <a:ext uri="{9D8B030D-6E8A-4147-A177-3AD203B41FA5}">
                          <a16:colId xmlns:a16="http://schemas.microsoft.com/office/drawing/2014/main" val="3350222770"/>
                        </a:ext>
                      </a:extLst>
                    </a:gridCol>
                  </a:tblGrid>
                  <a:tr h="523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smtClean="0">
                                        <a:solidFill>
                                          <a:srgbClr val="0070C0"/>
                                        </a:solidFill>
                                        <a:latin typeface="Cambria Math" panose="02040503050406030204" pitchFamily="18" charset="0"/>
                                      </a:rPr>
                                      <m:t>𝑸</m:t>
                                    </m:r>
                                  </m:e>
                                  <m:sub>
                                    <m:r>
                                      <a:rPr lang="en-US" smtClean="0">
                                        <a:solidFill>
                                          <a:srgbClr val="0070C0"/>
                                        </a:solidFill>
                                        <a:latin typeface="Cambria Math" panose="02040503050406030204" pitchFamily="18" charset="0"/>
                                      </a:rPr>
                                      <m:t>𝒑𝒂𝒓</m:t>
                                    </m:r>
                                  </m:sub>
                                </m:sSub>
                              </m:oMath>
                            </m:oMathPara>
                          </a14:m>
                          <a:endParaRPr lang="sv-SE" dirty="0">
                            <a:solidFill>
                              <a:srgbClr val="0070C0"/>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smtClean="0">
                                        <a:solidFill>
                                          <a:srgbClr val="FF0000"/>
                                        </a:solidFill>
                                        <a:latin typeface="Cambria Math" panose="02040503050406030204" pitchFamily="18" charset="0"/>
                                      </a:rPr>
                                      <m:t>𝑸</m:t>
                                    </m:r>
                                  </m:e>
                                  <m:sub>
                                    <m:r>
                                      <a:rPr lang="en-US" smtClean="0">
                                        <a:solidFill>
                                          <a:srgbClr val="FF0000"/>
                                        </a:solidFill>
                                        <a:latin typeface="Cambria Math" panose="02040503050406030204" pitchFamily="18" charset="0"/>
                                      </a:rPr>
                                      <m:t>𝒑𝒆𝒓</m:t>
                                    </m:r>
                                    <m:r>
                                      <a:rPr lang="en-US" b="1" i="1" smtClean="0">
                                        <a:solidFill>
                                          <a:srgbClr val="FF0000"/>
                                        </a:solidFill>
                                        <a:latin typeface="Cambria Math" panose="02040503050406030204" pitchFamily="18" charset="0"/>
                                      </a:rPr>
                                      <m:t>𝒑</m:t>
                                    </m:r>
                                  </m:sub>
                                </m:sSub>
                              </m:oMath>
                            </m:oMathPara>
                          </a14:m>
                          <a:endParaRPr lang="sv-SE" dirty="0">
                            <a:solidFill>
                              <a:srgbClr val="FF0000"/>
                            </a:solidFill>
                          </a:endParaRPr>
                        </a:p>
                      </a:txBody>
                      <a:tcPr/>
                    </a:tc>
                    <a:extLst>
                      <a:ext uri="{0D108BD9-81ED-4DB2-BD59-A6C34878D82A}">
                        <a16:rowId xmlns:a16="http://schemas.microsoft.com/office/drawing/2014/main" val="2123192588"/>
                      </a:ext>
                    </a:extLst>
                  </a:tr>
                </a:tbl>
              </a:graphicData>
            </a:graphic>
          </p:graphicFrame>
        </mc:Choice>
        <mc:Fallback xmlns="">
          <p:graphicFrame>
            <p:nvGraphicFramePr>
              <p:cNvPr id="47" name="Table 46"/>
              <p:cNvGraphicFramePr>
                <a:graphicFrameLocks noGrp="1"/>
              </p:cNvGraphicFramePr>
              <p:nvPr>
                <p:extLst>
                  <p:ext uri="{D42A27DB-BD31-4B8C-83A1-F6EECF244321}">
                    <p14:modId xmlns:p14="http://schemas.microsoft.com/office/powerpoint/2010/main" val="1819837131"/>
                  </p:ext>
                </p:extLst>
              </p:nvPr>
            </p:nvGraphicFramePr>
            <p:xfrm>
              <a:off x="7022006" y="1495218"/>
              <a:ext cx="2523066" cy="523240"/>
            </p:xfrm>
            <a:graphic>
              <a:graphicData uri="http://schemas.openxmlformats.org/drawingml/2006/table">
                <a:tbl>
                  <a:tblPr firstRow="1" bandRow="1">
                    <a:tableStyleId>{5940675A-B579-460E-94D1-54222C63F5DA}</a:tableStyleId>
                  </a:tblPr>
                  <a:tblGrid>
                    <a:gridCol w="1261533">
                      <a:extLst>
                        <a:ext uri="{9D8B030D-6E8A-4147-A177-3AD203B41FA5}">
                          <a16:colId xmlns:a16="http://schemas.microsoft.com/office/drawing/2014/main" val="3382842053"/>
                        </a:ext>
                      </a:extLst>
                    </a:gridCol>
                    <a:gridCol w="1261533">
                      <a:extLst>
                        <a:ext uri="{9D8B030D-6E8A-4147-A177-3AD203B41FA5}">
                          <a16:colId xmlns:a16="http://schemas.microsoft.com/office/drawing/2014/main" val="3350222770"/>
                        </a:ext>
                      </a:extLst>
                    </a:gridCol>
                  </a:tblGrid>
                  <a:tr h="523240">
                    <a:tc>
                      <a:txBody>
                        <a:bodyPr/>
                        <a:lstStyle/>
                        <a:p>
                          <a:endParaRPr lang="sv-SE"/>
                        </a:p>
                      </a:txBody>
                      <a:tcPr>
                        <a:blipFill>
                          <a:blip r:embed="rId4"/>
                          <a:stretch>
                            <a:fillRect l="-481" t="-1149" r="-100481" b="-2299"/>
                          </a:stretch>
                        </a:blipFill>
                      </a:tcPr>
                    </a:tc>
                    <a:tc>
                      <a:txBody>
                        <a:bodyPr/>
                        <a:lstStyle/>
                        <a:p>
                          <a:endParaRPr lang="sv-SE"/>
                        </a:p>
                      </a:txBody>
                      <a:tcPr>
                        <a:blipFill>
                          <a:blip r:embed="rId4"/>
                          <a:stretch>
                            <a:fillRect l="-100966" t="-1149" r="-966" b="-2299"/>
                          </a:stretch>
                        </a:blipFill>
                      </a:tcPr>
                    </a:tc>
                    <a:extLst>
                      <a:ext uri="{0D108BD9-81ED-4DB2-BD59-A6C34878D82A}">
                        <a16:rowId xmlns:a16="http://schemas.microsoft.com/office/drawing/2014/main" val="2123192588"/>
                      </a:ext>
                    </a:extLst>
                  </a:tr>
                </a:tbl>
              </a:graphicData>
            </a:graphic>
          </p:graphicFrame>
        </mc:Fallback>
      </mc:AlternateContent>
      <p:sp>
        <p:nvSpPr>
          <p:cNvPr id="49" name="Rectangle 48"/>
          <p:cNvSpPr/>
          <p:nvPr/>
        </p:nvSpPr>
        <p:spPr>
          <a:xfrm>
            <a:off x="7114290" y="1555062"/>
            <a:ext cx="1069765" cy="3683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ctangle 49"/>
          <p:cNvSpPr/>
          <p:nvPr/>
        </p:nvSpPr>
        <p:spPr>
          <a:xfrm>
            <a:off x="8379422" y="1554900"/>
            <a:ext cx="1069765"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 name="Straight Arrow Connector 4"/>
          <p:cNvCxnSpPr/>
          <p:nvPr/>
        </p:nvCxnSpPr>
        <p:spPr>
          <a:xfrm flipV="1">
            <a:off x="1080026" y="3380000"/>
            <a:ext cx="530087" cy="4859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899426" y="3734593"/>
            <a:ext cx="530087" cy="485913"/>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581" y="6393025"/>
            <a:ext cx="4485093" cy="261610"/>
          </a:xfrm>
          <a:prstGeom prst="rect">
            <a:avLst/>
          </a:prstGeom>
          <a:noFill/>
        </p:spPr>
        <p:txBody>
          <a:bodyPr wrap="square" rtlCol="0">
            <a:spAutoFit/>
          </a:bodyPr>
          <a:lstStyle/>
          <a:p>
            <a:r>
              <a:rPr lang="sv-SE" sz="1100" dirty="0">
                <a:solidFill>
                  <a:srgbClr val="000000"/>
                </a:solidFill>
              </a:rPr>
              <a:t>L. B. Wilson (2016) </a:t>
            </a:r>
            <a:r>
              <a:rPr lang="sv-SE" sz="1100" dirty="0" smtClean="0">
                <a:solidFill>
                  <a:srgbClr val="000000"/>
                </a:solidFill>
              </a:rPr>
              <a:t>| </a:t>
            </a:r>
            <a:r>
              <a:rPr lang="sv-SE" sz="1100" dirty="0" err="1" smtClean="0">
                <a:solidFill>
                  <a:srgbClr val="000000"/>
                </a:solidFill>
              </a:rPr>
              <a:t>Geophysical</a:t>
            </a:r>
            <a:r>
              <a:rPr lang="sv-SE" sz="1100" dirty="0" smtClean="0">
                <a:solidFill>
                  <a:srgbClr val="000000"/>
                </a:solidFill>
              </a:rPr>
              <a:t> </a:t>
            </a:r>
            <a:r>
              <a:rPr lang="sv-SE" sz="1100" dirty="0" err="1">
                <a:solidFill>
                  <a:srgbClr val="000000"/>
                </a:solidFill>
              </a:rPr>
              <a:t>Monograph</a:t>
            </a:r>
            <a:r>
              <a:rPr lang="sv-SE" sz="1100" dirty="0">
                <a:solidFill>
                  <a:srgbClr val="000000"/>
                </a:solidFill>
              </a:rPr>
              <a:t> Series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4340" y="2141549"/>
            <a:ext cx="3163813" cy="4018536"/>
          </a:xfrm>
          <a:prstGeom prst="rect">
            <a:avLst/>
          </a:prstGeom>
        </p:spPr>
      </p:pic>
      <p:sp>
        <p:nvSpPr>
          <p:cNvPr id="20" name="Rectangle 19"/>
          <p:cNvSpPr/>
          <p:nvPr/>
        </p:nvSpPr>
        <p:spPr>
          <a:xfrm>
            <a:off x="10024584" y="6383575"/>
            <a:ext cx="2202847" cy="261610"/>
          </a:xfrm>
          <a:prstGeom prst="rect">
            <a:avLst/>
          </a:prstGeom>
        </p:spPr>
        <p:txBody>
          <a:bodyPr wrap="none">
            <a:spAutoFit/>
          </a:bodyPr>
          <a:lstStyle/>
          <a:p>
            <a:pPr lvl="0"/>
            <a:r>
              <a:rPr lang="en-US" sz="1100" dirty="0" err="1" smtClean="0">
                <a:solidFill>
                  <a:srgbClr val="000000"/>
                </a:solidFill>
              </a:rPr>
              <a:t>Vuorinen</a:t>
            </a:r>
            <a:r>
              <a:rPr lang="en-US" sz="1100" dirty="0" smtClean="0">
                <a:solidFill>
                  <a:srgbClr val="000000"/>
                </a:solidFill>
              </a:rPr>
              <a:t>, et al. (2019) | </a:t>
            </a:r>
            <a:r>
              <a:rPr lang="en-US" sz="1100" dirty="0" err="1" smtClean="0">
                <a:solidFill>
                  <a:srgbClr val="000000"/>
                </a:solidFill>
              </a:rPr>
              <a:t>Annales</a:t>
            </a:r>
            <a:endParaRPr lang="sv-SE" sz="1100" dirty="0">
              <a:solidFill>
                <a:srgbClr val="000000"/>
              </a:solidFill>
            </a:endParaRPr>
          </a:p>
        </p:txBody>
      </p:sp>
      <mc:AlternateContent xmlns:mc="http://schemas.openxmlformats.org/markup-compatibility/2006" xmlns:a14="http://schemas.microsoft.com/office/drawing/2010/main">
        <mc:Choice Requires="a14">
          <p:sp>
            <p:nvSpPr>
              <p:cNvPr id="15" name="TextBox 14"/>
              <p:cNvSpPr txBox="1"/>
              <p:nvPr/>
            </p:nvSpPr>
            <p:spPr>
              <a:xfrm>
                <a:off x="10024584" y="3238885"/>
                <a:ext cx="1882178" cy="738664"/>
              </a:xfrm>
              <a:prstGeom prst="rect">
                <a:avLst/>
              </a:prstGeom>
              <a:noFill/>
            </p:spPr>
            <p:txBody>
              <a:bodyPr wrap="square" rtlCol="0">
                <a:spAutoFit/>
              </a:bodyPr>
              <a:lstStyle/>
              <a:p>
                <a:pPr algn="ctr"/>
                <a:r>
                  <a:rPr lang="en-US" sz="1400" i="1" dirty="0" smtClean="0">
                    <a:solidFill>
                      <a:srgbClr val="0070C0"/>
                    </a:solidFill>
                  </a:rPr>
                  <a:t>Qpar</a:t>
                </a:r>
                <a:r>
                  <a:rPr lang="en-US" sz="1400" i="1" dirty="0" smtClean="0">
                    <a:solidFill>
                      <a:srgbClr val="000000"/>
                    </a:solidFill>
                  </a:rPr>
                  <a:t> = </a:t>
                </a:r>
                <a14:m>
                  <m:oMath xmlns:m="http://schemas.openxmlformats.org/officeDocument/2006/math">
                    <m:sSub>
                      <m:sSubPr>
                        <m:ctrlPr>
                          <a:rPr lang="el-GR" sz="1400" b="0" i="1" smtClean="0">
                            <a:solidFill>
                              <a:srgbClr val="000000"/>
                            </a:solidFill>
                            <a:latin typeface="Cambria Math" panose="02040503050406030204" pitchFamily="18" charset="0"/>
                          </a:rPr>
                        </m:ctrlPr>
                      </m:sSubPr>
                      <m:e>
                        <m:r>
                          <m:rPr>
                            <m:sty m:val="p"/>
                          </m:rPr>
                          <a:rPr lang="el-GR" sz="1400" b="0" i="0" smtClean="0">
                            <a:solidFill>
                              <a:srgbClr val="000000"/>
                            </a:solidFill>
                            <a:latin typeface="Cambria Math" panose="02040503050406030204" pitchFamily="18" charset="0"/>
                          </a:rPr>
                          <m:t>Θ</m:t>
                        </m:r>
                      </m:e>
                      <m:sub>
                        <m:r>
                          <m:rPr>
                            <m:sty m:val="p"/>
                          </m:rPr>
                          <a:rPr lang="el-GR" sz="1400" b="0" i="0" smtClean="0">
                            <a:solidFill>
                              <a:srgbClr val="000000"/>
                            </a:solidFill>
                            <a:latin typeface="Cambria Math" panose="02040503050406030204" pitchFamily="18" charset="0"/>
                          </a:rPr>
                          <m:t>Β</m:t>
                        </m:r>
                        <m:r>
                          <m:rPr>
                            <m:sty m:val="p"/>
                          </m:rPr>
                          <a:rPr lang="en-US" sz="1400" b="0" i="0" smtClean="0">
                            <a:solidFill>
                              <a:srgbClr val="000000"/>
                            </a:solidFill>
                            <a:latin typeface="Cambria Math" panose="02040503050406030204" pitchFamily="18" charset="0"/>
                          </a:rPr>
                          <m:t>n</m:t>
                        </m:r>
                      </m:sub>
                    </m:sSub>
                    <m:r>
                      <a:rPr lang="el-GR" sz="1400" b="0" i="1" smtClean="0">
                        <a:solidFill>
                          <a:srgbClr val="000000"/>
                        </a:solidFill>
                        <a:latin typeface="Cambria Math" panose="02040503050406030204" pitchFamily="18" charset="0"/>
                        <a:ea typeface="Cambria Math" panose="02040503050406030204" pitchFamily="18" charset="0"/>
                      </a:rPr>
                      <m:t>≲</m:t>
                    </m:r>
                    <m:r>
                      <a:rPr lang="en-US" sz="1400" b="0" i="1" smtClean="0">
                        <a:solidFill>
                          <a:srgbClr val="000000"/>
                        </a:solidFill>
                        <a:latin typeface="Cambria Math" panose="02040503050406030204" pitchFamily="18" charset="0"/>
                        <a:ea typeface="Cambria Math" panose="02040503050406030204" pitchFamily="18" charset="0"/>
                      </a:rPr>
                      <m:t>45∘</m:t>
                    </m:r>
                  </m:oMath>
                </a14:m>
                <a:r>
                  <a:rPr lang="en-US" sz="1400" i="1" dirty="0" smtClean="0">
                    <a:solidFill>
                      <a:srgbClr val="000000"/>
                    </a:solidFill>
                    <a:sym typeface="Wingdings" panose="05000000000000000000" pitchFamily="2" charset="2"/>
                  </a:rPr>
                  <a:t> </a:t>
                </a:r>
              </a:p>
              <a:p>
                <a:pPr algn="ctr"/>
                <a:r>
                  <a:rPr lang="en-US" sz="1400" i="1" dirty="0" err="1" smtClean="0">
                    <a:solidFill>
                      <a:srgbClr val="FF0000"/>
                    </a:solidFill>
                  </a:rPr>
                  <a:t>Qperp</a:t>
                </a:r>
                <a:r>
                  <a:rPr lang="en-US" sz="1400" i="1" dirty="0" smtClean="0">
                    <a:solidFill>
                      <a:srgbClr val="000000"/>
                    </a:solidFill>
                  </a:rPr>
                  <a:t> </a:t>
                </a:r>
                <a:r>
                  <a:rPr lang="en-US" sz="1400" i="1" dirty="0">
                    <a:solidFill>
                      <a:srgbClr val="000000"/>
                    </a:solidFill>
                  </a:rPr>
                  <a:t>= </a:t>
                </a:r>
                <a14:m>
                  <m:oMath xmlns:m="http://schemas.openxmlformats.org/officeDocument/2006/math">
                    <m:sSub>
                      <m:sSubPr>
                        <m:ctrlPr>
                          <a:rPr lang="el-GR" sz="1400" i="1">
                            <a:solidFill>
                              <a:srgbClr val="000000"/>
                            </a:solidFill>
                            <a:latin typeface="Cambria Math" panose="02040503050406030204" pitchFamily="18" charset="0"/>
                          </a:rPr>
                        </m:ctrlPr>
                      </m:sSubPr>
                      <m:e>
                        <m:r>
                          <m:rPr>
                            <m:sty m:val="p"/>
                          </m:rPr>
                          <a:rPr lang="el-GR" sz="1400">
                            <a:solidFill>
                              <a:srgbClr val="000000"/>
                            </a:solidFill>
                            <a:latin typeface="Cambria Math" panose="02040503050406030204" pitchFamily="18" charset="0"/>
                          </a:rPr>
                          <m:t>Θ</m:t>
                        </m:r>
                      </m:e>
                      <m:sub>
                        <m:r>
                          <m:rPr>
                            <m:sty m:val="p"/>
                          </m:rPr>
                          <a:rPr lang="el-GR" sz="1400">
                            <a:solidFill>
                              <a:srgbClr val="000000"/>
                            </a:solidFill>
                            <a:latin typeface="Cambria Math" panose="02040503050406030204" pitchFamily="18" charset="0"/>
                          </a:rPr>
                          <m:t>Β</m:t>
                        </m:r>
                        <m:r>
                          <m:rPr>
                            <m:sty m:val="p"/>
                          </m:rPr>
                          <a:rPr lang="en-US" sz="1400">
                            <a:solidFill>
                              <a:srgbClr val="000000"/>
                            </a:solidFill>
                            <a:latin typeface="Cambria Math" panose="02040503050406030204" pitchFamily="18" charset="0"/>
                          </a:rPr>
                          <m:t>n</m:t>
                        </m:r>
                      </m:sub>
                    </m:sSub>
                    <m:r>
                      <a:rPr lang="el-GR" sz="1400" i="1" smtClean="0">
                        <a:solidFill>
                          <a:srgbClr val="000000"/>
                        </a:solidFill>
                        <a:latin typeface="Cambria Math" panose="02040503050406030204" pitchFamily="18" charset="0"/>
                        <a:ea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45∘</m:t>
                    </m:r>
                  </m:oMath>
                </a14:m>
                <a:r>
                  <a:rPr lang="en-US" sz="1400" i="1" dirty="0">
                    <a:solidFill>
                      <a:srgbClr val="000000"/>
                    </a:solidFill>
                    <a:sym typeface="Wingdings" panose="05000000000000000000" pitchFamily="2" charset="2"/>
                  </a:rPr>
                  <a:t> </a:t>
                </a:r>
              </a:p>
              <a:p>
                <a:pPr algn="ctr"/>
                <a:endParaRPr lang="en-US" sz="1400" i="1" dirty="0">
                  <a:solidFill>
                    <a:srgbClr val="000000"/>
                  </a:solidFill>
                  <a:sym typeface="Wingdings" panose="05000000000000000000" pitchFamily="2" charset="2"/>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024584" y="3238885"/>
                <a:ext cx="1882178" cy="738664"/>
              </a:xfrm>
              <a:prstGeom prst="rect">
                <a:avLst/>
              </a:prstGeom>
              <a:blipFill>
                <a:blip r:embed="rId6"/>
                <a:stretch>
                  <a:fillRect t="-826"/>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052757" y="1587833"/>
                <a:ext cx="1854005" cy="954107"/>
              </a:xfrm>
              <a:prstGeom prst="rect">
                <a:avLst/>
              </a:prstGeom>
            </p:spPr>
            <p:txBody>
              <a:bodyPr wrap="square">
                <a:spAutoFit/>
              </a:bodyPr>
              <a:lstStyle/>
              <a:p>
                <a:pPr algn="ctr"/>
                <a:r>
                  <a:rPr lang="en-US" sz="1400" dirty="0" smtClean="0">
                    <a:solidFill>
                      <a:srgbClr val="000000"/>
                    </a:solidFill>
                  </a:rPr>
                  <a:t>“</a:t>
                </a:r>
                <a14:m>
                  <m:oMath xmlns:m="http://schemas.openxmlformats.org/officeDocument/2006/math">
                    <m:sSub>
                      <m:sSubPr>
                        <m:ctrlPr>
                          <a:rPr lang="el-GR" sz="1400" i="1" smtClean="0">
                            <a:solidFill>
                              <a:srgbClr val="000000"/>
                            </a:solidFill>
                            <a:latin typeface="Cambria Math" panose="02040503050406030204" pitchFamily="18" charset="0"/>
                          </a:rPr>
                        </m:ctrlPr>
                      </m:sSubPr>
                      <m:e>
                        <m:r>
                          <m:rPr>
                            <m:sty m:val="p"/>
                          </m:rPr>
                          <a:rPr lang="el-GR" sz="1400">
                            <a:solidFill>
                              <a:srgbClr val="000000"/>
                            </a:solidFill>
                            <a:latin typeface="Cambria Math" panose="02040503050406030204" pitchFamily="18" charset="0"/>
                          </a:rPr>
                          <m:t>Θ</m:t>
                        </m:r>
                      </m:e>
                      <m:sub>
                        <m:r>
                          <m:rPr>
                            <m:sty m:val="p"/>
                          </m:rPr>
                          <a:rPr lang="el-GR" sz="1400">
                            <a:solidFill>
                              <a:srgbClr val="000000"/>
                            </a:solidFill>
                            <a:latin typeface="Cambria Math" panose="02040503050406030204" pitchFamily="18" charset="0"/>
                          </a:rPr>
                          <m:t>Β</m:t>
                        </m:r>
                        <m:r>
                          <m:rPr>
                            <m:sty m:val="p"/>
                          </m:rPr>
                          <a:rPr lang="en-US" sz="1400">
                            <a:solidFill>
                              <a:srgbClr val="000000"/>
                            </a:solidFill>
                            <a:latin typeface="Cambria Math" panose="02040503050406030204" pitchFamily="18" charset="0"/>
                          </a:rPr>
                          <m:t>n</m:t>
                        </m:r>
                      </m:sub>
                    </m:sSub>
                  </m:oMath>
                </a14:m>
                <a:r>
                  <a:rPr lang="sv-SE" sz="1400" dirty="0" smtClean="0">
                    <a:solidFill>
                      <a:srgbClr val="000000"/>
                    </a:solidFill>
                  </a:rPr>
                  <a:t> is the </a:t>
                </a:r>
                <a:r>
                  <a:rPr lang="sv-SE" sz="1400" dirty="0" err="1" smtClean="0">
                    <a:solidFill>
                      <a:srgbClr val="000000"/>
                    </a:solidFill>
                  </a:rPr>
                  <a:t>angle</a:t>
                </a:r>
                <a:r>
                  <a:rPr lang="sv-SE" sz="1400" dirty="0" smtClean="0">
                    <a:solidFill>
                      <a:srgbClr val="000000"/>
                    </a:solidFill>
                  </a:rPr>
                  <a:t> </a:t>
                </a:r>
                <a:r>
                  <a:rPr lang="sv-SE" sz="1400" dirty="0" err="1" smtClean="0">
                    <a:solidFill>
                      <a:srgbClr val="000000"/>
                    </a:solidFill>
                  </a:rPr>
                  <a:t>between</a:t>
                </a:r>
                <a:r>
                  <a:rPr lang="sv-SE" sz="1400" dirty="0" smtClean="0">
                    <a:solidFill>
                      <a:srgbClr val="000000"/>
                    </a:solidFill>
                  </a:rPr>
                  <a:t> the IMF and the </a:t>
                </a:r>
                <a:r>
                  <a:rPr lang="sv-SE" sz="1400" dirty="0" err="1" smtClean="0">
                    <a:solidFill>
                      <a:srgbClr val="000000"/>
                    </a:solidFill>
                  </a:rPr>
                  <a:t>shock’s</a:t>
                </a:r>
                <a:r>
                  <a:rPr lang="sv-SE" sz="1400" dirty="0" smtClean="0">
                    <a:solidFill>
                      <a:srgbClr val="000000"/>
                    </a:solidFill>
                  </a:rPr>
                  <a:t> normal </a:t>
                </a:r>
                <a:r>
                  <a:rPr lang="sv-SE" sz="1400" dirty="0" err="1" smtClean="0">
                    <a:solidFill>
                      <a:srgbClr val="000000"/>
                    </a:solidFill>
                  </a:rPr>
                  <a:t>vector</a:t>
                </a:r>
                <a:r>
                  <a:rPr lang="sv-SE" sz="1400" dirty="0" smtClean="0">
                    <a:solidFill>
                      <a:srgbClr val="000000"/>
                    </a:solidFill>
                  </a:rPr>
                  <a:t>”</a:t>
                </a:r>
                <a:endParaRPr lang="sv-SE" sz="1400" dirty="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0052757" y="1587833"/>
                <a:ext cx="1854005" cy="954107"/>
              </a:xfrm>
              <a:prstGeom prst="rect">
                <a:avLst/>
              </a:prstGeom>
              <a:blipFill>
                <a:blip r:embed="rId7"/>
                <a:stretch>
                  <a:fillRect l="-658" t="-637" r="-3618" b="-5732"/>
                </a:stretch>
              </a:blipFill>
            </p:spPr>
            <p:txBody>
              <a:bodyPr/>
              <a:lstStyle/>
              <a:p>
                <a:r>
                  <a:rPr lang="sv-SE">
                    <a:noFill/>
                  </a:rPr>
                  <a:t> </a:t>
                </a:r>
              </a:p>
            </p:txBody>
          </p:sp>
        </mc:Fallback>
      </mc:AlternateContent>
    </p:spTree>
    <p:extLst>
      <p:ext uri="{BB962C8B-B14F-4D97-AF65-F5344CB8AC3E}">
        <p14:creationId xmlns:p14="http://schemas.microsoft.com/office/powerpoint/2010/main" val="4287979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Some Possible Generation Mechanisms</a:t>
            </a:r>
            <a:endParaRPr lang="sv-SE" dirty="0"/>
          </a:p>
        </p:txBody>
      </p:sp>
      <p:cxnSp>
        <p:nvCxnSpPr>
          <p:cNvPr id="4" name="Straight Connector 3"/>
          <p:cNvCxnSpPr/>
          <p:nvPr/>
        </p:nvCxnSpPr>
        <p:spPr>
          <a:xfrm>
            <a:off x="6046659" y="821613"/>
            <a:ext cx="33690" cy="5668735"/>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163924" y="1244689"/>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163924" y="4114525"/>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1993012" y="901903"/>
            <a:ext cx="2172390" cy="369332"/>
          </a:xfrm>
          <a:prstGeom prst="rect">
            <a:avLst/>
          </a:prstGeom>
        </p:spPr>
        <p:txBody>
          <a:bodyPr wrap="none">
            <a:spAutoFit/>
          </a:bodyPr>
          <a:lstStyle/>
          <a:p>
            <a:pPr algn="ctr"/>
            <a:r>
              <a:rPr lang="en-US" u="sng" dirty="0" smtClean="0">
                <a:solidFill>
                  <a:srgbClr val="000000"/>
                </a:solidFill>
              </a:rPr>
              <a:t>Bow Shock Ripples</a:t>
            </a:r>
            <a:endParaRPr lang="sv-SE" u="sng" dirty="0">
              <a:solidFill>
                <a:srgbClr val="000000"/>
              </a:solidFill>
            </a:endParaRPr>
          </a:p>
        </p:txBody>
      </p:sp>
      <p:sp>
        <p:nvSpPr>
          <p:cNvPr id="8" name="Rectangle 7"/>
          <p:cNvSpPr/>
          <p:nvPr/>
        </p:nvSpPr>
        <p:spPr>
          <a:xfrm>
            <a:off x="8351821" y="903914"/>
            <a:ext cx="1864614" cy="369332"/>
          </a:xfrm>
          <a:prstGeom prst="rect">
            <a:avLst/>
          </a:prstGeom>
        </p:spPr>
        <p:txBody>
          <a:bodyPr wrap="none">
            <a:spAutoFit/>
          </a:bodyPr>
          <a:lstStyle/>
          <a:p>
            <a:pPr algn="ctr"/>
            <a:r>
              <a:rPr lang="en-US" u="sng" dirty="0" smtClean="0">
                <a:solidFill>
                  <a:srgbClr val="000000"/>
                </a:solidFill>
              </a:rPr>
              <a:t>Pressure Pulses</a:t>
            </a:r>
            <a:endParaRPr lang="sv-SE" u="sng" dirty="0">
              <a:solidFill>
                <a:srgbClr val="000000"/>
              </a:solidFill>
            </a:endParaRPr>
          </a:p>
        </p:txBody>
      </p:sp>
      <p:sp>
        <p:nvSpPr>
          <p:cNvPr id="9" name="Rectangle 8"/>
          <p:cNvSpPr/>
          <p:nvPr/>
        </p:nvSpPr>
        <p:spPr>
          <a:xfrm>
            <a:off x="8433614" y="3745193"/>
            <a:ext cx="1595309" cy="369332"/>
          </a:xfrm>
          <a:prstGeom prst="rect">
            <a:avLst/>
          </a:prstGeom>
        </p:spPr>
        <p:txBody>
          <a:bodyPr wrap="none">
            <a:spAutoFit/>
          </a:bodyPr>
          <a:lstStyle/>
          <a:p>
            <a:pPr algn="ctr"/>
            <a:r>
              <a:rPr lang="en-US" u="sng" dirty="0" smtClean="0">
                <a:solidFill>
                  <a:srgbClr val="000000"/>
                </a:solidFill>
              </a:rPr>
              <a:t>Reconnection</a:t>
            </a:r>
            <a:endParaRPr lang="sv-SE" u="sng" dirty="0">
              <a:solidFill>
                <a:srgbClr val="000000"/>
              </a:solidFill>
            </a:endParaRPr>
          </a:p>
        </p:txBody>
      </p:sp>
      <p:sp>
        <p:nvSpPr>
          <p:cNvPr id="10" name="Rectangle 9"/>
          <p:cNvSpPr/>
          <p:nvPr/>
        </p:nvSpPr>
        <p:spPr>
          <a:xfrm>
            <a:off x="1132237" y="3745193"/>
            <a:ext cx="3788218" cy="369332"/>
          </a:xfrm>
          <a:prstGeom prst="rect">
            <a:avLst/>
          </a:prstGeom>
        </p:spPr>
        <p:txBody>
          <a:bodyPr wrap="none">
            <a:spAutoFit/>
          </a:bodyPr>
          <a:lstStyle/>
          <a:p>
            <a:pPr algn="ctr"/>
            <a:r>
              <a:rPr lang="en-US" u="sng" dirty="0" smtClean="0">
                <a:solidFill>
                  <a:srgbClr val="000000"/>
                </a:solidFill>
              </a:rPr>
              <a:t>Foreshock structures (e.g. SLAMS)</a:t>
            </a:r>
            <a:endParaRPr lang="sv-SE" u="sng" dirty="0">
              <a:solidFill>
                <a:srgbClr val="000000"/>
              </a:solidFill>
            </a:endParaRPr>
          </a:p>
        </p:txBody>
      </p:sp>
      <p:pic>
        <p:nvPicPr>
          <p:cNvPr id="1026" name="Picture 2" descr="Sketch of bow shock rippling and of the mechanism leading to...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51" y="1443646"/>
            <a:ext cx="2104239" cy="1996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ets Downstream of Collisionless Shocks | Springer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184" y="1487203"/>
            <a:ext cx="3182690" cy="186779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4918" y="4210748"/>
            <a:ext cx="4646434" cy="2406322"/>
            <a:chOff x="6629400" y="1838863"/>
            <a:chExt cx="4348920" cy="2191896"/>
          </a:xfrm>
        </p:grpSpPr>
        <p:grpSp>
          <p:nvGrpSpPr>
            <p:cNvPr id="14" name="Group 13"/>
            <p:cNvGrpSpPr/>
            <p:nvPr/>
          </p:nvGrpSpPr>
          <p:grpSpPr>
            <a:xfrm>
              <a:off x="6629400" y="1838863"/>
              <a:ext cx="3975100" cy="2191896"/>
              <a:chOff x="6629400" y="1838863"/>
              <a:chExt cx="3975100" cy="2191896"/>
            </a:xfrm>
          </p:grpSpPr>
          <p:cxnSp>
            <p:nvCxnSpPr>
              <p:cNvPr id="26" name="Straight Connector 25"/>
              <p:cNvCxnSpPr/>
              <p:nvPr/>
            </p:nvCxnSpPr>
            <p:spPr>
              <a:xfrm>
                <a:off x="8072438" y="1838863"/>
                <a:ext cx="0" cy="2191896"/>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58817" y="1838863"/>
                <a:ext cx="0" cy="2191896"/>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3263900"/>
                <a:ext cx="1464733" cy="0"/>
              </a:xfrm>
              <a:prstGeom prst="line">
                <a:avLst/>
              </a:prstGeom>
              <a:ln w="38100">
                <a:solidFill>
                  <a:srgbClr val="FF3B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072438" y="2413000"/>
                <a:ext cx="1086379" cy="850900"/>
              </a:xfrm>
              <a:prstGeom prst="line">
                <a:avLst/>
              </a:prstGeom>
              <a:ln w="38100">
                <a:solidFill>
                  <a:srgbClr val="FF3B3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139767" y="2413000"/>
                <a:ext cx="1464733" cy="0"/>
              </a:xfrm>
              <a:prstGeom prst="line">
                <a:avLst/>
              </a:prstGeom>
              <a:ln w="38100">
                <a:solidFill>
                  <a:srgbClr val="FF3B3B"/>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0604500" y="2282195"/>
              <a:ext cx="373820" cy="261610"/>
            </a:xfrm>
            <a:prstGeom prst="rect">
              <a:avLst/>
            </a:prstGeom>
            <a:noFill/>
          </p:spPr>
          <p:txBody>
            <a:bodyPr wrap="none" rtlCol="0">
              <a:spAutoFit/>
            </a:bodyPr>
            <a:lstStyle/>
            <a:p>
              <a:r>
                <a:rPr lang="en-US" sz="1100" dirty="0" smtClean="0">
                  <a:solidFill>
                    <a:srgbClr val="FF0000"/>
                  </a:solidFill>
                </a:rPr>
                <a:t>BS</a:t>
              </a:r>
              <a:endParaRPr lang="sv-SE" sz="1100" dirty="0">
                <a:solidFill>
                  <a:srgbClr val="FF0000"/>
                </a:solidFill>
              </a:endParaRPr>
            </a:p>
          </p:txBody>
        </p:sp>
        <p:sp>
          <p:nvSpPr>
            <p:cNvPr id="16" name="Oval 15"/>
            <p:cNvSpPr/>
            <p:nvPr/>
          </p:nvSpPr>
          <p:spPr>
            <a:xfrm>
              <a:off x="8175039" y="2677797"/>
              <a:ext cx="881175" cy="321305"/>
            </a:xfrm>
            <a:prstGeom prst="ellipse">
              <a:avLst/>
            </a:prstGeom>
            <a:solidFill>
              <a:srgbClr val="92D050"/>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solidFill>
                    <a:srgbClr val="000000"/>
                  </a:solidFill>
                </a:rPr>
                <a:t>SLAMS</a:t>
              </a:r>
              <a:endParaRPr lang="sv-SE" sz="1000" dirty="0">
                <a:solidFill>
                  <a:srgbClr val="000000"/>
                </a:solidFill>
              </a:endParaRPr>
            </a:p>
          </p:txBody>
        </p:sp>
        <p:sp>
          <p:nvSpPr>
            <p:cNvPr id="17" name="Oval 16"/>
            <p:cNvSpPr/>
            <p:nvPr/>
          </p:nvSpPr>
          <p:spPr>
            <a:xfrm>
              <a:off x="9515477" y="2252347"/>
              <a:ext cx="881175" cy="321305"/>
            </a:xfrm>
            <a:prstGeom prst="ellipse">
              <a:avLst/>
            </a:prstGeom>
            <a:solidFill>
              <a:srgbClr val="92D050"/>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solidFill>
                    <a:srgbClr val="000000"/>
                  </a:solidFill>
                </a:rPr>
                <a:t>SLAMS</a:t>
              </a:r>
              <a:endParaRPr lang="sv-SE" sz="1000" dirty="0">
                <a:solidFill>
                  <a:srgbClr val="000000"/>
                </a:solidFill>
              </a:endParaRPr>
            </a:p>
          </p:txBody>
        </p:sp>
        <p:cxnSp>
          <p:nvCxnSpPr>
            <p:cNvPr id="18" name="Straight Arrow Connector 17"/>
            <p:cNvCxnSpPr>
              <a:stCxn id="16" idx="4"/>
            </p:cNvCxnSpPr>
            <p:nvPr/>
          </p:nvCxnSpPr>
          <p:spPr>
            <a:xfrm>
              <a:off x="8615627" y="2999102"/>
              <a:ext cx="0" cy="53573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4"/>
            </p:cNvCxnSpPr>
            <p:nvPr/>
          </p:nvCxnSpPr>
          <p:spPr>
            <a:xfrm>
              <a:off x="9956065" y="2573652"/>
              <a:ext cx="0" cy="26479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280599" y="3270036"/>
              <a:ext cx="0" cy="26479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75191" y="3257834"/>
              <a:ext cx="294064" cy="276999"/>
            </a:xfrm>
            <a:prstGeom prst="rect">
              <a:avLst/>
            </a:prstGeom>
            <a:noFill/>
          </p:spPr>
          <p:txBody>
            <a:bodyPr wrap="square" rtlCol="0">
              <a:spAutoFit/>
            </a:bodyPr>
            <a:lstStyle/>
            <a:p>
              <a:r>
                <a:rPr lang="en-US" sz="1200" b="1" dirty="0">
                  <a:solidFill>
                    <a:srgbClr val="000000"/>
                  </a:solidFill>
                </a:rPr>
                <a:t>v</a:t>
              </a:r>
              <a:endParaRPr lang="en-US" sz="1200" b="1" dirty="0" smtClean="0">
                <a:solidFill>
                  <a:srgbClr val="000000"/>
                </a:solidFill>
              </a:endParaRPr>
            </a:p>
          </p:txBody>
        </p:sp>
        <p:sp>
          <p:nvSpPr>
            <p:cNvPr id="22" name="TextBox 21"/>
            <p:cNvSpPr txBox="1"/>
            <p:nvPr/>
          </p:nvSpPr>
          <p:spPr>
            <a:xfrm>
              <a:off x="8576606" y="3119300"/>
              <a:ext cx="294064" cy="276999"/>
            </a:xfrm>
            <a:prstGeom prst="rect">
              <a:avLst/>
            </a:prstGeom>
            <a:noFill/>
          </p:spPr>
          <p:txBody>
            <a:bodyPr wrap="square" rtlCol="0">
              <a:spAutoFit/>
            </a:bodyPr>
            <a:lstStyle/>
            <a:p>
              <a:r>
                <a:rPr lang="en-US" sz="1200" b="1" dirty="0">
                  <a:solidFill>
                    <a:srgbClr val="000000"/>
                  </a:solidFill>
                </a:rPr>
                <a:t>v</a:t>
              </a:r>
              <a:endParaRPr lang="en-US" sz="1200" b="1" dirty="0" smtClean="0">
                <a:solidFill>
                  <a:srgbClr val="000000"/>
                </a:solidFill>
              </a:endParaRPr>
            </a:p>
          </p:txBody>
        </p:sp>
        <p:sp>
          <p:nvSpPr>
            <p:cNvPr id="23" name="TextBox 22"/>
            <p:cNvSpPr txBox="1"/>
            <p:nvPr/>
          </p:nvSpPr>
          <p:spPr>
            <a:xfrm>
              <a:off x="9930019" y="2517363"/>
              <a:ext cx="294064" cy="276999"/>
            </a:xfrm>
            <a:prstGeom prst="rect">
              <a:avLst/>
            </a:prstGeom>
            <a:noFill/>
          </p:spPr>
          <p:txBody>
            <a:bodyPr wrap="square" rtlCol="0">
              <a:spAutoFit/>
            </a:bodyPr>
            <a:lstStyle/>
            <a:p>
              <a:r>
                <a:rPr lang="en-US" sz="1200" b="1" dirty="0">
                  <a:solidFill>
                    <a:srgbClr val="000000"/>
                  </a:solidFill>
                </a:rPr>
                <a:t>v</a:t>
              </a:r>
              <a:endParaRPr lang="en-US" sz="1200" b="1" dirty="0" smtClean="0">
                <a:solidFill>
                  <a:srgbClr val="000000"/>
                </a:solidFill>
              </a:endParaRPr>
            </a:p>
          </p:txBody>
        </p:sp>
        <p:sp>
          <p:nvSpPr>
            <p:cNvPr id="24" name="TextBox 23"/>
            <p:cNvSpPr txBox="1"/>
            <p:nvPr/>
          </p:nvSpPr>
          <p:spPr>
            <a:xfrm>
              <a:off x="9282643" y="1955184"/>
              <a:ext cx="1471878" cy="261610"/>
            </a:xfrm>
            <a:prstGeom prst="rect">
              <a:avLst/>
            </a:prstGeom>
            <a:noFill/>
          </p:spPr>
          <p:txBody>
            <a:bodyPr wrap="none" rtlCol="0">
              <a:spAutoFit/>
            </a:bodyPr>
            <a:lstStyle/>
            <a:p>
              <a:r>
                <a:rPr lang="en-US" sz="1100" dirty="0" smtClean="0">
                  <a:solidFill>
                    <a:srgbClr val="000000"/>
                  </a:solidFill>
                </a:rPr>
                <a:t>Embedded plasmoid</a:t>
              </a:r>
              <a:endParaRPr lang="sv-SE" sz="1100" dirty="0">
                <a:solidFill>
                  <a:srgbClr val="000000"/>
                </a:solidFill>
              </a:endParaRPr>
            </a:p>
          </p:txBody>
        </p:sp>
        <p:sp>
          <p:nvSpPr>
            <p:cNvPr id="25" name="TextBox 24"/>
            <p:cNvSpPr txBox="1"/>
            <p:nvPr/>
          </p:nvSpPr>
          <p:spPr>
            <a:xfrm>
              <a:off x="8084070" y="1956523"/>
              <a:ext cx="1063112" cy="261610"/>
            </a:xfrm>
            <a:prstGeom prst="rect">
              <a:avLst/>
            </a:prstGeom>
            <a:noFill/>
          </p:spPr>
          <p:txBody>
            <a:bodyPr wrap="none" rtlCol="0">
              <a:spAutoFit/>
            </a:bodyPr>
            <a:lstStyle/>
            <a:p>
              <a:r>
                <a:rPr lang="en-US" sz="1100" dirty="0" smtClean="0">
                  <a:solidFill>
                    <a:srgbClr val="000000"/>
                  </a:solidFill>
                </a:rPr>
                <a:t>Fast plasmoid</a:t>
              </a:r>
              <a:endParaRPr lang="sv-SE" sz="1100" dirty="0">
                <a:solidFill>
                  <a:srgbClr val="000000"/>
                </a:solidFill>
              </a:endParaRPr>
            </a:p>
          </p:txBody>
        </p:sp>
      </p:grpSp>
      <p:sp>
        <p:nvSpPr>
          <p:cNvPr id="11" name="TextBox 10"/>
          <p:cNvSpPr txBox="1"/>
          <p:nvPr/>
        </p:nvSpPr>
        <p:spPr>
          <a:xfrm>
            <a:off x="9800709" y="1797854"/>
            <a:ext cx="2027583" cy="1246495"/>
          </a:xfrm>
          <a:prstGeom prst="rect">
            <a:avLst/>
          </a:prstGeom>
          <a:noFill/>
        </p:spPr>
        <p:txBody>
          <a:bodyPr wrap="square" rtlCol="0">
            <a:spAutoFit/>
          </a:bodyPr>
          <a:lstStyle/>
          <a:p>
            <a:pPr algn="ctr"/>
            <a:r>
              <a:rPr lang="en-US" sz="1500" i="1" dirty="0" smtClean="0">
                <a:solidFill>
                  <a:srgbClr val="000000"/>
                </a:solidFill>
              </a:rPr>
              <a:t>Association to</a:t>
            </a:r>
          </a:p>
          <a:p>
            <a:pPr algn="ctr"/>
            <a:r>
              <a:rPr lang="en-US" sz="1500" i="1" dirty="0" smtClean="0">
                <a:solidFill>
                  <a:srgbClr val="000000"/>
                </a:solidFill>
              </a:rPr>
              <a:t>Solar wind rotational discontinuities and pressure pulses</a:t>
            </a:r>
          </a:p>
          <a:p>
            <a:pPr algn="ctr"/>
            <a:endParaRPr lang="sv-SE" sz="1500" i="1" dirty="0">
              <a:solidFill>
                <a:srgbClr val="000000"/>
              </a:solidFill>
            </a:endParaRPr>
          </a:p>
        </p:txBody>
      </p:sp>
      <p:sp>
        <p:nvSpPr>
          <p:cNvPr id="32" name="TextBox 31"/>
          <p:cNvSpPr txBox="1"/>
          <p:nvPr/>
        </p:nvSpPr>
        <p:spPr>
          <a:xfrm>
            <a:off x="3315546" y="1812221"/>
            <a:ext cx="2027583" cy="1015663"/>
          </a:xfrm>
          <a:prstGeom prst="rect">
            <a:avLst/>
          </a:prstGeom>
          <a:noFill/>
        </p:spPr>
        <p:txBody>
          <a:bodyPr wrap="square" rtlCol="0">
            <a:spAutoFit/>
          </a:bodyPr>
          <a:lstStyle/>
          <a:p>
            <a:pPr algn="ctr"/>
            <a:r>
              <a:rPr lang="en-US" sz="1500" i="1" dirty="0" smtClean="0">
                <a:solidFill>
                  <a:srgbClr val="000000"/>
                </a:solidFill>
              </a:rPr>
              <a:t>Solar wind slipping through the local inclination of the shock ripples</a:t>
            </a:r>
            <a:endParaRPr lang="sv-SE" sz="1500" i="1" dirty="0">
              <a:solidFill>
                <a:srgbClr val="000000"/>
              </a:solidFill>
            </a:endParaRPr>
          </a:p>
        </p:txBody>
      </p:sp>
      <p:sp>
        <p:nvSpPr>
          <p:cNvPr id="34" name="TextBox 33"/>
          <p:cNvSpPr txBox="1"/>
          <p:nvPr/>
        </p:nvSpPr>
        <p:spPr>
          <a:xfrm>
            <a:off x="3750241" y="5374291"/>
            <a:ext cx="2027583" cy="784830"/>
          </a:xfrm>
          <a:prstGeom prst="rect">
            <a:avLst/>
          </a:prstGeom>
          <a:noFill/>
        </p:spPr>
        <p:txBody>
          <a:bodyPr wrap="square" rtlCol="0">
            <a:spAutoFit/>
          </a:bodyPr>
          <a:lstStyle/>
          <a:p>
            <a:pPr algn="ctr"/>
            <a:r>
              <a:rPr lang="en-US" sz="1500" i="1" dirty="0" smtClean="0">
                <a:solidFill>
                  <a:srgbClr val="000000"/>
                </a:solidFill>
              </a:rPr>
              <a:t>Foreshock structures going through the bow shock</a:t>
            </a:r>
            <a:endParaRPr lang="sv-SE" sz="1500" i="1" dirty="0">
              <a:solidFill>
                <a:srgbClr val="000000"/>
              </a:solidFill>
            </a:endParaRPr>
          </a:p>
        </p:txBody>
      </p:sp>
      <p:sp>
        <p:nvSpPr>
          <p:cNvPr id="35" name="TextBox 34"/>
          <p:cNvSpPr txBox="1"/>
          <p:nvPr/>
        </p:nvSpPr>
        <p:spPr>
          <a:xfrm>
            <a:off x="9981126" y="4867305"/>
            <a:ext cx="2027583" cy="553998"/>
          </a:xfrm>
          <a:prstGeom prst="rect">
            <a:avLst/>
          </a:prstGeom>
          <a:noFill/>
        </p:spPr>
        <p:txBody>
          <a:bodyPr wrap="square" rtlCol="0">
            <a:spAutoFit/>
          </a:bodyPr>
          <a:lstStyle/>
          <a:p>
            <a:pPr algn="ctr"/>
            <a:r>
              <a:rPr lang="en-US" sz="1500" i="1" dirty="0" smtClean="0">
                <a:solidFill>
                  <a:srgbClr val="000000"/>
                </a:solidFill>
              </a:rPr>
              <a:t>Reconnection at the bow shock</a:t>
            </a:r>
            <a:endParaRPr lang="sv-SE" sz="1500" i="1" dirty="0">
              <a:solidFill>
                <a:srgbClr val="000000"/>
              </a:solidFill>
            </a:endParaRPr>
          </a:p>
        </p:txBody>
      </p:sp>
      <p:pic>
        <p:nvPicPr>
          <p:cNvPr id="31" name="Picture 30"/>
          <p:cNvPicPr>
            <a:picLocks noChangeAspect="1"/>
          </p:cNvPicPr>
          <p:nvPr/>
        </p:nvPicPr>
        <p:blipFill>
          <a:blip r:embed="rId5"/>
          <a:stretch>
            <a:fillRect/>
          </a:stretch>
        </p:blipFill>
        <p:spPr>
          <a:xfrm>
            <a:off x="6399045" y="4286179"/>
            <a:ext cx="3296143" cy="2204169"/>
          </a:xfrm>
          <a:prstGeom prst="rect">
            <a:avLst/>
          </a:prstGeom>
        </p:spPr>
      </p:pic>
      <p:sp>
        <p:nvSpPr>
          <p:cNvPr id="33" name="Rectangle 32"/>
          <p:cNvSpPr/>
          <p:nvPr/>
        </p:nvSpPr>
        <p:spPr>
          <a:xfrm>
            <a:off x="10139652" y="6396567"/>
            <a:ext cx="2173525" cy="246221"/>
          </a:xfrm>
          <a:prstGeom prst="rect">
            <a:avLst/>
          </a:prstGeom>
        </p:spPr>
        <p:txBody>
          <a:bodyPr wrap="square">
            <a:spAutoFit/>
          </a:bodyPr>
          <a:lstStyle/>
          <a:p>
            <a:r>
              <a:rPr lang="sv-SE" sz="1000" dirty="0" err="1">
                <a:solidFill>
                  <a:srgbClr val="000000"/>
                </a:solidFill>
              </a:rPr>
              <a:t>Preisser</a:t>
            </a:r>
            <a:r>
              <a:rPr lang="sv-SE" sz="1000" dirty="0">
                <a:solidFill>
                  <a:srgbClr val="000000"/>
                </a:solidFill>
              </a:rPr>
              <a:t>, Luis, et al. </a:t>
            </a:r>
            <a:r>
              <a:rPr lang="sv-SE" sz="1000" dirty="0" smtClean="0">
                <a:solidFill>
                  <a:srgbClr val="000000"/>
                </a:solidFill>
              </a:rPr>
              <a:t>(2020) | </a:t>
            </a:r>
            <a:r>
              <a:rPr lang="sv-SE" sz="1000" dirty="0" err="1" smtClean="0">
                <a:solidFill>
                  <a:srgbClr val="000000"/>
                </a:solidFill>
              </a:rPr>
              <a:t>ApJL</a:t>
            </a:r>
            <a:endParaRPr lang="sv-SE" sz="1000" dirty="0">
              <a:solidFill>
                <a:srgbClr val="000000"/>
              </a:solidFill>
            </a:endParaRPr>
          </a:p>
        </p:txBody>
      </p:sp>
      <p:sp>
        <p:nvSpPr>
          <p:cNvPr id="38" name="Rectangle 37"/>
          <p:cNvSpPr/>
          <p:nvPr/>
        </p:nvSpPr>
        <p:spPr>
          <a:xfrm>
            <a:off x="-56317" y="3581286"/>
            <a:ext cx="3877985" cy="246221"/>
          </a:xfrm>
          <a:prstGeom prst="rect">
            <a:avLst/>
          </a:prstGeom>
        </p:spPr>
        <p:txBody>
          <a:bodyPr wrap="none">
            <a:spAutoFit/>
          </a:bodyPr>
          <a:lstStyle/>
          <a:p>
            <a:pPr lvl="0"/>
            <a:r>
              <a:rPr lang="en-US" sz="1000" dirty="0" err="1" smtClean="0">
                <a:solidFill>
                  <a:srgbClr val="000000"/>
                </a:solidFill>
              </a:rPr>
              <a:t>Qpar</a:t>
            </a:r>
            <a:r>
              <a:rPr lang="en-US" sz="1000" dirty="0" smtClean="0">
                <a:solidFill>
                  <a:srgbClr val="000000"/>
                </a:solidFill>
              </a:rPr>
              <a:t> : </a:t>
            </a:r>
            <a:r>
              <a:rPr lang="en-US" sz="1000" dirty="0" err="1" smtClean="0">
                <a:solidFill>
                  <a:srgbClr val="000000"/>
                </a:solidFill>
              </a:rPr>
              <a:t>Hietala</a:t>
            </a:r>
            <a:r>
              <a:rPr lang="en-US" sz="1000" dirty="0" smtClean="0">
                <a:solidFill>
                  <a:srgbClr val="000000"/>
                </a:solidFill>
              </a:rPr>
              <a:t> et al., (2009,2012) | </a:t>
            </a:r>
            <a:r>
              <a:rPr lang="en-US" sz="1000" dirty="0" err="1" smtClean="0">
                <a:solidFill>
                  <a:srgbClr val="000000"/>
                </a:solidFill>
              </a:rPr>
              <a:t>Qperp</a:t>
            </a:r>
            <a:r>
              <a:rPr lang="en-US" sz="1000" dirty="0">
                <a:solidFill>
                  <a:srgbClr val="000000"/>
                </a:solidFill>
              </a:rPr>
              <a:t> </a:t>
            </a:r>
            <a:r>
              <a:rPr lang="en-US" sz="1000" dirty="0" smtClean="0">
                <a:solidFill>
                  <a:srgbClr val="000000"/>
                </a:solidFill>
              </a:rPr>
              <a:t>: </a:t>
            </a:r>
            <a:r>
              <a:rPr lang="en-US" sz="1000" dirty="0" err="1" smtClean="0">
                <a:solidFill>
                  <a:srgbClr val="000000"/>
                </a:solidFill>
              </a:rPr>
              <a:t>Johlander</a:t>
            </a:r>
            <a:r>
              <a:rPr lang="en-US" sz="1000" dirty="0" smtClean="0">
                <a:solidFill>
                  <a:srgbClr val="000000"/>
                </a:solidFill>
              </a:rPr>
              <a:t> et al. (2016)</a:t>
            </a:r>
            <a:endParaRPr lang="sv-SE" sz="1000" dirty="0">
              <a:solidFill>
                <a:srgbClr val="000000"/>
              </a:solidFill>
            </a:endParaRPr>
          </a:p>
        </p:txBody>
      </p:sp>
      <p:cxnSp>
        <p:nvCxnSpPr>
          <p:cNvPr id="39" name="Straight Connector 38"/>
          <p:cNvCxnSpPr/>
          <p:nvPr/>
        </p:nvCxnSpPr>
        <p:spPr>
          <a:xfrm>
            <a:off x="163924" y="3801098"/>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163924" y="963007"/>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41" name="Rectangle 40"/>
          <p:cNvSpPr/>
          <p:nvPr/>
        </p:nvSpPr>
        <p:spPr>
          <a:xfrm>
            <a:off x="-66330" y="6424712"/>
            <a:ext cx="2932213" cy="246221"/>
          </a:xfrm>
          <a:prstGeom prst="rect">
            <a:avLst/>
          </a:prstGeom>
        </p:spPr>
        <p:txBody>
          <a:bodyPr wrap="none">
            <a:spAutoFit/>
          </a:bodyPr>
          <a:lstStyle/>
          <a:p>
            <a:pPr lvl="0"/>
            <a:r>
              <a:rPr lang="en-US" sz="1000" dirty="0" err="1" smtClean="0">
                <a:solidFill>
                  <a:srgbClr val="000000"/>
                </a:solidFill>
              </a:rPr>
              <a:t>Hietala</a:t>
            </a:r>
            <a:r>
              <a:rPr lang="en-US" sz="1000" dirty="0" smtClean="0">
                <a:solidFill>
                  <a:srgbClr val="000000"/>
                </a:solidFill>
              </a:rPr>
              <a:t> et al., (2009,2012), Karlsson et al. (2015)</a:t>
            </a:r>
            <a:endParaRPr lang="sv-SE" sz="1000" dirty="0">
              <a:solidFill>
                <a:srgbClr val="000000"/>
              </a:solidFill>
            </a:endParaRPr>
          </a:p>
        </p:txBody>
      </p:sp>
      <p:sp>
        <p:nvSpPr>
          <p:cNvPr id="42" name="TextBox 41"/>
          <p:cNvSpPr txBox="1"/>
          <p:nvPr/>
        </p:nvSpPr>
        <p:spPr>
          <a:xfrm>
            <a:off x="10864905" y="3583317"/>
            <a:ext cx="1315087" cy="246221"/>
          </a:xfrm>
          <a:prstGeom prst="rect">
            <a:avLst/>
          </a:prstGeom>
          <a:noFill/>
        </p:spPr>
        <p:txBody>
          <a:bodyPr wrap="square" rtlCol="0">
            <a:spAutoFit/>
          </a:bodyPr>
          <a:lstStyle/>
          <a:p>
            <a:r>
              <a:rPr lang="en-US" sz="1000" dirty="0" smtClean="0">
                <a:solidFill>
                  <a:srgbClr val="000000"/>
                </a:solidFill>
              </a:rPr>
              <a:t>Archer et al. (2012)  </a:t>
            </a:r>
            <a:endParaRPr lang="sv-SE" sz="1000" dirty="0">
              <a:solidFill>
                <a:srgbClr val="000000"/>
              </a:solidFill>
            </a:endParaRPr>
          </a:p>
        </p:txBody>
      </p:sp>
    </p:spTree>
    <p:extLst>
      <p:ext uri="{BB962C8B-B14F-4D97-AF65-F5344CB8AC3E}">
        <p14:creationId xmlns:p14="http://schemas.microsoft.com/office/powerpoint/2010/main" val="28862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
            <a:ext cx="11196286" cy="6653719"/>
          </a:xfrm>
        </p:spPr>
        <p:txBody>
          <a:bodyPr anchor="ctr">
            <a:normAutofit/>
          </a:bodyPr>
          <a:lstStyle/>
          <a:p>
            <a:pPr marL="0" indent="0" algn="ctr">
              <a:buNone/>
            </a:pPr>
            <a:r>
              <a:rPr lang="en-US" sz="3400" dirty="0" smtClean="0"/>
              <a:t>Database generation &amp; jet classes</a:t>
            </a:r>
          </a:p>
        </p:txBody>
      </p:sp>
    </p:spTree>
    <p:extLst>
      <p:ext uri="{BB962C8B-B14F-4D97-AF65-F5344CB8AC3E}">
        <p14:creationId xmlns:p14="http://schemas.microsoft.com/office/powerpoint/2010/main" val="1829222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Different Classes</a:t>
            </a:r>
            <a:endParaRPr lang="sv-SE" dirty="0"/>
          </a:p>
        </p:txBody>
      </p:sp>
      <p:sp>
        <p:nvSpPr>
          <p:cNvPr id="4" name="Rectangle 3"/>
          <p:cNvSpPr/>
          <p:nvPr/>
        </p:nvSpPr>
        <p:spPr>
          <a:xfrm>
            <a:off x="729528" y="5110006"/>
            <a:ext cx="1766253" cy="338554"/>
          </a:xfrm>
          <a:prstGeom prst="rect">
            <a:avLst/>
          </a:prstGeom>
        </p:spPr>
        <p:txBody>
          <a:bodyPr wrap="square">
            <a:spAutoFit/>
          </a:bodyPr>
          <a:lstStyle/>
          <a:p>
            <a:pPr algn="ctr"/>
            <a:r>
              <a:rPr lang="sv-SE" sz="1600" dirty="0" err="1" smtClean="0">
                <a:solidFill>
                  <a:srgbClr val="0070C0"/>
                </a:solidFill>
              </a:rPr>
              <a:t>Qpar</a:t>
            </a:r>
            <a:r>
              <a:rPr lang="sv-SE" sz="1600" dirty="0" smtClean="0">
                <a:solidFill>
                  <a:srgbClr val="0070C0"/>
                </a:solidFill>
              </a:rPr>
              <a:t> Jet</a:t>
            </a:r>
            <a:endParaRPr lang="sv-SE" sz="1600" dirty="0">
              <a:solidFill>
                <a:srgbClr val="0070C0"/>
              </a:solidFill>
            </a:endParaRPr>
          </a:p>
        </p:txBody>
      </p:sp>
      <p:sp>
        <p:nvSpPr>
          <p:cNvPr id="5" name="Rectangle 4"/>
          <p:cNvSpPr/>
          <p:nvPr/>
        </p:nvSpPr>
        <p:spPr>
          <a:xfrm>
            <a:off x="6612676" y="5124037"/>
            <a:ext cx="1924981" cy="338554"/>
          </a:xfrm>
          <a:prstGeom prst="rect">
            <a:avLst/>
          </a:prstGeom>
        </p:spPr>
        <p:txBody>
          <a:bodyPr wrap="square">
            <a:spAutoFit/>
          </a:bodyPr>
          <a:lstStyle/>
          <a:p>
            <a:pPr algn="ctr"/>
            <a:r>
              <a:rPr lang="sv-SE" sz="1600" dirty="0" err="1" smtClean="0">
                <a:solidFill>
                  <a:srgbClr val="7030A0"/>
                </a:solidFill>
              </a:rPr>
              <a:t>Boundary</a:t>
            </a:r>
            <a:r>
              <a:rPr lang="sv-SE" sz="1600" dirty="0" smtClean="0">
                <a:solidFill>
                  <a:srgbClr val="7030A0"/>
                </a:solidFill>
              </a:rPr>
              <a:t> Jet</a:t>
            </a:r>
            <a:endParaRPr lang="sv-SE" sz="1600" dirty="0">
              <a:solidFill>
                <a:srgbClr val="7030A0"/>
              </a:solidFill>
            </a:endParaRPr>
          </a:p>
        </p:txBody>
      </p:sp>
      <p:sp>
        <p:nvSpPr>
          <p:cNvPr id="6" name="Rectangle 5"/>
          <p:cNvSpPr/>
          <p:nvPr/>
        </p:nvSpPr>
        <p:spPr>
          <a:xfrm>
            <a:off x="3607298" y="5124037"/>
            <a:ext cx="1924981" cy="338554"/>
          </a:xfrm>
          <a:prstGeom prst="rect">
            <a:avLst/>
          </a:prstGeom>
        </p:spPr>
        <p:txBody>
          <a:bodyPr wrap="square">
            <a:spAutoFit/>
          </a:bodyPr>
          <a:lstStyle/>
          <a:p>
            <a:pPr algn="ctr"/>
            <a:r>
              <a:rPr lang="sv-SE" sz="1600" dirty="0" err="1" smtClean="0">
                <a:solidFill>
                  <a:srgbClr val="FF0000"/>
                </a:solidFill>
              </a:rPr>
              <a:t>Qperp</a:t>
            </a:r>
            <a:r>
              <a:rPr lang="sv-SE" sz="1600" dirty="0" smtClean="0">
                <a:solidFill>
                  <a:srgbClr val="FF0000"/>
                </a:solidFill>
              </a:rPr>
              <a:t> Jet</a:t>
            </a:r>
            <a:endParaRPr lang="sv-SE" sz="1600" dirty="0">
              <a:solidFill>
                <a:srgbClr val="FF0000"/>
              </a:solidFill>
            </a:endParaRPr>
          </a:p>
        </p:txBody>
      </p:sp>
      <p:sp>
        <p:nvSpPr>
          <p:cNvPr id="7" name="Rectangle 6"/>
          <p:cNvSpPr/>
          <p:nvPr/>
        </p:nvSpPr>
        <p:spPr>
          <a:xfrm>
            <a:off x="9618056" y="5110006"/>
            <a:ext cx="1924981" cy="338554"/>
          </a:xfrm>
          <a:prstGeom prst="rect">
            <a:avLst/>
          </a:prstGeom>
        </p:spPr>
        <p:txBody>
          <a:bodyPr wrap="square">
            <a:spAutoFit/>
          </a:bodyPr>
          <a:lstStyle/>
          <a:p>
            <a:pPr algn="ctr"/>
            <a:r>
              <a:rPr lang="sv-SE" sz="1600" dirty="0" smtClean="0">
                <a:solidFill>
                  <a:srgbClr val="FFC000"/>
                </a:solidFill>
              </a:rPr>
              <a:t>Encapsulated Jet</a:t>
            </a:r>
            <a:endParaRPr lang="sv-SE" sz="1600" dirty="0">
              <a:solidFill>
                <a:srgbClr val="FFC000"/>
              </a:solidFill>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600" y="1134408"/>
            <a:ext cx="2957135" cy="3960000"/>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01979" y="1134408"/>
            <a:ext cx="2957134" cy="3960000"/>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91222" y="1134408"/>
            <a:ext cx="2957134" cy="3960000"/>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4088" y="1134408"/>
            <a:ext cx="2957134" cy="396000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575400" y="5493526"/>
                <a:ext cx="2129494" cy="343812"/>
              </a:xfrm>
              <a:prstGeom prst="rect">
                <a:avLst/>
              </a:prstGeom>
              <a:noFill/>
            </p:spPr>
            <p:txBody>
              <a:bodyPr wrap="none" rtlCol="0">
                <a:spAutoFit/>
              </a:bodyPr>
              <a:lstStyle/>
              <a:p>
                <a:r>
                  <a:rPr lang="en-US" sz="1600" dirty="0" smtClean="0">
                    <a:solidFill>
                      <a:srgbClr val="000000"/>
                    </a:solidFill>
                  </a:rPr>
                  <a:t>Jets found in </a:t>
                </a:r>
                <a14:m>
                  <m:oMath xmlns:m="http://schemas.openxmlformats.org/officeDocument/2006/math">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𝑄</m:t>
                        </m:r>
                      </m:e>
                      <m:sub>
                        <m:r>
                          <a:rPr lang="en-US" sz="1600" b="0" i="1" smtClean="0">
                            <a:solidFill>
                              <a:srgbClr val="000000"/>
                            </a:solidFill>
                            <a:latin typeface="Cambria Math" panose="02040503050406030204" pitchFamily="18" charset="0"/>
                            <a:ea typeface="Cambria Math" panose="02040503050406030204" pitchFamily="18" charset="0"/>
                          </a:rPr>
                          <m:t>∥</m:t>
                        </m:r>
                      </m:sub>
                    </m:sSub>
                  </m:oMath>
                </a14:m>
                <a:r>
                  <a:rPr lang="sv-SE" sz="1600" dirty="0" smtClean="0">
                    <a:solidFill>
                      <a:srgbClr val="000000"/>
                    </a:solidFill>
                  </a:rPr>
                  <a:t> MSH</a:t>
                </a:r>
                <a:endParaRPr lang="sv-SE" sz="1600" dirty="0">
                  <a:solidFill>
                    <a:srgbClr val="00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75400" y="5493526"/>
                <a:ext cx="2129494" cy="343812"/>
              </a:xfrm>
              <a:prstGeom prst="rect">
                <a:avLst/>
              </a:prstGeom>
              <a:blipFill>
                <a:blip r:embed="rId7"/>
                <a:stretch>
                  <a:fillRect l="-1429" t="-5263" r="-286" b="-19298"/>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434046" y="5496940"/>
                <a:ext cx="2166362" cy="338554"/>
              </a:xfrm>
              <a:prstGeom prst="rect">
                <a:avLst/>
              </a:prstGeom>
            </p:spPr>
            <p:txBody>
              <a:bodyPr wrap="none">
                <a:spAutoFit/>
              </a:bodyPr>
              <a:lstStyle/>
              <a:p>
                <a:r>
                  <a:rPr lang="en-US" sz="1600" dirty="0" smtClean="0">
                    <a:solidFill>
                      <a:srgbClr val="000000"/>
                    </a:solidFill>
                  </a:rPr>
                  <a:t>Jets found in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𝑄</m:t>
                        </m:r>
                      </m:e>
                      <m:sub>
                        <m:r>
                          <a:rPr lang="en-US" sz="1600" i="1">
                            <a:solidFill>
                              <a:srgbClr val="000000"/>
                            </a:solidFill>
                            <a:latin typeface="Cambria Math" panose="02040503050406030204" pitchFamily="18" charset="0"/>
                            <a:ea typeface="Cambria Math" panose="02040503050406030204" pitchFamily="18" charset="0"/>
                          </a:rPr>
                          <m:t>⊥</m:t>
                        </m:r>
                      </m:sub>
                    </m:sSub>
                  </m:oMath>
                </a14:m>
                <a:r>
                  <a:rPr lang="sv-SE" sz="1600" dirty="0">
                    <a:solidFill>
                      <a:srgbClr val="000000"/>
                    </a:solidFill>
                  </a:rPr>
                  <a:t> MSH</a:t>
                </a:r>
              </a:p>
            </p:txBody>
          </p:sp>
        </mc:Choice>
        <mc:Fallback xmlns="">
          <p:sp>
            <p:nvSpPr>
              <p:cNvPr id="13" name="Rectangle 12"/>
              <p:cNvSpPr>
                <a:spLocks noRot="1" noChangeAspect="1" noMove="1" noResize="1" noEditPoints="1" noAdjustHandles="1" noChangeArrowheads="1" noChangeShapeType="1" noTextEdit="1"/>
              </p:cNvSpPr>
              <p:nvPr/>
            </p:nvSpPr>
            <p:spPr>
              <a:xfrm>
                <a:off x="3434046" y="5496940"/>
                <a:ext cx="2166362" cy="338554"/>
              </a:xfrm>
              <a:prstGeom prst="rect">
                <a:avLst/>
              </a:prstGeom>
              <a:blipFill>
                <a:blip r:embed="rId8"/>
                <a:stretch>
                  <a:fillRect l="-1404" t="-5455" r="-281" b="-23636"/>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243333" y="5462591"/>
                <a:ext cx="2953512" cy="590033"/>
              </a:xfrm>
              <a:prstGeom prst="rect">
                <a:avLst/>
              </a:prstGeom>
            </p:spPr>
            <p:txBody>
              <a:bodyPr wrap="square">
                <a:spAutoFit/>
              </a:bodyPr>
              <a:lstStyle/>
              <a:p>
                <a:r>
                  <a:rPr lang="en-US" sz="1600" dirty="0" smtClean="0">
                    <a:solidFill>
                      <a:srgbClr val="000000"/>
                    </a:solidFill>
                  </a:rPr>
                  <a:t>Jets found in the boundary between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𝑄</m:t>
                        </m:r>
                      </m:e>
                      <m:sub>
                        <m:r>
                          <a:rPr lang="en-US" sz="1600" i="1">
                            <a:solidFill>
                              <a:srgbClr val="000000"/>
                            </a:solidFill>
                            <a:latin typeface="Cambria Math" panose="02040503050406030204" pitchFamily="18" charset="0"/>
                            <a:ea typeface="Cambria Math" panose="02040503050406030204" pitchFamily="18" charset="0"/>
                          </a:rPr>
                          <m:t>∥</m:t>
                        </m:r>
                      </m:sub>
                    </m:sSub>
                  </m:oMath>
                </a14:m>
                <a:r>
                  <a:rPr lang="sv-SE" sz="1600" dirty="0">
                    <a:solidFill>
                      <a:srgbClr val="000000"/>
                    </a:solidFill>
                  </a:rPr>
                  <a:t> </a:t>
                </a:r>
                <a:r>
                  <a:rPr lang="sv-SE" sz="1600" dirty="0" smtClean="0">
                    <a:solidFill>
                      <a:srgbClr val="000000"/>
                    </a:solidFill>
                  </a:rPr>
                  <a:t>and </a:t>
                </a:r>
                <a14:m>
                  <m:oMath xmlns:m="http://schemas.openxmlformats.org/officeDocument/2006/math">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𝑄</m:t>
                        </m:r>
                      </m:e>
                      <m:sub>
                        <m:r>
                          <a:rPr lang="en-US" sz="1600" b="0" i="1" smtClean="0">
                            <a:solidFill>
                              <a:srgbClr val="000000"/>
                            </a:solidFill>
                            <a:latin typeface="Cambria Math" panose="02040503050406030204" pitchFamily="18" charset="0"/>
                            <a:ea typeface="Cambria Math" panose="02040503050406030204" pitchFamily="18" charset="0"/>
                          </a:rPr>
                          <m:t>⊥</m:t>
                        </m:r>
                      </m:sub>
                    </m:sSub>
                  </m:oMath>
                </a14:m>
                <a:r>
                  <a:rPr lang="sv-SE" sz="1600" dirty="0" smtClean="0">
                    <a:solidFill>
                      <a:srgbClr val="000000"/>
                    </a:solidFill>
                  </a:rPr>
                  <a:t> MSH</a:t>
                </a:r>
                <a:endParaRPr lang="sv-SE" sz="1600" dirty="0">
                  <a:solidFill>
                    <a:srgbClr val="000000"/>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243333" y="5462591"/>
                <a:ext cx="2953512" cy="590033"/>
              </a:xfrm>
              <a:prstGeom prst="rect">
                <a:avLst/>
              </a:prstGeom>
              <a:blipFill>
                <a:blip r:embed="rId9"/>
                <a:stretch>
                  <a:fillRect l="-1031" t="-3093" b="-11340"/>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101979" y="5462591"/>
                <a:ext cx="2957134" cy="836255"/>
              </a:xfrm>
              <a:prstGeom prst="rect">
                <a:avLst/>
              </a:prstGeom>
            </p:spPr>
            <p:txBody>
              <a:bodyPr wrap="square">
                <a:spAutoFit/>
              </a:bodyPr>
              <a:lstStyle/>
              <a:p>
                <a:r>
                  <a:rPr lang="en-US" sz="1600" dirty="0" smtClean="0">
                    <a:solidFill>
                      <a:srgbClr val="000000"/>
                    </a:solidFill>
                  </a:rPr>
                  <a:t>Jets corresponding to “</a:t>
                </a:r>
                <a14:m>
                  <m:oMath xmlns:m="http://schemas.openxmlformats.org/officeDocument/2006/math">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𝑄</m:t>
                        </m:r>
                      </m:e>
                      <m:sub>
                        <m:r>
                          <a:rPr lang="en-US" sz="1600" b="0" i="1" smtClean="0">
                            <a:solidFill>
                              <a:srgbClr val="000000"/>
                            </a:solidFill>
                            <a:latin typeface="Cambria Math" panose="02040503050406030204" pitchFamily="18" charset="0"/>
                            <a:ea typeface="Cambria Math" panose="02040503050406030204" pitchFamily="18" charset="0"/>
                          </a:rPr>
                          <m:t>∥</m:t>
                        </m:r>
                      </m:sub>
                    </m:sSub>
                  </m:oMath>
                </a14:m>
                <a:r>
                  <a:rPr lang="sv-SE" sz="1600" dirty="0" smtClean="0">
                    <a:solidFill>
                      <a:srgbClr val="000000"/>
                    </a:solidFill>
                  </a:rPr>
                  <a:t>-like” MSH plasma enclosed in </a:t>
                </a:r>
                <a14:m>
                  <m:oMath xmlns:m="http://schemas.openxmlformats.org/officeDocument/2006/math">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𝑄</m:t>
                        </m:r>
                      </m:e>
                      <m:sub>
                        <m:r>
                          <a:rPr lang="en-US" sz="1600" b="0" i="1" smtClean="0">
                            <a:solidFill>
                              <a:srgbClr val="000000"/>
                            </a:solidFill>
                            <a:latin typeface="Cambria Math" panose="02040503050406030204" pitchFamily="18" charset="0"/>
                            <a:ea typeface="Cambria Math" panose="02040503050406030204" pitchFamily="18" charset="0"/>
                          </a:rPr>
                          <m:t>⊥</m:t>
                        </m:r>
                      </m:sub>
                    </m:sSub>
                  </m:oMath>
                </a14:m>
                <a:r>
                  <a:rPr lang="sv-SE" sz="1600" dirty="0" smtClean="0">
                    <a:solidFill>
                      <a:srgbClr val="000000"/>
                    </a:solidFill>
                  </a:rPr>
                  <a:t> MSH</a:t>
                </a:r>
                <a:endParaRPr lang="sv-SE" sz="1600" dirty="0">
                  <a:solidFill>
                    <a:srgbClr val="0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9101979" y="5462591"/>
                <a:ext cx="2957134" cy="836255"/>
              </a:xfrm>
              <a:prstGeom prst="rect">
                <a:avLst/>
              </a:prstGeom>
              <a:blipFill>
                <a:blip r:embed="rId10"/>
                <a:stretch>
                  <a:fillRect l="-1031" t="-2190" r="-1237" b="-8759"/>
                </a:stretch>
              </a:blipFill>
            </p:spPr>
            <p:txBody>
              <a:bodyPr/>
              <a:lstStyle/>
              <a:p>
                <a:r>
                  <a:rPr lang="sv-SE">
                    <a:noFill/>
                  </a:rPr>
                  <a:t> </a:t>
                </a:r>
              </a:p>
            </p:txBody>
          </p:sp>
        </mc:Fallback>
      </mc:AlternateContent>
      <p:sp>
        <p:nvSpPr>
          <p:cNvPr id="16" name="Rectangle 15"/>
          <p:cNvSpPr/>
          <p:nvPr/>
        </p:nvSpPr>
        <p:spPr>
          <a:xfrm>
            <a:off x="0" y="6033113"/>
            <a:ext cx="3804699" cy="600164"/>
          </a:xfrm>
          <a:prstGeom prst="rect">
            <a:avLst/>
          </a:prstGeom>
        </p:spPr>
        <p:txBody>
          <a:bodyPr wrap="square">
            <a:spAutoFit/>
          </a:bodyPr>
          <a:lstStyle/>
          <a:p>
            <a:pPr lvl="0"/>
            <a:r>
              <a:rPr lang="en-US" sz="1100" b="1" dirty="0">
                <a:solidFill>
                  <a:srgbClr val="000000"/>
                </a:solidFill>
              </a:rPr>
              <a:t>Raptis S.</a:t>
            </a:r>
            <a:r>
              <a:rPr lang="en-US" sz="1100" dirty="0">
                <a:solidFill>
                  <a:srgbClr val="000000"/>
                </a:solidFill>
              </a:rPr>
              <a:t>, Karlsson </a:t>
            </a:r>
            <a:r>
              <a:rPr lang="en-US" sz="1100" dirty="0" smtClean="0">
                <a:solidFill>
                  <a:srgbClr val="000000"/>
                </a:solidFill>
              </a:rPr>
              <a:t>T., </a:t>
            </a:r>
            <a:r>
              <a:rPr lang="en-US" sz="1100" dirty="0">
                <a:solidFill>
                  <a:srgbClr val="000000"/>
                </a:solidFill>
              </a:rPr>
              <a:t>et al. (2020) | JGR</a:t>
            </a:r>
            <a:endParaRPr lang="el-GR" sz="1100" dirty="0">
              <a:solidFill>
                <a:srgbClr val="000000"/>
              </a:solidFill>
            </a:endParaRPr>
          </a:p>
          <a:p>
            <a:pPr lvl="0"/>
            <a:r>
              <a:rPr lang="en-US" sz="1100" b="1" dirty="0">
                <a:solidFill>
                  <a:srgbClr val="000000"/>
                </a:solidFill>
              </a:rPr>
              <a:t>Raptis S</a:t>
            </a:r>
            <a:r>
              <a:rPr lang="en-US" sz="1100" dirty="0">
                <a:solidFill>
                  <a:srgbClr val="000000"/>
                </a:solidFill>
              </a:rPr>
              <a:t>., </a:t>
            </a:r>
            <a:r>
              <a:rPr lang="en-US" sz="1100" dirty="0" err="1">
                <a:solidFill>
                  <a:srgbClr val="000000"/>
                </a:solidFill>
              </a:rPr>
              <a:t>Aminalragia-Giamini</a:t>
            </a:r>
            <a:r>
              <a:rPr lang="en-US" sz="1100" dirty="0">
                <a:solidFill>
                  <a:srgbClr val="000000"/>
                </a:solidFill>
              </a:rPr>
              <a:t> S., et al. (2020) | </a:t>
            </a:r>
            <a:r>
              <a:rPr lang="en-US" sz="1100" dirty="0" smtClean="0">
                <a:solidFill>
                  <a:srgbClr val="000000"/>
                </a:solidFill>
              </a:rPr>
              <a:t>Frontiers</a:t>
            </a:r>
            <a:endParaRPr lang="el-GR" sz="1100" dirty="0" smtClean="0">
              <a:solidFill>
                <a:srgbClr val="000000"/>
              </a:solidFill>
            </a:endParaRPr>
          </a:p>
          <a:p>
            <a:pPr lvl="0"/>
            <a:r>
              <a:rPr lang="en-US" sz="1100" dirty="0" err="1" smtClean="0">
                <a:solidFill>
                  <a:srgbClr val="000000"/>
                </a:solidFill>
              </a:rPr>
              <a:t>Kajdic</a:t>
            </a:r>
            <a:r>
              <a:rPr lang="en-US" sz="1100" dirty="0" smtClean="0">
                <a:solidFill>
                  <a:srgbClr val="000000"/>
                </a:solidFill>
              </a:rPr>
              <a:t> P., </a:t>
            </a:r>
            <a:r>
              <a:rPr lang="en-US" sz="1100" b="1" dirty="0" smtClean="0">
                <a:solidFill>
                  <a:srgbClr val="000000"/>
                </a:solidFill>
              </a:rPr>
              <a:t>Raptis S</a:t>
            </a:r>
            <a:r>
              <a:rPr lang="en-US" sz="1100" dirty="0" smtClean="0">
                <a:solidFill>
                  <a:srgbClr val="000000"/>
                </a:solidFill>
              </a:rPr>
              <a:t>., et al. (2021) | GRL (under review)</a:t>
            </a:r>
            <a:endParaRPr lang="en-US" sz="1100" dirty="0">
              <a:solidFill>
                <a:srgbClr val="000000"/>
              </a:solidFill>
            </a:endParaRPr>
          </a:p>
        </p:txBody>
      </p:sp>
    </p:spTree>
    <p:extLst>
      <p:ext uri="{BB962C8B-B14F-4D97-AF65-F5344CB8AC3E}">
        <p14:creationId xmlns:p14="http://schemas.microsoft.com/office/powerpoint/2010/main" val="3655697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6076531" y="326003"/>
            <a:ext cx="36314" cy="5766438"/>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715618" y="1021659"/>
            <a:ext cx="11317653"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48741" y="6383142"/>
            <a:ext cx="4149685" cy="261610"/>
          </a:xfrm>
          <a:prstGeom prst="rect">
            <a:avLst/>
          </a:prstGeom>
        </p:spPr>
        <p:txBody>
          <a:bodyPr wrap="square">
            <a:spAutoFit/>
          </a:bodyPr>
          <a:lstStyle/>
          <a:p>
            <a:pPr lvl="0"/>
            <a:r>
              <a:rPr lang="en-US" sz="1100" dirty="0" smtClean="0">
                <a:solidFill>
                  <a:srgbClr val="000000"/>
                </a:solidFill>
              </a:rPr>
              <a:t>More information: Baker</a:t>
            </a:r>
            <a:r>
              <a:rPr lang="en-US" sz="1100" dirty="0">
                <a:solidFill>
                  <a:srgbClr val="000000"/>
                </a:solidFill>
              </a:rPr>
              <a:t>, </a:t>
            </a:r>
            <a:r>
              <a:rPr lang="en-US" sz="1100" dirty="0" smtClean="0">
                <a:solidFill>
                  <a:srgbClr val="000000"/>
                </a:solidFill>
              </a:rPr>
              <a:t>et al. (2016) | Space </a:t>
            </a:r>
            <a:r>
              <a:rPr lang="en-US" sz="1100" dirty="0" err="1">
                <a:solidFill>
                  <a:srgbClr val="000000"/>
                </a:solidFill>
              </a:rPr>
              <a:t>Sci</a:t>
            </a:r>
            <a:r>
              <a:rPr lang="en-US" sz="1100" dirty="0">
                <a:solidFill>
                  <a:srgbClr val="000000"/>
                </a:solidFill>
              </a:rPr>
              <a:t> Rev 19</a:t>
            </a:r>
            <a:endParaRPr lang="el-GR" sz="1100" dirty="0">
              <a:solidFill>
                <a:srgbClr val="000000"/>
              </a:solidFill>
            </a:endParaRPr>
          </a:p>
        </p:txBody>
      </p:sp>
      <p:sp>
        <p:nvSpPr>
          <p:cNvPr id="9" name="TextBox 8"/>
          <p:cNvSpPr txBox="1"/>
          <p:nvPr/>
        </p:nvSpPr>
        <p:spPr>
          <a:xfrm>
            <a:off x="489006" y="2293970"/>
            <a:ext cx="5590150" cy="1754326"/>
          </a:xfrm>
          <a:prstGeom prst="rect">
            <a:avLst/>
          </a:prstGeom>
          <a:noFill/>
        </p:spPr>
        <p:txBody>
          <a:bodyPr wrap="square" rtlCol="0">
            <a:spAutoFit/>
          </a:bodyPr>
          <a:lstStyle/>
          <a:p>
            <a:pPr algn="ctr"/>
            <a:r>
              <a:rPr lang="en-US" u="sng" dirty="0" smtClean="0">
                <a:solidFill>
                  <a:srgbClr val="0070C0"/>
                </a:solidFill>
              </a:rPr>
              <a:t>Pros</a:t>
            </a:r>
          </a:p>
          <a:p>
            <a:pPr marL="285750" indent="-285750">
              <a:buFont typeface="Wingdings" panose="05000000000000000000" pitchFamily="2" charset="2"/>
              <a:buChar char="ü"/>
            </a:pPr>
            <a:r>
              <a:rPr lang="en-US" dirty="0" smtClean="0">
                <a:solidFill>
                  <a:srgbClr val="000000"/>
                </a:solidFill>
              </a:rPr>
              <a:t>Always available</a:t>
            </a:r>
          </a:p>
          <a:p>
            <a:pPr marL="285750" indent="-285750">
              <a:buFont typeface="Wingdings" panose="05000000000000000000" pitchFamily="2" charset="2"/>
              <a:buChar char="ü"/>
            </a:pPr>
            <a:r>
              <a:rPr lang="en-US" dirty="0" smtClean="0">
                <a:solidFill>
                  <a:srgbClr val="000000"/>
                </a:solidFill>
              </a:rPr>
              <a:t>Decent resolution</a:t>
            </a:r>
          </a:p>
          <a:p>
            <a:pPr marL="285750" indent="-285750">
              <a:buFont typeface="Wingdings" panose="05000000000000000000" pitchFamily="2" charset="2"/>
              <a:buChar char="ü"/>
            </a:pPr>
            <a:r>
              <a:rPr lang="en-US" dirty="0" smtClean="0">
                <a:solidFill>
                  <a:srgbClr val="000000"/>
                </a:solidFill>
              </a:rPr>
              <a:t>Can be good for statistics due to availability</a:t>
            </a:r>
            <a:endParaRPr lang="en-US" dirty="0">
              <a:solidFill>
                <a:srgbClr val="000000"/>
              </a:solidFill>
            </a:endParaRPr>
          </a:p>
          <a:p>
            <a:endParaRPr lang="en-US" dirty="0" smtClean="0">
              <a:solidFill>
                <a:srgbClr val="000000"/>
              </a:solidFill>
            </a:endParaRPr>
          </a:p>
          <a:p>
            <a:endParaRPr lang="en-US" dirty="0">
              <a:solidFill>
                <a:srgbClr val="000000"/>
              </a:solidFill>
            </a:endParaRPr>
          </a:p>
        </p:txBody>
      </p:sp>
      <p:sp>
        <p:nvSpPr>
          <p:cNvPr id="10" name="TextBox 9"/>
          <p:cNvSpPr txBox="1"/>
          <p:nvPr/>
        </p:nvSpPr>
        <p:spPr>
          <a:xfrm>
            <a:off x="6112845" y="2293970"/>
            <a:ext cx="5590150" cy="1754326"/>
          </a:xfrm>
          <a:prstGeom prst="rect">
            <a:avLst/>
          </a:prstGeom>
          <a:noFill/>
        </p:spPr>
        <p:txBody>
          <a:bodyPr wrap="square" rtlCol="0">
            <a:spAutoFit/>
          </a:bodyPr>
          <a:lstStyle/>
          <a:p>
            <a:pPr algn="ctr"/>
            <a:r>
              <a:rPr lang="en-US" u="sng" dirty="0" smtClean="0">
                <a:solidFill>
                  <a:srgbClr val="0070C0"/>
                </a:solidFill>
              </a:rPr>
              <a:t>Pros</a:t>
            </a:r>
          </a:p>
          <a:p>
            <a:pPr marL="285750" indent="-285750">
              <a:buFont typeface="Wingdings" panose="05000000000000000000" pitchFamily="2" charset="2"/>
              <a:buChar char="ü"/>
            </a:pPr>
            <a:r>
              <a:rPr lang="en-US" dirty="0" smtClean="0">
                <a:solidFill>
                  <a:srgbClr val="000000"/>
                </a:solidFill>
              </a:rPr>
              <a:t>Very high resolution</a:t>
            </a:r>
          </a:p>
          <a:p>
            <a:pPr marL="285750" indent="-285750">
              <a:buFont typeface="Wingdings" panose="05000000000000000000" pitchFamily="2" charset="2"/>
              <a:buChar char="ü"/>
            </a:pPr>
            <a:r>
              <a:rPr lang="en-US" dirty="0" smtClean="0">
                <a:solidFill>
                  <a:srgbClr val="000000"/>
                </a:solidFill>
              </a:rPr>
              <a:t>Able to resolve structures close to boundary surfaces (e.g. mix of plasma close to magnetopause, bow shock, foreshock etc.)</a:t>
            </a:r>
            <a:endParaRPr lang="en-US" dirty="0">
              <a:solidFill>
                <a:srgbClr val="000000"/>
              </a:solidFill>
            </a:endParaRPr>
          </a:p>
          <a:p>
            <a:endParaRPr lang="en-US" dirty="0" smtClean="0">
              <a:solidFill>
                <a:srgbClr val="000000"/>
              </a:solidFill>
            </a:endParaRPr>
          </a:p>
        </p:txBody>
      </p:sp>
      <p:sp>
        <p:nvSpPr>
          <p:cNvPr id="11" name="Rectangle 10"/>
          <p:cNvSpPr/>
          <p:nvPr/>
        </p:nvSpPr>
        <p:spPr>
          <a:xfrm>
            <a:off x="1506481" y="308457"/>
            <a:ext cx="3552576" cy="477054"/>
          </a:xfrm>
          <a:prstGeom prst="rect">
            <a:avLst/>
          </a:prstGeom>
        </p:spPr>
        <p:txBody>
          <a:bodyPr wrap="none">
            <a:spAutoFit/>
          </a:bodyPr>
          <a:lstStyle/>
          <a:p>
            <a:r>
              <a:rPr lang="en-US" sz="2500" b="1" u="sng" dirty="0" smtClean="0">
                <a:solidFill>
                  <a:srgbClr val="000000"/>
                </a:solidFill>
              </a:rPr>
              <a:t>Fast/Survey</a:t>
            </a:r>
            <a:r>
              <a:rPr lang="en-US" sz="2500" u="sng" dirty="0" smtClean="0">
                <a:solidFill>
                  <a:srgbClr val="000000"/>
                </a:solidFill>
              </a:rPr>
              <a:t> MMS data</a:t>
            </a:r>
            <a:endParaRPr lang="sv-SE" sz="2500" u="sng" dirty="0">
              <a:solidFill>
                <a:srgbClr val="000000"/>
              </a:solidFill>
            </a:endParaRPr>
          </a:p>
        </p:txBody>
      </p:sp>
      <p:sp>
        <p:nvSpPr>
          <p:cNvPr id="12" name="Rectangle 11"/>
          <p:cNvSpPr/>
          <p:nvPr/>
        </p:nvSpPr>
        <p:spPr>
          <a:xfrm>
            <a:off x="7768568" y="309977"/>
            <a:ext cx="2573140" cy="477054"/>
          </a:xfrm>
          <a:prstGeom prst="rect">
            <a:avLst/>
          </a:prstGeom>
        </p:spPr>
        <p:txBody>
          <a:bodyPr wrap="none">
            <a:spAutoFit/>
          </a:bodyPr>
          <a:lstStyle/>
          <a:p>
            <a:r>
              <a:rPr lang="en-US" sz="2500" b="1" u="sng" dirty="0" smtClean="0">
                <a:solidFill>
                  <a:srgbClr val="000000"/>
                </a:solidFill>
              </a:rPr>
              <a:t>Burst</a:t>
            </a:r>
            <a:r>
              <a:rPr lang="en-US" sz="2500" u="sng" dirty="0" smtClean="0">
                <a:solidFill>
                  <a:srgbClr val="000000"/>
                </a:solidFill>
              </a:rPr>
              <a:t> MMS data</a:t>
            </a:r>
            <a:endParaRPr lang="sv-SE" sz="2500" u="sng" dirty="0">
              <a:solidFill>
                <a:srgbClr val="000000"/>
              </a:solidFill>
            </a:endParaRPr>
          </a:p>
        </p:txBody>
      </p:sp>
      <p:sp>
        <p:nvSpPr>
          <p:cNvPr id="13" name="Rectangle 12"/>
          <p:cNvSpPr/>
          <p:nvPr/>
        </p:nvSpPr>
        <p:spPr>
          <a:xfrm>
            <a:off x="6112845" y="3776322"/>
            <a:ext cx="5590150" cy="2585323"/>
          </a:xfrm>
          <a:prstGeom prst="rect">
            <a:avLst/>
          </a:prstGeom>
        </p:spPr>
        <p:txBody>
          <a:bodyPr wrap="square">
            <a:spAutoFit/>
          </a:bodyPr>
          <a:lstStyle/>
          <a:p>
            <a:endParaRPr lang="en-US" dirty="0">
              <a:solidFill>
                <a:srgbClr val="000000"/>
              </a:solidFill>
            </a:endParaRPr>
          </a:p>
          <a:p>
            <a:pPr algn="ctr"/>
            <a:r>
              <a:rPr lang="en-US" u="sng" dirty="0">
                <a:solidFill>
                  <a:srgbClr val="FF3B3B"/>
                </a:solidFill>
              </a:rPr>
              <a:t>Cons</a:t>
            </a:r>
          </a:p>
          <a:p>
            <a:endParaRPr lang="en-US" dirty="0">
              <a:solidFill>
                <a:srgbClr val="000000"/>
              </a:solidFill>
            </a:endParaRPr>
          </a:p>
          <a:p>
            <a:pPr marL="285750" indent="-285750">
              <a:buBlip>
                <a:blip r:embed="rId3"/>
              </a:buBlip>
            </a:pPr>
            <a:r>
              <a:rPr lang="en-US" dirty="0">
                <a:solidFill>
                  <a:srgbClr val="000000"/>
                </a:solidFill>
              </a:rPr>
              <a:t>Not available all the </a:t>
            </a:r>
            <a:r>
              <a:rPr lang="en-US" dirty="0" smtClean="0">
                <a:solidFill>
                  <a:srgbClr val="000000"/>
                </a:solidFill>
              </a:rPr>
              <a:t>time, mostly available close to vital mission objectives (magnetopause, diffusion regions, shock transitions etc.)</a:t>
            </a:r>
            <a:endParaRPr lang="en-US" dirty="0">
              <a:solidFill>
                <a:srgbClr val="000000"/>
              </a:solidFill>
            </a:endParaRPr>
          </a:p>
          <a:p>
            <a:pPr marL="285750" indent="-285750">
              <a:buBlip>
                <a:blip r:embed="rId3"/>
              </a:buBlip>
            </a:pPr>
            <a:r>
              <a:rPr lang="en-US" dirty="0">
                <a:solidFill>
                  <a:srgbClr val="000000"/>
                </a:solidFill>
              </a:rPr>
              <a:t>Hard to do proper large scale statistics due to </a:t>
            </a:r>
            <a:r>
              <a:rPr lang="en-US" dirty="0" smtClean="0">
                <a:solidFill>
                  <a:srgbClr val="000000"/>
                </a:solidFill>
              </a:rPr>
              <a:t>biases </a:t>
            </a:r>
            <a:r>
              <a:rPr lang="en-US" dirty="0">
                <a:solidFill>
                  <a:srgbClr val="000000"/>
                </a:solidFill>
              </a:rPr>
              <a:t>generated </a:t>
            </a:r>
            <a:r>
              <a:rPr lang="en-US" dirty="0" smtClean="0">
                <a:solidFill>
                  <a:srgbClr val="000000"/>
                </a:solidFill>
              </a:rPr>
              <a:t>from specific availability and manual choice of intervals</a:t>
            </a:r>
            <a:endParaRPr lang="en-US" dirty="0">
              <a:solidFill>
                <a:srgbClr val="000000"/>
              </a:solidFill>
            </a:endParaRPr>
          </a:p>
        </p:txBody>
      </p:sp>
      <p:sp>
        <p:nvSpPr>
          <p:cNvPr id="14" name="Rectangle 13"/>
          <p:cNvSpPr/>
          <p:nvPr/>
        </p:nvSpPr>
        <p:spPr>
          <a:xfrm>
            <a:off x="489006" y="4038282"/>
            <a:ext cx="5590148" cy="2031325"/>
          </a:xfrm>
          <a:prstGeom prst="rect">
            <a:avLst/>
          </a:prstGeom>
        </p:spPr>
        <p:txBody>
          <a:bodyPr wrap="square">
            <a:spAutoFit/>
          </a:bodyPr>
          <a:lstStyle/>
          <a:p>
            <a:pPr algn="ctr"/>
            <a:r>
              <a:rPr lang="en-US" u="sng" dirty="0">
                <a:solidFill>
                  <a:srgbClr val="FF3B3B"/>
                </a:solidFill>
              </a:rPr>
              <a:t>Cons</a:t>
            </a:r>
          </a:p>
          <a:p>
            <a:endParaRPr lang="en-US" dirty="0">
              <a:solidFill>
                <a:srgbClr val="000000"/>
              </a:solidFill>
            </a:endParaRPr>
          </a:p>
          <a:p>
            <a:pPr marL="285750" indent="-285750">
              <a:buBlip>
                <a:blip r:embed="rId3"/>
              </a:buBlip>
            </a:pPr>
            <a:r>
              <a:rPr lang="en-US" dirty="0">
                <a:solidFill>
                  <a:srgbClr val="000000"/>
                </a:solidFill>
              </a:rPr>
              <a:t>Not suitable for small scale </a:t>
            </a:r>
            <a:r>
              <a:rPr lang="en-US" dirty="0" smtClean="0">
                <a:solidFill>
                  <a:srgbClr val="000000"/>
                </a:solidFill>
              </a:rPr>
              <a:t>studies especially these related to ion moments</a:t>
            </a:r>
            <a:endParaRPr lang="en-US" dirty="0">
              <a:solidFill>
                <a:srgbClr val="000000"/>
              </a:solidFill>
            </a:endParaRPr>
          </a:p>
          <a:p>
            <a:pPr marL="285750" indent="-285750">
              <a:buBlip>
                <a:blip r:embed="rId3"/>
              </a:buBlip>
            </a:pPr>
            <a:r>
              <a:rPr lang="en-US" dirty="0">
                <a:solidFill>
                  <a:srgbClr val="000000"/>
                </a:solidFill>
              </a:rPr>
              <a:t>Could be misleading close to boundary surfaces (Magnetopause, Bow shock etc</a:t>
            </a:r>
            <a:r>
              <a:rPr lang="en-US" dirty="0" smtClean="0">
                <a:solidFill>
                  <a:srgbClr val="000000"/>
                </a:solidFill>
              </a:rPr>
              <a:t>.) due to very similar observational signatures</a:t>
            </a:r>
            <a:endParaRPr lang="sv-SE" dirty="0">
              <a:solidFill>
                <a:srgbClr val="000000"/>
              </a:solidFill>
            </a:endParaRPr>
          </a:p>
        </p:txBody>
      </p:sp>
      <p:cxnSp>
        <p:nvCxnSpPr>
          <p:cNvPr id="17" name="Straight Connector 16"/>
          <p:cNvCxnSpPr/>
          <p:nvPr/>
        </p:nvCxnSpPr>
        <p:spPr>
          <a:xfrm>
            <a:off x="771277" y="2175941"/>
            <a:ext cx="11293799"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48741" y="1385873"/>
            <a:ext cx="2410278" cy="738664"/>
          </a:xfrm>
          <a:prstGeom prst="rect">
            <a:avLst/>
          </a:prstGeom>
          <a:noFill/>
        </p:spPr>
        <p:txBody>
          <a:bodyPr wrap="square" rtlCol="0">
            <a:spAutoFit/>
          </a:bodyPr>
          <a:lstStyle/>
          <a:p>
            <a:r>
              <a:rPr lang="en-US" sz="1400" dirty="0" smtClean="0">
                <a:solidFill>
                  <a:srgbClr val="000000"/>
                </a:solidFill>
              </a:rPr>
              <a:t>FGM (</a:t>
            </a:r>
            <a:r>
              <a:rPr lang="en-US" sz="1400" dirty="0">
                <a:solidFill>
                  <a:srgbClr val="000000"/>
                </a:solidFill>
              </a:rPr>
              <a:t>m</a:t>
            </a:r>
            <a:r>
              <a:rPr lang="en-US" sz="1400" dirty="0" smtClean="0">
                <a:solidFill>
                  <a:srgbClr val="000000"/>
                </a:solidFill>
              </a:rPr>
              <a:t>agnetic field):</a:t>
            </a:r>
          </a:p>
          <a:p>
            <a:r>
              <a:rPr lang="en-US" sz="1400" dirty="0" smtClean="0">
                <a:solidFill>
                  <a:srgbClr val="000000"/>
                </a:solidFill>
              </a:rPr>
              <a:t>FPI (plasma moments ions):</a:t>
            </a:r>
          </a:p>
          <a:p>
            <a:r>
              <a:rPr lang="en-US" sz="1400" dirty="0" smtClean="0">
                <a:solidFill>
                  <a:srgbClr val="000000"/>
                </a:solidFill>
              </a:rPr>
              <a:t>EDP(electric field):</a:t>
            </a:r>
          </a:p>
        </p:txBody>
      </p:sp>
      <p:sp>
        <p:nvSpPr>
          <p:cNvPr id="23" name="TextBox 22"/>
          <p:cNvSpPr txBox="1"/>
          <p:nvPr/>
        </p:nvSpPr>
        <p:spPr>
          <a:xfrm>
            <a:off x="2239954" y="1385873"/>
            <a:ext cx="2088251" cy="738664"/>
          </a:xfrm>
          <a:prstGeom prst="rect">
            <a:avLst/>
          </a:prstGeom>
          <a:noFill/>
        </p:spPr>
        <p:txBody>
          <a:bodyPr wrap="square" rtlCol="0">
            <a:spAutoFit/>
          </a:bodyPr>
          <a:lstStyle/>
          <a:p>
            <a:pPr algn="ctr"/>
            <a:r>
              <a:rPr lang="en-US" sz="1400" dirty="0" smtClean="0">
                <a:solidFill>
                  <a:srgbClr val="000000"/>
                </a:solidFill>
              </a:rPr>
              <a:t>0.0625</a:t>
            </a:r>
          </a:p>
          <a:p>
            <a:pPr algn="ctr"/>
            <a:r>
              <a:rPr lang="en-US" sz="1400" dirty="0" smtClean="0">
                <a:solidFill>
                  <a:srgbClr val="000000"/>
                </a:solidFill>
              </a:rPr>
              <a:t>4.5</a:t>
            </a:r>
          </a:p>
          <a:p>
            <a:pPr algn="ctr"/>
            <a:r>
              <a:rPr lang="en-US" sz="1400" dirty="0">
                <a:solidFill>
                  <a:srgbClr val="000000"/>
                </a:solidFill>
              </a:rPr>
              <a:t>0.0313</a:t>
            </a:r>
            <a:endParaRPr lang="en-US" sz="1400" dirty="0" smtClean="0">
              <a:solidFill>
                <a:srgbClr val="000000"/>
              </a:solidFill>
            </a:endParaRPr>
          </a:p>
        </p:txBody>
      </p:sp>
      <p:sp>
        <p:nvSpPr>
          <p:cNvPr id="24" name="TextBox 23"/>
          <p:cNvSpPr txBox="1"/>
          <p:nvPr/>
        </p:nvSpPr>
        <p:spPr>
          <a:xfrm>
            <a:off x="8011014" y="1385873"/>
            <a:ext cx="2088251" cy="738664"/>
          </a:xfrm>
          <a:prstGeom prst="rect">
            <a:avLst/>
          </a:prstGeom>
          <a:noFill/>
        </p:spPr>
        <p:txBody>
          <a:bodyPr wrap="square" rtlCol="0">
            <a:spAutoFit/>
          </a:bodyPr>
          <a:lstStyle/>
          <a:p>
            <a:pPr algn="ctr"/>
            <a:r>
              <a:rPr lang="en-US" sz="1400" dirty="0" smtClean="0">
                <a:solidFill>
                  <a:srgbClr val="000000"/>
                </a:solidFill>
              </a:rPr>
              <a:t>0.0078</a:t>
            </a:r>
          </a:p>
          <a:p>
            <a:pPr algn="ctr"/>
            <a:r>
              <a:rPr lang="en-US" sz="1400" dirty="0" smtClean="0">
                <a:solidFill>
                  <a:srgbClr val="000000"/>
                </a:solidFill>
              </a:rPr>
              <a:t>0.15</a:t>
            </a:r>
          </a:p>
          <a:p>
            <a:pPr algn="ctr"/>
            <a:r>
              <a:rPr lang="en-US" sz="1400" dirty="0">
                <a:solidFill>
                  <a:srgbClr val="000000"/>
                </a:solidFill>
              </a:rPr>
              <a:t> </a:t>
            </a:r>
            <a:r>
              <a:rPr lang="en-US" sz="1400" dirty="0" smtClean="0">
                <a:solidFill>
                  <a:srgbClr val="000000"/>
                </a:solidFill>
              </a:rPr>
              <a:t>0.00012218</a:t>
            </a:r>
          </a:p>
        </p:txBody>
      </p:sp>
      <p:sp>
        <p:nvSpPr>
          <p:cNvPr id="25" name="TextBox 24"/>
          <p:cNvSpPr txBox="1"/>
          <p:nvPr/>
        </p:nvSpPr>
        <p:spPr>
          <a:xfrm>
            <a:off x="2211509" y="1139574"/>
            <a:ext cx="2145139" cy="323165"/>
          </a:xfrm>
          <a:prstGeom prst="rect">
            <a:avLst/>
          </a:prstGeom>
          <a:noFill/>
        </p:spPr>
        <p:txBody>
          <a:bodyPr wrap="none" rtlCol="0">
            <a:spAutoFit/>
          </a:bodyPr>
          <a:lstStyle/>
          <a:p>
            <a:r>
              <a:rPr lang="en-US" sz="1500" u="sng" dirty="0" smtClean="0">
                <a:solidFill>
                  <a:srgbClr val="00B050"/>
                </a:solidFill>
              </a:rPr>
              <a:t>Resolution (samples/s)</a:t>
            </a:r>
            <a:endParaRPr lang="sv-SE" sz="1500" u="sng" dirty="0">
              <a:solidFill>
                <a:srgbClr val="00B050"/>
              </a:solidFill>
            </a:endParaRPr>
          </a:p>
        </p:txBody>
      </p:sp>
      <p:sp>
        <p:nvSpPr>
          <p:cNvPr id="28" name="TextBox 27"/>
          <p:cNvSpPr txBox="1"/>
          <p:nvPr/>
        </p:nvSpPr>
        <p:spPr>
          <a:xfrm>
            <a:off x="7982569" y="1140472"/>
            <a:ext cx="2145139" cy="323165"/>
          </a:xfrm>
          <a:prstGeom prst="rect">
            <a:avLst/>
          </a:prstGeom>
          <a:noFill/>
        </p:spPr>
        <p:txBody>
          <a:bodyPr wrap="none" rtlCol="0">
            <a:spAutoFit/>
          </a:bodyPr>
          <a:lstStyle/>
          <a:p>
            <a:r>
              <a:rPr lang="en-US" sz="1500" u="sng" dirty="0" smtClean="0">
                <a:solidFill>
                  <a:srgbClr val="00B050"/>
                </a:solidFill>
              </a:rPr>
              <a:t>Resolution (samples/s)</a:t>
            </a:r>
            <a:endParaRPr lang="sv-SE" sz="1500" u="sng" dirty="0">
              <a:solidFill>
                <a:srgbClr val="00B050"/>
              </a:solidFill>
            </a:endParaRPr>
          </a:p>
        </p:txBody>
      </p:sp>
    </p:spTree>
    <p:extLst>
      <p:ext uri="{BB962C8B-B14F-4D97-AF65-F5344CB8AC3E}">
        <p14:creationId xmlns:p14="http://schemas.microsoft.com/office/powerpoint/2010/main" val="3239919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Jets database of MMS </a:t>
            </a:r>
            <a:endParaRPr lang="sv-SE" dirty="0"/>
          </a:p>
        </p:txBody>
      </p:sp>
      <p:pic>
        <p:nvPicPr>
          <p:cNvPr id="5" name="Picture 4"/>
          <p:cNvPicPr>
            <a:picLocks noChangeAspect="1"/>
          </p:cNvPicPr>
          <p:nvPr/>
        </p:nvPicPr>
        <p:blipFill>
          <a:blip r:embed="rId3"/>
          <a:stretch>
            <a:fillRect/>
          </a:stretch>
        </p:blipFill>
        <p:spPr>
          <a:xfrm>
            <a:off x="647919" y="2068702"/>
            <a:ext cx="4963196" cy="327667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633884771"/>
              </p:ext>
            </p:extLst>
          </p:nvPr>
        </p:nvGraphicFramePr>
        <p:xfrm>
          <a:off x="8263015" y="2247174"/>
          <a:ext cx="3310312" cy="2225040"/>
        </p:xfrm>
        <a:graphic>
          <a:graphicData uri="http://schemas.openxmlformats.org/drawingml/2006/table">
            <a:tbl>
              <a:tblPr firstRow="1" bandRow="1">
                <a:tableStyleId>{2D5ABB26-0587-4C30-8999-92F81FD0307C}</a:tableStyleId>
              </a:tblPr>
              <a:tblGrid>
                <a:gridCol w="2085570">
                  <a:extLst>
                    <a:ext uri="{9D8B030D-6E8A-4147-A177-3AD203B41FA5}">
                      <a16:colId xmlns:a16="http://schemas.microsoft.com/office/drawing/2014/main" val="3042613376"/>
                    </a:ext>
                  </a:extLst>
                </a:gridCol>
                <a:gridCol w="1224742">
                  <a:extLst>
                    <a:ext uri="{9D8B030D-6E8A-4147-A177-3AD203B41FA5}">
                      <a16:colId xmlns:a16="http://schemas.microsoft.com/office/drawing/2014/main" val="1343240486"/>
                    </a:ext>
                  </a:extLst>
                </a:gridCol>
              </a:tblGrid>
              <a:tr h="370840">
                <a:tc>
                  <a:txBody>
                    <a:bodyPr/>
                    <a:lstStyle/>
                    <a:p>
                      <a:r>
                        <a:rPr lang="en-US" dirty="0" err="1" smtClean="0">
                          <a:solidFill>
                            <a:sysClr val="windowText" lastClr="000000"/>
                          </a:solidFill>
                        </a:rPr>
                        <a:t>Qpar</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ysClr val="windowText" lastClr="000000"/>
                          </a:solidFill>
                        </a:rPr>
                        <a:t>423</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202721"/>
                  </a:ext>
                </a:extLst>
              </a:tr>
              <a:tr h="370840">
                <a:tc>
                  <a:txBody>
                    <a:bodyPr/>
                    <a:lstStyle/>
                    <a:p>
                      <a:r>
                        <a:rPr lang="en-US" dirty="0" err="1" smtClean="0">
                          <a:solidFill>
                            <a:sysClr val="windowText" lastClr="000000"/>
                          </a:solidFill>
                        </a:rPr>
                        <a:t>Qperp</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ysClr val="windowText" lastClr="000000"/>
                          </a:solidFill>
                        </a:rPr>
                        <a:t>34</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7779484"/>
                  </a:ext>
                </a:extLst>
              </a:tr>
              <a:tr h="370840">
                <a:tc>
                  <a:txBody>
                    <a:bodyPr/>
                    <a:lstStyle/>
                    <a:p>
                      <a:r>
                        <a:rPr lang="en-US" dirty="0" smtClean="0">
                          <a:solidFill>
                            <a:sysClr val="windowText" lastClr="000000"/>
                          </a:solidFill>
                        </a:rPr>
                        <a:t>Boundary</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ysClr val="windowText" lastClr="000000"/>
                          </a:solidFill>
                        </a:rPr>
                        <a:t>35</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1230963"/>
                  </a:ext>
                </a:extLst>
              </a:tr>
              <a:tr h="370840">
                <a:tc>
                  <a:txBody>
                    <a:bodyPr/>
                    <a:lstStyle/>
                    <a:p>
                      <a:r>
                        <a:rPr lang="en-US" dirty="0" smtClean="0">
                          <a:solidFill>
                            <a:sysClr val="windowText" lastClr="000000"/>
                          </a:solidFill>
                        </a:rPr>
                        <a:t>Encapsulated</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ysClr val="windowText" lastClr="000000"/>
                          </a:solidFill>
                        </a:rPr>
                        <a:t>31</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58402"/>
                  </a:ext>
                </a:extLst>
              </a:tr>
              <a:tr h="370840">
                <a:tc>
                  <a:txBody>
                    <a:bodyPr/>
                    <a:lstStyle/>
                    <a:p>
                      <a:r>
                        <a:rPr lang="en-US" dirty="0" smtClean="0">
                          <a:solidFill>
                            <a:srgbClr val="FF0000"/>
                          </a:solidFill>
                        </a:rPr>
                        <a:t>Close to BS / MP</a:t>
                      </a:r>
                      <a:endParaRPr lang="sv-SE"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ysClr val="windowText" lastClr="000000"/>
                          </a:solidFill>
                        </a:rPr>
                        <a:t>495</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1659611"/>
                  </a:ext>
                </a:extLst>
              </a:tr>
              <a:tr h="370840">
                <a:tc>
                  <a:txBody>
                    <a:bodyPr/>
                    <a:lstStyle/>
                    <a:p>
                      <a:r>
                        <a:rPr lang="en-US" dirty="0" smtClean="0">
                          <a:solidFill>
                            <a:sysClr val="windowText" lastClr="000000"/>
                          </a:solidFill>
                        </a:rPr>
                        <a:t>Others</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ysClr val="windowText" lastClr="000000"/>
                          </a:solidFill>
                        </a:rPr>
                        <a:t>428</a:t>
                      </a:r>
                      <a:endParaRPr lang="sv-S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4512443"/>
                  </a:ext>
                </a:extLst>
              </a:tr>
            </a:tbl>
          </a:graphicData>
        </a:graphic>
      </p:graphicFrame>
      <p:cxnSp>
        <p:nvCxnSpPr>
          <p:cNvPr id="9" name="Straight Arrow Connector 8"/>
          <p:cNvCxnSpPr/>
          <p:nvPr/>
        </p:nvCxnSpPr>
        <p:spPr>
          <a:xfrm>
            <a:off x="5611115" y="2322109"/>
            <a:ext cx="2358519" cy="636"/>
          </a:xfrm>
          <a:prstGeom prst="straightConnector1">
            <a:avLst/>
          </a:prstGeom>
          <a:ln>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639982" y="2030364"/>
            <a:ext cx="2005677" cy="307777"/>
          </a:xfrm>
          <a:prstGeom prst="rect">
            <a:avLst/>
          </a:prstGeom>
          <a:noFill/>
        </p:spPr>
        <p:txBody>
          <a:bodyPr wrap="none" rtlCol="0">
            <a:spAutoFit/>
          </a:bodyPr>
          <a:lstStyle/>
          <a:p>
            <a:r>
              <a:rPr lang="en-US" sz="1400" i="1" dirty="0" smtClean="0">
                <a:solidFill>
                  <a:srgbClr val="000000"/>
                </a:solidFill>
              </a:rPr>
              <a:t>Jets with full burst data</a:t>
            </a:r>
            <a:endParaRPr lang="sv-SE" sz="1400" i="1" dirty="0">
              <a:solidFill>
                <a:srgbClr val="000000"/>
              </a:solidFill>
            </a:endParaRPr>
          </a:p>
        </p:txBody>
      </p:sp>
      <p:sp>
        <p:nvSpPr>
          <p:cNvPr id="12" name="Rectangle 11"/>
          <p:cNvSpPr/>
          <p:nvPr/>
        </p:nvSpPr>
        <p:spPr>
          <a:xfrm>
            <a:off x="-48741" y="6073041"/>
            <a:ext cx="4149685" cy="600164"/>
          </a:xfrm>
          <a:prstGeom prst="rect">
            <a:avLst/>
          </a:prstGeom>
        </p:spPr>
        <p:txBody>
          <a:bodyPr wrap="square">
            <a:spAutoFit/>
          </a:bodyPr>
          <a:lstStyle/>
          <a:p>
            <a:pPr lvl="0"/>
            <a:r>
              <a:rPr lang="en-US" sz="1100" b="1" dirty="0" smtClean="0">
                <a:solidFill>
                  <a:srgbClr val="000000"/>
                </a:solidFill>
              </a:rPr>
              <a:t>Raptis S.</a:t>
            </a:r>
            <a:r>
              <a:rPr lang="en-US" sz="1100" dirty="0" smtClean="0">
                <a:solidFill>
                  <a:srgbClr val="000000"/>
                </a:solidFill>
              </a:rPr>
              <a:t>, Karlsson T., </a:t>
            </a:r>
            <a:r>
              <a:rPr lang="en-US" sz="1100" dirty="0">
                <a:solidFill>
                  <a:srgbClr val="000000"/>
                </a:solidFill>
              </a:rPr>
              <a:t>et al. (2020) | </a:t>
            </a:r>
            <a:r>
              <a:rPr lang="en-US" sz="1100" dirty="0" smtClean="0">
                <a:solidFill>
                  <a:srgbClr val="000000"/>
                </a:solidFill>
              </a:rPr>
              <a:t>JGR</a:t>
            </a:r>
            <a:endParaRPr lang="el-GR" sz="1100" dirty="0" smtClean="0">
              <a:solidFill>
                <a:srgbClr val="000000"/>
              </a:solidFill>
            </a:endParaRPr>
          </a:p>
          <a:p>
            <a:pPr lvl="0"/>
            <a:r>
              <a:rPr lang="en-US" sz="1100" b="1" dirty="0" smtClean="0">
                <a:solidFill>
                  <a:srgbClr val="000000"/>
                </a:solidFill>
              </a:rPr>
              <a:t>Raptis S</a:t>
            </a:r>
            <a:r>
              <a:rPr lang="en-US" sz="1100" dirty="0">
                <a:solidFill>
                  <a:srgbClr val="000000"/>
                </a:solidFill>
              </a:rPr>
              <a:t>., </a:t>
            </a:r>
            <a:r>
              <a:rPr lang="en-US" sz="1100" dirty="0" err="1">
                <a:solidFill>
                  <a:srgbClr val="000000"/>
                </a:solidFill>
              </a:rPr>
              <a:t>Aminalragia-Giamini</a:t>
            </a:r>
            <a:r>
              <a:rPr lang="en-US" sz="1100" dirty="0">
                <a:solidFill>
                  <a:srgbClr val="000000"/>
                </a:solidFill>
              </a:rPr>
              <a:t> </a:t>
            </a:r>
            <a:r>
              <a:rPr lang="en-US" sz="1100" dirty="0" smtClean="0">
                <a:solidFill>
                  <a:srgbClr val="000000"/>
                </a:solidFill>
              </a:rPr>
              <a:t>S., et al. (2020) | Frontiers</a:t>
            </a:r>
          </a:p>
          <a:p>
            <a:pPr lvl="0"/>
            <a:r>
              <a:rPr lang="en-US" sz="1100" dirty="0" err="1" smtClean="0">
                <a:solidFill>
                  <a:srgbClr val="000000"/>
                </a:solidFill>
              </a:rPr>
              <a:t>Palmroth</a:t>
            </a:r>
            <a:r>
              <a:rPr lang="en-US" sz="1100" dirty="0" smtClean="0">
                <a:solidFill>
                  <a:srgbClr val="000000"/>
                </a:solidFill>
              </a:rPr>
              <a:t> M., </a:t>
            </a:r>
            <a:r>
              <a:rPr lang="en-US" sz="1100" b="1" dirty="0" smtClean="0">
                <a:solidFill>
                  <a:srgbClr val="000000"/>
                </a:solidFill>
              </a:rPr>
              <a:t>Raptis S</a:t>
            </a:r>
            <a:r>
              <a:rPr lang="en-US" sz="1100" dirty="0" smtClean="0">
                <a:solidFill>
                  <a:srgbClr val="000000"/>
                </a:solidFill>
              </a:rPr>
              <a:t>., et al. (2021) | </a:t>
            </a:r>
            <a:r>
              <a:rPr lang="en-US" sz="1100" dirty="0" err="1" smtClean="0">
                <a:solidFill>
                  <a:srgbClr val="000000"/>
                </a:solidFill>
              </a:rPr>
              <a:t>Annales</a:t>
            </a:r>
            <a:endParaRPr lang="el-GR" sz="1100" dirty="0">
              <a:solidFill>
                <a:srgbClr val="000000"/>
              </a:solidFill>
            </a:endParaRPr>
          </a:p>
        </p:txBody>
      </p:sp>
      <p:sp>
        <p:nvSpPr>
          <p:cNvPr id="13" name="Rectangle 12"/>
          <p:cNvSpPr/>
          <p:nvPr/>
        </p:nvSpPr>
        <p:spPr>
          <a:xfrm>
            <a:off x="9994771" y="6411595"/>
            <a:ext cx="2310248" cy="261610"/>
          </a:xfrm>
          <a:prstGeom prst="rect">
            <a:avLst/>
          </a:prstGeom>
        </p:spPr>
        <p:txBody>
          <a:bodyPr wrap="none">
            <a:spAutoFit/>
          </a:bodyPr>
          <a:lstStyle/>
          <a:p>
            <a:pPr lvl="0"/>
            <a:r>
              <a:rPr lang="en-US" sz="1100" b="1" dirty="0" smtClean="0">
                <a:solidFill>
                  <a:srgbClr val="000000"/>
                </a:solidFill>
              </a:rPr>
              <a:t>Raptis</a:t>
            </a:r>
            <a:r>
              <a:rPr lang="en-US" sz="1100" dirty="0" smtClean="0">
                <a:solidFill>
                  <a:srgbClr val="000000"/>
                </a:solidFill>
              </a:rPr>
              <a:t>, Karlsson, et al. | </a:t>
            </a:r>
            <a:r>
              <a:rPr lang="en-US" sz="1100" dirty="0">
                <a:solidFill>
                  <a:srgbClr val="000000"/>
                </a:solidFill>
              </a:rPr>
              <a:t>Ongoing</a:t>
            </a:r>
            <a:endParaRPr lang="sv-SE" sz="1100" dirty="0">
              <a:solidFill>
                <a:srgbClr val="000000"/>
              </a:solidFill>
            </a:endParaRPr>
          </a:p>
        </p:txBody>
      </p:sp>
      <p:cxnSp>
        <p:nvCxnSpPr>
          <p:cNvPr id="17" name="Straight Arrow Connector 16"/>
          <p:cNvCxnSpPr/>
          <p:nvPr/>
        </p:nvCxnSpPr>
        <p:spPr>
          <a:xfrm flipV="1">
            <a:off x="4810539" y="3947824"/>
            <a:ext cx="3419061" cy="764096"/>
          </a:xfrm>
          <a:prstGeom prst="straightConnector1">
            <a:avLst/>
          </a:prstGeom>
          <a:ln>
            <a:solidFill>
              <a:srgbClr val="FF3B3B"/>
            </a:solidFill>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rot="20835248">
            <a:off x="4981348" y="4298819"/>
            <a:ext cx="3212739" cy="276999"/>
          </a:xfrm>
          <a:prstGeom prst="rect">
            <a:avLst/>
          </a:prstGeom>
          <a:noFill/>
        </p:spPr>
        <p:txBody>
          <a:bodyPr wrap="none" rtlCol="0">
            <a:spAutoFit/>
          </a:bodyPr>
          <a:lstStyle/>
          <a:p>
            <a:r>
              <a:rPr lang="en-US" sz="1200" i="1" dirty="0" smtClean="0">
                <a:solidFill>
                  <a:srgbClr val="000000"/>
                </a:solidFill>
              </a:rPr>
              <a:t>Useful to study early properties &amp; generation</a:t>
            </a:r>
            <a:endParaRPr lang="sv-SE" sz="1200" i="1" dirty="0">
              <a:solidFill>
                <a:srgbClr val="000000"/>
              </a:solidFill>
            </a:endParaRPr>
          </a:p>
        </p:txBody>
      </p:sp>
      <p:cxnSp>
        <p:nvCxnSpPr>
          <p:cNvPr id="25" name="Straight Connector 24"/>
          <p:cNvCxnSpPr/>
          <p:nvPr/>
        </p:nvCxnSpPr>
        <p:spPr>
          <a:xfrm>
            <a:off x="6079155" y="765560"/>
            <a:ext cx="33690" cy="5326881"/>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08356" y="1188636"/>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27" name="Rectangle 26"/>
          <p:cNvSpPr/>
          <p:nvPr/>
        </p:nvSpPr>
        <p:spPr>
          <a:xfrm>
            <a:off x="2091343" y="819304"/>
            <a:ext cx="1492716" cy="369332"/>
          </a:xfrm>
          <a:prstGeom prst="rect">
            <a:avLst/>
          </a:prstGeom>
        </p:spPr>
        <p:txBody>
          <a:bodyPr wrap="none">
            <a:spAutoFit/>
          </a:bodyPr>
          <a:lstStyle/>
          <a:p>
            <a:r>
              <a:rPr lang="en-US" b="1" u="sng" dirty="0" smtClean="0">
                <a:solidFill>
                  <a:srgbClr val="000000"/>
                </a:solidFill>
              </a:rPr>
              <a:t>Fast/Survey</a:t>
            </a:r>
            <a:endParaRPr lang="sv-SE" b="1" u="sng" dirty="0">
              <a:solidFill>
                <a:srgbClr val="000000"/>
              </a:solidFill>
            </a:endParaRPr>
          </a:p>
        </p:txBody>
      </p:sp>
      <p:sp>
        <p:nvSpPr>
          <p:cNvPr id="28" name="Rectangle 27"/>
          <p:cNvSpPr/>
          <p:nvPr/>
        </p:nvSpPr>
        <p:spPr>
          <a:xfrm>
            <a:off x="9066901" y="819304"/>
            <a:ext cx="787395" cy="369332"/>
          </a:xfrm>
          <a:prstGeom prst="rect">
            <a:avLst/>
          </a:prstGeom>
        </p:spPr>
        <p:txBody>
          <a:bodyPr wrap="none">
            <a:spAutoFit/>
          </a:bodyPr>
          <a:lstStyle/>
          <a:p>
            <a:r>
              <a:rPr lang="en-US" b="1" u="sng" dirty="0" smtClean="0">
                <a:solidFill>
                  <a:srgbClr val="000000"/>
                </a:solidFill>
              </a:rPr>
              <a:t>Burst</a:t>
            </a:r>
            <a:endParaRPr lang="sv-SE" b="1" u="sng" dirty="0">
              <a:solidFill>
                <a:srgbClr val="000000"/>
              </a:solidFill>
            </a:endParaRPr>
          </a:p>
        </p:txBody>
      </p:sp>
      <p:sp>
        <p:nvSpPr>
          <p:cNvPr id="29" name="Rectangle 28"/>
          <p:cNvSpPr/>
          <p:nvPr/>
        </p:nvSpPr>
        <p:spPr>
          <a:xfrm>
            <a:off x="2229270" y="1764180"/>
            <a:ext cx="1800493" cy="369332"/>
          </a:xfrm>
          <a:prstGeom prst="rect">
            <a:avLst/>
          </a:prstGeom>
        </p:spPr>
        <p:txBody>
          <a:bodyPr wrap="none">
            <a:spAutoFit/>
          </a:bodyPr>
          <a:lstStyle/>
          <a:p>
            <a:r>
              <a:rPr lang="en-US" dirty="0">
                <a:solidFill>
                  <a:srgbClr val="000000"/>
                </a:solidFill>
              </a:rPr>
              <a:t>9/2015 - 9/2020</a:t>
            </a:r>
            <a:endParaRPr lang="sv-SE" dirty="0">
              <a:solidFill>
                <a:srgbClr val="000000"/>
              </a:solidFill>
            </a:endParaRPr>
          </a:p>
        </p:txBody>
      </p:sp>
      <p:sp>
        <p:nvSpPr>
          <p:cNvPr id="31" name="Oval 30"/>
          <p:cNvSpPr/>
          <p:nvPr/>
        </p:nvSpPr>
        <p:spPr>
          <a:xfrm>
            <a:off x="971550" y="4610100"/>
            <a:ext cx="3911600" cy="316714"/>
          </a:xfrm>
          <a:prstGeom prst="ellipse">
            <a:avLst/>
          </a:prstGeom>
          <a:noFill/>
          <a:ln w="28575">
            <a:solidFill>
              <a:srgbClr val="FF3B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9062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KU Leuven</Template>
  <TotalTime>0</TotalTime>
  <Words>1222</Words>
  <Application>Microsoft Office PowerPoint</Application>
  <PresentationFormat>Widescreen</PresentationFormat>
  <Paragraphs>187</Paragraphs>
  <Slides>18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 Math</vt:lpstr>
      <vt:lpstr>Wingdings</vt:lpstr>
      <vt:lpstr>KU Leuven</vt:lpstr>
      <vt:lpstr>Fast Plasma Flows Downstream of the Bow Shock Using MMS: Correlations and Generation Mechanisms  Savvas Raptis1, Tomas Karlsson1, Ferdinand Plaschke2, Anita Kullen1, P-A. Lindqvist1  1Division of Space and Plasma Physics, KTH Royal Institute of Technology, Sweden 2Space Research Institute, Austrian Academy of Sciences, Graz, Austria  This work has been supported by Hellenic Astronomical Society (https://helas.gr)   EGU 2021 20/04/2021</vt:lpstr>
      <vt:lpstr>PowerPoint Presentation</vt:lpstr>
      <vt:lpstr>Magnetosheath Jets</vt:lpstr>
      <vt:lpstr>Motivation – Shock configuration and Jets</vt:lpstr>
      <vt:lpstr>Some Possible Generation Mechanisms</vt:lpstr>
      <vt:lpstr>PowerPoint Presentation</vt:lpstr>
      <vt:lpstr>Different Classes</vt:lpstr>
      <vt:lpstr>PowerPoint Presentation</vt:lpstr>
      <vt:lpstr>Jets database of MMS </vt:lpstr>
      <vt:lpstr>PowerPoint Presentation</vt:lpstr>
      <vt:lpstr>Close to the Bow shock statistics (fast data) - Ripples</vt:lpstr>
      <vt:lpstr>Close to the Bow shock statistics (fast data) - SLAMS</vt:lpstr>
      <vt:lpstr>PowerPoint Presentation</vt:lpstr>
      <vt:lpstr>Example 1 (fast data): close to the bow shock jet</vt:lpstr>
      <vt:lpstr>Example 2 (burst data): Close to the Bow shock jet</vt:lpstr>
      <vt:lpstr>Multi point measurements (MMS 1 – 4)</vt:lpstr>
      <vt:lpstr>The structure is moving towards the Earth</vt:lpstr>
      <vt:lpstr>Summary &amp;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2017-09-13T11:47:32Z</dcterms:created>
  <dcterms:modified xsi:type="dcterms:W3CDTF">2021-04-30T09:35:37Z</dcterms:modified>
</cp:coreProperties>
</file>