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1" r:id="rId2"/>
    <p:sldId id="465" r:id="rId3"/>
    <p:sldId id="466" r:id="rId4"/>
    <p:sldId id="488" r:id="rId5"/>
    <p:sldId id="447" r:id="rId6"/>
    <p:sldId id="470" r:id="rId7"/>
    <p:sldId id="486" r:id="rId8"/>
    <p:sldId id="489" r:id="rId9"/>
    <p:sldId id="469" r:id="rId10"/>
    <p:sldId id="483" r:id="rId11"/>
    <p:sldId id="472" r:id="rId12"/>
    <p:sldId id="473" r:id="rId13"/>
    <p:sldId id="474" r:id="rId14"/>
    <p:sldId id="476" r:id="rId15"/>
    <p:sldId id="482" r:id="rId16"/>
    <p:sldId id="477" r:id="rId17"/>
    <p:sldId id="478" r:id="rId18"/>
    <p:sldId id="479" r:id="rId19"/>
    <p:sldId id="446" r:id="rId20"/>
    <p:sldId id="485" r:id="rId21"/>
    <p:sldId id="460" r:id="rId22"/>
    <p:sldId id="468" r:id="rId23"/>
    <p:sldId id="471" r:id="rId24"/>
    <p:sldId id="484" r:id="rId25"/>
    <p:sldId id="487" r:id="rId26"/>
    <p:sldId id="464" r:id="rId27"/>
    <p:sldId id="451" r:id="rId28"/>
    <p:sldId id="450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7030A0"/>
    <a:srgbClr val="FF3B3B"/>
    <a:srgbClr val="FFFF80"/>
    <a:srgbClr val="5F5F5F"/>
    <a:srgbClr val="4D4D4D"/>
    <a:srgbClr val="DDDDDD"/>
    <a:srgbClr val="EAEAE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6" autoAdjust="0"/>
    <p:restoredTop sz="92944" autoAdjust="0"/>
  </p:normalViewPr>
  <p:slideViewPr>
    <p:cSldViewPr snapToGrid="0" snapToObjects="1">
      <p:cViewPr varScale="1">
        <p:scale>
          <a:sx n="111" d="100"/>
          <a:sy n="111" d="100"/>
        </p:scale>
        <p:origin x="70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30" d="100"/>
          <a:sy n="130" d="100"/>
        </p:scale>
        <p:origin x="4824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7-7-2021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7-7-2021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4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3559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444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82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530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38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768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664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800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764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91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61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40219"/>
            <a:ext cx="12192000" cy="20756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 smtClean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 smtClean="0">
                <a:solidFill>
                  <a:srgbClr val="5F5F5F"/>
                </a:solidFill>
                <a:effectLst/>
              </a:rPr>
              <a:t> Raptis – Magnetosheath Fast Plasma Flows using MMS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6"/>
            <a:ext cx="3840480" cy="231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 smtClean="0">
                <a:solidFill>
                  <a:srgbClr val="5F5F5F"/>
                </a:solidFill>
              </a:rPr>
              <a:t>The 15th Hellenic Astronomical Conference</a:t>
            </a:r>
            <a:endParaRPr lang="en-US" sz="1300" baseline="0" dirty="0" smtClean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2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9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7/07/2021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Magnetosheath Jets Close to the Bow Shock: Generation Mechanisms Using </a:t>
            </a:r>
            <a:r>
              <a:rPr lang="en-US" dirty="0" smtClean="0"/>
              <a:t>MMS</a:t>
            </a:r>
            <a:br>
              <a:rPr lang="en-US" dirty="0" smtClean="0"/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b="1" dirty="0" smtClean="0"/>
              <a:t>Savvas Raptis</a:t>
            </a:r>
            <a:r>
              <a:rPr lang="nl-BE" sz="2200" b="1" baseline="30000" dirty="0" smtClean="0"/>
              <a:t>1</a:t>
            </a:r>
            <a:r>
              <a:rPr lang="nl-BE" sz="2200" dirty="0" smtClean="0"/>
              <a:t>, Tomas Karlsson</a:t>
            </a:r>
            <a:r>
              <a:rPr lang="nl-BE" sz="2200" baseline="30000" dirty="0" smtClean="0"/>
              <a:t>1 </a:t>
            </a:r>
            <a:r>
              <a:rPr lang="nl-BE" sz="2200" dirty="0" smtClean="0"/>
              <a:t>, </a:t>
            </a:r>
            <a:br>
              <a:rPr lang="nl-BE" sz="2200" dirty="0" smtClean="0"/>
            </a:br>
            <a:r>
              <a:rPr lang="nl-BE" sz="2200" dirty="0" smtClean="0"/>
              <a:t>and collaborators</a:t>
            </a:r>
            <a:r>
              <a:rPr lang="nl-BE" sz="2200" baseline="30000" dirty="0" smtClean="0"/>
              <a:t> </a:t>
            </a:r>
            <a:r>
              <a:rPr lang="nl-BE" sz="2200" dirty="0"/>
              <a:t/>
            </a:r>
            <a:br>
              <a:rPr lang="nl-BE" sz="2200" dirty="0"/>
            </a:b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nl-BE" sz="1800" baseline="30000" dirty="0" smtClean="0"/>
              <a:t>1</a:t>
            </a:r>
            <a:r>
              <a:rPr lang="en-US" sz="1800" dirty="0" smtClean="0"/>
              <a:t>Division of Space and Plasma Physics, KTH Royal Institute of Technology, Sweden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The 15th Hellenic Astronomical </a:t>
            </a:r>
            <a:r>
              <a:rPr lang="en-US" sz="2000" dirty="0" smtClean="0"/>
              <a:t>Conference</a:t>
            </a:r>
            <a:br>
              <a:rPr lang="en-US" sz="2000" dirty="0" smtClean="0"/>
            </a:br>
            <a:r>
              <a:rPr lang="en-US" sz="2000" dirty="0" smtClean="0"/>
              <a:t>07/07/2021</a:t>
            </a: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" y="1232112"/>
            <a:ext cx="3683093" cy="41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744" y="44189"/>
            <a:ext cx="904256" cy="895611"/>
          </a:xfrm>
          <a:prstGeom prst="rect">
            <a:avLst/>
          </a:prstGeom>
        </p:spPr>
      </p:pic>
      <p:pic>
        <p:nvPicPr>
          <p:cNvPr id="1026" name="Picture 2" descr="File:Magnetospheric Multiscale Mission logo.png - Wikimedia Commons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8333" cy="105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Jet : Full vs Partial plasma moments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52" y="568097"/>
            <a:ext cx="5599766" cy="24231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87787" y="1702328"/>
            <a:ext cx="419819" cy="4140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87680" y="3434935"/>
                <a:ext cx="156966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>
                    <a:solidFill>
                      <a:srgbClr val="000000"/>
                    </a:solidFill>
                  </a:rPr>
                  <a:t>Full moments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</m:oMath>
                  </m:oMathPara>
                </a14:m>
                <a:endParaRPr lang="en-US" b="0" i="1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680" y="3434935"/>
                <a:ext cx="1569660" cy="923330"/>
              </a:xfrm>
              <a:prstGeom prst="rect">
                <a:avLst/>
              </a:prstGeom>
              <a:blipFill>
                <a:blip r:embed="rId4"/>
                <a:stretch>
                  <a:fillRect l="-3502" t="-3289" r="-350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87680" y="5098597"/>
                <a:ext cx="2019271" cy="12226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u="sng" dirty="0" smtClean="0">
                    <a:solidFill>
                      <a:srgbClr val="000000"/>
                    </a:solidFill>
                  </a:rPr>
                  <a:t>Partial moments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𝑗𝑒𝑡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𝑓𝑢𝑙𝑙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i="1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𝑀𝑆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  <a:p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680" y="5098597"/>
                <a:ext cx="2019271" cy="1222642"/>
              </a:xfrm>
              <a:prstGeom prst="rect">
                <a:avLst/>
              </a:prstGeom>
              <a:blipFill>
                <a:blip r:embed="rId5"/>
                <a:stretch>
                  <a:fillRect t="-248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16" idx="3"/>
            <a:endCxn id="6" idx="2"/>
          </p:cNvCxnSpPr>
          <p:nvPr/>
        </p:nvCxnSpPr>
        <p:spPr>
          <a:xfrm>
            <a:off x="1820528" y="858946"/>
            <a:ext cx="3267259" cy="1050416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6884" y="67428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Actual jet</a:t>
            </a:r>
            <a:endParaRPr lang="sv-SE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511158" y="943409"/>
            <a:ext cx="3598171" cy="2683769"/>
            <a:chOff x="8219058" y="943409"/>
            <a:chExt cx="3598171" cy="268376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058" y="943409"/>
              <a:ext cx="3598171" cy="268376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356785" y="943409"/>
              <a:ext cx="1593011" cy="2432395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11158" y="3776881"/>
            <a:ext cx="3598171" cy="2679243"/>
            <a:chOff x="8219058" y="3776881"/>
            <a:chExt cx="3598171" cy="267924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058" y="3781499"/>
              <a:ext cx="3598171" cy="267462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9356785" y="3776881"/>
              <a:ext cx="1593011" cy="2432395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4" y="2438400"/>
            <a:ext cx="2310622" cy="4165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-82431" y="2675674"/>
                <a:ext cx="702885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431" y="2675674"/>
                <a:ext cx="702885" cy="391261"/>
              </a:xfrm>
              <a:prstGeom prst="rect">
                <a:avLst/>
              </a:prstGeom>
              <a:blipFill>
                <a:blip r:embed="rId9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1823847" y="2546350"/>
            <a:ext cx="274320" cy="3805238"/>
          </a:xfrm>
          <a:prstGeom prst="rect">
            <a:avLst/>
          </a:prstGeom>
          <a:solidFill>
            <a:srgbClr val="7030A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88" y="3270858"/>
                <a:ext cx="4003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" y="3270858"/>
                <a:ext cx="4003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88" y="3918984"/>
                <a:ext cx="452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" y="3918984"/>
                <a:ext cx="452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-11668" y="4572986"/>
                <a:ext cx="4564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668" y="4572986"/>
                <a:ext cx="456472" cy="369332"/>
              </a:xfrm>
              <a:prstGeom prst="rect">
                <a:avLst/>
              </a:prstGeom>
              <a:blipFill>
                <a:blip r:embed="rId1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-11668" y="5219196"/>
                <a:ext cx="4072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668" y="5219196"/>
                <a:ext cx="40729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2922" y="5839944"/>
                <a:ext cx="512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2" y="5839944"/>
                <a:ext cx="512383" cy="369332"/>
              </a:xfrm>
              <a:prstGeom prst="rect">
                <a:avLst/>
              </a:prstGeom>
              <a:blipFill>
                <a:blip r:embed="rId1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1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85" y="417627"/>
            <a:ext cx="8824030" cy="584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Whole mechanism &amp; physical picture</a:t>
            </a:r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7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17" y="417627"/>
            <a:ext cx="8825565" cy="58430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Whole mechanism &amp; physical picture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7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17" y="417627"/>
            <a:ext cx="8825565" cy="58430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Whole mechanism &amp; physical picture</a:t>
            </a:r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35" y="417627"/>
            <a:ext cx="9768529" cy="58430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Whole mechanism &amp; physical picture</a:t>
            </a:r>
            <a:endParaRPr lang="sv-SE" dirty="0"/>
          </a:p>
        </p:txBody>
      </p:sp>
      <p:sp>
        <p:nvSpPr>
          <p:cNvPr id="2" name="Rectangle 1"/>
          <p:cNvSpPr/>
          <p:nvPr/>
        </p:nvSpPr>
        <p:spPr>
          <a:xfrm>
            <a:off x="8029575" y="3429001"/>
            <a:ext cx="415924" cy="46037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3325" y="3429001"/>
            <a:ext cx="388938" cy="46037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/>
          <p:cNvSpPr/>
          <p:nvPr/>
        </p:nvSpPr>
        <p:spPr>
          <a:xfrm>
            <a:off x="8085893" y="3409822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sv-SE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73872" y="3409822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sv-SE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1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35" y="417627"/>
            <a:ext cx="9768529" cy="58430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Whole mechanism &amp; physical picture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35" y="417627"/>
            <a:ext cx="9768529" cy="58430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Whole mechanism &amp; physical picture</a:t>
            </a:r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35" y="417627"/>
            <a:ext cx="9768529" cy="58430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Whole mechanism &amp; physical picture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35" y="417627"/>
            <a:ext cx="9768529" cy="58430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Whole mechanism &amp; physical picture</a:t>
            </a:r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7771065" y="1610360"/>
            <a:ext cx="415924" cy="227901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20250" y="1610359"/>
            <a:ext cx="388938" cy="227901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7782605" y="1581022"/>
            <a:ext cx="3032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sv-SE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70797" y="1591181"/>
            <a:ext cx="3032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sv-SE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89575" y="1610360"/>
            <a:ext cx="415924" cy="227901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42134" y="1584703"/>
            <a:ext cx="3032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sv-SE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200" u="sng" dirty="0" smtClean="0"/>
              <a:t>Main points</a:t>
            </a:r>
            <a:endParaRPr lang="en-US" sz="2200" u="sng" dirty="0"/>
          </a:p>
          <a:p>
            <a:r>
              <a:rPr lang="en-US" sz="2200" i="1" dirty="0" smtClean="0"/>
              <a:t>In-situ </a:t>
            </a:r>
            <a:r>
              <a:rPr lang="en-US" sz="2200" dirty="0" smtClean="0"/>
              <a:t>observations of shock fronts (SLAMS) becoming “embedded plasmoids” (density enhanced downstream regions). </a:t>
            </a:r>
          </a:p>
          <a:p>
            <a:r>
              <a:rPr lang="en-US" sz="2200" b="1" dirty="0" smtClean="0"/>
              <a:t>First </a:t>
            </a:r>
            <a:r>
              <a:rPr lang="en-US" sz="2200" i="1" dirty="0" smtClean="0"/>
              <a:t>in-situ </a:t>
            </a:r>
            <a:r>
              <a:rPr lang="en-US" sz="2200" dirty="0" smtClean="0"/>
              <a:t>observations of jets generated by the dynamical evolution of </a:t>
            </a:r>
            <a:r>
              <a:rPr lang="en-US" sz="2200" dirty="0" err="1" smtClean="0"/>
              <a:t>collisionless</a:t>
            </a:r>
            <a:r>
              <a:rPr lang="en-US" sz="2200" dirty="0" smtClean="0"/>
              <a:t> shock (Reformation)</a:t>
            </a:r>
          </a:p>
          <a:p>
            <a:pPr marL="0" indent="0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2200" u="sng" dirty="0" smtClean="0"/>
              <a:t>Implications</a:t>
            </a:r>
            <a:endParaRPr lang="en-US" sz="2200" u="sng" dirty="0"/>
          </a:p>
          <a:p>
            <a:r>
              <a:rPr lang="en-US" sz="2200" dirty="0" smtClean="0"/>
              <a:t>Direct observations of jets generated as consequence of the dynamical evolution of shocks. Possibly a fundamental process </a:t>
            </a:r>
            <a:r>
              <a:rPr lang="en-US" sz="2200" dirty="0"/>
              <a:t>of </a:t>
            </a:r>
            <a:r>
              <a:rPr lang="en-US" sz="2200" dirty="0" err="1"/>
              <a:t>collisionless</a:t>
            </a:r>
            <a:r>
              <a:rPr lang="en-US" sz="2200" dirty="0"/>
              <a:t> </a:t>
            </a:r>
            <a:r>
              <a:rPr lang="en-US" sz="2200" dirty="0" smtClean="0"/>
              <a:t>shocks that can be found everywhere in planetary, astrophysical and laboratory shocks. </a:t>
            </a:r>
          </a:p>
          <a:p>
            <a:pPr marL="0" indent="0" algn="ctr">
              <a:buNone/>
            </a:pPr>
            <a:endParaRPr lang="en-US" sz="2200" u="sng" dirty="0"/>
          </a:p>
          <a:p>
            <a:pPr marL="0" indent="0" algn="ctr">
              <a:buNone/>
            </a:pPr>
            <a:r>
              <a:rPr lang="en-US" sz="2200" u="sng" dirty="0" smtClean="0"/>
              <a:t>Future work</a:t>
            </a:r>
          </a:p>
          <a:p>
            <a:r>
              <a:rPr lang="en-US" sz="2200" dirty="0" smtClean="0"/>
              <a:t>Simulation comparison (ongoing, already very supportive results from various groups)</a:t>
            </a:r>
          </a:p>
          <a:p>
            <a:r>
              <a:rPr lang="en-US" sz="2200" dirty="0" smtClean="0"/>
              <a:t>Statistical confirmation (need more events, currently 3 of very similar signatures)</a:t>
            </a:r>
          </a:p>
          <a:p>
            <a:r>
              <a:rPr lang="en-US" sz="2200" dirty="0" smtClean="0"/>
              <a:t>Further physical modeling (Can this process explain jets close to MP ? How exactly are the dynamic evolution of this particular population change in time while they propagate ?)</a:t>
            </a:r>
            <a:endParaRPr lang="en-US" sz="2200" dirty="0"/>
          </a:p>
          <a:p>
            <a:pPr marL="0" indent="0" algn="ctr">
              <a:buNone/>
            </a:pP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 &amp; Conclusion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61" y="67877"/>
            <a:ext cx="558642" cy="553301"/>
          </a:xfrm>
          <a:prstGeom prst="rect">
            <a:avLst/>
          </a:prstGeom>
        </p:spPr>
      </p:pic>
      <p:pic>
        <p:nvPicPr>
          <p:cNvPr id="5" name="Picture 2" descr="File:Magnetospheric Multiscale Mission logo.png - Wikimedia Commons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200" y="45178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TH Logo Vector (.EPS) Free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" y="7649"/>
            <a:ext cx="546041" cy="6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40207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376522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MMS spacecraft + String of Pearl Configuration</a:t>
            </a:r>
            <a:endParaRPr lang="sv-SE" dirty="0"/>
          </a:p>
        </p:txBody>
      </p:sp>
      <p:pic>
        <p:nvPicPr>
          <p:cNvPr id="1028" name="Picture 4" descr="Discovering Bonus Science With NASA&amp;#39;s MMS Mission |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8" y="1039528"/>
            <a:ext cx="6632783" cy="48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854700" y="3964480"/>
            <a:ext cx="996950" cy="189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/>
          <p:cNvSpPr/>
          <p:nvPr/>
        </p:nvSpPr>
        <p:spPr>
          <a:xfrm>
            <a:off x="7918451" y="1390983"/>
            <a:ext cx="337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Very useful for people studying the </a:t>
            </a:r>
            <a:r>
              <a:rPr lang="en-US" sz="1400" dirty="0" err="1" smtClean="0">
                <a:solidFill>
                  <a:srgbClr val="000000"/>
                </a:solidFill>
              </a:rPr>
              <a:t>collisionless</a:t>
            </a:r>
            <a:r>
              <a:rPr lang="en-US" sz="1400" dirty="0" smtClean="0">
                <a:solidFill>
                  <a:srgbClr val="000000"/>
                </a:solidFill>
              </a:rPr>
              <a:t> shock evolution</a:t>
            </a:r>
            <a:endParaRPr lang="sv-SE" sz="1400" dirty="0">
              <a:solidFill>
                <a:srgbClr val="00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flipH="1">
            <a:off x="7735685" y="2450064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Arc 6"/>
          <p:cNvSpPr/>
          <p:nvPr/>
        </p:nvSpPr>
        <p:spPr>
          <a:xfrm flipH="1">
            <a:off x="8838045" y="3029184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11013524" y="2921238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91037" y="2277959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66" y="3946031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34130" y="3793062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45" y="3964480"/>
            <a:ext cx="227339" cy="22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251" y="3964480"/>
            <a:ext cx="227339" cy="22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657" y="3964480"/>
            <a:ext cx="227339" cy="22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le:FP Satellite icon.svg - Wikimedia Common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64" y="3964480"/>
            <a:ext cx="227339" cy="22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stCxn id="2" idx="6"/>
          </p:cNvCxnSpPr>
          <p:nvPr/>
        </p:nvCxnSpPr>
        <p:spPr>
          <a:xfrm flipV="1">
            <a:off x="6851650" y="4287453"/>
            <a:ext cx="700617" cy="6231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6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077449"/>
            <a:ext cx="11041062" cy="526031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Evolution of the event from MMS1-4</a:t>
            </a:r>
            <a:endParaRPr lang="sv-SE" dirty="0"/>
          </a:p>
        </p:txBody>
      </p:sp>
      <p:cxnSp>
        <p:nvCxnSpPr>
          <p:cNvPr id="5" name="Straight Arrow Connector 4"/>
          <p:cNvCxnSpPr>
            <a:stCxn id="6" idx="2"/>
          </p:cNvCxnSpPr>
          <p:nvPr/>
        </p:nvCxnSpPr>
        <p:spPr>
          <a:xfrm>
            <a:off x="1111057" y="820182"/>
            <a:ext cx="158943" cy="646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6550" y="450850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SLAMS/Shock</a:t>
            </a:r>
            <a:endParaRPr lang="sv-SE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164964" y="1046356"/>
            <a:ext cx="387736" cy="646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73421" y="733057"/>
            <a:ext cx="102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Whistlers</a:t>
            </a:r>
            <a:endParaRPr lang="sv-SE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99771" y="721951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Magnetosheath jet</a:t>
            </a:r>
            <a:endParaRPr lang="sv-SE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0051664" y="1046356"/>
            <a:ext cx="387736" cy="646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9217416" y="349250"/>
            <a:ext cx="834248" cy="1286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22665" y="69692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Embedded plasmoid</a:t>
            </a:r>
            <a:endParaRPr lang="sv-SE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2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64" y="789089"/>
            <a:ext cx="3604272" cy="5789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Evolution of local shock front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102240" y="1060450"/>
            <a:ext cx="4018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4 Key points:</a:t>
            </a: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Viewed from a co-moving reference point of “1”</a:t>
            </a:r>
            <a:endParaRPr lang="en-US" i="1" u="sng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Evolution of local shock front </a:t>
            </a:r>
            <a:r>
              <a:rPr lang="en-US" b="1" dirty="0" smtClean="0">
                <a:solidFill>
                  <a:srgbClr val="000000"/>
                </a:solidFill>
              </a:rPr>
              <a:t>“1”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Generation of new shock ramp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Location of </a:t>
            </a:r>
            <a:r>
              <a:rPr lang="en-US" b="1" dirty="0" smtClean="0">
                <a:solidFill>
                  <a:srgbClr val="000000"/>
                </a:solidFill>
              </a:rPr>
              <a:t>jet</a:t>
            </a:r>
            <a:r>
              <a:rPr lang="en-US" dirty="0" smtClean="0">
                <a:solidFill>
                  <a:srgbClr val="000000"/>
                </a:solidFill>
              </a:rPr>
              <a:t> observations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New shocked plasma (MSH) </a:t>
            </a:r>
            <a:r>
              <a:rPr lang="en-US" b="1" dirty="0" smtClean="0">
                <a:solidFill>
                  <a:srgbClr val="000000"/>
                </a:solidFill>
              </a:rPr>
              <a:t>“2”</a:t>
            </a:r>
            <a:endParaRPr lang="sv-SE" b="1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718560" y="1257300"/>
            <a:ext cx="1678940" cy="1242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89960" y="2961640"/>
            <a:ext cx="2390140" cy="9880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25800" y="3180080"/>
            <a:ext cx="3067050" cy="19189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67760" y="2672080"/>
            <a:ext cx="2098040" cy="25823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29050" y="3418840"/>
            <a:ext cx="3175000" cy="5308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8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2D reduced VDFs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937" y="782236"/>
            <a:ext cx="209550" cy="352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247" y="815574"/>
            <a:ext cx="238125" cy="28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34" y="4136882"/>
            <a:ext cx="5599766" cy="242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1" y="4138615"/>
            <a:ext cx="5595761" cy="2421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2" y="1170357"/>
            <a:ext cx="5599766" cy="2423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7" y="1170357"/>
            <a:ext cx="5599765" cy="242316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535376" y="1170357"/>
            <a:ext cx="0" cy="543096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4274" y="3986463"/>
            <a:ext cx="11918954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5694" y="1170357"/>
            <a:ext cx="0" cy="543096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529435" y="2366996"/>
            <a:ext cx="17059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Region 1 </a:t>
            </a:r>
            <a:r>
              <a:rPr lang="en-US" sz="1500" dirty="0" smtClean="0">
                <a:solidFill>
                  <a:srgbClr val="000000"/>
                </a:solidFill>
              </a:rPr>
              <a:t>–</a:t>
            </a:r>
            <a:r>
              <a:rPr lang="en-US" sz="1500" dirty="0" smtClean="0">
                <a:solidFill>
                  <a:srgbClr val="FF0000"/>
                </a:solidFill>
              </a:rPr>
              <a:t> Shock</a:t>
            </a:r>
            <a:endParaRPr lang="sv-SE" sz="15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721000" y="5186879"/>
            <a:ext cx="20890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B0F0"/>
                </a:solidFill>
              </a:rPr>
              <a:t>Upstream waves</a:t>
            </a:r>
            <a:r>
              <a:rPr lang="en-US" sz="1500" dirty="0" smtClean="0">
                <a:solidFill>
                  <a:srgbClr val="000000"/>
                </a:solidFill>
              </a:rPr>
              <a:t> – </a:t>
            </a:r>
            <a:r>
              <a:rPr lang="en-US" sz="1500" dirty="0" smtClean="0">
                <a:solidFill>
                  <a:srgbClr val="7030A0"/>
                </a:solidFill>
              </a:rPr>
              <a:t>Jet</a:t>
            </a:r>
            <a:endParaRPr lang="sv-SE" sz="15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9487" y="802740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MMS 2 - Upstream</a:t>
            </a:r>
            <a:endParaRPr lang="sv-SE" sz="12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47372" y="805270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MMS 3 - Downstream</a:t>
            </a:r>
            <a:endParaRPr lang="sv-S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Turner et al. 2021 (local reformation/evolution)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978" y="812800"/>
            <a:ext cx="10237632" cy="57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Jets Database</a:t>
            </a:r>
          </a:p>
        </p:txBody>
      </p:sp>
    </p:spTree>
    <p:extLst>
      <p:ext uri="{BB962C8B-B14F-4D97-AF65-F5344CB8AC3E}">
        <p14:creationId xmlns:p14="http://schemas.microsoft.com/office/powerpoint/2010/main" val="18292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Jets database of MMS 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9" y="2068702"/>
            <a:ext cx="4963196" cy="327667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84771"/>
              </p:ext>
            </p:extLst>
          </p:nvPr>
        </p:nvGraphicFramePr>
        <p:xfrm>
          <a:off x="8263015" y="2247174"/>
          <a:ext cx="3310312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5570">
                  <a:extLst>
                    <a:ext uri="{9D8B030D-6E8A-4147-A177-3AD203B41FA5}">
                      <a16:colId xmlns:a16="http://schemas.microsoft.com/office/drawing/2014/main" val="3042613376"/>
                    </a:ext>
                  </a:extLst>
                </a:gridCol>
                <a:gridCol w="1224742">
                  <a:extLst>
                    <a:ext uri="{9D8B030D-6E8A-4147-A177-3AD203B41FA5}">
                      <a16:colId xmlns:a16="http://schemas.microsoft.com/office/drawing/2014/main" val="13432404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Qpar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423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202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Qperp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34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77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Boundary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35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23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Encapsulated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31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5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Close to BS / MP</a:t>
                      </a:r>
                      <a:endParaRPr lang="sv-S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495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65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Others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428</a:t>
                      </a:r>
                      <a:endParaRPr lang="sv-SE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512443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611115" y="2322109"/>
            <a:ext cx="2358519" cy="63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39982" y="2030364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</a:rPr>
              <a:t>Jets with full burst data</a:t>
            </a:r>
            <a:endParaRPr lang="sv-SE" sz="1400" i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741" y="5900482"/>
            <a:ext cx="4149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S.</a:t>
            </a:r>
            <a:r>
              <a:rPr lang="en-US" sz="1100" dirty="0" smtClean="0">
                <a:solidFill>
                  <a:srgbClr val="000000"/>
                </a:solidFill>
              </a:rPr>
              <a:t>, Karlsson T., </a:t>
            </a:r>
            <a:r>
              <a:rPr lang="en-US" sz="1100" dirty="0">
                <a:solidFill>
                  <a:srgbClr val="000000"/>
                </a:solidFill>
              </a:rPr>
              <a:t>et al. (2020) | </a:t>
            </a:r>
            <a:r>
              <a:rPr lang="en-US" sz="1100" dirty="0" smtClean="0">
                <a:solidFill>
                  <a:srgbClr val="000000"/>
                </a:solidFill>
              </a:rPr>
              <a:t>JGR</a:t>
            </a:r>
            <a:endParaRPr lang="el-GR" sz="1100" dirty="0" smtClean="0">
              <a:solidFill>
                <a:srgbClr val="000000"/>
              </a:solidFill>
            </a:endParaRPr>
          </a:p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S., et al. (2020) | Frontiers</a:t>
            </a:r>
          </a:p>
          <a:p>
            <a:pPr lvl="0"/>
            <a:r>
              <a:rPr lang="en-US" sz="1100" dirty="0" err="1" smtClean="0">
                <a:solidFill>
                  <a:srgbClr val="000000"/>
                </a:solidFill>
              </a:rPr>
              <a:t>Palmroth</a:t>
            </a:r>
            <a:r>
              <a:rPr lang="en-US" sz="1100" dirty="0" smtClean="0">
                <a:solidFill>
                  <a:srgbClr val="000000"/>
                </a:solidFill>
              </a:rPr>
              <a:t> M., </a:t>
            </a:r>
            <a:r>
              <a:rPr lang="en-US" sz="1100" b="1" dirty="0" smtClean="0">
                <a:solidFill>
                  <a:srgbClr val="000000"/>
                </a:solidFill>
              </a:rPr>
              <a:t>Raptis S</a:t>
            </a:r>
            <a:r>
              <a:rPr lang="en-US" sz="1100" dirty="0" smtClean="0">
                <a:solidFill>
                  <a:srgbClr val="000000"/>
                </a:solidFill>
              </a:rPr>
              <a:t>., et al. (2021) | </a:t>
            </a:r>
            <a:r>
              <a:rPr lang="en-US" sz="1100" dirty="0" err="1" smtClean="0">
                <a:solidFill>
                  <a:srgbClr val="000000"/>
                </a:solidFill>
              </a:rPr>
              <a:t>Annales</a:t>
            </a:r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1100" dirty="0" err="1">
                <a:solidFill>
                  <a:srgbClr val="000000"/>
                </a:solidFill>
              </a:rPr>
              <a:t>Kajdic</a:t>
            </a:r>
            <a:r>
              <a:rPr lang="en-US" sz="1100" dirty="0">
                <a:solidFill>
                  <a:srgbClr val="000000"/>
                </a:solidFill>
              </a:rPr>
              <a:t> P.,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</a:t>
            </a:r>
            <a:r>
              <a:rPr lang="en-US" sz="1100" dirty="0" smtClean="0">
                <a:solidFill>
                  <a:srgbClr val="000000"/>
                </a:solidFill>
              </a:rPr>
              <a:t>GRL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94771" y="6411595"/>
            <a:ext cx="2310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810539" y="3947824"/>
            <a:ext cx="3419061" cy="764096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835248">
            <a:off x="4981348" y="4298819"/>
            <a:ext cx="3212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Useful to study early properties &amp; generation</a:t>
            </a:r>
            <a:endParaRPr lang="sv-SE" sz="1200" i="1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079155" y="765560"/>
            <a:ext cx="33690" cy="5326881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8356" y="1188636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91343" y="819304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Fast/Survey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66901" y="819304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Burst</a:t>
            </a:r>
            <a:endParaRPr lang="sv-SE" b="1" u="sng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29270" y="176418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9/2015 - 9/2020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1550" y="4610100"/>
            <a:ext cx="3911600" cy="316714"/>
          </a:xfrm>
          <a:prstGeom prst="ellipse">
            <a:avLst/>
          </a:prstGeom>
          <a:noFill/>
          <a:ln w="28575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9918171" y="6204162"/>
            <a:ext cx="23727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| Submitted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076531" y="326003"/>
            <a:ext cx="36314" cy="5766438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15618" y="1021659"/>
            <a:ext cx="11317653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48741" y="6383142"/>
            <a:ext cx="41496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" dirty="0" smtClean="0">
                <a:solidFill>
                  <a:srgbClr val="000000"/>
                </a:solidFill>
              </a:rPr>
              <a:t>More information: Baker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smtClean="0">
                <a:solidFill>
                  <a:srgbClr val="000000"/>
                </a:solidFill>
              </a:rPr>
              <a:t>et al. (2016) | Space </a:t>
            </a:r>
            <a:r>
              <a:rPr lang="en-US" sz="1100" dirty="0" err="1">
                <a:solidFill>
                  <a:srgbClr val="000000"/>
                </a:solidFill>
              </a:rPr>
              <a:t>Sci</a:t>
            </a:r>
            <a:r>
              <a:rPr lang="en-US" sz="1100" dirty="0">
                <a:solidFill>
                  <a:srgbClr val="000000"/>
                </a:solidFill>
              </a:rPr>
              <a:t> Rev 19</a:t>
            </a:r>
            <a:endParaRPr lang="el-GR" sz="11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006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Always available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Decent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Can be good for statistics due to availability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2845" y="2293970"/>
            <a:ext cx="559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70C0"/>
                </a:solidFill>
              </a:rPr>
              <a:t>Pros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Very high resolution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00000"/>
                </a:solidFill>
              </a:rPr>
              <a:t>Able to resolve structures close to boundary surfaces (e.g. mix of plasma close to magnetopause, bow shock, foreshock etc.)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6481" y="308457"/>
            <a:ext cx="35525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 smtClean="0">
                <a:solidFill>
                  <a:srgbClr val="000000"/>
                </a:solidFill>
              </a:rPr>
              <a:t>Fast/Survey</a:t>
            </a:r>
            <a:r>
              <a:rPr lang="en-US" sz="2500" u="sng" dirty="0" smtClean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8568" y="309977"/>
            <a:ext cx="25731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u="sng" dirty="0" smtClean="0">
                <a:solidFill>
                  <a:srgbClr val="000000"/>
                </a:solidFill>
              </a:rPr>
              <a:t>Burst</a:t>
            </a:r>
            <a:r>
              <a:rPr lang="en-US" sz="2500" u="sng" dirty="0" smtClean="0">
                <a:solidFill>
                  <a:srgbClr val="000000"/>
                </a:solidFill>
              </a:rPr>
              <a:t> MMS data</a:t>
            </a:r>
            <a:endParaRPr lang="sv-SE" sz="2500" u="sng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2845" y="3776322"/>
            <a:ext cx="559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available all the </a:t>
            </a:r>
            <a:r>
              <a:rPr lang="en-US" dirty="0" smtClean="0">
                <a:solidFill>
                  <a:srgbClr val="000000"/>
                </a:solidFill>
              </a:rPr>
              <a:t>time, mostly available close to vital mission objectives (magnetopause, diffusion regions, shock transitions etc.)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Hard to do proper large scale statistics due to </a:t>
            </a:r>
            <a:r>
              <a:rPr lang="en-US" dirty="0" smtClean="0">
                <a:solidFill>
                  <a:srgbClr val="000000"/>
                </a:solidFill>
              </a:rPr>
              <a:t>biases </a:t>
            </a:r>
            <a:r>
              <a:rPr lang="en-US" dirty="0">
                <a:solidFill>
                  <a:srgbClr val="000000"/>
                </a:solidFill>
              </a:rPr>
              <a:t>generated </a:t>
            </a:r>
            <a:r>
              <a:rPr lang="en-US" dirty="0" smtClean="0">
                <a:solidFill>
                  <a:srgbClr val="000000"/>
                </a:solidFill>
              </a:rPr>
              <a:t>from specific availability and manual choice of intervals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006" y="4038282"/>
            <a:ext cx="55901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srgbClr val="FF3B3B"/>
                </a:solidFill>
              </a:rPr>
              <a:t>Cons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Not suitable for small scale </a:t>
            </a:r>
            <a:r>
              <a:rPr lang="en-US" dirty="0" smtClean="0">
                <a:solidFill>
                  <a:srgbClr val="000000"/>
                </a:solidFill>
              </a:rPr>
              <a:t>studies especially these related to ion moments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Blip>
                <a:blip r:embed="rId3"/>
              </a:buBlip>
            </a:pPr>
            <a:r>
              <a:rPr lang="en-US" dirty="0">
                <a:solidFill>
                  <a:srgbClr val="000000"/>
                </a:solidFill>
              </a:rPr>
              <a:t>Could be misleading close to boundary surfaces (Magnetopause, Bow shock etc</a:t>
            </a:r>
            <a:r>
              <a:rPr lang="en-US" dirty="0" smtClean="0">
                <a:solidFill>
                  <a:srgbClr val="000000"/>
                </a:solidFill>
              </a:rPr>
              <a:t>.) due to very similar observational signatures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71277" y="2175941"/>
            <a:ext cx="11293799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48742" y="1385873"/>
            <a:ext cx="256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FGM (</a:t>
            </a:r>
            <a:r>
              <a:rPr lang="en-US" sz="1400" dirty="0">
                <a:solidFill>
                  <a:srgbClr val="000000"/>
                </a:solidFill>
              </a:rPr>
              <a:t>m</a:t>
            </a:r>
            <a:r>
              <a:rPr lang="en-US" sz="1400" dirty="0" smtClean="0">
                <a:solidFill>
                  <a:srgbClr val="000000"/>
                </a:solidFill>
              </a:rPr>
              <a:t>agnetic field):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FPI (plasma moments | ions):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EDP (electric field):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995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0.0625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4.5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0.0313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11014" y="1385873"/>
            <a:ext cx="208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0.0078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0.15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0.00012218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11509" y="1139574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 smtClean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2569" y="1140472"/>
            <a:ext cx="21451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 smtClean="0">
                <a:solidFill>
                  <a:srgbClr val="00B050"/>
                </a:solidFill>
              </a:rPr>
              <a:t>Resolution (samples/s)</a:t>
            </a:r>
            <a:endParaRPr lang="sv-SE" sz="1500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Magnetosheath </a:t>
            </a:r>
            <a:r>
              <a:rPr lang="en-US" dirty="0"/>
              <a:t>Jets</a:t>
            </a:r>
            <a:endParaRPr lang="sv-SE" dirty="0"/>
          </a:p>
        </p:txBody>
      </p:sp>
      <p:pic>
        <p:nvPicPr>
          <p:cNvPr id="7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" y="1048108"/>
            <a:ext cx="5907024" cy="508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55581" y="6393025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Plaschke</a:t>
            </a:r>
            <a:r>
              <a:rPr lang="en-US" sz="1100" dirty="0" smtClean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| Space </a:t>
            </a:r>
            <a:r>
              <a:rPr lang="en-US" sz="1100" dirty="0">
                <a:solidFill>
                  <a:srgbClr val="000000"/>
                </a:solidFill>
              </a:rPr>
              <a:t>Sci. Rev 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262" y="1165293"/>
            <a:ext cx="452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Magnetosheath jets are transient localized enhancements of dynamic pressure (density and/or velocity increase)</a:t>
            </a:r>
          </a:p>
          <a:p>
            <a:pPr algn="ctr"/>
            <a:endParaRPr 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e.g. 200% dynamic pressure enhancement compared to background magnetosheath</a:t>
            </a:r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2262" y="3647646"/>
            <a:ext cx="452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Radiation belts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Aurora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Magnetopause reconnection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Mag</a:t>
            </a:r>
            <a:r>
              <a:rPr lang="en-US" i="1" dirty="0">
                <a:solidFill>
                  <a:srgbClr val="000000"/>
                </a:solidFill>
              </a:rPr>
              <a:t>n</a:t>
            </a:r>
            <a:r>
              <a:rPr lang="en-US" i="1" dirty="0" smtClean="0">
                <a:solidFill>
                  <a:srgbClr val="000000"/>
                </a:solidFill>
              </a:rPr>
              <a:t>etopause penetration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Shock acceleration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Magnetopause surface </a:t>
            </a:r>
            <a:r>
              <a:rPr lang="en-US" i="1" dirty="0" err="1" smtClean="0">
                <a:solidFill>
                  <a:srgbClr val="000000"/>
                </a:solidFill>
              </a:rPr>
              <a:t>eigenmodes</a:t>
            </a:r>
            <a:endParaRPr 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ULF </a:t>
            </a:r>
            <a:r>
              <a:rPr lang="en-US" i="1" dirty="0" smtClean="0">
                <a:solidFill>
                  <a:srgbClr val="000000"/>
                </a:solidFill>
              </a:rPr>
              <a:t>waves (</a:t>
            </a:r>
            <a:r>
              <a:rPr lang="en-US" i="1" dirty="0" smtClean="0">
                <a:solidFill>
                  <a:srgbClr val="000000"/>
                </a:solidFill>
              </a:rPr>
              <a:t>see Christos</a:t>
            </a:r>
            <a:r>
              <a:rPr lang="en-US" i="1" dirty="0" smtClean="0">
                <a:solidFill>
                  <a:srgbClr val="000000"/>
                </a:solidFill>
              </a:rPr>
              <a:t>’ </a:t>
            </a:r>
            <a:r>
              <a:rPr lang="en-US" i="1" dirty="0" smtClean="0">
                <a:solidFill>
                  <a:srgbClr val="000000"/>
                </a:solidFill>
              </a:rPr>
              <a:t>talk few minutes ago)</a:t>
            </a:r>
          </a:p>
          <a:p>
            <a:pPr algn="ctr"/>
            <a:endParaRPr lang="sv-SE" i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59628" y="88339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Definition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01166" y="329385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Related phenomena</a:t>
            </a:r>
            <a:endParaRPr lang="sv-SE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ow shock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06" y="958300"/>
            <a:ext cx="7842372" cy="473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32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Shock, Magnetosheath &amp; Jet classification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184918" y="4372906"/>
            <a:ext cx="188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0000"/>
                </a:solidFill>
              </a:rPr>
              <a:t>”Jets are found ~9 times more often behind the </a:t>
            </a:r>
            <a:r>
              <a:rPr lang="en-US" sz="1400" i="1" dirty="0" err="1" smtClean="0">
                <a:solidFill>
                  <a:srgbClr val="000000"/>
                </a:solidFill>
              </a:rPr>
              <a:t>Qpar</a:t>
            </a:r>
            <a:r>
              <a:rPr lang="en-US" sz="1400" i="1" dirty="0" smtClean="0">
                <a:solidFill>
                  <a:srgbClr val="000000"/>
                </a:solidFill>
              </a:rPr>
              <a:t> bow shock”</a:t>
            </a:r>
            <a:endParaRPr lang="en-US" sz="1400" i="1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024584" y="3238885"/>
                <a:ext cx="18821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0070C0"/>
                    </a:solidFill>
                  </a:rPr>
                  <a:t>Qpar</a:t>
                </a:r>
                <a:r>
                  <a:rPr lang="en-US" sz="1400" i="1" dirty="0" smtClean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r>
                  <a:rPr lang="en-US" sz="1400" i="1" dirty="0" err="1" smtClean="0">
                    <a:solidFill>
                      <a:srgbClr val="FF0000"/>
                    </a:solidFill>
                  </a:rPr>
                  <a:t>Qperp</a:t>
                </a:r>
                <a:r>
                  <a:rPr lang="en-US" sz="1400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l-GR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1400" i="1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algn="ctr"/>
                <a:endParaRPr lang="en-US" sz="1400" i="1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584" y="3238885"/>
                <a:ext cx="1882178" cy="738664"/>
              </a:xfrm>
              <a:prstGeom prst="rect">
                <a:avLst/>
              </a:prstGeom>
              <a:blipFill>
                <a:blip r:embed="rId6"/>
                <a:stretch>
                  <a:fillRect t="-82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sv-SE" sz="1400" dirty="0" smtClean="0">
                    <a:solidFill>
                      <a:srgbClr val="000000"/>
                    </a:solidFill>
                  </a:rPr>
                  <a:t> is the </a:t>
                </a:r>
                <a:r>
                  <a:rPr lang="sv-SE" sz="1400" dirty="0" err="1" smtClean="0">
                    <a:solidFill>
                      <a:srgbClr val="000000"/>
                    </a:solidFill>
                  </a:rPr>
                  <a:t>angle</a:t>
                </a:r>
                <a:r>
                  <a:rPr lang="sv-SE" sz="1400" dirty="0" smtClean="0">
                    <a:solidFill>
                      <a:srgbClr val="000000"/>
                    </a:solidFill>
                  </a:rPr>
                  <a:t> </a:t>
                </a:r>
                <a:r>
                  <a:rPr lang="sv-SE" sz="1400" dirty="0" err="1" smtClean="0">
                    <a:solidFill>
                      <a:srgbClr val="000000"/>
                    </a:solidFill>
                  </a:rPr>
                  <a:t>between</a:t>
                </a:r>
                <a:r>
                  <a:rPr lang="sv-SE" sz="1400" dirty="0" smtClean="0">
                    <a:solidFill>
                      <a:srgbClr val="000000"/>
                    </a:solidFill>
                  </a:rPr>
                  <a:t> the IMF and the </a:t>
                </a:r>
                <a:r>
                  <a:rPr lang="sv-SE" sz="1400" dirty="0" err="1" smtClean="0">
                    <a:solidFill>
                      <a:srgbClr val="000000"/>
                    </a:solidFill>
                  </a:rPr>
                  <a:t>shock’s</a:t>
                </a:r>
                <a:r>
                  <a:rPr lang="sv-SE" sz="1400" dirty="0" smtClean="0">
                    <a:solidFill>
                      <a:srgbClr val="000000"/>
                    </a:solidFill>
                  </a:rPr>
                  <a:t> normal </a:t>
                </a:r>
                <a:r>
                  <a:rPr lang="sv-SE" sz="1400" dirty="0" err="1" smtClean="0">
                    <a:solidFill>
                      <a:srgbClr val="000000"/>
                    </a:solidFill>
                  </a:rPr>
                  <a:t>vector</a:t>
                </a:r>
                <a:r>
                  <a:rPr lang="sv-SE" sz="1400" dirty="0" smtClean="0">
                    <a:solidFill>
                      <a:srgbClr val="000000"/>
                    </a:solidFill>
                  </a:rPr>
                  <a:t>”</a:t>
                </a:r>
                <a:endParaRPr lang="sv-SE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2757" y="1587833"/>
                <a:ext cx="1854005" cy="954107"/>
              </a:xfrm>
              <a:prstGeom prst="rect">
                <a:avLst/>
              </a:prstGeom>
              <a:blipFill>
                <a:blip r:embed="rId7"/>
                <a:stretch>
                  <a:fillRect l="-658" t="-637" r="-3618" b="-573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3320" y="5570188"/>
            <a:ext cx="4796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Karlsson, et al. (2020) | JGR</a:t>
            </a:r>
          </a:p>
          <a:p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 err="1">
                <a:solidFill>
                  <a:srgbClr val="000000"/>
                </a:solidFill>
              </a:rPr>
              <a:t>Aminalragia-Giamini</a:t>
            </a:r>
            <a:r>
              <a:rPr lang="en-US" sz="1100" dirty="0">
                <a:solidFill>
                  <a:srgbClr val="000000"/>
                </a:solidFill>
              </a:rPr>
              <a:t> et al. (2020) | Front. Astron. Space </a:t>
            </a:r>
            <a:r>
              <a:rPr lang="en-US" sz="1100" dirty="0" err="1" smtClean="0">
                <a:solidFill>
                  <a:srgbClr val="000000"/>
                </a:solidFill>
              </a:rPr>
              <a:t>Sci</a:t>
            </a:r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1100" dirty="0" err="1">
                <a:solidFill>
                  <a:srgbClr val="000000"/>
                </a:solidFill>
              </a:rPr>
              <a:t>Palmroth</a:t>
            </a:r>
            <a:r>
              <a:rPr lang="en-US" sz="1100" dirty="0">
                <a:solidFill>
                  <a:srgbClr val="000000"/>
                </a:solidFill>
              </a:rPr>
              <a:t> M., </a:t>
            </a:r>
            <a:r>
              <a:rPr lang="en-US" sz="1100" b="1" dirty="0">
                <a:solidFill>
                  <a:srgbClr val="000000"/>
                </a:solidFill>
              </a:rPr>
              <a:t>Raptis S</a:t>
            </a:r>
            <a:r>
              <a:rPr lang="en-US" sz="1100" dirty="0">
                <a:solidFill>
                  <a:srgbClr val="000000"/>
                </a:solidFill>
              </a:rPr>
              <a:t>., et al. (2021) | </a:t>
            </a:r>
            <a:r>
              <a:rPr lang="en-US" sz="1100" dirty="0" smtClean="0">
                <a:solidFill>
                  <a:srgbClr val="000000"/>
                </a:solidFill>
              </a:rPr>
              <a:t>ANGEO</a:t>
            </a:r>
            <a:endParaRPr lang="en-US" sz="1100" dirty="0" smtClean="0">
              <a:solidFill>
                <a:srgbClr val="000000"/>
              </a:solidFill>
            </a:endParaRPr>
          </a:p>
          <a:p>
            <a:r>
              <a:rPr lang="en-US" sz="1100" dirty="0" err="1" smtClean="0">
                <a:solidFill>
                  <a:srgbClr val="000000"/>
                </a:solidFill>
              </a:rPr>
              <a:t>Kajdič</a:t>
            </a:r>
            <a:r>
              <a:rPr lang="en-US" sz="1100" dirty="0" smtClean="0">
                <a:solidFill>
                  <a:srgbClr val="000000"/>
                </a:solidFill>
              </a:rPr>
              <a:t>, </a:t>
            </a:r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 et al. (2021) | GRL</a:t>
            </a:r>
          </a:p>
          <a:p>
            <a:r>
              <a:rPr lang="en-US" sz="1100" dirty="0">
                <a:solidFill>
                  <a:srgbClr val="000000"/>
                </a:solidFill>
              </a:rPr>
              <a:t>Karlsson, </a:t>
            </a:r>
            <a:r>
              <a:rPr lang="en-US" sz="1100" b="1" dirty="0">
                <a:solidFill>
                  <a:srgbClr val="000000"/>
                </a:solidFill>
              </a:rPr>
              <a:t>Raptis</a:t>
            </a:r>
            <a:r>
              <a:rPr lang="en-US" sz="1100" dirty="0">
                <a:solidFill>
                  <a:srgbClr val="000000"/>
                </a:solidFill>
              </a:rPr>
              <a:t>, et al. (2021) | JGR - Under Review</a:t>
            </a:r>
          </a:p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et al. (2021b)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48124"/>
            <a:ext cx="11196286" cy="77964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Latest Results (to be submitted)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42" y="1376570"/>
            <a:ext cx="11477625" cy="29051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554747" y="1788543"/>
            <a:ext cx="2898476" cy="39681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Karlsson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386423" y="1483860"/>
            <a:ext cx="1653396" cy="396815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13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624" y="2209292"/>
            <a:ext cx="3872561" cy="30304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are these jets created ?</a:t>
            </a:r>
            <a:endParaRPr lang="sv-S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59990" y="903520"/>
            <a:ext cx="36026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77999" y="903520"/>
            <a:ext cx="100101" cy="5696213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19030" y="10819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Shock ripples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941" y="105877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SW discontinuities</a:t>
            </a:r>
            <a:endParaRPr lang="sv-SE" u="sng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8118" y="106864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Foreshock Structures</a:t>
            </a:r>
            <a:endParaRPr lang="sv-SE" u="sng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58" y="2615398"/>
            <a:ext cx="3895162" cy="2272456"/>
          </a:xfrm>
          <a:prstGeom prst="rect">
            <a:avLst/>
          </a:prstGeom>
        </p:spPr>
      </p:pic>
      <p:pic>
        <p:nvPicPr>
          <p:cNvPr id="1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0" y="2161379"/>
            <a:ext cx="3001690" cy="28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79585" y="6376781"/>
            <a:ext cx="17813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Hietala</a:t>
            </a:r>
            <a:r>
              <a:rPr lang="en-US" sz="900" dirty="0" smtClean="0">
                <a:solidFill>
                  <a:srgbClr val="000000"/>
                </a:solidFill>
              </a:rPr>
              <a:t> et al. (</a:t>
            </a:r>
            <a:r>
              <a:rPr lang="el-GR" sz="900" dirty="0" smtClean="0">
                <a:solidFill>
                  <a:srgbClr val="000000"/>
                </a:solidFill>
              </a:rPr>
              <a:t>2009,</a:t>
            </a:r>
            <a:r>
              <a:rPr lang="en-US" sz="900" dirty="0" smtClean="0">
                <a:solidFill>
                  <a:srgbClr val="000000"/>
                </a:solidFill>
              </a:rPr>
              <a:t>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390" y="6368901"/>
            <a:ext cx="1257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Archer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8356" y="1499190"/>
            <a:ext cx="11856720" cy="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59202" y="6368901"/>
            <a:ext cx="1277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Suni</a:t>
            </a:r>
            <a:r>
              <a:rPr lang="en-US" sz="900" dirty="0" smtClean="0">
                <a:solidFill>
                  <a:srgbClr val="000000"/>
                </a:solidFill>
              </a:rPr>
              <a:t> et al. (2021)</a:t>
            </a:r>
            <a:endParaRPr lang="sv-SE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0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Shock Reformation idea</a:t>
            </a:r>
            <a:endParaRPr lang="sv-SE" dirty="0"/>
          </a:p>
        </p:txBody>
      </p:sp>
      <p:pic>
        <p:nvPicPr>
          <p:cNvPr id="1026" name="Picture 2" descr="Magnetic field from full particle PIC simulations of shock reformation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1" y="1140463"/>
            <a:ext cx="6476230" cy="51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360104"/>
            <a:ext cx="2048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 err="1" smtClean="0">
                <a:solidFill>
                  <a:srgbClr val="000000"/>
                </a:solidFill>
              </a:rPr>
              <a:t>Lembège</a:t>
            </a:r>
            <a:r>
              <a:rPr lang="sv-SE" sz="1200" dirty="0" smtClean="0">
                <a:solidFill>
                  <a:srgbClr val="000000"/>
                </a:solidFill>
              </a:rPr>
              <a:t> </a:t>
            </a:r>
            <a:r>
              <a:rPr lang="sv-SE" sz="1200" dirty="0">
                <a:solidFill>
                  <a:srgbClr val="000000"/>
                </a:solidFill>
              </a:rPr>
              <a:t>and </a:t>
            </a:r>
            <a:r>
              <a:rPr lang="sv-SE" sz="1200" dirty="0" err="1">
                <a:solidFill>
                  <a:srgbClr val="000000"/>
                </a:solidFill>
              </a:rPr>
              <a:t>Savoini</a:t>
            </a:r>
            <a:r>
              <a:rPr lang="sv-SE" sz="1200" dirty="0">
                <a:solidFill>
                  <a:srgbClr val="000000"/>
                </a:solidFill>
              </a:rPr>
              <a:t> 2002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185" y="1140463"/>
            <a:ext cx="4383339" cy="47283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391166" y="6360104"/>
            <a:ext cx="2448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solidFill>
                  <a:srgbClr val="000000"/>
                </a:solidFill>
              </a:rPr>
              <a:t>Schwartz, 1990</a:t>
            </a:r>
            <a:endParaRPr lang="sv-S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6537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19764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82" y="1995193"/>
            <a:ext cx="3824920" cy="4577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53" y="1932376"/>
            <a:ext cx="3362720" cy="4551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955" y="4374"/>
            <a:ext cx="10359445" cy="1928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75480" y="1995193"/>
                <a:ext cx="3453360" cy="3995837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Wind: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z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~0</m:t>
                      </m:r>
                    </m:oMath>
                  </m:oMathPara>
                </a14:m>
                <a:endParaRPr lang="sv-SE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en-US" b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</m:oMath>
                  </m:oMathPara>
                </a14:m>
                <a:endParaRPr lang="sv-SE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like distribution</a:t>
                </a:r>
              </a:p>
              <a:p>
                <a:pPr algn="ctr"/>
                <a:endParaRPr lang="el-GR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l-GR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Magnetosheath </a:t>
                </a:r>
              </a:p>
              <a:p>
                <a:pPr algn="ctr"/>
                <a:r>
                  <a:rPr lang="en-US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(compressed – thermalized plasma)</a:t>
                </a:r>
                <a:endParaRPr lang="en-US" u="sng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≫</m:t>
                      </m:r>
                    </m:oMath>
                  </m:oMathPara>
                </a14:m>
                <a:endParaRPr lang="sv-SE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Thermalized distribution</a:t>
                </a:r>
                <a:endParaRPr lang="sv-S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sv-SE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480" y="1995193"/>
                <a:ext cx="3453360" cy="3995837"/>
              </a:xfrm>
              <a:prstGeom prst="rect">
                <a:avLst/>
              </a:prstGeom>
              <a:blipFill>
                <a:blip r:embed="rId5"/>
                <a:stretch>
                  <a:fillRect l="-1230" t="-608" r="-1054"/>
                </a:stretch>
              </a:blipFill>
              <a:ln>
                <a:solidFill>
                  <a:srgbClr val="000000"/>
                </a:solidFill>
                <a:prstDash val="sysDash"/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1701800" y="701040"/>
            <a:ext cx="411480" cy="375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Oval 10"/>
          <p:cNvSpPr/>
          <p:nvPr/>
        </p:nvSpPr>
        <p:spPr>
          <a:xfrm>
            <a:off x="4495800" y="968375"/>
            <a:ext cx="411480" cy="375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ctangle 13"/>
          <p:cNvSpPr/>
          <p:nvPr/>
        </p:nvSpPr>
        <p:spPr>
          <a:xfrm>
            <a:off x="20951" y="2330723"/>
            <a:ext cx="84189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</a:t>
            </a:r>
            <a:r>
              <a:rPr lang="en-U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951" y="2723922"/>
            <a:ext cx="98616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velocity</a:t>
            </a: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951" y="3542861"/>
            <a:ext cx="120276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VDFs</a:t>
            </a: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951" y="4480601"/>
            <a:ext cx="96693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Density</a:t>
            </a: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951" y="4925389"/>
            <a:ext cx="119776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</a:t>
            </a: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951" y="5357477"/>
            <a:ext cx="12872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Temperature</a:t>
            </a: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951" y="5780805"/>
            <a:ext cx="134543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Spectrum</a:t>
            </a: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63320" y="6378032"/>
            <a:ext cx="479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</a:rPr>
              <a:t>Raptis</a:t>
            </a:r>
            <a:r>
              <a:rPr lang="en-US" sz="1100" dirty="0" smtClean="0">
                <a:solidFill>
                  <a:srgbClr val="000000"/>
                </a:solidFill>
              </a:rPr>
              <a:t>, et al. (2021a) | Ongoing</a:t>
            </a:r>
            <a:endParaRPr lang="sv-SE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1163</Words>
  <Application>Microsoft Office PowerPoint</Application>
  <PresentationFormat>Widescreen</PresentationFormat>
  <Paragraphs>202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Garamond</vt:lpstr>
      <vt:lpstr>Times New Roman</vt:lpstr>
      <vt:lpstr>Wingdings</vt:lpstr>
      <vt:lpstr>KU Leuven</vt:lpstr>
      <vt:lpstr>Magnetosheath Jets Close to the Bow Shock: Generation Mechanisms Using MMS  Savvas Raptis1, Tomas Karlsson1 ,  and collaborators   1Division of Space and Plasma Physics, KTH Royal Institute of Technology, Sweden     The 15th Hellenic Astronomical Conference 07/07/2021</vt:lpstr>
      <vt:lpstr>PowerPoint Presentation</vt:lpstr>
      <vt:lpstr>Magnetosheath Jets</vt:lpstr>
      <vt:lpstr>Shock, Magnetosheath &amp; Jet classification</vt:lpstr>
      <vt:lpstr>PowerPoint Presentation</vt:lpstr>
      <vt:lpstr>How are these jets created ?</vt:lpstr>
      <vt:lpstr>Shock Reformation idea</vt:lpstr>
      <vt:lpstr>PowerPoint Presentation</vt:lpstr>
      <vt:lpstr>PowerPoint Presentation</vt:lpstr>
      <vt:lpstr>Jet : Full vs Partial plasma moments</vt:lpstr>
      <vt:lpstr>Whole mechanism &amp; physical picture</vt:lpstr>
      <vt:lpstr>Whole mechanism &amp; physical picture</vt:lpstr>
      <vt:lpstr>Whole mechanism &amp; physical picture</vt:lpstr>
      <vt:lpstr>Whole mechanism &amp; physical picture</vt:lpstr>
      <vt:lpstr>Whole mechanism &amp; physical picture</vt:lpstr>
      <vt:lpstr>Whole mechanism &amp; physical picture</vt:lpstr>
      <vt:lpstr>Whole mechanism &amp; physical picture</vt:lpstr>
      <vt:lpstr>Whole mechanism &amp; physical picture</vt:lpstr>
      <vt:lpstr>Summary &amp; Conclusion</vt:lpstr>
      <vt:lpstr>PowerPoint Presentation</vt:lpstr>
      <vt:lpstr>MMS spacecraft + String of Pearl Configuration</vt:lpstr>
      <vt:lpstr>Evolution of the event from MMS1-4</vt:lpstr>
      <vt:lpstr>Evolution of local shock front</vt:lpstr>
      <vt:lpstr>2D reduced VDFs</vt:lpstr>
      <vt:lpstr>Turner et al. 2021 (local reformation/evolution)</vt:lpstr>
      <vt:lpstr>PowerPoint Presentation</vt:lpstr>
      <vt:lpstr>Jets database of MMS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2021-07-07T12:52:20Z</dcterms:modified>
</cp:coreProperties>
</file>