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261" r:id="rId2"/>
    <p:sldId id="439" r:id="rId3"/>
    <p:sldId id="458" r:id="rId4"/>
    <p:sldId id="448" r:id="rId5"/>
    <p:sldId id="455" r:id="rId6"/>
    <p:sldId id="462" r:id="rId7"/>
    <p:sldId id="450" r:id="rId8"/>
    <p:sldId id="463" r:id="rId9"/>
    <p:sldId id="443" r:id="rId10"/>
    <p:sldId id="457" r:id="rId11"/>
    <p:sldId id="436" r:id="rId12"/>
    <p:sldId id="445" r:id="rId13"/>
    <p:sldId id="447" r:id="rId14"/>
    <p:sldId id="459" r:id="rId15"/>
    <p:sldId id="452" r:id="rId16"/>
    <p:sldId id="446" r:id="rId17"/>
    <p:sldId id="464" r:id="rId18"/>
    <p:sldId id="461" r:id="rId19"/>
    <p:sldId id="460" r:id="rId20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B3B"/>
    <a:srgbClr val="000000"/>
    <a:srgbClr val="5F5F5F"/>
    <a:srgbClr val="4D4D4D"/>
    <a:srgbClr val="DDDDDD"/>
    <a:srgbClr val="EAEAEA"/>
    <a:srgbClr val="7F7F7F"/>
    <a:srgbClr val="1D8DB0"/>
    <a:srgbClr val="2F4D5D"/>
    <a:srgbClr val="005E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398" autoAdjust="0"/>
    <p:restoredTop sz="93221" autoAdjust="0"/>
  </p:normalViewPr>
  <p:slideViewPr>
    <p:cSldViewPr snapToGrid="0" snapToObjects="1">
      <p:cViewPr varScale="1">
        <p:scale>
          <a:sx n="69" d="100"/>
          <a:sy n="69" d="100"/>
        </p:scale>
        <p:origin x="696" y="4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39" d="100"/>
        <a:sy n="139" d="100"/>
      </p:scale>
      <p:origin x="0" y="0"/>
    </p:cViewPr>
  </p:sorterViewPr>
  <p:notesViewPr>
    <p:cSldViewPr snapToGrid="0" snapToObjects="1">
      <p:cViewPr varScale="1">
        <p:scale>
          <a:sx n="130" d="100"/>
          <a:sy n="130" d="100"/>
        </p:scale>
        <p:origin x="4824" y="6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591CCF-F6FD-734B-854A-5BC033593B1E}" type="datetimeFigureOut">
              <a:rPr lang="nl-NL" smtClean="0"/>
              <a:t>22-1-2021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52A6D4-CD3D-5148-8B70-A84796F20135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589163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C66214-DB21-4647-B5DA-0D17CA592867}" type="datetimeFigureOut">
              <a:rPr lang="nl-NL" smtClean="0"/>
              <a:t>22-1-2021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54E32A-327F-AF4B-8E1F-209FBF93D26D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640467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551644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183378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712795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764242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844111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517604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243759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963812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718357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008932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284941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12193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10" name="Rechthoek 9"/>
          <p:cNvSpPr/>
          <p:nvPr userDrawn="1"/>
        </p:nvSpPr>
        <p:spPr>
          <a:xfrm>
            <a:off x="0" y="648000"/>
            <a:ext cx="12193200" cy="621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8" name="Rechthoek 7"/>
          <p:cNvSpPr/>
          <p:nvPr userDrawn="1"/>
        </p:nvSpPr>
        <p:spPr>
          <a:xfrm>
            <a:off x="0" y="0"/>
            <a:ext cx="12193200" cy="51047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75999" y="1080000"/>
            <a:ext cx="6096524" cy="4024798"/>
          </a:xfrm>
        </p:spPr>
        <p:txBody>
          <a:bodyPr anchor="ctr" anchorCtr="0">
            <a:normAutofit/>
          </a:bodyPr>
          <a:lstStyle>
            <a:lvl1pPr algn="l">
              <a:defRPr sz="40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575999" y="5392801"/>
            <a:ext cx="6096524" cy="730188"/>
          </a:xfrm>
        </p:spPr>
        <p:txBody>
          <a:bodyPr lIns="0" tIns="0" rIns="0" bIns="0"/>
          <a:lstStyle>
            <a:lvl1pPr marL="0" indent="0" algn="l">
              <a:buNone/>
              <a:defRPr sz="24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nl-NL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248525" y="1654175"/>
            <a:ext cx="4368673" cy="4468813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28617704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pos="4203">
          <p15:clr>
            <a:srgbClr val="FBAE40"/>
          </p15:clr>
        </p15:guide>
        <p15:guide id="3" orient="horz" pos="3974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76000" y="812775"/>
            <a:ext cx="11041200" cy="5790288"/>
          </a:xfrm>
        </p:spPr>
        <p:txBody>
          <a:bodyPr/>
          <a:lstStyle>
            <a:lvl1pPr>
              <a:defRPr lang="en-US" dirty="0" smtClean="0">
                <a:solidFill>
                  <a:srgbClr val="000000"/>
                </a:solidFill>
              </a:defRPr>
            </a:lvl1pPr>
            <a:lvl2pPr>
              <a:defRPr lang="en-US" dirty="0" smtClean="0">
                <a:solidFill>
                  <a:srgbClr val="000000"/>
                </a:solidFill>
              </a:defRPr>
            </a:lvl2pPr>
            <a:lvl3pPr>
              <a:defRPr lang="en-US" dirty="0" smtClean="0">
                <a:solidFill>
                  <a:srgbClr val="000000"/>
                </a:solidFill>
              </a:defRPr>
            </a:lvl3pPr>
            <a:lvl4pPr>
              <a:defRPr lang="en-US" dirty="0" smtClean="0">
                <a:solidFill>
                  <a:srgbClr val="000000"/>
                </a:solidFill>
              </a:defRPr>
            </a:lvl4pPr>
            <a:lvl5pPr>
              <a:defRPr lang="nl-NL" dirty="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nl-NL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575400" y="46165"/>
            <a:ext cx="11041200" cy="742924"/>
          </a:xfrm>
        </p:spPr>
        <p:txBody>
          <a:bodyPr>
            <a:normAutofit/>
          </a:bodyPr>
          <a:lstStyle>
            <a:lvl1pPr>
              <a:defRPr sz="3200">
                <a:solidFill>
                  <a:srgbClr val="0000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8" name="Tijdelijke aanduiding voor datum 3"/>
          <p:cNvSpPr txBox="1">
            <a:spLocks/>
          </p:cNvSpPr>
          <p:nvPr userDrawn="1"/>
        </p:nvSpPr>
        <p:spPr>
          <a:xfrm>
            <a:off x="0" y="6650434"/>
            <a:ext cx="12192000" cy="20756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nl-NL"/>
            </a:defPPr>
            <a:lvl1pPr marL="0" algn="l" defTabSz="914400" rtl="0" eaLnBrk="1" latinLnBrk="0" hangingPunct="1">
              <a:defRPr sz="1000" kern="1200" baseline="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300" dirty="0" smtClean="0">
                <a:solidFill>
                  <a:srgbClr val="5F5F5F"/>
                </a:solidFill>
                <a:effectLst/>
              </a:rPr>
              <a:t>Savvas</a:t>
            </a:r>
            <a:r>
              <a:rPr lang="en-US" sz="1300" baseline="0" dirty="0" smtClean="0">
                <a:solidFill>
                  <a:srgbClr val="5F5F5F"/>
                </a:solidFill>
                <a:effectLst/>
              </a:rPr>
              <a:t> Raptis – Magnetosheath Jets using MMS</a:t>
            </a:r>
            <a:endParaRPr lang="nl-NL" sz="1300" dirty="0">
              <a:solidFill>
                <a:srgbClr val="5F5F5F"/>
              </a:solidFill>
              <a:effectLst/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177421" y="634933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Tijdelijke aanduiding voor datum 3"/>
          <p:cNvSpPr txBox="1">
            <a:spLocks/>
          </p:cNvSpPr>
          <p:nvPr userDrawn="1"/>
        </p:nvSpPr>
        <p:spPr>
          <a:xfrm>
            <a:off x="8313020" y="6626749"/>
            <a:ext cx="3840480" cy="231251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nl-NL"/>
            </a:defPPr>
            <a:lvl1pPr marL="0" algn="l" defTabSz="914400" rtl="0" eaLnBrk="1" latinLnBrk="0" hangingPunct="1">
              <a:defRPr sz="1000" kern="1200" baseline="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300" dirty="0" smtClean="0">
                <a:solidFill>
                  <a:srgbClr val="5F5F5F"/>
                </a:solidFill>
              </a:rPr>
              <a:t>Mini-GEM 2021 |</a:t>
            </a:r>
            <a:r>
              <a:rPr lang="en-US" sz="1300" baseline="0" dirty="0" smtClean="0">
                <a:solidFill>
                  <a:srgbClr val="5F5F5F"/>
                </a:solidFill>
              </a:rPr>
              <a:t> 19/01/2021</a:t>
            </a:r>
            <a:endParaRPr lang="nl-NL" sz="1300" dirty="0">
              <a:solidFill>
                <a:srgbClr val="5F5F5F"/>
              </a:solidFill>
            </a:endParaRPr>
          </a:p>
        </p:txBody>
      </p:sp>
      <p:sp>
        <p:nvSpPr>
          <p:cNvPr id="11" name="Tijdelijke aanduiding voor datum 3"/>
          <p:cNvSpPr txBox="1">
            <a:spLocks/>
          </p:cNvSpPr>
          <p:nvPr userDrawn="1"/>
        </p:nvSpPr>
        <p:spPr>
          <a:xfrm>
            <a:off x="38500" y="6650434"/>
            <a:ext cx="3840480" cy="210819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nl-NL"/>
            </a:defPPr>
            <a:lvl1pPr marL="0" algn="l" defTabSz="914400" rtl="0" eaLnBrk="1" latinLnBrk="0" hangingPunct="1">
              <a:defRPr sz="1000" kern="1200" baseline="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CA71291-1C34-4771-A37E-677F2182E258}" type="slidenum">
              <a:rPr lang="en-US" sz="1300" smtClean="0">
                <a:solidFill>
                  <a:srgbClr val="5F5F5F"/>
                </a:solidFill>
              </a:rPr>
              <a:pPr/>
              <a:t>‹#›</a:t>
            </a:fld>
            <a:endParaRPr lang="en-US" sz="1300" dirty="0">
              <a:solidFill>
                <a:srgbClr val="5F5F5F"/>
              </a:solidFill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0" y="6626748"/>
            <a:ext cx="12192000" cy="0"/>
          </a:xfrm>
          <a:prstGeom prst="line">
            <a:avLst/>
          </a:prstGeom>
          <a:ln w="9525">
            <a:solidFill>
              <a:schemeClr val="bg1">
                <a:lumMod val="65000"/>
              </a:schemeClr>
            </a:solidFill>
            <a:prstDash val="soli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21808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576000" y="207036"/>
            <a:ext cx="11041200" cy="1152000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/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6000" y="1656000"/>
            <a:ext cx="11041200" cy="446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 smtClean="0"/>
              <a:t>Klik om de tekststijl van het model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1440000" y="6210000"/>
            <a:ext cx="720000" cy="64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aseline="0">
                <a:solidFill>
                  <a:srgbClr val="000000"/>
                </a:solidFill>
                <a:latin typeface="Arial" charset="0"/>
              </a:defRPr>
            </a:lvl1pPr>
          </a:lstStyle>
          <a:p>
            <a:fld id="{07099480-D11A-4789-80EE-022E820CF635}" type="datetime1">
              <a:rPr lang="nl-BE" smtClean="0"/>
              <a:pPr/>
              <a:t>22/01/2021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033600" y="6210000"/>
            <a:ext cx="4993200" cy="648000"/>
          </a:xfrm>
          <a:prstGeom prst="rect">
            <a:avLst/>
          </a:prstGeom>
        </p:spPr>
        <p:txBody>
          <a:bodyPr vert="horz" lIns="0" tIns="0" rIns="180000" bIns="0" rtlCol="0" anchor="ctr"/>
          <a:lstStyle>
            <a:lvl1pPr algn="r">
              <a:defRPr lang="en-US" dirty="0" smtClean="0">
                <a:solidFill>
                  <a:srgbClr val="000000"/>
                </a:solidFill>
              </a:defRPr>
            </a:lvl1pPr>
          </a:lstStyle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63755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 baseline="0">
          <a:solidFill>
            <a:srgbClr val="000000"/>
          </a:solidFill>
          <a:latin typeface="Arial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/>
        <a:buChar char="•"/>
        <a:defRPr sz="2400" kern="1200" baseline="0">
          <a:solidFill>
            <a:srgbClr val="000000"/>
          </a:solidFill>
          <a:latin typeface="Arial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2400" kern="1200" baseline="0">
          <a:solidFill>
            <a:srgbClr val="000000"/>
          </a:solidFill>
          <a:latin typeface="Arial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2000" kern="1200" baseline="0">
          <a:solidFill>
            <a:srgbClr val="000000"/>
          </a:solidFill>
          <a:latin typeface="Arial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1800" kern="1200" baseline="0">
          <a:solidFill>
            <a:srgbClr val="000000"/>
          </a:solidFill>
          <a:latin typeface="Arial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1800" kern="1200" baseline="0">
          <a:solidFill>
            <a:srgbClr val="000000"/>
          </a:solidFill>
          <a:latin typeface="Arial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042" userDrawn="1">
          <p15:clr>
            <a:srgbClr val="F26B43"/>
          </p15:clr>
        </p15:guide>
        <p15:guide id="2" pos="7319" userDrawn="1">
          <p15:clr>
            <a:srgbClr val="F26B43"/>
          </p15:clr>
        </p15:guide>
        <p15:guide id="3" orient="horz" pos="3857" userDrawn="1">
          <p15:clr>
            <a:srgbClr val="F26B43"/>
          </p15:clr>
        </p15:guide>
        <p15:guide id="4" pos="36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9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70.png"/><Relationship Id="rId7" Type="http://schemas.openxmlformats.org/officeDocument/2006/relationships/image" Target="../media/image25.png"/><Relationship Id="rId2" Type="http://schemas.openxmlformats.org/officeDocument/2006/relationships/image" Target="../media/image2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8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../media/image8.tiff"/><Relationship Id="rId7" Type="http://schemas.openxmlformats.org/officeDocument/2006/relationships/image" Target="NUL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tiff"/><Relationship Id="rId5" Type="http://schemas.openxmlformats.org/officeDocument/2006/relationships/image" Target="../media/image10.tiff"/><Relationship Id="rId10" Type="http://schemas.openxmlformats.org/officeDocument/2006/relationships/image" Target="NULL"/><Relationship Id="rId4" Type="http://schemas.openxmlformats.org/officeDocument/2006/relationships/image" Target="../media/image9.tiff"/><Relationship Id="rId9" Type="http://schemas.openxmlformats.org/officeDocument/2006/relationships/image" Target="NUL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ctrTitle"/>
          </p:nvPr>
        </p:nvSpPr>
        <p:spPr>
          <a:xfrm>
            <a:off x="3683743" y="864123"/>
            <a:ext cx="6781057" cy="5930529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Magnetosheath jets using </a:t>
            </a:r>
            <a:r>
              <a:rPr lang="en-US" dirty="0" smtClean="0"/>
              <a:t>MMS</a:t>
            </a:r>
            <a:br>
              <a:rPr lang="en-US" dirty="0" smtClean="0"/>
            </a:br>
            <a:r>
              <a:rPr lang="nl-B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nl-B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nl-BE" sz="2200" b="1" dirty="0" smtClean="0"/>
              <a:t>Savvas Raptis</a:t>
            </a:r>
            <a:r>
              <a:rPr lang="nl-BE" sz="2200" b="1" baseline="30000" dirty="0"/>
              <a:t/>
            </a:r>
            <a:br>
              <a:rPr lang="nl-BE" sz="2200" b="1" baseline="30000" dirty="0"/>
            </a:br>
            <a:r>
              <a:rPr lang="nl-BE" sz="2200" b="1" dirty="0" smtClean="0"/>
              <a:t/>
            </a:r>
            <a:br>
              <a:rPr lang="nl-BE" sz="2200" b="1" dirty="0" smtClean="0"/>
            </a:br>
            <a:r>
              <a:rPr lang="en-US" sz="1800" dirty="0" smtClean="0"/>
              <a:t>Division of Space and Plasma Physics, KTH Royal Institute of Technology, Sweden</a:t>
            </a:r>
            <a:br>
              <a:rPr lang="en-US" sz="1800" dirty="0" smtClean="0"/>
            </a:br>
            <a:r>
              <a:rPr lang="nl-BE" sz="1800" baseline="30000" dirty="0"/>
              <a:t/>
            </a:r>
            <a:br>
              <a:rPr lang="nl-BE" sz="1800" baseline="30000" dirty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/>
              <a:t> Dayside </a:t>
            </a:r>
            <a:r>
              <a:rPr lang="en-US" sz="2000" dirty="0" smtClean="0"/>
              <a:t>Kinetic Processes | mini-GEM 2021</a:t>
            </a:r>
            <a:br>
              <a:rPr lang="en-US" sz="2000" dirty="0" smtClean="0"/>
            </a:br>
            <a:r>
              <a:rPr lang="en-US" sz="2000" dirty="0" smtClean="0"/>
              <a:t>19/01/2021</a:t>
            </a:r>
            <a:endParaRPr lang="nl-NL" sz="1700" dirty="0"/>
          </a:p>
        </p:txBody>
      </p:sp>
      <p:pic>
        <p:nvPicPr>
          <p:cNvPr id="10" name="Picture 2" descr="https://upload.wikimedia.org/wikipedia/en/thumb/4/41/Kth_logo.svg/1200px-Kth_logo.svg.png"/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011" y="1232113"/>
            <a:ext cx="3319732" cy="3742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829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343" y="1409304"/>
            <a:ext cx="4793553" cy="5029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7655" y="1413280"/>
            <a:ext cx="5227152" cy="50292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Current main results (2)</a:t>
            </a:r>
            <a:endParaRPr lang="sv-SE" dirty="0"/>
          </a:p>
        </p:txBody>
      </p:sp>
      <p:sp>
        <p:nvSpPr>
          <p:cNvPr id="4" name="Rectangle 3"/>
          <p:cNvSpPr/>
          <p:nvPr/>
        </p:nvSpPr>
        <p:spPr>
          <a:xfrm>
            <a:off x="-55880" y="6392362"/>
            <a:ext cx="6096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US" sz="1100" b="1" dirty="0">
                <a:solidFill>
                  <a:srgbClr val="000000"/>
                </a:solidFill>
              </a:rPr>
              <a:t>Raptis S.</a:t>
            </a:r>
            <a:r>
              <a:rPr lang="en-US" sz="1100" dirty="0">
                <a:solidFill>
                  <a:srgbClr val="000000"/>
                </a:solidFill>
              </a:rPr>
              <a:t>, Karlsson T., et al. (2020) | </a:t>
            </a:r>
            <a:r>
              <a:rPr lang="en-US" sz="1100" dirty="0" smtClean="0">
                <a:solidFill>
                  <a:srgbClr val="000000"/>
                </a:solidFill>
              </a:rPr>
              <a:t>JGR</a:t>
            </a:r>
            <a:endParaRPr lang="el-GR" sz="1100" dirty="0">
              <a:solidFill>
                <a:srgbClr val="000000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6080349" y="1111623"/>
            <a:ext cx="33690" cy="5326881"/>
          </a:xfrm>
          <a:prstGeom prst="line">
            <a:avLst/>
          </a:prstGeom>
          <a:ln w="9525">
            <a:solidFill>
              <a:srgbClr val="0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209550" y="1200745"/>
            <a:ext cx="11856720" cy="0"/>
          </a:xfrm>
          <a:prstGeom prst="line">
            <a:avLst/>
          </a:prstGeom>
          <a:ln w="9525">
            <a:solidFill>
              <a:srgbClr val="0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8618416" y="790595"/>
            <a:ext cx="1125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“SLAMS”</a:t>
            </a:r>
            <a:endParaRPr lang="sv-SE" dirty="0">
              <a:solidFill>
                <a:srgbClr val="0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435716" y="788510"/>
            <a:ext cx="11128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“Ripples”</a:t>
            </a:r>
            <a:endParaRPr lang="sv-SE" dirty="0">
              <a:solidFill>
                <a:srgbClr val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5018354" y="724063"/>
                <a:ext cx="2548005" cy="39504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i="0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en-US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= </m:t>
                      </m:r>
                      <m:sSub>
                        <m:sSubPr>
                          <m:ctrlPr>
                            <a:rPr lang="el-GR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b="0" i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Χ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jet</m:t>
                          </m:r>
                        </m:sub>
                      </m:sSub>
                      <m:r>
                        <a:rPr lang="en-US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en-US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l-GR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Χ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BG</m:t>
                                  </m:r>
                                </m:sub>
                              </m:sSub>
                            </m:e>
                          </m:d>
                        </m:e>
                        <m:sub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min</m:t>
                          </m:r>
                        </m:sub>
                      </m:sSub>
                    </m:oMath>
                  </m:oMathPara>
                </a14:m>
                <a:endParaRPr lang="sv-SE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18354" y="724063"/>
                <a:ext cx="2548005" cy="395045"/>
              </a:xfrm>
              <a:prstGeom prst="rect">
                <a:avLst/>
              </a:prstGeom>
              <a:blipFill>
                <a:blip r:embed="rId4"/>
                <a:stretch>
                  <a:fillRect b="-9231"/>
                </a:stretch>
              </a:blipFill>
            </p:spPr>
            <p:txBody>
              <a:bodyPr/>
              <a:lstStyle/>
              <a:p>
                <a:r>
                  <a:rPr lang="sv-S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64082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20914" y="-1"/>
            <a:ext cx="11196286" cy="6653719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3400" dirty="0" smtClean="0"/>
              <a:t>Ongoing Work</a:t>
            </a:r>
          </a:p>
        </p:txBody>
      </p:sp>
      <p:sp>
        <p:nvSpPr>
          <p:cNvPr id="3" name="Rectangle 2"/>
          <p:cNvSpPr/>
          <p:nvPr/>
        </p:nvSpPr>
        <p:spPr>
          <a:xfrm>
            <a:off x="-68254" y="6402920"/>
            <a:ext cx="231024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100" b="1" dirty="0" smtClean="0">
                <a:solidFill>
                  <a:srgbClr val="000000"/>
                </a:solidFill>
              </a:rPr>
              <a:t>Raptis</a:t>
            </a:r>
            <a:r>
              <a:rPr lang="en-US" sz="1100" dirty="0" smtClean="0">
                <a:solidFill>
                  <a:srgbClr val="000000"/>
                </a:solidFill>
              </a:rPr>
              <a:t>, Karlsson, et al. | </a:t>
            </a:r>
            <a:r>
              <a:rPr lang="en-US" sz="1100" dirty="0">
                <a:solidFill>
                  <a:srgbClr val="000000"/>
                </a:solidFill>
              </a:rPr>
              <a:t>Ongoing</a:t>
            </a:r>
            <a:endParaRPr lang="sv-SE" sz="11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0070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Ongoing work – Approaching the shock</a:t>
            </a:r>
            <a:endParaRPr lang="sv-SE" dirty="0"/>
          </a:p>
        </p:txBody>
      </p:sp>
      <p:pic>
        <p:nvPicPr>
          <p:cNvPr id="4" name="S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0425" y="1404294"/>
            <a:ext cx="3352208" cy="467900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31858" y="6219525"/>
            <a:ext cx="4014240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100" dirty="0" err="1" smtClean="0">
                <a:solidFill>
                  <a:srgbClr val="000000"/>
                </a:solidFill>
              </a:rPr>
              <a:t>Palmroth</a:t>
            </a:r>
            <a:r>
              <a:rPr lang="en-US" sz="1100" dirty="0" smtClean="0">
                <a:solidFill>
                  <a:srgbClr val="000000"/>
                </a:solidFill>
              </a:rPr>
              <a:t> M., </a:t>
            </a:r>
            <a:r>
              <a:rPr lang="en-US" sz="1100" b="1" dirty="0" smtClean="0">
                <a:solidFill>
                  <a:srgbClr val="000000"/>
                </a:solidFill>
              </a:rPr>
              <a:t>Raptis S</a:t>
            </a:r>
            <a:r>
              <a:rPr lang="en-US" sz="1100" dirty="0" smtClean="0">
                <a:solidFill>
                  <a:srgbClr val="000000"/>
                </a:solidFill>
              </a:rPr>
              <a:t>., et al. (2020) | </a:t>
            </a:r>
            <a:r>
              <a:rPr lang="en-US" sz="1100" dirty="0" err="1" smtClean="0">
                <a:solidFill>
                  <a:srgbClr val="000000"/>
                </a:solidFill>
              </a:rPr>
              <a:t>Annales</a:t>
            </a:r>
            <a:r>
              <a:rPr lang="en-US" sz="1100" dirty="0" smtClean="0">
                <a:solidFill>
                  <a:srgbClr val="000000"/>
                </a:solidFill>
              </a:rPr>
              <a:t> (under review)</a:t>
            </a:r>
          </a:p>
          <a:p>
            <a:r>
              <a:rPr lang="en-US" sz="1100" dirty="0" err="1">
                <a:solidFill>
                  <a:srgbClr val="000000"/>
                </a:solidFill>
              </a:rPr>
              <a:t>Palmroth</a:t>
            </a:r>
            <a:r>
              <a:rPr lang="en-US" sz="1100" dirty="0">
                <a:solidFill>
                  <a:srgbClr val="000000"/>
                </a:solidFill>
              </a:rPr>
              <a:t> </a:t>
            </a:r>
            <a:r>
              <a:rPr lang="en-US" sz="1100" dirty="0" smtClean="0">
                <a:solidFill>
                  <a:srgbClr val="000000"/>
                </a:solidFill>
              </a:rPr>
              <a:t>M., </a:t>
            </a:r>
            <a:r>
              <a:rPr lang="en-US" sz="1100" dirty="0">
                <a:solidFill>
                  <a:srgbClr val="000000"/>
                </a:solidFill>
              </a:rPr>
              <a:t>et al. (</a:t>
            </a:r>
            <a:r>
              <a:rPr lang="en-US" sz="1100" dirty="0" smtClean="0">
                <a:solidFill>
                  <a:srgbClr val="000000"/>
                </a:solidFill>
              </a:rPr>
              <a:t>2018) </a:t>
            </a:r>
            <a:r>
              <a:rPr lang="en-US" sz="1100" dirty="0">
                <a:solidFill>
                  <a:srgbClr val="000000"/>
                </a:solidFill>
              </a:rPr>
              <a:t>| </a:t>
            </a:r>
            <a:r>
              <a:rPr lang="en-US" sz="1100" dirty="0" err="1" smtClean="0">
                <a:solidFill>
                  <a:srgbClr val="000000"/>
                </a:solidFill>
              </a:rPr>
              <a:t>Annales</a:t>
            </a:r>
            <a:endParaRPr lang="el-GR" sz="1100" dirty="0">
              <a:solidFill>
                <a:srgbClr val="000000"/>
              </a:solidFill>
            </a:endParaRPr>
          </a:p>
          <a:p>
            <a:pPr lvl="0"/>
            <a:endParaRPr lang="el-GR" sz="1100" dirty="0">
              <a:solidFill>
                <a:srgbClr val="00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1589" y="1404294"/>
            <a:ext cx="7454551" cy="466143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120290" y="6388802"/>
            <a:ext cx="380585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100" b="1" dirty="0">
                <a:solidFill>
                  <a:srgbClr val="000000"/>
                </a:solidFill>
              </a:rPr>
              <a:t>Raptis S</a:t>
            </a:r>
            <a:r>
              <a:rPr lang="en-US" sz="1100" dirty="0">
                <a:solidFill>
                  <a:srgbClr val="000000"/>
                </a:solidFill>
              </a:rPr>
              <a:t>., </a:t>
            </a:r>
            <a:r>
              <a:rPr lang="en-US" sz="1100" dirty="0" err="1">
                <a:solidFill>
                  <a:srgbClr val="000000"/>
                </a:solidFill>
              </a:rPr>
              <a:t>Aminalragia-Giamini</a:t>
            </a:r>
            <a:r>
              <a:rPr lang="en-US" sz="1100" dirty="0">
                <a:solidFill>
                  <a:srgbClr val="000000"/>
                </a:solidFill>
              </a:rPr>
              <a:t> S., et al. (2020) | Frontiers</a:t>
            </a:r>
          </a:p>
        </p:txBody>
      </p:sp>
    </p:spTree>
    <p:extLst>
      <p:ext uri="{BB962C8B-B14F-4D97-AF65-F5344CB8AC3E}">
        <p14:creationId xmlns:p14="http://schemas.microsoft.com/office/powerpoint/2010/main" val="1075547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Updated database of jets</a:t>
            </a:r>
            <a:endParaRPr lang="sv-SE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6076950" y="762456"/>
            <a:ext cx="37089" cy="5864293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ontent Placeholder 1"/>
          <p:cNvSpPr txBox="1">
            <a:spLocks/>
          </p:cNvSpPr>
          <p:nvPr/>
        </p:nvSpPr>
        <p:spPr>
          <a:xfrm>
            <a:off x="0" y="812775"/>
            <a:ext cx="6115050" cy="57902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lang="en-US" sz="2400" kern="1200" baseline="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lang="en-US" sz="2400" kern="1200" baseline="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lang="en-US" sz="2000" kern="1200" baseline="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lang="en-US" sz="1800" kern="1200" baseline="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lang="nl-NL" sz="1800" kern="1200" baseline="0" dirty="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endParaRPr lang="en-US" u="sng" dirty="0" smtClean="0"/>
          </a:p>
          <a:p>
            <a:pPr marL="0" indent="0" algn="ctr">
              <a:buFont typeface="Arial"/>
              <a:buNone/>
            </a:pPr>
            <a:r>
              <a:rPr lang="en-US" u="sng" dirty="0" smtClean="0"/>
              <a:t>Initial</a:t>
            </a:r>
            <a:r>
              <a:rPr lang="en-US" dirty="0" smtClean="0"/>
              <a:t>: N = 8499</a:t>
            </a:r>
            <a:endParaRPr lang="sv-SE" dirty="0"/>
          </a:p>
        </p:txBody>
      </p:sp>
      <p:sp>
        <p:nvSpPr>
          <p:cNvPr id="7" name="Content Placeholder 1"/>
          <p:cNvSpPr txBox="1">
            <a:spLocks/>
          </p:cNvSpPr>
          <p:nvPr/>
        </p:nvSpPr>
        <p:spPr>
          <a:xfrm>
            <a:off x="6115792" y="812775"/>
            <a:ext cx="6076950" cy="57902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lang="en-US" sz="2400" kern="1200" baseline="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lang="en-US" sz="2400" kern="1200" baseline="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lang="en-US" sz="2000" kern="1200" baseline="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lang="en-US" sz="1800" kern="1200" baseline="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lang="nl-NL" sz="1800" kern="1200" baseline="0" dirty="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u="sng" dirty="0" smtClean="0"/>
          </a:p>
          <a:p>
            <a:pPr marL="0" indent="0" algn="ctr">
              <a:buNone/>
            </a:pPr>
            <a:r>
              <a:rPr lang="en-US" u="sng" dirty="0" smtClean="0"/>
              <a:t>Updated</a:t>
            </a:r>
            <a:r>
              <a:rPr lang="en-US" dirty="0" smtClean="0"/>
              <a:t>: N </a:t>
            </a:r>
            <a:r>
              <a:rPr lang="en-US" dirty="0"/>
              <a:t>= </a:t>
            </a:r>
            <a:r>
              <a:rPr lang="en-US" dirty="0" smtClean="0"/>
              <a:t>9196</a:t>
            </a:r>
            <a:endParaRPr lang="sv-SE" dirty="0"/>
          </a:p>
          <a:p>
            <a:pPr marL="0" indent="0" algn="ctr">
              <a:buNone/>
            </a:pPr>
            <a:endParaRPr lang="sv-SE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724" y="1746250"/>
            <a:ext cx="5403624" cy="364658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178937" y="5320158"/>
            <a:ext cx="174919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500" dirty="0">
                <a:solidFill>
                  <a:srgbClr val="000000"/>
                </a:solidFill>
              </a:rPr>
              <a:t>09/2015 - 04/2019</a:t>
            </a:r>
          </a:p>
        </p:txBody>
      </p:sp>
      <p:sp>
        <p:nvSpPr>
          <p:cNvPr id="12" name="Rectangle 11"/>
          <p:cNvSpPr/>
          <p:nvPr/>
        </p:nvSpPr>
        <p:spPr>
          <a:xfrm>
            <a:off x="-48741" y="6073041"/>
            <a:ext cx="4149685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100" b="1" dirty="0" smtClean="0">
                <a:solidFill>
                  <a:srgbClr val="000000"/>
                </a:solidFill>
              </a:rPr>
              <a:t>Raptis S.</a:t>
            </a:r>
            <a:r>
              <a:rPr lang="en-US" sz="1100" dirty="0" smtClean="0">
                <a:solidFill>
                  <a:srgbClr val="000000"/>
                </a:solidFill>
              </a:rPr>
              <a:t>, Karlsson T., </a:t>
            </a:r>
            <a:r>
              <a:rPr lang="en-US" sz="1100" dirty="0">
                <a:solidFill>
                  <a:srgbClr val="000000"/>
                </a:solidFill>
              </a:rPr>
              <a:t>et al. (2020) | </a:t>
            </a:r>
            <a:r>
              <a:rPr lang="en-US" sz="1100" dirty="0" smtClean="0">
                <a:solidFill>
                  <a:srgbClr val="000000"/>
                </a:solidFill>
              </a:rPr>
              <a:t>JGR</a:t>
            </a:r>
            <a:endParaRPr lang="el-GR" sz="1100" dirty="0" smtClean="0">
              <a:solidFill>
                <a:srgbClr val="000000"/>
              </a:solidFill>
            </a:endParaRPr>
          </a:p>
          <a:p>
            <a:pPr lvl="0"/>
            <a:r>
              <a:rPr lang="en-US" sz="1100" b="1" dirty="0" smtClean="0">
                <a:solidFill>
                  <a:srgbClr val="000000"/>
                </a:solidFill>
              </a:rPr>
              <a:t>Raptis S</a:t>
            </a:r>
            <a:r>
              <a:rPr lang="en-US" sz="1100" dirty="0">
                <a:solidFill>
                  <a:srgbClr val="000000"/>
                </a:solidFill>
              </a:rPr>
              <a:t>., </a:t>
            </a:r>
            <a:r>
              <a:rPr lang="en-US" sz="1100" dirty="0" err="1">
                <a:solidFill>
                  <a:srgbClr val="000000"/>
                </a:solidFill>
              </a:rPr>
              <a:t>Aminalragia-Giamini</a:t>
            </a:r>
            <a:r>
              <a:rPr lang="en-US" sz="1100" dirty="0">
                <a:solidFill>
                  <a:srgbClr val="000000"/>
                </a:solidFill>
              </a:rPr>
              <a:t> </a:t>
            </a:r>
            <a:r>
              <a:rPr lang="en-US" sz="1100" dirty="0" smtClean="0">
                <a:solidFill>
                  <a:srgbClr val="000000"/>
                </a:solidFill>
              </a:rPr>
              <a:t>S., et al. (2020) | Frontiers</a:t>
            </a:r>
          </a:p>
          <a:p>
            <a:pPr lvl="0"/>
            <a:r>
              <a:rPr lang="en-US" sz="1100" dirty="0" err="1" smtClean="0">
                <a:solidFill>
                  <a:srgbClr val="000000"/>
                </a:solidFill>
              </a:rPr>
              <a:t>Palmroth</a:t>
            </a:r>
            <a:r>
              <a:rPr lang="en-US" sz="1100" dirty="0" smtClean="0">
                <a:solidFill>
                  <a:srgbClr val="000000"/>
                </a:solidFill>
              </a:rPr>
              <a:t> M., </a:t>
            </a:r>
            <a:r>
              <a:rPr lang="en-US" sz="1100" b="1" dirty="0" smtClean="0">
                <a:solidFill>
                  <a:srgbClr val="000000"/>
                </a:solidFill>
              </a:rPr>
              <a:t>Raptis S</a:t>
            </a:r>
            <a:r>
              <a:rPr lang="en-US" sz="1100" dirty="0" smtClean="0">
                <a:solidFill>
                  <a:srgbClr val="000000"/>
                </a:solidFill>
              </a:rPr>
              <a:t>., et al. (2020) | </a:t>
            </a:r>
            <a:r>
              <a:rPr lang="en-US" sz="1100" dirty="0" err="1" smtClean="0">
                <a:solidFill>
                  <a:srgbClr val="000000"/>
                </a:solidFill>
              </a:rPr>
              <a:t>Annales</a:t>
            </a:r>
            <a:r>
              <a:rPr lang="en-US" sz="1100" dirty="0" smtClean="0">
                <a:solidFill>
                  <a:srgbClr val="000000"/>
                </a:solidFill>
              </a:rPr>
              <a:t> (under review)</a:t>
            </a:r>
            <a:endParaRPr lang="el-GR" sz="1100" dirty="0">
              <a:solidFill>
                <a:srgbClr val="00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163791" y="6383497"/>
            <a:ext cx="231024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100" b="1" dirty="0" smtClean="0">
                <a:solidFill>
                  <a:srgbClr val="000000"/>
                </a:solidFill>
              </a:rPr>
              <a:t>Raptis</a:t>
            </a:r>
            <a:r>
              <a:rPr lang="en-US" sz="1100" dirty="0" smtClean="0">
                <a:solidFill>
                  <a:srgbClr val="000000"/>
                </a:solidFill>
              </a:rPr>
              <a:t>, Karlsson, et al. | </a:t>
            </a:r>
            <a:r>
              <a:rPr lang="en-US" sz="1100" dirty="0">
                <a:solidFill>
                  <a:srgbClr val="000000"/>
                </a:solidFill>
              </a:rPr>
              <a:t>Ongoing</a:t>
            </a:r>
            <a:endParaRPr lang="sv-SE" sz="1100" dirty="0">
              <a:solidFill>
                <a:srgbClr val="000000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5960" y="1833285"/>
            <a:ext cx="5526338" cy="364845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360620" y="5391720"/>
            <a:ext cx="1587294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" dirty="0" smtClean="0">
                <a:solidFill>
                  <a:srgbClr val="000000"/>
                </a:solidFill>
              </a:rPr>
              <a:t>9/2015 - </a:t>
            </a:r>
            <a:r>
              <a:rPr lang="en-US" sz="1500" dirty="0" smtClean="0">
                <a:solidFill>
                  <a:srgbClr val="FF0000"/>
                </a:solidFill>
              </a:rPr>
              <a:t>9/2020</a:t>
            </a:r>
            <a:endParaRPr lang="sv-SE" sz="1500" dirty="0">
              <a:solidFill>
                <a:srgbClr val="FF0000"/>
              </a:solidFill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 flipH="1">
            <a:off x="6496216" y="4882101"/>
            <a:ext cx="298174" cy="832784"/>
          </a:xfrm>
          <a:prstGeom prst="straightConnector1">
            <a:avLst/>
          </a:prstGeom>
          <a:ln w="19050">
            <a:solidFill>
              <a:srgbClr val="FF3B3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6115792" y="5702186"/>
            <a:ext cx="2640466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" dirty="0" smtClean="0">
                <a:solidFill>
                  <a:srgbClr val="000000"/>
                </a:solidFill>
              </a:rPr>
              <a:t>~</a:t>
            </a:r>
            <a:r>
              <a:rPr lang="en-US" sz="1500" b="1" dirty="0" smtClean="0">
                <a:solidFill>
                  <a:srgbClr val="000000"/>
                </a:solidFill>
              </a:rPr>
              <a:t>300</a:t>
            </a:r>
            <a:r>
              <a:rPr lang="en-US" sz="1500" dirty="0" smtClean="0">
                <a:solidFill>
                  <a:srgbClr val="000000"/>
                </a:solidFill>
              </a:rPr>
              <a:t> close to the bow shock</a:t>
            </a:r>
            <a:endParaRPr lang="sv-SE" sz="15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0236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/>
      <p:bldP spid="2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7561" y="789089"/>
            <a:ext cx="6576878" cy="5742432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Example: close to the bow shock jet</a:t>
            </a:r>
            <a:endParaRPr lang="sv-SE" dirty="0"/>
          </a:p>
        </p:txBody>
      </p:sp>
      <p:sp>
        <p:nvSpPr>
          <p:cNvPr id="5" name="Rectangle 4"/>
          <p:cNvSpPr/>
          <p:nvPr/>
        </p:nvSpPr>
        <p:spPr>
          <a:xfrm>
            <a:off x="-59209" y="6383497"/>
            <a:ext cx="231024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100" b="1" dirty="0" smtClean="0">
                <a:solidFill>
                  <a:srgbClr val="000000"/>
                </a:solidFill>
              </a:rPr>
              <a:t>Raptis</a:t>
            </a:r>
            <a:r>
              <a:rPr lang="en-US" sz="1100" dirty="0" smtClean="0">
                <a:solidFill>
                  <a:srgbClr val="000000"/>
                </a:solidFill>
              </a:rPr>
              <a:t>, Karlsson, et al. | </a:t>
            </a:r>
            <a:r>
              <a:rPr lang="en-US" sz="1100" dirty="0">
                <a:solidFill>
                  <a:srgbClr val="000000"/>
                </a:solidFill>
              </a:rPr>
              <a:t>Ongoing</a:t>
            </a:r>
            <a:endParaRPr lang="sv-SE" sz="11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8370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Ongoing Correlation Results</a:t>
            </a:r>
            <a:endParaRPr lang="sv-SE" dirty="0"/>
          </a:p>
        </p:txBody>
      </p:sp>
      <p:sp>
        <p:nvSpPr>
          <p:cNvPr id="4" name="Rectangle 3"/>
          <p:cNvSpPr/>
          <p:nvPr/>
        </p:nvSpPr>
        <p:spPr>
          <a:xfrm>
            <a:off x="-59209" y="6383497"/>
            <a:ext cx="231024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100" b="1" dirty="0" smtClean="0">
                <a:solidFill>
                  <a:srgbClr val="000000"/>
                </a:solidFill>
              </a:rPr>
              <a:t>Raptis</a:t>
            </a:r>
            <a:r>
              <a:rPr lang="en-US" sz="1100" dirty="0" smtClean="0">
                <a:solidFill>
                  <a:srgbClr val="000000"/>
                </a:solidFill>
              </a:rPr>
              <a:t>, Karlsson, et al. | </a:t>
            </a:r>
            <a:r>
              <a:rPr lang="en-US" sz="1100" dirty="0">
                <a:solidFill>
                  <a:srgbClr val="000000"/>
                </a:solidFill>
              </a:rPr>
              <a:t>Ongoing</a:t>
            </a:r>
            <a:endParaRPr lang="sv-SE" sz="1100" dirty="0">
              <a:solidFill>
                <a:srgbClr val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390867" y="1566355"/>
                <a:ext cx="172034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2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95% </m:t>
                    </m:r>
                    <m:r>
                      <m:rPr>
                        <m:sty m:val="p"/>
                      </m:rPr>
                      <a:rPr lang="en-US" sz="12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CI</m:t>
                    </m:r>
                    <m:r>
                      <a:rPr lang="en-US" sz="12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:[−0.61 , −0.45</m:t>
                    </m:r>
                  </m:oMath>
                </a14:m>
                <a:r>
                  <a:rPr lang="sv-SE" sz="1200" dirty="0" smtClean="0">
                    <a:solidFill>
                      <a:srgbClr val="000000"/>
                    </a:solidFill>
                  </a:rPr>
                  <a:t>]</a:t>
                </a:r>
                <a:endParaRPr lang="sv-SE" sz="12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0867" y="1566355"/>
                <a:ext cx="1720343" cy="276999"/>
              </a:xfrm>
              <a:prstGeom prst="rect">
                <a:avLst/>
              </a:prstGeom>
              <a:blipFill>
                <a:blip r:embed="rId2"/>
                <a:stretch>
                  <a:fillRect t="-4444" b="-15556"/>
                </a:stretch>
              </a:blipFill>
            </p:spPr>
            <p:txBody>
              <a:bodyPr/>
              <a:lstStyle/>
              <a:p>
                <a:r>
                  <a:rPr lang="sv-S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ight Brace 6"/>
          <p:cNvSpPr/>
          <p:nvPr/>
        </p:nvSpPr>
        <p:spPr>
          <a:xfrm rot="16200000">
            <a:off x="2203050" y="1752859"/>
            <a:ext cx="127799" cy="334434"/>
          </a:xfrm>
          <a:prstGeom prst="rightBrace">
            <a:avLst>
              <a:gd name="adj1" fmla="val 30954"/>
              <a:gd name="adj2" fmla="val 50000"/>
            </a:avLst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9562529" y="1566356"/>
                <a:ext cx="148951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2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95% </m:t>
                    </m:r>
                    <m:r>
                      <m:rPr>
                        <m:sty m:val="p"/>
                      </m:rPr>
                      <a:rPr lang="en-US" sz="12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CI</m:t>
                    </m:r>
                    <m:r>
                      <a:rPr lang="en-US" sz="12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:[0.39 , 0.56</m:t>
                    </m:r>
                  </m:oMath>
                </a14:m>
                <a:r>
                  <a:rPr lang="sv-SE" sz="1200" dirty="0" smtClean="0">
                    <a:solidFill>
                      <a:srgbClr val="000000"/>
                    </a:solidFill>
                  </a:rPr>
                  <a:t>]</a:t>
                </a:r>
                <a:endParaRPr lang="sv-SE" sz="12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62529" y="1566356"/>
                <a:ext cx="1489510" cy="276999"/>
              </a:xfrm>
              <a:prstGeom prst="rect">
                <a:avLst/>
              </a:prstGeom>
              <a:blipFill>
                <a:blip r:embed="rId3"/>
                <a:stretch>
                  <a:fillRect t="-4444" b="-15556"/>
                </a:stretch>
              </a:blipFill>
            </p:spPr>
            <p:txBody>
              <a:bodyPr/>
              <a:lstStyle/>
              <a:p>
                <a:r>
                  <a:rPr lang="sv-S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ight Brace 10"/>
          <p:cNvSpPr/>
          <p:nvPr/>
        </p:nvSpPr>
        <p:spPr>
          <a:xfrm rot="16200000">
            <a:off x="10243384" y="1741379"/>
            <a:ext cx="127800" cy="348906"/>
          </a:xfrm>
          <a:prstGeom prst="rightBrace">
            <a:avLst>
              <a:gd name="adj1" fmla="val 30954"/>
              <a:gd name="adj2" fmla="val 50000"/>
            </a:avLst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000000"/>
              </a:solidFill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6080349" y="1299868"/>
            <a:ext cx="33690" cy="5326881"/>
          </a:xfrm>
          <a:prstGeom prst="line">
            <a:avLst/>
          </a:prstGeom>
          <a:ln w="9525">
            <a:solidFill>
              <a:srgbClr val="0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209550" y="1388990"/>
            <a:ext cx="11856720" cy="0"/>
          </a:xfrm>
          <a:prstGeom prst="line">
            <a:avLst/>
          </a:prstGeom>
          <a:ln w="9525">
            <a:solidFill>
              <a:srgbClr val="0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612493" y="907842"/>
            <a:ext cx="11128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“Ripples”</a:t>
            </a:r>
            <a:endParaRPr lang="sv-SE" dirty="0">
              <a:solidFill>
                <a:srgbClr val="00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624829" y="925962"/>
            <a:ext cx="1125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“SLAMS”</a:t>
            </a:r>
            <a:endParaRPr lang="sv-SE" dirty="0">
              <a:solidFill>
                <a:srgbClr val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5623886" y="855373"/>
                <a:ext cx="107189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=310</m:t>
                      </m:r>
                    </m:oMath>
                  </m:oMathPara>
                </a14:m>
                <a:endParaRPr lang="sv-SE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23886" y="855373"/>
                <a:ext cx="1071897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sv-S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673" y="2769827"/>
            <a:ext cx="4745745" cy="374447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410" y="1988892"/>
            <a:ext cx="4233406" cy="78571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1705" y="2774606"/>
            <a:ext cx="4773177" cy="37444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3219" y="1983977"/>
            <a:ext cx="4237018" cy="78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25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Good indication that </a:t>
            </a:r>
            <a:r>
              <a:rPr lang="en-US" dirty="0" smtClean="0">
                <a:solidFill>
                  <a:srgbClr val="FF0000"/>
                </a:solidFill>
              </a:rPr>
              <a:t>existent mechanism are at least partially responsible </a:t>
            </a:r>
            <a:r>
              <a:rPr lang="en-US" dirty="0" smtClean="0"/>
              <a:t>for what we see.</a:t>
            </a:r>
          </a:p>
          <a:p>
            <a:pPr marL="0" indent="0">
              <a:buNone/>
            </a:pPr>
            <a:r>
              <a:rPr lang="en-US" u="sng" dirty="0" smtClean="0"/>
              <a:t>Quite a few things to be done:</a:t>
            </a:r>
          </a:p>
          <a:p>
            <a:pPr lvl="1"/>
            <a:r>
              <a:rPr lang="en-US" dirty="0" smtClean="0"/>
              <a:t>See </a:t>
            </a:r>
            <a:r>
              <a:rPr lang="en-US" dirty="0" smtClean="0">
                <a:solidFill>
                  <a:srgbClr val="FF3B3B"/>
                </a:solidFill>
              </a:rPr>
              <a:t>class specific correlations</a:t>
            </a:r>
            <a:r>
              <a:rPr lang="en-US" dirty="0" smtClean="0"/>
              <a:t> close to the bow shock.</a:t>
            </a:r>
            <a:endParaRPr lang="el-GR" dirty="0" smtClean="0"/>
          </a:p>
          <a:p>
            <a:pPr lvl="1"/>
            <a:r>
              <a:rPr lang="en-US" dirty="0" smtClean="0"/>
              <a:t>Check </a:t>
            </a:r>
            <a:r>
              <a:rPr lang="en-US" dirty="0" smtClean="0">
                <a:solidFill>
                  <a:srgbClr val="FF0000"/>
                </a:solidFill>
              </a:rPr>
              <a:t>burst data availability</a:t>
            </a:r>
            <a:r>
              <a:rPr lang="en-US" dirty="0" smtClean="0"/>
              <a:t> and see if this provides new insight.</a:t>
            </a:r>
          </a:p>
          <a:p>
            <a:pPr lvl="1"/>
            <a:r>
              <a:rPr lang="en-US" dirty="0" smtClean="0"/>
              <a:t>Check</a:t>
            </a:r>
            <a:r>
              <a:rPr lang="en-US" dirty="0" smtClean="0">
                <a:solidFill>
                  <a:srgbClr val="FF0000"/>
                </a:solidFill>
              </a:rPr>
              <a:t> other tools </a:t>
            </a:r>
            <a:r>
              <a:rPr lang="en-US" dirty="0" smtClean="0"/>
              <a:t>of connecting mechanisms (time series analysis, mutual information (MI), prediction power scores (PPS), machine learning (ML), analytical prediction etc.) </a:t>
            </a:r>
            <a:endParaRPr lang="en-US" dirty="0"/>
          </a:p>
          <a:p>
            <a:pPr lvl="1"/>
            <a:r>
              <a:rPr lang="en-US" dirty="0" smtClean="0"/>
              <a:t>Quantification of </a:t>
            </a:r>
            <a:r>
              <a:rPr lang="en-US" dirty="0" smtClean="0">
                <a:solidFill>
                  <a:srgbClr val="FF0000"/>
                </a:solidFill>
              </a:rPr>
              <a:t>other possible mechanisms </a:t>
            </a:r>
            <a:r>
              <a:rPr lang="en-US" dirty="0" smtClean="0"/>
              <a:t>(e.g. reconnection “</a:t>
            </a:r>
            <a:r>
              <a:rPr lang="en-US" dirty="0" err="1" smtClean="0"/>
              <a:t>plasmoids</a:t>
            </a:r>
            <a:r>
              <a:rPr lang="en-US" dirty="0" smtClean="0"/>
              <a:t>”, </a:t>
            </a:r>
            <a:r>
              <a:rPr lang="en-US" dirty="0" err="1" smtClean="0"/>
              <a:t>Preisser</a:t>
            </a:r>
            <a:r>
              <a:rPr lang="en-US" dirty="0" smtClean="0"/>
              <a:t> et. al. </a:t>
            </a:r>
            <a:r>
              <a:rPr lang="en-US" dirty="0"/>
              <a:t>2020 | </a:t>
            </a:r>
            <a:r>
              <a:rPr lang="en-US" dirty="0" err="1" smtClean="0"/>
              <a:t>ApJL</a:t>
            </a:r>
            <a:r>
              <a:rPr lang="en-US" dirty="0" smtClean="0"/>
              <a:t>).</a:t>
            </a:r>
          </a:p>
          <a:p>
            <a:pPr lvl="1"/>
            <a:r>
              <a:rPr lang="en-US" dirty="0" smtClean="0"/>
              <a:t>Inspect for </a:t>
            </a:r>
            <a:r>
              <a:rPr lang="en-US" dirty="0" smtClean="0">
                <a:solidFill>
                  <a:srgbClr val="FF3B3B"/>
                </a:solidFill>
              </a:rPr>
              <a:t>statistical artifacts </a:t>
            </a:r>
            <a:r>
              <a:rPr lang="en-US" dirty="0" smtClean="0"/>
              <a:t>(e.g. </a:t>
            </a:r>
            <a:r>
              <a:rPr lang="en-US" dirty="0"/>
              <a:t>p</a:t>
            </a:r>
            <a:r>
              <a:rPr lang="en-US" dirty="0" smtClean="0"/>
              <a:t>artial shock crossings, foreshock, other irregularities etc.)</a:t>
            </a:r>
            <a:endParaRPr lang="en-US" dirty="0"/>
          </a:p>
          <a:p>
            <a:pPr marL="457200" lvl="1" indent="0">
              <a:buNone/>
            </a:pPr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Summary &amp; Conclusion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632912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20914" y="-1"/>
            <a:ext cx="11196286" cy="6653719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3400" dirty="0" smtClean="0"/>
              <a:t>Extra</a:t>
            </a:r>
          </a:p>
        </p:txBody>
      </p:sp>
      <p:sp>
        <p:nvSpPr>
          <p:cNvPr id="3" name="Rectangle 2"/>
          <p:cNvSpPr/>
          <p:nvPr/>
        </p:nvSpPr>
        <p:spPr>
          <a:xfrm>
            <a:off x="-68254" y="6402920"/>
            <a:ext cx="231024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100" b="1" dirty="0" smtClean="0">
                <a:solidFill>
                  <a:srgbClr val="000000"/>
                </a:solidFill>
              </a:rPr>
              <a:t>Raptis</a:t>
            </a:r>
            <a:r>
              <a:rPr lang="en-US" sz="1100" dirty="0" smtClean="0">
                <a:solidFill>
                  <a:srgbClr val="000000"/>
                </a:solidFill>
              </a:rPr>
              <a:t>, Karlsson, et al. | </a:t>
            </a:r>
            <a:r>
              <a:rPr lang="en-US" sz="1100" dirty="0">
                <a:solidFill>
                  <a:srgbClr val="000000"/>
                </a:solidFill>
              </a:rPr>
              <a:t>Ongoing</a:t>
            </a:r>
            <a:endParaRPr lang="sv-SE" sz="11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4772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7561" y="789089"/>
            <a:ext cx="6576878" cy="5742432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Background </a:t>
            </a:r>
            <a:r>
              <a:rPr lang="en-US" dirty="0"/>
              <a:t>– </a:t>
            </a:r>
            <a:r>
              <a:rPr lang="en-US" dirty="0" smtClean="0"/>
              <a:t>Fully automated</a:t>
            </a:r>
            <a:endParaRPr lang="sv-SE" dirty="0"/>
          </a:p>
        </p:txBody>
      </p:sp>
      <p:sp>
        <p:nvSpPr>
          <p:cNvPr id="5" name="Rectangle 4"/>
          <p:cNvSpPr/>
          <p:nvPr/>
        </p:nvSpPr>
        <p:spPr>
          <a:xfrm>
            <a:off x="-59209" y="6383497"/>
            <a:ext cx="231024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100" b="1" dirty="0" smtClean="0">
                <a:solidFill>
                  <a:srgbClr val="000000"/>
                </a:solidFill>
              </a:rPr>
              <a:t>Raptis</a:t>
            </a:r>
            <a:r>
              <a:rPr lang="en-US" sz="1100" dirty="0" smtClean="0">
                <a:solidFill>
                  <a:srgbClr val="000000"/>
                </a:solidFill>
              </a:rPr>
              <a:t>, Karlsson, et al. | </a:t>
            </a:r>
            <a:r>
              <a:rPr lang="en-US" sz="1100" dirty="0">
                <a:solidFill>
                  <a:srgbClr val="000000"/>
                </a:solidFill>
              </a:rPr>
              <a:t>Ongoing</a:t>
            </a:r>
            <a:endParaRPr lang="sv-SE" sz="11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2442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smtClean="0"/>
              <a:t>Background </a:t>
            </a:r>
            <a:r>
              <a:rPr lang="en-US" dirty="0"/>
              <a:t>– </a:t>
            </a:r>
            <a:r>
              <a:rPr lang="en-US" dirty="0" smtClean="0"/>
              <a:t>Manual Addition</a:t>
            </a:r>
            <a:endParaRPr lang="sv-SE" dirty="0"/>
          </a:p>
        </p:txBody>
      </p:sp>
      <p:sp>
        <p:nvSpPr>
          <p:cNvPr id="5" name="Rectangle 4"/>
          <p:cNvSpPr/>
          <p:nvPr/>
        </p:nvSpPr>
        <p:spPr>
          <a:xfrm>
            <a:off x="-59209" y="6383497"/>
            <a:ext cx="231024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100" b="1" dirty="0" smtClean="0">
                <a:solidFill>
                  <a:srgbClr val="000000"/>
                </a:solidFill>
              </a:rPr>
              <a:t>Raptis</a:t>
            </a:r>
            <a:r>
              <a:rPr lang="en-US" sz="1100" dirty="0" smtClean="0">
                <a:solidFill>
                  <a:srgbClr val="000000"/>
                </a:solidFill>
              </a:rPr>
              <a:t>, Karlsson, et al. | </a:t>
            </a:r>
            <a:r>
              <a:rPr lang="en-US" sz="1100" dirty="0">
                <a:solidFill>
                  <a:srgbClr val="000000"/>
                </a:solidFill>
              </a:rPr>
              <a:t>Ongoing</a:t>
            </a:r>
            <a:endParaRPr lang="sv-SE" sz="1100" dirty="0">
              <a:solidFill>
                <a:srgbClr val="000000"/>
              </a:solidFill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7561" y="789089"/>
            <a:ext cx="6576878" cy="5742432"/>
          </a:xfrm>
        </p:spPr>
      </p:pic>
    </p:spTree>
    <p:extLst>
      <p:ext uri="{BB962C8B-B14F-4D97-AF65-F5344CB8AC3E}">
        <p14:creationId xmlns:p14="http://schemas.microsoft.com/office/powerpoint/2010/main" val="4054134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Introduction – Magnetosheath Jets</a:t>
            </a:r>
            <a:endParaRPr lang="sv-SE" dirty="0"/>
          </a:p>
        </p:txBody>
      </p:sp>
      <p:pic>
        <p:nvPicPr>
          <p:cNvPr id="7" name="Picture 2" descr="https://media.springernature.com/original/springer-static/image/art%3A10.1007%2Fs11214-018-0516-3/MediaObjects/11214_2018_516_Fig1_HTM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087" y="1042702"/>
            <a:ext cx="5907024" cy="5085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-55581" y="6393025"/>
            <a:ext cx="41525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 smtClean="0">
                <a:solidFill>
                  <a:srgbClr val="000000"/>
                </a:solidFill>
              </a:rPr>
              <a:t>Plaschke</a:t>
            </a:r>
            <a:r>
              <a:rPr lang="en-US" sz="1100" dirty="0" smtClean="0">
                <a:solidFill>
                  <a:srgbClr val="000000"/>
                </a:solidFill>
              </a:rPr>
              <a:t> F. et al. (2018); sketch by H. </a:t>
            </a:r>
            <a:r>
              <a:rPr lang="en-US" sz="1100" dirty="0" err="1" smtClean="0">
                <a:solidFill>
                  <a:srgbClr val="000000"/>
                </a:solidFill>
              </a:rPr>
              <a:t>Hietala</a:t>
            </a:r>
            <a:r>
              <a:rPr lang="en-US" sz="1100" dirty="0">
                <a:solidFill>
                  <a:srgbClr val="000000"/>
                </a:solidFill>
              </a:rPr>
              <a:t> </a:t>
            </a:r>
            <a:r>
              <a:rPr lang="en-US" sz="1100" dirty="0" smtClean="0">
                <a:solidFill>
                  <a:srgbClr val="000000"/>
                </a:solidFill>
              </a:rPr>
              <a:t>| Space </a:t>
            </a:r>
            <a:r>
              <a:rPr lang="en-US" sz="1100" dirty="0">
                <a:solidFill>
                  <a:srgbClr val="000000"/>
                </a:solidFill>
              </a:rPr>
              <a:t>Sci. Rev </a:t>
            </a:r>
            <a:endParaRPr lang="sv-SE" sz="11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5116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76000" y="207036"/>
            <a:ext cx="11041200" cy="787910"/>
          </a:xfrm>
        </p:spPr>
        <p:txBody>
          <a:bodyPr/>
          <a:lstStyle/>
          <a:p>
            <a:pPr algn="ctr"/>
            <a:r>
              <a:rPr lang="en-US" dirty="0" smtClean="0"/>
              <a:t>Motivation – Main Subcategories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6766560" y="1147346"/>
            <a:ext cx="52183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”Found ~9 times more often behind the </a:t>
            </a:r>
            <a:r>
              <a:rPr lang="en-US" dirty="0" err="1" smtClean="0">
                <a:solidFill>
                  <a:srgbClr val="000000"/>
                </a:solidFill>
              </a:rPr>
              <a:t>Qpar</a:t>
            </a:r>
            <a:r>
              <a:rPr lang="en-US" dirty="0" smtClean="0">
                <a:solidFill>
                  <a:srgbClr val="000000"/>
                </a:solidFill>
              </a:rPr>
              <a:t> bow shock”</a:t>
            </a:r>
            <a:endParaRPr lang="en-US" dirty="0">
              <a:solidFill>
                <a:srgbClr val="000000"/>
              </a:solidFill>
              <a:sym typeface="Wingdings" panose="05000000000000000000" pitchFamily="2" charset="2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396" y="1470511"/>
            <a:ext cx="6090194" cy="46895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Rectangle 9"/>
          <p:cNvSpPr/>
          <p:nvPr/>
        </p:nvSpPr>
        <p:spPr>
          <a:xfrm>
            <a:off x="3656676" y="3538804"/>
            <a:ext cx="1391920" cy="1363405"/>
          </a:xfrm>
          <a:prstGeom prst="rect">
            <a:avLst/>
          </a:prstGeom>
          <a:noFill/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1" name="Rectangle 10"/>
          <p:cNvSpPr/>
          <p:nvPr/>
        </p:nvSpPr>
        <p:spPr>
          <a:xfrm>
            <a:off x="435956" y="3009501"/>
            <a:ext cx="1391920" cy="136340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7" name="Table 4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064311987"/>
                  </p:ext>
                </p:extLst>
              </p:nvPr>
            </p:nvGraphicFramePr>
            <p:xfrm>
              <a:off x="7863106" y="1787897"/>
              <a:ext cx="2523066" cy="52324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261533">
                      <a:extLst>
                        <a:ext uri="{9D8B030D-6E8A-4147-A177-3AD203B41FA5}">
                          <a16:colId xmlns:a16="http://schemas.microsoft.com/office/drawing/2014/main" val="3382842053"/>
                        </a:ext>
                      </a:extLst>
                    </a:gridCol>
                    <a:gridCol w="1261533">
                      <a:extLst>
                        <a:ext uri="{9D8B030D-6E8A-4147-A177-3AD203B41FA5}">
                          <a16:colId xmlns:a16="http://schemas.microsoft.com/office/drawing/2014/main" val="3350222770"/>
                        </a:ext>
                      </a:extLst>
                    </a:gridCol>
                  </a:tblGrid>
                  <a:tr h="5232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𝑸</m:t>
                                    </m:r>
                                  </m:e>
                                  <m:sub>
                                    <m:r>
                                      <a:rPr lang="en-US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𝒑𝒂𝒓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sv-SE" dirty="0">
                            <a:solidFill>
                              <a:srgbClr val="0070C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𝑸</m:t>
                                    </m:r>
                                  </m:e>
                                  <m:sub>
                                    <m:r>
                                      <a:rPr lang="en-US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𝒑𝒆𝒓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sv-SE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12319258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7" name="Table 4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064311987"/>
                  </p:ext>
                </p:extLst>
              </p:nvPr>
            </p:nvGraphicFramePr>
            <p:xfrm>
              <a:off x="7863106" y="1787897"/>
              <a:ext cx="2523066" cy="52324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261533">
                      <a:extLst>
                        <a:ext uri="{9D8B030D-6E8A-4147-A177-3AD203B41FA5}">
                          <a16:colId xmlns:a16="http://schemas.microsoft.com/office/drawing/2014/main" val="3382842053"/>
                        </a:ext>
                      </a:extLst>
                    </a:gridCol>
                    <a:gridCol w="1261533">
                      <a:extLst>
                        <a:ext uri="{9D8B030D-6E8A-4147-A177-3AD203B41FA5}">
                          <a16:colId xmlns:a16="http://schemas.microsoft.com/office/drawing/2014/main" val="3350222770"/>
                        </a:ext>
                      </a:extLst>
                    </a:gridCol>
                  </a:tblGrid>
                  <a:tr h="523240">
                    <a:tc>
                      <a:txBody>
                        <a:bodyPr/>
                        <a:lstStyle/>
                        <a:p>
                          <a:endParaRPr lang="sv-SE"/>
                        </a:p>
                      </a:txBody>
                      <a:tcPr>
                        <a:blipFill>
                          <a:blip r:embed="rId4"/>
                          <a:stretch>
                            <a:fillRect l="-481" t="-1149" r="-100481" b="-229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sv-SE"/>
                        </a:p>
                      </a:txBody>
                      <a:tcPr>
                        <a:blipFill>
                          <a:blip r:embed="rId4"/>
                          <a:stretch>
                            <a:fillRect l="-100966" t="-1149" r="-966" b="-229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23192588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49" name="Rectangle 48"/>
          <p:cNvSpPr/>
          <p:nvPr/>
        </p:nvSpPr>
        <p:spPr>
          <a:xfrm>
            <a:off x="7955390" y="1847741"/>
            <a:ext cx="1069765" cy="368300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0" name="Rectangle 49"/>
          <p:cNvSpPr/>
          <p:nvPr/>
        </p:nvSpPr>
        <p:spPr>
          <a:xfrm>
            <a:off x="9220522" y="1847579"/>
            <a:ext cx="1069765" cy="36830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1080026" y="3380000"/>
            <a:ext cx="530087" cy="48591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3899426" y="3734593"/>
            <a:ext cx="530087" cy="485913"/>
          </a:xfrm>
          <a:prstGeom prst="straightConnector1">
            <a:avLst/>
          </a:prstGeom>
          <a:ln w="28575"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-55581" y="6393025"/>
            <a:ext cx="448509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100" dirty="0">
                <a:solidFill>
                  <a:srgbClr val="000000"/>
                </a:solidFill>
              </a:rPr>
              <a:t>L. B. Wilson (2016) </a:t>
            </a:r>
            <a:r>
              <a:rPr lang="sv-SE" sz="1100" dirty="0" smtClean="0">
                <a:solidFill>
                  <a:srgbClr val="000000"/>
                </a:solidFill>
              </a:rPr>
              <a:t>| </a:t>
            </a:r>
            <a:r>
              <a:rPr lang="sv-SE" sz="1100" dirty="0" err="1" smtClean="0">
                <a:solidFill>
                  <a:srgbClr val="000000"/>
                </a:solidFill>
              </a:rPr>
              <a:t>Geophysical</a:t>
            </a:r>
            <a:r>
              <a:rPr lang="sv-SE" sz="1100" dirty="0" smtClean="0">
                <a:solidFill>
                  <a:srgbClr val="000000"/>
                </a:solidFill>
              </a:rPr>
              <a:t> </a:t>
            </a:r>
            <a:r>
              <a:rPr lang="sv-SE" sz="1100" dirty="0" err="1">
                <a:solidFill>
                  <a:srgbClr val="000000"/>
                </a:solidFill>
              </a:rPr>
              <a:t>Monograph</a:t>
            </a:r>
            <a:r>
              <a:rPr lang="sv-SE" sz="1100" dirty="0">
                <a:solidFill>
                  <a:srgbClr val="000000"/>
                </a:solidFill>
              </a:rPr>
              <a:t> Series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5440" y="2434228"/>
            <a:ext cx="3163813" cy="4018536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9782069" y="6383575"/>
            <a:ext cx="2202847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100" dirty="0" err="1" smtClean="0">
                <a:solidFill>
                  <a:srgbClr val="000000"/>
                </a:solidFill>
              </a:rPr>
              <a:t>Vuorinen</a:t>
            </a:r>
            <a:r>
              <a:rPr lang="en-US" sz="1100" dirty="0" smtClean="0">
                <a:solidFill>
                  <a:srgbClr val="000000"/>
                </a:solidFill>
              </a:rPr>
              <a:t>, et al. (2019) | </a:t>
            </a:r>
            <a:r>
              <a:rPr lang="en-US" sz="1100" dirty="0" err="1" smtClean="0">
                <a:solidFill>
                  <a:srgbClr val="000000"/>
                </a:solidFill>
              </a:rPr>
              <a:t>Annales</a:t>
            </a:r>
            <a:endParaRPr lang="sv-SE" sz="11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5281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76000" y="207036"/>
            <a:ext cx="11041200" cy="610844"/>
          </a:xfrm>
        </p:spPr>
        <p:txBody>
          <a:bodyPr/>
          <a:lstStyle/>
          <a:p>
            <a:pPr algn="ctr"/>
            <a:r>
              <a:rPr lang="en-US" dirty="0" smtClean="0"/>
              <a:t>Classification Procedure in progress</a:t>
            </a:r>
            <a:endParaRPr lang="sv-S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5321" y="817880"/>
            <a:ext cx="9088586" cy="533207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345544" y="4346679"/>
            <a:ext cx="2295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0000"/>
                </a:solidFill>
              </a:rPr>
              <a:t>Anisotropy</a:t>
            </a:r>
            <a:endParaRPr lang="sv-SE" sz="1600" dirty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345544" y="4994401"/>
            <a:ext cx="22951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0000"/>
                </a:solidFill>
              </a:rPr>
              <a:t>Magnetic Field </a:t>
            </a:r>
          </a:p>
          <a:p>
            <a:pPr algn="ctr"/>
            <a:r>
              <a:rPr lang="en-US" sz="1600" dirty="0" err="1" smtClean="0">
                <a:solidFill>
                  <a:srgbClr val="000000"/>
                </a:solidFill>
              </a:rPr>
              <a:t>stdev</a:t>
            </a:r>
            <a:endParaRPr lang="sv-SE" sz="1600" dirty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345544" y="3702703"/>
            <a:ext cx="2295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0000"/>
                </a:solidFill>
              </a:rPr>
              <a:t>High Energy Flux</a:t>
            </a:r>
            <a:endParaRPr lang="sv-SE" sz="1600" dirty="0"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345544" y="2806809"/>
            <a:ext cx="22951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0000"/>
                </a:solidFill>
              </a:rPr>
              <a:t>Very High Energy</a:t>
            </a:r>
          </a:p>
          <a:p>
            <a:pPr algn="ctr"/>
            <a:r>
              <a:rPr lang="en-US" sz="1600" dirty="0" smtClean="0">
                <a:solidFill>
                  <a:srgbClr val="000000"/>
                </a:solidFill>
              </a:rPr>
              <a:t> Flux</a:t>
            </a:r>
            <a:endParaRPr lang="sv-SE" sz="1600" dirty="0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345544" y="2125942"/>
            <a:ext cx="2295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0000"/>
                </a:solidFill>
              </a:rPr>
              <a:t>Cone Angle</a:t>
            </a:r>
            <a:endParaRPr lang="sv-SE" sz="1600" dirty="0"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-63318" y="6232962"/>
            <a:ext cx="398804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solidFill>
                  <a:srgbClr val="000000"/>
                </a:solidFill>
              </a:rPr>
              <a:t>Raptis</a:t>
            </a:r>
            <a:r>
              <a:rPr lang="en-US" sz="1100" dirty="0" smtClean="0">
                <a:solidFill>
                  <a:srgbClr val="000000"/>
                </a:solidFill>
              </a:rPr>
              <a:t>, Karlsson, et al. (2020) | JGR </a:t>
            </a:r>
            <a:endParaRPr lang="el-GR" sz="1100" dirty="0" smtClean="0">
              <a:solidFill>
                <a:srgbClr val="000000"/>
              </a:solidFill>
            </a:endParaRPr>
          </a:p>
          <a:p>
            <a:r>
              <a:rPr lang="en-US" sz="1100" dirty="0" smtClean="0">
                <a:solidFill>
                  <a:srgbClr val="000000"/>
                </a:solidFill>
              </a:rPr>
              <a:t>Karlsson, </a:t>
            </a:r>
            <a:r>
              <a:rPr lang="en-US" sz="1100" b="1" dirty="0" smtClean="0">
                <a:solidFill>
                  <a:srgbClr val="000000"/>
                </a:solidFill>
              </a:rPr>
              <a:t>Raptis</a:t>
            </a:r>
            <a:r>
              <a:rPr lang="en-US" sz="1100" dirty="0" smtClean="0">
                <a:solidFill>
                  <a:srgbClr val="000000"/>
                </a:solidFill>
              </a:rPr>
              <a:t>, et al. (2020) | Ongoing</a:t>
            </a:r>
            <a:endParaRPr lang="sv-SE" sz="11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2729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 smtClean="0"/>
              <a:t>Multispacecraft</a:t>
            </a:r>
            <a:r>
              <a:rPr lang="en-US" dirty="0" smtClean="0"/>
              <a:t> Classification using Cluster</a:t>
            </a:r>
            <a:endParaRPr lang="sv-SE" dirty="0"/>
          </a:p>
        </p:txBody>
      </p:sp>
      <p:sp>
        <p:nvSpPr>
          <p:cNvPr id="10" name="Rectangle 9"/>
          <p:cNvSpPr/>
          <p:nvPr/>
        </p:nvSpPr>
        <p:spPr>
          <a:xfrm>
            <a:off x="-68254" y="6402920"/>
            <a:ext cx="271741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100" dirty="0">
                <a:solidFill>
                  <a:srgbClr val="000000"/>
                </a:solidFill>
              </a:rPr>
              <a:t>Karlsson, </a:t>
            </a:r>
            <a:r>
              <a:rPr lang="en-US" sz="1100" b="1" dirty="0">
                <a:solidFill>
                  <a:srgbClr val="000000"/>
                </a:solidFill>
              </a:rPr>
              <a:t>Raptis</a:t>
            </a:r>
            <a:r>
              <a:rPr lang="en-US" sz="1100" dirty="0">
                <a:solidFill>
                  <a:srgbClr val="000000"/>
                </a:solidFill>
              </a:rPr>
              <a:t>, </a:t>
            </a:r>
            <a:r>
              <a:rPr lang="en-US" sz="1100" dirty="0" smtClean="0">
                <a:solidFill>
                  <a:srgbClr val="000000"/>
                </a:solidFill>
              </a:rPr>
              <a:t>et al. </a:t>
            </a:r>
            <a:r>
              <a:rPr lang="en-US" sz="1100" dirty="0">
                <a:solidFill>
                  <a:srgbClr val="000000"/>
                </a:solidFill>
              </a:rPr>
              <a:t>(2020) | Ongoing</a:t>
            </a:r>
            <a:endParaRPr lang="sv-SE" sz="1100" dirty="0">
              <a:solidFill>
                <a:srgbClr val="00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923656" y="2201814"/>
            <a:ext cx="200888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</a:rPr>
              <a:t>Magnetic </a:t>
            </a:r>
            <a:r>
              <a:rPr lang="en-US" sz="1600" dirty="0" smtClean="0">
                <a:solidFill>
                  <a:srgbClr val="000000"/>
                </a:solidFill>
              </a:rPr>
              <a:t>Field (</a:t>
            </a:r>
            <a:r>
              <a:rPr lang="en-US" sz="1600" dirty="0" err="1" smtClean="0">
                <a:solidFill>
                  <a:srgbClr val="000000"/>
                </a:solidFill>
              </a:rPr>
              <a:t>nT</a:t>
            </a:r>
            <a:r>
              <a:rPr lang="en-US" sz="1600" dirty="0" smtClean="0">
                <a:solidFill>
                  <a:srgbClr val="000000"/>
                </a:solidFill>
              </a:rPr>
              <a:t>) </a:t>
            </a:r>
            <a:endParaRPr lang="sv-SE" dirty="0"/>
          </a:p>
        </p:txBody>
      </p:sp>
      <p:sp>
        <p:nvSpPr>
          <p:cNvPr id="13" name="Rectangle 12"/>
          <p:cNvSpPr/>
          <p:nvPr/>
        </p:nvSpPr>
        <p:spPr>
          <a:xfrm>
            <a:off x="1923656" y="2754017"/>
            <a:ext cx="200888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</a:rPr>
              <a:t>Magnetic </a:t>
            </a:r>
            <a:r>
              <a:rPr lang="en-US" sz="1600" dirty="0" smtClean="0">
                <a:solidFill>
                  <a:srgbClr val="000000"/>
                </a:solidFill>
              </a:rPr>
              <a:t>Field (</a:t>
            </a:r>
            <a:r>
              <a:rPr lang="en-US" sz="1600" dirty="0" err="1" smtClean="0">
                <a:solidFill>
                  <a:srgbClr val="000000"/>
                </a:solidFill>
              </a:rPr>
              <a:t>nT</a:t>
            </a:r>
            <a:r>
              <a:rPr lang="en-US" sz="1600" dirty="0" smtClean="0">
                <a:solidFill>
                  <a:srgbClr val="000000"/>
                </a:solidFill>
              </a:rPr>
              <a:t>) </a:t>
            </a:r>
            <a:endParaRPr lang="sv-SE" dirty="0"/>
          </a:p>
        </p:txBody>
      </p:sp>
      <p:sp>
        <p:nvSpPr>
          <p:cNvPr id="14" name="Rectangle 13"/>
          <p:cNvSpPr/>
          <p:nvPr/>
        </p:nvSpPr>
        <p:spPr>
          <a:xfrm>
            <a:off x="1923657" y="3201482"/>
            <a:ext cx="157446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solidFill>
                  <a:srgbClr val="000000"/>
                </a:solidFill>
              </a:rPr>
              <a:t>Magnetic Field </a:t>
            </a:r>
          </a:p>
          <a:p>
            <a:pPr algn="ctr"/>
            <a:r>
              <a:rPr lang="en-US" sz="1600" dirty="0" err="1" smtClean="0">
                <a:solidFill>
                  <a:srgbClr val="000000"/>
                </a:solidFill>
              </a:rPr>
              <a:t>Stdev</a:t>
            </a:r>
            <a:r>
              <a:rPr lang="en-US" sz="1600" dirty="0" smtClean="0">
                <a:solidFill>
                  <a:srgbClr val="000000"/>
                </a:solidFill>
              </a:rPr>
              <a:t> (</a:t>
            </a:r>
            <a:r>
              <a:rPr lang="en-US" sz="1600" dirty="0" err="1" smtClean="0">
                <a:solidFill>
                  <a:srgbClr val="000000"/>
                </a:solidFill>
              </a:rPr>
              <a:t>nT</a:t>
            </a:r>
            <a:r>
              <a:rPr lang="en-US" sz="1600" dirty="0" smtClean="0">
                <a:solidFill>
                  <a:srgbClr val="000000"/>
                </a:solidFill>
              </a:rPr>
              <a:t>)</a:t>
            </a:r>
            <a:endParaRPr lang="sv-SE" sz="1600" dirty="0">
              <a:solidFill>
                <a:srgbClr val="00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985372" y="3959706"/>
            <a:ext cx="145103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 smtClean="0">
                <a:solidFill>
                  <a:srgbClr val="000000"/>
                </a:solidFill>
              </a:rPr>
              <a:t>Anisotropy</a:t>
            </a:r>
            <a:r>
              <a:rPr lang="el-GR" sz="1600" dirty="0" smtClean="0">
                <a:solidFill>
                  <a:srgbClr val="000000"/>
                </a:solidFill>
              </a:rPr>
              <a:t>(</a:t>
            </a:r>
            <a:r>
              <a:rPr lang="en-US" sz="1600" dirty="0" smtClean="0">
                <a:solidFill>
                  <a:srgbClr val="000000"/>
                </a:solidFill>
              </a:rPr>
              <a:t>Q)</a:t>
            </a:r>
            <a:endParaRPr lang="sv-SE" sz="1600" dirty="0">
              <a:solidFill>
                <a:srgbClr val="0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535606" y="4505716"/>
            <a:ext cx="2295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0000"/>
                </a:solidFill>
              </a:rPr>
              <a:t>High Energy Flux</a:t>
            </a:r>
            <a:endParaRPr lang="sv-SE" sz="1600" dirty="0">
              <a:solidFill>
                <a:srgbClr val="0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535606" y="5057919"/>
            <a:ext cx="2295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0000"/>
                </a:solidFill>
              </a:rPr>
              <a:t>Energy Flux Ratio</a:t>
            </a:r>
            <a:endParaRPr lang="sv-SE" sz="1600" dirty="0">
              <a:solidFill>
                <a:srgbClr val="00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535606" y="5622411"/>
            <a:ext cx="2295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0000"/>
                </a:solidFill>
              </a:rPr>
              <a:t>Theta </a:t>
            </a:r>
            <a:r>
              <a:rPr lang="en-US" sz="1600" dirty="0" err="1" smtClean="0">
                <a:solidFill>
                  <a:srgbClr val="000000"/>
                </a:solidFill>
              </a:rPr>
              <a:t>Bn</a:t>
            </a:r>
            <a:endParaRPr lang="sv-SE" sz="1600" dirty="0">
              <a:solidFill>
                <a:srgbClr val="00000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688817" y="984823"/>
            <a:ext cx="204415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 smtClean="0">
                <a:solidFill>
                  <a:srgbClr val="000000"/>
                </a:solidFill>
              </a:rPr>
              <a:t>Energy Spectrum</a:t>
            </a:r>
          </a:p>
          <a:p>
            <a:pPr algn="ctr"/>
            <a:r>
              <a:rPr lang="en-US" sz="1600" dirty="0" smtClean="0">
                <a:solidFill>
                  <a:srgbClr val="000000"/>
                </a:solidFill>
              </a:rPr>
              <a:t>Magnetosheath (eV)</a:t>
            </a:r>
            <a:endParaRPr lang="sv-SE" dirty="0"/>
          </a:p>
        </p:txBody>
      </p:sp>
      <p:sp>
        <p:nvSpPr>
          <p:cNvPr id="21" name="Rectangle 20"/>
          <p:cNvSpPr/>
          <p:nvPr/>
        </p:nvSpPr>
        <p:spPr>
          <a:xfrm>
            <a:off x="1825873" y="1569598"/>
            <a:ext cx="177003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 smtClean="0">
                <a:solidFill>
                  <a:srgbClr val="000000"/>
                </a:solidFill>
              </a:rPr>
              <a:t>Energy Spectrum</a:t>
            </a:r>
          </a:p>
          <a:p>
            <a:pPr algn="ctr"/>
            <a:r>
              <a:rPr lang="en-US" sz="1600" dirty="0" smtClean="0">
                <a:solidFill>
                  <a:srgbClr val="000000"/>
                </a:solidFill>
              </a:rPr>
              <a:t>Solar Wind (eV)</a:t>
            </a:r>
            <a:endParaRPr lang="sv-SE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0750" y="659264"/>
            <a:ext cx="4530500" cy="5802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497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729528" y="5295441"/>
            <a:ext cx="176625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v-SE" sz="1600" dirty="0" err="1" smtClean="0">
                <a:solidFill>
                  <a:srgbClr val="0070C0"/>
                </a:solidFill>
              </a:rPr>
              <a:t>Qpar</a:t>
            </a:r>
            <a:r>
              <a:rPr lang="sv-SE" sz="1600" dirty="0" smtClean="0">
                <a:solidFill>
                  <a:srgbClr val="0070C0"/>
                </a:solidFill>
              </a:rPr>
              <a:t> Jet</a:t>
            </a:r>
            <a:endParaRPr lang="sv-SE" sz="1600" dirty="0">
              <a:solidFill>
                <a:srgbClr val="0070C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612676" y="5309472"/>
            <a:ext cx="192498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v-SE" sz="1600" dirty="0" err="1" smtClean="0">
                <a:solidFill>
                  <a:srgbClr val="7030A0"/>
                </a:solidFill>
              </a:rPr>
              <a:t>Boundary</a:t>
            </a:r>
            <a:r>
              <a:rPr lang="sv-SE" sz="1600" dirty="0" smtClean="0">
                <a:solidFill>
                  <a:srgbClr val="7030A0"/>
                </a:solidFill>
              </a:rPr>
              <a:t> Jet</a:t>
            </a:r>
            <a:endParaRPr lang="sv-SE" sz="1600" dirty="0">
              <a:solidFill>
                <a:srgbClr val="7030A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607298" y="5309472"/>
            <a:ext cx="192498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v-SE" sz="1600" dirty="0" err="1" smtClean="0">
                <a:solidFill>
                  <a:srgbClr val="FF0000"/>
                </a:solidFill>
              </a:rPr>
              <a:t>Qperp</a:t>
            </a:r>
            <a:r>
              <a:rPr lang="sv-SE" sz="1600" dirty="0" smtClean="0">
                <a:solidFill>
                  <a:srgbClr val="FF0000"/>
                </a:solidFill>
              </a:rPr>
              <a:t> Jet</a:t>
            </a:r>
            <a:endParaRPr lang="sv-SE" sz="1600" dirty="0">
              <a:solidFill>
                <a:srgbClr val="FF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9618056" y="5295441"/>
            <a:ext cx="192498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v-SE" sz="1600" dirty="0" smtClean="0">
                <a:solidFill>
                  <a:srgbClr val="FFC000"/>
                </a:solidFill>
              </a:rPr>
              <a:t>Encapsulated Jet</a:t>
            </a:r>
            <a:endParaRPr lang="sv-SE" sz="1600" dirty="0">
              <a:solidFill>
                <a:srgbClr val="FFC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600" y="1319843"/>
            <a:ext cx="2957135" cy="3960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1979" y="1319843"/>
            <a:ext cx="2957134" cy="396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1222" y="1319843"/>
            <a:ext cx="2957134" cy="396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88" y="1319843"/>
            <a:ext cx="2957134" cy="3960000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Main Categories of Jets</a:t>
            </a:r>
            <a:endParaRPr lang="sv-S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575400" y="5678961"/>
                <a:ext cx="2129494" cy="34381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>
                    <a:solidFill>
                      <a:srgbClr val="000000"/>
                    </a:solidFill>
                  </a:rPr>
                  <a:t>Jets found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∥</m:t>
                        </m:r>
                      </m:sub>
                    </m:sSub>
                  </m:oMath>
                </a14:m>
                <a:r>
                  <a:rPr lang="sv-SE" sz="1600" dirty="0" smtClean="0">
                    <a:solidFill>
                      <a:srgbClr val="000000"/>
                    </a:solidFill>
                  </a:rPr>
                  <a:t> MSH</a:t>
                </a:r>
                <a:endParaRPr lang="sv-SE" sz="16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5400" y="5678961"/>
                <a:ext cx="2129494" cy="343812"/>
              </a:xfrm>
              <a:prstGeom prst="rect">
                <a:avLst/>
              </a:prstGeom>
              <a:blipFill>
                <a:blip r:embed="rId7"/>
                <a:stretch>
                  <a:fillRect l="-1429" t="-5357" r="-286" b="-21429"/>
                </a:stretch>
              </a:blipFill>
            </p:spPr>
            <p:txBody>
              <a:bodyPr/>
              <a:lstStyle/>
              <a:p>
                <a:r>
                  <a:rPr lang="sv-S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3434046" y="5724026"/>
                <a:ext cx="2129494" cy="34381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600" dirty="0" smtClean="0">
                    <a:solidFill>
                      <a:srgbClr val="000000"/>
                    </a:solidFill>
                  </a:rPr>
                  <a:t>Jets found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sz="1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∥</m:t>
                        </m:r>
                      </m:sub>
                    </m:sSub>
                  </m:oMath>
                </a14:m>
                <a:r>
                  <a:rPr lang="sv-SE" sz="1600" dirty="0">
                    <a:solidFill>
                      <a:srgbClr val="000000"/>
                    </a:solidFill>
                  </a:rPr>
                  <a:t> MSH</a:t>
                </a: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4046" y="5724026"/>
                <a:ext cx="2129494" cy="343812"/>
              </a:xfrm>
              <a:prstGeom prst="rect">
                <a:avLst/>
              </a:prstGeom>
              <a:blipFill>
                <a:blip r:embed="rId8"/>
                <a:stretch>
                  <a:fillRect l="-1429" t="-5357" r="-286" b="-21429"/>
                </a:stretch>
              </a:blipFill>
            </p:spPr>
            <p:txBody>
              <a:bodyPr/>
              <a:lstStyle/>
              <a:p>
                <a:r>
                  <a:rPr lang="sv-S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6243333" y="5679060"/>
                <a:ext cx="2953512" cy="59003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600" dirty="0" smtClean="0">
                    <a:solidFill>
                      <a:srgbClr val="000000"/>
                    </a:solidFill>
                  </a:rPr>
                  <a:t>Jets found in the boundary between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sz="1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∥</m:t>
                        </m:r>
                      </m:sub>
                    </m:sSub>
                  </m:oMath>
                </a14:m>
                <a:r>
                  <a:rPr lang="sv-SE" sz="1600" dirty="0">
                    <a:solidFill>
                      <a:srgbClr val="000000"/>
                    </a:solidFill>
                  </a:rPr>
                  <a:t> </a:t>
                </a:r>
                <a:r>
                  <a:rPr lang="sv-SE" sz="1600" dirty="0" smtClean="0">
                    <a:solidFill>
                      <a:srgbClr val="000000"/>
                    </a:solidFill>
                  </a:rPr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⊥</m:t>
                        </m:r>
                      </m:sub>
                    </m:sSub>
                  </m:oMath>
                </a14:m>
                <a:r>
                  <a:rPr lang="sv-SE" sz="1600" dirty="0" smtClean="0">
                    <a:solidFill>
                      <a:srgbClr val="000000"/>
                    </a:solidFill>
                  </a:rPr>
                  <a:t> MSH</a:t>
                </a:r>
                <a:endParaRPr lang="sv-SE" sz="16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3333" y="5679060"/>
                <a:ext cx="2953512" cy="590033"/>
              </a:xfrm>
              <a:prstGeom prst="rect">
                <a:avLst/>
              </a:prstGeom>
              <a:blipFill>
                <a:blip r:embed="rId9"/>
                <a:stretch>
                  <a:fillRect l="-1031" t="-3125" b="-12500"/>
                </a:stretch>
              </a:blipFill>
            </p:spPr>
            <p:txBody>
              <a:bodyPr/>
              <a:lstStyle/>
              <a:p>
                <a:r>
                  <a:rPr lang="sv-S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9101979" y="5682375"/>
                <a:ext cx="2957134" cy="83625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600" dirty="0" smtClean="0">
                    <a:solidFill>
                      <a:srgbClr val="000000"/>
                    </a:solidFill>
                  </a:rPr>
                  <a:t>Jets corresponding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∥</m:t>
                        </m:r>
                      </m:sub>
                    </m:sSub>
                  </m:oMath>
                </a14:m>
                <a:r>
                  <a:rPr lang="sv-SE" sz="1600" dirty="0" smtClean="0">
                    <a:solidFill>
                      <a:srgbClr val="000000"/>
                    </a:solidFill>
                  </a:rPr>
                  <a:t>-like MSH plasma enclosed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⊥</m:t>
                        </m:r>
                      </m:sub>
                    </m:sSub>
                  </m:oMath>
                </a14:m>
                <a:r>
                  <a:rPr lang="sv-SE" sz="1600" dirty="0" smtClean="0">
                    <a:solidFill>
                      <a:srgbClr val="000000"/>
                    </a:solidFill>
                  </a:rPr>
                  <a:t> MSH</a:t>
                </a:r>
                <a:endParaRPr lang="sv-SE" sz="16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1979" y="5682375"/>
                <a:ext cx="2957134" cy="836255"/>
              </a:xfrm>
              <a:prstGeom prst="rect">
                <a:avLst/>
              </a:prstGeom>
              <a:blipFill>
                <a:blip r:embed="rId10"/>
                <a:stretch>
                  <a:fillRect l="-1031" t="-2190" b="-8759"/>
                </a:stretch>
              </a:blipFill>
            </p:spPr>
            <p:txBody>
              <a:bodyPr/>
              <a:lstStyle/>
              <a:p>
                <a:r>
                  <a:rPr lang="sv-S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ectangle 15"/>
          <p:cNvSpPr/>
          <p:nvPr/>
        </p:nvSpPr>
        <p:spPr>
          <a:xfrm>
            <a:off x="-55880" y="6205677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US" sz="1100" b="1" dirty="0">
                <a:solidFill>
                  <a:srgbClr val="000000"/>
                </a:solidFill>
              </a:rPr>
              <a:t>Raptis S.</a:t>
            </a:r>
            <a:r>
              <a:rPr lang="en-US" sz="1100" dirty="0">
                <a:solidFill>
                  <a:srgbClr val="000000"/>
                </a:solidFill>
              </a:rPr>
              <a:t>, Karlsson </a:t>
            </a:r>
            <a:r>
              <a:rPr lang="en-US" sz="1100" dirty="0" smtClean="0">
                <a:solidFill>
                  <a:srgbClr val="000000"/>
                </a:solidFill>
              </a:rPr>
              <a:t>T., </a:t>
            </a:r>
            <a:r>
              <a:rPr lang="en-US" sz="1100" dirty="0">
                <a:solidFill>
                  <a:srgbClr val="000000"/>
                </a:solidFill>
              </a:rPr>
              <a:t>et al. (2020) | JGR</a:t>
            </a:r>
            <a:endParaRPr lang="el-GR" sz="1100" dirty="0">
              <a:solidFill>
                <a:srgbClr val="000000"/>
              </a:solidFill>
            </a:endParaRPr>
          </a:p>
          <a:p>
            <a:pPr lvl="0"/>
            <a:r>
              <a:rPr lang="en-US" sz="1100" b="1" dirty="0">
                <a:solidFill>
                  <a:srgbClr val="000000"/>
                </a:solidFill>
              </a:rPr>
              <a:t>Raptis S</a:t>
            </a:r>
            <a:r>
              <a:rPr lang="en-US" sz="1100" dirty="0">
                <a:solidFill>
                  <a:srgbClr val="000000"/>
                </a:solidFill>
              </a:rPr>
              <a:t>., </a:t>
            </a:r>
            <a:r>
              <a:rPr lang="en-US" sz="1100" dirty="0" err="1">
                <a:solidFill>
                  <a:srgbClr val="000000"/>
                </a:solidFill>
              </a:rPr>
              <a:t>Aminalragia-Giamini</a:t>
            </a:r>
            <a:r>
              <a:rPr lang="en-US" sz="1100" dirty="0">
                <a:solidFill>
                  <a:srgbClr val="000000"/>
                </a:solidFill>
              </a:rPr>
              <a:t> S., et al. (2020) | Frontiers</a:t>
            </a:r>
          </a:p>
        </p:txBody>
      </p:sp>
    </p:spTree>
    <p:extLst>
      <p:ext uri="{BB962C8B-B14F-4D97-AF65-F5344CB8AC3E}">
        <p14:creationId xmlns:p14="http://schemas.microsoft.com/office/powerpoint/2010/main" val="1142492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Connecting to existent mechanisms</a:t>
            </a:r>
            <a:endParaRPr lang="sv-SE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6086980" y="857250"/>
            <a:ext cx="18039" cy="5566299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2348494" y="1071418"/>
            <a:ext cx="2044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>
                <a:solidFill>
                  <a:srgbClr val="000000"/>
                </a:solidFill>
              </a:rPr>
              <a:t>Bow shock </a:t>
            </a:r>
            <a:r>
              <a:rPr lang="en-US" u="sng" dirty="0">
                <a:solidFill>
                  <a:srgbClr val="000000"/>
                </a:solidFill>
              </a:rPr>
              <a:t>r</a:t>
            </a:r>
            <a:r>
              <a:rPr lang="en-US" u="sng" dirty="0" smtClean="0">
                <a:solidFill>
                  <a:srgbClr val="000000"/>
                </a:solidFill>
              </a:rPr>
              <a:t>ipples</a:t>
            </a:r>
            <a:endParaRPr lang="sv-SE" u="sng" dirty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32643" y="1071418"/>
            <a:ext cx="2185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>
                <a:solidFill>
                  <a:srgbClr val="000000"/>
                </a:solidFill>
              </a:rPr>
              <a:t>SLAMS </a:t>
            </a:r>
            <a:r>
              <a:rPr lang="en-US" u="sng" dirty="0" smtClean="0">
                <a:solidFill>
                  <a:srgbClr val="000000"/>
                </a:solidFill>
              </a:rPr>
              <a:t>penetration</a:t>
            </a:r>
            <a:endParaRPr lang="sv-SE" u="sng" dirty="0">
              <a:solidFill>
                <a:srgbClr val="000000"/>
              </a:solidFill>
            </a:endParaRPr>
          </a:p>
        </p:txBody>
      </p:sp>
      <p:pic>
        <p:nvPicPr>
          <p:cNvPr id="1026" name="Picture 2" descr="https://www.researchgate.net/publication/325920264/figure/fig8/AS:640151671828480@1529635460052/Sketch-of-bow-shock-rippling-and-of-the-mechanism-leading-to-magnetosheath-jets-as-the_W64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2235" y="1562376"/>
            <a:ext cx="3865922" cy="3667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9071620" y="6423549"/>
            <a:ext cx="322075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100" dirty="0" err="1" smtClean="0">
                <a:solidFill>
                  <a:srgbClr val="000000"/>
                </a:solidFill>
              </a:rPr>
              <a:t>Hietala</a:t>
            </a:r>
            <a:r>
              <a:rPr lang="en-US" sz="1100" dirty="0" smtClean="0">
                <a:solidFill>
                  <a:srgbClr val="000000"/>
                </a:solidFill>
              </a:rPr>
              <a:t> et al., (2009,2012), Karlsson et al. (2015)</a:t>
            </a:r>
            <a:endParaRPr lang="sv-SE" sz="1100" dirty="0">
              <a:solidFill>
                <a:srgbClr val="00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-100374" y="6379483"/>
            <a:ext cx="426270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100" dirty="0" err="1" smtClean="0">
                <a:solidFill>
                  <a:srgbClr val="000000"/>
                </a:solidFill>
              </a:rPr>
              <a:t>Qpar</a:t>
            </a:r>
            <a:r>
              <a:rPr lang="en-US" sz="1100" dirty="0" smtClean="0">
                <a:solidFill>
                  <a:srgbClr val="000000"/>
                </a:solidFill>
              </a:rPr>
              <a:t> : </a:t>
            </a:r>
            <a:r>
              <a:rPr lang="en-US" sz="1100" dirty="0" err="1" smtClean="0">
                <a:solidFill>
                  <a:srgbClr val="000000"/>
                </a:solidFill>
              </a:rPr>
              <a:t>Hietala</a:t>
            </a:r>
            <a:r>
              <a:rPr lang="en-US" sz="1100" dirty="0" smtClean="0">
                <a:solidFill>
                  <a:srgbClr val="000000"/>
                </a:solidFill>
              </a:rPr>
              <a:t> et al., (2009,2012) | </a:t>
            </a:r>
            <a:r>
              <a:rPr lang="en-US" sz="1100" dirty="0" err="1" smtClean="0">
                <a:solidFill>
                  <a:srgbClr val="000000"/>
                </a:solidFill>
              </a:rPr>
              <a:t>Qperp</a:t>
            </a:r>
            <a:r>
              <a:rPr lang="en-US" sz="1100" dirty="0">
                <a:solidFill>
                  <a:srgbClr val="000000"/>
                </a:solidFill>
              </a:rPr>
              <a:t> </a:t>
            </a:r>
            <a:r>
              <a:rPr lang="en-US" sz="1100" dirty="0" smtClean="0">
                <a:solidFill>
                  <a:srgbClr val="000000"/>
                </a:solidFill>
              </a:rPr>
              <a:t>: </a:t>
            </a:r>
            <a:r>
              <a:rPr lang="en-US" sz="1100" dirty="0" err="1" smtClean="0">
                <a:solidFill>
                  <a:srgbClr val="000000"/>
                </a:solidFill>
              </a:rPr>
              <a:t>Johlander</a:t>
            </a:r>
            <a:r>
              <a:rPr lang="en-US" sz="1100" dirty="0" smtClean="0">
                <a:solidFill>
                  <a:srgbClr val="000000"/>
                </a:solidFill>
              </a:rPr>
              <a:t> et al. (2016)</a:t>
            </a:r>
            <a:endParaRPr lang="sv-SE" sz="1100" dirty="0">
              <a:solidFill>
                <a:srgbClr val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334818" y="5620186"/>
                <a:ext cx="407149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000000"/>
                    </a:solidFill>
                  </a:rPr>
                  <a:t>Faster flow 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b="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lang="en-US" dirty="0" smtClean="0">
                    <a:solidFill>
                      <a:srgbClr val="000000"/>
                    </a:solidFill>
                  </a:rPr>
                  <a:t>)</a:t>
                </a:r>
                <a:r>
                  <a:rPr lang="el-GR" dirty="0" smtClean="0">
                    <a:solidFill>
                      <a:srgbClr val="000000"/>
                    </a:solidFill>
                  </a:rPr>
                  <a:t> </a:t>
                </a:r>
                <a:r>
                  <a:rPr lang="en-US" dirty="0" smtClean="0">
                    <a:solidFill>
                      <a:srgbClr val="000000"/>
                    </a:solidFill>
                    <a:sym typeface="Wingdings" panose="05000000000000000000" pitchFamily="2" charset="2"/>
                  </a:rPr>
                  <a:t> Less heated 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Δ</m:t>
                    </m:r>
                    <m:r>
                      <a:rPr lang="en-US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𝑇</m:t>
                    </m:r>
                  </m:oMath>
                </a14:m>
                <a:r>
                  <a:rPr lang="en-US" dirty="0" smtClean="0">
                    <a:solidFill>
                      <a:srgbClr val="000000"/>
                    </a:solidFill>
                    <a:sym typeface="Wingdings" panose="05000000000000000000" pitchFamily="2" charset="2"/>
                  </a:rPr>
                  <a:t>) </a:t>
                </a:r>
                <a:endParaRPr lang="sv-SE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4818" y="5620186"/>
                <a:ext cx="4071499" cy="369332"/>
              </a:xfrm>
              <a:prstGeom prst="rect">
                <a:avLst/>
              </a:prstGeom>
              <a:blipFill>
                <a:blip r:embed="rId4"/>
                <a:stretch>
                  <a:fillRect l="-1347" t="-9836" b="-24590"/>
                </a:stretch>
              </a:blipFill>
            </p:spPr>
            <p:txBody>
              <a:bodyPr/>
              <a:lstStyle/>
              <a:p>
                <a:r>
                  <a:rPr lang="sv-S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6476087" y="5646115"/>
                <a:ext cx="554273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 smtClean="0">
                    <a:solidFill>
                      <a:srgbClr val="000000"/>
                    </a:solidFill>
                  </a:rPr>
                  <a:t>Steepened wave 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Δ</m:t>
                    </m:r>
                    <m:r>
                      <m:rPr>
                        <m:sty m:val="p"/>
                      </m:rPr>
                      <a:rPr lang="en-US" b="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B</m:t>
                    </m:r>
                  </m:oMath>
                </a14:m>
                <a:r>
                  <a:rPr lang="en-US" dirty="0" smtClean="0">
                    <a:solidFill>
                      <a:srgbClr val="000000"/>
                    </a:solidFill>
                  </a:rPr>
                  <a:t>) </a:t>
                </a:r>
                <a:r>
                  <a:rPr lang="en-US" dirty="0">
                    <a:solidFill>
                      <a:srgbClr val="000000"/>
                    </a:solidFill>
                    <a:sym typeface="Wingdings" panose="05000000000000000000" pitchFamily="2" charset="2"/>
                  </a:rPr>
                  <a:t></a:t>
                </a:r>
                <a:r>
                  <a:rPr lang="en-US" dirty="0" smtClean="0">
                    <a:solidFill>
                      <a:srgbClr val="000000"/>
                    </a:solidFill>
                  </a:rPr>
                  <a:t> Density enhancement 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dirty="0" smtClean="0">
                    <a:solidFill>
                      <a:srgbClr val="000000"/>
                    </a:solidFill>
                  </a:rPr>
                  <a:t>)</a:t>
                </a:r>
                <a:endParaRPr lang="sv-SE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6087" y="5646115"/>
                <a:ext cx="5542736" cy="369332"/>
              </a:xfrm>
              <a:prstGeom prst="rect">
                <a:avLst/>
              </a:prstGeom>
              <a:blipFill>
                <a:blip r:embed="rId5"/>
                <a:stretch>
                  <a:fillRect l="-879" t="-8197" b="-24590"/>
                </a:stretch>
              </a:blipFill>
            </p:spPr>
            <p:txBody>
              <a:bodyPr/>
              <a:lstStyle/>
              <a:p>
                <a:r>
                  <a:rPr lang="sv-S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0" name="Group 59"/>
          <p:cNvGrpSpPr/>
          <p:nvPr/>
        </p:nvGrpSpPr>
        <p:grpSpPr>
          <a:xfrm>
            <a:off x="6544998" y="2301144"/>
            <a:ext cx="4646434" cy="2406322"/>
            <a:chOff x="6629400" y="1838863"/>
            <a:chExt cx="4348920" cy="2191896"/>
          </a:xfrm>
        </p:grpSpPr>
        <p:grpSp>
          <p:nvGrpSpPr>
            <p:cNvPr id="37" name="Group 36"/>
            <p:cNvGrpSpPr/>
            <p:nvPr/>
          </p:nvGrpSpPr>
          <p:grpSpPr>
            <a:xfrm>
              <a:off x="6629400" y="1838863"/>
              <a:ext cx="3975100" cy="2191896"/>
              <a:chOff x="6629400" y="1838863"/>
              <a:chExt cx="3975100" cy="2191896"/>
            </a:xfrm>
          </p:grpSpPr>
          <p:cxnSp>
            <p:nvCxnSpPr>
              <p:cNvPr id="30" name="Straight Connector 29"/>
              <p:cNvCxnSpPr/>
              <p:nvPr/>
            </p:nvCxnSpPr>
            <p:spPr>
              <a:xfrm>
                <a:off x="8072438" y="1838863"/>
                <a:ext cx="0" cy="2191896"/>
              </a:xfrm>
              <a:prstGeom prst="line">
                <a:avLst/>
              </a:prstGeom>
              <a:ln>
                <a:solidFill>
                  <a:srgbClr val="0000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/>
              <p:cNvCxnSpPr/>
              <p:nvPr/>
            </p:nvCxnSpPr>
            <p:spPr>
              <a:xfrm>
                <a:off x="9158817" y="1838863"/>
                <a:ext cx="0" cy="2191896"/>
              </a:xfrm>
              <a:prstGeom prst="line">
                <a:avLst/>
              </a:prstGeom>
              <a:ln>
                <a:solidFill>
                  <a:srgbClr val="0000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/>
            </p:nvCxnSpPr>
            <p:spPr>
              <a:xfrm>
                <a:off x="6629400" y="3263900"/>
                <a:ext cx="1464733" cy="0"/>
              </a:xfrm>
              <a:prstGeom prst="line">
                <a:avLst/>
              </a:prstGeom>
              <a:ln w="38100">
                <a:solidFill>
                  <a:srgbClr val="FF3B3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/>
            </p:nvCxnSpPr>
            <p:spPr>
              <a:xfrm flipV="1">
                <a:off x="8072438" y="2413000"/>
                <a:ext cx="1086379" cy="850900"/>
              </a:xfrm>
              <a:prstGeom prst="line">
                <a:avLst/>
              </a:prstGeom>
              <a:ln w="38100">
                <a:solidFill>
                  <a:srgbClr val="FF3B3B"/>
                </a:solidFill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/>
            </p:nvCxnSpPr>
            <p:spPr>
              <a:xfrm>
                <a:off x="9139767" y="2413000"/>
                <a:ext cx="1464733" cy="0"/>
              </a:xfrm>
              <a:prstGeom prst="line">
                <a:avLst/>
              </a:prstGeom>
              <a:ln w="38100">
                <a:solidFill>
                  <a:srgbClr val="FF3B3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9" name="TextBox 38"/>
            <p:cNvSpPr txBox="1"/>
            <p:nvPr/>
          </p:nvSpPr>
          <p:spPr>
            <a:xfrm>
              <a:off x="10604500" y="2282195"/>
              <a:ext cx="37382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>
                  <a:solidFill>
                    <a:srgbClr val="FF0000"/>
                  </a:solidFill>
                </a:rPr>
                <a:t>BS</a:t>
              </a:r>
              <a:endParaRPr lang="sv-SE" sz="1100" dirty="0">
                <a:solidFill>
                  <a:srgbClr val="FF0000"/>
                </a:solidFill>
              </a:endParaRPr>
            </a:p>
          </p:txBody>
        </p:sp>
        <p:sp>
          <p:nvSpPr>
            <p:cNvPr id="43" name="Oval 42"/>
            <p:cNvSpPr/>
            <p:nvPr/>
          </p:nvSpPr>
          <p:spPr>
            <a:xfrm>
              <a:off x="8175039" y="2677797"/>
              <a:ext cx="881175" cy="321305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 smtClean="0">
                  <a:solidFill>
                    <a:srgbClr val="000000"/>
                  </a:solidFill>
                </a:rPr>
                <a:t>SLAMS</a:t>
              </a:r>
              <a:endParaRPr lang="sv-SE" sz="1000" dirty="0">
                <a:solidFill>
                  <a:srgbClr val="000000"/>
                </a:solidFill>
              </a:endParaRPr>
            </a:p>
          </p:txBody>
        </p:sp>
        <p:sp>
          <p:nvSpPr>
            <p:cNvPr id="45" name="Oval 44"/>
            <p:cNvSpPr/>
            <p:nvPr/>
          </p:nvSpPr>
          <p:spPr>
            <a:xfrm>
              <a:off x="9515477" y="2252347"/>
              <a:ext cx="881175" cy="321305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 smtClean="0">
                  <a:solidFill>
                    <a:srgbClr val="000000"/>
                  </a:solidFill>
                </a:rPr>
                <a:t>SLAMS</a:t>
              </a:r>
              <a:endParaRPr lang="sv-SE" sz="1000" dirty="0">
                <a:solidFill>
                  <a:srgbClr val="000000"/>
                </a:solidFill>
              </a:endParaRPr>
            </a:p>
          </p:txBody>
        </p:sp>
        <p:cxnSp>
          <p:nvCxnSpPr>
            <p:cNvPr id="46" name="Straight Arrow Connector 45"/>
            <p:cNvCxnSpPr>
              <a:stCxn id="43" idx="4"/>
            </p:cNvCxnSpPr>
            <p:nvPr/>
          </p:nvCxnSpPr>
          <p:spPr>
            <a:xfrm>
              <a:off x="8615627" y="2999102"/>
              <a:ext cx="0" cy="535731"/>
            </a:xfrm>
            <a:prstGeom prst="straightConnector1">
              <a:avLst/>
            </a:prstGeom>
            <a:ln w="1905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/>
            <p:cNvCxnSpPr>
              <a:stCxn id="45" idx="4"/>
            </p:cNvCxnSpPr>
            <p:nvPr/>
          </p:nvCxnSpPr>
          <p:spPr>
            <a:xfrm>
              <a:off x="9956065" y="2573652"/>
              <a:ext cx="0" cy="264797"/>
            </a:xfrm>
            <a:prstGeom prst="straightConnector1">
              <a:avLst/>
            </a:prstGeom>
            <a:ln w="1905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/>
            <p:cNvCxnSpPr/>
            <p:nvPr/>
          </p:nvCxnSpPr>
          <p:spPr>
            <a:xfrm>
              <a:off x="7280599" y="3270036"/>
              <a:ext cx="0" cy="264797"/>
            </a:xfrm>
            <a:prstGeom prst="straightConnector1">
              <a:avLst/>
            </a:prstGeom>
            <a:ln w="1905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54"/>
            <p:cNvSpPr txBox="1"/>
            <p:nvPr/>
          </p:nvSpPr>
          <p:spPr>
            <a:xfrm>
              <a:off x="7275191" y="3257834"/>
              <a:ext cx="29406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rgbClr val="000000"/>
                  </a:solidFill>
                </a:rPr>
                <a:t>v</a:t>
              </a:r>
              <a:endParaRPr lang="en-US" sz="1200" b="1" dirty="0" smtClean="0">
                <a:solidFill>
                  <a:srgbClr val="000000"/>
                </a:solidFill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8576606" y="3119300"/>
              <a:ext cx="29406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rgbClr val="000000"/>
                  </a:solidFill>
                </a:rPr>
                <a:t>v</a:t>
              </a:r>
              <a:endParaRPr lang="en-US" sz="1200" b="1" dirty="0" smtClean="0">
                <a:solidFill>
                  <a:srgbClr val="000000"/>
                </a:solidFill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9930019" y="2517363"/>
              <a:ext cx="29406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rgbClr val="000000"/>
                  </a:solidFill>
                </a:rPr>
                <a:t>v</a:t>
              </a:r>
              <a:endParaRPr lang="en-US" sz="1200" b="1" dirty="0" smtClean="0">
                <a:solidFill>
                  <a:srgbClr val="000000"/>
                </a:solidFill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9282643" y="1955184"/>
              <a:ext cx="147187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>
                  <a:solidFill>
                    <a:srgbClr val="000000"/>
                  </a:solidFill>
                </a:rPr>
                <a:t>Embedded plasmoid</a:t>
              </a:r>
              <a:endParaRPr lang="sv-SE" sz="1100" dirty="0">
                <a:solidFill>
                  <a:srgbClr val="000000"/>
                </a:solidFill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8084070" y="1956523"/>
              <a:ext cx="106311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>
                  <a:solidFill>
                    <a:srgbClr val="000000"/>
                  </a:solidFill>
                </a:rPr>
                <a:t>Fast plasmoid</a:t>
              </a:r>
              <a:endParaRPr lang="sv-SE" sz="1100" dirty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42199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20914" y="-1"/>
            <a:ext cx="11196286" cy="6653719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3400" dirty="0" smtClean="0"/>
              <a:t>Recent Results</a:t>
            </a:r>
          </a:p>
        </p:txBody>
      </p:sp>
      <p:sp>
        <p:nvSpPr>
          <p:cNvPr id="5" name="Rectangle 4"/>
          <p:cNvSpPr/>
          <p:nvPr/>
        </p:nvSpPr>
        <p:spPr>
          <a:xfrm>
            <a:off x="-48741" y="6073041"/>
            <a:ext cx="4149685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100" b="1" dirty="0" smtClean="0">
                <a:solidFill>
                  <a:srgbClr val="000000"/>
                </a:solidFill>
              </a:rPr>
              <a:t>Raptis S.</a:t>
            </a:r>
            <a:r>
              <a:rPr lang="en-US" sz="1100" dirty="0" smtClean="0">
                <a:solidFill>
                  <a:srgbClr val="000000"/>
                </a:solidFill>
              </a:rPr>
              <a:t>, Karlsson T., </a:t>
            </a:r>
            <a:r>
              <a:rPr lang="en-US" sz="1100" dirty="0">
                <a:solidFill>
                  <a:srgbClr val="000000"/>
                </a:solidFill>
              </a:rPr>
              <a:t>et al. (2020) | </a:t>
            </a:r>
            <a:r>
              <a:rPr lang="en-US" sz="1100" dirty="0" smtClean="0">
                <a:solidFill>
                  <a:srgbClr val="000000"/>
                </a:solidFill>
              </a:rPr>
              <a:t>JGR</a:t>
            </a:r>
            <a:endParaRPr lang="el-GR" sz="1100" dirty="0" smtClean="0">
              <a:solidFill>
                <a:srgbClr val="000000"/>
              </a:solidFill>
            </a:endParaRPr>
          </a:p>
          <a:p>
            <a:pPr lvl="0"/>
            <a:r>
              <a:rPr lang="en-US" sz="1100" b="1" dirty="0" smtClean="0">
                <a:solidFill>
                  <a:srgbClr val="000000"/>
                </a:solidFill>
              </a:rPr>
              <a:t>Raptis S</a:t>
            </a:r>
            <a:r>
              <a:rPr lang="en-US" sz="1100" dirty="0">
                <a:solidFill>
                  <a:srgbClr val="000000"/>
                </a:solidFill>
              </a:rPr>
              <a:t>., </a:t>
            </a:r>
            <a:r>
              <a:rPr lang="en-US" sz="1100" dirty="0" err="1">
                <a:solidFill>
                  <a:srgbClr val="000000"/>
                </a:solidFill>
              </a:rPr>
              <a:t>Aminalragia-Giamini</a:t>
            </a:r>
            <a:r>
              <a:rPr lang="en-US" sz="1100" dirty="0">
                <a:solidFill>
                  <a:srgbClr val="000000"/>
                </a:solidFill>
              </a:rPr>
              <a:t> </a:t>
            </a:r>
            <a:r>
              <a:rPr lang="en-US" sz="1100" dirty="0" smtClean="0">
                <a:solidFill>
                  <a:srgbClr val="000000"/>
                </a:solidFill>
              </a:rPr>
              <a:t>S., et al. (2020) | Frontiers</a:t>
            </a:r>
          </a:p>
          <a:p>
            <a:pPr lvl="0"/>
            <a:r>
              <a:rPr lang="en-US" sz="1100" dirty="0" err="1" smtClean="0">
                <a:solidFill>
                  <a:srgbClr val="000000"/>
                </a:solidFill>
              </a:rPr>
              <a:t>Palmroth</a:t>
            </a:r>
            <a:r>
              <a:rPr lang="en-US" sz="1100" dirty="0" smtClean="0">
                <a:solidFill>
                  <a:srgbClr val="000000"/>
                </a:solidFill>
              </a:rPr>
              <a:t> M., </a:t>
            </a:r>
            <a:r>
              <a:rPr lang="en-US" sz="1100" b="1" dirty="0" smtClean="0">
                <a:solidFill>
                  <a:srgbClr val="000000"/>
                </a:solidFill>
              </a:rPr>
              <a:t>Raptis S</a:t>
            </a:r>
            <a:r>
              <a:rPr lang="en-US" sz="1100" dirty="0" smtClean="0">
                <a:solidFill>
                  <a:srgbClr val="000000"/>
                </a:solidFill>
              </a:rPr>
              <a:t>., et al. (2020) | </a:t>
            </a:r>
            <a:r>
              <a:rPr lang="en-US" sz="1100" dirty="0" err="1" smtClean="0">
                <a:solidFill>
                  <a:srgbClr val="000000"/>
                </a:solidFill>
              </a:rPr>
              <a:t>Annales</a:t>
            </a:r>
            <a:r>
              <a:rPr lang="en-US" sz="1100" dirty="0" smtClean="0">
                <a:solidFill>
                  <a:srgbClr val="000000"/>
                </a:solidFill>
              </a:rPr>
              <a:t> (under review)</a:t>
            </a:r>
            <a:endParaRPr lang="el-GR" sz="11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8084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Current main results (1)</a:t>
            </a:r>
            <a:endParaRPr lang="sv-SE" dirty="0"/>
          </a:p>
        </p:txBody>
      </p:sp>
      <p:sp>
        <p:nvSpPr>
          <p:cNvPr id="4" name="Rectangle 3"/>
          <p:cNvSpPr/>
          <p:nvPr/>
        </p:nvSpPr>
        <p:spPr>
          <a:xfrm>
            <a:off x="-55880" y="6205677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US" sz="1100" b="1" dirty="0">
                <a:solidFill>
                  <a:srgbClr val="000000"/>
                </a:solidFill>
              </a:rPr>
              <a:t>Raptis S.</a:t>
            </a:r>
            <a:r>
              <a:rPr lang="en-US" sz="1100" dirty="0">
                <a:solidFill>
                  <a:srgbClr val="000000"/>
                </a:solidFill>
              </a:rPr>
              <a:t>, Karlsson T., et al. (2020) | JGR</a:t>
            </a:r>
            <a:endParaRPr lang="el-GR" sz="1100" dirty="0">
              <a:solidFill>
                <a:srgbClr val="000000"/>
              </a:solidFill>
            </a:endParaRPr>
          </a:p>
          <a:p>
            <a:pPr lvl="0"/>
            <a:r>
              <a:rPr lang="en-US" sz="1100" b="1" dirty="0">
                <a:solidFill>
                  <a:srgbClr val="000000"/>
                </a:solidFill>
              </a:rPr>
              <a:t>Raptis S</a:t>
            </a:r>
            <a:r>
              <a:rPr lang="en-US" sz="1100" dirty="0">
                <a:solidFill>
                  <a:srgbClr val="000000"/>
                </a:solidFill>
              </a:rPr>
              <a:t>., </a:t>
            </a:r>
            <a:r>
              <a:rPr lang="en-US" sz="1100" dirty="0" err="1">
                <a:solidFill>
                  <a:srgbClr val="000000"/>
                </a:solidFill>
              </a:rPr>
              <a:t>Aminalragia-Giamini</a:t>
            </a:r>
            <a:r>
              <a:rPr lang="en-US" sz="1100" dirty="0">
                <a:solidFill>
                  <a:srgbClr val="000000"/>
                </a:solidFill>
              </a:rPr>
              <a:t> S., et al. (2020) | Frontiers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1242" y="1002992"/>
            <a:ext cx="4309516" cy="4852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057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U Leuven">
  <a:themeElements>
    <a:clrScheme name="Custom 14">
      <a:dk1>
        <a:srgbClr val="2F4D5D"/>
      </a:dk1>
      <a:lt1>
        <a:srgbClr val="FFFFFF"/>
      </a:lt1>
      <a:dk2>
        <a:srgbClr val="1D8DB0"/>
      </a:dk2>
      <a:lt2>
        <a:srgbClr val="DCE7F0"/>
      </a:lt2>
      <a:accent1>
        <a:srgbClr val="1D8DB0"/>
      </a:accent1>
      <a:accent2>
        <a:srgbClr val="2F4D5D"/>
      </a:accent2>
      <a:accent3>
        <a:srgbClr val="52BDEC"/>
      </a:accent3>
      <a:accent4>
        <a:srgbClr val="466E87"/>
      </a:accent4>
      <a:accent5>
        <a:srgbClr val="E7B037"/>
      </a:accent5>
      <a:accent6>
        <a:srgbClr val="D4D842"/>
      </a:accent6>
      <a:hlink>
        <a:srgbClr val="466E87"/>
      </a:hlink>
      <a:folHlink>
        <a:srgbClr val="1D8DB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KU Leuven</Template>
  <TotalTime>0</TotalTime>
  <Words>876</Words>
  <Application>Microsoft Office PowerPoint</Application>
  <PresentationFormat>Widescreen</PresentationFormat>
  <Paragraphs>123</Paragraphs>
  <Slides>19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Cambria Math</vt:lpstr>
      <vt:lpstr>Wingdings</vt:lpstr>
      <vt:lpstr>KU Leuven</vt:lpstr>
      <vt:lpstr>Magnetosheath jets using MMS  Savvas Raptis  Division of Space and Plasma Physics, KTH Royal Institute of Technology, Sweden    Dayside Kinetic Processes | mini-GEM 2021 19/01/2021</vt:lpstr>
      <vt:lpstr>Introduction – Magnetosheath Jets</vt:lpstr>
      <vt:lpstr>Motivation – Main Subcategories</vt:lpstr>
      <vt:lpstr>Classification Procedure in progress</vt:lpstr>
      <vt:lpstr>Multispacecraft Classification using Cluster</vt:lpstr>
      <vt:lpstr>Main Categories of Jets</vt:lpstr>
      <vt:lpstr>Connecting to existent mechanisms</vt:lpstr>
      <vt:lpstr>PowerPoint Presentation</vt:lpstr>
      <vt:lpstr>Current main results (1)</vt:lpstr>
      <vt:lpstr>Current main results (2)</vt:lpstr>
      <vt:lpstr>PowerPoint Presentation</vt:lpstr>
      <vt:lpstr>Ongoing work – Approaching the shock</vt:lpstr>
      <vt:lpstr>Updated database of jets</vt:lpstr>
      <vt:lpstr>Example: close to the bow shock jet</vt:lpstr>
      <vt:lpstr>Ongoing Correlation Results</vt:lpstr>
      <vt:lpstr>Summary &amp; Conclusion</vt:lpstr>
      <vt:lpstr>PowerPoint Presentation</vt:lpstr>
      <vt:lpstr>Background – Fully automated</vt:lpstr>
      <vt:lpstr>Background – Manual Addition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2017-09-13T11:47:32Z</dcterms:created>
  <dcterms:modified xsi:type="dcterms:W3CDTF">2021-01-22T20:35:26Z</dcterms:modified>
</cp:coreProperties>
</file>