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1" r:id="rId2"/>
    <p:sldId id="439" r:id="rId3"/>
    <p:sldId id="458" r:id="rId4"/>
    <p:sldId id="448" r:id="rId5"/>
    <p:sldId id="455" r:id="rId6"/>
    <p:sldId id="462" r:id="rId7"/>
    <p:sldId id="450" r:id="rId8"/>
    <p:sldId id="465" r:id="rId9"/>
    <p:sldId id="463" r:id="rId10"/>
    <p:sldId id="443" r:id="rId11"/>
    <p:sldId id="457" r:id="rId12"/>
    <p:sldId id="436" r:id="rId13"/>
    <p:sldId id="445" r:id="rId14"/>
    <p:sldId id="447" r:id="rId15"/>
    <p:sldId id="459" r:id="rId16"/>
    <p:sldId id="452" r:id="rId17"/>
    <p:sldId id="446" r:id="rId18"/>
    <p:sldId id="464" r:id="rId19"/>
    <p:sldId id="461" r:id="rId20"/>
    <p:sldId id="460" r:id="rId21"/>
    <p:sldId id="467" r:id="rId22"/>
    <p:sldId id="466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3B"/>
    <a:srgbClr val="000000"/>
    <a:srgbClr val="5F5F5F"/>
    <a:srgbClr val="4D4D4D"/>
    <a:srgbClr val="DDDDDD"/>
    <a:srgbClr val="EAEAEA"/>
    <a:srgbClr val="7F7F7F"/>
    <a:srgbClr val="1D8DB0"/>
    <a:srgbClr val="2F4D5D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8" autoAdjust="0"/>
    <p:restoredTop sz="93221" autoAdjust="0"/>
  </p:normalViewPr>
  <p:slideViewPr>
    <p:cSldViewPr snapToGrid="0" snapToObjects="1">
      <p:cViewPr varScale="1">
        <p:scale>
          <a:sx n="69" d="100"/>
          <a:sy n="69" d="100"/>
        </p:scale>
        <p:origin x="700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30" d="100"/>
          <a:sy n="130" d="100"/>
        </p:scale>
        <p:origin x="4824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20-1-2021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20-1-2021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337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1279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2818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424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441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1760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4375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381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1835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893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49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50434"/>
            <a:ext cx="12192000" cy="20756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 smtClean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 smtClean="0">
                <a:solidFill>
                  <a:srgbClr val="5F5F5F"/>
                </a:solidFill>
                <a:effectLst/>
              </a:rPr>
              <a:t> Raptis – Magnetosheath Jets using MMS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6749"/>
            <a:ext cx="3840480" cy="231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 smtClean="0">
                <a:solidFill>
                  <a:srgbClr val="5F5F5F"/>
                </a:solidFill>
              </a:rPr>
              <a:t>Mini-GEM 2021 |</a:t>
            </a:r>
            <a:r>
              <a:rPr lang="en-US" sz="1300" baseline="0" dirty="0" smtClean="0">
                <a:solidFill>
                  <a:srgbClr val="5F5F5F"/>
                </a:solidFill>
              </a:rPr>
              <a:t> 20/01/2021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50434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20/01/2021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0.png"/><Relationship Id="rId7" Type="http://schemas.openxmlformats.org/officeDocument/2006/relationships/image" Target="../media/image2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8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.tiff"/><Relationship Id="rId7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10" Type="http://schemas.openxmlformats.org/officeDocument/2006/relationships/image" Target="NULL"/><Relationship Id="rId4" Type="http://schemas.openxmlformats.org/officeDocument/2006/relationships/image" Target="../media/image9.tiff"/><Relationship Id="rId9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83743" y="864123"/>
            <a:ext cx="6781057" cy="59305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Magnetosheath </a:t>
            </a:r>
            <a:r>
              <a:rPr lang="en-US" dirty="0" smtClean="0"/>
              <a:t>Jets Close to the Bow Shock | Generation Scenarios using MMS</a:t>
            </a:r>
            <a:br>
              <a:rPr lang="en-US" dirty="0" smtClean="0"/>
            </a:b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b="1" dirty="0" smtClean="0"/>
              <a:t>Savvas Raptis</a:t>
            </a:r>
            <a:r>
              <a:rPr lang="nl-BE" sz="2200" b="1" baseline="30000" dirty="0"/>
              <a:t/>
            </a:r>
            <a:br>
              <a:rPr lang="nl-BE" sz="2200" b="1" baseline="30000" dirty="0"/>
            </a:br>
            <a:r>
              <a:rPr lang="nl-BE" sz="2200" b="1" dirty="0" smtClean="0"/>
              <a:t/>
            </a:r>
            <a:br>
              <a:rPr lang="nl-BE" sz="2200" b="1" dirty="0" smtClean="0"/>
            </a:br>
            <a:r>
              <a:rPr lang="en-US" sz="1800" dirty="0" smtClean="0"/>
              <a:t>Division of Space and Plasma Physics, KTH Royal Institute of Technology, Sweden</a:t>
            </a:r>
            <a:br>
              <a:rPr lang="en-US" sz="1800" dirty="0" smtClean="0"/>
            </a:br>
            <a:r>
              <a:rPr lang="nl-BE" sz="1800" baseline="30000" dirty="0"/>
              <a:t/>
            </a:r>
            <a:br>
              <a:rPr lang="nl-BE" sz="1800" baseline="30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Collisionless</a:t>
            </a:r>
            <a:r>
              <a:rPr lang="en-US" sz="2000" dirty="0" smtClean="0"/>
              <a:t> Shocks | mini-GEM 2021</a:t>
            </a:r>
            <a:br>
              <a:rPr lang="en-US" sz="2000" dirty="0" smtClean="0"/>
            </a:br>
            <a:r>
              <a:rPr lang="en-US" sz="2000" dirty="0" smtClean="0"/>
              <a:t>20/01/2021</a:t>
            </a:r>
            <a:endParaRPr lang="nl-NL" sz="17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1" y="1232113"/>
            <a:ext cx="3319732" cy="37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Current main results (1)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5880" y="620567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242" y="1002992"/>
            <a:ext cx="4309516" cy="485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43" y="1409304"/>
            <a:ext cx="4793553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655" y="1413280"/>
            <a:ext cx="5227152" cy="5029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Current main results (2)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5880" y="6392362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</a:t>
            </a:r>
            <a:r>
              <a:rPr lang="en-US" sz="1100" dirty="0" smtClean="0">
                <a:solidFill>
                  <a:srgbClr val="000000"/>
                </a:solidFill>
              </a:rPr>
              <a:t>JGR</a:t>
            </a:r>
            <a:endParaRPr lang="el-GR" sz="1100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080349" y="1111623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9550" y="1200745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618416" y="790595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“SLAMS”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5716" y="788510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“Ripples”</a:t>
            </a:r>
            <a:endParaRPr lang="sv-S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018354" y="724063"/>
                <a:ext cx="2548005" cy="395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l-G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jet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BG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354" y="724063"/>
                <a:ext cx="2548005" cy="395045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0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Ongoing 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-68254" y="6402920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Ongoing work – Approaching the shock</a:t>
            </a:r>
            <a:endParaRPr lang="sv-SE" dirty="0"/>
          </a:p>
        </p:txBody>
      </p:sp>
      <p:pic>
        <p:nvPicPr>
          <p:cNvPr id="4" name="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425" y="1404294"/>
            <a:ext cx="3352208" cy="46790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1858" y="6219525"/>
            <a:ext cx="401424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Palmroth</a:t>
            </a:r>
            <a:r>
              <a:rPr lang="en-US" sz="1100" dirty="0" smtClean="0">
                <a:solidFill>
                  <a:srgbClr val="000000"/>
                </a:solidFill>
              </a:rPr>
              <a:t> M., </a:t>
            </a:r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 smtClean="0">
                <a:solidFill>
                  <a:srgbClr val="000000"/>
                </a:solidFill>
              </a:rPr>
              <a:t>., et al. (2020)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r>
              <a:rPr lang="en-US" sz="1100" dirty="0" smtClean="0">
                <a:solidFill>
                  <a:srgbClr val="000000"/>
                </a:solidFill>
              </a:rPr>
              <a:t> (under review)</a:t>
            </a:r>
          </a:p>
          <a:p>
            <a:r>
              <a:rPr lang="en-US" sz="1100" dirty="0" err="1">
                <a:solidFill>
                  <a:srgbClr val="000000"/>
                </a:solidFill>
              </a:rPr>
              <a:t>Palmroth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M., </a:t>
            </a:r>
            <a:r>
              <a:rPr lang="en-US" sz="1100" dirty="0">
                <a:solidFill>
                  <a:srgbClr val="000000"/>
                </a:solidFill>
              </a:rPr>
              <a:t>et al. (</a:t>
            </a:r>
            <a:r>
              <a:rPr lang="en-US" sz="1100" dirty="0" smtClean="0">
                <a:solidFill>
                  <a:srgbClr val="000000"/>
                </a:solidFill>
              </a:rPr>
              <a:t>2018) </a:t>
            </a:r>
            <a:r>
              <a:rPr lang="en-US" sz="1100" dirty="0">
                <a:solidFill>
                  <a:srgbClr val="000000"/>
                </a:solidFill>
              </a:rPr>
              <a:t>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endParaRPr lang="el-GR" sz="11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89" y="1404294"/>
            <a:ext cx="7454551" cy="46614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20290" y="6388802"/>
            <a:ext cx="38058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</p:txBody>
      </p:sp>
    </p:spTree>
    <p:extLst>
      <p:ext uri="{BB962C8B-B14F-4D97-AF65-F5344CB8AC3E}">
        <p14:creationId xmlns:p14="http://schemas.microsoft.com/office/powerpoint/2010/main" val="107554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Updated database of jets</a:t>
            </a:r>
            <a:endParaRPr lang="sv-SE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076950" y="762456"/>
            <a:ext cx="37089" cy="5864293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ontent Placeholder 1"/>
          <p:cNvSpPr txBox="1">
            <a:spLocks/>
          </p:cNvSpPr>
          <p:nvPr/>
        </p:nvSpPr>
        <p:spPr>
          <a:xfrm>
            <a:off x="0" y="812775"/>
            <a:ext cx="6115050" cy="5790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u="sng" dirty="0" smtClean="0"/>
          </a:p>
          <a:p>
            <a:pPr marL="0" indent="0" algn="ctr">
              <a:buFont typeface="Arial"/>
              <a:buNone/>
            </a:pPr>
            <a:r>
              <a:rPr lang="en-US" u="sng" dirty="0" smtClean="0"/>
              <a:t>Initial</a:t>
            </a:r>
            <a:r>
              <a:rPr lang="en-US" dirty="0" smtClean="0"/>
              <a:t>: N = 8499</a:t>
            </a:r>
            <a:endParaRPr lang="sv-SE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115792" y="812775"/>
            <a:ext cx="6076950" cy="5790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u="sng" dirty="0" smtClean="0"/>
          </a:p>
          <a:p>
            <a:pPr marL="0" indent="0" algn="ctr">
              <a:buNone/>
            </a:pPr>
            <a:r>
              <a:rPr lang="en-US" u="sng" dirty="0" smtClean="0"/>
              <a:t>Updated</a:t>
            </a:r>
            <a:r>
              <a:rPr lang="en-US" dirty="0" smtClean="0"/>
              <a:t>: N </a:t>
            </a:r>
            <a:r>
              <a:rPr lang="en-US" dirty="0"/>
              <a:t>= </a:t>
            </a:r>
            <a:r>
              <a:rPr lang="en-US" dirty="0" smtClean="0"/>
              <a:t>9196</a:t>
            </a:r>
            <a:endParaRPr lang="sv-SE" dirty="0"/>
          </a:p>
          <a:p>
            <a:pPr marL="0" indent="0" algn="ctr">
              <a:buNone/>
            </a:pP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24" y="1746250"/>
            <a:ext cx="5403624" cy="36465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78937" y="5320158"/>
            <a:ext cx="17491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500" dirty="0">
                <a:solidFill>
                  <a:srgbClr val="000000"/>
                </a:solidFill>
              </a:rPr>
              <a:t>09/2015 - 04/2019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48741" y="6073041"/>
            <a:ext cx="41496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S.</a:t>
            </a:r>
            <a:r>
              <a:rPr lang="en-US" sz="1100" dirty="0" smtClean="0">
                <a:solidFill>
                  <a:srgbClr val="000000"/>
                </a:solidFill>
              </a:rPr>
              <a:t>, Karlsson T., </a:t>
            </a:r>
            <a:r>
              <a:rPr lang="en-US" sz="1100" dirty="0">
                <a:solidFill>
                  <a:srgbClr val="000000"/>
                </a:solidFill>
              </a:rPr>
              <a:t>et al. (2020) | </a:t>
            </a:r>
            <a:r>
              <a:rPr lang="en-US" sz="1100" dirty="0" smtClean="0">
                <a:solidFill>
                  <a:srgbClr val="000000"/>
                </a:solidFill>
              </a:rPr>
              <a:t>JGR</a:t>
            </a:r>
            <a:endParaRPr lang="el-GR" sz="1100" dirty="0" smtClean="0">
              <a:solidFill>
                <a:srgbClr val="000000"/>
              </a:solidFill>
            </a:endParaRPr>
          </a:p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S., et al. (2020) | Frontiers</a:t>
            </a:r>
          </a:p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Palmroth</a:t>
            </a:r>
            <a:r>
              <a:rPr lang="en-US" sz="1100" dirty="0" smtClean="0">
                <a:solidFill>
                  <a:srgbClr val="000000"/>
                </a:solidFill>
              </a:rPr>
              <a:t> M., </a:t>
            </a:r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 smtClean="0">
                <a:solidFill>
                  <a:srgbClr val="000000"/>
                </a:solidFill>
              </a:rPr>
              <a:t>., et al. (2020)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r>
              <a:rPr lang="en-US" sz="1100" dirty="0" smtClean="0">
                <a:solidFill>
                  <a:srgbClr val="000000"/>
                </a:solidFill>
              </a:rPr>
              <a:t> (under review)</a:t>
            </a:r>
            <a:endParaRPr lang="el-GR" sz="11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63791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960" y="1833285"/>
            <a:ext cx="5526338" cy="36484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60620" y="5391720"/>
            <a:ext cx="15872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rgbClr val="000000"/>
                </a:solidFill>
              </a:rPr>
              <a:t>9/2015 - </a:t>
            </a:r>
            <a:r>
              <a:rPr lang="en-US" sz="1500" dirty="0" smtClean="0">
                <a:solidFill>
                  <a:srgbClr val="FF0000"/>
                </a:solidFill>
              </a:rPr>
              <a:t>9/2020</a:t>
            </a:r>
            <a:endParaRPr lang="sv-SE" sz="15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496216" y="4882101"/>
            <a:ext cx="298174" cy="832784"/>
          </a:xfrm>
          <a:prstGeom prst="straightConnector1">
            <a:avLst/>
          </a:prstGeom>
          <a:ln w="19050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115792" y="5702186"/>
            <a:ext cx="26404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rgbClr val="000000"/>
                </a:solidFill>
              </a:rPr>
              <a:t>~</a:t>
            </a:r>
            <a:r>
              <a:rPr lang="en-US" sz="1500" b="1" dirty="0" smtClean="0">
                <a:solidFill>
                  <a:srgbClr val="000000"/>
                </a:solidFill>
              </a:rPr>
              <a:t>300</a:t>
            </a:r>
            <a:r>
              <a:rPr lang="en-US" sz="1500" dirty="0" smtClean="0">
                <a:solidFill>
                  <a:srgbClr val="000000"/>
                </a:solidFill>
              </a:rPr>
              <a:t> close to the bow shock</a:t>
            </a:r>
            <a:endParaRPr lang="sv-SE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23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61" y="789089"/>
            <a:ext cx="6576878" cy="574243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Example: close to the bow shock jet</a:t>
            </a:r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-59209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110577" y="5693134"/>
            <a:ext cx="322028" cy="2584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114552" y="3798073"/>
            <a:ext cx="322028" cy="2584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044315" y="2982694"/>
            <a:ext cx="322028" cy="2584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049615" y="2424190"/>
            <a:ext cx="322028" cy="2584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3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Ongoing Correlation Results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-59209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90867" y="1566355"/>
                <a:ext cx="17203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95%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CI</m:t>
                    </m:r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:[−0.61 , −0.45</m:t>
                    </m:r>
                  </m:oMath>
                </a14:m>
                <a:r>
                  <a:rPr lang="sv-SE" sz="1200" dirty="0" smtClean="0">
                    <a:solidFill>
                      <a:srgbClr val="000000"/>
                    </a:solidFill>
                  </a:rPr>
                  <a:t>]</a:t>
                </a:r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867" y="1566355"/>
                <a:ext cx="1720343" cy="276999"/>
              </a:xfrm>
              <a:prstGeom prst="rect">
                <a:avLst/>
              </a:prstGeom>
              <a:blipFill>
                <a:blip r:embed="rId2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/>
          <p:cNvSpPr/>
          <p:nvPr/>
        </p:nvSpPr>
        <p:spPr>
          <a:xfrm rot="16200000">
            <a:off x="2203050" y="1752859"/>
            <a:ext cx="127799" cy="334434"/>
          </a:xfrm>
          <a:prstGeom prst="rightBrace">
            <a:avLst>
              <a:gd name="adj1" fmla="val 30954"/>
              <a:gd name="adj2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562529" y="1566356"/>
                <a:ext cx="14895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95% </m:t>
                    </m:r>
                    <m:r>
                      <m:rPr>
                        <m:sty m:val="p"/>
                      </m:rP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CI</m:t>
                    </m:r>
                    <m:r>
                      <a:rPr lang="en-US" sz="1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:[0.39 , 0.56</m:t>
                    </m:r>
                  </m:oMath>
                </a14:m>
                <a:r>
                  <a:rPr lang="sv-SE" sz="1200" dirty="0" smtClean="0">
                    <a:solidFill>
                      <a:srgbClr val="000000"/>
                    </a:solidFill>
                  </a:rPr>
                  <a:t>]</a:t>
                </a:r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2529" y="1566356"/>
                <a:ext cx="1489510" cy="276999"/>
              </a:xfrm>
              <a:prstGeom prst="rect">
                <a:avLst/>
              </a:prstGeom>
              <a:blipFill>
                <a:blip r:embed="rId3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/>
          <p:cNvSpPr/>
          <p:nvPr/>
        </p:nvSpPr>
        <p:spPr>
          <a:xfrm rot="16200000">
            <a:off x="10243384" y="1741379"/>
            <a:ext cx="127800" cy="348906"/>
          </a:xfrm>
          <a:prstGeom prst="rightBrace">
            <a:avLst>
              <a:gd name="adj1" fmla="val 30954"/>
              <a:gd name="adj2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80349" y="1299868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9550" y="13889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12493" y="907842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“Ripples”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24829" y="925962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“SLAMS”</a:t>
            </a:r>
            <a:endParaRPr lang="sv-S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23886" y="855373"/>
                <a:ext cx="10718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=310</m:t>
                      </m:r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886" y="855373"/>
                <a:ext cx="107189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73" y="2769827"/>
            <a:ext cx="4745745" cy="37444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10" y="1988892"/>
            <a:ext cx="4233406" cy="7857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705" y="2774606"/>
            <a:ext cx="4773177" cy="3744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219" y="1983977"/>
            <a:ext cx="4237018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Good indication that </a:t>
            </a:r>
            <a:r>
              <a:rPr lang="en-US" dirty="0" smtClean="0">
                <a:solidFill>
                  <a:srgbClr val="FF0000"/>
                </a:solidFill>
              </a:rPr>
              <a:t>existent mechanism are at least partially responsible </a:t>
            </a:r>
            <a:r>
              <a:rPr lang="en-US" dirty="0" smtClean="0"/>
              <a:t>for what we see.</a:t>
            </a:r>
          </a:p>
          <a:p>
            <a:pPr marL="0" indent="0">
              <a:buNone/>
            </a:pPr>
            <a:r>
              <a:rPr lang="en-US" u="sng" dirty="0" smtClean="0"/>
              <a:t>Quite a few things to be done:</a:t>
            </a:r>
          </a:p>
          <a:p>
            <a:pPr lvl="1"/>
            <a:r>
              <a:rPr lang="en-US" dirty="0" smtClean="0"/>
              <a:t>See </a:t>
            </a:r>
            <a:r>
              <a:rPr lang="en-US" dirty="0" smtClean="0">
                <a:solidFill>
                  <a:srgbClr val="FF3B3B"/>
                </a:solidFill>
              </a:rPr>
              <a:t>class specific correlations</a:t>
            </a:r>
            <a:r>
              <a:rPr lang="en-US" dirty="0" smtClean="0"/>
              <a:t> close to the bow shock.</a:t>
            </a:r>
            <a:endParaRPr lang="el-GR" dirty="0" smtClean="0"/>
          </a:p>
          <a:p>
            <a:pPr lvl="1"/>
            <a:r>
              <a:rPr lang="en-US" dirty="0" smtClean="0"/>
              <a:t>Check </a:t>
            </a:r>
            <a:r>
              <a:rPr lang="en-US" dirty="0" smtClean="0">
                <a:solidFill>
                  <a:srgbClr val="FF0000"/>
                </a:solidFill>
              </a:rPr>
              <a:t>burst data availability</a:t>
            </a:r>
            <a:r>
              <a:rPr lang="en-US" dirty="0" smtClean="0"/>
              <a:t> and see if this provides new insight.</a:t>
            </a:r>
          </a:p>
          <a:p>
            <a:pPr lvl="1"/>
            <a:r>
              <a:rPr lang="en-US" dirty="0" smtClean="0"/>
              <a:t>Check</a:t>
            </a:r>
            <a:r>
              <a:rPr lang="en-US" dirty="0" smtClean="0">
                <a:solidFill>
                  <a:srgbClr val="FF0000"/>
                </a:solidFill>
              </a:rPr>
              <a:t> other tools </a:t>
            </a:r>
            <a:r>
              <a:rPr lang="en-US" dirty="0" smtClean="0"/>
              <a:t>of connecting mechanisms (time series analysis, mutual information (MI), prediction power scores (PPS), machine learning (ML), analytical prediction etc.) </a:t>
            </a:r>
            <a:endParaRPr lang="en-US" dirty="0"/>
          </a:p>
          <a:p>
            <a:pPr lvl="1"/>
            <a:r>
              <a:rPr lang="en-US" dirty="0" smtClean="0"/>
              <a:t>Quantification of </a:t>
            </a:r>
            <a:r>
              <a:rPr lang="en-US" dirty="0" smtClean="0">
                <a:solidFill>
                  <a:srgbClr val="FF0000"/>
                </a:solidFill>
              </a:rPr>
              <a:t>other possible mechanisms </a:t>
            </a:r>
            <a:r>
              <a:rPr lang="en-US" dirty="0" smtClean="0"/>
              <a:t>(e.g. reconnection “</a:t>
            </a:r>
            <a:r>
              <a:rPr lang="en-US" dirty="0" err="1" smtClean="0"/>
              <a:t>plasmoids</a:t>
            </a:r>
            <a:r>
              <a:rPr lang="en-US" dirty="0" smtClean="0"/>
              <a:t>”, </a:t>
            </a:r>
            <a:r>
              <a:rPr lang="en-US" dirty="0" err="1" smtClean="0"/>
              <a:t>Preisser</a:t>
            </a:r>
            <a:r>
              <a:rPr lang="en-US" dirty="0" smtClean="0"/>
              <a:t> et. al. </a:t>
            </a:r>
            <a:r>
              <a:rPr lang="en-US" dirty="0"/>
              <a:t>2020 | </a:t>
            </a:r>
            <a:r>
              <a:rPr lang="en-US" dirty="0" err="1" smtClean="0"/>
              <a:t>ApJL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Inspect for </a:t>
            </a:r>
            <a:r>
              <a:rPr lang="en-US" dirty="0" smtClean="0">
                <a:solidFill>
                  <a:srgbClr val="FF3B3B"/>
                </a:solidFill>
              </a:rPr>
              <a:t>statistical artifacts </a:t>
            </a:r>
            <a:r>
              <a:rPr lang="en-US" dirty="0" smtClean="0"/>
              <a:t>(e.g. </a:t>
            </a:r>
            <a:r>
              <a:rPr lang="en-US" dirty="0"/>
              <a:t>p</a:t>
            </a:r>
            <a:r>
              <a:rPr lang="en-US" dirty="0" smtClean="0"/>
              <a:t>artial shock crossings, foreshock, other irregularities etc.)</a:t>
            </a:r>
          </a:p>
          <a:p>
            <a:pPr marL="0" indent="0">
              <a:buNone/>
            </a:pPr>
            <a:r>
              <a:rPr lang="en-US" u="sng" dirty="0" smtClean="0"/>
              <a:t>Other </a:t>
            </a:r>
            <a:r>
              <a:rPr lang="en-US" u="sng" smtClean="0"/>
              <a:t>ongoing projects </a:t>
            </a:r>
            <a:r>
              <a:rPr lang="en-US" u="sng" dirty="0" smtClean="0"/>
              <a:t>with jets</a:t>
            </a:r>
            <a:r>
              <a:rPr lang="en-US" dirty="0" smtClean="0"/>
              <a:t> : Interaction of jets with ambient plasma in the magnetosheath.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 &amp; Conclusion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29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Extra</a:t>
            </a:r>
          </a:p>
        </p:txBody>
      </p:sp>
      <p:sp>
        <p:nvSpPr>
          <p:cNvPr id="3" name="Rectangle 2"/>
          <p:cNvSpPr/>
          <p:nvPr/>
        </p:nvSpPr>
        <p:spPr>
          <a:xfrm>
            <a:off x="-68254" y="6402920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61" y="789089"/>
            <a:ext cx="6576878" cy="574243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Background </a:t>
            </a:r>
            <a:r>
              <a:rPr lang="en-US" dirty="0"/>
              <a:t>– </a:t>
            </a:r>
            <a:r>
              <a:rPr lang="en-US" dirty="0" smtClean="0"/>
              <a:t>Fully automated</a:t>
            </a:r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-59209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 – Magnetosheath Jets</a:t>
            </a:r>
            <a:endParaRPr lang="sv-SE" dirty="0"/>
          </a:p>
        </p:txBody>
      </p:sp>
      <p:pic>
        <p:nvPicPr>
          <p:cNvPr id="7" name="Picture 2" descr="https://media.springernature.com/original/springer-static/image/art%3A10.1007%2Fs11214-018-0516-3/MediaObjects/11214_2018_516_Fig1_HTM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087" y="1042702"/>
            <a:ext cx="5907024" cy="508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55581" y="6393025"/>
            <a:ext cx="415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000000"/>
                </a:solidFill>
              </a:rPr>
              <a:t>Plaschke</a:t>
            </a:r>
            <a:r>
              <a:rPr lang="en-US" sz="1100" dirty="0" smtClean="0">
                <a:solidFill>
                  <a:srgbClr val="000000"/>
                </a:solidFill>
              </a:rPr>
              <a:t> F. et al. (2018); sketch by H. </a:t>
            </a:r>
            <a:r>
              <a:rPr lang="en-US" sz="1100" dirty="0" err="1" smtClean="0">
                <a:solidFill>
                  <a:srgbClr val="000000"/>
                </a:solidFill>
              </a:rPr>
              <a:t>Hietala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| Space </a:t>
            </a:r>
            <a:r>
              <a:rPr lang="en-US" sz="1100" dirty="0">
                <a:solidFill>
                  <a:srgbClr val="000000"/>
                </a:solidFill>
              </a:rPr>
              <a:t>Sci. Rev 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Background </a:t>
            </a:r>
            <a:r>
              <a:rPr lang="en-US" dirty="0"/>
              <a:t>– </a:t>
            </a:r>
            <a:r>
              <a:rPr lang="en-US" dirty="0" smtClean="0"/>
              <a:t>Manual Addition</a:t>
            </a:r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-59209" y="6383497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61" y="789089"/>
            <a:ext cx="6576878" cy="5742432"/>
          </a:xfrm>
        </p:spPr>
      </p:pic>
    </p:spTree>
    <p:extLst>
      <p:ext uri="{BB962C8B-B14F-4D97-AF65-F5344CB8AC3E}">
        <p14:creationId xmlns:p14="http://schemas.microsoft.com/office/powerpoint/2010/main" val="40541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SLAMS Penetration example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8254"/>
            <a:ext cx="8620931" cy="55836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2391" y="1432284"/>
            <a:ext cx="2001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prstClr val="black"/>
                </a:solidFill>
                <a:latin typeface="Calibri" panose="020F0502020204030204"/>
              </a:rPr>
              <a:t>S/C 1 (SW)</a:t>
            </a:r>
          </a:p>
          <a:p>
            <a:r>
              <a:rPr lang="sv-SE" sz="2400" dirty="0" smtClean="0">
                <a:solidFill>
                  <a:srgbClr val="0000FF"/>
                </a:solidFill>
                <a:latin typeface="Calibri" panose="020F0502020204030204"/>
              </a:rPr>
              <a:t>S/C 4 (</a:t>
            </a:r>
            <a:r>
              <a:rPr lang="sv-SE" sz="2400" dirty="0" err="1" smtClean="0">
                <a:solidFill>
                  <a:srgbClr val="0000FF"/>
                </a:solidFill>
                <a:latin typeface="Calibri" panose="020F0502020204030204"/>
              </a:rPr>
              <a:t>MSh</a:t>
            </a:r>
            <a:r>
              <a:rPr lang="sv-SE" sz="2400" dirty="0" smtClean="0">
                <a:solidFill>
                  <a:srgbClr val="0000FF"/>
                </a:solidFill>
                <a:latin typeface="Calibri" panose="020F0502020204030204"/>
              </a:rPr>
              <a:t>)</a:t>
            </a:r>
            <a:endParaRPr lang="sv-SE" sz="24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98615" y="1284292"/>
            <a:ext cx="27156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>
                <a:solidFill>
                  <a:srgbClr val="0000FF"/>
                </a:solidFill>
                <a:latin typeface="Calibri" panose="020F0502020204030204"/>
              </a:rPr>
              <a:t>plot</a:t>
            </a:r>
            <a:r>
              <a:rPr lang="sv-SE" sz="2400" dirty="0">
                <a:solidFill>
                  <a:srgbClr val="0000FF"/>
                </a:solidFill>
                <a:latin typeface="Calibri" panose="020F0502020204030204"/>
              </a:rPr>
              <a:t>(B</a:t>
            </a:r>
            <a:r>
              <a:rPr lang="sv-SE" sz="2400" baseline="-25000" dirty="0">
                <a:solidFill>
                  <a:srgbClr val="0000FF"/>
                </a:solidFill>
                <a:latin typeface="Calibri" panose="020F0502020204030204"/>
              </a:rPr>
              <a:t>4</a:t>
            </a:r>
            <a:r>
              <a:rPr lang="sv-SE" sz="2400" dirty="0">
                <a:solidFill>
                  <a:srgbClr val="0000FF"/>
                </a:solidFill>
                <a:latin typeface="Calibri" panose="020F0502020204030204"/>
              </a:rPr>
              <a:t>(t))</a:t>
            </a:r>
          </a:p>
          <a:p>
            <a:endParaRPr lang="sv-SE" sz="240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sv-SE" sz="2400" dirty="0" err="1" smtClean="0">
                <a:solidFill>
                  <a:prstClr val="black"/>
                </a:solidFill>
                <a:latin typeface="Calibri" panose="020F0502020204030204"/>
              </a:rPr>
              <a:t>plot</a:t>
            </a:r>
            <a:r>
              <a:rPr lang="sv-SE" sz="2400" dirty="0" smtClean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sv-SE" sz="2400" i="1" dirty="0" smtClean="0">
                <a:solidFill>
                  <a:prstClr val="black"/>
                </a:solidFill>
                <a:latin typeface="Symbol" panose="05050102010706020507" pitchFamily="18" charset="2"/>
              </a:rPr>
              <a:t>a</a:t>
            </a:r>
            <a:r>
              <a:rPr lang="sv-SE" sz="2400" dirty="0" smtClean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lang="sv-SE" sz="2400" baseline="-25000" dirty="0" smtClean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sv-SE" sz="2400" dirty="0" smtClean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sv-SE" sz="2400" i="1" dirty="0" smtClean="0">
                <a:solidFill>
                  <a:prstClr val="black"/>
                </a:solidFill>
                <a:latin typeface="Symbol" panose="05050102010706020507" pitchFamily="18" charset="2"/>
              </a:rPr>
              <a:t>b </a:t>
            </a:r>
            <a:r>
              <a:rPr lang="sv-SE" sz="2400" dirty="0" smtClean="0">
                <a:solidFill>
                  <a:prstClr val="black"/>
                </a:solidFill>
                <a:latin typeface="Calibri" panose="020F0502020204030204"/>
              </a:rPr>
              <a:t>t - </a:t>
            </a:r>
            <a:r>
              <a:rPr lang="sv-SE" sz="2400" i="1" dirty="0" smtClean="0">
                <a:solidFill>
                  <a:prstClr val="black"/>
                </a:solidFill>
                <a:latin typeface="Symbol" panose="05050102010706020507" pitchFamily="18" charset="2"/>
              </a:rPr>
              <a:t>g </a:t>
            </a:r>
            <a:r>
              <a:rPr lang="sv-SE" sz="2400" dirty="0" smtClean="0">
                <a:solidFill>
                  <a:prstClr val="black"/>
                </a:solidFill>
                <a:latin typeface="Calibri" panose="020F0502020204030204"/>
              </a:rPr>
              <a:t>))</a:t>
            </a:r>
          </a:p>
          <a:p>
            <a:r>
              <a:rPr lang="sv-SE" sz="2400" i="1" dirty="0" smtClean="0">
                <a:solidFill>
                  <a:prstClr val="black"/>
                </a:solidFill>
                <a:latin typeface="Symbol" panose="05050102010706020507" pitchFamily="18" charset="2"/>
              </a:rPr>
              <a:t>a </a:t>
            </a:r>
            <a:r>
              <a:rPr lang="sv-SE" sz="2400" dirty="0" smtClean="0">
                <a:solidFill>
                  <a:prstClr val="black"/>
                </a:solidFill>
                <a:latin typeface="Calibri" panose="020F0502020204030204"/>
              </a:rPr>
              <a:t>= 3.0</a:t>
            </a:r>
          </a:p>
          <a:p>
            <a:r>
              <a:rPr lang="sv-SE" sz="2400" i="1" dirty="0" smtClean="0">
                <a:solidFill>
                  <a:prstClr val="black"/>
                </a:solidFill>
                <a:latin typeface="Symbol" panose="05050102010706020507" pitchFamily="18" charset="2"/>
              </a:rPr>
              <a:t>b </a:t>
            </a:r>
            <a:r>
              <a:rPr lang="sv-SE" sz="2400" dirty="0" smtClean="0">
                <a:solidFill>
                  <a:prstClr val="black"/>
                </a:solidFill>
                <a:latin typeface="Calibri" panose="020F0502020204030204"/>
              </a:rPr>
              <a:t>= 1.7</a:t>
            </a:r>
          </a:p>
          <a:p>
            <a:r>
              <a:rPr lang="sv-SE" sz="2400" i="1" dirty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sv-SE" sz="2400" i="1" dirty="0" smtClean="0">
                <a:solidFill>
                  <a:prstClr val="black"/>
                </a:solidFill>
                <a:latin typeface="Symbol" panose="05050102010706020507" pitchFamily="18" charset="2"/>
              </a:rPr>
              <a:t> </a:t>
            </a:r>
            <a:r>
              <a:rPr lang="sv-SE" sz="2400" dirty="0">
                <a:solidFill>
                  <a:prstClr val="black"/>
                </a:solidFill>
                <a:latin typeface="Calibri" panose="020F0502020204030204"/>
              </a:rPr>
              <a:t>= </a:t>
            </a:r>
            <a:r>
              <a:rPr lang="sv-SE" sz="2400" dirty="0" smtClean="0">
                <a:solidFill>
                  <a:prstClr val="black"/>
                </a:solidFill>
                <a:latin typeface="Calibri" panose="020F0502020204030204"/>
              </a:rPr>
              <a:t>7 s</a:t>
            </a:r>
            <a:endParaRPr lang="sv-SE" sz="24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sv-SE" sz="24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68254" y="6402920"/>
            <a:ext cx="18020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smtClean="0">
                <a:solidFill>
                  <a:srgbClr val="000000"/>
                </a:solidFill>
              </a:rPr>
              <a:t>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29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40948"/>
          </a:xfrm>
        </p:spPr>
        <p:txBody>
          <a:bodyPr/>
          <a:lstStyle/>
          <a:p>
            <a:pPr algn="ctr"/>
            <a:r>
              <a:rPr lang="en-US" dirty="0" smtClean="0"/>
              <a:t>How SLAMS get compressed ?</a:t>
            </a:r>
            <a:endParaRPr lang="sv-SE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5989320" y="860856"/>
            <a:ext cx="0" cy="574243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7" name="Oval 36"/>
          <p:cNvSpPr/>
          <p:nvPr/>
        </p:nvSpPr>
        <p:spPr>
          <a:xfrm>
            <a:off x="2304288" y="1332246"/>
            <a:ext cx="1307592" cy="1307592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3858768" y="1853454"/>
            <a:ext cx="1463040" cy="301752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58768" y="2045482"/>
            <a:ext cx="66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 smtClean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sv-SE" sz="2400" baseline="-25000" dirty="0" err="1" smtClean="0">
                <a:solidFill>
                  <a:prstClr val="black"/>
                </a:solidFill>
                <a:latin typeface="Calibri" panose="020F0502020204030204"/>
              </a:rPr>
              <a:t>SW</a:t>
            </a:r>
            <a:endParaRPr lang="sv-SE" sz="2400" baseline="-250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711698" y="1332246"/>
            <a:ext cx="472439" cy="1307592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7431026" y="1853454"/>
            <a:ext cx="667512" cy="301752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31026" y="2045482"/>
            <a:ext cx="93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 smtClean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sv-SE" sz="2400" baseline="-25000" dirty="0" err="1" smtClean="0">
                <a:solidFill>
                  <a:prstClr val="black"/>
                </a:solidFill>
                <a:latin typeface="Calibri" panose="020F0502020204030204"/>
              </a:rPr>
              <a:t>MSh</a:t>
            </a:r>
            <a:endParaRPr lang="sv-SE" sz="2400" baseline="-250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304288" y="939054"/>
            <a:ext cx="1307592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arrow" w="lg" len="lg"/>
            <a:tailEnd type="arrow" w="lg" len="lg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2624328" y="443153"/>
            <a:ext cx="66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sv-SE" sz="2400" dirty="0" smtClean="0">
                <a:solidFill>
                  <a:prstClr val="black"/>
                </a:solidFill>
                <a:latin typeface="Calibri" panose="020F0502020204030204"/>
              </a:rPr>
              <a:t>t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680168" y="1139476"/>
            <a:ext cx="55095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arrow" w="lg" len="lg"/>
            <a:tailEnd type="arrow" w="lg" len="lg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6745331" y="675105"/>
            <a:ext cx="66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sv-SE" sz="2400" dirty="0" smtClean="0">
                <a:solidFill>
                  <a:prstClr val="black"/>
                </a:solidFill>
                <a:latin typeface="Calibri" panose="020F0502020204030204"/>
              </a:rPr>
              <a:t>t</a:t>
            </a:r>
          </a:p>
        </p:txBody>
      </p:sp>
      <p:sp>
        <p:nvSpPr>
          <p:cNvPr id="47" name="Oval 46"/>
          <p:cNvSpPr/>
          <p:nvPr/>
        </p:nvSpPr>
        <p:spPr>
          <a:xfrm>
            <a:off x="2304288" y="4139966"/>
            <a:ext cx="1307592" cy="1307592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3858768" y="4661174"/>
            <a:ext cx="970736" cy="274123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58767" y="4853202"/>
            <a:ext cx="91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 smtClean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sv-SE" sz="2400" baseline="-25000" dirty="0" err="1" smtClean="0">
                <a:solidFill>
                  <a:prstClr val="black"/>
                </a:solidFill>
                <a:latin typeface="Calibri" panose="020F0502020204030204"/>
              </a:rPr>
              <a:t>SLAMS</a:t>
            </a:r>
            <a:endParaRPr lang="sv-SE" sz="2400" baseline="-250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705599" y="4139966"/>
            <a:ext cx="1040473" cy="1307592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ight Arrow 50"/>
          <p:cNvSpPr/>
          <p:nvPr/>
        </p:nvSpPr>
        <p:spPr>
          <a:xfrm>
            <a:off x="7898893" y="4625439"/>
            <a:ext cx="667512" cy="301752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98893" y="4817467"/>
            <a:ext cx="93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 smtClean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sv-SE" sz="2400" baseline="-25000" dirty="0" err="1" smtClean="0">
                <a:solidFill>
                  <a:prstClr val="black"/>
                </a:solidFill>
                <a:latin typeface="Calibri" panose="020F0502020204030204"/>
              </a:rPr>
              <a:t>MSh</a:t>
            </a:r>
            <a:endParaRPr lang="sv-SE" sz="2400" baseline="-250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6699504" y="3922129"/>
            <a:ext cx="1065278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arrow" w="lg" len="lg"/>
            <a:tailEnd type="arrow" w="lg" len="lg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6699503" y="3447248"/>
            <a:ext cx="1667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sv-SE" sz="2400" dirty="0" err="1" smtClean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sv-SE" sz="2400" baseline="-25000" dirty="0" err="1" smtClean="0">
                <a:solidFill>
                  <a:prstClr val="black"/>
                </a:solidFill>
                <a:latin typeface="Calibri" panose="020F0502020204030204"/>
              </a:rPr>
              <a:t>SLAMS</a:t>
            </a:r>
            <a:endParaRPr lang="sv-SE" sz="2400" baseline="-250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86998" y="6032880"/>
            <a:ext cx="4528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 smtClean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sv-SE" sz="2400" baseline="-25000" dirty="0" err="1" smtClean="0">
                <a:solidFill>
                  <a:prstClr val="black"/>
                </a:solidFill>
                <a:latin typeface="Calibri" panose="020F0502020204030204"/>
              </a:rPr>
              <a:t>SLAMS</a:t>
            </a:r>
            <a:r>
              <a:rPr lang="sv-SE" sz="2400" dirty="0" smtClean="0">
                <a:solidFill>
                  <a:prstClr val="black"/>
                </a:solidFill>
                <a:latin typeface="Calibri" panose="020F0502020204030204"/>
              </a:rPr>
              <a:t> = </a:t>
            </a:r>
            <a:r>
              <a:rPr lang="sv-SE" sz="2400" dirty="0" err="1" smtClean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sv-SE" sz="2400" baseline="-25000" dirty="0" err="1" smtClean="0">
                <a:solidFill>
                  <a:prstClr val="black"/>
                </a:solidFill>
                <a:latin typeface="Calibri" panose="020F0502020204030204"/>
              </a:rPr>
              <a:t>SW</a:t>
            </a:r>
            <a:r>
              <a:rPr lang="sv-SE" sz="2400" dirty="0" smtClean="0">
                <a:solidFill>
                  <a:prstClr val="black"/>
                </a:solidFill>
                <a:latin typeface="Calibri" panose="020F0502020204030204"/>
              </a:rPr>
              <a:t>/1.7 = 0.6</a:t>
            </a:r>
            <a:r>
              <a:rPr lang="sv-SE" sz="2400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sv-SE" sz="2400" baseline="-25000" dirty="0">
                <a:solidFill>
                  <a:prstClr val="black"/>
                </a:solidFill>
                <a:latin typeface="Calibri" panose="020F0502020204030204"/>
              </a:rPr>
              <a:t>SW</a:t>
            </a:r>
            <a:r>
              <a:rPr lang="sv-SE" sz="24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sv-SE" sz="2400" baseline="-250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594103" y="292674"/>
            <a:ext cx="169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4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685416"/>
              </p:ext>
            </p:extLst>
          </p:nvPr>
        </p:nvGraphicFramePr>
        <p:xfrm>
          <a:off x="9785116" y="2153435"/>
          <a:ext cx="2060058" cy="1940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4" imgW="876240" imgH="825480" progId="Equation.DSMT4">
                  <p:embed/>
                </p:oleObj>
              </mc:Choice>
              <mc:Fallback>
                <p:oleObj name="Equation" r:id="rId4" imgW="876240" imgH="82548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85116" y="2153435"/>
                        <a:ext cx="2060058" cy="1940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57"/>
          <p:cNvSpPr/>
          <p:nvPr/>
        </p:nvSpPr>
        <p:spPr>
          <a:xfrm>
            <a:off x="-68254" y="6402920"/>
            <a:ext cx="18020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smtClean="0">
                <a:solidFill>
                  <a:srgbClr val="000000"/>
                </a:solidFill>
              </a:rPr>
              <a:t>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02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Motivation – Main Subcategories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66560" y="1147346"/>
            <a:ext cx="5218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”Found ~9 times more often behind the </a:t>
            </a:r>
            <a:r>
              <a:rPr lang="en-US" dirty="0" err="1" smtClean="0">
                <a:solidFill>
                  <a:srgbClr val="000000"/>
                </a:solidFill>
              </a:rPr>
              <a:t>Qpar</a:t>
            </a:r>
            <a:r>
              <a:rPr lang="en-US" dirty="0" smtClean="0">
                <a:solidFill>
                  <a:srgbClr val="000000"/>
                </a:solidFill>
              </a:rPr>
              <a:t> bow shock”</a:t>
            </a:r>
            <a:endParaRPr lang="en-US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6" y="1470511"/>
            <a:ext cx="6090194" cy="468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656676" y="3538804"/>
            <a:ext cx="1391920" cy="1363405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435956" y="3009501"/>
            <a:ext cx="1391920" cy="13634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4311987"/>
                  </p:ext>
                </p:extLst>
              </p:nvPr>
            </p:nvGraphicFramePr>
            <p:xfrm>
              <a:off x="7863106" y="1787897"/>
              <a:ext cx="2523066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𝒑𝒂𝒓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𝒑𝒆𝒓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4311987"/>
                  </p:ext>
                </p:extLst>
              </p:nvPr>
            </p:nvGraphicFramePr>
            <p:xfrm>
              <a:off x="7863106" y="1787897"/>
              <a:ext cx="2523066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4"/>
                          <a:stretch>
                            <a:fillRect l="-481" t="-1149" r="-100481" b="-2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4"/>
                          <a:stretch>
                            <a:fillRect l="-100966" t="-1149" r="-966" b="-22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9" name="Rectangle 48"/>
          <p:cNvSpPr/>
          <p:nvPr/>
        </p:nvSpPr>
        <p:spPr>
          <a:xfrm>
            <a:off x="7955390" y="1847741"/>
            <a:ext cx="1069765" cy="3683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Rectangle 49"/>
          <p:cNvSpPr/>
          <p:nvPr/>
        </p:nvSpPr>
        <p:spPr>
          <a:xfrm>
            <a:off x="9220522" y="1847579"/>
            <a:ext cx="1069765" cy="368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080026" y="3380000"/>
            <a:ext cx="530087" cy="4859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899426" y="3734593"/>
            <a:ext cx="530087" cy="485913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55581" y="6393025"/>
            <a:ext cx="4485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>
                <a:solidFill>
                  <a:srgbClr val="000000"/>
                </a:solidFill>
              </a:rPr>
              <a:t>L. B. Wilson (2016) </a:t>
            </a:r>
            <a:r>
              <a:rPr lang="sv-SE" sz="1100" dirty="0" smtClean="0">
                <a:solidFill>
                  <a:srgbClr val="000000"/>
                </a:solidFill>
              </a:rPr>
              <a:t>| </a:t>
            </a:r>
            <a:r>
              <a:rPr lang="sv-SE" sz="1100" dirty="0" err="1" smtClean="0">
                <a:solidFill>
                  <a:srgbClr val="000000"/>
                </a:solidFill>
              </a:rPr>
              <a:t>Geophysical</a:t>
            </a:r>
            <a:r>
              <a:rPr lang="sv-SE" sz="1100" dirty="0" smtClean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Monograph</a:t>
            </a:r>
            <a:r>
              <a:rPr lang="sv-SE" sz="1100" dirty="0">
                <a:solidFill>
                  <a:srgbClr val="000000"/>
                </a:solidFill>
              </a:rPr>
              <a:t> Series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40" y="2434228"/>
            <a:ext cx="3163813" cy="401853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782069" y="6383575"/>
            <a:ext cx="22028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Vuorinen</a:t>
            </a:r>
            <a:r>
              <a:rPr lang="en-US" sz="1100" dirty="0" smtClean="0">
                <a:solidFill>
                  <a:srgbClr val="000000"/>
                </a:solidFill>
              </a:rPr>
              <a:t>, et al. (2019)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8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10844"/>
          </a:xfrm>
        </p:spPr>
        <p:txBody>
          <a:bodyPr/>
          <a:lstStyle/>
          <a:p>
            <a:pPr algn="ctr"/>
            <a:r>
              <a:rPr lang="en-US" dirty="0" smtClean="0"/>
              <a:t>Classification Procedure in progress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21" y="817880"/>
            <a:ext cx="9088586" cy="5332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45544" y="434667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Anisotropy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45544" y="4994401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Magnetic Field </a:t>
            </a:r>
          </a:p>
          <a:p>
            <a:pPr algn="ctr"/>
            <a:r>
              <a:rPr lang="en-US" sz="1600" dirty="0" err="1" smtClean="0">
                <a:solidFill>
                  <a:srgbClr val="000000"/>
                </a:solidFill>
              </a:rPr>
              <a:t>stdev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45544" y="3702703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High Energy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45544" y="2806809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Very High Energy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45544" y="212594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Cone Angle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3318" y="6232962"/>
            <a:ext cx="3988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(2020) | JGR </a:t>
            </a:r>
            <a:endParaRPr lang="el-GR" sz="1100" dirty="0" smtClean="0">
              <a:solidFill>
                <a:srgbClr val="000000"/>
              </a:solidFill>
            </a:endParaRPr>
          </a:p>
          <a:p>
            <a:r>
              <a:rPr lang="en-US" sz="1100" dirty="0" smtClean="0">
                <a:solidFill>
                  <a:srgbClr val="000000"/>
                </a:solidFill>
              </a:rPr>
              <a:t>Karlsson, </a:t>
            </a:r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et al. (2020)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2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Multispacecraft</a:t>
            </a:r>
            <a:r>
              <a:rPr lang="en-US" dirty="0" smtClean="0"/>
              <a:t> Classification using Cluster</a:t>
            </a:r>
            <a:endParaRPr lang="sv-SE" dirty="0"/>
          </a:p>
        </p:txBody>
      </p:sp>
      <p:sp>
        <p:nvSpPr>
          <p:cNvPr id="10" name="Rectangle 9"/>
          <p:cNvSpPr/>
          <p:nvPr/>
        </p:nvSpPr>
        <p:spPr>
          <a:xfrm>
            <a:off x="-68254" y="6402920"/>
            <a:ext cx="27174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Karlsson, </a:t>
            </a:r>
            <a:r>
              <a:rPr lang="en-US" sz="1100" b="1" dirty="0">
                <a:solidFill>
                  <a:srgbClr val="000000"/>
                </a:solidFill>
              </a:rPr>
              <a:t>Raptis</a:t>
            </a:r>
            <a:r>
              <a:rPr lang="en-US" sz="1100" dirty="0">
                <a:solidFill>
                  <a:srgbClr val="000000"/>
                </a:solidFill>
              </a:rPr>
              <a:t>, </a:t>
            </a:r>
            <a:r>
              <a:rPr lang="en-US" sz="1100" dirty="0" smtClean="0">
                <a:solidFill>
                  <a:srgbClr val="000000"/>
                </a:solidFill>
              </a:rPr>
              <a:t>et al. </a:t>
            </a:r>
            <a:r>
              <a:rPr lang="en-US" sz="1100" dirty="0">
                <a:solidFill>
                  <a:srgbClr val="000000"/>
                </a:solidFill>
              </a:rPr>
              <a:t>(2020) | 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3656" y="2201814"/>
            <a:ext cx="2008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Magnetic </a:t>
            </a:r>
            <a:r>
              <a:rPr lang="en-US" sz="1600" dirty="0" smtClean="0">
                <a:solidFill>
                  <a:srgbClr val="000000"/>
                </a:solidFill>
              </a:rPr>
              <a:t>Field (</a:t>
            </a:r>
            <a:r>
              <a:rPr lang="en-US" sz="1600" dirty="0" err="1" smtClean="0">
                <a:solidFill>
                  <a:srgbClr val="000000"/>
                </a:solidFill>
              </a:rPr>
              <a:t>nT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  <a:endParaRPr lang="sv-SE" dirty="0"/>
          </a:p>
        </p:txBody>
      </p:sp>
      <p:sp>
        <p:nvSpPr>
          <p:cNvPr id="13" name="Rectangle 12"/>
          <p:cNvSpPr/>
          <p:nvPr/>
        </p:nvSpPr>
        <p:spPr>
          <a:xfrm>
            <a:off x="1923656" y="2754017"/>
            <a:ext cx="2008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Magnetic </a:t>
            </a:r>
            <a:r>
              <a:rPr lang="en-US" sz="1600" dirty="0" smtClean="0">
                <a:solidFill>
                  <a:srgbClr val="000000"/>
                </a:solidFill>
              </a:rPr>
              <a:t>Field (</a:t>
            </a:r>
            <a:r>
              <a:rPr lang="en-US" sz="1600" dirty="0" err="1" smtClean="0">
                <a:solidFill>
                  <a:srgbClr val="000000"/>
                </a:solidFill>
              </a:rPr>
              <a:t>nT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  <a:endParaRPr lang="sv-SE" dirty="0"/>
          </a:p>
        </p:txBody>
      </p:sp>
      <p:sp>
        <p:nvSpPr>
          <p:cNvPr id="14" name="Rectangle 13"/>
          <p:cNvSpPr/>
          <p:nvPr/>
        </p:nvSpPr>
        <p:spPr>
          <a:xfrm>
            <a:off x="1923657" y="3201482"/>
            <a:ext cx="1574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Magnetic Field </a:t>
            </a:r>
          </a:p>
          <a:p>
            <a:pPr algn="ctr"/>
            <a:r>
              <a:rPr lang="en-US" sz="1600" dirty="0" err="1" smtClean="0">
                <a:solidFill>
                  <a:srgbClr val="000000"/>
                </a:solidFill>
              </a:rPr>
              <a:t>Stdev</a:t>
            </a:r>
            <a:r>
              <a:rPr lang="en-US" sz="1600" dirty="0" smtClean="0">
                <a:solidFill>
                  <a:srgbClr val="000000"/>
                </a:solidFill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</a:rPr>
              <a:t>nT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85372" y="3959706"/>
            <a:ext cx="14510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Anisotropy</a:t>
            </a:r>
            <a:r>
              <a:rPr lang="el-GR" sz="1600" dirty="0" smtClean="0">
                <a:solidFill>
                  <a:srgbClr val="000000"/>
                </a:solidFill>
              </a:rPr>
              <a:t>(</a:t>
            </a:r>
            <a:r>
              <a:rPr lang="en-US" sz="1600" dirty="0" smtClean="0">
                <a:solidFill>
                  <a:srgbClr val="000000"/>
                </a:solidFill>
              </a:rPr>
              <a:t>Q)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35606" y="4505716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High Energy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5606" y="505791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Energy Flux Ratio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5606" y="5622411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Theta </a:t>
            </a:r>
            <a:r>
              <a:rPr lang="en-US" sz="1600" dirty="0" err="1" smtClean="0">
                <a:solidFill>
                  <a:srgbClr val="000000"/>
                </a:solidFill>
              </a:rPr>
              <a:t>Bn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88817" y="984823"/>
            <a:ext cx="2044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Energy Spectrum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Magnetosheath (eV)</a:t>
            </a:r>
            <a:endParaRPr lang="sv-SE" dirty="0"/>
          </a:p>
        </p:txBody>
      </p:sp>
      <p:sp>
        <p:nvSpPr>
          <p:cNvPr id="21" name="Rectangle 20"/>
          <p:cNvSpPr/>
          <p:nvPr/>
        </p:nvSpPr>
        <p:spPr>
          <a:xfrm>
            <a:off x="1825873" y="1569598"/>
            <a:ext cx="1770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Energy Spectrum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Solar Wind (eV)</a:t>
            </a:r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750" y="659264"/>
            <a:ext cx="4530500" cy="580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9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29528" y="529544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70C0"/>
                </a:solidFill>
              </a:rPr>
              <a:t>Qpar</a:t>
            </a:r>
            <a:r>
              <a:rPr lang="sv-SE" sz="1600" dirty="0" smtClean="0">
                <a:solidFill>
                  <a:srgbClr val="0070C0"/>
                </a:solidFill>
              </a:rPr>
              <a:t> Jet</a:t>
            </a:r>
            <a:endParaRPr lang="sv-SE" sz="1600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12676" y="5309472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7030A0"/>
                </a:solidFill>
              </a:rPr>
              <a:t>Boundary</a:t>
            </a:r>
            <a:r>
              <a:rPr lang="sv-SE" sz="1600" dirty="0" smtClean="0">
                <a:solidFill>
                  <a:srgbClr val="7030A0"/>
                </a:solidFill>
              </a:rPr>
              <a:t> Jet</a:t>
            </a:r>
            <a:endParaRPr lang="sv-SE" sz="16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07298" y="5309472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FF0000"/>
                </a:solidFill>
              </a:rPr>
              <a:t>Qperp</a:t>
            </a:r>
            <a:r>
              <a:rPr lang="sv-SE" sz="1600" dirty="0" smtClean="0">
                <a:solidFill>
                  <a:srgbClr val="FF0000"/>
                </a:solidFill>
              </a:rPr>
              <a:t> Jet</a:t>
            </a:r>
            <a:endParaRPr lang="sv-SE" sz="16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18056" y="5295441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smtClean="0">
                <a:solidFill>
                  <a:srgbClr val="FFC000"/>
                </a:solidFill>
              </a:rPr>
              <a:t>Encapsulated Jet</a:t>
            </a:r>
            <a:endParaRPr lang="sv-SE" sz="1600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00" y="1319843"/>
            <a:ext cx="2957135" cy="39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79" y="1319843"/>
            <a:ext cx="2957134" cy="39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22" y="1319843"/>
            <a:ext cx="2957134" cy="3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8" y="1319843"/>
            <a:ext cx="2957134" cy="3960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Main Categories of Jets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5400" y="5678961"/>
                <a:ext cx="2129494" cy="343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Jets found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 smtClean="0">
                    <a:solidFill>
                      <a:srgbClr val="000000"/>
                    </a:solidFill>
                  </a:rPr>
                  <a:t> MSH</a:t>
                </a:r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0" y="5678961"/>
                <a:ext cx="2129494" cy="343812"/>
              </a:xfrm>
              <a:prstGeom prst="rect">
                <a:avLst/>
              </a:prstGeom>
              <a:blipFill>
                <a:blip r:embed="rId7"/>
                <a:stretch>
                  <a:fillRect l="-1429" t="-5357" r="-286" b="-2142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34046" y="5724026"/>
                <a:ext cx="2129494" cy="343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Jets found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MSH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046" y="5724026"/>
                <a:ext cx="2129494" cy="343812"/>
              </a:xfrm>
              <a:prstGeom prst="rect">
                <a:avLst/>
              </a:prstGeom>
              <a:blipFill>
                <a:blip r:embed="rId8"/>
                <a:stretch>
                  <a:fillRect l="-1429" t="-5357" r="-286" b="-2142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243333" y="5679060"/>
                <a:ext cx="2953512" cy="5900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Jets found in the boundary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>
                    <a:solidFill>
                      <a:srgbClr val="000000"/>
                    </a:solidFill>
                  </a:rPr>
                  <a:t> </a:t>
                </a:r>
                <a:r>
                  <a:rPr lang="sv-SE" sz="1600" dirty="0" smtClean="0">
                    <a:solidFill>
                      <a:srgbClr val="000000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1600" dirty="0" smtClean="0">
                    <a:solidFill>
                      <a:srgbClr val="000000"/>
                    </a:solidFill>
                  </a:rPr>
                  <a:t> MSH</a:t>
                </a:r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333" y="5679060"/>
                <a:ext cx="2953512" cy="590033"/>
              </a:xfrm>
              <a:prstGeom prst="rect">
                <a:avLst/>
              </a:prstGeom>
              <a:blipFill>
                <a:blip r:embed="rId9"/>
                <a:stretch>
                  <a:fillRect l="-1031" t="-3125" b="-1250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101979" y="5682375"/>
                <a:ext cx="2957134" cy="836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Jets corresponding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1600" dirty="0" smtClean="0">
                    <a:solidFill>
                      <a:srgbClr val="000000"/>
                    </a:solidFill>
                  </a:rPr>
                  <a:t>-like MSH plasma enclosed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1600" dirty="0" smtClean="0">
                    <a:solidFill>
                      <a:srgbClr val="000000"/>
                    </a:solidFill>
                  </a:rPr>
                  <a:t> MSH</a:t>
                </a:r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1979" y="5682375"/>
                <a:ext cx="2957134" cy="836255"/>
              </a:xfrm>
              <a:prstGeom prst="rect">
                <a:avLst/>
              </a:prstGeom>
              <a:blipFill>
                <a:blip r:embed="rId10"/>
                <a:stretch>
                  <a:fillRect l="-1031" t="-2190" b="-875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-55880" y="620567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</a:t>
            </a:r>
            <a:r>
              <a:rPr lang="en-US" sz="1100" dirty="0" smtClean="0">
                <a:solidFill>
                  <a:srgbClr val="000000"/>
                </a:solidFill>
              </a:rPr>
              <a:t>T., </a:t>
            </a:r>
            <a:r>
              <a:rPr lang="en-US" sz="1100" dirty="0">
                <a:solidFill>
                  <a:srgbClr val="000000"/>
                </a:solidFill>
              </a:rPr>
              <a:t>et al. (2020) | JGR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</p:txBody>
      </p:sp>
    </p:spTree>
    <p:extLst>
      <p:ext uri="{BB962C8B-B14F-4D97-AF65-F5344CB8AC3E}">
        <p14:creationId xmlns:p14="http://schemas.microsoft.com/office/powerpoint/2010/main" val="114249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Connecting to existent mechanisms</a:t>
            </a:r>
            <a:endParaRPr lang="sv-SE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086980" y="857250"/>
            <a:ext cx="18039" cy="5566299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348494" y="107141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Bow shock </a:t>
            </a:r>
            <a:r>
              <a:rPr lang="en-US" u="sng" dirty="0">
                <a:solidFill>
                  <a:srgbClr val="000000"/>
                </a:solidFill>
              </a:rPr>
              <a:t>r</a:t>
            </a:r>
            <a:r>
              <a:rPr lang="en-US" u="sng" dirty="0" smtClean="0">
                <a:solidFill>
                  <a:srgbClr val="000000"/>
                </a:solidFill>
              </a:rPr>
              <a:t>ipples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2643" y="107141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SLAMS </a:t>
            </a:r>
            <a:r>
              <a:rPr lang="en-US" u="sng" dirty="0" smtClean="0">
                <a:solidFill>
                  <a:srgbClr val="000000"/>
                </a:solidFill>
              </a:rPr>
              <a:t>penetration</a:t>
            </a:r>
            <a:endParaRPr lang="sv-SE" u="sng" dirty="0">
              <a:solidFill>
                <a:srgbClr val="000000"/>
              </a:solidFill>
            </a:endParaRPr>
          </a:p>
        </p:txBody>
      </p:sp>
      <p:pic>
        <p:nvPicPr>
          <p:cNvPr id="1026" name="Picture 2" descr="https://www.researchgate.net/publication/325920264/figure/fig8/AS:640151671828480@1529635460052/Sketch-of-bow-shock-rippling-and-of-the-mechanism-leading-to-magnetosheath-jets-as-the_W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35" y="1562376"/>
            <a:ext cx="3865922" cy="366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071620" y="6423549"/>
            <a:ext cx="32207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Hietala</a:t>
            </a:r>
            <a:r>
              <a:rPr lang="en-US" sz="1100" dirty="0" smtClean="0">
                <a:solidFill>
                  <a:srgbClr val="000000"/>
                </a:solidFill>
              </a:rPr>
              <a:t> et al., (2009,2012), Karlsson et al. (2015)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00374" y="6379483"/>
            <a:ext cx="42627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Qpar</a:t>
            </a:r>
            <a:r>
              <a:rPr lang="en-US" sz="1100" dirty="0" smtClean="0">
                <a:solidFill>
                  <a:srgbClr val="000000"/>
                </a:solidFill>
              </a:rPr>
              <a:t> : </a:t>
            </a:r>
            <a:r>
              <a:rPr lang="en-US" sz="1100" dirty="0" err="1" smtClean="0">
                <a:solidFill>
                  <a:srgbClr val="000000"/>
                </a:solidFill>
              </a:rPr>
              <a:t>Hietala</a:t>
            </a:r>
            <a:r>
              <a:rPr lang="en-US" sz="1100" dirty="0" smtClean="0">
                <a:solidFill>
                  <a:srgbClr val="000000"/>
                </a:solidFill>
              </a:rPr>
              <a:t> et al., (2009,2012) | </a:t>
            </a:r>
            <a:r>
              <a:rPr lang="en-US" sz="1100" dirty="0" err="1" smtClean="0">
                <a:solidFill>
                  <a:srgbClr val="000000"/>
                </a:solidFill>
              </a:rPr>
              <a:t>Qperp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: </a:t>
            </a:r>
            <a:r>
              <a:rPr lang="en-US" sz="1100" dirty="0" err="1" smtClean="0">
                <a:solidFill>
                  <a:srgbClr val="000000"/>
                </a:solidFill>
              </a:rPr>
              <a:t>Johlander</a:t>
            </a:r>
            <a:r>
              <a:rPr lang="en-US" sz="1100" dirty="0" smtClean="0">
                <a:solidFill>
                  <a:srgbClr val="000000"/>
                </a:solidFill>
              </a:rPr>
              <a:t> et al. (2016)</a:t>
            </a:r>
            <a:endParaRPr lang="sv-SE" sz="11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34818" y="5620186"/>
                <a:ext cx="40714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Faster flow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r>
                  <a:rPr lang="el-GR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 Less heated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Δ</m:t>
                    </m:r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𝑇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) </a:t>
                </a:r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818" y="5620186"/>
                <a:ext cx="4071499" cy="369332"/>
              </a:xfrm>
              <a:prstGeom prst="rect">
                <a:avLst/>
              </a:prstGeom>
              <a:blipFill>
                <a:blip r:embed="rId4"/>
                <a:stretch>
                  <a:fillRect l="-1347" t="-9836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476087" y="5646115"/>
                <a:ext cx="55427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Steepened wave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 </a:t>
                </a:r>
                <a:r>
                  <a:rPr lang="en-US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Density enhancement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087" y="5646115"/>
                <a:ext cx="5542736" cy="369332"/>
              </a:xfrm>
              <a:prstGeom prst="rect">
                <a:avLst/>
              </a:prstGeom>
              <a:blipFill>
                <a:blip r:embed="rId5"/>
                <a:stretch>
                  <a:fillRect l="-879" t="-8197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/>
          <p:cNvGrpSpPr/>
          <p:nvPr/>
        </p:nvGrpSpPr>
        <p:grpSpPr>
          <a:xfrm>
            <a:off x="6544998" y="2301144"/>
            <a:ext cx="4646434" cy="2406322"/>
            <a:chOff x="6629400" y="1838863"/>
            <a:chExt cx="4348920" cy="2191896"/>
          </a:xfrm>
        </p:grpSpPr>
        <p:grpSp>
          <p:nvGrpSpPr>
            <p:cNvPr id="37" name="Group 36"/>
            <p:cNvGrpSpPr/>
            <p:nvPr/>
          </p:nvGrpSpPr>
          <p:grpSpPr>
            <a:xfrm>
              <a:off x="6629400" y="1838863"/>
              <a:ext cx="3975100" cy="2191896"/>
              <a:chOff x="6629400" y="1838863"/>
              <a:chExt cx="3975100" cy="2191896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8072438" y="1838863"/>
                <a:ext cx="0" cy="2191896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9158817" y="1838863"/>
                <a:ext cx="0" cy="2191896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629400" y="3263900"/>
                <a:ext cx="1464733" cy="0"/>
              </a:xfrm>
              <a:prstGeom prst="line">
                <a:avLst/>
              </a:prstGeom>
              <a:ln w="38100">
                <a:solidFill>
                  <a:srgbClr val="FF3B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8072438" y="2413000"/>
                <a:ext cx="1086379" cy="850900"/>
              </a:xfrm>
              <a:prstGeom prst="line">
                <a:avLst/>
              </a:prstGeom>
              <a:ln w="38100">
                <a:solidFill>
                  <a:srgbClr val="FF3B3B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9139767" y="2413000"/>
                <a:ext cx="1464733" cy="0"/>
              </a:xfrm>
              <a:prstGeom prst="line">
                <a:avLst/>
              </a:prstGeom>
              <a:ln w="38100">
                <a:solidFill>
                  <a:srgbClr val="FF3B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10604500" y="2282195"/>
              <a:ext cx="3738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BS</a:t>
              </a:r>
              <a:endParaRPr lang="sv-SE" sz="1100" dirty="0">
                <a:solidFill>
                  <a:srgbClr val="FF000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8175039" y="2677797"/>
              <a:ext cx="881175" cy="32130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SLAMS</a:t>
              </a:r>
              <a:endParaRPr lang="sv-SE" sz="1000" dirty="0">
                <a:solidFill>
                  <a:srgbClr val="000000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9515477" y="2252347"/>
              <a:ext cx="881175" cy="32130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rgbClr val="000000"/>
                  </a:solidFill>
                </a:rPr>
                <a:t>SLAMS</a:t>
              </a:r>
              <a:endParaRPr lang="sv-SE" sz="1000" dirty="0">
                <a:solidFill>
                  <a:srgbClr val="000000"/>
                </a:solidFill>
              </a:endParaRPr>
            </a:p>
          </p:txBody>
        </p:sp>
        <p:cxnSp>
          <p:nvCxnSpPr>
            <p:cNvPr id="46" name="Straight Arrow Connector 45"/>
            <p:cNvCxnSpPr>
              <a:stCxn id="43" idx="4"/>
            </p:cNvCxnSpPr>
            <p:nvPr/>
          </p:nvCxnSpPr>
          <p:spPr>
            <a:xfrm>
              <a:off x="8615627" y="2999102"/>
              <a:ext cx="0" cy="535731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45" idx="4"/>
            </p:cNvCxnSpPr>
            <p:nvPr/>
          </p:nvCxnSpPr>
          <p:spPr>
            <a:xfrm>
              <a:off x="9956065" y="2573652"/>
              <a:ext cx="0" cy="264797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7280599" y="3270036"/>
              <a:ext cx="0" cy="264797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275191" y="3257834"/>
              <a:ext cx="294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v</a:t>
              </a:r>
              <a:endParaRPr lang="en-US" sz="120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576606" y="3119300"/>
              <a:ext cx="294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v</a:t>
              </a:r>
              <a:endParaRPr lang="en-US" sz="120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930019" y="2517363"/>
              <a:ext cx="294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v</a:t>
              </a:r>
              <a:endParaRPr lang="en-US" sz="120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282643" y="1955184"/>
              <a:ext cx="14718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Embedded plasmoid</a:t>
              </a:r>
              <a:endParaRPr lang="sv-SE" sz="1100" dirty="0">
                <a:solidFill>
                  <a:srgbClr val="000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084070" y="1956523"/>
              <a:ext cx="10631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Fast plasmoid</a:t>
              </a:r>
              <a:endParaRPr lang="sv-SE" sz="11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1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Can SLAMS go through the Shock ? 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1206848"/>
            <a:ext cx="8020350" cy="5189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221" r="8094" b="48363"/>
          <a:stretch/>
        </p:blipFill>
        <p:spPr>
          <a:xfrm>
            <a:off x="8139620" y="3848431"/>
            <a:ext cx="3364628" cy="24132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339548" y="4528268"/>
            <a:ext cx="1204622" cy="564542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68254" y="6402920"/>
            <a:ext cx="18020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smtClean="0">
                <a:solidFill>
                  <a:srgbClr val="000000"/>
                </a:solidFill>
              </a:rPr>
              <a:t>Karlsson, et al. | </a:t>
            </a:r>
            <a:r>
              <a:rPr lang="en-US" sz="1100" dirty="0">
                <a:solidFill>
                  <a:srgbClr val="000000"/>
                </a:solidFill>
              </a:rPr>
              <a:t>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Recent Results</a:t>
            </a:r>
          </a:p>
        </p:txBody>
      </p:sp>
      <p:sp>
        <p:nvSpPr>
          <p:cNvPr id="5" name="Rectangle 4"/>
          <p:cNvSpPr/>
          <p:nvPr/>
        </p:nvSpPr>
        <p:spPr>
          <a:xfrm>
            <a:off x="-48741" y="6073041"/>
            <a:ext cx="41496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S.</a:t>
            </a:r>
            <a:r>
              <a:rPr lang="en-US" sz="1100" dirty="0" smtClean="0">
                <a:solidFill>
                  <a:srgbClr val="000000"/>
                </a:solidFill>
              </a:rPr>
              <a:t>, Karlsson T., </a:t>
            </a:r>
            <a:r>
              <a:rPr lang="en-US" sz="1100" dirty="0">
                <a:solidFill>
                  <a:srgbClr val="000000"/>
                </a:solidFill>
              </a:rPr>
              <a:t>et al. (2020) | </a:t>
            </a:r>
            <a:r>
              <a:rPr lang="en-US" sz="1100" dirty="0" smtClean="0">
                <a:solidFill>
                  <a:srgbClr val="000000"/>
                </a:solidFill>
              </a:rPr>
              <a:t>JGR</a:t>
            </a:r>
            <a:endParaRPr lang="el-GR" sz="1100" dirty="0" smtClean="0">
              <a:solidFill>
                <a:srgbClr val="000000"/>
              </a:solidFill>
            </a:endParaRPr>
          </a:p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S., et al. (2020) | Frontiers</a:t>
            </a:r>
          </a:p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Palmroth</a:t>
            </a:r>
            <a:r>
              <a:rPr lang="en-US" sz="1100" dirty="0" smtClean="0">
                <a:solidFill>
                  <a:srgbClr val="000000"/>
                </a:solidFill>
              </a:rPr>
              <a:t> M., </a:t>
            </a:r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 smtClean="0">
                <a:solidFill>
                  <a:srgbClr val="000000"/>
                </a:solidFill>
              </a:rPr>
              <a:t>., et al. (2020)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r>
              <a:rPr lang="en-US" sz="1100" dirty="0" smtClean="0">
                <a:solidFill>
                  <a:srgbClr val="000000"/>
                </a:solidFill>
              </a:rPr>
              <a:t> (under review)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8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974</Words>
  <Application>Microsoft Office PowerPoint</Application>
  <PresentationFormat>Widescreen</PresentationFormat>
  <Paragraphs>147</Paragraphs>
  <Slides>22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 Math</vt:lpstr>
      <vt:lpstr>Symbol</vt:lpstr>
      <vt:lpstr>Wingdings</vt:lpstr>
      <vt:lpstr>KU Leuven</vt:lpstr>
      <vt:lpstr>Equation</vt:lpstr>
      <vt:lpstr>Magnetosheath Jets Close to the Bow Shock | Generation Scenarios using MMS  Savvas Raptis  Division of Space and Plasma Physics, KTH Royal Institute of Technology, Sweden   Collisionless Shocks | mini-GEM 2021 20/01/2021</vt:lpstr>
      <vt:lpstr>Introduction – Magnetosheath Jets</vt:lpstr>
      <vt:lpstr>Motivation – Main Subcategories</vt:lpstr>
      <vt:lpstr>Classification Procedure in progress</vt:lpstr>
      <vt:lpstr>Multispacecraft Classification using Cluster</vt:lpstr>
      <vt:lpstr>Main Categories of Jets</vt:lpstr>
      <vt:lpstr>Connecting to existent mechanisms</vt:lpstr>
      <vt:lpstr>Can SLAMS go through the Shock ? </vt:lpstr>
      <vt:lpstr>PowerPoint Presentation</vt:lpstr>
      <vt:lpstr>Current main results (1)</vt:lpstr>
      <vt:lpstr>Current main results (2)</vt:lpstr>
      <vt:lpstr>PowerPoint Presentation</vt:lpstr>
      <vt:lpstr>Ongoing work – Approaching the shock</vt:lpstr>
      <vt:lpstr>Updated database of jets</vt:lpstr>
      <vt:lpstr>Example: close to the bow shock jet</vt:lpstr>
      <vt:lpstr>Ongoing Correlation Results</vt:lpstr>
      <vt:lpstr>Summary &amp; Conclusion</vt:lpstr>
      <vt:lpstr>PowerPoint Presentation</vt:lpstr>
      <vt:lpstr>Background – Fully automated</vt:lpstr>
      <vt:lpstr>Background – Manual Addition</vt:lpstr>
      <vt:lpstr>SLAMS Penetration example</vt:lpstr>
      <vt:lpstr>How SLAMS get compressed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2021-01-20T23:14:29Z</dcterms:modified>
</cp:coreProperties>
</file>