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459" r:id="rId3"/>
    <p:sldId id="439" r:id="rId4"/>
    <p:sldId id="470" r:id="rId5"/>
    <p:sldId id="471" r:id="rId6"/>
    <p:sldId id="461" r:id="rId7"/>
    <p:sldId id="462" r:id="rId8"/>
    <p:sldId id="460" r:id="rId9"/>
    <p:sldId id="463" r:id="rId10"/>
    <p:sldId id="464" r:id="rId11"/>
    <p:sldId id="469" r:id="rId12"/>
    <p:sldId id="465" r:id="rId13"/>
    <p:sldId id="466" r:id="rId14"/>
    <p:sldId id="467" r:id="rId15"/>
    <p:sldId id="468" r:id="rId16"/>
    <p:sldId id="44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5F5F5F"/>
    <a:srgbClr val="4D4D4D"/>
    <a:srgbClr val="DDDDDD"/>
    <a:srgbClr val="EAEAEA"/>
    <a:srgbClr val="7F7F7F"/>
    <a:srgbClr val="1D8DB0"/>
    <a:srgbClr val="2F4D5D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88965" autoAdjust="0"/>
  </p:normalViewPr>
  <p:slideViewPr>
    <p:cSldViewPr snapToGrid="0" snapToObjects="1">
      <p:cViewPr varScale="1">
        <p:scale>
          <a:sx n="66" d="100"/>
          <a:sy n="66" d="100"/>
        </p:scale>
        <p:origin x="80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482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16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42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87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03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16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66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07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03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3200" cy="5104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000" y="812775"/>
            <a:ext cx="11041200" cy="5790288"/>
          </a:xfrm>
        </p:spPr>
        <p:txBody>
          <a:bodyPr/>
          <a:lstStyle>
            <a:lvl1pPr>
              <a:defRPr lang="en-US" dirty="0" smtClean="0">
                <a:solidFill>
                  <a:srgbClr val="000000"/>
                </a:solidFill>
              </a:defRPr>
            </a:lvl1pPr>
            <a:lvl2pPr>
              <a:defRPr lang="en-US" dirty="0" smtClean="0">
                <a:solidFill>
                  <a:srgbClr val="000000"/>
                </a:solidFill>
              </a:defRPr>
            </a:lvl2pPr>
            <a:lvl3pPr>
              <a:defRPr lang="en-US" dirty="0" smtClean="0">
                <a:solidFill>
                  <a:srgbClr val="000000"/>
                </a:solidFill>
              </a:defRPr>
            </a:lvl3pPr>
            <a:lvl4pPr>
              <a:defRPr lang="en-US" dirty="0" smtClean="0">
                <a:solidFill>
                  <a:srgbClr val="000000"/>
                </a:solidFill>
              </a:defRPr>
            </a:lvl4pPr>
            <a:lvl5pPr>
              <a:defRPr lang="nl-NL" dirty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400" y="46165"/>
            <a:ext cx="11041200" cy="74292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datum 3"/>
          <p:cNvSpPr txBox="1">
            <a:spLocks/>
          </p:cNvSpPr>
          <p:nvPr userDrawn="1"/>
        </p:nvSpPr>
        <p:spPr>
          <a:xfrm>
            <a:off x="0" y="6650434"/>
            <a:ext cx="12192000" cy="20756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aseline="0" dirty="0" smtClean="0">
                <a:solidFill>
                  <a:srgbClr val="5F5F5F"/>
                </a:solidFill>
                <a:effectLst/>
              </a:rPr>
              <a:t>Nested &amp; Convective Foreshock Structures</a:t>
            </a:r>
            <a:endParaRPr lang="nl-NL" sz="1300" dirty="0">
              <a:solidFill>
                <a:srgbClr val="5F5F5F"/>
              </a:solidFill>
              <a:effectLst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7421" y="6349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jdelijke aanduiding voor datum 3"/>
          <p:cNvSpPr txBox="1">
            <a:spLocks/>
          </p:cNvSpPr>
          <p:nvPr userDrawn="1"/>
        </p:nvSpPr>
        <p:spPr>
          <a:xfrm>
            <a:off x="8313020" y="6626749"/>
            <a:ext cx="3840480" cy="231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rgbClr val="5F5F5F"/>
                </a:solidFill>
              </a:rPr>
              <a:t>Rymdplasma</a:t>
            </a:r>
            <a:r>
              <a:rPr lang="en-US" sz="1300" baseline="0" dirty="0" smtClean="0">
                <a:solidFill>
                  <a:srgbClr val="5F5F5F"/>
                </a:solidFill>
              </a:rPr>
              <a:t> 2021</a:t>
            </a:r>
            <a:r>
              <a:rPr lang="en-US" sz="1300" dirty="0" smtClean="0">
                <a:solidFill>
                  <a:srgbClr val="5F5F5F"/>
                </a:solidFill>
              </a:rPr>
              <a:t> |</a:t>
            </a:r>
            <a:r>
              <a:rPr lang="en-US" sz="1300" baseline="0" dirty="0" smtClean="0">
                <a:solidFill>
                  <a:srgbClr val="5F5F5F"/>
                </a:solidFill>
              </a:rPr>
              <a:t> 02/02/2021</a:t>
            </a:r>
            <a:endParaRPr lang="nl-NL" sz="1300" dirty="0">
              <a:solidFill>
                <a:srgbClr val="5F5F5F"/>
              </a:solidFill>
            </a:endParaRPr>
          </a:p>
        </p:txBody>
      </p:sp>
      <p:sp>
        <p:nvSpPr>
          <p:cNvPr id="11" name="Tijdelijke aanduiding voor datum 3"/>
          <p:cNvSpPr txBox="1">
            <a:spLocks/>
          </p:cNvSpPr>
          <p:nvPr userDrawn="1"/>
        </p:nvSpPr>
        <p:spPr>
          <a:xfrm>
            <a:off x="38500" y="6650434"/>
            <a:ext cx="3840480" cy="2108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71291-1C34-4771-A37E-677F2182E258}" type="slidenum">
              <a:rPr lang="en-US" sz="1300" smtClean="0">
                <a:solidFill>
                  <a:srgbClr val="5F5F5F"/>
                </a:solidFill>
              </a:rPr>
              <a:pPr/>
              <a:t>‹#›</a:t>
            </a:fld>
            <a:endParaRPr lang="en-US" sz="1300" dirty="0">
              <a:solidFill>
                <a:srgbClr val="5F5F5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626748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7099480-D11A-4789-80EE-022E820CF635}" type="datetime1">
              <a:rPr lang="nl-BE" smtClean="0"/>
              <a:pPr/>
              <a:t>2/02/2021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lang="en-US" dirty="0" smtClean="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000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0000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wardsdatascience.com/an-intuitive-approach-to-dtw-dynamic-time-warping-f660ccb77ff4" TargetMode="External"/><Relationship Id="rId5" Type="http://schemas.openxmlformats.org/officeDocument/2006/relationships/image" Target="../media/image23.gif"/><Relationship Id="rId4" Type="http://schemas.openxmlformats.org/officeDocument/2006/relationships/hyperlink" Target="https://towardsdatascience.com/an-illustrative-introduction-to-dynamic-time-warping-36aa98513b9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ibern.ch/teams/heliosysspec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EkWAQKsY5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martinarcherd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683743" y="864123"/>
            <a:ext cx="6781057" cy="59305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Differentiating Between Convective and Nested Structures With a Single Spacecraft</a:t>
            </a:r>
            <a:br>
              <a:rPr lang="en-US" dirty="0" smtClean="0"/>
            </a:b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sz="2200" dirty="0" smtClean="0"/>
              <a:t>Savvas Raptis, Tomas Karlsson</a:t>
            </a:r>
            <a:r>
              <a:rPr lang="nl-BE" sz="2200" dirty="0"/>
              <a:t>, </a:t>
            </a:r>
            <a:r>
              <a:rPr lang="nl-BE" sz="2200" dirty="0" smtClean="0"/>
              <a:t>ISSI Team </a:t>
            </a:r>
            <a:r>
              <a:rPr lang="nl-BE" sz="2200" dirty="0"/>
              <a:t>465 </a:t>
            </a:r>
            <a:br>
              <a:rPr lang="nl-BE" sz="2200" dirty="0"/>
            </a:br>
            <a:r>
              <a:rPr lang="nl-BE" sz="2200" b="1" dirty="0" smtClean="0"/>
              <a:t/>
            </a:r>
            <a:br>
              <a:rPr lang="nl-BE" sz="2200" b="1" dirty="0" smtClean="0"/>
            </a:br>
            <a:r>
              <a:rPr lang="en-US" sz="1800" dirty="0" smtClean="0"/>
              <a:t>Division of Space and Plasma Physics, KTH Royal Institute of Technology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Swedish Space Plasma Meeting 2021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02/02/2021</a:t>
            </a:r>
            <a:endParaRPr lang="nl-NL" sz="1700" dirty="0"/>
          </a:p>
        </p:txBody>
      </p:sp>
      <p:pic>
        <p:nvPicPr>
          <p:cNvPr id="10" name="Picture 2" descr="https://upload.wikimedia.org/wikipedia/en/thumb/4/41/Kth_logo.svg/1200px-Kth_logo.svg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" y="1232113"/>
            <a:ext cx="3319732" cy="37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89089"/>
            <a:ext cx="5735900" cy="579028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Dynamic Time Warping (DTW)</a:t>
            </a:r>
            <a:endParaRPr lang="sv-SE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of quantifying</a:t>
            </a:r>
            <a:endParaRPr lang="sv-S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456100" y="771728"/>
            <a:ext cx="5735900" cy="57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0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18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nl-NL" sz="1800" kern="1200" baseline="0" dirty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 smtClean="0"/>
              <a:t>Time Lag Correlation</a:t>
            </a:r>
            <a:endParaRPr lang="sv-SE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050" y="789089"/>
            <a:ext cx="38100" cy="57902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57750" y="5031237"/>
            <a:ext cx="5380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</a:rPr>
              <a:t>Time cross </a:t>
            </a:r>
            <a:r>
              <a:rPr lang="en-US" u="sng" dirty="0" smtClean="0">
                <a:solidFill>
                  <a:srgbClr val="000000"/>
                </a:solidFill>
              </a:rPr>
              <a:t>correlation (script)</a:t>
            </a:r>
          </a:p>
          <a:p>
            <a:pPr algn="ctr"/>
            <a:endParaRPr lang="en-US" u="sng" dirty="0">
              <a:solidFill>
                <a:srgbClr val="000000"/>
              </a:solidFill>
            </a:endParaRPr>
          </a:p>
          <a:p>
            <a:r>
              <a:rPr lang="sv-SE" dirty="0">
                <a:solidFill>
                  <a:srgbClr val="000000"/>
                </a:solidFill>
              </a:rPr>
              <a:t> x = </a:t>
            </a:r>
            <a:r>
              <a:rPr lang="sv-SE" dirty="0" err="1">
                <a:solidFill>
                  <a:srgbClr val="000000"/>
                </a:solidFill>
              </a:rPr>
              <a:t>crosscorr</a:t>
            </a:r>
            <a:r>
              <a:rPr lang="sv-SE" dirty="0">
                <a:solidFill>
                  <a:srgbClr val="000000"/>
                </a:solidFill>
              </a:rPr>
              <a:t>(B1,B2,'NumLags</a:t>
            </a:r>
            <a:r>
              <a:rPr lang="sv-SE" dirty="0" smtClean="0">
                <a:solidFill>
                  <a:srgbClr val="000000"/>
                </a:solidFill>
              </a:rPr>
              <a:t>',15)</a:t>
            </a:r>
            <a:endParaRPr lang="sv-SE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y = </a:t>
            </a:r>
            <a:r>
              <a:rPr lang="en-US" dirty="0">
                <a:solidFill>
                  <a:srgbClr val="000000"/>
                </a:solidFill>
              </a:rPr>
              <a:t>max(abs(x))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5400" y="4936332"/>
            <a:ext cx="4722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“stretches </a:t>
            </a:r>
            <a:r>
              <a:rPr lang="en-US" dirty="0">
                <a:solidFill>
                  <a:srgbClr val="000000"/>
                </a:solidFill>
              </a:rPr>
              <a:t>two vectors, x and y, onto a common set of instants such that </a:t>
            </a:r>
            <a:r>
              <a:rPr lang="en-US" dirty="0" err="1">
                <a:solidFill>
                  <a:srgbClr val="000000"/>
                </a:solidFill>
              </a:rPr>
              <a:t>dist</a:t>
            </a:r>
            <a:r>
              <a:rPr lang="en-US" dirty="0">
                <a:solidFill>
                  <a:srgbClr val="000000"/>
                </a:solidFill>
              </a:rPr>
              <a:t>, the sum of the Euclidean distances between corresponding points, is </a:t>
            </a:r>
            <a:r>
              <a:rPr lang="en-US" dirty="0" smtClean="0">
                <a:solidFill>
                  <a:srgbClr val="000000"/>
                </a:solidFill>
              </a:rPr>
              <a:t>smallest”</a:t>
            </a: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30" name="Picture 6" descr="Cross-correlation - MATLAB xco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87" y="1286272"/>
            <a:ext cx="4581525" cy="34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for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5" y="1532013"/>
            <a:ext cx="4436159" cy="32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Visualization of each method</a:t>
            </a:r>
            <a:endParaRPr lang="sv-SE" dirty="0"/>
          </a:p>
        </p:txBody>
      </p:sp>
      <p:pic>
        <p:nvPicPr>
          <p:cNvPr id="1028" name="Picture 4" descr="Image for po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8" y="2050072"/>
            <a:ext cx="4442563" cy="31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0" y="789089"/>
            <a:ext cx="5735900" cy="57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0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18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nl-NL" sz="1800" kern="1200" baseline="0" dirty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sv-SE" u="sng" smtClean="0"/>
              <a:t>Dynamic Time Warping (DTW)</a:t>
            </a:r>
            <a:endParaRPr lang="sv-SE" u="sng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56100" y="771728"/>
            <a:ext cx="5735900" cy="57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0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18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nl-NL" sz="1800" kern="1200" baseline="0" dirty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 smtClean="0"/>
              <a:t>Time Lag Correlation</a:t>
            </a:r>
            <a:endParaRPr lang="sv-SE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050" y="789089"/>
            <a:ext cx="38100" cy="57902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76862" y="641858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>
                <a:hlinkClick r:id="rId4"/>
              </a:rPr>
              <a:t>https://</a:t>
            </a:r>
            <a:r>
              <a:rPr lang="sv-SE" sz="800" dirty="0" smtClean="0">
                <a:hlinkClick r:id="rId4"/>
              </a:rPr>
              <a:t>towardsdatascience.com/an-illustrative-introduction-to-dynamic-time-warping-36aa98513b98</a:t>
            </a:r>
            <a:r>
              <a:rPr lang="sv-SE" sz="800" dirty="0" smtClean="0"/>
              <a:t> </a:t>
            </a:r>
            <a:endParaRPr lang="sv-SE" sz="800" dirty="0"/>
          </a:p>
        </p:txBody>
      </p:sp>
      <p:pic>
        <p:nvPicPr>
          <p:cNvPr id="1032" name="Picture 8" descr="Cheapest pa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5" y="2106141"/>
            <a:ext cx="37433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733" y="5439387"/>
            <a:ext cx="477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“DTW is simply matching one point in 1</a:t>
            </a:r>
            <a:r>
              <a:rPr lang="en-US" i="1" baseline="30000" dirty="0" smtClean="0">
                <a:solidFill>
                  <a:srgbClr val="000000"/>
                </a:solidFill>
              </a:rPr>
              <a:t>st</a:t>
            </a:r>
            <a:r>
              <a:rPr lang="en-US" i="1" dirty="0" smtClean="0">
                <a:solidFill>
                  <a:srgbClr val="000000"/>
                </a:solidFill>
              </a:rPr>
              <a:t> time series with the closest point of the 2</a:t>
            </a:r>
            <a:r>
              <a:rPr lang="en-US" i="1" baseline="30000" dirty="0" smtClean="0">
                <a:solidFill>
                  <a:srgbClr val="000000"/>
                </a:solidFill>
              </a:rPr>
              <a:t>nd</a:t>
            </a:r>
            <a:r>
              <a:rPr lang="en-US" i="1" dirty="0" smtClean="0">
                <a:solidFill>
                  <a:srgbClr val="000000"/>
                </a:solidFill>
              </a:rPr>
              <a:t>”</a:t>
            </a:r>
            <a:endParaRPr lang="sv-SE" i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76862" y="628353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dirty="0">
                <a:hlinkClick r:id="rId6"/>
              </a:rPr>
              <a:t>https://</a:t>
            </a:r>
            <a:r>
              <a:rPr lang="sv-SE" sz="800" dirty="0" smtClean="0">
                <a:hlinkClick r:id="rId6"/>
              </a:rPr>
              <a:t>towardsdatascience.com/an-intuitive-approach-to-dtw-dynamic-time-warping-f660ccb77ff4</a:t>
            </a:r>
            <a:r>
              <a:rPr lang="sv-SE" sz="800" dirty="0" smtClean="0"/>
              <a:t> 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0304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2" y="3945980"/>
            <a:ext cx="3340607" cy="25054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89089"/>
            <a:ext cx="5735900" cy="579028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Dynamic Time Warping (DTW)</a:t>
            </a:r>
            <a:endParaRPr lang="sv-SE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of quantifying – Examples</a:t>
            </a:r>
            <a:endParaRPr lang="sv-S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456100" y="771728"/>
            <a:ext cx="5735900" cy="57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0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18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nl-NL" sz="1800" kern="1200" baseline="0" dirty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 smtClean="0"/>
              <a:t>Time Lag Correlation</a:t>
            </a:r>
            <a:endParaRPr lang="sv-SE" u="sng" dirty="0"/>
          </a:p>
        </p:txBody>
      </p:sp>
      <p:cxnSp>
        <p:nvCxnSpPr>
          <p:cNvPr id="8" name="Straight Connector 7"/>
          <p:cNvCxnSpPr>
            <a:stCxn id="3" idx="2"/>
          </p:cNvCxnSpPr>
          <p:nvPr/>
        </p:nvCxnSpPr>
        <p:spPr>
          <a:xfrm>
            <a:off x="6096000" y="789089"/>
            <a:ext cx="38100" cy="57902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3675" y="3835400"/>
            <a:ext cx="1188085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975" y="1973580"/>
            <a:ext cx="461665" cy="8745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SLAMS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975" y="4468726"/>
            <a:ext cx="461665" cy="14773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NO – SLAMS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122" y="432435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srgbClr val="000000"/>
              </a:solidFill>
            </a:endParaRPr>
          </a:p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79056" y="502855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0.1389</a:t>
            </a:r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8879055" y="222621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0.9</a:t>
            </a:r>
            <a:endParaRPr lang="el-GR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86" y="1269662"/>
            <a:ext cx="3344164" cy="250812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697425" y="2066925"/>
            <a:ext cx="1734875" cy="266700"/>
          </a:xfrm>
          <a:prstGeom prst="ellipse">
            <a:avLst/>
          </a:prstGeom>
          <a:noFill/>
          <a:ln w="28575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17"/>
          <p:cNvSpPr/>
          <p:nvPr/>
        </p:nvSpPr>
        <p:spPr>
          <a:xfrm>
            <a:off x="2697425" y="4741042"/>
            <a:ext cx="1734875" cy="266700"/>
          </a:xfrm>
          <a:prstGeom prst="ellipse">
            <a:avLst/>
          </a:prstGeom>
          <a:noFill/>
          <a:ln w="28575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0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975" y="1973580"/>
            <a:ext cx="461665" cy="8745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SLAMS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75" y="4468726"/>
            <a:ext cx="461665" cy="14773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NO – SLAMS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Real Examples Cluster</a:t>
            </a:r>
            <a:endParaRPr lang="sv-S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3675" y="3835400"/>
            <a:ext cx="1188085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26" y="919638"/>
            <a:ext cx="3413759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00" y="919638"/>
            <a:ext cx="3415335" cy="2561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75" y="3965950"/>
            <a:ext cx="3413760" cy="2560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25" y="3965950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2" y="3954662"/>
            <a:ext cx="3340608" cy="250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2" y="1274655"/>
            <a:ext cx="3340608" cy="25054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89089"/>
            <a:ext cx="5735900" cy="579028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Dynamic Time Warping (DTW)</a:t>
            </a:r>
            <a:endParaRPr lang="sv-SE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of quantifying – Real Examples Cluster</a:t>
            </a:r>
            <a:endParaRPr lang="sv-S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456100" y="771728"/>
            <a:ext cx="5735900" cy="57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4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20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en-US" sz="1800" kern="1200" baseline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lang="nl-NL" sz="1800" kern="1200" baseline="0" dirty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 smtClean="0"/>
              <a:t>Time Lag Correlation</a:t>
            </a:r>
            <a:endParaRPr lang="sv-SE" u="sng" dirty="0"/>
          </a:p>
        </p:txBody>
      </p:sp>
      <p:cxnSp>
        <p:nvCxnSpPr>
          <p:cNvPr id="8" name="Straight Connector 7"/>
          <p:cNvCxnSpPr>
            <a:stCxn id="3" idx="2"/>
          </p:cNvCxnSpPr>
          <p:nvPr/>
        </p:nvCxnSpPr>
        <p:spPr>
          <a:xfrm>
            <a:off x="6096000" y="789089"/>
            <a:ext cx="38100" cy="57902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3675" y="3835400"/>
            <a:ext cx="1188085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975" y="1973580"/>
            <a:ext cx="461665" cy="8745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SLAMS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975" y="4468726"/>
            <a:ext cx="461665" cy="14773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NO – SLAMS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122" y="432435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srgbClr val="000000"/>
              </a:solidFill>
            </a:endParaRPr>
          </a:p>
          <a:p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07296" y="502272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0.29</a:t>
            </a:r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9007296" y="222621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0.95</a:t>
            </a:r>
            <a:endParaRPr lang="sv-SE" dirty="0"/>
          </a:p>
        </p:txBody>
      </p:sp>
      <p:sp>
        <p:nvSpPr>
          <p:cNvPr id="17" name="Oval 16"/>
          <p:cNvSpPr/>
          <p:nvPr/>
        </p:nvSpPr>
        <p:spPr>
          <a:xfrm>
            <a:off x="2697425" y="2066925"/>
            <a:ext cx="1734875" cy="266700"/>
          </a:xfrm>
          <a:prstGeom prst="ellipse">
            <a:avLst/>
          </a:prstGeom>
          <a:noFill/>
          <a:ln w="28575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17"/>
          <p:cNvSpPr/>
          <p:nvPr/>
        </p:nvSpPr>
        <p:spPr>
          <a:xfrm>
            <a:off x="2697425" y="4741042"/>
            <a:ext cx="1734875" cy="266700"/>
          </a:xfrm>
          <a:prstGeom prst="ellipse">
            <a:avLst/>
          </a:prstGeom>
          <a:noFill/>
          <a:ln w="28575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0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Simple threshold so far works.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Dynamic </a:t>
            </a:r>
            <a:r>
              <a:rPr lang="en-US" u="sng" dirty="0"/>
              <a:t>Time Warping (DTW</a:t>
            </a:r>
            <a:r>
              <a:rPr lang="en-US" u="sng" dirty="0" smtClean="0"/>
              <a:t>)</a:t>
            </a:r>
            <a:r>
              <a:rPr lang="en-US" dirty="0" smtClean="0"/>
              <a:t>				</a:t>
            </a:r>
            <a:r>
              <a:rPr lang="en-US" u="sng" dirty="0" smtClean="0"/>
              <a:t>Time Lag Correlation</a:t>
            </a:r>
            <a:endParaRPr lang="sv-SE" u="sng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– Evaluation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12350" y="5562600"/>
            <a:ext cx="518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 12.5774   17.5329   </a:t>
            </a:r>
            <a:r>
              <a:rPr lang="sv-SE" b="1" dirty="0" smtClean="0"/>
              <a:t>10.7416</a:t>
            </a:r>
            <a:r>
              <a:rPr lang="sv-SE" dirty="0" smtClean="0"/>
              <a:t>   15.8715   12.6228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459051" y="3147561"/>
            <a:ext cx="478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 3.7814    </a:t>
            </a:r>
            <a:r>
              <a:rPr lang="sv-SE" b="1" dirty="0"/>
              <a:t>9.6638</a:t>
            </a:r>
            <a:r>
              <a:rPr lang="sv-SE" dirty="0"/>
              <a:t>    8.9911    5.2317    3.4553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650" y="2894928"/>
            <a:ext cx="461665" cy="8745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SLAMS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4700" y="5008602"/>
            <a:ext cx="461665" cy="14773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NO – SLAMS</a:t>
            </a:r>
            <a:endParaRPr lang="sv-SE" u="sng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468726"/>
            <a:ext cx="1188085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63993" y="3147561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 0.8394    0.7677    </a:t>
            </a:r>
            <a:r>
              <a:rPr lang="sv-SE" b="1" dirty="0"/>
              <a:t>0.5562</a:t>
            </a:r>
            <a:r>
              <a:rPr lang="sv-SE" dirty="0"/>
              <a:t>    0.8724    0.6067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6053" y="5563116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0.2579    0.2888    0.5244    0.1580    </a:t>
            </a:r>
            <a:r>
              <a:rPr lang="sv-SE" b="1" dirty="0"/>
              <a:t>0.5435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134100" y="2203450"/>
            <a:ext cx="0" cy="415367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Quite a few things to be done:</a:t>
                </a:r>
              </a:p>
              <a:p>
                <a:pPr lvl="1"/>
                <a:r>
                  <a:rPr lang="en-US" dirty="0" err="1" smtClean="0"/>
                  <a:t>Hyperparameter</a:t>
                </a:r>
                <a:r>
                  <a:rPr lang="en-US" dirty="0" smtClean="0"/>
                  <a:t> searching: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Quantify background &amp; smoothing for MVA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Test </a:t>
                </a:r>
                <a:r>
                  <a:rPr lang="en-US" dirty="0" smtClean="0">
                    <a:solidFill>
                      <a:srgbClr val="FF3B3B"/>
                    </a:solidFill>
                  </a:rPr>
                  <a:t>more examples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Try to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compare with more sophisticated techniques </a:t>
                </a:r>
                <a:r>
                  <a:rPr lang="en-US" dirty="0" smtClean="0"/>
                  <a:t>(e.g. measuring degree </a:t>
                </a:r>
                <a:r>
                  <a:rPr lang="en-US" dirty="0"/>
                  <a:t>of polarization, </a:t>
                </a:r>
                <a:r>
                  <a:rPr lang="en-US" dirty="0" smtClean="0"/>
                  <a:t>instantaneous </a:t>
                </a:r>
                <a:r>
                  <a:rPr lang="en-US" dirty="0"/>
                  <a:t>phase </a:t>
                </a:r>
                <a:r>
                  <a:rPr lang="en-US" dirty="0" smtClean="0"/>
                  <a:t>synchrony, machine learning etc.).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Summary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Good </a:t>
                </a:r>
                <a:r>
                  <a:rPr lang="en-US" dirty="0">
                    <a:solidFill>
                      <a:srgbClr val="FF3B3B"/>
                    </a:solidFill>
                  </a:rPr>
                  <a:t>simple method</a:t>
                </a:r>
                <a:r>
                  <a:rPr lang="en-US" dirty="0"/>
                  <a:t> to evaluate </a:t>
                </a:r>
                <a:r>
                  <a:rPr lang="en-US" dirty="0" smtClean="0"/>
                  <a:t>if </a:t>
                </a:r>
                <a:r>
                  <a:rPr lang="en-US" dirty="0"/>
                  <a:t>a structure is convective or </a:t>
                </a:r>
                <a:r>
                  <a:rPr lang="en-US" dirty="0" smtClean="0"/>
                  <a:t>nested using only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Time </a:t>
                </a:r>
                <a:r>
                  <a:rPr lang="en-US" dirty="0"/>
                  <a:t>lag correlation </a:t>
                </a:r>
                <a:r>
                  <a:rPr lang="en-US" dirty="0" smtClean="0"/>
                  <a:t>&amp; </a:t>
                </a:r>
                <a:r>
                  <a:rPr lang="en-US" dirty="0"/>
                  <a:t>Dynamic Time </a:t>
                </a:r>
                <a:r>
                  <a:rPr lang="en-US" dirty="0" smtClean="0"/>
                  <a:t>Warping (DTW) work so far.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b="1" dirty="0"/>
                  <a:t>DTW</a:t>
                </a:r>
                <a:r>
                  <a:rPr lang="en-US" dirty="0"/>
                  <a:t> might be useful </a:t>
                </a:r>
                <a:r>
                  <a:rPr lang="en-US" dirty="0" smtClean="0"/>
                  <a:t>when </a:t>
                </a:r>
                <a:r>
                  <a:rPr lang="en-US" dirty="0"/>
                  <a:t>“stretching” </a:t>
                </a:r>
                <a:r>
                  <a:rPr lang="en-US" dirty="0" smtClean="0"/>
                  <a:t>is required (e.g</a:t>
                </a:r>
                <a:r>
                  <a:rPr lang="en-US" dirty="0"/>
                  <a:t>. shock crossings</a:t>
                </a:r>
                <a:r>
                  <a:rPr lang="en-US" dirty="0" smtClean="0"/>
                  <a:t>).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28" t="-737" r="-104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&amp; Conclusion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29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Foreshocks </a:t>
            </a:r>
            <a:r>
              <a:rPr lang="en-US" i="1" dirty="0"/>
              <a:t>Across The Heliosphere: System Specific Or Universal Physical Processes?</a:t>
            </a:r>
            <a:endParaRPr lang="sv-SE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– Context</a:t>
            </a:r>
            <a:endParaRPr lang="sv-SE" dirty="0"/>
          </a:p>
        </p:txBody>
      </p:sp>
      <p:pic>
        <p:nvPicPr>
          <p:cNvPr id="1028" name="Picture 4" descr="https://www.issibern.ch/teams/heliosysspec/wp-content/uploads/2020/03/IMG_9079-scaled-e1583494535986-1024x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3" y="2311373"/>
            <a:ext cx="4398337" cy="39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1464" y="1945653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Heli Hietala, UK (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leader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Ferdinand 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Plaschke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, 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Austria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 (co-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leader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Martin Archer, UK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Markus 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Battarbee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, Finland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Cesar 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Bertucci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, Argentina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000000"/>
                </a:solidFill>
                <a:latin typeface="inherit"/>
              </a:rPr>
              <a:t>Xochitl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 Blanco-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Cano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, 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Mexico</a:t>
            </a:r>
            <a:endParaRPr lang="sv-SE" sz="2000" dirty="0">
              <a:solidFill>
                <a:srgbClr val="000000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000000"/>
                </a:solidFill>
                <a:latin typeface="inherit"/>
              </a:rPr>
              <a:t>Glyn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 Collinson, USA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Tomas Karlsson, Sweden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Terry 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Zixu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 Liu, USA (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young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 scientist)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David Long, UK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000000"/>
                </a:solidFill>
                <a:latin typeface="inherit"/>
              </a:rPr>
              <a:t>Merav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Opher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, USA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Savvas Raptis, Sweden (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young</a:t>
            </a:r>
            <a:r>
              <a:rPr lang="sv-SE" sz="2000" dirty="0">
                <a:solidFill>
                  <a:srgbClr val="000000"/>
                </a:solidFill>
                <a:latin typeface="inherit"/>
              </a:rPr>
              <a:t> scientist)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inherit"/>
              </a:rPr>
              <a:t>Nick </a:t>
            </a:r>
            <a:r>
              <a:rPr lang="sv-SE" sz="2000" dirty="0" err="1">
                <a:solidFill>
                  <a:srgbClr val="000000"/>
                </a:solidFill>
                <a:latin typeface="inherit"/>
              </a:rPr>
              <a:t>Sergis,Greece</a:t>
            </a:r>
            <a:endParaRPr lang="sv-SE" sz="2000" dirty="0">
              <a:solidFill>
                <a:srgbClr val="000000"/>
              </a:solidFill>
              <a:latin typeface="inherit"/>
            </a:endParaRPr>
          </a:p>
          <a:p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461191" y="1968301"/>
            <a:ext cx="422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March 2020 - “before” the pandemic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5581" y="6393024"/>
            <a:ext cx="6678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sz="1100" dirty="0" smtClean="0">
                <a:solidFill>
                  <a:srgbClr val="000000"/>
                </a:solidFill>
                <a:hlinkClick r:id="rId3"/>
              </a:rPr>
              <a:t>www.issibern.ch/teams/heliosysspec/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endParaRPr lang="sv-S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30-second introduction to the ISSI group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-55581" y="6393024"/>
            <a:ext cx="6678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Martin Archer’s YouTube </a:t>
            </a:r>
            <a:r>
              <a:rPr lang="en-US" sz="1100" dirty="0">
                <a:solidFill>
                  <a:srgbClr val="000000"/>
                </a:solidFill>
              </a:rPr>
              <a:t>channel : </a:t>
            </a:r>
            <a:r>
              <a:rPr lang="en-US" sz="11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1100" dirty="0" smtClean="0">
                <a:solidFill>
                  <a:srgbClr val="000000"/>
                </a:solidFill>
                <a:hlinkClick r:id="rId4"/>
              </a:rPr>
              <a:t>www.youtube.com/martinarcherdr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endParaRPr lang="sv-SE" sz="1100" dirty="0">
              <a:solidFill>
                <a:srgbClr val="000000"/>
              </a:solidFill>
            </a:endParaRPr>
          </a:p>
        </p:txBody>
      </p:sp>
      <p:pic>
        <p:nvPicPr>
          <p:cNvPr id="4" name="bEkWAQKsY5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77819" y="939353"/>
            <a:ext cx="9236363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SLAMS (</a:t>
            </a:r>
            <a:r>
              <a:rPr lang="en-US" b="1" dirty="0" smtClean="0"/>
              <a:t>S</a:t>
            </a:r>
            <a:r>
              <a:rPr lang="en-US" dirty="0" smtClean="0"/>
              <a:t>hort </a:t>
            </a:r>
            <a:r>
              <a:rPr lang="en-US" b="1" dirty="0" smtClean="0"/>
              <a:t>L</a:t>
            </a:r>
            <a:r>
              <a:rPr lang="en-US" dirty="0" smtClean="0"/>
              <a:t>arge </a:t>
            </a:r>
            <a:r>
              <a:rPr lang="en-US" b="1" dirty="0" smtClean="0"/>
              <a:t>A</a:t>
            </a:r>
            <a:r>
              <a:rPr lang="en-US" dirty="0" smtClean="0"/>
              <a:t>mplitude </a:t>
            </a:r>
            <a:r>
              <a:rPr lang="en-US" b="1" dirty="0" smtClean="0"/>
              <a:t>M</a:t>
            </a:r>
            <a:r>
              <a:rPr lang="en-US" dirty="0" smtClean="0"/>
              <a:t>agnetic </a:t>
            </a:r>
            <a:r>
              <a:rPr lang="en-US" b="1" dirty="0" smtClean="0"/>
              <a:t>S</a:t>
            </a:r>
            <a:r>
              <a:rPr lang="en-US" dirty="0" smtClean="0"/>
              <a:t>tructure)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SLAMS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5" y="2090256"/>
            <a:ext cx="6811618" cy="3585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3692" y="6406983"/>
            <a:ext cx="2448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100" dirty="0" smtClean="0">
                <a:solidFill>
                  <a:srgbClr val="000000"/>
                </a:solidFill>
              </a:rPr>
              <a:t>Schwartz &amp; Burgess, 1991</a:t>
            </a:r>
            <a:endParaRPr lang="sv-SE" sz="11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813" y="1707359"/>
            <a:ext cx="3605707" cy="4176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0640" y="6406983"/>
            <a:ext cx="2448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 smtClean="0">
                <a:solidFill>
                  <a:srgbClr val="000000"/>
                </a:solidFill>
              </a:rPr>
              <a:t>Balogh</a:t>
            </a:r>
            <a:r>
              <a:rPr lang="sv-SE" sz="1100" dirty="0" smtClean="0">
                <a:solidFill>
                  <a:srgbClr val="000000"/>
                </a:solidFill>
              </a:rPr>
              <a:t>, 2013</a:t>
            </a:r>
            <a:endParaRPr lang="sv-S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94" y="1678643"/>
            <a:ext cx="5842012" cy="35114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SLAMS (Convective) vs Bow Shock Movement (Nested)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0" y="2132540"/>
            <a:ext cx="5626476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MMS &amp; Cluster can do the trick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Mutli</a:t>
            </a:r>
            <a:r>
              <a:rPr lang="en-US" dirty="0" smtClean="0"/>
              <a:t>-spacecraft measurements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0" y="1566986"/>
            <a:ext cx="5232631" cy="4281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620" y="1046480"/>
            <a:ext cx="5038039" cy="5247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322" y="4846649"/>
            <a:ext cx="1766176" cy="1471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5581" y="6393024"/>
            <a:ext cx="1610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Tomas Karlsson</a:t>
            </a:r>
            <a:endParaRPr lang="sv-S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e.g. Juno, THEMIS, Cassini, MESSENGER, etc. </a:t>
            </a:r>
            <a:endParaRPr lang="sv-S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Single-spacecraft </a:t>
            </a:r>
            <a:r>
              <a:rPr lang="en-US" dirty="0"/>
              <a:t>measurements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62" y="1574800"/>
            <a:ext cx="3534276" cy="4675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5581" y="6393024"/>
            <a:ext cx="1610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Tomas Karlsson</a:t>
            </a:r>
            <a:endParaRPr lang="sv-SE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r>
              <a:rPr lang="en-US" dirty="0" smtClean="0"/>
              <a:t>: Quantify the difference of these two.</a:t>
            </a:r>
            <a:endParaRPr lang="sv-S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SLAMS (Convective) vs Bow Shock Movement (Nested)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76069"/>
            <a:ext cx="1610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Tomas Karlsson</a:t>
            </a:r>
            <a:endParaRPr lang="sv-SE" sz="11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62" y="4156744"/>
            <a:ext cx="5553075" cy="221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1499269"/>
            <a:ext cx="61722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Hodograms</a:t>
            </a:r>
            <a:r>
              <a:rPr lang="en-US" dirty="0" smtClean="0"/>
              <a:t> of SLAMS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ideally two sinusoids with a phase difference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quantify?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1711776"/>
            <a:ext cx="2543175" cy="240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912" y="4145287"/>
            <a:ext cx="247650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00" y="1617307"/>
            <a:ext cx="3048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06" y="4029450"/>
            <a:ext cx="3048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00" y="4029450"/>
            <a:ext cx="3048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06" y="1617307"/>
            <a:ext cx="3048000" cy="2286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93675" y="3985000"/>
            <a:ext cx="1188085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975" y="1973580"/>
            <a:ext cx="461665" cy="8745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SLAMS</a:t>
            </a:r>
            <a:endParaRPr lang="sv-SE" u="sng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975" y="4468726"/>
            <a:ext cx="461665" cy="14773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NO – SLAMS</a:t>
            </a:r>
            <a:endParaRPr lang="sv-SE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553</Words>
  <Application>Microsoft Office PowerPoint</Application>
  <PresentationFormat>Widescreen</PresentationFormat>
  <Paragraphs>99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inherit</vt:lpstr>
      <vt:lpstr>Wingdings</vt:lpstr>
      <vt:lpstr>KU Leuven</vt:lpstr>
      <vt:lpstr>Differentiating Between Convective and Nested Structures With a Single Spacecraft  Savvas Raptis, Tomas Karlsson, ISSI Team 465   Division of Space and Plasma Physics, KTH Royal Institute of Technology   Swedish Space Plasma Meeting 2021 02/02/2021</vt:lpstr>
      <vt:lpstr>Introduction – Context</vt:lpstr>
      <vt:lpstr>30-second introduction to the ISSI group</vt:lpstr>
      <vt:lpstr>SLAMS </vt:lpstr>
      <vt:lpstr>SLAMS (Convective) vs Bow Shock Movement (Nested)</vt:lpstr>
      <vt:lpstr>Mutli-spacecraft measurements</vt:lpstr>
      <vt:lpstr>Single-spacecraft measurements</vt:lpstr>
      <vt:lpstr>SLAMS (Convective) vs Bow Shock Movement (Nested)</vt:lpstr>
      <vt:lpstr>How to quantify?</vt:lpstr>
      <vt:lpstr>Methods of quantifying</vt:lpstr>
      <vt:lpstr>Visualization of each method</vt:lpstr>
      <vt:lpstr>Methods of quantifying – Examples</vt:lpstr>
      <vt:lpstr>Real Examples Cluster</vt:lpstr>
      <vt:lpstr>Methods of quantifying – Real Examples Cluster</vt:lpstr>
      <vt:lpstr>Results – Evaluation</vt:lpstr>
      <vt:lpstr>Summary &amp;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2021-02-02T13:28:23Z</dcterms:modified>
</cp:coreProperties>
</file>