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6"/>
  </p:handoutMasterIdLst>
  <p:sldIdLst>
    <p:sldId id="256" r:id="rId5"/>
  </p:sldIdLst>
  <p:sldSz cx="43891200" cy="32918400"/>
  <p:notesSz cx="9271000" cy="701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 Math" panose="02040503050406030204" pitchFamily="18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1818FF"/>
    <a:srgbClr val="C6A3D1"/>
    <a:srgbClr val="CC3399"/>
    <a:srgbClr val="8EB4E3"/>
    <a:srgbClr val="395CF1"/>
    <a:srgbClr val="41DDE9"/>
    <a:srgbClr val="558ED5"/>
    <a:srgbClr val="ABC674"/>
    <a:srgbClr val="BA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D297D-3793-487A-8D0F-ADE26B164E67}" v="7" dt="2022-10-23T19:37:4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99" autoAdjust="0"/>
    <p:restoredTop sz="97583" autoAdjust="0"/>
  </p:normalViewPr>
  <p:slideViewPr>
    <p:cSldViewPr>
      <p:cViewPr varScale="1">
        <p:scale>
          <a:sx n="16" d="100"/>
          <a:sy n="16" d="100"/>
        </p:scale>
        <p:origin x="1228" y="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as Raptis" userId="9a8bbdab-e275-453b-85ac-1f842cc4ea1a" providerId="ADAL" clId="{73ED297D-3793-487A-8D0F-ADE26B164E67}"/>
    <pc:docChg chg="undo custSel modSld">
      <pc:chgData name="Savvas Raptis" userId="9a8bbdab-e275-453b-85ac-1f842cc4ea1a" providerId="ADAL" clId="{73ED297D-3793-487A-8D0F-ADE26B164E67}" dt="2022-10-23T19:37:46.505" v="262"/>
      <pc:docMkLst>
        <pc:docMk/>
      </pc:docMkLst>
      <pc:sldChg chg="addSp delSp modSp mod">
        <pc:chgData name="Savvas Raptis" userId="9a8bbdab-e275-453b-85ac-1f842cc4ea1a" providerId="ADAL" clId="{73ED297D-3793-487A-8D0F-ADE26B164E67}" dt="2022-10-23T19:37:46.505" v="262"/>
        <pc:sldMkLst>
          <pc:docMk/>
          <pc:sldMk cId="1270404738" sldId="256"/>
        </pc:sldMkLst>
        <pc:spChg chg="mod">
          <ac:chgData name="Savvas Raptis" userId="9a8bbdab-e275-453b-85ac-1f842cc4ea1a" providerId="ADAL" clId="{73ED297D-3793-487A-8D0F-ADE26B164E67}" dt="2022-10-23T19:31:18.346" v="27" actId="20577"/>
          <ac:spMkLst>
            <pc:docMk/>
            <pc:sldMk cId="1270404738" sldId="256"/>
            <ac:spMk id="3" creationId="{00000000-0000-0000-0000-000000000000}"/>
          </ac:spMkLst>
        </pc:spChg>
        <pc:spChg chg="add del mod">
          <ac:chgData name="Savvas Raptis" userId="9a8bbdab-e275-453b-85ac-1f842cc4ea1a" providerId="ADAL" clId="{73ED297D-3793-487A-8D0F-ADE26B164E67}" dt="2022-10-23T19:34:23.285" v="105" actId="47"/>
          <ac:spMkLst>
            <pc:docMk/>
            <pc:sldMk cId="1270404738" sldId="256"/>
            <ac:spMk id="4" creationId="{513B5E3C-4F69-7F18-204B-2D1D41FDB600}"/>
          </ac:spMkLst>
        </pc:spChg>
        <pc:spChg chg="mod">
          <ac:chgData name="Savvas Raptis" userId="9a8bbdab-e275-453b-85ac-1f842cc4ea1a" providerId="ADAL" clId="{73ED297D-3793-487A-8D0F-ADE26B164E67}" dt="2022-10-23T19:32:27.017" v="45" actId="1076"/>
          <ac:spMkLst>
            <pc:docMk/>
            <pc:sldMk cId="1270404738" sldId="256"/>
            <ac:spMk id="1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2:52.921" v="54" actId="14100"/>
          <ac:spMkLst>
            <pc:docMk/>
            <pc:sldMk cId="1270404738" sldId="256"/>
            <ac:spMk id="24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37.366" v="47" actId="478"/>
          <ac:spMkLst>
            <pc:docMk/>
            <pc:sldMk cId="1270404738" sldId="256"/>
            <ac:spMk id="25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73ED297D-3793-487A-8D0F-ADE26B164E67}" dt="2022-10-23T19:33:29.405" v="89" actId="20577"/>
          <ac:spMkLst>
            <pc:docMk/>
            <pc:sldMk cId="1270404738" sldId="256"/>
            <ac:spMk id="51" creationId="{D10E7204-D75E-4613-87BE-D09A5C3936AB}"/>
          </ac:spMkLst>
        </pc:spChg>
        <pc:spChg chg="add del">
          <ac:chgData name="Savvas Raptis" userId="9a8bbdab-e275-453b-85ac-1f842cc4ea1a" providerId="ADAL" clId="{73ED297D-3793-487A-8D0F-ADE26B164E67}" dt="2022-10-23T19:31:50.580" v="31" actId="478"/>
          <ac:spMkLst>
            <pc:docMk/>
            <pc:sldMk cId="1270404738" sldId="256"/>
            <ac:spMk id="52" creationId="{EC66B254-31B5-422F-904E-80BA040D162D}"/>
          </ac:spMkLst>
        </pc:spChg>
        <pc:spChg chg="mod">
          <ac:chgData name="Savvas Raptis" userId="9a8bbdab-e275-453b-85ac-1f842cc4ea1a" providerId="ADAL" clId="{73ED297D-3793-487A-8D0F-ADE26B164E67}" dt="2022-10-23T19:33:16.244" v="64" actId="20577"/>
          <ac:spMkLst>
            <pc:docMk/>
            <pc:sldMk cId="1270404738" sldId="256"/>
            <ac:spMk id="61" creationId="{B1C3C49E-6E4B-4057-AB1D-5286FE988EB4}"/>
          </ac:spMkLst>
        </pc:spChg>
        <pc:spChg chg="mod">
          <ac:chgData name="Savvas Raptis" userId="9a8bbdab-e275-453b-85ac-1f842cc4ea1a" providerId="ADAL" clId="{73ED297D-3793-487A-8D0F-ADE26B164E67}" dt="2022-10-23T19:33:11.621" v="57" actId="6549"/>
          <ac:spMkLst>
            <pc:docMk/>
            <pc:sldMk cId="1270404738" sldId="256"/>
            <ac:spMk id="66" creationId="{0087E9E3-38ED-4D93-9C0B-02CA09F2113B}"/>
          </ac:spMkLst>
        </pc:spChg>
        <pc:spChg chg="add del">
          <ac:chgData name="Savvas Raptis" userId="9a8bbdab-e275-453b-85ac-1f842cc4ea1a" providerId="ADAL" clId="{73ED297D-3793-487A-8D0F-ADE26B164E67}" dt="2022-10-23T19:34:24.251" v="106" actId="21"/>
          <ac:spMkLst>
            <pc:docMk/>
            <pc:sldMk cId="1270404738" sldId="256"/>
            <ac:spMk id="74" creationId="{06906E97-6B38-496A-95EC-DB7FA0DA65D8}"/>
          </ac:spMkLst>
        </pc:spChg>
        <pc:spChg chg="del">
          <ac:chgData name="Savvas Raptis" userId="9a8bbdab-e275-453b-85ac-1f842cc4ea1a" providerId="ADAL" clId="{73ED297D-3793-487A-8D0F-ADE26B164E67}" dt="2022-10-23T19:31:53.047" v="32" actId="478"/>
          <ac:spMkLst>
            <pc:docMk/>
            <pc:sldMk cId="1270404738" sldId="256"/>
            <ac:spMk id="79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00.292" v="37" actId="478"/>
          <ac:spMkLst>
            <pc:docMk/>
            <pc:sldMk cId="1270404738" sldId="256"/>
            <ac:spMk id="80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1:57.733" v="34" actId="478"/>
          <ac:spMkLst>
            <pc:docMk/>
            <pc:sldMk cId="1270404738" sldId="256"/>
            <ac:spMk id="83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6.355" v="42" actId="478"/>
          <ac:spMkLst>
            <pc:docMk/>
            <pc:sldMk cId="1270404738" sldId="256"/>
            <ac:spMk id="87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7.956" v="43" actId="478"/>
          <ac:spMkLst>
            <pc:docMk/>
            <pc:sldMk cId="1270404738" sldId="256"/>
            <ac:spMk id="90" creationId="{00000000-0000-0000-0000-000000000000}"/>
          </ac:spMkLst>
        </pc:spChg>
        <pc:grpChg chg="add del mod">
          <ac:chgData name="Savvas Raptis" userId="9a8bbdab-e275-453b-85ac-1f842cc4ea1a" providerId="ADAL" clId="{73ED297D-3793-487A-8D0F-ADE26B164E67}" dt="2022-10-23T19:32:45.970" v="52" actId="1076"/>
          <ac:grpSpMkLst>
            <pc:docMk/>
            <pc:sldMk cId="1270404738" sldId="256"/>
            <ac:grpSpMk id="7" creationId="{00000000-0000-0000-0000-000000000000}"/>
          </ac:grpSpMkLst>
        </pc:grpChg>
        <pc:grpChg chg="add del mod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9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26" creationId="{00000000-0000-0000-0000-000000000000}"/>
          </ac:grpSpMkLst>
        </pc:grpChg>
        <pc:grpChg chg="mod">
          <ac:chgData name="Savvas Raptis" userId="9a8bbdab-e275-453b-85ac-1f842cc4ea1a" providerId="ADAL" clId="{73ED297D-3793-487A-8D0F-ADE26B164E67}" dt="2022-10-23T19:37:34.139" v="260" actId="207"/>
          <ac:grpSpMkLst>
            <pc:docMk/>
            <pc:sldMk cId="1270404738" sldId="256"/>
            <ac:grpSpMk id="31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71" creationId="{00000000-0000-0000-0000-000000000000}"/>
          </ac:grpSpMkLst>
        </pc:grpChg>
        <pc:picChg chg="add del mod">
          <ac:chgData name="Savvas Raptis" userId="9a8bbdab-e275-453b-85ac-1f842cc4ea1a" providerId="ADAL" clId="{73ED297D-3793-487A-8D0F-ADE26B164E67}" dt="2022-10-23T19:36:49.096" v="256" actId="21"/>
          <ac:picMkLst>
            <pc:docMk/>
            <pc:sldMk cId="1270404738" sldId="256"/>
            <ac:picMk id="6" creationId="{E454DF32-FBF6-B611-46D9-373A5BE8ADEA}"/>
          </ac:picMkLst>
        </pc:picChg>
        <pc:picChg chg="del">
          <ac:chgData name="Savvas Raptis" userId="9a8bbdab-e275-453b-85ac-1f842cc4ea1a" providerId="ADAL" clId="{73ED297D-3793-487A-8D0F-ADE26B164E67}" dt="2022-10-23T19:35:32.794" v="246" actId="478"/>
          <ac:picMkLst>
            <pc:docMk/>
            <pc:sldMk cId="1270404738" sldId="256"/>
            <ac:picMk id="10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54.838" v="33" actId="478"/>
          <ac:picMkLst>
            <pc:docMk/>
            <pc:sldMk cId="1270404738" sldId="256"/>
            <ac:picMk id="11" creationId="{00000000-0000-0000-0000-000000000000}"/>
          </ac:picMkLst>
        </pc:picChg>
        <pc:picChg chg="add del mod">
          <ac:chgData name="Savvas Raptis" userId="9a8bbdab-e275-453b-85ac-1f842cc4ea1a" providerId="ADAL" clId="{73ED297D-3793-487A-8D0F-ADE26B164E67}" dt="2022-10-23T19:37:26.382" v="259" actId="21"/>
          <ac:picMkLst>
            <pc:docMk/>
            <pc:sldMk cId="1270404738" sldId="256"/>
            <ac:picMk id="13" creationId="{56B419C8-9870-D3B7-4EEE-76941C05ECE6}"/>
          </ac:picMkLst>
        </pc:picChg>
        <pc:picChg chg="add del mod">
          <ac:chgData name="Savvas Raptis" userId="9a8bbdab-e275-453b-85ac-1f842cc4ea1a" providerId="ADAL" clId="{73ED297D-3793-487A-8D0F-ADE26B164E67}" dt="2022-10-23T19:37:46.505" v="262"/>
          <ac:picMkLst>
            <pc:docMk/>
            <pc:sldMk cId="1270404738" sldId="256"/>
            <ac:picMk id="15" creationId="{57FFA4E2-6A68-F02E-EAE4-2D38A212ECE9}"/>
          </ac:picMkLst>
        </pc:picChg>
        <pc:picChg chg="del">
          <ac:chgData name="Savvas Raptis" userId="9a8bbdab-e275-453b-85ac-1f842cc4ea1a" providerId="ADAL" clId="{73ED297D-3793-487A-8D0F-ADE26B164E67}" dt="2022-10-23T19:32:29.302" v="46" actId="478"/>
          <ac:picMkLst>
            <pc:docMk/>
            <pc:sldMk cId="1270404738" sldId="256"/>
            <ac:picMk id="16" creationId="{00000000-0000-0000-0000-000000000000}"/>
          </ac:picMkLst>
        </pc:picChg>
        <pc:picChg chg="mod">
          <ac:chgData name="Savvas Raptis" userId="9a8bbdab-e275-453b-85ac-1f842cc4ea1a" providerId="ADAL" clId="{73ED297D-3793-487A-8D0F-ADE26B164E67}" dt="2022-10-23T19:32:57.287" v="56" actId="1076"/>
          <ac:picMkLst>
            <pc:docMk/>
            <pc:sldMk cId="1270404738" sldId="256"/>
            <ac:picMk id="17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42.190" v="28" actId="478"/>
          <ac:picMkLst>
            <pc:docMk/>
            <pc:sldMk cId="1270404738" sldId="256"/>
            <ac:picMk id="75" creationId="{00000000-0000-0000-0000-000000000000}"/>
          </ac:picMkLst>
        </pc:picChg>
        <pc:cxnChg chg="del mod">
          <ac:chgData name="Savvas Raptis" userId="9a8bbdab-e275-453b-85ac-1f842cc4ea1a" providerId="ADAL" clId="{73ED297D-3793-487A-8D0F-ADE26B164E67}" dt="2022-10-23T19:31:59.555" v="36" actId="478"/>
          <ac:cxnSpMkLst>
            <pc:docMk/>
            <pc:sldMk cId="1270404738" sldId="256"/>
            <ac:cxnSpMk id="81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1:58.751" v="35" actId="478"/>
          <ac:cxnSpMkLst>
            <pc:docMk/>
            <pc:sldMk cId="1270404738" sldId="256"/>
            <ac:cxnSpMk id="84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13.703" v="41" actId="478"/>
          <ac:cxnSpMkLst>
            <pc:docMk/>
            <pc:sldMk cId="1270404738" sldId="256"/>
            <ac:cxnSpMk id="88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01.751" v="38" actId="478"/>
          <ac:cxnSpMkLst>
            <pc:docMk/>
            <pc:sldMk cId="1270404738" sldId="256"/>
            <ac:cxnSpMk id="91" creationId="{00000000-0000-0000-0000-000000000000}"/>
          </ac:cxnSpMkLst>
        </pc:cxnChg>
      </pc:sldChg>
    </pc:docChg>
  </pc:docChgLst>
  <pc:docChgLst>
    <pc:chgData name="Savvas Raptis" userId="9a8bbdab-e275-453b-85ac-1f842cc4ea1a" providerId="ADAL" clId="{67B091E1-4FEA-4DB5-85C2-2373F568B09B}"/>
    <pc:docChg chg="modSld">
      <pc:chgData name="Savvas Raptis" userId="9a8bbdab-e275-453b-85ac-1f842cc4ea1a" providerId="ADAL" clId="{67B091E1-4FEA-4DB5-85C2-2373F568B09B}" dt="2022-05-26T09:04:43.244" v="0" actId="14100"/>
      <pc:docMkLst>
        <pc:docMk/>
      </pc:docMkLst>
      <pc:sldChg chg="modSp mod">
        <pc:chgData name="Savvas Raptis" userId="9a8bbdab-e275-453b-85ac-1f842cc4ea1a" providerId="ADAL" clId="{67B091E1-4FEA-4DB5-85C2-2373F568B09B}" dt="2022-05-26T09:04:43.244" v="0" actId="14100"/>
        <pc:sldMkLst>
          <pc:docMk/>
          <pc:sldMk cId="1270404738" sldId="256"/>
        </pc:sldMkLst>
        <pc:spChg chg="mod">
          <ac:chgData name="Savvas Raptis" userId="9a8bbdab-e275-453b-85ac-1f842cc4ea1a" providerId="ADAL" clId="{67B091E1-4FEA-4DB5-85C2-2373F568B09B}" dt="2022-05-26T09:04:43.244" v="0" actId="14100"/>
          <ac:spMkLst>
            <pc:docMk/>
            <pc:sldMk cId="1270404738" sldId="256"/>
            <ac:spMk id="6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2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2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4"/>
            <a:ext cx="35547303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5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8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24582124"/>
            <a:ext cx="70736464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savvasraptis@gmail.com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savvasraptis.github.io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651469" y="791504"/>
            <a:ext cx="22524268" cy="31327287"/>
            <a:chOff x="12791389" y="881988"/>
            <a:chExt cx="18366172" cy="31327287"/>
          </a:xfrm>
          <a:solidFill>
            <a:schemeClr val="bg1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12791389" y="881988"/>
              <a:ext cx="18366172" cy="31327287"/>
            </a:xfrm>
            <a:prstGeom prst="roundRect">
              <a:avLst>
                <a:gd name="adj" fmla="val 3157"/>
              </a:avLst>
            </a:prstGeom>
            <a:solidFill>
              <a:srgbClr val="C6A3D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Placeholder 5">
              <a:extLst>
                <a:ext uri="{FF2B5EF4-FFF2-40B4-BE49-F238E27FC236}">
                  <a16:creationId xmlns:a16="http://schemas.microsoft.com/office/drawing/2014/main" id="{C87BD73B-1762-465F-A255-B647B372168E}"/>
                </a:ext>
              </a:extLst>
            </p:cNvPr>
            <p:cNvSpPr txBox="1"/>
            <p:nvPr/>
          </p:nvSpPr>
          <p:spPr>
            <a:xfrm>
              <a:off x="14021440" y="6792031"/>
              <a:ext cx="16611600" cy="2937440"/>
            </a:xfrm>
            <a:prstGeom prst="rect">
              <a:avLst/>
            </a:prstGeom>
            <a:solidFill>
              <a:srgbClr val="C6A3D1"/>
            </a:solidFill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r>
                <a:rPr lang="en-US" sz="1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“Magnetosheath jets evolve and interact with the background exhibiting non-</a:t>
              </a:r>
              <a:r>
                <a:rPr lang="en-US" sz="10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Maxwellian</a:t>
              </a:r>
              <a:r>
                <a:rPr lang="en-US" sz="1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ion VDFs”</a:t>
              </a:r>
            </a:p>
          </p:txBody>
        </p:sp>
        <p:sp>
          <p:nvSpPr>
            <p:cNvPr id="37" name="Title 11">
              <a:extLst>
                <a:ext uri="{FF2B5EF4-FFF2-40B4-BE49-F238E27FC236}">
                  <a16:creationId xmlns:a16="http://schemas.microsoft.com/office/drawing/2014/main" id="{ED065003-C2F2-42A5-9131-A626D50E7D1F}"/>
                </a:ext>
              </a:extLst>
            </p:cNvPr>
            <p:cNvSpPr txBox="1">
              <a:spLocks/>
            </p:cNvSpPr>
            <p:nvPr/>
          </p:nvSpPr>
          <p:spPr>
            <a:xfrm>
              <a:off x="14021440" y="1077031"/>
              <a:ext cx="15533272" cy="2746935"/>
            </a:xfrm>
            <a:prstGeom prst="rect">
              <a:avLst/>
            </a:prstGeom>
            <a:solidFill>
              <a:srgbClr val="C6A3D1"/>
            </a:solidFill>
          </p:spPr>
          <p:txBody>
            <a:bodyPr lIns="128016" tIns="64008" rIns="128016" bIns="64008"/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Investigation of magnetosheath jet kinetic structure and plasma moment derivation</a:t>
              </a:r>
            </a:p>
          </p:txBody>
        </p:sp>
        <p:sp>
          <p:nvSpPr>
            <p:cNvPr id="38" name="Text Placeholder 16">
              <a:extLst>
                <a:ext uri="{FF2B5EF4-FFF2-40B4-BE49-F238E27FC236}">
                  <a16:creationId xmlns:a16="http://schemas.microsoft.com/office/drawing/2014/main" id="{A720CED2-7EEA-4B31-928E-357173B93E8D}"/>
                </a:ext>
              </a:extLst>
            </p:cNvPr>
            <p:cNvSpPr txBox="1">
              <a:spLocks/>
            </p:cNvSpPr>
            <p:nvPr/>
          </p:nvSpPr>
          <p:spPr>
            <a:xfrm>
              <a:off x="14029074" y="3892874"/>
              <a:ext cx="15741315" cy="1206484"/>
            </a:xfrm>
            <a:prstGeom prst="rect">
              <a:avLst/>
            </a:prstGeom>
            <a:solidFill>
              <a:srgbClr val="C6A3D1"/>
            </a:solidFill>
          </p:spPr>
          <p:txBody>
            <a:bodyPr wrap="square" lIns="128016" tIns="64008" rIns="128016" bIns="64008">
              <a:sp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latin typeface="Nunito" panose="020B0604020202020204" charset="0"/>
                  <a:cs typeface="Times New Roman" panose="02020603050405020304" pitchFamily="18" charset="0"/>
                </a:rPr>
                <a:t>Savvas Raptis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Tomas Karlsson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Andris Vaivads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Martin Lindberg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Andreas Johlander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2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Henriette Trollvik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endParaRPr lang="el-GR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0802" y="791504"/>
            <a:ext cx="9144000" cy="31327287"/>
            <a:chOff x="901047" y="719916"/>
            <a:chExt cx="11133909" cy="31327287"/>
          </a:xfrm>
        </p:grpSpPr>
        <p:sp>
          <p:nvSpPr>
            <p:cNvPr id="77" name="Rounded Rectangle 76"/>
            <p:cNvSpPr/>
            <p:nvPr/>
          </p:nvSpPr>
          <p:spPr>
            <a:xfrm>
              <a:off x="901047" y="719916"/>
              <a:ext cx="11133909" cy="31327287"/>
            </a:xfrm>
            <a:prstGeom prst="roundRect">
              <a:avLst>
                <a:gd name="adj" fmla="val 3206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accent4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0E7204-D75E-4613-87BE-D09A5C3936AB}"/>
                </a:ext>
              </a:extLst>
            </p:cNvPr>
            <p:cNvSpPr txBox="1"/>
            <p:nvPr/>
          </p:nvSpPr>
          <p:spPr>
            <a:xfrm>
              <a:off x="1743602" y="919012"/>
              <a:ext cx="9448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rgbClr val="7030A0"/>
                  </a:solidFill>
                  <a:latin typeface="Nunito" panose="00000500000000000000" pitchFamily="2" charset="0"/>
                  <a:cs typeface="Arial" pitchFamily="34" charset="0"/>
                </a:rPr>
                <a:t>Event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B1B5F00-8CC0-4973-B136-2F3238FA1E30}"/>
                </a:ext>
              </a:extLst>
            </p:cNvPr>
            <p:cNvSpPr/>
            <p:nvPr/>
          </p:nvSpPr>
          <p:spPr>
            <a:xfrm>
              <a:off x="1485144" y="2494550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137601" y="842408"/>
            <a:ext cx="9144000" cy="31276383"/>
            <a:chOff x="31919089" y="843888"/>
            <a:chExt cx="11133908" cy="31280436"/>
          </a:xfrm>
        </p:grpSpPr>
        <p:sp>
          <p:nvSpPr>
            <p:cNvPr id="34" name="Rounded Rectangle 77">
              <a:extLst>
                <a:ext uri="{FF2B5EF4-FFF2-40B4-BE49-F238E27FC236}">
                  <a16:creationId xmlns:a16="http://schemas.microsoft.com/office/drawing/2014/main" id="{0CCA7184-A359-45A5-A950-A3440378B028}"/>
                </a:ext>
              </a:extLst>
            </p:cNvPr>
            <p:cNvSpPr/>
            <p:nvPr/>
          </p:nvSpPr>
          <p:spPr>
            <a:xfrm>
              <a:off x="31919089" y="843888"/>
              <a:ext cx="11133908" cy="31280436"/>
            </a:xfrm>
            <a:prstGeom prst="roundRect">
              <a:avLst>
                <a:gd name="adj" fmla="val 26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>
                <a:solidFill>
                  <a:schemeClr val="accent4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5B96B-3F13-4E01-9F2D-5AE57315FD79}"/>
                </a:ext>
              </a:extLst>
            </p:cNvPr>
            <p:cNvSpPr txBox="1"/>
            <p:nvPr/>
          </p:nvSpPr>
          <p:spPr>
            <a:xfrm>
              <a:off x="32761645" y="1144205"/>
              <a:ext cx="9448801" cy="138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rgbClr val="7030A0"/>
                  </a:solidFill>
                  <a:latin typeface="Nunito" panose="00000500000000000000" pitchFamily="2" charset="0"/>
                  <a:cs typeface="Arial" pitchFamily="34" charset="0"/>
                </a:rPr>
                <a:t>Quasi-Parallel Magnetosheath Jets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C3C49E-6E4B-4057-AB1D-5286FE988EB4}"/>
                </a:ext>
              </a:extLst>
            </p:cNvPr>
            <p:cNvSpPr txBox="1"/>
            <p:nvPr/>
          </p:nvSpPr>
          <p:spPr>
            <a:xfrm>
              <a:off x="32767925" y="7165099"/>
              <a:ext cx="9448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rgbClr val="7030A0"/>
                  </a:solidFill>
                  <a:latin typeface="Nunito" panose="00000500000000000000" pitchFamily="2" charset="0"/>
                  <a:cs typeface="Arial" pitchFamily="34" charset="0"/>
                </a:rPr>
                <a:t>Method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0A85A3B-295E-4323-85CE-2DC038334B3A}"/>
                </a:ext>
              </a:extLst>
            </p:cNvPr>
            <p:cNvSpPr txBox="1"/>
            <p:nvPr/>
          </p:nvSpPr>
          <p:spPr>
            <a:xfrm>
              <a:off x="32104658" y="7987430"/>
              <a:ext cx="10762777" cy="2862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Using NASA’s </a:t>
              </a:r>
              <a:r>
                <a:rPr lang="en-US" sz="3000" dirty="0" err="1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Magnetospheric</a:t>
              </a:r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Multiscale (</a:t>
              </a:r>
              <a:r>
                <a:rPr lang="en-US" sz="30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MMS</a:t>
              </a:r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) Mission burst (high – resolution) velocity distribution functions (VDFs) to derive partial plasma moments</a:t>
              </a:r>
            </a:p>
            <a:p>
              <a:pPr algn="just"/>
              <a:endPara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000" dirty="0">
                  <a:solidFill>
                    <a:srgbClr val="1818FF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Cut</a:t>
              </a:r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= remove parts of VDF equal to thermal velocity</a:t>
              </a:r>
            </a:p>
            <a:p>
              <a:pPr algn="just"/>
              <a:r>
                <a:rPr lang="en-US" sz="3000" dirty="0">
                  <a:solidFill>
                    <a:srgbClr val="FF313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Fit</a:t>
              </a:r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= fit two </a:t>
              </a:r>
              <a:r>
                <a:rPr lang="en-US" sz="3000" dirty="0" err="1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Maxwellians</a:t>
              </a:r>
              <a:r>
                <a: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in 1D reduced VDFs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87E9E3-38ED-4D93-9C0B-02CA09F2113B}"/>
                </a:ext>
              </a:extLst>
            </p:cNvPr>
            <p:cNvSpPr txBox="1"/>
            <p:nvPr/>
          </p:nvSpPr>
          <p:spPr>
            <a:xfrm>
              <a:off x="32222265" y="24360854"/>
              <a:ext cx="10762777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571500" indent="-571500">
                <a:buFont typeface="Wingdings" panose="05000000000000000000" pitchFamily="2" charset="2"/>
                <a:buChar char="Ø"/>
              </a:pPr>
              <a:endParaRPr lang="en-US" sz="3600" dirty="0">
                <a:solidFill>
                  <a:schemeClr val="accent4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AF68A6D-6B34-4C79-BD4A-DFCA6B849233}"/>
                </a:ext>
              </a:extLst>
            </p:cNvPr>
            <p:cNvSpPr/>
            <p:nvPr/>
          </p:nvSpPr>
          <p:spPr>
            <a:xfrm>
              <a:off x="32871736" y="21976567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</p:grpSp>
      <p:pic>
        <p:nvPicPr>
          <p:cNvPr id="28" name="Picture 2" descr="File:Magnetospheric Multiscale Mission logo.png - Wikimedia Common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4895" y="1088280"/>
            <a:ext cx="2189705" cy="21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72800" y="5166815"/>
            <a:ext cx="219456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Space and Plasma Physics, KTH Royal Institute of Technology,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Stockholm, Sweden, </a:t>
            </a:r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Swedish institute of Space Physics, Uppsala, Sweden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260" y="29692332"/>
            <a:ext cx="6087573" cy="1622971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mic Sans MS" panose="030F0702030302020204" pitchFamily="66" charset="0"/>
              </a:rPr>
              <a:t>Read the full article here</a:t>
            </a:r>
            <a:endParaRPr lang="el-GR" sz="2300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Or see</a:t>
            </a: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How jets can be formed here </a:t>
            </a:r>
            <a:endParaRPr lang="sv-SE" sz="23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353800" y="31437871"/>
            <a:ext cx="15011400" cy="626428"/>
          </a:xfrm>
          <a:prstGeom prst="rect">
            <a:avLst/>
          </a:prstGeom>
          <a:noFill/>
        </p:spPr>
        <p:txBody>
          <a:bodyPr wrap="square" lIns="86970" tIns="43485" rIns="86970" bIns="43485" rtlCol="0">
            <a:spAutoFit/>
          </a:bodyPr>
          <a:lstStyle/>
          <a:p>
            <a:r>
              <a:rPr lang="sv-S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sv-S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info: 📧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savvasraptis@gmail.com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v-S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🔗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savvasraptis.github.io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76" y="29812524"/>
            <a:ext cx="1512424" cy="1512424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444379" y="29188462"/>
            <a:ext cx="2468939" cy="549227"/>
          </a:xfrm>
          <a:prstGeom prst="curvedDownArrow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906E97-6B38-496A-95EC-DB7FA0DA65D8}"/>
              </a:ext>
            </a:extLst>
          </p:cNvPr>
          <p:cNvSpPr txBox="1"/>
          <p:nvPr/>
        </p:nvSpPr>
        <p:spPr>
          <a:xfrm>
            <a:off x="34290000" y="1881664"/>
            <a:ext cx="88391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u="sng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85" y="1085852"/>
            <a:ext cx="1950720" cy="2194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B5E3C-4F69-7F18-204B-2D1D41FDB600}"/>
              </a:ext>
            </a:extLst>
          </p:cNvPr>
          <p:cNvSpPr txBox="1"/>
          <p:nvPr/>
        </p:nvSpPr>
        <p:spPr>
          <a:xfrm>
            <a:off x="1233938" y="13884720"/>
            <a:ext cx="7760063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endParaRPr lang="en-US" sz="4200" b="1" dirty="0">
              <a:solidFill>
                <a:srgbClr val="A167B2"/>
              </a:solidFill>
              <a:latin typeface="Nunito" panose="00000500000000000000" pitchFamily="2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1" y="3096135"/>
            <a:ext cx="8734029" cy="112294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8600" y="11101113"/>
            <a:ext cx="8167623" cy="9179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30459" y="20891695"/>
            <a:ext cx="7027135" cy="10982765"/>
          </a:xfrm>
          <a:prstGeom prst="rect">
            <a:avLst/>
          </a:prstGeom>
        </p:spPr>
      </p:pic>
      <p:sp>
        <p:nvSpPr>
          <p:cNvPr id="21" name="Curved Up Arrow 20"/>
          <p:cNvSpPr/>
          <p:nvPr/>
        </p:nvSpPr>
        <p:spPr>
          <a:xfrm>
            <a:off x="5692424" y="31264860"/>
            <a:ext cx="3429000" cy="609600"/>
          </a:xfrm>
          <a:prstGeom prst="curvedUp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5082" y="15318951"/>
            <a:ext cx="8732520" cy="1316841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0A85A3B-295E-4323-85CE-2DC038334B3A}"/>
              </a:ext>
            </a:extLst>
          </p:cNvPr>
          <p:cNvSpPr txBox="1"/>
          <p:nvPr/>
        </p:nvSpPr>
        <p:spPr>
          <a:xfrm>
            <a:off x="1023202" y="2012140"/>
            <a:ext cx="883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0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Fast (low-resolution)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A85A3B-295E-4323-85CE-2DC038334B3A}"/>
              </a:ext>
            </a:extLst>
          </p:cNvPr>
          <p:cNvSpPr txBox="1"/>
          <p:nvPr/>
        </p:nvSpPr>
        <p:spPr>
          <a:xfrm>
            <a:off x="975260" y="14687920"/>
            <a:ext cx="883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0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Burst (high-resolution)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46" y="12854271"/>
            <a:ext cx="21851914" cy="1205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01" y="29868937"/>
            <a:ext cx="1452716" cy="14527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C3C49E-6E4B-4057-AB1D-5286FE988EB4}"/>
              </a:ext>
            </a:extLst>
          </p:cNvPr>
          <p:cNvSpPr txBox="1"/>
          <p:nvPr/>
        </p:nvSpPr>
        <p:spPr>
          <a:xfrm>
            <a:off x="34763995" y="20192324"/>
            <a:ext cx="7760064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200" b="1" dirty="0">
                <a:solidFill>
                  <a:srgbClr val="7030A0"/>
                </a:solidFill>
                <a:latin typeface="Nunito" panose="00000500000000000000" pitchFamily="2" charset="0"/>
                <a:cs typeface="Arial" pitchFamily="34" charset="0"/>
              </a:rPr>
              <a:t>Results</a:t>
            </a:r>
          </a:p>
        </p:txBody>
      </p:sp>
      <p:pic>
        <p:nvPicPr>
          <p:cNvPr id="1026" name="Picture 2" descr="Fig. 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831" y="2762979"/>
            <a:ext cx="4901368" cy="41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192649" y="3240067"/>
                <a:ext cx="4035182" cy="3032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Dynamic pressure enhancements 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relative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to the background magnetosheath:</a:t>
                </a:r>
              </a:p>
              <a:p>
                <a:pPr lvl="0"/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≥2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𝑑𝑦𝑛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𝑀𝐻𝑆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649" y="3240067"/>
                <a:ext cx="4035182" cy="3032240"/>
              </a:xfrm>
              <a:prstGeom prst="rect">
                <a:avLst/>
              </a:prstGeom>
              <a:blipFill>
                <a:blip r:embed="rId14"/>
                <a:stretch>
                  <a:fillRect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178847" y="6912442"/>
            <a:ext cx="2410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</a:rPr>
              <a:t>Taken from </a:t>
            </a:r>
            <a:r>
              <a:rPr lang="en-US" sz="1200" dirty="0" err="1">
                <a:solidFill>
                  <a:srgbClr val="000000"/>
                </a:solidFill>
              </a:rPr>
              <a:t>Karimabadi</a:t>
            </a:r>
            <a:r>
              <a:rPr lang="en-US" sz="1200" dirty="0">
                <a:solidFill>
                  <a:srgbClr val="000000"/>
                </a:solidFill>
              </a:rPr>
              <a:t> et al. (2014)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A85A3B-295E-4323-85CE-2DC038334B3A}"/>
              </a:ext>
            </a:extLst>
          </p:cNvPr>
          <p:cNvSpPr txBox="1"/>
          <p:nvPr/>
        </p:nvSpPr>
        <p:spPr>
          <a:xfrm>
            <a:off x="11315700" y="26408900"/>
            <a:ext cx="2156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000" b="1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Conclusions &amp; Discussion</a:t>
            </a:r>
          </a:p>
          <a:p>
            <a:pPr algn="ctr"/>
            <a:endParaRPr lang="en-US" sz="30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Jet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partial 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plasma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moments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deviate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significantly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from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the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full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(raw) measured ones.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They exhibit double-peak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non-</a:t>
            </a:r>
            <a:r>
              <a:rPr lang="en-US" sz="30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Maxwellian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VDFs 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that can excite waves and highlight a complex interaction with the background MSH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velocity and density of quasi-parallel magnetosheath jets can be less variable than previously thought indicating a direct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connection</a:t>
            </a:r>
            <a:r>
              <a: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to the solar wind and its embedded foreshock structures</a:t>
            </a:r>
            <a:endParaRPr lang="en-US" sz="3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B428C8B21A141B5825E5B86F557DB" ma:contentTypeVersion="14" ma:contentTypeDescription="Skapa ett nytt dokument." ma:contentTypeScope="" ma:versionID="974c6e02219afb196ac14f481cb9dccc">
  <xsd:schema xmlns:xsd="http://www.w3.org/2001/XMLSchema" xmlns:xs="http://www.w3.org/2001/XMLSchema" xmlns:p="http://schemas.microsoft.com/office/2006/metadata/properties" xmlns:ns3="977cb6ed-b1a4-473b-8ba2-0f8e0a4901ff" xmlns:ns4="6707e3d7-8225-4321-a0ab-c333d198a7fc" targetNamespace="http://schemas.microsoft.com/office/2006/metadata/properties" ma:root="true" ma:fieldsID="bf27506d8c66f69495b62087577bde6d" ns3:_="" ns4:_="">
    <xsd:import namespace="977cb6ed-b1a4-473b-8ba2-0f8e0a4901ff"/>
    <xsd:import namespace="6707e3d7-8225-4321-a0ab-c333d198a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cb6ed-b1a4-473b-8ba2-0f8e0a490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7e3d7-8225-4321-a0ab-c333d198a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2FA6F-932D-4D0F-AF02-574C96904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cb6ed-b1a4-473b-8ba2-0f8e0a4901ff"/>
    <ds:schemaRef ds:uri="6707e3d7-8225-4321-a0ab-c333d198a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26F11-C111-4C48-95A2-80A1774147BB}">
  <ds:schemaRefs>
    <ds:schemaRef ds:uri="http://schemas.microsoft.com/office/2006/documentManagement/types"/>
    <ds:schemaRef ds:uri="http://schemas.openxmlformats.org/package/2006/metadata/core-properties"/>
    <ds:schemaRef ds:uri="6707e3d7-8225-4321-a0ab-c333d198a7f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7cb6ed-b1a4-473b-8ba2-0f8e0a4901f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065BD6-E278-4427-B704-9AB4CEE97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240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Wingdings</vt:lpstr>
      <vt:lpstr>Calibri</vt:lpstr>
      <vt:lpstr>Nunito</vt:lpstr>
      <vt:lpstr>Cambria Math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subject>Free Research Poster</dc:subject>
  <dc:creator>Savvas Raptis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Savvas Raptis</cp:lastModifiedBy>
  <cp:revision>174</cp:revision>
  <cp:lastPrinted>2022-11-17T12:03:56Z</cp:lastPrinted>
  <dcterms:modified xsi:type="dcterms:W3CDTF">2022-12-26T09:47:52Z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0x0101004F2B428C8B21A141B5825E5B86F557DB</vt:lpwstr>
  </property>
</Properties>
</file>