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handoutMasterIdLst>
    <p:handoutMasterId r:id="rId29"/>
  </p:handoutMasterIdLst>
  <p:sldIdLst>
    <p:sldId id="476" r:id="rId2"/>
    <p:sldId id="553" r:id="rId3"/>
    <p:sldId id="519" r:id="rId4"/>
    <p:sldId id="475" r:id="rId5"/>
    <p:sldId id="449" r:id="rId6"/>
    <p:sldId id="446" r:id="rId7"/>
    <p:sldId id="549" r:id="rId8"/>
    <p:sldId id="551" r:id="rId9"/>
    <p:sldId id="488" r:id="rId10"/>
    <p:sldId id="514" r:id="rId11"/>
    <p:sldId id="521" r:id="rId12"/>
    <p:sldId id="552" r:id="rId13"/>
    <p:sldId id="515" r:id="rId14"/>
    <p:sldId id="554" r:id="rId15"/>
    <p:sldId id="555" r:id="rId16"/>
    <p:sldId id="557" r:id="rId17"/>
    <p:sldId id="523" r:id="rId18"/>
    <p:sldId id="441" r:id="rId19"/>
    <p:sldId id="524" r:id="rId20"/>
    <p:sldId id="450" r:id="rId21"/>
    <p:sldId id="468" r:id="rId22"/>
    <p:sldId id="548" r:id="rId23"/>
    <p:sldId id="452" r:id="rId24"/>
    <p:sldId id="498" r:id="rId25"/>
    <p:sldId id="545" r:id="rId26"/>
    <p:sldId id="546"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F5F5F"/>
    <a:srgbClr val="FF3B3B"/>
    <a:srgbClr val="DDDDDD"/>
    <a:srgbClr val="7F7F7F"/>
    <a:srgbClr val="4D4D4D"/>
    <a:srgbClr val="EAEAEA"/>
    <a:srgbClr val="1D8DB0"/>
    <a:srgbClr val="2F4D5D"/>
    <a:srgbClr val="005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62E84-5159-4CFB-9FBA-9A80C14259EA}" v="34" dt="2022-07-19T11:37:38.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0" autoAdjust="0"/>
    <p:restoredTop sz="94849" autoAdjust="0"/>
  </p:normalViewPr>
  <p:slideViewPr>
    <p:cSldViewPr snapToGrid="0" snapToObjects="1">
      <p:cViewPr varScale="1">
        <p:scale>
          <a:sx n="73" d="100"/>
          <a:sy n="73" d="100"/>
        </p:scale>
        <p:origin x="48" y="120"/>
      </p:cViewPr>
      <p:guideLst/>
    </p:cSldViewPr>
  </p:slideViewPr>
  <p:outlineViewPr>
    <p:cViewPr>
      <p:scale>
        <a:sx n="33" d="100"/>
        <a:sy n="33" d="100"/>
      </p:scale>
      <p:origin x="0" y="-360"/>
    </p:cViewPr>
  </p:outlineViewPr>
  <p:notesTextViewPr>
    <p:cViewPr>
      <p:scale>
        <a:sx n="3" d="2"/>
        <a:sy n="3" d="2"/>
      </p:scale>
      <p:origin x="0" y="0"/>
    </p:cViewPr>
  </p:notesTextViewPr>
  <p:sorterViewPr>
    <p:cViewPr>
      <p:scale>
        <a:sx n="139" d="100"/>
        <a:sy n="139" d="100"/>
      </p:scale>
      <p:origin x="0" y="-1828"/>
    </p:cViewPr>
  </p:sorterViewPr>
  <p:notesViewPr>
    <p:cSldViewPr snapToGrid="0" snapToObjects="1">
      <p:cViewPr varScale="1">
        <p:scale>
          <a:sx n="126" d="100"/>
          <a:sy n="126" d="100"/>
        </p:scale>
        <p:origin x="491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19-7-2022</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19-7-2022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1</a:t>
            </a:fld>
            <a:endParaRPr lang="nl-NL"/>
          </a:p>
        </p:txBody>
      </p:sp>
    </p:spTree>
    <p:extLst>
      <p:ext uri="{BB962C8B-B14F-4D97-AF65-F5344CB8AC3E}">
        <p14:creationId xmlns:p14="http://schemas.microsoft.com/office/powerpoint/2010/main" val="241023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17</a:t>
            </a:fld>
            <a:endParaRPr lang="nl-NL"/>
          </a:p>
        </p:txBody>
      </p:sp>
    </p:spTree>
    <p:extLst>
      <p:ext uri="{BB962C8B-B14F-4D97-AF65-F5344CB8AC3E}">
        <p14:creationId xmlns:p14="http://schemas.microsoft.com/office/powerpoint/2010/main" val="227198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20</a:t>
            </a:fld>
            <a:endParaRPr lang="nl-NL"/>
          </a:p>
        </p:txBody>
      </p:sp>
    </p:spTree>
    <p:extLst>
      <p:ext uri="{BB962C8B-B14F-4D97-AF65-F5344CB8AC3E}">
        <p14:creationId xmlns:p14="http://schemas.microsoft.com/office/powerpoint/2010/main" val="490973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21</a:t>
            </a:fld>
            <a:endParaRPr lang="nl-NL"/>
          </a:p>
        </p:txBody>
      </p:sp>
    </p:spTree>
    <p:extLst>
      <p:ext uri="{BB962C8B-B14F-4D97-AF65-F5344CB8AC3E}">
        <p14:creationId xmlns:p14="http://schemas.microsoft.com/office/powerpoint/2010/main" val="2236527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22</a:t>
            </a:fld>
            <a:endParaRPr lang="nl-NL"/>
          </a:p>
        </p:txBody>
      </p:sp>
    </p:spTree>
    <p:extLst>
      <p:ext uri="{BB962C8B-B14F-4D97-AF65-F5344CB8AC3E}">
        <p14:creationId xmlns:p14="http://schemas.microsoft.com/office/powerpoint/2010/main" val="1673820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25</a:t>
            </a:fld>
            <a:endParaRPr lang="nl-NL"/>
          </a:p>
        </p:txBody>
      </p:sp>
    </p:spTree>
    <p:extLst>
      <p:ext uri="{BB962C8B-B14F-4D97-AF65-F5344CB8AC3E}">
        <p14:creationId xmlns:p14="http://schemas.microsoft.com/office/powerpoint/2010/main" val="157512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26</a:t>
            </a:fld>
            <a:endParaRPr lang="nl-NL"/>
          </a:p>
        </p:txBody>
      </p:sp>
    </p:spTree>
    <p:extLst>
      <p:ext uri="{BB962C8B-B14F-4D97-AF65-F5344CB8AC3E}">
        <p14:creationId xmlns:p14="http://schemas.microsoft.com/office/powerpoint/2010/main" val="287955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a:t>
            </a:fld>
            <a:endParaRPr lang="nl-NL"/>
          </a:p>
        </p:txBody>
      </p:sp>
    </p:spTree>
    <p:extLst>
      <p:ext uri="{BB962C8B-B14F-4D97-AF65-F5344CB8AC3E}">
        <p14:creationId xmlns:p14="http://schemas.microsoft.com/office/powerpoint/2010/main" val="139965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277271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235715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6</a:t>
            </a:fld>
            <a:endParaRPr lang="nl-NL"/>
          </a:p>
        </p:txBody>
      </p:sp>
    </p:spTree>
    <p:extLst>
      <p:ext uri="{BB962C8B-B14F-4D97-AF65-F5344CB8AC3E}">
        <p14:creationId xmlns:p14="http://schemas.microsoft.com/office/powerpoint/2010/main" val="136696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177901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9</a:t>
            </a:fld>
            <a:endParaRPr lang="nl-NL"/>
          </a:p>
        </p:txBody>
      </p:sp>
    </p:spTree>
    <p:extLst>
      <p:ext uri="{BB962C8B-B14F-4D97-AF65-F5344CB8AC3E}">
        <p14:creationId xmlns:p14="http://schemas.microsoft.com/office/powerpoint/2010/main" val="83360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3906945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12</a:t>
            </a:fld>
            <a:endParaRPr lang="nl-NL"/>
          </a:p>
        </p:txBody>
      </p:sp>
    </p:spTree>
    <p:extLst>
      <p:ext uri="{BB962C8B-B14F-4D97-AF65-F5344CB8AC3E}">
        <p14:creationId xmlns:p14="http://schemas.microsoft.com/office/powerpoint/2010/main" val="125779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a:t>Click to edit Master title style</a:t>
            </a:r>
            <a:endParaRPr lang="nl-NL" dirty="0"/>
          </a:p>
        </p:txBody>
      </p:sp>
      <p:sp>
        <p:nvSpPr>
          <p:cNvPr id="8" name="Tijdelijke aanduiding voor datum 3"/>
          <p:cNvSpPr txBox="1">
            <a:spLocks/>
          </p:cNvSpPr>
          <p:nvPr userDrawn="1"/>
        </p:nvSpPr>
        <p:spPr>
          <a:xfrm>
            <a:off x="0" y="6628375"/>
            <a:ext cx="12192000" cy="23125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a:solidFill>
                  <a:srgbClr val="5F5F5F"/>
                </a:solidFill>
                <a:effectLst/>
              </a:rPr>
              <a:t>Savvas</a:t>
            </a:r>
            <a:r>
              <a:rPr lang="en-US" sz="1300" baseline="0" dirty="0">
                <a:solidFill>
                  <a:srgbClr val="5F5F5F"/>
                </a:solidFill>
                <a:effectLst/>
              </a:rPr>
              <a:t> Raptis – Plasma Jets &amp; Particle Moments</a:t>
            </a:r>
            <a:endParaRPr lang="nl-NL" sz="1300" dirty="0">
              <a:solidFill>
                <a:srgbClr val="5F5F5F"/>
              </a:solidFill>
              <a:effectLst/>
            </a:endParaRP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8374"/>
            <a:ext cx="3840480" cy="231253"/>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a:solidFill>
                  <a:srgbClr val="5F5F5F"/>
                </a:solidFill>
              </a:rPr>
              <a:t>COSPAR 2022 – Athens, Greece |</a:t>
            </a:r>
            <a:r>
              <a:rPr lang="en-US" sz="1300" baseline="0" dirty="0">
                <a:solidFill>
                  <a:srgbClr val="5F5F5F"/>
                </a:solidFill>
              </a:rPr>
              <a:t> 19/07/22</a:t>
            </a:r>
            <a:endParaRPr lang="nl-NL" sz="1300" dirty="0">
              <a:solidFill>
                <a:srgbClr val="5F5F5F"/>
              </a:solidFill>
            </a:endParaRPr>
          </a:p>
        </p:txBody>
      </p:sp>
      <p:sp>
        <p:nvSpPr>
          <p:cNvPr id="11" name="Tijdelijke aanduiding voor datum 3"/>
          <p:cNvSpPr txBox="1">
            <a:spLocks/>
          </p:cNvSpPr>
          <p:nvPr userDrawn="1"/>
        </p:nvSpPr>
        <p:spPr>
          <a:xfrm>
            <a:off x="38500" y="6638591"/>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8"/>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2180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19/07/2022</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ink.springer.com/article/10.1007/s11214-018-0516-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2.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3683743" y="864123"/>
            <a:ext cx="6781057" cy="5930529"/>
          </a:xfrm>
        </p:spPr>
        <p:txBody>
          <a:bodyPr>
            <a:normAutofit fontScale="90000"/>
          </a:bodyPr>
          <a:lstStyle/>
          <a:p>
            <a:pPr algn="ctr"/>
            <a:r>
              <a:rPr lang="en-US" dirty="0"/>
              <a:t>On the discrepancies of </a:t>
            </a:r>
            <a:r>
              <a:rPr lang="en-US" dirty="0" err="1"/>
              <a:t>magnetosheath</a:t>
            </a:r>
            <a:r>
              <a:rPr lang="en-US" dirty="0"/>
              <a:t> jet identification and statistical properties due to different temporal resolution and plasma moment derivation</a:t>
            </a:r>
            <a:br>
              <a:rPr lang="en-US" dirty="0"/>
            </a:br>
            <a:br>
              <a:rPr lang="nl-BE" dirty="0">
                <a:effectLst>
                  <a:outerShdw blurRad="38100" dist="38100" dir="2700000" algn="tl">
                    <a:srgbClr val="000000">
                      <a:alpha val="43137"/>
                    </a:srgbClr>
                  </a:outerShdw>
                </a:effectLst>
              </a:rPr>
            </a:br>
            <a:r>
              <a:rPr lang="nl-BE" sz="2200" dirty="0"/>
              <a:t>Savvas Raptis</a:t>
            </a:r>
            <a:br>
              <a:rPr lang="nl-BE" sz="2200" b="1" dirty="0"/>
            </a:br>
            <a:br>
              <a:rPr lang="nl-BE" sz="2200" b="1" dirty="0"/>
            </a:br>
            <a:r>
              <a:rPr lang="en-US" sz="1800" dirty="0"/>
              <a:t>Division of Space and Plasma Physics</a:t>
            </a:r>
            <a:br>
              <a:rPr lang="en-US" sz="1800" dirty="0"/>
            </a:br>
            <a:r>
              <a:rPr lang="en-US" sz="1800" dirty="0"/>
              <a:t>KTH Royal Institute of Technology, Stockholm, Sweden</a:t>
            </a:r>
            <a:br>
              <a:rPr lang="en-US" sz="1800" dirty="0"/>
            </a:br>
            <a:br>
              <a:rPr lang="en-US" sz="1800" dirty="0"/>
            </a:br>
            <a:r>
              <a:rPr lang="en-US" sz="1800" dirty="0"/>
              <a:t> </a:t>
            </a:r>
            <a:br>
              <a:rPr lang="en-US" sz="2000" dirty="0"/>
            </a:br>
            <a:r>
              <a:rPr lang="en-US" sz="2000" dirty="0"/>
              <a:t>COSPAR 2022 – Athens, Greece</a:t>
            </a:r>
            <a:br>
              <a:rPr lang="en-US" sz="2000" dirty="0"/>
            </a:br>
            <a:r>
              <a:rPr lang="en-US" sz="2000" dirty="0"/>
              <a:t>27/05/2022</a:t>
            </a:r>
            <a:endParaRPr lang="nl-NL" sz="1700" dirty="0"/>
          </a:p>
        </p:txBody>
      </p:sp>
      <p:pic>
        <p:nvPicPr>
          <p:cNvPr id="10" name="Picture 2" descr="https://upload.wikimedia.org/wikipedia/en/thumb/4/41/Kth_logo.svg/1200px-Kth_logo.svg.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4011" y="1232113"/>
            <a:ext cx="3319732" cy="374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
            <a:ext cx="11196286" cy="6653719"/>
          </a:xfrm>
        </p:spPr>
        <p:txBody>
          <a:bodyPr anchor="ctr">
            <a:normAutofit/>
          </a:bodyPr>
          <a:lstStyle/>
          <a:p>
            <a:pPr marL="0" indent="0" algn="ctr">
              <a:buNone/>
            </a:pPr>
            <a:r>
              <a:rPr lang="en-US" sz="3400" dirty="0"/>
              <a:t>Results</a:t>
            </a:r>
          </a:p>
        </p:txBody>
      </p:sp>
      <p:sp>
        <p:nvSpPr>
          <p:cNvPr id="6" name="TextBox 5">
            <a:extLst>
              <a:ext uri="{FF2B5EF4-FFF2-40B4-BE49-F238E27FC236}">
                <a16:creationId xmlns:a16="http://schemas.microsoft.com/office/drawing/2014/main" id="{2F1EF880-65C5-1CFA-7974-FFEB50DF45B6}"/>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Karlsson, et al,. 2022 | (Under Review)</a:t>
            </a:r>
          </a:p>
        </p:txBody>
      </p:sp>
    </p:spTree>
    <p:extLst>
      <p:ext uri="{BB962C8B-B14F-4D97-AF65-F5344CB8AC3E}">
        <p14:creationId xmlns:p14="http://schemas.microsoft.com/office/powerpoint/2010/main" val="318318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err="1"/>
              <a:t>Qpar</a:t>
            </a:r>
            <a:r>
              <a:rPr lang="en-US" dirty="0"/>
              <a:t> Magnetosheath jet – Fast data</a:t>
            </a:r>
            <a:endParaRPr lang="sv-SE" dirty="0"/>
          </a:p>
        </p:txBody>
      </p:sp>
      <p:pic>
        <p:nvPicPr>
          <p:cNvPr id="4" name="Picture 3">
            <a:extLst>
              <a:ext uri="{FF2B5EF4-FFF2-40B4-BE49-F238E27FC236}">
                <a16:creationId xmlns:a16="http://schemas.microsoft.com/office/drawing/2014/main" id="{C1C38896-5A3C-AF7D-B368-6F4E292F4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204" y="1079331"/>
            <a:ext cx="4469592" cy="536054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55A6BB8-31CD-76E1-9B28-A558B4DAA9AC}"/>
                  </a:ext>
                </a:extLst>
              </p:cNvPr>
              <p:cNvSpPr txBox="1"/>
              <p:nvPr/>
            </p:nvSpPr>
            <p:spPr>
              <a:xfrm>
                <a:off x="9176362" y="1857886"/>
                <a:ext cx="2170787" cy="2330253"/>
              </a:xfrm>
              <a:prstGeom prst="rect">
                <a:avLst/>
              </a:prstGeom>
              <a:noFill/>
            </p:spPr>
            <p:txBody>
              <a:bodyPr wrap="none" rtlCol="0">
                <a:spAutoFit/>
              </a:bodyPr>
              <a:lstStyle/>
              <a:p>
                <a:pPr algn="ctr"/>
                <a:r>
                  <a:rPr lang="en-US" u="sng" dirty="0">
                    <a:solidFill>
                      <a:srgbClr val="000000"/>
                    </a:solidFill>
                  </a:rPr>
                  <a:t>Magnetosheath Jet</a:t>
                </a:r>
              </a:p>
              <a:p>
                <a:endParaRPr lang="en-US" dirty="0">
                  <a:solidFill>
                    <a:srgbClr val="000000"/>
                  </a:solidFill>
                </a:endParaRPr>
              </a:p>
              <a:p>
                <a:pPr algn="ctr"/>
                <a14:m>
                  <m:oMathPara xmlns:m="http://schemas.openxmlformats.org/officeDocument/2006/math">
                    <m:oMathParaPr>
                      <m:jc m:val="centerGroup"/>
                    </m:oMathParaPr>
                    <m:oMath xmlns:m="http://schemas.openxmlformats.org/officeDocument/2006/math">
                      <m:r>
                        <a:rPr lang="en-US" i="1" dirty="0" smtClean="0">
                          <a:solidFill>
                            <a:srgbClr val="000000"/>
                          </a:solidFill>
                          <a:latin typeface="Cambria Math" panose="02040503050406030204" pitchFamily="18" charset="0"/>
                        </a:rPr>
                        <m:t>|</m:t>
                      </m:r>
                      <m:r>
                        <a:rPr lang="en-US" i="1" dirty="0" smtClean="0">
                          <a:solidFill>
                            <a:srgbClr val="000000"/>
                          </a:solidFill>
                          <a:latin typeface="Cambria Math" panose="02040503050406030204" pitchFamily="18" charset="0"/>
                        </a:rPr>
                        <m:t>𝑉</m:t>
                      </m:r>
                      <m:r>
                        <a:rPr lang="en-US" i="1" dirty="0" smtClean="0">
                          <a:solidFill>
                            <a:srgbClr val="000000"/>
                          </a:solidFill>
                          <a:latin typeface="Cambria Math" panose="02040503050406030204" pitchFamily="18" charset="0"/>
                        </a:rPr>
                        <m:t>|↑</m:t>
                      </m:r>
                    </m:oMath>
                  </m:oMathPara>
                </a14:m>
                <a:endParaRPr lang="en-US" dirty="0">
                  <a:solidFill>
                    <a:srgbClr val="000000"/>
                  </a:solidFill>
                </a:endParaRPr>
              </a:p>
              <a:p>
                <a:pPr/>
                <a14:m>
                  <m:oMathPara xmlns:m="http://schemas.openxmlformats.org/officeDocument/2006/math">
                    <m:oMathParaPr>
                      <m:jc m:val="centerGroup"/>
                    </m:oMathParaPr>
                    <m:oMath xmlns:m="http://schemas.openxmlformats.org/officeDocument/2006/math">
                      <m:sSub>
                        <m:sSubPr>
                          <m:ctrlPr>
                            <a:rPr lang="en-US" b="0" i="1" smtClean="0">
                              <a:solidFill>
                                <a:srgbClr val="000000"/>
                              </a:solidFill>
                              <a:latin typeface="Cambria Math" panose="02040503050406030204" pitchFamily="18" charset="0"/>
                            </a:rPr>
                          </m:ctrlPr>
                        </m:sSubPr>
                        <m:e>
                          <m:r>
                            <m:rPr>
                              <m:sty m:val="p"/>
                            </m:rPr>
                            <a:rPr lang="en-US" b="0" i="0" smtClean="0">
                              <a:solidFill>
                                <a:srgbClr val="000000"/>
                              </a:solidFill>
                              <a:latin typeface="Cambria Math" panose="02040503050406030204" pitchFamily="18" charset="0"/>
                            </a:rPr>
                            <m:t>V</m:t>
                          </m:r>
                        </m:e>
                        <m:sub>
                          <m:r>
                            <m:rPr>
                              <m:sty m:val="p"/>
                            </m:rPr>
                            <a:rPr lang="en-US" b="0" i="0" smtClean="0">
                              <a:solidFill>
                                <a:srgbClr val="000000"/>
                              </a:solidFill>
                              <a:latin typeface="Cambria Math" panose="02040503050406030204" pitchFamily="18" charset="0"/>
                            </a:rPr>
                            <m:t>x</m:t>
                          </m:r>
                        </m:sub>
                      </m:sSub>
                      <m:r>
                        <a:rPr lang="en-US" i="1" dirty="0">
                          <a:solidFill>
                            <a:srgbClr val="000000"/>
                          </a:solidFill>
                          <a:latin typeface="Cambria Math" panose="02040503050406030204" pitchFamily="18" charset="0"/>
                          <a:ea typeface="Cambria Math" panose="02040503050406030204" pitchFamily="18" charset="0"/>
                        </a:rPr>
                        <m:t>↑</m:t>
                      </m:r>
                    </m:oMath>
                  </m:oMathPara>
                </a14:m>
                <a:endParaRPr lang="en-US" b="0" dirty="0">
                  <a:solidFill>
                    <a:srgbClr val="000000"/>
                  </a:solidFill>
                </a:endParaRPr>
              </a:p>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𝑛</m:t>
                      </m:r>
                      <m:r>
                        <a:rPr lang="en-US" i="1" dirty="0">
                          <a:solidFill>
                            <a:srgbClr val="000000"/>
                          </a:solidFill>
                          <a:latin typeface="Cambria Math" panose="02040503050406030204" pitchFamily="18" charset="0"/>
                          <a:ea typeface="Cambria Math" panose="02040503050406030204" pitchFamily="18" charset="0"/>
                        </a:rPr>
                        <m:t>↑</m:t>
                      </m:r>
                    </m:oMath>
                  </m:oMathPara>
                </a14:m>
                <a:endParaRPr lang="en-US" dirty="0">
                  <a:solidFill>
                    <a:srgbClr val="000000"/>
                  </a:solidFill>
                </a:endParaRPr>
              </a:p>
              <a:p>
                <a:endParaRPr lang="en-US" dirty="0">
                  <a:solidFill>
                    <a:srgbClr val="000000"/>
                  </a:solidFill>
                </a:endParaRPr>
              </a:p>
              <a:p>
                <a:pPr algn="ct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a:rPr lang="en-US" i="1" smtClean="0">
                              <a:solidFill>
                                <a:srgbClr val="000000"/>
                              </a:solidFill>
                              <a:latin typeface="Cambria Math" panose="02040503050406030204" pitchFamily="18" charset="0"/>
                            </a:rPr>
                            <m:t>𝑃</m:t>
                          </m:r>
                        </m:e>
                        <m:sub>
                          <m:r>
                            <a:rPr lang="en-US" i="1" smtClean="0">
                              <a:solidFill>
                                <a:srgbClr val="000000"/>
                              </a:solidFill>
                              <a:latin typeface="Cambria Math" panose="02040503050406030204" pitchFamily="18" charset="0"/>
                            </a:rPr>
                            <m:t>𝑑𝑦𝑛</m:t>
                          </m:r>
                        </m:sub>
                      </m:sSub>
                      <m:r>
                        <a:rPr lang="en-US" i="1" smtClean="0">
                          <a:solidFill>
                            <a:srgbClr val="000000"/>
                          </a:solidFill>
                          <a:latin typeface="Cambria Math" panose="02040503050406030204" pitchFamily="18" charset="0"/>
                        </a:rPr>
                        <m:t>&gt;2 </m:t>
                      </m:r>
                      <m:sSub>
                        <m:sSubPr>
                          <m:ctrlPr>
                            <a:rPr lang="en-US" i="1" smtClean="0">
                              <a:solidFill>
                                <a:srgbClr val="000000"/>
                              </a:solidFill>
                              <a:latin typeface="Cambria Math" panose="02040503050406030204" pitchFamily="18" charset="0"/>
                            </a:rPr>
                          </m:ctrlPr>
                        </m:sSubPr>
                        <m:e>
                          <m:r>
                            <a:rPr lang="en-US" i="1" smtClean="0">
                              <a:solidFill>
                                <a:srgbClr val="000000"/>
                              </a:solidFill>
                              <a:latin typeface="Cambria Math" panose="02040503050406030204" pitchFamily="18" charset="0"/>
                            </a:rPr>
                            <m:t>𝑃</m:t>
                          </m:r>
                        </m:e>
                        <m:sub>
                          <m:r>
                            <a:rPr lang="en-US" i="1" smtClean="0">
                              <a:solidFill>
                                <a:srgbClr val="000000"/>
                              </a:solidFill>
                              <a:latin typeface="Cambria Math" panose="02040503050406030204" pitchFamily="18" charset="0"/>
                            </a:rPr>
                            <m:t>𝑑𝑦𝑛</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𝐵𝐺</m:t>
                          </m:r>
                        </m:sub>
                      </m:sSub>
                    </m:oMath>
                  </m:oMathPara>
                </a14:m>
                <a:endParaRPr lang="en-US" dirty="0">
                  <a:solidFill>
                    <a:srgbClr val="000000"/>
                  </a:solidFill>
                </a:endParaRPr>
              </a:p>
              <a:p>
                <a:endParaRPr lang="en-US" dirty="0">
                  <a:solidFill>
                    <a:srgbClr val="000000"/>
                  </a:solidFill>
                </a:endParaRPr>
              </a:p>
            </p:txBody>
          </p:sp>
        </mc:Choice>
        <mc:Fallback xmlns="">
          <p:sp>
            <p:nvSpPr>
              <p:cNvPr id="2" name="TextBox 1">
                <a:extLst>
                  <a:ext uri="{FF2B5EF4-FFF2-40B4-BE49-F238E27FC236}">
                    <a16:creationId xmlns:a16="http://schemas.microsoft.com/office/drawing/2014/main" id="{555A6BB8-31CD-76E1-9B28-A558B4DAA9AC}"/>
                  </a:ext>
                </a:extLst>
              </p:cNvPr>
              <p:cNvSpPr txBox="1">
                <a:spLocks noRot="1" noChangeAspect="1" noMove="1" noResize="1" noEditPoints="1" noAdjustHandles="1" noChangeArrowheads="1" noChangeShapeType="1" noTextEdit="1"/>
              </p:cNvSpPr>
              <p:nvPr/>
            </p:nvSpPr>
            <p:spPr>
              <a:xfrm>
                <a:off x="9176362" y="1857886"/>
                <a:ext cx="2170787" cy="2330253"/>
              </a:xfrm>
              <a:prstGeom prst="rect">
                <a:avLst/>
              </a:prstGeom>
              <a:blipFill>
                <a:blip r:embed="rId4"/>
                <a:stretch>
                  <a:fillRect l="-1404" t="-1571" r="-1404"/>
                </a:stretch>
              </a:blipFill>
            </p:spPr>
            <p:txBody>
              <a:bodyPr/>
              <a:lstStyle/>
              <a:p>
                <a:r>
                  <a:rPr lang="LID4096">
                    <a:noFill/>
                  </a:rPr>
                  <a:t> </a:t>
                </a:r>
              </a:p>
            </p:txBody>
          </p:sp>
        </mc:Fallback>
      </mc:AlternateContent>
      <p:sp>
        <p:nvSpPr>
          <p:cNvPr id="5" name="TextBox 4">
            <a:extLst>
              <a:ext uri="{FF2B5EF4-FFF2-40B4-BE49-F238E27FC236}">
                <a16:creationId xmlns:a16="http://schemas.microsoft.com/office/drawing/2014/main" id="{6FC87BE9-74D5-13E1-0E62-B0C3CFCFF2EF}"/>
              </a:ext>
            </a:extLst>
          </p:cNvPr>
          <p:cNvSpPr txBox="1"/>
          <p:nvPr/>
        </p:nvSpPr>
        <p:spPr>
          <a:xfrm>
            <a:off x="208449" y="1857886"/>
            <a:ext cx="3332964" cy="1754326"/>
          </a:xfrm>
          <a:prstGeom prst="rect">
            <a:avLst/>
          </a:prstGeom>
          <a:noFill/>
        </p:spPr>
        <p:txBody>
          <a:bodyPr wrap="none" rtlCol="0">
            <a:spAutoFit/>
          </a:bodyPr>
          <a:lstStyle/>
          <a:p>
            <a:pPr algn="ctr"/>
            <a:r>
              <a:rPr lang="en-US" u="sng" dirty="0" err="1">
                <a:solidFill>
                  <a:srgbClr val="000000"/>
                </a:solidFill>
              </a:rPr>
              <a:t>Qpar</a:t>
            </a:r>
            <a:r>
              <a:rPr lang="en-US" u="sng" dirty="0">
                <a:solidFill>
                  <a:srgbClr val="000000"/>
                </a:solidFill>
              </a:rPr>
              <a:t> Magnetosheath:</a:t>
            </a:r>
          </a:p>
          <a:p>
            <a:endParaRPr lang="en-US" dirty="0">
              <a:solidFill>
                <a:srgbClr val="000000"/>
              </a:solidFill>
            </a:endParaRPr>
          </a:p>
          <a:p>
            <a:pPr marL="285750" indent="-285750">
              <a:buFontTx/>
              <a:buChar char="-"/>
            </a:pPr>
            <a:r>
              <a:rPr lang="en-US" dirty="0">
                <a:solidFill>
                  <a:srgbClr val="000000"/>
                </a:solidFill>
              </a:rPr>
              <a:t>High energy ions</a:t>
            </a:r>
          </a:p>
          <a:p>
            <a:pPr marL="285750" indent="-285750">
              <a:buFontTx/>
              <a:buChar char="-"/>
            </a:pPr>
            <a:r>
              <a:rPr lang="en-US" dirty="0">
                <a:solidFill>
                  <a:srgbClr val="000000"/>
                </a:solidFill>
              </a:rPr>
              <a:t>Low temperature anisotropy</a:t>
            </a:r>
          </a:p>
          <a:p>
            <a:pPr marL="285750" indent="-285750">
              <a:buFontTx/>
              <a:buChar char="-"/>
            </a:pPr>
            <a:r>
              <a:rPr lang="en-US" dirty="0">
                <a:solidFill>
                  <a:srgbClr val="000000"/>
                </a:solidFill>
              </a:rPr>
              <a:t>High </a:t>
            </a:r>
            <a:r>
              <a:rPr lang="en-US" b="1" dirty="0">
                <a:solidFill>
                  <a:srgbClr val="000000"/>
                </a:solidFill>
              </a:rPr>
              <a:t>B</a:t>
            </a:r>
            <a:r>
              <a:rPr lang="en-US" dirty="0">
                <a:solidFill>
                  <a:srgbClr val="000000"/>
                </a:solidFill>
              </a:rPr>
              <a:t> Variance</a:t>
            </a:r>
          </a:p>
          <a:p>
            <a:endParaRPr lang="en-US" dirty="0">
              <a:solidFill>
                <a:srgbClr val="000000"/>
              </a:solidFill>
            </a:endParaRPr>
          </a:p>
        </p:txBody>
      </p:sp>
      <p:sp>
        <p:nvSpPr>
          <p:cNvPr id="7" name="TextBox 6">
            <a:extLst>
              <a:ext uri="{FF2B5EF4-FFF2-40B4-BE49-F238E27FC236}">
                <a16:creationId xmlns:a16="http://schemas.microsoft.com/office/drawing/2014/main" id="{F4E36B55-F4F9-7613-36C2-26247F615416}"/>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Tree>
    <p:extLst>
      <p:ext uri="{BB962C8B-B14F-4D97-AF65-F5344CB8AC3E}">
        <p14:creationId xmlns:p14="http://schemas.microsoft.com/office/powerpoint/2010/main" val="142054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09FBE48-3D16-E30A-6757-9B8FD2AC3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143" y="583238"/>
            <a:ext cx="7635256" cy="6062484"/>
          </a:xfrm>
          <a:prstGeom prst="rect">
            <a:avLst/>
          </a:prstGeom>
        </p:spPr>
      </p:pic>
      <p:sp>
        <p:nvSpPr>
          <p:cNvPr id="3" name="Title 2"/>
          <p:cNvSpPr>
            <a:spLocks noGrp="1"/>
          </p:cNvSpPr>
          <p:nvPr>
            <p:ph type="title"/>
          </p:nvPr>
        </p:nvSpPr>
        <p:spPr>
          <a:xfrm>
            <a:off x="575400" y="3830"/>
            <a:ext cx="11041200" cy="742924"/>
          </a:xfrm>
        </p:spPr>
        <p:txBody>
          <a:bodyPr/>
          <a:lstStyle/>
          <a:p>
            <a:pPr algn="ctr"/>
            <a:r>
              <a:rPr lang="en-US" dirty="0" err="1"/>
              <a:t>Qpar</a:t>
            </a:r>
            <a:r>
              <a:rPr lang="en-US" dirty="0"/>
              <a:t> Magnetosheath jet – MMS Burst data</a:t>
            </a:r>
            <a:endParaRPr lang="sv-SE"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F4D64EB-1B56-E66F-EDF5-C10A712FD86A}"/>
                  </a:ext>
                </a:extLst>
              </p:cNvPr>
              <p:cNvSpPr txBox="1"/>
              <p:nvPr/>
            </p:nvSpPr>
            <p:spPr>
              <a:xfrm>
                <a:off x="67112" y="1510018"/>
                <a:ext cx="2773620" cy="2141805"/>
              </a:xfrm>
              <a:prstGeom prst="rect">
                <a:avLst/>
              </a:prstGeom>
              <a:noFill/>
            </p:spPr>
            <p:txBody>
              <a:bodyPr wrap="square" rtlCol="0">
                <a:spAutoFit/>
              </a:bodyPr>
              <a:lstStyle/>
              <a:p>
                <a:pPr algn="ctr"/>
                <a:r>
                  <a:rPr lang="en-US" u="sng" dirty="0">
                    <a:solidFill>
                      <a:srgbClr val="000000"/>
                    </a:solidFill>
                  </a:rPr>
                  <a:t>Areas of Interest</a:t>
                </a:r>
              </a:p>
              <a:p>
                <a:pPr algn="ctr"/>
                <a:endParaRPr lang="en-US" sz="1500" u="sng" dirty="0">
                  <a:solidFill>
                    <a:srgbClr val="000000"/>
                  </a:solidFill>
                </a:endParaRPr>
              </a:p>
              <a:p>
                <a:pPr marL="285750" indent="-285750">
                  <a:buFont typeface="Arial" panose="020B0604020202020204" pitchFamily="34" charset="0"/>
                  <a:buChar char="•"/>
                </a:pPr>
                <a:r>
                  <a:rPr lang="en-US" sz="1500" dirty="0">
                    <a:solidFill>
                      <a:srgbClr val="000000"/>
                    </a:solidFill>
                  </a:rPr>
                  <a:t>Pre jet = Typical MSH</a:t>
                </a:r>
              </a:p>
              <a:p>
                <a:pPr marL="285750" indent="-285750">
                  <a:buFont typeface="Arial" panose="020B0604020202020204" pitchFamily="34" charset="0"/>
                  <a:buChar char="•"/>
                </a:pPr>
                <a14:m>
                  <m:oMath xmlns:m="http://schemas.openxmlformats.org/officeDocument/2006/math">
                    <m:sSub>
                      <m:sSubPr>
                        <m:ctrlPr>
                          <a:rPr lang="en-US" sz="1500" b="0" i="1" smtClean="0">
                            <a:solidFill>
                              <a:srgbClr val="000000"/>
                            </a:solidFill>
                            <a:latin typeface="Cambria Math" panose="02040503050406030204" pitchFamily="18" charset="0"/>
                          </a:rPr>
                        </m:ctrlPr>
                      </m:sSubPr>
                      <m:e>
                        <m:r>
                          <a:rPr lang="en-US" sz="1500" b="0" i="1" smtClean="0">
                            <a:solidFill>
                              <a:srgbClr val="000000"/>
                            </a:solidFill>
                            <a:latin typeface="Cambria Math" panose="02040503050406030204" pitchFamily="18" charset="0"/>
                          </a:rPr>
                          <m:t>𝑡</m:t>
                        </m:r>
                      </m:e>
                      <m:sub>
                        <m:r>
                          <a:rPr lang="en-US" sz="1500" b="0" i="1" smtClean="0">
                            <a:solidFill>
                              <a:srgbClr val="000000"/>
                            </a:solidFill>
                            <a:latin typeface="Cambria Math" panose="02040503050406030204" pitchFamily="18" charset="0"/>
                          </a:rPr>
                          <m:t>1</m:t>
                        </m:r>
                      </m:sub>
                    </m:sSub>
                    <m:r>
                      <a:rPr lang="en-US" sz="1500" b="0" i="1" smtClean="0">
                        <a:solidFill>
                          <a:srgbClr val="000000"/>
                        </a:solidFill>
                        <a:latin typeface="Cambria Math" panose="02040503050406030204" pitchFamily="18" charset="0"/>
                      </a:rPr>
                      <m:t>=</m:t>
                    </m:r>
                    <m:sSub>
                      <m:sSubPr>
                        <m:ctrlPr>
                          <a:rPr lang="en-US" sz="1500" b="0" i="1" smtClean="0">
                            <a:solidFill>
                              <a:srgbClr val="000000"/>
                            </a:solidFill>
                            <a:latin typeface="Cambria Math" panose="02040503050406030204" pitchFamily="18" charset="0"/>
                          </a:rPr>
                        </m:ctrlPr>
                      </m:sSubPr>
                      <m:e>
                        <m:r>
                          <a:rPr lang="en-US" sz="1500" b="0" i="1" smtClean="0">
                            <a:solidFill>
                              <a:srgbClr val="000000"/>
                            </a:solidFill>
                            <a:latin typeface="Cambria Math" panose="02040503050406030204" pitchFamily="18" charset="0"/>
                          </a:rPr>
                          <m:t>𝑃</m:t>
                        </m:r>
                      </m:e>
                      <m:sub>
                        <m:r>
                          <a:rPr lang="en-US" sz="1500" b="0" i="1" smtClean="0">
                            <a:solidFill>
                              <a:srgbClr val="000000"/>
                            </a:solidFill>
                            <a:latin typeface="Cambria Math" panose="02040503050406030204" pitchFamily="18" charset="0"/>
                          </a:rPr>
                          <m:t>𝑑𝑦𝑛</m:t>
                        </m:r>
                      </m:sub>
                    </m:sSub>
                  </m:oMath>
                </a14:m>
                <a:r>
                  <a:rPr lang="en-US" sz="1500" dirty="0">
                    <a:solidFill>
                      <a:srgbClr val="000000"/>
                    </a:solidFill>
                  </a:rPr>
                  <a:t> peak</a:t>
                </a:r>
              </a:p>
              <a:p>
                <a:pPr marL="285750" indent="-285750">
                  <a:buFont typeface="Arial" panose="020B0604020202020204" pitchFamily="34" charset="0"/>
                  <a:buChar char="•"/>
                </a:pPr>
                <a14:m>
                  <m:oMath xmlns:m="http://schemas.openxmlformats.org/officeDocument/2006/math">
                    <m:sSub>
                      <m:sSubPr>
                        <m:ctrlPr>
                          <a:rPr lang="en-US" sz="1500" b="0" i="1" smtClean="0">
                            <a:solidFill>
                              <a:srgbClr val="000000"/>
                            </a:solidFill>
                            <a:latin typeface="Cambria Math" panose="02040503050406030204" pitchFamily="18" charset="0"/>
                          </a:rPr>
                        </m:ctrlPr>
                      </m:sSubPr>
                      <m:e>
                        <m:r>
                          <a:rPr lang="en-US" sz="1500" b="0" i="1" smtClean="0">
                            <a:solidFill>
                              <a:srgbClr val="000000"/>
                            </a:solidFill>
                            <a:latin typeface="Cambria Math" panose="02040503050406030204" pitchFamily="18" charset="0"/>
                          </a:rPr>
                          <m:t>𝑡</m:t>
                        </m:r>
                      </m:e>
                      <m:sub>
                        <m:r>
                          <a:rPr lang="en-US" sz="1500" b="0" i="1" smtClean="0">
                            <a:solidFill>
                              <a:srgbClr val="000000"/>
                            </a:solidFill>
                            <a:latin typeface="Cambria Math" panose="02040503050406030204" pitchFamily="18" charset="0"/>
                          </a:rPr>
                          <m:t>2</m:t>
                        </m:r>
                      </m:sub>
                    </m:sSub>
                    <m:r>
                      <a:rPr lang="en-US" sz="1500" b="0" i="0" smtClean="0">
                        <a:solidFill>
                          <a:srgbClr val="000000"/>
                        </a:solidFill>
                        <a:latin typeface="Cambria Math" panose="02040503050406030204" pitchFamily="18" charset="0"/>
                      </a:rPr>
                      <m:t>=|</m:t>
                    </m:r>
                    <m:r>
                      <m:rPr>
                        <m:sty m:val="p"/>
                      </m:rPr>
                      <a:rPr lang="en-US" sz="1500" b="0" i="0" smtClean="0">
                        <a:solidFill>
                          <a:srgbClr val="000000"/>
                        </a:solidFill>
                        <a:latin typeface="Cambria Math" panose="02040503050406030204" pitchFamily="18" charset="0"/>
                      </a:rPr>
                      <m:t>V</m:t>
                    </m:r>
                    <m:r>
                      <a:rPr lang="en-US" sz="1500" b="0" i="0" smtClean="0">
                        <a:solidFill>
                          <a:srgbClr val="000000"/>
                        </a:solidFill>
                        <a:latin typeface="Cambria Math" panose="02040503050406030204" pitchFamily="18" charset="0"/>
                      </a:rPr>
                      <m:t>|</m:t>
                    </m:r>
                  </m:oMath>
                </a14:m>
                <a:r>
                  <a:rPr lang="en-US" sz="1500" dirty="0">
                    <a:solidFill>
                      <a:srgbClr val="000000"/>
                    </a:solidFill>
                  </a:rPr>
                  <a:t> peak</a:t>
                </a:r>
              </a:p>
              <a:p>
                <a:endParaRPr lang="en-US" dirty="0">
                  <a:solidFill>
                    <a:srgbClr val="000000"/>
                  </a:solidFill>
                </a:endParaRPr>
              </a:p>
              <a:p>
                <a:endParaRPr lang="en-US" dirty="0">
                  <a:solidFill>
                    <a:srgbClr val="000000"/>
                  </a:solidFill>
                </a:endParaRPr>
              </a:p>
              <a:p>
                <a:pPr marL="285750" indent="-285750">
                  <a:buFont typeface="Arial" panose="020B0604020202020204" pitchFamily="34" charset="0"/>
                  <a:buChar char="•"/>
                </a:pPr>
                <a:endParaRPr lang="LID4096" dirty="0">
                  <a:solidFill>
                    <a:srgbClr val="000000"/>
                  </a:solidFill>
                </a:endParaRPr>
              </a:p>
            </p:txBody>
          </p:sp>
        </mc:Choice>
        <mc:Fallback xmlns="">
          <p:sp>
            <p:nvSpPr>
              <p:cNvPr id="6" name="TextBox 5">
                <a:extLst>
                  <a:ext uri="{FF2B5EF4-FFF2-40B4-BE49-F238E27FC236}">
                    <a16:creationId xmlns:a16="http://schemas.microsoft.com/office/drawing/2014/main" id="{6F4D64EB-1B56-E66F-EDF5-C10A712FD86A}"/>
                  </a:ext>
                </a:extLst>
              </p:cNvPr>
              <p:cNvSpPr txBox="1">
                <a:spLocks noRot="1" noChangeAspect="1" noMove="1" noResize="1" noEditPoints="1" noAdjustHandles="1" noChangeArrowheads="1" noChangeShapeType="1" noTextEdit="1"/>
              </p:cNvSpPr>
              <p:nvPr/>
            </p:nvSpPr>
            <p:spPr>
              <a:xfrm>
                <a:off x="67112" y="1510018"/>
                <a:ext cx="2773620" cy="2141805"/>
              </a:xfrm>
              <a:prstGeom prst="rect">
                <a:avLst/>
              </a:prstGeom>
              <a:blipFill>
                <a:blip r:embed="rId4"/>
                <a:stretch>
                  <a:fillRect l="-659" t="-1709"/>
                </a:stretch>
              </a:blipFill>
            </p:spPr>
            <p:txBody>
              <a:bodyPr/>
              <a:lstStyle/>
              <a:p>
                <a:r>
                  <a:rPr lang="LID4096">
                    <a:noFill/>
                  </a:rPr>
                  <a:t> </a:t>
                </a:r>
              </a:p>
            </p:txBody>
          </p:sp>
        </mc:Fallback>
      </mc:AlternateContent>
      <p:sp>
        <p:nvSpPr>
          <p:cNvPr id="16" name="Rectangle 15">
            <a:extLst>
              <a:ext uri="{FF2B5EF4-FFF2-40B4-BE49-F238E27FC236}">
                <a16:creationId xmlns:a16="http://schemas.microsoft.com/office/drawing/2014/main" id="{AA34A56B-97DF-E420-5003-F84FF7E6CA0E}"/>
              </a:ext>
            </a:extLst>
          </p:cNvPr>
          <p:cNvSpPr/>
          <p:nvPr/>
        </p:nvSpPr>
        <p:spPr>
          <a:xfrm>
            <a:off x="3628375" y="1090084"/>
            <a:ext cx="505476" cy="516890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Rectangle 20">
            <a:extLst>
              <a:ext uri="{FF2B5EF4-FFF2-40B4-BE49-F238E27FC236}">
                <a16:creationId xmlns:a16="http://schemas.microsoft.com/office/drawing/2014/main" id="{0BD09F6C-EC52-8552-2167-E3C0B4859C4F}"/>
              </a:ext>
            </a:extLst>
          </p:cNvPr>
          <p:cNvSpPr/>
          <p:nvPr/>
        </p:nvSpPr>
        <p:spPr>
          <a:xfrm>
            <a:off x="4514850" y="1090084"/>
            <a:ext cx="165100" cy="516890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Rectangle 21">
            <a:extLst>
              <a:ext uri="{FF2B5EF4-FFF2-40B4-BE49-F238E27FC236}">
                <a16:creationId xmlns:a16="http://schemas.microsoft.com/office/drawing/2014/main" id="{94C948D4-66FC-80C8-578E-987D21EEAEDE}"/>
              </a:ext>
            </a:extLst>
          </p:cNvPr>
          <p:cNvSpPr/>
          <p:nvPr/>
        </p:nvSpPr>
        <p:spPr>
          <a:xfrm>
            <a:off x="4836819" y="1090084"/>
            <a:ext cx="165100" cy="516890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Oval 1">
            <a:extLst>
              <a:ext uri="{FF2B5EF4-FFF2-40B4-BE49-F238E27FC236}">
                <a16:creationId xmlns:a16="http://schemas.microsoft.com/office/drawing/2014/main" id="{7BE88C34-C4FD-3F76-53C1-F46ED0EB02D2}"/>
              </a:ext>
            </a:extLst>
          </p:cNvPr>
          <p:cNvSpPr/>
          <p:nvPr/>
        </p:nvSpPr>
        <p:spPr>
          <a:xfrm>
            <a:off x="7526867" y="1326162"/>
            <a:ext cx="711528" cy="663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Oval 24">
            <a:extLst>
              <a:ext uri="{FF2B5EF4-FFF2-40B4-BE49-F238E27FC236}">
                <a16:creationId xmlns:a16="http://schemas.microsoft.com/office/drawing/2014/main" id="{88B05CD7-6114-D25B-4671-65F2F750E703}"/>
              </a:ext>
            </a:extLst>
          </p:cNvPr>
          <p:cNvSpPr/>
          <p:nvPr/>
        </p:nvSpPr>
        <p:spPr>
          <a:xfrm>
            <a:off x="7405043" y="4086295"/>
            <a:ext cx="711528" cy="663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43C7B58C-6FCA-9F14-8704-896E44D868E7}"/>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Tree>
    <p:extLst>
      <p:ext uri="{BB962C8B-B14F-4D97-AF65-F5344CB8AC3E}">
        <p14:creationId xmlns:p14="http://schemas.microsoft.com/office/powerpoint/2010/main" val="123399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348118"/>
          </a:xfrm>
        </p:spPr>
        <p:txBody>
          <a:bodyPr>
            <a:normAutofit fontScale="90000"/>
          </a:bodyPr>
          <a:lstStyle/>
          <a:p>
            <a:pPr algn="ctr"/>
            <a:r>
              <a:rPr lang="en-US" dirty="0"/>
              <a:t>Jet evolution in </a:t>
            </a:r>
            <a:r>
              <a:rPr lang="en-US" dirty="0" err="1"/>
              <a:t>Qpar</a:t>
            </a:r>
            <a:r>
              <a:rPr lang="en-US" dirty="0"/>
              <a:t> Magnetosheath</a:t>
            </a:r>
            <a:endParaRPr lang="sv-SE" dirty="0"/>
          </a:p>
        </p:txBody>
      </p:sp>
      <p:pic>
        <p:nvPicPr>
          <p:cNvPr id="6" name="Picture 5" descr="A screenshot of a computer&#10;&#10;Description automatically generated with medium confidence">
            <a:extLst>
              <a:ext uri="{FF2B5EF4-FFF2-40B4-BE49-F238E27FC236}">
                <a16:creationId xmlns:a16="http://schemas.microsoft.com/office/drawing/2014/main" id="{162D3FAA-E3D2-9E08-EF23-DD65B205D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95" y="527669"/>
            <a:ext cx="10357610" cy="5912202"/>
          </a:xfrm>
          <a:prstGeom prst="rect">
            <a:avLst/>
          </a:prstGeom>
        </p:spPr>
      </p:pic>
      <p:sp>
        <p:nvSpPr>
          <p:cNvPr id="7" name="TextBox 6">
            <a:extLst>
              <a:ext uri="{FF2B5EF4-FFF2-40B4-BE49-F238E27FC236}">
                <a16:creationId xmlns:a16="http://schemas.microsoft.com/office/drawing/2014/main" id="{74E5C93D-B45D-FB94-592C-69F81054A2F1}"/>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
        <p:nvSpPr>
          <p:cNvPr id="2" name="Rectangle 1">
            <a:extLst>
              <a:ext uri="{FF2B5EF4-FFF2-40B4-BE49-F238E27FC236}">
                <a16:creationId xmlns:a16="http://schemas.microsoft.com/office/drawing/2014/main" id="{53EECFBF-1F3A-9E3A-7EED-D0CADAAE9456}"/>
              </a:ext>
            </a:extLst>
          </p:cNvPr>
          <p:cNvSpPr/>
          <p:nvPr/>
        </p:nvSpPr>
        <p:spPr>
          <a:xfrm>
            <a:off x="4278385" y="527669"/>
            <a:ext cx="7338215" cy="604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959352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348118"/>
          </a:xfrm>
        </p:spPr>
        <p:txBody>
          <a:bodyPr>
            <a:normAutofit fontScale="90000"/>
          </a:bodyPr>
          <a:lstStyle/>
          <a:p>
            <a:pPr algn="ctr"/>
            <a:r>
              <a:rPr lang="en-US" dirty="0"/>
              <a:t>Jet evolution in </a:t>
            </a:r>
            <a:r>
              <a:rPr lang="en-US" dirty="0" err="1"/>
              <a:t>Qpar</a:t>
            </a:r>
            <a:r>
              <a:rPr lang="en-US" dirty="0"/>
              <a:t> Magnetosheath</a:t>
            </a:r>
            <a:endParaRPr lang="sv-SE" dirty="0"/>
          </a:p>
        </p:txBody>
      </p:sp>
      <p:pic>
        <p:nvPicPr>
          <p:cNvPr id="6" name="Picture 5" descr="A screenshot of a computer&#10;&#10;Description automatically generated with medium confidence">
            <a:extLst>
              <a:ext uri="{FF2B5EF4-FFF2-40B4-BE49-F238E27FC236}">
                <a16:creationId xmlns:a16="http://schemas.microsoft.com/office/drawing/2014/main" id="{162D3FAA-E3D2-9E08-EF23-DD65B205D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95" y="527669"/>
            <a:ext cx="10357610" cy="5912202"/>
          </a:xfrm>
          <a:prstGeom prst="rect">
            <a:avLst/>
          </a:prstGeom>
        </p:spPr>
      </p:pic>
      <p:sp>
        <p:nvSpPr>
          <p:cNvPr id="7" name="TextBox 6">
            <a:extLst>
              <a:ext uri="{FF2B5EF4-FFF2-40B4-BE49-F238E27FC236}">
                <a16:creationId xmlns:a16="http://schemas.microsoft.com/office/drawing/2014/main" id="{74E5C93D-B45D-FB94-592C-69F81054A2F1}"/>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
        <p:nvSpPr>
          <p:cNvPr id="2" name="Rectangle 1">
            <a:extLst>
              <a:ext uri="{FF2B5EF4-FFF2-40B4-BE49-F238E27FC236}">
                <a16:creationId xmlns:a16="http://schemas.microsoft.com/office/drawing/2014/main" id="{53EECFBF-1F3A-9E3A-7EED-D0CADAAE9456}"/>
              </a:ext>
            </a:extLst>
          </p:cNvPr>
          <p:cNvSpPr/>
          <p:nvPr/>
        </p:nvSpPr>
        <p:spPr>
          <a:xfrm>
            <a:off x="6610525" y="527669"/>
            <a:ext cx="5006075" cy="604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2327552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348118"/>
          </a:xfrm>
        </p:spPr>
        <p:txBody>
          <a:bodyPr>
            <a:normAutofit fontScale="90000"/>
          </a:bodyPr>
          <a:lstStyle/>
          <a:p>
            <a:pPr algn="ctr"/>
            <a:r>
              <a:rPr lang="en-US" dirty="0"/>
              <a:t>Jet evolution in </a:t>
            </a:r>
            <a:r>
              <a:rPr lang="en-US" dirty="0" err="1"/>
              <a:t>Qpar</a:t>
            </a:r>
            <a:r>
              <a:rPr lang="en-US" dirty="0"/>
              <a:t> Magnetosheath</a:t>
            </a:r>
            <a:endParaRPr lang="sv-SE" dirty="0"/>
          </a:p>
        </p:txBody>
      </p:sp>
      <p:pic>
        <p:nvPicPr>
          <p:cNvPr id="6" name="Picture 5" descr="A screenshot of a computer&#10;&#10;Description automatically generated with medium confidence">
            <a:extLst>
              <a:ext uri="{FF2B5EF4-FFF2-40B4-BE49-F238E27FC236}">
                <a16:creationId xmlns:a16="http://schemas.microsoft.com/office/drawing/2014/main" id="{162D3FAA-E3D2-9E08-EF23-DD65B205D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95" y="527669"/>
            <a:ext cx="10357610" cy="5912202"/>
          </a:xfrm>
          <a:prstGeom prst="rect">
            <a:avLst/>
          </a:prstGeom>
        </p:spPr>
      </p:pic>
      <p:sp>
        <p:nvSpPr>
          <p:cNvPr id="7" name="TextBox 6">
            <a:extLst>
              <a:ext uri="{FF2B5EF4-FFF2-40B4-BE49-F238E27FC236}">
                <a16:creationId xmlns:a16="http://schemas.microsoft.com/office/drawing/2014/main" id="{74E5C93D-B45D-FB94-592C-69F81054A2F1}"/>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
        <p:nvSpPr>
          <p:cNvPr id="2" name="Rectangle 1">
            <a:extLst>
              <a:ext uri="{FF2B5EF4-FFF2-40B4-BE49-F238E27FC236}">
                <a16:creationId xmlns:a16="http://schemas.microsoft.com/office/drawing/2014/main" id="{53EECFBF-1F3A-9E3A-7EED-D0CADAAE9456}"/>
              </a:ext>
            </a:extLst>
          </p:cNvPr>
          <p:cNvSpPr/>
          <p:nvPr/>
        </p:nvSpPr>
        <p:spPr>
          <a:xfrm>
            <a:off x="8900719" y="527669"/>
            <a:ext cx="2715881" cy="604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50337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348118"/>
          </a:xfrm>
        </p:spPr>
        <p:txBody>
          <a:bodyPr>
            <a:normAutofit fontScale="90000"/>
          </a:bodyPr>
          <a:lstStyle/>
          <a:p>
            <a:pPr algn="ctr"/>
            <a:r>
              <a:rPr lang="en-US" dirty="0"/>
              <a:t>Jet evolution in </a:t>
            </a:r>
            <a:r>
              <a:rPr lang="en-US" dirty="0" err="1"/>
              <a:t>Qpar</a:t>
            </a:r>
            <a:r>
              <a:rPr lang="en-US" dirty="0"/>
              <a:t> Magnetosheath</a:t>
            </a:r>
            <a:endParaRPr lang="sv-SE" dirty="0"/>
          </a:p>
        </p:txBody>
      </p:sp>
      <p:pic>
        <p:nvPicPr>
          <p:cNvPr id="6" name="Picture 5" descr="A screenshot of a computer&#10;&#10;Description automatically generated with medium confidence">
            <a:extLst>
              <a:ext uri="{FF2B5EF4-FFF2-40B4-BE49-F238E27FC236}">
                <a16:creationId xmlns:a16="http://schemas.microsoft.com/office/drawing/2014/main" id="{162D3FAA-E3D2-9E08-EF23-DD65B205D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95" y="527669"/>
            <a:ext cx="10357610" cy="5912202"/>
          </a:xfrm>
          <a:prstGeom prst="rect">
            <a:avLst/>
          </a:prstGeom>
        </p:spPr>
      </p:pic>
      <p:sp>
        <p:nvSpPr>
          <p:cNvPr id="7" name="TextBox 6">
            <a:extLst>
              <a:ext uri="{FF2B5EF4-FFF2-40B4-BE49-F238E27FC236}">
                <a16:creationId xmlns:a16="http://schemas.microsoft.com/office/drawing/2014/main" id="{74E5C93D-B45D-FB94-592C-69F81054A2F1}"/>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
        <p:nvSpPr>
          <p:cNvPr id="2" name="Rectangle 1">
            <a:extLst>
              <a:ext uri="{FF2B5EF4-FFF2-40B4-BE49-F238E27FC236}">
                <a16:creationId xmlns:a16="http://schemas.microsoft.com/office/drawing/2014/main" id="{53EECFBF-1F3A-9E3A-7EED-D0CADAAE9456}"/>
              </a:ext>
            </a:extLst>
          </p:cNvPr>
          <p:cNvSpPr/>
          <p:nvPr/>
        </p:nvSpPr>
        <p:spPr>
          <a:xfrm>
            <a:off x="11274805" y="527669"/>
            <a:ext cx="341795" cy="604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6099023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Partial Moment Derivation</a:t>
            </a:r>
            <a:endParaRPr lang="sv-SE"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F4D64EB-1B56-E66F-EDF5-C10A712FD86A}"/>
                  </a:ext>
                </a:extLst>
              </p:cNvPr>
              <p:cNvSpPr txBox="1"/>
              <p:nvPr/>
            </p:nvSpPr>
            <p:spPr>
              <a:xfrm>
                <a:off x="67112" y="1510018"/>
                <a:ext cx="2773620" cy="3416320"/>
              </a:xfrm>
              <a:prstGeom prst="rect">
                <a:avLst/>
              </a:prstGeom>
              <a:noFill/>
            </p:spPr>
            <p:txBody>
              <a:bodyPr wrap="square" rtlCol="0">
                <a:spAutoFit/>
              </a:bodyPr>
              <a:lstStyle/>
              <a:p>
                <a:pPr algn="ctr"/>
                <a:r>
                  <a:rPr lang="el-GR" u="sng" dirty="0">
                    <a:solidFill>
                      <a:srgbClr val="000000"/>
                    </a:solidFill>
                  </a:rPr>
                  <a:t> </a:t>
                </a:r>
                <a:r>
                  <a:rPr lang="en-US" u="sng" dirty="0">
                    <a:solidFill>
                      <a:srgbClr val="000000"/>
                    </a:solidFill>
                  </a:rPr>
                  <a:t>Methods:</a:t>
                </a:r>
              </a:p>
              <a:p>
                <a:pPr algn="ctr"/>
                <a:endParaRPr lang="en-US" u="sng" dirty="0">
                  <a:solidFill>
                    <a:srgbClr val="000000"/>
                  </a:solidFill>
                </a:endParaRPr>
              </a:p>
              <a:p>
                <a:pPr marL="285750" indent="-285750">
                  <a:buFont typeface="Arial" panose="020B0604020202020204" pitchFamily="34" charset="0"/>
                  <a:buChar char="•"/>
                </a:pPr>
                <a:r>
                  <a:rPr lang="en-US" dirty="0">
                    <a:solidFill>
                      <a:srgbClr val="0070C0"/>
                    </a:solidFill>
                  </a:rPr>
                  <a:t>Cut</a:t>
                </a:r>
                <a:r>
                  <a:rPr lang="en-US" dirty="0">
                    <a:solidFill>
                      <a:srgbClr val="000000"/>
                    </a:solidFill>
                  </a:rPr>
                  <a:t> : 1</a:t>
                </a:r>
                <a14:m>
                  <m:oMath xmlns:m="http://schemas.openxmlformats.org/officeDocument/2006/math">
                    <m:sSub>
                      <m:sSubPr>
                        <m:ctrlPr>
                          <a:rPr lang="en-US" b="0" i="1" smtClean="0">
                            <a:solidFill>
                              <a:srgbClr val="000000"/>
                            </a:solidFill>
                            <a:latin typeface="Cambria Math" panose="02040503050406030204" pitchFamily="18" charset="0"/>
                          </a:rPr>
                        </m:ctrlPr>
                      </m:sSubPr>
                      <m:e>
                        <m:r>
                          <m:rPr>
                            <m:sty m:val="p"/>
                          </m:rPr>
                          <a:rPr lang="en-US" b="0" i="0" smtClean="0">
                            <a:solidFill>
                              <a:srgbClr val="000000"/>
                            </a:solidFill>
                            <a:latin typeface="Cambria Math" panose="02040503050406030204" pitchFamily="18" charset="0"/>
                          </a:rPr>
                          <m:t>v</m:t>
                        </m:r>
                      </m:e>
                      <m:sub>
                        <m:r>
                          <m:rPr>
                            <m:sty m:val="p"/>
                          </m:rPr>
                          <a:rPr lang="en-US" b="0" i="0" smtClean="0">
                            <a:solidFill>
                              <a:srgbClr val="000000"/>
                            </a:solidFill>
                            <a:latin typeface="Cambria Math" panose="02040503050406030204" pitchFamily="18" charset="0"/>
                          </a:rPr>
                          <m:t>th</m:t>
                        </m:r>
                      </m:sub>
                    </m:sSub>
                    <m:r>
                      <a:rPr lang="en-US" b="0" i="0" smtClean="0">
                        <a:solidFill>
                          <a:srgbClr val="000000"/>
                        </a:solidFill>
                        <a:latin typeface="Cambria Math" panose="02040503050406030204" pitchFamily="18" charset="0"/>
                      </a:rPr>
                      <m:t> </m:t>
                    </m:r>
                  </m:oMath>
                </a14:m>
                <a:r>
                  <a:rPr lang="en-US" dirty="0">
                    <a:solidFill>
                      <a:srgbClr val="000000"/>
                    </a:solidFill>
                  </a:rPr>
                  <a:t> sphere in 3D VDF around bulk velocity</a:t>
                </a:r>
              </a:p>
              <a:p>
                <a:endParaRPr lang="en-US" dirty="0">
                  <a:solidFill>
                    <a:srgbClr val="000000"/>
                  </a:solidFill>
                </a:endParaRPr>
              </a:p>
              <a:p>
                <a:pPr marL="285750" indent="-285750">
                  <a:buFont typeface="Arial" panose="020B0604020202020204" pitchFamily="34" charset="0"/>
                  <a:buChar char="•"/>
                </a:pPr>
                <a:r>
                  <a:rPr lang="en-US" dirty="0">
                    <a:solidFill>
                      <a:srgbClr val="FF0000"/>
                    </a:solidFill>
                  </a:rPr>
                  <a:t>Fit </a:t>
                </a:r>
                <a:r>
                  <a:rPr lang="en-US" dirty="0">
                    <a:solidFill>
                      <a:srgbClr val="000000"/>
                    </a:solidFill>
                  </a:rPr>
                  <a:t>: Fit 2 Maxwellians in 1D reduced VDFs to obtain </a:t>
                </a:r>
              </a:p>
              <a:p>
                <a:endParaRPr lang="en-US" dirty="0">
                  <a:solidFill>
                    <a:srgbClr val="000000"/>
                  </a:solidFill>
                </a:endParaRPr>
              </a:p>
              <a:p>
                <a:endParaRPr lang="en-US" dirty="0">
                  <a:solidFill>
                    <a:srgbClr val="000000"/>
                  </a:solidFill>
                </a:endParaRPr>
              </a:p>
              <a:p>
                <a:pPr marL="285750" indent="-285750">
                  <a:buFont typeface="Arial" panose="020B0604020202020204" pitchFamily="34" charset="0"/>
                  <a:buChar char="•"/>
                </a:pPr>
                <a:endParaRPr lang="LID4096" dirty="0">
                  <a:solidFill>
                    <a:srgbClr val="000000"/>
                  </a:solidFill>
                </a:endParaRPr>
              </a:p>
            </p:txBody>
          </p:sp>
        </mc:Choice>
        <mc:Fallback xmlns="">
          <p:sp>
            <p:nvSpPr>
              <p:cNvPr id="6" name="TextBox 5">
                <a:extLst>
                  <a:ext uri="{FF2B5EF4-FFF2-40B4-BE49-F238E27FC236}">
                    <a16:creationId xmlns:a16="http://schemas.microsoft.com/office/drawing/2014/main" id="{6F4D64EB-1B56-E66F-EDF5-C10A712FD86A}"/>
                  </a:ext>
                </a:extLst>
              </p:cNvPr>
              <p:cNvSpPr txBox="1">
                <a:spLocks noRot="1" noChangeAspect="1" noMove="1" noResize="1" noEditPoints="1" noAdjustHandles="1" noChangeArrowheads="1" noChangeShapeType="1" noTextEdit="1"/>
              </p:cNvSpPr>
              <p:nvPr/>
            </p:nvSpPr>
            <p:spPr>
              <a:xfrm>
                <a:off x="67112" y="1510018"/>
                <a:ext cx="2773620" cy="3416320"/>
              </a:xfrm>
              <a:prstGeom prst="rect">
                <a:avLst/>
              </a:prstGeom>
              <a:blipFill>
                <a:blip r:embed="rId3"/>
                <a:stretch>
                  <a:fillRect l="-1319" t="-1071" r="-440"/>
                </a:stretch>
              </a:blipFill>
            </p:spPr>
            <p:txBody>
              <a:bodyPr/>
              <a:lstStyle/>
              <a:p>
                <a:r>
                  <a:rPr lang="LID4096">
                    <a:noFill/>
                  </a:rPr>
                  <a:t> </a:t>
                </a:r>
              </a:p>
            </p:txBody>
          </p:sp>
        </mc:Fallback>
      </mc:AlternateContent>
      <p:pic>
        <p:nvPicPr>
          <p:cNvPr id="9" name="Picture 8" descr="Graphical user interface&#10;&#10;Description automatically generated">
            <a:extLst>
              <a:ext uri="{FF2B5EF4-FFF2-40B4-BE49-F238E27FC236}">
                <a16:creationId xmlns:a16="http://schemas.microsoft.com/office/drawing/2014/main" id="{7B636976-7C8C-0BF6-2632-D8254EA3B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3286" y="515937"/>
            <a:ext cx="8710908" cy="5826126"/>
          </a:xfrm>
          <a:prstGeom prst="rect">
            <a:avLst/>
          </a:prstGeom>
        </p:spPr>
      </p:pic>
      <p:sp>
        <p:nvSpPr>
          <p:cNvPr id="8" name="TextBox 7">
            <a:extLst>
              <a:ext uri="{FF2B5EF4-FFF2-40B4-BE49-F238E27FC236}">
                <a16:creationId xmlns:a16="http://schemas.microsoft.com/office/drawing/2014/main" id="{8DC15D5C-F62C-9885-B26C-B645E317E594}"/>
              </a:ext>
            </a:extLst>
          </p:cNvPr>
          <p:cNvSpPr txBox="1"/>
          <p:nvPr/>
        </p:nvSpPr>
        <p:spPr>
          <a:xfrm>
            <a:off x="-65714" y="6439871"/>
            <a:ext cx="6161714" cy="230832"/>
          </a:xfrm>
          <a:prstGeom prst="rect">
            <a:avLst/>
          </a:prstGeom>
          <a:noFill/>
        </p:spPr>
        <p:txBody>
          <a:bodyPr wrap="square">
            <a:spAutoFit/>
          </a:bodyPr>
          <a:lstStyle/>
          <a:p>
            <a:r>
              <a:rPr lang="en-US" sz="900" dirty="0">
                <a:solidFill>
                  <a:srgbClr val="000000"/>
                </a:solidFill>
              </a:rPr>
              <a:t>Raptis S, et al,. 2022 | (Ongoing)</a:t>
            </a:r>
          </a:p>
        </p:txBody>
      </p:sp>
    </p:spTree>
    <p:extLst>
      <p:ext uri="{BB962C8B-B14F-4D97-AF65-F5344CB8AC3E}">
        <p14:creationId xmlns:p14="http://schemas.microsoft.com/office/powerpoint/2010/main" val="185596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2200" u="sng" dirty="0"/>
              <a:t>Main points</a:t>
            </a:r>
          </a:p>
          <a:p>
            <a:r>
              <a:rPr lang="en-US" sz="2200" dirty="0"/>
              <a:t>Jets are inherently kinetic structures with complicated VDFs throughout their life</a:t>
            </a:r>
          </a:p>
          <a:p>
            <a:r>
              <a:rPr lang="en-US" sz="2200" dirty="0"/>
              <a:t>They interact with background plasma (magnetic structures), evolving as they propagate.</a:t>
            </a:r>
          </a:p>
          <a:p>
            <a:r>
              <a:rPr lang="en-US" sz="2200" dirty="0"/>
              <a:t>Their plasma moments are not well captured by the full particle moments since at least for part of their lifetime.  </a:t>
            </a:r>
          </a:p>
          <a:p>
            <a:pPr marL="0" indent="0" algn="ctr">
              <a:buNone/>
            </a:pPr>
            <a:r>
              <a:rPr lang="en-US" sz="2200" u="sng" dirty="0"/>
              <a:t>Future work</a:t>
            </a:r>
          </a:p>
          <a:p>
            <a:r>
              <a:rPr lang="en-US" sz="2200" dirty="0"/>
              <a:t>Evaluate previous statistics (done with low-resolution full particle moments).</a:t>
            </a:r>
          </a:p>
          <a:p>
            <a:r>
              <a:rPr lang="en-US" dirty="0"/>
              <a:t>More events to see how properties change on different environments/stages</a:t>
            </a:r>
          </a:p>
          <a:p>
            <a:r>
              <a:rPr lang="en-US" dirty="0"/>
              <a:t>Simulations : (TBD – Quite some interesting results already though)</a:t>
            </a:r>
          </a:p>
          <a:p>
            <a:r>
              <a:rPr lang="en-US" dirty="0"/>
              <a:t>Investigation of wave generation</a:t>
            </a:r>
            <a:endParaRPr lang="en-US" sz="2200" dirty="0"/>
          </a:p>
        </p:txBody>
      </p:sp>
      <p:sp>
        <p:nvSpPr>
          <p:cNvPr id="3" name="Title 2"/>
          <p:cNvSpPr>
            <a:spLocks noGrp="1"/>
          </p:cNvSpPr>
          <p:nvPr>
            <p:ph type="title"/>
          </p:nvPr>
        </p:nvSpPr>
        <p:spPr/>
        <p:txBody>
          <a:bodyPr/>
          <a:lstStyle/>
          <a:p>
            <a:pPr algn="ctr"/>
            <a:r>
              <a:rPr lang="en-US" dirty="0"/>
              <a:t>Summary &amp; Conclusion</a:t>
            </a:r>
            <a:endParaRPr lang="sv-SE" dirty="0"/>
          </a:p>
        </p:txBody>
      </p:sp>
      <p:pic>
        <p:nvPicPr>
          <p:cNvPr id="5" name="Picture 2" descr="File:Magnetospheric Multiscale Mission logo.png - Wikimedia Commons"/>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617200" y="26413"/>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TH Logo Vector (.EPS) Free Download"/>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959" y="7649"/>
            <a:ext cx="546041" cy="613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0A39B0-C1F0-BE16-C751-81AB5AD44795}"/>
              </a:ext>
            </a:extLst>
          </p:cNvPr>
          <p:cNvSpPr txBox="1"/>
          <p:nvPr/>
        </p:nvSpPr>
        <p:spPr>
          <a:xfrm>
            <a:off x="3111048" y="6233731"/>
            <a:ext cx="5969904" cy="369332"/>
          </a:xfrm>
          <a:prstGeom prst="rect">
            <a:avLst/>
          </a:prstGeom>
          <a:noFill/>
        </p:spPr>
        <p:txBody>
          <a:bodyPr wrap="none" rtlCol="0">
            <a:spAutoFit/>
          </a:bodyPr>
          <a:lstStyle/>
          <a:p>
            <a:r>
              <a:rPr lang="en-US" dirty="0">
                <a:solidFill>
                  <a:srgbClr val="000000"/>
                </a:solidFill>
              </a:rPr>
              <a:t>Thank you for listening and enjoy your time in Greece </a:t>
            </a:r>
            <a:r>
              <a:rPr lang="en-US" dirty="0">
                <a:solidFill>
                  <a:srgbClr val="000000"/>
                </a:solidFill>
                <a:sym typeface="Wingdings" panose="05000000000000000000" pitchFamily="2" charset="2"/>
              </a:rPr>
              <a:t> </a:t>
            </a:r>
            <a:endParaRPr lang="LID4096" dirty="0">
              <a:solidFill>
                <a:srgbClr val="000000"/>
              </a:solidFill>
            </a:endParaRPr>
          </a:p>
        </p:txBody>
      </p:sp>
    </p:spTree>
    <p:extLst>
      <p:ext uri="{BB962C8B-B14F-4D97-AF65-F5344CB8AC3E}">
        <p14:creationId xmlns:p14="http://schemas.microsoft.com/office/powerpoint/2010/main" val="294545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0"/>
            <a:ext cx="11196286" cy="6210000"/>
          </a:xfrm>
        </p:spPr>
        <p:txBody>
          <a:bodyPr anchor="ctr">
            <a:normAutofit/>
          </a:bodyPr>
          <a:lstStyle/>
          <a:p>
            <a:pPr marL="0" indent="0" algn="ctr">
              <a:buNone/>
            </a:pPr>
            <a:r>
              <a:rPr lang="en-US" sz="3400" dirty="0"/>
              <a:t>Extras</a:t>
            </a:r>
          </a:p>
        </p:txBody>
      </p:sp>
    </p:spTree>
    <p:extLst>
      <p:ext uri="{BB962C8B-B14F-4D97-AF65-F5344CB8AC3E}">
        <p14:creationId xmlns:p14="http://schemas.microsoft.com/office/powerpoint/2010/main" val="356180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3683743" y="864123"/>
            <a:ext cx="6781057" cy="5930529"/>
          </a:xfrm>
        </p:spPr>
        <p:txBody>
          <a:bodyPr>
            <a:normAutofit fontScale="90000"/>
          </a:bodyPr>
          <a:lstStyle/>
          <a:p>
            <a:pPr algn="ctr"/>
            <a:r>
              <a:rPr lang="en-US" strike="sngStrike" dirty="0">
                <a:solidFill>
                  <a:schemeClr val="accent3">
                    <a:lumMod val="75000"/>
                  </a:schemeClr>
                </a:solidFill>
              </a:rPr>
              <a:t>On the discrepancies of </a:t>
            </a:r>
            <a:r>
              <a:rPr lang="en-US" dirty="0"/>
              <a:t>magnetosheath jet </a:t>
            </a:r>
            <a:r>
              <a:rPr lang="en-US" strike="sngStrike" dirty="0">
                <a:solidFill>
                  <a:schemeClr val="accent3">
                    <a:lumMod val="75000"/>
                  </a:schemeClr>
                </a:solidFill>
              </a:rPr>
              <a:t>identification and statistical properties due to different temporal resolution </a:t>
            </a:r>
            <a:r>
              <a:rPr lang="en-US" dirty="0">
                <a:solidFill>
                  <a:schemeClr val="accent3">
                    <a:lumMod val="75000"/>
                  </a:schemeClr>
                </a:solidFill>
              </a:rPr>
              <a:t>and </a:t>
            </a:r>
            <a:r>
              <a:rPr lang="en-US" dirty="0"/>
              <a:t>plasma moment derivation &amp; distribution functions</a:t>
            </a:r>
            <a:br>
              <a:rPr lang="en-US" dirty="0"/>
            </a:br>
            <a:br>
              <a:rPr lang="nl-BE" dirty="0">
                <a:effectLst>
                  <a:outerShdw blurRad="38100" dist="38100" dir="2700000" algn="tl">
                    <a:srgbClr val="000000">
                      <a:alpha val="43137"/>
                    </a:srgbClr>
                  </a:outerShdw>
                </a:effectLst>
              </a:rPr>
            </a:br>
            <a:r>
              <a:rPr lang="nl-BE" sz="2200" dirty="0"/>
              <a:t>Savvas Raptis</a:t>
            </a:r>
            <a:br>
              <a:rPr lang="nl-BE" sz="2200" b="1" dirty="0"/>
            </a:br>
            <a:br>
              <a:rPr lang="nl-BE" sz="2200" b="1" dirty="0"/>
            </a:br>
            <a:r>
              <a:rPr lang="en-US" sz="1800" dirty="0"/>
              <a:t>Division of Space and Plasma Physics</a:t>
            </a:r>
            <a:br>
              <a:rPr lang="en-US" sz="1800" dirty="0"/>
            </a:br>
            <a:r>
              <a:rPr lang="en-US" sz="1800" dirty="0"/>
              <a:t>KTH Royal Institute of Technology, Stockholm, Sweden</a:t>
            </a:r>
            <a:br>
              <a:rPr lang="en-US" sz="1800" dirty="0"/>
            </a:br>
            <a:br>
              <a:rPr lang="en-US" sz="1800" dirty="0"/>
            </a:br>
            <a:r>
              <a:rPr lang="en-US" sz="1800" dirty="0"/>
              <a:t> </a:t>
            </a:r>
            <a:br>
              <a:rPr lang="en-US" sz="2000" dirty="0"/>
            </a:br>
            <a:r>
              <a:rPr lang="en-US" sz="2000" dirty="0"/>
              <a:t>COSPAR 2022 – Athens, Greece</a:t>
            </a:r>
            <a:br>
              <a:rPr lang="en-US" sz="2000" dirty="0"/>
            </a:br>
            <a:r>
              <a:rPr lang="en-US" sz="2000" dirty="0"/>
              <a:t>27/05/2022</a:t>
            </a:r>
            <a:endParaRPr lang="nl-NL" sz="1700" dirty="0"/>
          </a:p>
        </p:txBody>
      </p:sp>
      <p:pic>
        <p:nvPicPr>
          <p:cNvPr id="10" name="Picture 2" descr="https://upload.wikimedia.org/wikipedia/en/thumb/4/41/Kth_logo.svg/1200px-Kth_logo.svg.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4011" y="1232113"/>
            <a:ext cx="3319732" cy="374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42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076531" y="326003"/>
            <a:ext cx="36314" cy="5766438"/>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715618" y="1021659"/>
            <a:ext cx="11317653"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48741" y="6383142"/>
            <a:ext cx="4149685" cy="261610"/>
          </a:xfrm>
          <a:prstGeom prst="rect">
            <a:avLst/>
          </a:prstGeom>
        </p:spPr>
        <p:txBody>
          <a:bodyPr wrap="square">
            <a:spAutoFit/>
          </a:bodyPr>
          <a:lstStyle/>
          <a:p>
            <a:pPr lvl="0"/>
            <a:r>
              <a:rPr lang="en-US" sz="1100" dirty="0">
                <a:solidFill>
                  <a:srgbClr val="000000"/>
                </a:solidFill>
              </a:rPr>
              <a:t>More information: Baker, et al. (2016) | Space </a:t>
            </a:r>
            <a:r>
              <a:rPr lang="en-US" sz="1100" dirty="0" err="1">
                <a:solidFill>
                  <a:srgbClr val="000000"/>
                </a:solidFill>
              </a:rPr>
              <a:t>Sci</a:t>
            </a:r>
            <a:r>
              <a:rPr lang="en-US" sz="1100" dirty="0">
                <a:solidFill>
                  <a:srgbClr val="000000"/>
                </a:solidFill>
              </a:rPr>
              <a:t> Rev 19</a:t>
            </a:r>
            <a:endParaRPr lang="el-GR" sz="1100" dirty="0">
              <a:solidFill>
                <a:srgbClr val="000000"/>
              </a:solidFill>
            </a:endParaRPr>
          </a:p>
        </p:txBody>
      </p:sp>
      <p:sp>
        <p:nvSpPr>
          <p:cNvPr id="9" name="TextBox 8"/>
          <p:cNvSpPr txBox="1"/>
          <p:nvPr/>
        </p:nvSpPr>
        <p:spPr>
          <a:xfrm>
            <a:off x="489006" y="2293970"/>
            <a:ext cx="5590150" cy="1754326"/>
          </a:xfrm>
          <a:prstGeom prst="rect">
            <a:avLst/>
          </a:prstGeom>
          <a:noFill/>
        </p:spPr>
        <p:txBody>
          <a:bodyPr wrap="square" rtlCol="0">
            <a:spAutoFit/>
          </a:bodyPr>
          <a:lstStyle/>
          <a:p>
            <a:pPr algn="ctr"/>
            <a:r>
              <a:rPr lang="en-US" u="sng" dirty="0">
                <a:solidFill>
                  <a:srgbClr val="0070C0"/>
                </a:solidFill>
              </a:rPr>
              <a:t>Pros</a:t>
            </a:r>
          </a:p>
          <a:p>
            <a:pPr marL="285750" indent="-285750">
              <a:buFont typeface="Wingdings" panose="05000000000000000000" pitchFamily="2" charset="2"/>
              <a:buChar char="ü"/>
            </a:pPr>
            <a:r>
              <a:rPr lang="en-US" dirty="0">
                <a:solidFill>
                  <a:srgbClr val="000000"/>
                </a:solidFill>
              </a:rPr>
              <a:t>Always available</a:t>
            </a:r>
          </a:p>
          <a:p>
            <a:pPr marL="285750" indent="-285750">
              <a:buFont typeface="Wingdings" panose="05000000000000000000" pitchFamily="2" charset="2"/>
              <a:buChar char="ü"/>
            </a:pPr>
            <a:r>
              <a:rPr lang="en-US" dirty="0">
                <a:solidFill>
                  <a:srgbClr val="000000"/>
                </a:solidFill>
              </a:rPr>
              <a:t>Decent resolution</a:t>
            </a:r>
          </a:p>
          <a:p>
            <a:pPr marL="285750" indent="-285750">
              <a:buFont typeface="Wingdings" panose="05000000000000000000" pitchFamily="2" charset="2"/>
              <a:buChar char="ü"/>
            </a:pPr>
            <a:r>
              <a:rPr lang="en-US" dirty="0">
                <a:solidFill>
                  <a:srgbClr val="000000"/>
                </a:solidFill>
              </a:rPr>
              <a:t>Can be good for statistics due to availability</a:t>
            </a:r>
          </a:p>
          <a:p>
            <a:endParaRPr lang="en-US" dirty="0">
              <a:solidFill>
                <a:srgbClr val="000000"/>
              </a:solidFill>
            </a:endParaRPr>
          </a:p>
          <a:p>
            <a:endParaRPr lang="en-US" dirty="0">
              <a:solidFill>
                <a:srgbClr val="000000"/>
              </a:solidFill>
            </a:endParaRPr>
          </a:p>
        </p:txBody>
      </p:sp>
      <p:sp>
        <p:nvSpPr>
          <p:cNvPr id="10" name="TextBox 9"/>
          <p:cNvSpPr txBox="1"/>
          <p:nvPr/>
        </p:nvSpPr>
        <p:spPr>
          <a:xfrm>
            <a:off x="6112845" y="2293970"/>
            <a:ext cx="5590150" cy="1754326"/>
          </a:xfrm>
          <a:prstGeom prst="rect">
            <a:avLst/>
          </a:prstGeom>
          <a:noFill/>
        </p:spPr>
        <p:txBody>
          <a:bodyPr wrap="square" rtlCol="0">
            <a:spAutoFit/>
          </a:bodyPr>
          <a:lstStyle/>
          <a:p>
            <a:pPr algn="ctr"/>
            <a:r>
              <a:rPr lang="en-US" u="sng" dirty="0">
                <a:solidFill>
                  <a:srgbClr val="0070C0"/>
                </a:solidFill>
              </a:rPr>
              <a:t>Pros</a:t>
            </a:r>
          </a:p>
          <a:p>
            <a:pPr marL="285750" indent="-285750">
              <a:buFont typeface="Wingdings" panose="05000000000000000000" pitchFamily="2" charset="2"/>
              <a:buChar char="ü"/>
            </a:pPr>
            <a:r>
              <a:rPr lang="en-US" dirty="0">
                <a:solidFill>
                  <a:srgbClr val="000000"/>
                </a:solidFill>
              </a:rPr>
              <a:t>Very high resolution</a:t>
            </a:r>
          </a:p>
          <a:p>
            <a:pPr marL="285750" indent="-285750">
              <a:buFont typeface="Wingdings" panose="05000000000000000000" pitchFamily="2" charset="2"/>
              <a:buChar char="ü"/>
            </a:pPr>
            <a:r>
              <a:rPr lang="en-US" dirty="0">
                <a:solidFill>
                  <a:srgbClr val="000000"/>
                </a:solidFill>
              </a:rPr>
              <a:t>Able to resolve smaller scale structures close to boundary surfaces (e.g. mix of plasma close to magnetopause, bow shock, foreshock etc.)</a:t>
            </a:r>
          </a:p>
          <a:p>
            <a:endParaRPr lang="en-US" dirty="0">
              <a:solidFill>
                <a:srgbClr val="000000"/>
              </a:solidFill>
            </a:endParaRPr>
          </a:p>
        </p:txBody>
      </p:sp>
      <p:sp>
        <p:nvSpPr>
          <p:cNvPr id="11" name="Rectangle 10"/>
          <p:cNvSpPr/>
          <p:nvPr/>
        </p:nvSpPr>
        <p:spPr>
          <a:xfrm>
            <a:off x="1506481" y="308457"/>
            <a:ext cx="3552576" cy="477054"/>
          </a:xfrm>
          <a:prstGeom prst="rect">
            <a:avLst/>
          </a:prstGeom>
        </p:spPr>
        <p:txBody>
          <a:bodyPr wrap="none">
            <a:spAutoFit/>
          </a:bodyPr>
          <a:lstStyle/>
          <a:p>
            <a:r>
              <a:rPr lang="en-US" sz="2500" b="1" u="sng" dirty="0">
                <a:solidFill>
                  <a:srgbClr val="000000"/>
                </a:solidFill>
              </a:rPr>
              <a:t>Fast/Survey</a:t>
            </a:r>
            <a:r>
              <a:rPr lang="en-US" sz="2500" u="sng" dirty="0">
                <a:solidFill>
                  <a:srgbClr val="000000"/>
                </a:solidFill>
              </a:rPr>
              <a:t> MMS data</a:t>
            </a:r>
            <a:endParaRPr lang="sv-SE" sz="2500" u="sng" dirty="0">
              <a:solidFill>
                <a:srgbClr val="000000"/>
              </a:solidFill>
            </a:endParaRPr>
          </a:p>
        </p:txBody>
      </p:sp>
      <p:sp>
        <p:nvSpPr>
          <p:cNvPr id="12" name="Rectangle 11"/>
          <p:cNvSpPr/>
          <p:nvPr/>
        </p:nvSpPr>
        <p:spPr>
          <a:xfrm>
            <a:off x="7768568" y="309977"/>
            <a:ext cx="2573140" cy="477054"/>
          </a:xfrm>
          <a:prstGeom prst="rect">
            <a:avLst/>
          </a:prstGeom>
        </p:spPr>
        <p:txBody>
          <a:bodyPr wrap="none">
            <a:spAutoFit/>
          </a:bodyPr>
          <a:lstStyle/>
          <a:p>
            <a:r>
              <a:rPr lang="en-US" sz="2500" b="1" u="sng" dirty="0">
                <a:solidFill>
                  <a:srgbClr val="000000"/>
                </a:solidFill>
              </a:rPr>
              <a:t>Burst</a:t>
            </a:r>
            <a:r>
              <a:rPr lang="en-US" sz="2500" u="sng" dirty="0">
                <a:solidFill>
                  <a:srgbClr val="000000"/>
                </a:solidFill>
              </a:rPr>
              <a:t> MMS data</a:t>
            </a:r>
            <a:endParaRPr lang="sv-SE" sz="2500" u="sng" dirty="0">
              <a:solidFill>
                <a:srgbClr val="000000"/>
              </a:solidFill>
            </a:endParaRPr>
          </a:p>
        </p:txBody>
      </p:sp>
      <p:sp>
        <p:nvSpPr>
          <p:cNvPr id="13" name="Rectangle 12"/>
          <p:cNvSpPr/>
          <p:nvPr/>
        </p:nvSpPr>
        <p:spPr>
          <a:xfrm>
            <a:off x="6112845" y="3776322"/>
            <a:ext cx="5590150" cy="2585323"/>
          </a:xfrm>
          <a:prstGeom prst="rect">
            <a:avLst/>
          </a:prstGeom>
        </p:spPr>
        <p:txBody>
          <a:bodyPr wrap="square">
            <a:spAutoFit/>
          </a:bodyPr>
          <a:lstStyle/>
          <a:p>
            <a:endParaRPr lang="en-US" dirty="0">
              <a:solidFill>
                <a:srgbClr val="000000"/>
              </a:solidFill>
            </a:endParaRPr>
          </a:p>
          <a:p>
            <a:pPr algn="ctr"/>
            <a:r>
              <a:rPr lang="en-US" u="sng" dirty="0">
                <a:solidFill>
                  <a:srgbClr val="FF3B3B"/>
                </a:solidFill>
              </a:rPr>
              <a:t>Cons</a:t>
            </a:r>
          </a:p>
          <a:p>
            <a:endParaRPr lang="en-US" dirty="0">
              <a:solidFill>
                <a:srgbClr val="000000"/>
              </a:solidFill>
            </a:endParaRPr>
          </a:p>
          <a:p>
            <a:pPr marL="285750" indent="-285750">
              <a:buBlip>
                <a:blip r:embed="rId3"/>
              </a:buBlip>
            </a:pPr>
            <a:r>
              <a:rPr lang="en-US" dirty="0">
                <a:solidFill>
                  <a:srgbClr val="000000"/>
                </a:solidFill>
              </a:rPr>
              <a:t>Not available all the time, mostly available close to vital mission objectives (magnetopause, diffusion regions, shock transitions etc.)</a:t>
            </a:r>
          </a:p>
          <a:p>
            <a:pPr marL="285750" indent="-285750">
              <a:buBlip>
                <a:blip r:embed="rId3"/>
              </a:buBlip>
            </a:pPr>
            <a:r>
              <a:rPr lang="en-US" dirty="0">
                <a:solidFill>
                  <a:srgbClr val="000000"/>
                </a:solidFill>
              </a:rPr>
              <a:t>Hard to do proper large-scale statistics due to biases generated from specific availability and manual choice of intervals</a:t>
            </a:r>
          </a:p>
        </p:txBody>
      </p:sp>
      <p:sp>
        <p:nvSpPr>
          <p:cNvPr id="14" name="Rectangle 13"/>
          <p:cNvSpPr/>
          <p:nvPr/>
        </p:nvSpPr>
        <p:spPr>
          <a:xfrm>
            <a:off x="489006" y="4038282"/>
            <a:ext cx="5590148" cy="2031325"/>
          </a:xfrm>
          <a:prstGeom prst="rect">
            <a:avLst/>
          </a:prstGeom>
        </p:spPr>
        <p:txBody>
          <a:bodyPr wrap="square">
            <a:spAutoFit/>
          </a:bodyPr>
          <a:lstStyle/>
          <a:p>
            <a:pPr algn="ctr"/>
            <a:r>
              <a:rPr lang="en-US" u="sng" dirty="0">
                <a:solidFill>
                  <a:srgbClr val="FF3B3B"/>
                </a:solidFill>
              </a:rPr>
              <a:t>Cons</a:t>
            </a:r>
          </a:p>
          <a:p>
            <a:endParaRPr lang="en-US" dirty="0">
              <a:solidFill>
                <a:srgbClr val="000000"/>
              </a:solidFill>
            </a:endParaRPr>
          </a:p>
          <a:p>
            <a:pPr marL="285750" indent="-285750">
              <a:buBlip>
                <a:blip r:embed="rId3"/>
              </a:buBlip>
            </a:pPr>
            <a:r>
              <a:rPr lang="en-US" dirty="0">
                <a:solidFill>
                  <a:srgbClr val="000000"/>
                </a:solidFill>
              </a:rPr>
              <a:t>Not suitable for small scale studies especially these related to electron moments</a:t>
            </a:r>
          </a:p>
          <a:p>
            <a:pPr marL="285750" indent="-285750">
              <a:buBlip>
                <a:blip r:embed="rId3"/>
              </a:buBlip>
            </a:pPr>
            <a:r>
              <a:rPr lang="en-US" dirty="0">
                <a:solidFill>
                  <a:srgbClr val="000000"/>
                </a:solidFill>
              </a:rPr>
              <a:t>Could be misleading close to boundary surfaces (Magnetopause, Bow shock etc.) due to very similar observational signatures</a:t>
            </a:r>
            <a:endParaRPr lang="sv-SE" dirty="0">
              <a:solidFill>
                <a:srgbClr val="000000"/>
              </a:solidFill>
            </a:endParaRPr>
          </a:p>
        </p:txBody>
      </p:sp>
      <p:cxnSp>
        <p:nvCxnSpPr>
          <p:cNvPr id="17" name="Straight Connector 16"/>
          <p:cNvCxnSpPr/>
          <p:nvPr/>
        </p:nvCxnSpPr>
        <p:spPr>
          <a:xfrm>
            <a:off x="771277" y="2175941"/>
            <a:ext cx="11293799"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48742" y="1385873"/>
            <a:ext cx="2563341" cy="738664"/>
          </a:xfrm>
          <a:prstGeom prst="rect">
            <a:avLst/>
          </a:prstGeom>
          <a:noFill/>
        </p:spPr>
        <p:txBody>
          <a:bodyPr wrap="square" rtlCol="0">
            <a:spAutoFit/>
          </a:bodyPr>
          <a:lstStyle/>
          <a:p>
            <a:r>
              <a:rPr lang="en-US" sz="1400" dirty="0">
                <a:solidFill>
                  <a:srgbClr val="000000"/>
                </a:solidFill>
              </a:rPr>
              <a:t>FGM (magnetic field):</a:t>
            </a:r>
          </a:p>
          <a:p>
            <a:r>
              <a:rPr lang="en-US" sz="1400" dirty="0">
                <a:solidFill>
                  <a:srgbClr val="000000"/>
                </a:solidFill>
              </a:rPr>
              <a:t>FPI (plasma moments | ions):</a:t>
            </a:r>
          </a:p>
          <a:p>
            <a:r>
              <a:rPr lang="en-US" sz="1400" dirty="0">
                <a:solidFill>
                  <a:srgbClr val="000000"/>
                </a:solidFill>
              </a:rPr>
              <a:t>EDP (electric field):</a:t>
            </a:r>
          </a:p>
        </p:txBody>
      </p:sp>
      <p:sp>
        <p:nvSpPr>
          <p:cNvPr id="23" name="TextBox 22"/>
          <p:cNvSpPr txBox="1"/>
          <p:nvPr/>
        </p:nvSpPr>
        <p:spPr>
          <a:xfrm>
            <a:off x="2239954" y="1385873"/>
            <a:ext cx="2088251" cy="738664"/>
          </a:xfrm>
          <a:prstGeom prst="rect">
            <a:avLst/>
          </a:prstGeom>
          <a:noFill/>
        </p:spPr>
        <p:txBody>
          <a:bodyPr wrap="square" rtlCol="0">
            <a:spAutoFit/>
          </a:bodyPr>
          <a:lstStyle/>
          <a:p>
            <a:pPr algn="ctr"/>
            <a:r>
              <a:rPr lang="en-US" sz="1400" dirty="0">
                <a:solidFill>
                  <a:srgbClr val="000000"/>
                </a:solidFill>
              </a:rPr>
              <a:t>0.0625</a:t>
            </a:r>
          </a:p>
          <a:p>
            <a:pPr algn="ctr"/>
            <a:r>
              <a:rPr lang="en-US" sz="1400" dirty="0">
                <a:solidFill>
                  <a:srgbClr val="000000"/>
                </a:solidFill>
              </a:rPr>
              <a:t>4.5</a:t>
            </a:r>
          </a:p>
          <a:p>
            <a:pPr algn="ctr"/>
            <a:r>
              <a:rPr lang="en-US" sz="1400" dirty="0">
                <a:solidFill>
                  <a:srgbClr val="000000"/>
                </a:solidFill>
              </a:rPr>
              <a:t>0.0313</a:t>
            </a:r>
          </a:p>
        </p:txBody>
      </p:sp>
      <p:sp>
        <p:nvSpPr>
          <p:cNvPr id="24" name="TextBox 23"/>
          <p:cNvSpPr txBox="1"/>
          <p:nvPr/>
        </p:nvSpPr>
        <p:spPr>
          <a:xfrm>
            <a:off x="8011014" y="1385873"/>
            <a:ext cx="2088251" cy="738664"/>
          </a:xfrm>
          <a:prstGeom prst="rect">
            <a:avLst/>
          </a:prstGeom>
          <a:noFill/>
        </p:spPr>
        <p:txBody>
          <a:bodyPr wrap="square" rtlCol="0">
            <a:spAutoFit/>
          </a:bodyPr>
          <a:lstStyle/>
          <a:p>
            <a:pPr algn="ctr"/>
            <a:r>
              <a:rPr lang="en-US" sz="1400" dirty="0">
                <a:solidFill>
                  <a:srgbClr val="000000"/>
                </a:solidFill>
              </a:rPr>
              <a:t>0.0078</a:t>
            </a:r>
          </a:p>
          <a:p>
            <a:pPr algn="ctr"/>
            <a:r>
              <a:rPr lang="en-US" sz="1400" dirty="0">
                <a:solidFill>
                  <a:srgbClr val="000000"/>
                </a:solidFill>
              </a:rPr>
              <a:t>0.15</a:t>
            </a:r>
          </a:p>
          <a:p>
            <a:pPr algn="ctr"/>
            <a:r>
              <a:rPr lang="en-US" sz="1400" dirty="0">
                <a:solidFill>
                  <a:srgbClr val="000000"/>
                </a:solidFill>
              </a:rPr>
              <a:t> 0.00012218</a:t>
            </a:r>
          </a:p>
        </p:txBody>
      </p:sp>
      <p:sp>
        <p:nvSpPr>
          <p:cNvPr id="25" name="TextBox 24"/>
          <p:cNvSpPr txBox="1"/>
          <p:nvPr/>
        </p:nvSpPr>
        <p:spPr>
          <a:xfrm>
            <a:off x="2211509" y="1139574"/>
            <a:ext cx="2145139" cy="323165"/>
          </a:xfrm>
          <a:prstGeom prst="rect">
            <a:avLst/>
          </a:prstGeom>
          <a:noFill/>
        </p:spPr>
        <p:txBody>
          <a:bodyPr wrap="none" rtlCol="0">
            <a:spAutoFit/>
          </a:bodyPr>
          <a:lstStyle/>
          <a:p>
            <a:r>
              <a:rPr lang="en-US" sz="1500" u="sng" dirty="0">
                <a:solidFill>
                  <a:srgbClr val="00B050"/>
                </a:solidFill>
              </a:rPr>
              <a:t>Resolution (samples/s)</a:t>
            </a:r>
            <a:endParaRPr lang="sv-SE" sz="1500" u="sng" dirty="0">
              <a:solidFill>
                <a:srgbClr val="00B050"/>
              </a:solidFill>
            </a:endParaRPr>
          </a:p>
        </p:txBody>
      </p:sp>
      <p:sp>
        <p:nvSpPr>
          <p:cNvPr id="28" name="TextBox 27"/>
          <p:cNvSpPr txBox="1"/>
          <p:nvPr/>
        </p:nvSpPr>
        <p:spPr>
          <a:xfrm>
            <a:off x="7982569" y="1140472"/>
            <a:ext cx="2145139" cy="323165"/>
          </a:xfrm>
          <a:prstGeom prst="rect">
            <a:avLst/>
          </a:prstGeom>
          <a:noFill/>
        </p:spPr>
        <p:txBody>
          <a:bodyPr wrap="none" rtlCol="0">
            <a:spAutoFit/>
          </a:bodyPr>
          <a:lstStyle/>
          <a:p>
            <a:r>
              <a:rPr lang="en-US" sz="1500" u="sng" dirty="0">
                <a:solidFill>
                  <a:srgbClr val="00B050"/>
                </a:solidFill>
              </a:rPr>
              <a:t>Resolution (samples/s)</a:t>
            </a:r>
            <a:endParaRPr lang="sv-SE" sz="1500" u="sng" dirty="0">
              <a:solidFill>
                <a:srgbClr val="00B050"/>
              </a:solidFill>
            </a:endParaRPr>
          </a:p>
        </p:txBody>
      </p:sp>
    </p:spTree>
    <p:extLst>
      <p:ext uri="{BB962C8B-B14F-4D97-AF65-F5344CB8AC3E}">
        <p14:creationId xmlns:p14="http://schemas.microsoft.com/office/powerpoint/2010/main" val="288138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MMS – Jet Database</a:t>
            </a:r>
            <a:endParaRPr lang="sv-SE" dirty="0"/>
          </a:p>
        </p:txBody>
      </p:sp>
      <p:pic>
        <p:nvPicPr>
          <p:cNvPr id="5" name="Picture 4"/>
          <p:cNvPicPr>
            <a:picLocks noChangeAspect="1"/>
          </p:cNvPicPr>
          <p:nvPr/>
        </p:nvPicPr>
        <p:blipFill>
          <a:blip r:embed="rId3"/>
          <a:stretch>
            <a:fillRect/>
          </a:stretch>
        </p:blipFill>
        <p:spPr>
          <a:xfrm>
            <a:off x="647919" y="2068702"/>
            <a:ext cx="4963196" cy="3276673"/>
          </a:xfrm>
          <a:prstGeom prst="rect">
            <a:avLst/>
          </a:prstGeom>
        </p:spPr>
      </p:pic>
      <p:graphicFrame>
        <p:nvGraphicFramePr>
          <p:cNvPr id="7" name="Table 6"/>
          <p:cNvGraphicFramePr>
            <a:graphicFrameLocks noGrp="1"/>
          </p:cNvGraphicFramePr>
          <p:nvPr/>
        </p:nvGraphicFramePr>
        <p:xfrm>
          <a:off x="8263015" y="2247174"/>
          <a:ext cx="3310312" cy="2225040"/>
        </p:xfrm>
        <a:graphic>
          <a:graphicData uri="http://schemas.openxmlformats.org/drawingml/2006/table">
            <a:tbl>
              <a:tblPr firstRow="1" bandRow="1">
                <a:tableStyleId>{2D5ABB26-0587-4C30-8999-92F81FD0307C}</a:tableStyleId>
              </a:tblPr>
              <a:tblGrid>
                <a:gridCol w="2085570">
                  <a:extLst>
                    <a:ext uri="{9D8B030D-6E8A-4147-A177-3AD203B41FA5}">
                      <a16:colId xmlns:a16="http://schemas.microsoft.com/office/drawing/2014/main" val="3042613376"/>
                    </a:ext>
                  </a:extLst>
                </a:gridCol>
                <a:gridCol w="1224742">
                  <a:extLst>
                    <a:ext uri="{9D8B030D-6E8A-4147-A177-3AD203B41FA5}">
                      <a16:colId xmlns:a16="http://schemas.microsoft.com/office/drawing/2014/main" val="1343240486"/>
                    </a:ext>
                  </a:extLst>
                </a:gridCol>
              </a:tblGrid>
              <a:tr h="370840">
                <a:tc>
                  <a:txBody>
                    <a:bodyPr/>
                    <a:lstStyle/>
                    <a:p>
                      <a:r>
                        <a:rPr lang="en-US" dirty="0" err="1">
                          <a:solidFill>
                            <a:srgbClr val="000000"/>
                          </a:solidFill>
                        </a:rPr>
                        <a:t>Qpar</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000000"/>
                          </a:solidFill>
                        </a:rPr>
                        <a:t>423</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202721"/>
                  </a:ext>
                </a:extLst>
              </a:tr>
              <a:tr h="370840">
                <a:tc>
                  <a:txBody>
                    <a:bodyPr/>
                    <a:lstStyle/>
                    <a:p>
                      <a:r>
                        <a:rPr lang="en-US" dirty="0" err="1">
                          <a:solidFill>
                            <a:srgbClr val="000000"/>
                          </a:solidFill>
                        </a:rPr>
                        <a:t>Qperp</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000000"/>
                          </a:solidFill>
                        </a:rPr>
                        <a:t>34</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7779484"/>
                  </a:ext>
                </a:extLst>
              </a:tr>
              <a:tr h="370840">
                <a:tc>
                  <a:txBody>
                    <a:bodyPr/>
                    <a:lstStyle/>
                    <a:p>
                      <a:r>
                        <a:rPr lang="en-US" dirty="0">
                          <a:solidFill>
                            <a:srgbClr val="000000"/>
                          </a:solidFill>
                        </a:rPr>
                        <a:t>Boundary</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000000"/>
                          </a:solidFill>
                        </a:rPr>
                        <a:t>35</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1230963"/>
                  </a:ext>
                </a:extLst>
              </a:tr>
              <a:tr h="370840">
                <a:tc>
                  <a:txBody>
                    <a:bodyPr/>
                    <a:lstStyle/>
                    <a:p>
                      <a:r>
                        <a:rPr lang="en-US" dirty="0">
                          <a:solidFill>
                            <a:srgbClr val="000000"/>
                          </a:solidFill>
                        </a:rPr>
                        <a:t>Encapsulated</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000000"/>
                          </a:solidFill>
                        </a:rPr>
                        <a:t>31</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58402"/>
                  </a:ext>
                </a:extLst>
              </a:tr>
              <a:tr h="370840">
                <a:tc>
                  <a:txBody>
                    <a:bodyPr/>
                    <a:lstStyle/>
                    <a:p>
                      <a:r>
                        <a:rPr lang="en-US" dirty="0">
                          <a:solidFill>
                            <a:srgbClr val="000000"/>
                          </a:solidFill>
                        </a:rPr>
                        <a:t>Close to BS / MP</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000000"/>
                          </a:solidFill>
                        </a:rPr>
                        <a:t>495</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659611"/>
                  </a:ext>
                </a:extLst>
              </a:tr>
              <a:tr h="370840">
                <a:tc>
                  <a:txBody>
                    <a:bodyPr/>
                    <a:lstStyle/>
                    <a:p>
                      <a:r>
                        <a:rPr lang="en-US" dirty="0">
                          <a:solidFill>
                            <a:srgbClr val="000000"/>
                          </a:solidFill>
                        </a:rPr>
                        <a:t>Others</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000000"/>
                          </a:solidFill>
                        </a:rPr>
                        <a:t>428</a:t>
                      </a:r>
                      <a:endParaRPr lang="sv-S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4512443"/>
                  </a:ext>
                </a:extLst>
              </a:tr>
            </a:tbl>
          </a:graphicData>
        </a:graphic>
      </p:graphicFrame>
      <p:cxnSp>
        <p:nvCxnSpPr>
          <p:cNvPr id="9" name="Straight Arrow Connector 8"/>
          <p:cNvCxnSpPr/>
          <p:nvPr/>
        </p:nvCxnSpPr>
        <p:spPr>
          <a:xfrm>
            <a:off x="5611115" y="2322109"/>
            <a:ext cx="2358519" cy="636"/>
          </a:xfrm>
          <a:prstGeom prst="straightConnector1">
            <a:avLst/>
          </a:prstGeom>
          <a:ln>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639982" y="2030364"/>
            <a:ext cx="2005677" cy="307777"/>
          </a:xfrm>
          <a:prstGeom prst="rect">
            <a:avLst/>
          </a:prstGeom>
          <a:noFill/>
        </p:spPr>
        <p:txBody>
          <a:bodyPr wrap="none" rtlCol="0">
            <a:spAutoFit/>
          </a:bodyPr>
          <a:lstStyle/>
          <a:p>
            <a:r>
              <a:rPr lang="en-US" sz="1400" i="1" dirty="0">
                <a:solidFill>
                  <a:srgbClr val="000000"/>
                </a:solidFill>
              </a:rPr>
              <a:t>Jets with full burst data</a:t>
            </a:r>
            <a:endParaRPr lang="sv-SE" sz="1400" i="1" dirty="0">
              <a:solidFill>
                <a:srgbClr val="000000"/>
              </a:solidFill>
            </a:endParaRPr>
          </a:p>
        </p:txBody>
      </p:sp>
      <p:sp>
        <p:nvSpPr>
          <p:cNvPr id="12" name="Rectangle 11"/>
          <p:cNvSpPr/>
          <p:nvPr/>
        </p:nvSpPr>
        <p:spPr>
          <a:xfrm>
            <a:off x="-48741" y="5875231"/>
            <a:ext cx="4149685" cy="769441"/>
          </a:xfrm>
          <a:prstGeom prst="rect">
            <a:avLst/>
          </a:prstGeom>
        </p:spPr>
        <p:txBody>
          <a:bodyPr wrap="square">
            <a:spAutoFit/>
          </a:bodyPr>
          <a:lstStyle/>
          <a:p>
            <a:pPr lvl="0"/>
            <a:r>
              <a:rPr lang="en-US" sz="1100" b="1" dirty="0">
                <a:solidFill>
                  <a:srgbClr val="000000"/>
                </a:solidFill>
              </a:rPr>
              <a:t>Raptis S.</a:t>
            </a:r>
            <a:r>
              <a:rPr lang="en-US" sz="1100" dirty="0">
                <a:solidFill>
                  <a:srgbClr val="000000"/>
                </a:solidFill>
              </a:rPr>
              <a:t>, Karlsson T., et al. (2020) | JGR</a:t>
            </a:r>
            <a:endParaRPr lang="el-GR" sz="1100" dirty="0">
              <a:solidFill>
                <a:srgbClr val="000000"/>
              </a:solidFill>
            </a:endParaRPr>
          </a:p>
          <a:p>
            <a:pPr lvl="0"/>
            <a:r>
              <a:rPr lang="en-US" sz="1100" b="1" dirty="0">
                <a:solidFill>
                  <a:srgbClr val="000000"/>
                </a:solidFill>
              </a:rPr>
              <a:t>Raptis S</a:t>
            </a:r>
            <a:r>
              <a:rPr lang="en-US" sz="1100" dirty="0">
                <a:solidFill>
                  <a:srgbClr val="000000"/>
                </a:solidFill>
              </a:rPr>
              <a:t>., </a:t>
            </a:r>
            <a:r>
              <a:rPr lang="en-US" sz="1100" dirty="0" err="1">
                <a:solidFill>
                  <a:srgbClr val="000000"/>
                </a:solidFill>
              </a:rPr>
              <a:t>Aminalragia-Giamini</a:t>
            </a:r>
            <a:r>
              <a:rPr lang="en-US" sz="1100" dirty="0">
                <a:solidFill>
                  <a:srgbClr val="000000"/>
                </a:solidFill>
              </a:rPr>
              <a:t> S., et al. (2020) | Frontiers</a:t>
            </a:r>
          </a:p>
          <a:p>
            <a:pPr lvl="0"/>
            <a:r>
              <a:rPr lang="en-US" sz="1100" dirty="0" err="1">
                <a:solidFill>
                  <a:srgbClr val="000000"/>
                </a:solidFill>
              </a:rPr>
              <a:t>Palmroth</a:t>
            </a:r>
            <a:r>
              <a:rPr lang="en-US" sz="1100" dirty="0">
                <a:solidFill>
                  <a:srgbClr val="000000"/>
                </a:solidFill>
              </a:rPr>
              <a:t> M., </a:t>
            </a:r>
            <a:r>
              <a:rPr lang="en-US" sz="1100" b="1" dirty="0">
                <a:solidFill>
                  <a:srgbClr val="000000"/>
                </a:solidFill>
              </a:rPr>
              <a:t>Raptis S</a:t>
            </a:r>
            <a:r>
              <a:rPr lang="en-US" sz="1100" dirty="0">
                <a:solidFill>
                  <a:srgbClr val="000000"/>
                </a:solidFill>
              </a:rPr>
              <a:t>., et al. (2021) | </a:t>
            </a:r>
            <a:r>
              <a:rPr lang="en-US" sz="1100" dirty="0" err="1">
                <a:solidFill>
                  <a:srgbClr val="000000"/>
                </a:solidFill>
              </a:rPr>
              <a:t>Annales</a:t>
            </a:r>
            <a:endParaRPr lang="en-US" sz="1100" dirty="0">
              <a:solidFill>
                <a:srgbClr val="000000"/>
              </a:solidFill>
            </a:endParaRPr>
          </a:p>
          <a:p>
            <a:r>
              <a:rPr lang="en-US" sz="1100" dirty="0" err="1">
                <a:solidFill>
                  <a:srgbClr val="000000"/>
                </a:solidFill>
              </a:rPr>
              <a:t>Kajdic</a:t>
            </a:r>
            <a:r>
              <a:rPr lang="en-US" sz="1100" dirty="0">
                <a:solidFill>
                  <a:srgbClr val="000000"/>
                </a:solidFill>
              </a:rPr>
              <a:t> P., </a:t>
            </a:r>
            <a:r>
              <a:rPr lang="en-US" sz="1100" b="1" dirty="0">
                <a:solidFill>
                  <a:srgbClr val="000000"/>
                </a:solidFill>
              </a:rPr>
              <a:t>Raptis S</a:t>
            </a:r>
            <a:r>
              <a:rPr lang="en-US" sz="1100" dirty="0">
                <a:solidFill>
                  <a:srgbClr val="000000"/>
                </a:solidFill>
              </a:rPr>
              <a:t>., et al. (2021) | GRL</a:t>
            </a:r>
            <a:endParaRPr lang="el-GR" sz="1100" dirty="0">
              <a:solidFill>
                <a:srgbClr val="000000"/>
              </a:solidFill>
            </a:endParaRPr>
          </a:p>
        </p:txBody>
      </p:sp>
      <p:cxnSp>
        <p:nvCxnSpPr>
          <p:cNvPr id="25" name="Straight Connector 24"/>
          <p:cNvCxnSpPr/>
          <p:nvPr/>
        </p:nvCxnSpPr>
        <p:spPr>
          <a:xfrm>
            <a:off x="6079155" y="765560"/>
            <a:ext cx="33690" cy="5326881"/>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08356" y="1188636"/>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2091343" y="819304"/>
            <a:ext cx="1492716" cy="369332"/>
          </a:xfrm>
          <a:prstGeom prst="rect">
            <a:avLst/>
          </a:prstGeom>
        </p:spPr>
        <p:txBody>
          <a:bodyPr wrap="none">
            <a:spAutoFit/>
          </a:bodyPr>
          <a:lstStyle/>
          <a:p>
            <a:r>
              <a:rPr lang="en-US" b="1" u="sng" dirty="0">
                <a:solidFill>
                  <a:srgbClr val="000000"/>
                </a:solidFill>
              </a:rPr>
              <a:t>Fast/Survey</a:t>
            </a:r>
            <a:endParaRPr lang="sv-SE" b="1" u="sng" dirty="0">
              <a:solidFill>
                <a:srgbClr val="000000"/>
              </a:solidFill>
            </a:endParaRPr>
          </a:p>
        </p:txBody>
      </p:sp>
      <p:sp>
        <p:nvSpPr>
          <p:cNvPr id="28" name="Rectangle 27"/>
          <p:cNvSpPr/>
          <p:nvPr/>
        </p:nvSpPr>
        <p:spPr>
          <a:xfrm>
            <a:off x="9066901" y="819304"/>
            <a:ext cx="787395" cy="369332"/>
          </a:xfrm>
          <a:prstGeom prst="rect">
            <a:avLst/>
          </a:prstGeom>
        </p:spPr>
        <p:txBody>
          <a:bodyPr wrap="none">
            <a:spAutoFit/>
          </a:bodyPr>
          <a:lstStyle/>
          <a:p>
            <a:r>
              <a:rPr lang="en-US" b="1" u="sng" dirty="0">
                <a:solidFill>
                  <a:srgbClr val="000000"/>
                </a:solidFill>
              </a:rPr>
              <a:t>Burst</a:t>
            </a:r>
            <a:endParaRPr lang="sv-SE" b="1" u="sng" dirty="0">
              <a:solidFill>
                <a:srgbClr val="000000"/>
              </a:solidFill>
            </a:endParaRPr>
          </a:p>
        </p:txBody>
      </p:sp>
      <p:sp>
        <p:nvSpPr>
          <p:cNvPr id="29" name="Rectangle 28"/>
          <p:cNvSpPr/>
          <p:nvPr/>
        </p:nvSpPr>
        <p:spPr>
          <a:xfrm>
            <a:off x="2229270" y="1764180"/>
            <a:ext cx="1800493" cy="369332"/>
          </a:xfrm>
          <a:prstGeom prst="rect">
            <a:avLst/>
          </a:prstGeom>
        </p:spPr>
        <p:txBody>
          <a:bodyPr wrap="none">
            <a:spAutoFit/>
          </a:bodyPr>
          <a:lstStyle/>
          <a:p>
            <a:r>
              <a:rPr lang="en-US" dirty="0">
                <a:solidFill>
                  <a:srgbClr val="000000"/>
                </a:solidFill>
              </a:rPr>
              <a:t>9/2015 - 9/2020</a:t>
            </a:r>
            <a:endParaRPr lang="sv-SE" dirty="0">
              <a:solidFill>
                <a:srgbClr val="000000"/>
              </a:solidFill>
            </a:endParaRPr>
          </a:p>
        </p:txBody>
      </p:sp>
      <p:sp>
        <p:nvSpPr>
          <p:cNvPr id="19" name="Rectangle 18"/>
          <p:cNvSpPr/>
          <p:nvPr/>
        </p:nvSpPr>
        <p:spPr>
          <a:xfrm>
            <a:off x="8886297" y="6210300"/>
            <a:ext cx="3387466" cy="261610"/>
          </a:xfrm>
          <a:prstGeom prst="rect">
            <a:avLst/>
          </a:prstGeom>
        </p:spPr>
        <p:txBody>
          <a:bodyPr wrap="none">
            <a:spAutoFit/>
          </a:bodyPr>
          <a:lstStyle/>
          <a:p>
            <a:pPr lvl="0"/>
            <a:r>
              <a:rPr lang="en-US" sz="1100" b="1" dirty="0">
                <a:solidFill>
                  <a:srgbClr val="000000"/>
                </a:solidFill>
              </a:rPr>
              <a:t>Raptis S.</a:t>
            </a:r>
            <a:r>
              <a:rPr lang="en-US" sz="1100" dirty="0">
                <a:solidFill>
                  <a:srgbClr val="000000"/>
                </a:solidFill>
              </a:rPr>
              <a:t>, Karlsson T., et al. (2022) | Nat. </a:t>
            </a:r>
            <a:r>
              <a:rPr lang="en-US" sz="1100" dirty="0" err="1">
                <a:solidFill>
                  <a:srgbClr val="000000"/>
                </a:solidFill>
              </a:rPr>
              <a:t>Commun</a:t>
            </a:r>
            <a:endParaRPr lang="sv-SE" sz="1100" dirty="0">
              <a:solidFill>
                <a:srgbClr val="000000"/>
              </a:solidFill>
            </a:endParaRPr>
          </a:p>
        </p:txBody>
      </p:sp>
      <p:sp>
        <p:nvSpPr>
          <p:cNvPr id="20" name="Rectangle 19"/>
          <p:cNvSpPr/>
          <p:nvPr/>
        </p:nvSpPr>
        <p:spPr>
          <a:xfrm>
            <a:off x="8886297" y="6383062"/>
            <a:ext cx="3406702" cy="261610"/>
          </a:xfrm>
          <a:prstGeom prst="rect">
            <a:avLst/>
          </a:prstGeom>
        </p:spPr>
        <p:txBody>
          <a:bodyPr wrap="none">
            <a:spAutoFit/>
          </a:bodyPr>
          <a:lstStyle/>
          <a:p>
            <a:pPr lvl="0"/>
            <a:r>
              <a:rPr lang="en-US" sz="1100" b="1" dirty="0">
                <a:solidFill>
                  <a:srgbClr val="000000"/>
                </a:solidFill>
              </a:rPr>
              <a:t>Raptis S.</a:t>
            </a:r>
            <a:r>
              <a:rPr lang="en-US" sz="1100" dirty="0">
                <a:solidFill>
                  <a:srgbClr val="000000"/>
                </a:solidFill>
              </a:rPr>
              <a:t>, Karlsson T., et al. (2022) | Under Review</a:t>
            </a:r>
            <a:endParaRPr lang="sv-SE" sz="1100" dirty="0">
              <a:solidFill>
                <a:srgbClr val="000000"/>
              </a:solidFill>
            </a:endParaRPr>
          </a:p>
        </p:txBody>
      </p:sp>
    </p:spTree>
    <p:extLst>
      <p:ext uri="{BB962C8B-B14F-4D97-AF65-F5344CB8AC3E}">
        <p14:creationId xmlns:p14="http://schemas.microsoft.com/office/powerpoint/2010/main" val="2071425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Jets – references update (&gt;2019)</a:t>
            </a:r>
            <a:endParaRPr lang="sv-SE" dirty="0"/>
          </a:p>
        </p:txBody>
      </p:sp>
      <p:sp>
        <p:nvSpPr>
          <p:cNvPr id="12" name="Rectangle 11"/>
          <p:cNvSpPr/>
          <p:nvPr/>
        </p:nvSpPr>
        <p:spPr>
          <a:xfrm>
            <a:off x="4781640" y="1189705"/>
            <a:ext cx="7410359" cy="4708981"/>
          </a:xfrm>
          <a:prstGeom prst="rect">
            <a:avLst/>
          </a:prstGeom>
        </p:spPr>
        <p:txBody>
          <a:bodyPr wrap="square">
            <a:spAutoFit/>
          </a:bodyPr>
          <a:lstStyle/>
          <a:p>
            <a:pPr algn="ctr"/>
            <a:r>
              <a:rPr lang="en-US" sz="1500" u="sng" dirty="0">
                <a:solidFill>
                  <a:srgbClr val="000000"/>
                </a:solidFill>
              </a:rPr>
              <a:t>Associated phenomena &amp; effects</a:t>
            </a:r>
          </a:p>
          <a:p>
            <a:pPr marL="285750" indent="-285750" algn="ctr">
              <a:buFont typeface="Arial" panose="020B0604020202020204" pitchFamily="34" charset="0"/>
              <a:buChar char="•"/>
            </a:pPr>
            <a:endParaRPr lang="en-US" sz="1500" b="1" dirty="0">
              <a:solidFill>
                <a:srgbClr val="000000"/>
              </a:solidFill>
            </a:endParaRPr>
          </a:p>
          <a:p>
            <a:pPr marL="285750" indent="-285750">
              <a:buFont typeface="Arial" panose="020B0604020202020204" pitchFamily="34" charset="0"/>
              <a:buChar char="•"/>
            </a:pPr>
            <a:r>
              <a:rPr lang="en-US" sz="1500" b="1" dirty="0">
                <a:solidFill>
                  <a:srgbClr val="000000"/>
                </a:solidFill>
              </a:rPr>
              <a:t>Excitation</a:t>
            </a:r>
            <a:r>
              <a:rPr lang="en-US" sz="1500" dirty="0">
                <a:solidFill>
                  <a:srgbClr val="000000"/>
                </a:solidFill>
              </a:rPr>
              <a:t> of surface </a:t>
            </a:r>
            <a:r>
              <a:rPr lang="en-US" sz="1500" b="1" dirty="0" err="1">
                <a:solidFill>
                  <a:srgbClr val="000000"/>
                </a:solidFill>
              </a:rPr>
              <a:t>eigenmodes</a:t>
            </a:r>
            <a:r>
              <a:rPr lang="en-US" sz="1500" dirty="0">
                <a:solidFill>
                  <a:srgbClr val="000000"/>
                </a:solidFill>
              </a:rPr>
              <a:t> at magnetopause: </a:t>
            </a:r>
            <a:r>
              <a:rPr lang="en-US" sz="1500" dirty="0">
                <a:solidFill>
                  <a:srgbClr val="0070C0"/>
                </a:solidFill>
              </a:rPr>
              <a:t>Archer et al. (2019, 2021)</a:t>
            </a:r>
            <a:endParaRPr lang="en-US" sz="1500" b="1" dirty="0">
              <a:solidFill>
                <a:srgbClr val="000000"/>
              </a:solidFill>
            </a:endParaRPr>
          </a:p>
          <a:p>
            <a:pPr marL="285750" indent="-285750">
              <a:buFont typeface="Arial" panose="020B0604020202020204" pitchFamily="34" charset="0"/>
              <a:buChar char="•"/>
            </a:pPr>
            <a:r>
              <a:rPr lang="en-US" sz="1500" b="1" dirty="0">
                <a:solidFill>
                  <a:srgbClr val="000000"/>
                </a:solidFill>
              </a:rPr>
              <a:t>Mirror mode waves </a:t>
            </a:r>
            <a:r>
              <a:rPr lang="en-US" sz="1500" dirty="0">
                <a:solidFill>
                  <a:srgbClr val="000000"/>
                </a:solidFill>
              </a:rPr>
              <a:t>and jets </a:t>
            </a:r>
            <a:r>
              <a:rPr lang="en-US" sz="1500" b="1" dirty="0">
                <a:solidFill>
                  <a:srgbClr val="000000"/>
                </a:solidFill>
              </a:rPr>
              <a:t>: </a:t>
            </a:r>
            <a:r>
              <a:rPr lang="en-US" sz="1500" dirty="0">
                <a:solidFill>
                  <a:srgbClr val="0070C0"/>
                </a:solidFill>
              </a:rPr>
              <a:t>Bianco-Cano et al. (2020)</a:t>
            </a:r>
            <a:endParaRPr lang="en-US" sz="1500" dirty="0">
              <a:solidFill>
                <a:srgbClr val="000000"/>
              </a:solidFill>
            </a:endParaRPr>
          </a:p>
          <a:p>
            <a:pPr marL="285750" indent="-285750">
              <a:buFont typeface="Arial" panose="020B0604020202020204" pitchFamily="34" charset="0"/>
              <a:buChar char="•"/>
            </a:pPr>
            <a:r>
              <a:rPr lang="en-US" sz="1500" dirty="0">
                <a:solidFill>
                  <a:srgbClr val="000000"/>
                </a:solidFill>
              </a:rPr>
              <a:t>Bursty </a:t>
            </a:r>
            <a:r>
              <a:rPr lang="en-US" sz="1500" b="1" dirty="0">
                <a:solidFill>
                  <a:srgbClr val="000000"/>
                </a:solidFill>
              </a:rPr>
              <a:t>magnetic reconnection</a:t>
            </a:r>
            <a:r>
              <a:rPr lang="en-US" sz="1500" dirty="0">
                <a:solidFill>
                  <a:srgbClr val="000000"/>
                </a:solidFill>
              </a:rPr>
              <a:t> at the Earth's magnetopause : </a:t>
            </a:r>
            <a:r>
              <a:rPr lang="en-US" sz="1500" dirty="0">
                <a:solidFill>
                  <a:srgbClr val="0070C0"/>
                </a:solidFill>
              </a:rPr>
              <a:t>Ng et al. (2021)</a:t>
            </a:r>
            <a:endParaRPr lang="en-US" sz="1500" dirty="0">
              <a:solidFill>
                <a:srgbClr val="000000"/>
              </a:solidFill>
            </a:endParaRPr>
          </a:p>
          <a:p>
            <a:pPr marL="285750" indent="-285750">
              <a:buFont typeface="Arial" panose="020B0604020202020204" pitchFamily="34" charset="0"/>
              <a:buChar char="•"/>
            </a:pPr>
            <a:r>
              <a:rPr lang="en-US" sz="1500" b="1" dirty="0">
                <a:solidFill>
                  <a:srgbClr val="000000"/>
                </a:solidFill>
              </a:rPr>
              <a:t>Ground-based magnetometer </a:t>
            </a:r>
            <a:r>
              <a:rPr lang="en-US" sz="1500" dirty="0">
                <a:solidFill>
                  <a:srgbClr val="000000"/>
                </a:solidFill>
              </a:rPr>
              <a:t>response  : </a:t>
            </a:r>
            <a:r>
              <a:rPr lang="en-US" sz="1500" dirty="0" err="1">
                <a:solidFill>
                  <a:srgbClr val="0070C0"/>
                </a:solidFill>
              </a:rPr>
              <a:t>Norenius</a:t>
            </a:r>
            <a:r>
              <a:rPr lang="en-US" sz="1500" dirty="0">
                <a:solidFill>
                  <a:srgbClr val="0070C0"/>
                </a:solidFill>
              </a:rPr>
              <a:t> et al. (2021)</a:t>
            </a:r>
            <a:endParaRPr lang="en-US" sz="1500" dirty="0">
              <a:solidFill>
                <a:srgbClr val="000000"/>
              </a:solidFill>
            </a:endParaRPr>
          </a:p>
          <a:p>
            <a:pPr marL="285750" indent="-285750">
              <a:buFont typeface="Arial" panose="020B0604020202020204" pitchFamily="34" charset="0"/>
              <a:buChar char="•"/>
            </a:pPr>
            <a:r>
              <a:rPr lang="en-US" sz="1500" dirty="0">
                <a:solidFill>
                  <a:srgbClr val="000000"/>
                </a:solidFill>
              </a:rPr>
              <a:t>Generation </a:t>
            </a:r>
            <a:r>
              <a:rPr lang="en-US" sz="1500" b="1" dirty="0">
                <a:solidFill>
                  <a:srgbClr val="000000"/>
                </a:solidFill>
              </a:rPr>
              <a:t>of Pi2 pulsations </a:t>
            </a:r>
            <a:r>
              <a:rPr lang="en-US" sz="1500" dirty="0">
                <a:solidFill>
                  <a:srgbClr val="000000"/>
                </a:solidFill>
              </a:rPr>
              <a:t>: </a:t>
            </a:r>
            <a:r>
              <a:rPr lang="en-US" sz="1500" dirty="0" err="1">
                <a:solidFill>
                  <a:srgbClr val="0070C0"/>
                </a:solidFill>
              </a:rPr>
              <a:t>Katsavrias</a:t>
            </a:r>
            <a:r>
              <a:rPr lang="en-US" sz="1500" dirty="0">
                <a:solidFill>
                  <a:srgbClr val="0070C0"/>
                </a:solidFill>
              </a:rPr>
              <a:t> et al. (2021)</a:t>
            </a:r>
            <a:endParaRPr lang="en-US" sz="1500" dirty="0">
              <a:solidFill>
                <a:srgbClr val="000000"/>
              </a:solidFill>
            </a:endParaRPr>
          </a:p>
          <a:p>
            <a:pPr marL="285750" indent="-285750">
              <a:buFont typeface="Arial" panose="020B0604020202020204" pitchFamily="34" charset="0"/>
              <a:buChar char="•"/>
            </a:pPr>
            <a:r>
              <a:rPr lang="en-US" sz="1500" dirty="0">
                <a:solidFill>
                  <a:srgbClr val="000000"/>
                </a:solidFill>
              </a:rPr>
              <a:t>B in jets, </a:t>
            </a:r>
            <a:r>
              <a:rPr lang="en-US" sz="1500" b="1" dirty="0" err="1">
                <a:solidFill>
                  <a:srgbClr val="000000"/>
                </a:solidFill>
              </a:rPr>
              <a:t>Bz</a:t>
            </a:r>
            <a:r>
              <a:rPr lang="en-US" sz="1500" b="1" dirty="0">
                <a:solidFill>
                  <a:srgbClr val="000000"/>
                </a:solidFill>
              </a:rPr>
              <a:t> variations near magnetopause</a:t>
            </a:r>
            <a:r>
              <a:rPr lang="en-US" sz="1500" dirty="0">
                <a:solidFill>
                  <a:srgbClr val="000000"/>
                </a:solidFill>
              </a:rPr>
              <a:t> : </a:t>
            </a:r>
            <a:r>
              <a:rPr lang="en-US" sz="1500" dirty="0" err="1">
                <a:solidFill>
                  <a:srgbClr val="0070C0"/>
                </a:solidFill>
              </a:rPr>
              <a:t>Vuorinen</a:t>
            </a:r>
            <a:r>
              <a:rPr lang="en-US" sz="1500" dirty="0">
                <a:solidFill>
                  <a:srgbClr val="0070C0"/>
                </a:solidFill>
              </a:rPr>
              <a:t> et al. (2021)</a:t>
            </a:r>
          </a:p>
          <a:p>
            <a:pPr marL="285750" indent="-285750">
              <a:buFont typeface="Arial" panose="020B0604020202020204" pitchFamily="34" charset="0"/>
              <a:buChar char="•"/>
            </a:pPr>
            <a:endParaRPr lang="en-US" sz="1500" dirty="0">
              <a:solidFill>
                <a:srgbClr val="000000"/>
              </a:solidFill>
            </a:endParaRPr>
          </a:p>
          <a:p>
            <a:pPr algn="ctr"/>
            <a:r>
              <a:rPr lang="en-US" sz="1500" u="sng" dirty="0">
                <a:solidFill>
                  <a:srgbClr val="000000"/>
                </a:solidFill>
              </a:rPr>
              <a:t>Modeling &amp; formation</a:t>
            </a:r>
          </a:p>
          <a:p>
            <a:pPr algn="ctr"/>
            <a:endParaRPr lang="en-US" sz="1500" u="sng" dirty="0">
              <a:solidFill>
                <a:srgbClr val="000000"/>
              </a:solidFill>
            </a:endParaRPr>
          </a:p>
          <a:p>
            <a:pPr marL="285750" indent="-285750">
              <a:buFont typeface="Arial" panose="020B0604020202020204" pitchFamily="34" charset="0"/>
              <a:buChar char="•"/>
            </a:pPr>
            <a:r>
              <a:rPr lang="en-US" sz="1500" b="1" dirty="0">
                <a:solidFill>
                  <a:srgbClr val="000000"/>
                </a:solidFill>
              </a:rPr>
              <a:t>Velocity &amp; magnetic field alignment </a:t>
            </a:r>
            <a:r>
              <a:rPr lang="en-US" sz="1500" dirty="0">
                <a:solidFill>
                  <a:srgbClr val="000000"/>
                </a:solidFill>
              </a:rPr>
              <a:t>in jets </a:t>
            </a:r>
            <a:r>
              <a:rPr lang="en-US" sz="1500" b="1" dirty="0">
                <a:solidFill>
                  <a:srgbClr val="000000"/>
                </a:solidFill>
              </a:rPr>
              <a:t>: </a:t>
            </a:r>
            <a:r>
              <a:rPr lang="en-US" sz="1500" dirty="0">
                <a:solidFill>
                  <a:srgbClr val="0070C0"/>
                </a:solidFill>
              </a:rPr>
              <a:t>Plaschke et al. (2020)</a:t>
            </a:r>
          </a:p>
          <a:p>
            <a:pPr marL="285750" indent="-285750">
              <a:buFont typeface="Arial" panose="020B0604020202020204" pitchFamily="34" charset="0"/>
              <a:buChar char="•"/>
            </a:pPr>
            <a:r>
              <a:rPr lang="en-US" sz="1500" b="1" dirty="0">
                <a:solidFill>
                  <a:srgbClr val="000000"/>
                </a:solidFill>
              </a:rPr>
              <a:t>Classification</a:t>
            </a:r>
            <a:r>
              <a:rPr lang="en-US" sz="1500" dirty="0">
                <a:solidFill>
                  <a:srgbClr val="000000"/>
                </a:solidFill>
              </a:rPr>
              <a:t> of jets using MMS &amp; Neural Networks : </a:t>
            </a:r>
            <a:r>
              <a:rPr lang="en-US" sz="1500" dirty="0">
                <a:solidFill>
                  <a:srgbClr val="0070C0"/>
                </a:solidFill>
              </a:rPr>
              <a:t>Raptis et al. (2020a,</a:t>
            </a:r>
            <a:r>
              <a:rPr lang="en-US" sz="1500">
                <a:solidFill>
                  <a:srgbClr val="0070C0"/>
                </a:solidFill>
              </a:rPr>
              <a:t>2020b)</a:t>
            </a:r>
            <a:endParaRPr lang="en-US" sz="1500" dirty="0">
              <a:solidFill>
                <a:srgbClr val="000000"/>
              </a:solidFill>
            </a:endParaRPr>
          </a:p>
          <a:p>
            <a:pPr marL="285750" indent="-285750">
              <a:buFont typeface="Arial" panose="020B0604020202020204" pitchFamily="34" charset="0"/>
              <a:buChar char="•"/>
            </a:pPr>
            <a:r>
              <a:rPr lang="en-US" sz="1500" dirty="0">
                <a:solidFill>
                  <a:srgbClr val="000000"/>
                </a:solidFill>
              </a:rPr>
              <a:t>Comparison </a:t>
            </a:r>
            <a:r>
              <a:rPr lang="en-US" sz="1500" b="1" dirty="0">
                <a:solidFill>
                  <a:srgbClr val="000000"/>
                </a:solidFill>
              </a:rPr>
              <a:t>MMS vs simulations </a:t>
            </a:r>
            <a:r>
              <a:rPr lang="en-US" sz="1500" dirty="0">
                <a:solidFill>
                  <a:srgbClr val="000000"/>
                </a:solidFill>
              </a:rPr>
              <a:t>: </a:t>
            </a:r>
            <a:r>
              <a:rPr lang="en-US" sz="1500" dirty="0" err="1">
                <a:solidFill>
                  <a:srgbClr val="0070C0"/>
                </a:solidFill>
              </a:rPr>
              <a:t>Palmroth</a:t>
            </a:r>
            <a:r>
              <a:rPr lang="en-US" sz="1500" dirty="0">
                <a:solidFill>
                  <a:srgbClr val="0070C0"/>
                </a:solidFill>
              </a:rPr>
              <a:t> et al. (2021)</a:t>
            </a:r>
            <a:endParaRPr lang="en-US" sz="1500" dirty="0">
              <a:solidFill>
                <a:srgbClr val="000000"/>
              </a:solidFill>
            </a:endParaRPr>
          </a:p>
          <a:p>
            <a:pPr marL="285750" indent="-285750">
              <a:buFont typeface="Arial" panose="020B0604020202020204" pitchFamily="34" charset="0"/>
              <a:buChar char="•"/>
            </a:pPr>
            <a:r>
              <a:rPr lang="en-US" sz="1500" b="1" dirty="0">
                <a:solidFill>
                  <a:srgbClr val="000000"/>
                </a:solidFill>
              </a:rPr>
              <a:t>Solar wind effect </a:t>
            </a:r>
            <a:r>
              <a:rPr lang="en-US" sz="1500" dirty="0">
                <a:solidFill>
                  <a:srgbClr val="000000"/>
                </a:solidFill>
              </a:rPr>
              <a:t>on jet formation : </a:t>
            </a:r>
            <a:r>
              <a:rPr lang="en-US" sz="1500" dirty="0" err="1">
                <a:solidFill>
                  <a:srgbClr val="0070C0"/>
                </a:solidFill>
              </a:rPr>
              <a:t>LaMoury</a:t>
            </a:r>
            <a:r>
              <a:rPr lang="en-US" sz="1500" dirty="0">
                <a:solidFill>
                  <a:srgbClr val="0070C0"/>
                </a:solidFill>
              </a:rPr>
              <a:t> et al. (2021)</a:t>
            </a:r>
          </a:p>
          <a:p>
            <a:pPr marL="285750" indent="-285750">
              <a:buFont typeface="Arial" panose="020B0604020202020204" pitchFamily="34" charset="0"/>
              <a:buChar char="•"/>
            </a:pPr>
            <a:r>
              <a:rPr lang="en-US" sz="1500" dirty="0">
                <a:solidFill>
                  <a:srgbClr val="000000"/>
                </a:solidFill>
              </a:rPr>
              <a:t>Magnetosheath Jets and </a:t>
            </a:r>
            <a:r>
              <a:rPr lang="en-US" sz="1500" b="1" dirty="0">
                <a:solidFill>
                  <a:srgbClr val="000000"/>
                </a:solidFill>
              </a:rPr>
              <a:t>Plasmoids</a:t>
            </a:r>
            <a:r>
              <a:rPr lang="en-US" sz="1500" dirty="0">
                <a:solidFill>
                  <a:srgbClr val="000000"/>
                </a:solidFill>
              </a:rPr>
              <a:t> - Hybrid Simulations : </a:t>
            </a:r>
            <a:r>
              <a:rPr lang="en-US" sz="1500" dirty="0" err="1">
                <a:solidFill>
                  <a:srgbClr val="0070C0"/>
                </a:solidFill>
              </a:rPr>
              <a:t>Preisser</a:t>
            </a:r>
            <a:r>
              <a:rPr lang="en-US" sz="1500" dirty="0">
                <a:solidFill>
                  <a:srgbClr val="0070C0"/>
                </a:solidFill>
              </a:rPr>
              <a:t> et al. (2020)</a:t>
            </a:r>
          </a:p>
          <a:p>
            <a:pPr marL="285750" indent="-285750">
              <a:buFont typeface="Arial" panose="020B0604020202020204" pitchFamily="34" charset="0"/>
              <a:buChar char="•"/>
            </a:pPr>
            <a:r>
              <a:rPr lang="en-US" sz="1500" b="1" dirty="0">
                <a:solidFill>
                  <a:srgbClr val="000000"/>
                </a:solidFill>
              </a:rPr>
              <a:t>Formation</a:t>
            </a:r>
            <a:r>
              <a:rPr lang="en-US" sz="1500" dirty="0">
                <a:solidFill>
                  <a:srgbClr val="000000"/>
                </a:solidFill>
              </a:rPr>
              <a:t> of jets in </a:t>
            </a:r>
            <a:r>
              <a:rPr lang="en-US" sz="1500" b="1" dirty="0">
                <a:solidFill>
                  <a:srgbClr val="000000"/>
                </a:solidFill>
              </a:rPr>
              <a:t>Quasi-perpendicular </a:t>
            </a:r>
            <a:r>
              <a:rPr lang="en-US" sz="1500" b="1" dirty="0" err="1">
                <a:solidFill>
                  <a:srgbClr val="000000"/>
                </a:solidFill>
              </a:rPr>
              <a:t>magnetosheath</a:t>
            </a:r>
            <a:r>
              <a:rPr lang="en-US" sz="1500" b="1" dirty="0">
                <a:solidFill>
                  <a:srgbClr val="000000"/>
                </a:solidFill>
              </a:rPr>
              <a:t> </a:t>
            </a:r>
            <a:r>
              <a:rPr lang="en-US" sz="1500" dirty="0">
                <a:solidFill>
                  <a:srgbClr val="000000"/>
                </a:solidFill>
              </a:rPr>
              <a:t>:  </a:t>
            </a:r>
            <a:r>
              <a:rPr lang="en-US" sz="1500" dirty="0" err="1">
                <a:solidFill>
                  <a:srgbClr val="0070C0"/>
                </a:solidFill>
              </a:rPr>
              <a:t>Primoz</a:t>
            </a:r>
            <a:r>
              <a:rPr lang="en-US" sz="1500" dirty="0">
                <a:solidFill>
                  <a:srgbClr val="0070C0"/>
                </a:solidFill>
              </a:rPr>
              <a:t> et al. (2021)</a:t>
            </a:r>
          </a:p>
          <a:p>
            <a:pPr marL="285750" indent="-285750">
              <a:buFont typeface="Arial" panose="020B0604020202020204" pitchFamily="34" charset="0"/>
              <a:buChar char="•"/>
            </a:pPr>
            <a:endParaRPr lang="en-US" sz="1500" dirty="0">
              <a:solidFill>
                <a:srgbClr val="000000"/>
              </a:solidFill>
            </a:endParaRPr>
          </a:p>
          <a:p>
            <a:pPr marL="285750" indent="-285750">
              <a:buFont typeface="Arial" panose="020B0604020202020204" pitchFamily="34" charset="0"/>
              <a:buChar char="•"/>
            </a:pPr>
            <a:endParaRPr lang="en-US" sz="1500" dirty="0">
              <a:solidFill>
                <a:srgbClr val="000000"/>
              </a:solidFill>
            </a:endParaRPr>
          </a:p>
          <a:p>
            <a:pPr marL="285750" indent="-285750">
              <a:buFont typeface="Arial" panose="020B0604020202020204" pitchFamily="34" charset="0"/>
              <a:buChar char="•"/>
            </a:pPr>
            <a:endParaRPr lang="en-US" sz="1500" dirty="0">
              <a:solidFill>
                <a:srgbClr val="000000"/>
              </a:solidFill>
            </a:endParaRPr>
          </a:p>
        </p:txBody>
      </p:sp>
      <p:sp>
        <p:nvSpPr>
          <p:cNvPr id="5" name="TextBox 4"/>
          <p:cNvSpPr txBox="1"/>
          <p:nvPr/>
        </p:nvSpPr>
        <p:spPr>
          <a:xfrm>
            <a:off x="0" y="6330848"/>
            <a:ext cx="12219051" cy="323165"/>
          </a:xfrm>
          <a:prstGeom prst="rect">
            <a:avLst/>
          </a:prstGeom>
          <a:noFill/>
        </p:spPr>
        <p:txBody>
          <a:bodyPr wrap="none" rtlCol="0">
            <a:spAutoFit/>
          </a:bodyPr>
          <a:lstStyle/>
          <a:p>
            <a:r>
              <a:rPr lang="en-US" sz="1500" dirty="0">
                <a:solidFill>
                  <a:srgbClr val="000000"/>
                </a:solidFill>
              </a:rPr>
              <a:t>And more : </a:t>
            </a:r>
            <a:r>
              <a:rPr lang="en-US" sz="1500" dirty="0">
                <a:solidFill>
                  <a:srgbClr val="0070C0"/>
                </a:solidFill>
              </a:rPr>
              <a:t>Liu et al. (2020a,2020b)</a:t>
            </a:r>
            <a:r>
              <a:rPr lang="en-US" sz="1500" dirty="0">
                <a:solidFill>
                  <a:srgbClr val="000000"/>
                </a:solidFill>
              </a:rPr>
              <a:t>,</a:t>
            </a:r>
            <a:r>
              <a:rPr lang="en-US" sz="1500" dirty="0">
                <a:solidFill>
                  <a:srgbClr val="0070C0"/>
                </a:solidFill>
              </a:rPr>
              <a:t> </a:t>
            </a:r>
            <a:r>
              <a:rPr lang="en-US" sz="1500" dirty="0" err="1">
                <a:solidFill>
                  <a:srgbClr val="0070C0"/>
                </a:solidFill>
              </a:rPr>
              <a:t>Omelchenko</a:t>
            </a:r>
            <a:r>
              <a:rPr lang="en-US" sz="1500" dirty="0">
                <a:solidFill>
                  <a:srgbClr val="0070C0"/>
                </a:solidFill>
              </a:rPr>
              <a:t> et al (2021)</a:t>
            </a:r>
            <a:r>
              <a:rPr lang="en-US" sz="1500" dirty="0">
                <a:solidFill>
                  <a:srgbClr val="000000"/>
                </a:solidFill>
              </a:rPr>
              <a:t>,</a:t>
            </a:r>
            <a:r>
              <a:rPr lang="en-US" sz="1500" dirty="0">
                <a:solidFill>
                  <a:srgbClr val="0070C0"/>
                </a:solidFill>
              </a:rPr>
              <a:t> </a:t>
            </a:r>
            <a:r>
              <a:rPr lang="en-US" sz="1500" dirty="0" err="1">
                <a:solidFill>
                  <a:srgbClr val="0070C0"/>
                </a:solidFill>
              </a:rPr>
              <a:t>Sibeck</a:t>
            </a:r>
            <a:r>
              <a:rPr lang="en-US" sz="1500" dirty="0">
                <a:solidFill>
                  <a:srgbClr val="0070C0"/>
                </a:solidFill>
              </a:rPr>
              <a:t> et al. (2021)</a:t>
            </a:r>
            <a:r>
              <a:rPr lang="en-US" sz="1500" dirty="0">
                <a:solidFill>
                  <a:srgbClr val="000000"/>
                </a:solidFill>
              </a:rPr>
              <a:t>, </a:t>
            </a:r>
            <a:r>
              <a:rPr lang="en-US" sz="1500" dirty="0" err="1">
                <a:solidFill>
                  <a:srgbClr val="0070C0"/>
                </a:solidFill>
              </a:rPr>
              <a:t>Suni</a:t>
            </a:r>
            <a:r>
              <a:rPr lang="en-US" sz="1500" dirty="0">
                <a:solidFill>
                  <a:srgbClr val="0070C0"/>
                </a:solidFill>
              </a:rPr>
              <a:t> et al. (2021)</a:t>
            </a:r>
            <a:r>
              <a:rPr lang="en-US" sz="1500" dirty="0">
                <a:solidFill>
                  <a:srgbClr val="000000"/>
                </a:solidFill>
              </a:rPr>
              <a:t>, </a:t>
            </a:r>
            <a:r>
              <a:rPr lang="en-US" sz="1500" dirty="0" err="1">
                <a:solidFill>
                  <a:srgbClr val="0070C0"/>
                </a:solidFill>
              </a:rPr>
              <a:t>Tinoco</a:t>
            </a:r>
            <a:r>
              <a:rPr lang="en-US" sz="1500" dirty="0">
                <a:solidFill>
                  <a:srgbClr val="0070C0"/>
                </a:solidFill>
              </a:rPr>
              <a:t>-Arenas et al. (2022) </a:t>
            </a:r>
            <a:r>
              <a:rPr lang="en-US" sz="1500" dirty="0">
                <a:solidFill>
                  <a:srgbClr val="000000"/>
                </a:solidFill>
              </a:rPr>
              <a:t>… etc. etc.  </a:t>
            </a:r>
            <a:r>
              <a:rPr lang="en-US" sz="1500" dirty="0">
                <a:solidFill>
                  <a:srgbClr val="0070C0"/>
                </a:solidFill>
              </a:rPr>
              <a:t> </a:t>
            </a:r>
            <a:endParaRPr lang="sv-SE" sz="1500" dirty="0">
              <a:solidFill>
                <a:srgbClr val="0070C0"/>
              </a:solidFill>
            </a:endParaRPr>
          </a:p>
        </p:txBody>
      </p:sp>
      <p:sp>
        <p:nvSpPr>
          <p:cNvPr id="6" name="Rectangle 5"/>
          <p:cNvSpPr/>
          <p:nvPr/>
        </p:nvSpPr>
        <p:spPr>
          <a:xfrm>
            <a:off x="316079" y="2682806"/>
            <a:ext cx="4465561" cy="1754326"/>
          </a:xfrm>
          <a:prstGeom prst="rect">
            <a:avLst/>
          </a:prstGeom>
        </p:spPr>
        <p:txBody>
          <a:bodyPr wrap="square">
            <a:spAutoFit/>
          </a:bodyPr>
          <a:lstStyle/>
          <a:p>
            <a:r>
              <a:rPr lang="en-US" u="sng" dirty="0">
                <a:solidFill>
                  <a:srgbClr val="000000"/>
                </a:solidFill>
              </a:rPr>
              <a:t>Jets Downstream of Collisionless Shocks</a:t>
            </a:r>
          </a:p>
          <a:p>
            <a:endParaRPr lang="en-US" u="sng" dirty="0">
              <a:solidFill>
                <a:srgbClr val="000000"/>
              </a:solidFill>
            </a:endParaRPr>
          </a:p>
          <a:p>
            <a:pPr algn="ctr"/>
            <a:r>
              <a:rPr lang="en-US" dirty="0">
                <a:solidFill>
                  <a:srgbClr val="000000"/>
                </a:solidFill>
              </a:rPr>
              <a:t>Plaschke et al. (2018)</a:t>
            </a:r>
          </a:p>
          <a:p>
            <a:pPr algn="ctr"/>
            <a:endParaRPr lang="en-US" dirty="0">
              <a:solidFill>
                <a:srgbClr val="000000"/>
              </a:solidFill>
            </a:endParaRPr>
          </a:p>
          <a:p>
            <a:pPr algn="ctr"/>
            <a:r>
              <a:rPr lang="en-US" dirty="0">
                <a:solidFill>
                  <a:srgbClr val="000000"/>
                </a:solidFill>
                <a:hlinkClick r:id="rId3"/>
              </a:rPr>
              <a:t>https://link.springer.com/article/10.1007/s11214-018-0516-3</a:t>
            </a:r>
            <a:r>
              <a:rPr lang="en-US" dirty="0">
                <a:solidFill>
                  <a:srgbClr val="000000"/>
                </a:solidFill>
              </a:rPr>
              <a:t> </a:t>
            </a:r>
          </a:p>
        </p:txBody>
      </p:sp>
      <p:cxnSp>
        <p:nvCxnSpPr>
          <p:cNvPr id="16" name="Straight Arrow Connector 15"/>
          <p:cNvCxnSpPr/>
          <p:nvPr/>
        </p:nvCxnSpPr>
        <p:spPr>
          <a:xfrm flipV="1">
            <a:off x="3927107" y="2146434"/>
            <a:ext cx="854533" cy="5363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67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General Observations of MMS</a:t>
            </a:r>
            <a:endParaRPr lang="sv-SE"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287" y="1501140"/>
            <a:ext cx="4859438" cy="5029200"/>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98101" y="1501140"/>
            <a:ext cx="4747065" cy="50292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04795" y="1092200"/>
            <a:ext cx="2763467" cy="1803910"/>
          </a:xfrm>
          <a:prstGeom prst="rect">
            <a:avLst/>
          </a:prstGeom>
        </p:spPr>
      </p:pic>
      <p:sp>
        <p:nvSpPr>
          <p:cNvPr id="8" name="Right Brace 7"/>
          <p:cNvSpPr/>
          <p:nvPr/>
        </p:nvSpPr>
        <p:spPr>
          <a:xfrm rot="5400000">
            <a:off x="5407277" y="2024544"/>
            <a:ext cx="218440" cy="944880"/>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9" name="Right Brace 8"/>
          <p:cNvSpPr/>
          <p:nvPr/>
        </p:nvSpPr>
        <p:spPr>
          <a:xfrm rot="5400000">
            <a:off x="6781960" y="1967976"/>
            <a:ext cx="218440" cy="1117634"/>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11" name="Straight Arrow Connector 10"/>
          <p:cNvCxnSpPr/>
          <p:nvPr/>
        </p:nvCxnSpPr>
        <p:spPr>
          <a:xfrm flipH="1">
            <a:off x="4572088" y="2650755"/>
            <a:ext cx="975272" cy="28548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1"/>
          </p:cNvCxnSpPr>
          <p:nvPr/>
        </p:nvCxnSpPr>
        <p:spPr>
          <a:xfrm>
            <a:off x="6891180" y="2636013"/>
            <a:ext cx="690237" cy="30022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990891" y="2992151"/>
                <a:ext cx="2400878" cy="3343800"/>
              </a:xfrm>
              <a:prstGeom prst="rect">
                <a:avLst/>
              </a:prstGeom>
              <a:noFill/>
              <a:ln>
                <a:solidFill>
                  <a:srgbClr val="000000"/>
                </a:solidFill>
                <a:prstDash val="sysDash"/>
              </a:ln>
            </p:spPr>
            <p:txBody>
              <a:bodyPr wrap="square" rtlCol="0">
                <a:spAutoFit/>
              </a:bodyPr>
              <a:lstStyle/>
              <a:p>
                <a:pPr algn="ctr"/>
                <a:r>
                  <a:rPr lang="en-US" sz="1400" u="sng" dirty="0">
                    <a:solidFill>
                      <a:srgbClr val="000000"/>
                    </a:solidFill>
                    <a:latin typeface="Times New Roman" panose="02020603050405020304" pitchFamily="18" charset="0"/>
                    <a:cs typeface="Times New Roman" panose="02020603050405020304" pitchFamily="18" charset="0"/>
                  </a:rPr>
                  <a:t>Solar Wind: </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cs typeface="Times New Roman" panose="02020603050405020304" pitchFamily="18" charset="0"/>
                            </a:rPr>
                          </m:ctrlPr>
                        </m:sSubPr>
                        <m:e>
                          <m:r>
                            <m:rPr>
                              <m:sty m:val="p"/>
                            </m:rPr>
                            <a:rPr lang="en-US" sz="1400" b="0" i="0" smtClean="0">
                              <a:solidFill>
                                <a:srgbClr val="000000"/>
                              </a:solidFill>
                              <a:latin typeface="Cambria Math" panose="02040503050406030204" pitchFamily="18" charset="0"/>
                              <a:cs typeface="Times New Roman" panose="02020603050405020304" pitchFamily="18" charset="0"/>
                            </a:rPr>
                            <m:t>v</m:t>
                          </m:r>
                        </m:e>
                        <m:sub>
                          <m:r>
                            <m:rPr>
                              <m:sty m:val="p"/>
                            </m:rPr>
                            <a:rPr lang="en-US" sz="1400" b="0" i="0" smtClean="0">
                              <a:solidFill>
                                <a:srgbClr val="000000"/>
                              </a:solidFill>
                              <a:latin typeface="Cambria Math" panose="02040503050406030204" pitchFamily="18" charset="0"/>
                              <a:cs typeface="Times New Roman" panose="02020603050405020304" pitchFamily="18" charset="0"/>
                            </a:rPr>
                            <m:t>x</m:t>
                          </m:r>
                        </m:sub>
                      </m:sSub>
                      <m:r>
                        <a:rPr lang="en-US" sz="1400" b="0" i="0" smtClean="0">
                          <a:solidFill>
                            <a:srgbClr val="000000"/>
                          </a:solidFill>
                          <a:latin typeface="Cambria Math" panose="02040503050406030204" pitchFamily="18" charset="0"/>
                          <a:cs typeface="Times New Roman" panose="02020603050405020304" pitchFamily="18" charset="0"/>
                        </a:rPr>
                        <m:t>≫</m:t>
                      </m:r>
                    </m:oMath>
                  </m:oMathPara>
                </a14:m>
                <a:endParaRPr lang="en-US" sz="1400" b="0" i="0" dirty="0">
                  <a:solidFill>
                    <a:srgbClr val="000000"/>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cs typeface="Times New Roman" panose="02020603050405020304" pitchFamily="18" charset="0"/>
                            </a:rPr>
                          </m:ctrlPr>
                        </m:sSubPr>
                        <m:e>
                          <m:r>
                            <m:rPr>
                              <m:sty m:val="p"/>
                            </m:rPr>
                            <a:rPr lang="en-US" sz="1400" b="0" i="0" smtClean="0">
                              <a:solidFill>
                                <a:srgbClr val="000000"/>
                              </a:solidFill>
                              <a:latin typeface="Cambria Math" panose="02040503050406030204" pitchFamily="18" charset="0"/>
                              <a:cs typeface="Times New Roman" panose="02020603050405020304" pitchFamily="18" charset="0"/>
                            </a:rPr>
                            <m:t>v</m:t>
                          </m:r>
                        </m:e>
                        <m:sub>
                          <m:r>
                            <m:rPr>
                              <m:sty m:val="p"/>
                            </m:rPr>
                            <a:rPr lang="en-US" sz="1400" b="0" i="0" smtClean="0">
                              <a:solidFill>
                                <a:srgbClr val="000000"/>
                              </a:solidFill>
                              <a:latin typeface="Cambria Math" panose="02040503050406030204" pitchFamily="18" charset="0"/>
                              <a:cs typeface="Times New Roman" panose="02020603050405020304" pitchFamily="18" charset="0"/>
                            </a:rPr>
                            <m:t>y</m:t>
                          </m:r>
                          <m:r>
                            <a:rPr lang="en-US" sz="1400" b="0" i="0" smtClean="0">
                              <a:solidFill>
                                <a:srgbClr val="000000"/>
                              </a:solidFill>
                              <a:latin typeface="Cambria Math" panose="02040503050406030204" pitchFamily="18" charset="0"/>
                              <a:cs typeface="Times New Roman" panose="02020603050405020304" pitchFamily="18" charset="0"/>
                            </a:rPr>
                            <m:t>,</m:t>
                          </m:r>
                          <m:r>
                            <m:rPr>
                              <m:sty m:val="p"/>
                            </m:rPr>
                            <a:rPr lang="en-US" sz="1400" b="0" i="0" smtClean="0">
                              <a:solidFill>
                                <a:srgbClr val="000000"/>
                              </a:solidFill>
                              <a:latin typeface="Cambria Math" panose="02040503050406030204" pitchFamily="18" charset="0"/>
                              <a:cs typeface="Times New Roman" panose="02020603050405020304" pitchFamily="18" charset="0"/>
                            </a:rPr>
                            <m:t>z</m:t>
                          </m:r>
                        </m:sub>
                      </m:sSub>
                      <m:r>
                        <a:rPr lang="en-US" sz="1400" b="0" i="0" smtClean="0">
                          <a:solidFill>
                            <a:srgbClr val="000000"/>
                          </a:solidFill>
                          <a:latin typeface="Cambria Math" panose="02040503050406030204" pitchFamily="18" charset="0"/>
                          <a:cs typeface="Times New Roman" panose="02020603050405020304" pitchFamily="18" charset="0"/>
                        </a:rPr>
                        <m:t>~0</m:t>
                      </m:r>
                    </m:oMath>
                  </m:oMathPara>
                </a14:m>
                <a:endParaRPr lang="sv-SE" sz="1400" dirty="0">
                  <a:solidFill>
                    <a:srgbClr val="000000"/>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cs typeface="Times New Roman" panose="02020603050405020304" pitchFamily="18" charset="0"/>
                            </a:rPr>
                          </m:ctrlPr>
                        </m:sSubPr>
                        <m:e>
                          <m:r>
                            <m:rPr>
                              <m:sty m:val="p"/>
                            </m:rPr>
                            <a:rPr lang="en-US" sz="1400" b="0" i="0" smtClean="0">
                              <a:solidFill>
                                <a:srgbClr val="000000"/>
                              </a:solidFill>
                              <a:latin typeface="Cambria Math" panose="02040503050406030204" pitchFamily="18" charset="0"/>
                              <a:cs typeface="Times New Roman" panose="02020603050405020304" pitchFamily="18" charset="0"/>
                            </a:rPr>
                            <m:t>n</m:t>
                          </m:r>
                        </m:e>
                        <m:sub>
                          <m:r>
                            <m:rPr>
                              <m:sty m:val="p"/>
                            </m:rPr>
                            <a:rPr lang="en-US" sz="1400" b="0" i="0" smtClean="0">
                              <a:solidFill>
                                <a:srgbClr val="000000"/>
                              </a:solidFill>
                              <a:latin typeface="Cambria Math" panose="02040503050406030204" pitchFamily="18" charset="0"/>
                              <a:cs typeface="Times New Roman" panose="02020603050405020304" pitchFamily="18" charset="0"/>
                            </a:rPr>
                            <m:t>i</m:t>
                          </m:r>
                        </m:sub>
                      </m:sSub>
                      <m:r>
                        <a:rPr lang="en-US" sz="1400" b="0" i="0" smtClean="0">
                          <a:solidFill>
                            <a:srgbClr val="000000"/>
                          </a:solidFill>
                          <a:latin typeface="Cambria Math" panose="02040503050406030204" pitchFamily="18" charset="0"/>
                          <a:cs typeface="Times New Roman" panose="02020603050405020304" pitchFamily="18" charset="0"/>
                        </a:rPr>
                        <m:t>≪</m:t>
                      </m:r>
                    </m:oMath>
                  </m:oMathPara>
                </a14:m>
                <a:endParaRPr lang="en-US" sz="1400" b="0" dirty="0">
                  <a:solidFill>
                    <a:srgbClr val="000000"/>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1400" b="1" i="1" smtClean="0">
                          <a:solidFill>
                            <a:srgbClr val="000000"/>
                          </a:solidFill>
                          <a:latin typeface="Cambria Math" panose="02040503050406030204" pitchFamily="18" charset="0"/>
                          <a:cs typeface="Times New Roman" panose="02020603050405020304" pitchFamily="18" charset="0"/>
                        </a:rPr>
                        <m:t>𝑩</m:t>
                      </m:r>
                      <m:r>
                        <a:rPr lang="en-US" sz="1400" b="1" i="1" smtClean="0">
                          <a:solidFill>
                            <a:srgbClr val="000000"/>
                          </a:solidFill>
                          <a:latin typeface="Cambria Math" panose="02040503050406030204" pitchFamily="18" charset="0"/>
                          <a:cs typeface="Times New Roman" panose="02020603050405020304" pitchFamily="18" charset="0"/>
                        </a:rPr>
                        <m:t>≪</m:t>
                      </m:r>
                    </m:oMath>
                  </m:oMathPara>
                </a14:m>
                <a:endParaRPr lang="sv-SE" sz="1400" b="1" dirty="0">
                  <a:solidFill>
                    <a:srgbClr val="000000"/>
                  </a:solidFill>
                  <a:latin typeface="Times New Roman" panose="02020603050405020304" pitchFamily="18" charset="0"/>
                  <a:cs typeface="Times New Roman" panose="02020603050405020304" pitchFamily="18" charset="0"/>
                </a:endParaRPr>
              </a:p>
              <a:p>
                <a:pPr algn="ctr"/>
                <a:r>
                  <a:rPr lang="en-US" sz="1400" dirty="0">
                    <a:solidFill>
                      <a:srgbClr val="000000"/>
                    </a:solidFill>
                    <a:latin typeface="Times New Roman" panose="02020603050405020304" pitchFamily="18" charset="0"/>
                    <a:cs typeface="Times New Roman" panose="02020603050405020304" pitchFamily="18" charset="0"/>
                  </a:rPr>
                  <a:t>Beam like distribution</a:t>
                </a:r>
                <a:endParaRPr lang="el-GR" sz="1400" dirty="0">
                  <a:solidFill>
                    <a:srgbClr val="000000"/>
                  </a:solidFill>
                  <a:latin typeface="Times New Roman" panose="02020603050405020304" pitchFamily="18" charset="0"/>
                  <a:cs typeface="Times New Roman" panose="02020603050405020304" pitchFamily="18" charset="0"/>
                </a:endParaRPr>
              </a:p>
              <a:p>
                <a:pPr algn="ctr"/>
                <a:endParaRPr lang="el-GR" sz="1400" dirty="0">
                  <a:solidFill>
                    <a:srgbClr val="000000"/>
                  </a:solidFill>
                  <a:latin typeface="Times New Roman" panose="02020603050405020304" pitchFamily="18" charset="0"/>
                  <a:cs typeface="Times New Roman" panose="02020603050405020304" pitchFamily="18" charset="0"/>
                </a:endParaRPr>
              </a:p>
              <a:p>
                <a:pPr algn="ctr"/>
                <a:r>
                  <a:rPr lang="en-US" sz="1400" u="sng" dirty="0">
                    <a:solidFill>
                      <a:srgbClr val="000000"/>
                    </a:solidFill>
                    <a:latin typeface="Times New Roman" panose="02020603050405020304" pitchFamily="18" charset="0"/>
                    <a:cs typeface="Times New Roman" panose="02020603050405020304" pitchFamily="18" charset="0"/>
                  </a:rPr>
                  <a:t>Foreshock </a:t>
                </a:r>
                <a:r>
                  <a:rPr lang="en-US" sz="1400" u="sng"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Magnetosheath</a:t>
                </a:r>
                <a:endParaRPr lang="en-US" sz="1400" u="sng" dirty="0">
                  <a:solidFill>
                    <a:srgbClr val="000000"/>
                  </a:solidFill>
                  <a:latin typeface="Times New Roman" panose="02020603050405020304" pitchFamily="18" charset="0"/>
                  <a:cs typeface="Times New Roman" panose="02020603050405020304" pitchFamily="18" charset="0"/>
                </a:endParaRPr>
              </a:p>
              <a:p>
                <a:pPr algn="ctr"/>
                <a:r>
                  <a:rPr lang="en-US" sz="1400" u="sng" dirty="0">
                    <a:solidFill>
                      <a:srgbClr val="000000"/>
                    </a:solidFill>
                    <a:latin typeface="Times New Roman" panose="02020603050405020304" pitchFamily="18" charset="0"/>
                    <a:cs typeface="Times New Roman" panose="02020603050405020304" pitchFamily="18" charset="0"/>
                  </a:rPr>
                  <a:t>(compressed – thermalized plasma)</a:t>
                </a:r>
              </a:p>
              <a:p>
                <a:pPr algn="ctr"/>
                <a14:m>
                  <m:oMathPara xmlns:m="http://schemas.openxmlformats.org/officeDocument/2006/math">
                    <m:oMathParaPr>
                      <m:jc m:val="centerGroup"/>
                    </m:oMathParaPr>
                    <m:oMath xmlns:m="http://schemas.openxmlformats.org/officeDocument/2006/math">
                      <m:r>
                        <m:rPr>
                          <m:sty m:val="p"/>
                        </m:rPr>
                        <a:rPr lang="en-US" sz="1400" b="0" i="0" smtClean="0">
                          <a:solidFill>
                            <a:srgbClr val="000000"/>
                          </a:solidFill>
                          <a:latin typeface="Cambria Math" panose="02040503050406030204" pitchFamily="18" charset="0"/>
                          <a:cs typeface="Times New Roman" panose="02020603050405020304" pitchFamily="18" charset="0"/>
                        </a:rPr>
                        <m:t>v</m:t>
                      </m:r>
                      <m:r>
                        <a:rPr lang="en-US" sz="1400" b="0" i="0" smtClean="0">
                          <a:solidFill>
                            <a:srgbClr val="000000"/>
                          </a:solidFill>
                          <a:latin typeface="Cambria Math" panose="02040503050406030204" pitchFamily="18" charset="0"/>
                          <a:cs typeface="Times New Roman" panose="02020603050405020304" pitchFamily="18" charset="0"/>
                        </a:rPr>
                        <m:t>≪</m:t>
                      </m:r>
                      <m:sSub>
                        <m:sSubPr>
                          <m:ctrlPr>
                            <a:rPr lang="en-US" sz="1400" b="0" i="1" smtClean="0">
                              <a:solidFill>
                                <a:srgbClr val="000000"/>
                              </a:solidFill>
                              <a:latin typeface="Cambria Math" panose="02040503050406030204" pitchFamily="18" charset="0"/>
                              <a:cs typeface="Times New Roman" panose="02020603050405020304" pitchFamily="18" charset="0"/>
                            </a:rPr>
                          </m:ctrlPr>
                        </m:sSubPr>
                        <m:e>
                          <m:r>
                            <m:rPr>
                              <m:sty m:val="p"/>
                            </m:rPr>
                            <a:rPr lang="en-US" sz="1400" b="0" i="0" smtClean="0">
                              <a:solidFill>
                                <a:srgbClr val="000000"/>
                              </a:solidFill>
                              <a:latin typeface="Cambria Math" panose="02040503050406030204" pitchFamily="18" charset="0"/>
                              <a:cs typeface="Times New Roman" panose="02020603050405020304" pitchFamily="18" charset="0"/>
                            </a:rPr>
                            <m:t>v</m:t>
                          </m:r>
                        </m:e>
                        <m:sub>
                          <m:r>
                            <m:rPr>
                              <m:sty m:val="p"/>
                            </m:rPr>
                            <a:rPr lang="en-US" sz="1400" b="0" i="0" smtClean="0">
                              <a:solidFill>
                                <a:srgbClr val="000000"/>
                              </a:solidFill>
                              <a:latin typeface="Cambria Math" panose="02040503050406030204" pitchFamily="18" charset="0"/>
                              <a:cs typeface="Times New Roman" panose="02020603050405020304" pitchFamily="18" charset="0"/>
                            </a:rPr>
                            <m:t>SW</m:t>
                          </m:r>
                        </m:sub>
                      </m:sSub>
                    </m:oMath>
                  </m:oMathPara>
                </a14:m>
                <a:endParaRPr lang="sv-SE" sz="1400" dirty="0">
                  <a:solidFill>
                    <a:srgbClr val="000000"/>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US" sz="1400" i="1">
                              <a:solidFill>
                                <a:srgbClr val="000000"/>
                              </a:solidFill>
                              <a:latin typeface="Cambria Math" panose="02040503050406030204" pitchFamily="18" charset="0"/>
                              <a:cs typeface="Times New Roman" panose="02020603050405020304" pitchFamily="18" charset="0"/>
                            </a:rPr>
                          </m:ctrlPr>
                        </m:sSubPr>
                        <m:e>
                          <m:r>
                            <m:rPr>
                              <m:sty m:val="p"/>
                            </m:rPr>
                            <a:rPr lang="en-US" sz="1400">
                              <a:solidFill>
                                <a:srgbClr val="000000"/>
                              </a:solidFill>
                              <a:latin typeface="Cambria Math" panose="02040503050406030204" pitchFamily="18" charset="0"/>
                              <a:cs typeface="Times New Roman" panose="02020603050405020304" pitchFamily="18" charset="0"/>
                            </a:rPr>
                            <m:t>n</m:t>
                          </m:r>
                        </m:e>
                        <m:sub>
                          <m:r>
                            <m:rPr>
                              <m:sty m:val="p"/>
                            </m:rPr>
                            <a:rPr lang="en-US" sz="1400">
                              <a:solidFill>
                                <a:srgbClr val="000000"/>
                              </a:solidFill>
                              <a:latin typeface="Cambria Math" panose="02040503050406030204" pitchFamily="18" charset="0"/>
                              <a:cs typeface="Times New Roman" panose="02020603050405020304" pitchFamily="18" charset="0"/>
                            </a:rPr>
                            <m:t>i</m:t>
                          </m:r>
                        </m:sub>
                      </m:sSub>
                      <m:r>
                        <a:rPr lang="en-US" sz="1400" b="0" i="0" smtClean="0">
                          <a:solidFill>
                            <a:srgbClr val="000000"/>
                          </a:solidFill>
                          <a:latin typeface="Cambria Math" panose="02040503050406030204" pitchFamily="18" charset="0"/>
                          <a:cs typeface="Times New Roman" panose="02020603050405020304" pitchFamily="18" charset="0"/>
                        </a:rPr>
                        <m:t>≫</m:t>
                      </m:r>
                      <m:sSub>
                        <m:sSubPr>
                          <m:ctrlPr>
                            <a:rPr lang="en-US" sz="1400" b="0" i="1" smtClean="0">
                              <a:solidFill>
                                <a:srgbClr val="000000"/>
                              </a:solidFill>
                              <a:latin typeface="Cambria Math" panose="02040503050406030204" pitchFamily="18" charset="0"/>
                              <a:cs typeface="Times New Roman" panose="02020603050405020304" pitchFamily="18" charset="0"/>
                            </a:rPr>
                          </m:ctrlPr>
                        </m:sSubPr>
                        <m:e>
                          <m:r>
                            <m:rPr>
                              <m:sty m:val="p"/>
                            </m:rPr>
                            <a:rPr lang="en-US" sz="1400" b="0" i="0" smtClean="0">
                              <a:solidFill>
                                <a:srgbClr val="000000"/>
                              </a:solidFill>
                              <a:latin typeface="Cambria Math" panose="02040503050406030204" pitchFamily="18" charset="0"/>
                              <a:cs typeface="Times New Roman" panose="02020603050405020304" pitchFamily="18" charset="0"/>
                            </a:rPr>
                            <m:t>n</m:t>
                          </m:r>
                        </m:e>
                        <m:sub>
                          <m:r>
                            <m:rPr>
                              <m:sty m:val="p"/>
                            </m:rPr>
                            <a:rPr lang="en-US" sz="1400" b="0" i="0" smtClean="0">
                              <a:solidFill>
                                <a:srgbClr val="000000"/>
                              </a:solidFill>
                              <a:latin typeface="Cambria Math" panose="02040503050406030204" pitchFamily="18" charset="0"/>
                              <a:cs typeface="Times New Roman" panose="02020603050405020304" pitchFamily="18" charset="0"/>
                            </a:rPr>
                            <m:t>SW</m:t>
                          </m:r>
                        </m:sub>
                      </m:sSub>
                    </m:oMath>
                  </m:oMathPara>
                </a14:m>
                <a:endParaRPr lang="en-US" sz="1400" dirty="0">
                  <a:solidFill>
                    <a:srgbClr val="000000"/>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1400" b="1" i="1" smtClean="0">
                          <a:solidFill>
                            <a:srgbClr val="000000"/>
                          </a:solidFill>
                          <a:latin typeface="Cambria Math" panose="02040503050406030204" pitchFamily="18" charset="0"/>
                          <a:cs typeface="Times New Roman" panose="02020603050405020304" pitchFamily="18" charset="0"/>
                        </a:rPr>
                        <m:t>𝑩</m:t>
                      </m:r>
                      <m:r>
                        <a:rPr lang="en-US" sz="1400" b="1" i="1" smtClean="0">
                          <a:solidFill>
                            <a:srgbClr val="000000"/>
                          </a:solidFill>
                          <a:latin typeface="Cambria Math" panose="02040503050406030204" pitchFamily="18" charset="0"/>
                          <a:cs typeface="Times New Roman" panose="02020603050405020304" pitchFamily="18" charset="0"/>
                        </a:rPr>
                        <m:t>≫</m:t>
                      </m:r>
                    </m:oMath>
                  </m:oMathPara>
                </a14:m>
                <a:endParaRPr lang="sv-SE" sz="1400" b="1" dirty="0">
                  <a:solidFill>
                    <a:srgbClr val="000000"/>
                  </a:solidFill>
                  <a:latin typeface="Times New Roman" panose="02020603050405020304" pitchFamily="18" charset="0"/>
                  <a:cs typeface="Times New Roman" panose="02020603050405020304" pitchFamily="18" charset="0"/>
                </a:endParaRPr>
              </a:p>
              <a:p>
                <a:pPr algn="ctr"/>
                <a:r>
                  <a:rPr lang="en-US" sz="1400" dirty="0">
                    <a:solidFill>
                      <a:srgbClr val="000000"/>
                    </a:solidFill>
                    <a:latin typeface="Times New Roman" panose="02020603050405020304" pitchFamily="18" charset="0"/>
                    <a:cs typeface="Times New Roman" panose="02020603050405020304" pitchFamily="18" charset="0"/>
                  </a:rPr>
                  <a:t>Thermalized distribution</a:t>
                </a:r>
                <a:endParaRPr lang="sv-SE" sz="1400" dirty="0">
                  <a:solidFill>
                    <a:srgbClr val="000000"/>
                  </a:solidFill>
                  <a:latin typeface="Times New Roman" panose="02020603050405020304" pitchFamily="18" charset="0"/>
                  <a:cs typeface="Times New Roman" panose="02020603050405020304" pitchFamily="18" charset="0"/>
                </a:endParaRPr>
              </a:p>
              <a:p>
                <a:pPr algn="ctr"/>
                <a:endParaRPr lang="sv-SE" sz="1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990891" y="2992151"/>
                <a:ext cx="2400878" cy="3343800"/>
              </a:xfrm>
              <a:prstGeom prst="rect">
                <a:avLst/>
              </a:prstGeom>
              <a:blipFill>
                <a:blip r:embed="rId5"/>
                <a:stretch>
                  <a:fillRect t="-182"/>
                </a:stretch>
              </a:blipFill>
              <a:ln>
                <a:solidFill>
                  <a:srgbClr val="000000"/>
                </a:solidFill>
                <a:prstDash val="sysDash"/>
              </a:ln>
            </p:spPr>
            <p:txBody>
              <a:bodyPr/>
              <a:lstStyle/>
              <a:p>
                <a:r>
                  <a:rPr lang="sv-SE">
                    <a:noFill/>
                  </a:rPr>
                  <a:t> </a:t>
                </a:r>
              </a:p>
            </p:txBody>
          </p:sp>
        </mc:Fallback>
      </mc:AlternateContent>
      <p:sp>
        <p:nvSpPr>
          <p:cNvPr id="16" name="TextBox 15"/>
          <p:cNvSpPr txBox="1"/>
          <p:nvPr/>
        </p:nvSpPr>
        <p:spPr>
          <a:xfrm>
            <a:off x="6352241" y="892981"/>
            <a:ext cx="269626" cy="276999"/>
          </a:xfrm>
          <a:prstGeom prst="rect">
            <a:avLst/>
          </a:prstGeom>
          <a:noFill/>
        </p:spPr>
        <p:txBody>
          <a:bodyPr wrap="square" rtlCol="0">
            <a:spAutoFit/>
          </a:bodyPr>
          <a:lstStyle/>
          <a:p>
            <a:r>
              <a:rPr lang="en-US" sz="1200" dirty="0">
                <a:solidFill>
                  <a:srgbClr val="FF0000"/>
                </a:solidFill>
              </a:rPr>
              <a:t>u</a:t>
            </a:r>
            <a:endParaRPr lang="sv-SE" sz="1200" dirty="0">
              <a:solidFill>
                <a:srgbClr val="FF0000"/>
              </a:solidFill>
            </a:endParaRPr>
          </a:p>
        </p:txBody>
      </p:sp>
      <p:sp>
        <p:nvSpPr>
          <p:cNvPr id="17" name="TextBox 16"/>
          <p:cNvSpPr txBox="1"/>
          <p:nvPr/>
        </p:nvSpPr>
        <p:spPr>
          <a:xfrm>
            <a:off x="6891180" y="895945"/>
            <a:ext cx="269626" cy="276999"/>
          </a:xfrm>
          <a:prstGeom prst="rect">
            <a:avLst/>
          </a:prstGeom>
          <a:noFill/>
        </p:spPr>
        <p:txBody>
          <a:bodyPr wrap="none" rtlCol="0">
            <a:spAutoFit/>
          </a:bodyPr>
          <a:lstStyle/>
          <a:p>
            <a:r>
              <a:rPr lang="en-US" sz="1200" dirty="0">
                <a:solidFill>
                  <a:srgbClr val="FF0000"/>
                </a:solidFill>
              </a:rPr>
              <a:t>d</a:t>
            </a:r>
            <a:endParaRPr lang="sv-SE" sz="1200" dirty="0">
              <a:solidFill>
                <a:srgbClr val="FF0000"/>
              </a:solidFill>
            </a:endParaRPr>
          </a:p>
        </p:txBody>
      </p:sp>
      <p:sp>
        <p:nvSpPr>
          <p:cNvPr id="2" name="Rectangle 1">
            <a:extLst>
              <a:ext uri="{FF2B5EF4-FFF2-40B4-BE49-F238E27FC236}">
                <a16:creationId xmlns:a16="http://schemas.microsoft.com/office/drawing/2014/main" id="{91DD7D6E-ED6E-4F0D-8907-B629D916A226}"/>
              </a:ext>
            </a:extLst>
          </p:cNvPr>
          <p:cNvSpPr/>
          <p:nvPr/>
        </p:nvSpPr>
        <p:spPr>
          <a:xfrm>
            <a:off x="6487054" y="1103913"/>
            <a:ext cx="551064" cy="1546842"/>
          </a:xfrm>
          <a:prstGeom prst="rect">
            <a:avLst/>
          </a:prstGeom>
          <a:gradFill flip="none" rotWithShape="1">
            <a:gsLst>
              <a:gs pos="0">
                <a:srgbClr val="5F5F5F">
                  <a:alpha val="20000"/>
                </a:srgbClr>
              </a:gs>
              <a:gs pos="100000">
                <a:srgbClr val="5F5F5F">
                  <a:alpha val="2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03227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Shock transitions with MMS</a:t>
            </a:r>
            <a:endParaRPr lang="sv-SE" dirty="0"/>
          </a:p>
        </p:txBody>
      </p:sp>
      <p:pic>
        <p:nvPicPr>
          <p:cNvPr id="4" name="Picture 3"/>
          <p:cNvPicPr>
            <a:picLocks noChangeAspect="1"/>
          </p:cNvPicPr>
          <p:nvPr/>
        </p:nvPicPr>
        <p:blipFill>
          <a:blip r:embed="rId2"/>
          <a:stretch>
            <a:fillRect/>
          </a:stretch>
        </p:blipFill>
        <p:spPr>
          <a:xfrm>
            <a:off x="2037556" y="1014167"/>
            <a:ext cx="8116887" cy="5387503"/>
          </a:xfrm>
          <a:prstGeom prst="rect">
            <a:avLst/>
          </a:prstGeom>
        </p:spPr>
      </p:pic>
      <p:sp>
        <p:nvSpPr>
          <p:cNvPr id="5" name="TextBox 4"/>
          <p:cNvSpPr txBox="1"/>
          <p:nvPr/>
        </p:nvSpPr>
        <p:spPr>
          <a:xfrm>
            <a:off x="0" y="6411166"/>
            <a:ext cx="3106941" cy="246221"/>
          </a:xfrm>
          <a:prstGeom prst="rect">
            <a:avLst/>
          </a:prstGeom>
          <a:noFill/>
        </p:spPr>
        <p:txBody>
          <a:bodyPr wrap="none" rtlCol="0">
            <a:spAutoFit/>
          </a:bodyPr>
          <a:lstStyle/>
          <a:p>
            <a:r>
              <a:rPr lang="en-US" sz="1000" dirty="0">
                <a:solidFill>
                  <a:srgbClr val="000000"/>
                </a:solidFill>
              </a:rPr>
              <a:t>Figure taken from : Drew Turner’s talk | SWSG2021</a:t>
            </a:r>
            <a:endParaRPr lang="sv-SE" sz="1000" dirty="0">
              <a:solidFill>
                <a:srgbClr val="000000"/>
              </a:solidFill>
            </a:endParaRPr>
          </a:p>
        </p:txBody>
      </p:sp>
      <p:sp>
        <p:nvSpPr>
          <p:cNvPr id="2" name="TextBox 1"/>
          <p:cNvSpPr txBox="1"/>
          <p:nvPr/>
        </p:nvSpPr>
        <p:spPr>
          <a:xfrm>
            <a:off x="10154443" y="2517057"/>
            <a:ext cx="1882601" cy="1200329"/>
          </a:xfrm>
          <a:prstGeom prst="rect">
            <a:avLst/>
          </a:prstGeom>
          <a:noFill/>
        </p:spPr>
        <p:txBody>
          <a:bodyPr wrap="square" rtlCol="0">
            <a:spAutoFit/>
          </a:bodyPr>
          <a:lstStyle/>
          <a:p>
            <a:pPr algn="ctr"/>
            <a:r>
              <a:rPr lang="en-US" dirty="0">
                <a:solidFill>
                  <a:srgbClr val="FF0000"/>
                </a:solidFill>
              </a:rPr>
              <a:t>Notice difference in the downstream plasma ?</a:t>
            </a:r>
            <a:endParaRPr lang="sv-SE" dirty="0">
              <a:solidFill>
                <a:srgbClr val="FF0000"/>
              </a:solidFill>
            </a:endParaRPr>
          </a:p>
        </p:txBody>
      </p:sp>
    </p:spTree>
    <p:extLst>
      <p:ext uri="{BB962C8B-B14F-4D97-AF65-F5344CB8AC3E}">
        <p14:creationId xmlns:p14="http://schemas.microsoft.com/office/powerpoint/2010/main" val="306205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29528" y="5295441"/>
            <a:ext cx="1766253" cy="338554"/>
          </a:xfrm>
          <a:prstGeom prst="rect">
            <a:avLst/>
          </a:prstGeom>
        </p:spPr>
        <p:txBody>
          <a:bodyPr wrap="square">
            <a:spAutoFit/>
          </a:bodyPr>
          <a:lstStyle/>
          <a:p>
            <a:pPr algn="ctr"/>
            <a:r>
              <a:rPr lang="sv-SE" sz="1600" dirty="0" err="1">
                <a:solidFill>
                  <a:srgbClr val="FF0000"/>
                </a:solidFill>
              </a:rPr>
              <a:t>Qperp</a:t>
            </a:r>
            <a:r>
              <a:rPr lang="sv-SE" sz="1600" dirty="0">
                <a:solidFill>
                  <a:srgbClr val="FF0000"/>
                </a:solidFill>
              </a:rPr>
              <a:t> Jet</a:t>
            </a:r>
          </a:p>
        </p:txBody>
      </p:sp>
      <p:sp>
        <p:nvSpPr>
          <p:cNvPr id="6" name="Title 5"/>
          <p:cNvSpPr>
            <a:spLocks noGrp="1"/>
          </p:cNvSpPr>
          <p:nvPr>
            <p:ph type="title"/>
          </p:nvPr>
        </p:nvSpPr>
        <p:spPr/>
        <p:txBody>
          <a:bodyPr/>
          <a:lstStyle/>
          <a:p>
            <a:pPr algn="ctr"/>
            <a:r>
              <a:rPr lang="en-US" dirty="0"/>
              <a:t>Summarized properties – Quasi Perpendicular</a:t>
            </a:r>
            <a:endParaRPr lang="sv-SE" dirty="0"/>
          </a:p>
        </p:txBody>
      </p:sp>
      <mc:AlternateContent xmlns:mc="http://schemas.openxmlformats.org/markup-compatibility/2006" xmlns:a14="http://schemas.microsoft.com/office/drawing/2010/main">
        <mc:Choice Requires="a14">
          <p:sp>
            <p:nvSpPr>
              <p:cNvPr id="4" name="TextBox 3"/>
              <p:cNvSpPr txBox="1"/>
              <p:nvPr/>
            </p:nvSpPr>
            <p:spPr>
              <a:xfrm>
                <a:off x="575400" y="5678961"/>
                <a:ext cx="2129494" cy="343812"/>
              </a:xfrm>
              <a:prstGeom prst="rect">
                <a:avLst/>
              </a:prstGeom>
              <a:noFill/>
            </p:spPr>
            <p:txBody>
              <a:bodyPr wrap="none" rtlCol="0">
                <a:spAutoFit/>
              </a:bodyPr>
              <a:lstStyle/>
              <a:p>
                <a:r>
                  <a:rPr lang="en-US" sz="1600" dirty="0">
                    <a:solidFill>
                      <a:srgbClr val="000000"/>
                    </a:solidFill>
                  </a:rPr>
                  <a:t>Jets found in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𝑄</m:t>
                        </m:r>
                      </m:e>
                      <m:sub>
                        <m:r>
                          <a:rPr lang="en-US" sz="1600" i="1">
                            <a:solidFill>
                              <a:srgbClr val="000000"/>
                            </a:solidFill>
                            <a:latin typeface="Cambria Math" panose="02040503050406030204" pitchFamily="18" charset="0"/>
                            <a:ea typeface="Cambria Math" panose="02040503050406030204" pitchFamily="18" charset="0"/>
                          </a:rPr>
                          <m:t>⊥</m:t>
                        </m:r>
                      </m:sub>
                    </m:sSub>
                  </m:oMath>
                </a14:m>
                <a:r>
                  <a:rPr lang="sv-SE" sz="1600" dirty="0">
                    <a:solidFill>
                      <a:srgbClr val="000000"/>
                    </a:solidFill>
                  </a:rPr>
                  <a:t>MSH</a:t>
                </a:r>
              </a:p>
            </p:txBody>
          </p:sp>
        </mc:Choice>
        <mc:Fallback xmlns="">
          <p:sp>
            <p:nvSpPr>
              <p:cNvPr id="4" name="TextBox 3"/>
              <p:cNvSpPr txBox="1">
                <a:spLocks noRot="1" noChangeAspect="1" noMove="1" noResize="1" noEditPoints="1" noAdjustHandles="1" noChangeArrowheads="1" noChangeShapeType="1" noTextEdit="1"/>
              </p:cNvSpPr>
              <p:nvPr/>
            </p:nvSpPr>
            <p:spPr>
              <a:xfrm>
                <a:off x="575400" y="5678961"/>
                <a:ext cx="2129494" cy="343812"/>
              </a:xfrm>
              <a:prstGeom prst="rect">
                <a:avLst/>
              </a:prstGeom>
              <a:blipFill>
                <a:blip r:embed="rId3"/>
                <a:stretch>
                  <a:fillRect l="-1429" t="-5357" b="-21429"/>
                </a:stretch>
              </a:blipFill>
            </p:spPr>
            <p:txBody>
              <a:bodyPr/>
              <a:lstStyle/>
              <a:p>
                <a:r>
                  <a:rPr lang="sv-SE">
                    <a:noFill/>
                  </a:rPr>
                  <a:t> </a:t>
                </a:r>
              </a:p>
            </p:txBody>
          </p:sp>
        </mc:Fallback>
      </mc:AlternateContent>
      <p:sp>
        <p:nvSpPr>
          <p:cNvPr id="21" name="TextBox 20"/>
          <p:cNvSpPr txBox="1"/>
          <p:nvPr/>
        </p:nvSpPr>
        <p:spPr>
          <a:xfrm>
            <a:off x="173502" y="1140543"/>
            <a:ext cx="2831690" cy="3785652"/>
          </a:xfrm>
          <a:prstGeom prst="rect">
            <a:avLst/>
          </a:prstGeom>
          <a:noFill/>
          <a:ln>
            <a:solidFill>
              <a:srgbClr val="000000"/>
            </a:solidFill>
          </a:ln>
        </p:spPr>
        <p:txBody>
          <a:bodyPr wrap="square" rtlCol="0">
            <a:spAutoFit/>
          </a:bodyPr>
          <a:lstStyle/>
          <a:p>
            <a:pPr marL="285750" indent="-285750">
              <a:buFont typeface="Arial" panose="020B0604020202020204" pitchFamily="34" charset="0"/>
              <a:buChar char="•"/>
            </a:pPr>
            <a:r>
              <a:rPr lang="en-US" sz="1600" dirty="0">
                <a:solidFill>
                  <a:srgbClr val="000000"/>
                </a:solidFill>
              </a:rPr>
              <a:t>Less common</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Less Energetic</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Mainly velocity driven</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Very small duration (~4 sec)</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Could be connected to MSH reconnection or FTEs</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Connection mirror mode waves</a:t>
            </a:r>
          </a:p>
        </p:txBody>
      </p:sp>
      <p:pic>
        <p:nvPicPr>
          <p:cNvPr id="11" name="Picture 10">
            <a:extLst>
              <a:ext uri="{FF2B5EF4-FFF2-40B4-BE49-F238E27FC236}">
                <a16:creationId xmlns:a16="http://schemas.microsoft.com/office/drawing/2014/main" id="{7FE1B11B-91F4-FAC5-2172-17B3AF267862}"/>
              </a:ext>
            </a:extLst>
          </p:cNvPr>
          <p:cNvPicPr>
            <a:picLocks noChangeAspect="1"/>
          </p:cNvPicPr>
          <p:nvPr/>
        </p:nvPicPr>
        <p:blipFill>
          <a:blip r:embed="rId4"/>
          <a:stretch>
            <a:fillRect/>
          </a:stretch>
        </p:blipFill>
        <p:spPr>
          <a:xfrm>
            <a:off x="7236424" y="1662302"/>
            <a:ext cx="4963196" cy="3276673"/>
          </a:xfrm>
          <a:prstGeom prst="rect">
            <a:avLst/>
          </a:prstGeom>
        </p:spPr>
      </p:pic>
      <p:sp>
        <p:nvSpPr>
          <p:cNvPr id="13" name="Rectangle 12">
            <a:extLst>
              <a:ext uri="{FF2B5EF4-FFF2-40B4-BE49-F238E27FC236}">
                <a16:creationId xmlns:a16="http://schemas.microsoft.com/office/drawing/2014/main" id="{7492D4E5-99BC-9A07-D0DB-AE8A934974A4}"/>
              </a:ext>
            </a:extLst>
          </p:cNvPr>
          <p:cNvSpPr/>
          <p:nvPr/>
        </p:nvSpPr>
        <p:spPr>
          <a:xfrm>
            <a:off x="7414732" y="2560286"/>
            <a:ext cx="4423250" cy="40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Picture 13" descr="Chart&#10;&#10;Description automatically generated">
            <a:extLst>
              <a:ext uri="{FF2B5EF4-FFF2-40B4-BE49-F238E27FC236}">
                <a16:creationId xmlns:a16="http://schemas.microsoft.com/office/drawing/2014/main" id="{66D54627-41EB-4B49-F807-0FE69D601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36" y="859536"/>
            <a:ext cx="4162825" cy="4992624"/>
          </a:xfrm>
          <a:prstGeom prst="rect">
            <a:avLst/>
          </a:prstGeom>
        </p:spPr>
      </p:pic>
      <p:sp>
        <p:nvSpPr>
          <p:cNvPr id="18" name="Rectangle 17">
            <a:extLst>
              <a:ext uri="{FF2B5EF4-FFF2-40B4-BE49-F238E27FC236}">
                <a16:creationId xmlns:a16="http://schemas.microsoft.com/office/drawing/2014/main" id="{0A7EE95D-A5F7-857B-9530-4D49A1479722}"/>
              </a:ext>
            </a:extLst>
          </p:cNvPr>
          <p:cNvSpPr/>
          <p:nvPr/>
        </p:nvSpPr>
        <p:spPr>
          <a:xfrm>
            <a:off x="-42808" y="6406927"/>
            <a:ext cx="6096000" cy="261610"/>
          </a:xfrm>
          <a:prstGeom prst="rect">
            <a:avLst/>
          </a:prstGeom>
        </p:spPr>
        <p:txBody>
          <a:bodyPr>
            <a:spAutoFit/>
          </a:bodyPr>
          <a:lstStyle/>
          <a:p>
            <a:pPr lvl="0"/>
            <a:r>
              <a:rPr lang="en-US" sz="1100" b="1" dirty="0">
                <a:solidFill>
                  <a:srgbClr val="000000"/>
                </a:solidFill>
              </a:rPr>
              <a:t>Raptis S.</a:t>
            </a:r>
            <a:r>
              <a:rPr lang="en-US" sz="1100" dirty="0">
                <a:solidFill>
                  <a:srgbClr val="000000"/>
                </a:solidFill>
              </a:rPr>
              <a:t>, Karlsson T., et al. (2020) | JGR</a:t>
            </a:r>
            <a:endParaRPr lang="el-GR" sz="1100" dirty="0">
              <a:solidFill>
                <a:srgbClr val="000000"/>
              </a:solidFill>
            </a:endParaRPr>
          </a:p>
        </p:txBody>
      </p:sp>
    </p:spTree>
    <p:extLst>
      <p:ext uri="{BB962C8B-B14F-4D97-AF65-F5344CB8AC3E}">
        <p14:creationId xmlns:p14="http://schemas.microsoft.com/office/powerpoint/2010/main" val="29321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29528" y="5295441"/>
            <a:ext cx="1766253" cy="338554"/>
          </a:xfrm>
          <a:prstGeom prst="rect">
            <a:avLst/>
          </a:prstGeom>
        </p:spPr>
        <p:txBody>
          <a:bodyPr wrap="square">
            <a:spAutoFit/>
          </a:bodyPr>
          <a:lstStyle/>
          <a:p>
            <a:pPr algn="ctr"/>
            <a:r>
              <a:rPr lang="sv-SE" sz="1600" dirty="0" err="1">
                <a:solidFill>
                  <a:srgbClr val="7030A0"/>
                </a:solidFill>
              </a:rPr>
              <a:t>Boundary</a:t>
            </a:r>
            <a:r>
              <a:rPr lang="sv-SE" sz="1600" dirty="0">
                <a:solidFill>
                  <a:srgbClr val="7030A0"/>
                </a:solidFill>
              </a:rPr>
              <a:t> Jet</a:t>
            </a:r>
          </a:p>
        </p:txBody>
      </p:sp>
      <p:sp>
        <p:nvSpPr>
          <p:cNvPr id="6" name="Title 5"/>
          <p:cNvSpPr>
            <a:spLocks noGrp="1"/>
          </p:cNvSpPr>
          <p:nvPr>
            <p:ph type="title"/>
          </p:nvPr>
        </p:nvSpPr>
        <p:spPr/>
        <p:txBody>
          <a:bodyPr/>
          <a:lstStyle/>
          <a:p>
            <a:pPr algn="ctr"/>
            <a:r>
              <a:rPr lang="en-US" dirty="0"/>
              <a:t>Summarized properties – Boundary</a:t>
            </a:r>
            <a:endParaRPr lang="sv-SE" dirty="0"/>
          </a:p>
        </p:txBody>
      </p:sp>
      <mc:AlternateContent xmlns:mc="http://schemas.openxmlformats.org/markup-compatibility/2006" xmlns:a14="http://schemas.microsoft.com/office/drawing/2010/main">
        <mc:Choice Requires="a14">
          <p:sp>
            <p:nvSpPr>
              <p:cNvPr id="4" name="TextBox 3"/>
              <p:cNvSpPr txBox="1"/>
              <p:nvPr/>
            </p:nvSpPr>
            <p:spPr>
              <a:xfrm>
                <a:off x="321399" y="5614181"/>
                <a:ext cx="3099134" cy="590033"/>
              </a:xfrm>
              <a:prstGeom prst="rect">
                <a:avLst/>
              </a:prstGeom>
              <a:noFill/>
            </p:spPr>
            <p:txBody>
              <a:bodyPr wrap="square" rtlCol="0">
                <a:spAutoFit/>
              </a:bodyPr>
              <a:lstStyle/>
              <a:p>
                <a:r>
                  <a:rPr lang="en-US" sz="1600" dirty="0">
                    <a:solidFill>
                      <a:srgbClr val="000000"/>
                    </a:solidFill>
                  </a:rPr>
                  <a:t>Jets found in the boundary between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𝑄</m:t>
                        </m:r>
                      </m:e>
                      <m:sub>
                        <m:r>
                          <a:rPr lang="en-US" sz="1600" i="1">
                            <a:solidFill>
                              <a:srgbClr val="000000"/>
                            </a:solidFill>
                            <a:latin typeface="Cambria Math" panose="02040503050406030204" pitchFamily="18" charset="0"/>
                            <a:ea typeface="Cambria Math" panose="02040503050406030204" pitchFamily="18" charset="0"/>
                          </a:rPr>
                          <m:t>∥</m:t>
                        </m:r>
                      </m:sub>
                    </m:sSub>
                  </m:oMath>
                </a14:m>
                <a:r>
                  <a:rPr lang="sv-SE" sz="1600" dirty="0">
                    <a:solidFill>
                      <a:srgbClr val="000000"/>
                    </a:solidFill>
                  </a:rPr>
                  <a:t> and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𝑄</m:t>
                        </m:r>
                      </m:e>
                      <m:sub>
                        <m:r>
                          <a:rPr lang="en-US" sz="1600" i="1">
                            <a:solidFill>
                              <a:srgbClr val="000000"/>
                            </a:solidFill>
                            <a:latin typeface="Cambria Math" panose="02040503050406030204" pitchFamily="18" charset="0"/>
                            <a:ea typeface="Cambria Math" panose="02040503050406030204" pitchFamily="18" charset="0"/>
                          </a:rPr>
                          <m:t>⊥</m:t>
                        </m:r>
                      </m:sub>
                    </m:sSub>
                  </m:oMath>
                </a14:m>
                <a:r>
                  <a:rPr lang="sv-SE" sz="1600" dirty="0">
                    <a:solidFill>
                      <a:srgbClr val="000000"/>
                    </a:solidFill>
                  </a:rPr>
                  <a:t> MSH</a:t>
                </a:r>
              </a:p>
            </p:txBody>
          </p:sp>
        </mc:Choice>
        <mc:Fallback xmlns="">
          <p:sp>
            <p:nvSpPr>
              <p:cNvPr id="4" name="TextBox 3"/>
              <p:cNvSpPr txBox="1">
                <a:spLocks noRot="1" noChangeAspect="1" noMove="1" noResize="1" noEditPoints="1" noAdjustHandles="1" noChangeArrowheads="1" noChangeShapeType="1" noTextEdit="1"/>
              </p:cNvSpPr>
              <p:nvPr/>
            </p:nvSpPr>
            <p:spPr>
              <a:xfrm>
                <a:off x="321399" y="5614181"/>
                <a:ext cx="3099134" cy="590033"/>
              </a:xfrm>
              <a:prstGeom prst="rect">
                <a:avLst/>
              </a:prstGeom>
              <a:blipFill>
                <a:blip r:embed="rId3"/>
                <a:stretch>
                  <a:fillRect l="-1181" t="-3093" b="-11340"/>
                </a:stretch>
              </a:blipFill>
            </p:spPr>
            <p:txBody>
              <a:bodyPr/>
              <a:lstStyle/>
              <a:p>
                <a:r>
                  <a:rPr lang="sv-SE">
                    <a:noFill/>
                  </a:rPr>
                  <a:t> </a:t>
                </a:r>
              </a:p>
            </p:txBody>
          </p:sp>
        </mc:Fallback>
      </mc:AlternateContent>
      <p:sp>
        <p:nvSpPr>
          <p:cNvPr id="21" name="TextBox 20"/>
          <p:cNvSpPr txBox="1"/>
          <p:nvPr/>
        </p:nvSpPr>
        <p:spPr>
          <a:xfrm>
            <a:off x="173502" y="1140543"/>
            <a:ext cx="2831690" cy="4031873"/>
          </a:xfrm>
          <a:prstGeom prst="rect">
            <a:avLst/>
          </a:prstGeom>
          <a:noFill/>
          <a:ln>
            <a:solidFill>
              <a:srgbClr val="000000"/>
            </a:solidFill>
          </a:ln>
        </p:spPr>
        <p:txBody>
          <a:bodyPr wrap="square" rtlCol="0">
            <a:spAutoFit/>
          </a:bodyPr>
          <a:lstStyle/>
          <a:p>
            <a:pPr marL="285750" indent="-285750">
              <a:buFont typeface="Arial" panose="020B0604020202020204" pitchFamily="34" charset="0"/>
              <a:buChar char="•"/>
            </a:pPr>
            <a:r>
              <a:rPr lang="en-US" sz="1600" dirty="0">
                <a:solidFill>
                  <a:srgbClr val="000000"/>
                </a:solidFill>
              </a:rPr>
              <a:t>Hard to estimate their occurrence rate</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Quite energetic and long duration</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Similar properties to </a:t>
            </a:r>
            <a:r>
              <a:rPr lang="en-US" sz="1600" dirty="0" err="1">
                <a:solidFill>
                  <a:srgbClr val="000000"/>
                </a:solidFill>
              </a:rPr>
              <a:t>Qpar</a:t>
            </a:r>
            <a:r>
              <a:rPr lang="en-US" sz="1600" dirty="0">
                <a:solidFill>
                  <a:srgbClr val="000000"/>
                </a:solidFill>
              </a:rPr>
              <a:t> jets</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Could be geoeffective (GMAGs) [</a:t>
            </a:r>
            <a:r>
              <a:rPr lang="en-US" sz="1600" dirty="0" err="1">
                <a:solidFill>
                  <a:srgbClr val="000000"/>
                </a:solidFill>
              </a:rPr>
              <a:t>Norenius</a:t>
            </a:r>
            <a:r>
              <a:rPr lang="en-US" sz="1600" dirty="0">
                <a:solidFill>
                  <a:srgbClr val="000000"/>
                </a:solidFill>
              </a:rPr>
              <a:t> et al. 2021]</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Maybe associated to pressure pulses of SW  [Archer et al. 2012]</a:t>
            </a:r>
          </a:p>
        </p:txBody>
      </p:sp>
      <p:pic>
        <p:nvPicPr>
          <p:cNvPr id="13" name="Picture 12">
            <a:extLst>
              <a:ext uri="{FF2B5EF4-FFF2-40B4-BE49-F238E27FC236}">
                <a16:creationId xmlns:a16="http://schemas.microsoft.com/office/drawing/2014/main" id="{12E7868E-93A4-74CA-AE01-91C135EC7A4E}"/>
              </a:ext>
            </a:extLst>
          </p:cNvPr>
          <p:cNvPicPr>
            <a:picLocks noChangeAspect="1"/>
          </p:cNvPicPr>
          <p:nvPr/>
        </p:nvPicPr>
        <p:blipFill>
          <a:blip r:embed="rId4"/>
          <a:stretch>
            <a:fillRect/>
          </a:stretch>
        </p:blipFill>
        <p:spPr>
          <a:xfrm>
            <a:off x="7236424" y="1662302"/>
            <a:ext cx="4963196" cy="3276673"/>
          </a:xfrm>
          <a:prstGeom prst="rect">
            <a:avLst/>
          </a:prstGeom>
        </p:spPr>
      </p:pic>
      <p:sp>
        <p:nvSpPr>
          <p:cNvPr id="14" name="Rectangle 13">
            <a:extLst>
              <a:ext uri="{FF2B5EF4-FFF2-40B4-BE49-F238E27FC236}">
                <a16:creationId xmlns:a16="http://schemas.microsoft.com/office/drawing/2014/main" id="{0C09FE30-681D-0EAC-4783-AE445987ABBD}"/>
              </a:ext>
            </a:extLst>
          </p:cNvPr>
          <p:cNvSpPr/>
          <p:nvPr/>
        </p:nvSpPr>
        <p:spPr>
          <a:xfrm>
            <a:off x="7414732" y="2993425"/>
            <a:ext cx="4423250" cy="40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icture 2">
            <a:extLst>
              <a:ext uri="{FF2B5EF4-FFF2-40B4-BE49-F238E27FC236}">
                <a16:creationId xmlns:a16="http://schemas.microsoft.com/office/drawing/2014/main" id="{5F800FB7-2842-561E-0350-5242643A3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36" y="859536"/>
            <a:ext cx="4162825" cy="4992624"/>
          </a:xfrm>
          <a:prstGeom prst="rect">
            <a:avLst/>
          </a:prstGeom>
        </p:spPr>
      </p:pic>
      <p:sp>
        <p:nvSpPr>
          <p:cNvPr id="15" name="Rectangle 14">
            <a:extLst>
              <a:ext uri="{FF2B5EF4-FFF2-40B4-BE49-F238E27FC236}">
                <a16:creationId xmlns:a16="http://schemas.microsoft.com/office/drawing/2014/main" id="{216D2B29-13C0-6632-37DD-BAD8201496E3}"/>
              </a:ext>
            </a:extLst>
          </p:cNvPr>
          <p:cNvSpPr/>
          <p:nvPr/>
        </p:nvSpPr>
        <p:spPr>
          <a:xfrm>
            <a:off x="-42808" y="6406927"/>
            <a:ext cx="6096000" cy="261610"/>
          </a:xfrm>
          <a:prstGeom prst="rect">
            <a:avLst/>
          </a:prstGeom>
        </p:spPr>
        <p:txBody>
          <a:bodyPr>
            <a:spAutoFit/>
          </a:bodyPr>
          <a:lstStyle/>
          <a:p>
            <a:pPr lvl="0"/>
            <a:r>
              <a:rPr lang="en-US" sz="1100" b="1" dirty="0">
                <a:solidFill>
                  <a:srgbClr val="000000"/>
                </a:solidFill>
              </a:rPr>
              <a:t>Raptis S.</a:t>
            </a:r>
            <a:r>
              <a:rPr lang="en-US" sz="1100" dirty="0">
                <a:solidFill>
                  <a:srgbClr val="000000"/>
                </a:solidFill>
              </a:rPr>
              <a:t>, Karlsson T., et al. (2020) | JGR</a:t>
            </a:r>
            <a:endParaRPr lang="el-GR" sz="1100" dirty="0">
              <a:solidFill>
                <a:srgbClr val="000000"/>
              </a:solidFill>
            </a:endParaRPr>
          </a:p>
        </p:txBody>
      </p:sp>
    </p:spTree>
    <p:extLst>
      <p:ext uri="{BB962C8B-B14F-4D97-AF65-F5344CB8AC3E}">
        <p14:creationId xmlns:p14="http://schemas.microsoft.com/office/powerpoint/2010/main" val="256245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3683743" y="864123"/>
            <a:ext cx="6781057" cy="5930529"/>
          </a:xfrm>
        </p:spPr>
        <p:txBody>
          <a:bodyPr>
            <a:normAutofit fontScale="90000"/>
          </a:bodyPr>
          <a:lstStyle/>
          <a:p>
            <a:pPr algn="ctr"/>
            <a:r>
              <a:rPr lang="en-US" strike="sngStrike" dirty="0">
                <a:solidFill>
                  <a:schemeClr val="accent3">
                    <a:lumMod val="75000"/>
                  </a:schemeClr>
                </a:solidFill>
              </a:rPr>
              <a:t>On the discrepancies of </a:t>
            </a:r>
            <a:r>
              <a:rPr lang="en-US" dirty="0"/>
              <a:t>magnetosheath jet </a:t>
            </a:r>
            <a:r>
              <a:rPr lang="en-US" strike="sngStrike" dirty="0">
                <a:solidFill>
                  <a:schemeClr val="accent3">
                    <a:lumMod val="75000"/>
                  </a:schemeClr>
                </a:solidFill>
              </a:rPr>
              <a:t>identification and statistical properties due to different temporal resolution </a:t>
            </a:r>
            <a:r>
              <a:rPr lang="en-US" dirty="0">
                <a:solidFill>
                  <a:schemeClr val="accent3">
                    <a:lumMod val="75000"/>
                  </a:schemeClr>
                </a:solidFill>
              </a:rPr>
              <a:t>and </a:t>
            </a:r>
            <a:r>
              <a:rPr lang="en-US" dirty="0"/>
              <a:t>plasma moment derivation &amp; distribution functions with MMS</a:t>
            </a:r>
            <a:br>
              <a:rPr lang="en-US" dirty="0"/>
            </a:br>
            <a:br>
              <a:rPr lang="nl-BE" dirty="0">
                <a:effectLst>
                  <a:outerShdw blurRad="38100" dist="38100" dir="2700000" algn="tl">
                    <a:srgbClr val="000000">
                      <a:alpha val="43137"/>
                    </a:srgbClr>
                  </a:outerShdw>
                </a:effectLst>
              </a:rPr>
            </a:br>
            <a:r>
              <a:rPr lang="nl-BE" sz="2200" dirty="0"/>
              <a:t>Savvas Raptis</a:t>
            </a:r>
            <a:br>
              <a:rPr lang="nl-BE" sz="2200" b="1" dirty="0"/>
            </a:br>
            <a:br>
              <a:rPr lang="nl-BE" sz="2200" b="1" dirty="0"/>
            </a:br>
            <a:r>
              <a:rPr lang="en-US" sz="1800" dirty="0"/>
              <a:t>Division of Space and Plasma Physics</a:t>
            </a:r>
            <a:br>
              <a:rPr lang="en-US" sz="1800" dirty="0"/>
            </a:br>
            <a:r>
              <a:rPr lang="en-US" sz="1800" dirty="0"/>
              <a:t>KTH Royal Institute of Technology, Stockholm, Sweden</a:t>
            </a:r>
            <a:br>
              <a:rPr lang="en-US" sz="1800" dirty="0"/>
            </a:br>
            <a:br>
              <a:rPr lang="en-US" sz="1800" dirty="0"/>
            </a:br>
            <a:r>
              <a:rPr lang="en-US" sz="1800" dirty="0"/>
              <a:t> </a:t>
            </a:r>
            <a:br>
              <a:rPr lang="en-US" sz="2000" dirty="0"/>
            </a:br>
            <a:r>
              <a:rPr lang="en-US" sz="2000" dirty="0"/>
              <a:t>COSPAR 2022 – Athens, Greece</a:t>
            </a:r>
            <a:br>
              <a:rPr lang="en-US" sz="2000" dirty="0"/>
            </a:br>
            <a:r>
              <a:rPr lang="en-US" sz="2000" dirty="0"/>
              <a:t>27/05/2022</a:t>
            </a:r>
            <a:endParaRPr lang="nl-NL" sz="1700" dirty="0"/>
          </a:p>
        </p:txBody>
      </p:sp>
      <p:pic>
        <p:nvPicPr>
          <p:cNvPr id="10" name="Picture 2" descr="https://upload.wikimedia.org/wikipedia/en/thumb/4/41/Kth_logo.svg/1200px-Kth_logo.svg.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4011" y="1232113"/>
            <a:ext cx="3319732" cy="37429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le:Magnetospheric Multiscale Mission logo.png - Wikimedia Commons">
            <a:extLst>
              <a:ext uri="{FF2B5EF4-FFF2-40B4-BE49-F238E27FC236}">
                <a16:creationId xmlns:a16="http://schemas.microsoft.com/office/drawing/2014/main" id="{19A9B6CA-FE31-9850-1E3A-7A618AC7456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262852" y="3541387"/>
            <a:ext cx="576000"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5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
            <a:ext cx="11196286" cy="6653719"/>
          </a:xfrm>
        </p:spPr>
        <p:txBody>
          <a:bodyPr anchor="ctr">
            <a:normAutofit/>
          </a:bodyPr>
          <a:lstStyle/>
          <a:p>
            <a:pPr marL="0" indent="0" algn="ctr">
              <a:buNone/>
            </a:pPr>
            <a:r>
              <a:rPr lang="en-US" sz="3400" dirty="0"/>
              <a:t>Introduction</a:t>
            </a:r>
          </a:p>
          <a:p>
            <a:pPr marL="0" indent="0" algn="ctr">
              <a:buNone/>
            </a:pPr>
            <a:r>
              <a:rPr lang="en-US" sz="1500" dirty="0"/>
              <a:t>Jets</a:t>
            </a:r>
            <a:endParaRPr lang="en-US" sz="1500" dirty="0">
              <a:solidFill>
                <a:srgbClr val="DDDDDD"/>
              </a:solidFill>
            </a:endParaRPr>
          </a:p>
        </p:txBody>
      </p:sp>
    </p:spTree>
    <p:extLst>
      <p:ext uri="{BB962C8B-B14F-4D97-AF65-F5344CB8AC3E}">
        <p14:creationId xmlns:p14="http://schemas.microsoft.com/office/powerpoint/2010/main" val="2044869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Magnetosheath Jets – Definition </a:t>
            </a:r>
            <a:endParaRPr lang="sv-SE" dirty="0"/>
          </a:p>
        </p:txBody>
      </p:sp>
      <p:pic>
        <p:nvPicPr>
          <p:cNvPr id="7" name="Picture 2" descr="https://media.springernature.com/original/springer-static/image/art%3A10.1007%2Fs11214-018-0516-3/MediaObjects/11214_2018_516_Fig1_HTM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 y="1048108"/>
            <a:ext cx="5907024" cy="50858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581" y="6393025"/>
            <a:ext cx="4152567" cy="261610"/>
          </a:xfrm>
          <a:prstGeom prst="rect">
            <a:avLst/>
          </a:prstGeom>
          <a:noFill/>
        </p:spPr>
        <p:txBody>
          <a:bodyPr wrap="square" rtlCol="0">
            <a:spAutoFit/>
          </a:bodyPr>
          <a:lstStyle/>
          <a:p>
            <a:r>
              <a:rPr lang="en-US" sz="1100" dirty="0" err="1">
                <a:solidFill>
                  <a:srgbClr val="000000"/>
                </a:solidFill>
              </a:rPr>
              <a:t>Plaschke</a:t>
            </a:r>
            <a:r>
              <a:rPr lang="en-US" sz="1100" dirty="0">
                <a:solidFill>
                  <a:srgbClr val="000000"/>
                </a:solidFill>
              </a:rPr>
              <a:t> F. et al. (2018); sketch by H. </a:t>
            </a:r>
            <a:r>
              <a:rPr lang="en-US" sz="1100" dirty="0" err="1">
                <a:solidFill>
                  <a:srgbClr val="000000"/>
                </a:solidFill>
              </a:rPr>
              <a:t>Hietala</a:t>
            </a:r>
            <a:r>
              <a:rPr lang="en-US" sz="1100" dirty="0">
                <a:solidFill>
                  <a:srgbClr val="000000"/>
                </a:solidFill>
              </a:rPr>
              <a:t> | Space Sci. Rev </a:t>
            </a:r>
            <a:endParaRPr lang="sv-SE" sz="1100" dirty="0">
              <a:solidFill>
                <a:srgbClr val="000000"/>
              </a:solidFill>
            </a:endParaRPr>
          </a:p>
        </p:txBody>
      </p:sp>
      <p:sp>
        <p:nvSpPr>
          <p:cNvPr id="2" name="TextBox 1"/>
          <p:cNvSpPr txBox="1"/>
          <p:nvPr/>
        </p:nvSpPr>
        <p:spPr>
          <a:xfrm>
            <a:off x="7172262" y="1207363"/>
            <a:ext cx="4521200" cy="2308324"/>
          </a:xfrm>
          <a:prstGeom prst="rect">
            <a:avLst/>
          </a:prstGeom>
          <a:noFill/>
        </p:spPr>
        <p:txBody>
          <a:bodyPr wrap="square" rtlCol="0">
            <a:spAutoFit/>
          </a:bodyPr>
          <a:lstStyle/>
          <a:p>
            <a:pPr algn="ctr"/>
            <a:r>
              <a:rPr lang="en-US" dirty="0">
                <a:solidFill>
                  <a:srgbClr val="000000"/>
                </a:solidFill>
              </a:rPr>
              <a:t>Magnetosheath jets are </a:t>
            </a:r>
            <a:r>
              <a:rPr lang="en-US" b="1" dirty="0">
                <a:solidFill>
                  <a:srgbClr val="000000"/>
                </a:solidFill>
              </a:rPr>
              <a:t>transient</a:t>
            </a:r>
            <a:r>
              <a:rPr lang="en-US" dirty="0">
                <a:solidFill>
                  <a:srgbClr val="000000"/>
                </a:solidFill>
              </a:rPr>
              <a:t> </a:t>
            </a:r>
            <a:r>
              <a:rPr lang="en-US" b="1" dirty="0">
                <a:solidFill>
                  <a:srgbClr val="000000"/>
                </a:solidFill>
              </a:rPr>
              <a:t>localized</a:t>
            </a:r>
            <a:r>
              <a:rPr lang="en-US" dirty="0">
                <a:solidFill>
                  <a:srgbClr val="000000"/>
                </a:solidFill>
              </a:rPr>
              <a:t> </a:t>
            </a:r>
            <a:r>
              <a:rPr lang="en-US" b="1" dirty="0">
                <a:solidFill>
                  <a:srgbClr val="000000"/>
                </a:solidFill>
              </a:rPr>
              <a:t>enhancements</a:t>
            </a:r>
            <a:r>
              <a:rPr lang="en-US" dirty="0">
                <a:solidFill>
                  <a:srgbClr val="000000"/>
                </a:solidFill>
              </a:rPr>
              <a:t> of </a:t>
            </a:r>
            <a:r>
              <a:rPr lang="en-US" b="1" dirty="0">
                <a:solidFill>
                  <a:srgbClr val="000000"/>
                </a:solidFill>
              </a:rPr>
              <a:t>dynamic pressure </a:t>
            </a:r>
            <a:r>
              <a:rPr lang="en-US" dirty="0">
                <a:solidFill>
                  <a:srgbClr val="000000"/>
                </a:solidFill>
              </a:rPr>
              <a:t>(density and/or velocity increase)</a:t>
            </a:r>
          </a:p>
          <a:p>
            <a:pPr algn="ctr"/>
            <a:endParaRPr lang="en-US" i="1" dirty="0">
              <a:solidFill>
                <a:srgbClr val="000000"/>
              </a:solidFill>
            </a:endParaRPr>
          </a:p>
          <a:p>
            <a:pPr algn="ctr"/>
            <a:r>
              <a:rPr lang="en-US" i="1" dirty="0">
                <a:solidFill>
                  <a:srgbClr val="000000"/>
                </a:solidFill>
              </a:rPr>
              <a:t>e.g., 200% dynamic pressure enhancement compared to background </a:t>
            </a:r>
            <a:r>
              <a:rPr lang="en-US" i="1" dirty="0" err="1">
                <a:solidFill>
                  <a:srgbClr val="000000"/>
                </a:solidFill>
              </a:rPr>
              <a:t>magnetosheath</a:t>
            </a:r>
            <a:endParaRPr lang="sv-SE" i="1" dirty="0">
              <a:solidFill>
                <a:srgbClr val="000000"/>
              </a:solidFill>
            </a:endParaRPr>
          </a:p>
        </p:txBody>
      </p:sp>
      <p:sp>
        <p:nvSpPr>
          <p:cNvPr id="4" name="TextBox 3"/>
          <p:cNvSpPr txBox="1"/>
          <p:nvPr/>
        </p:nvSpPr>
        <p:spPr>
          <a:xfrm>
            <a:off x="8859628" y="925464"/>
            <a:ext cx="1146468" cy="369332"/>
          </a:xfrm>
          <a:prstGeom prst="rect">
            <a:avLst/>
          </a:prstGeom>
          <a:noFill/>
        </p:spPr>
        <p:txBody>
          <a:bodyPr wrap="none" rtlCol="0">
            <a:spAutoFit/>
          </a:bodyPr>
          <a:lstStyle/>
          <a:p>
            <a:pPr algn="ctr"/>
            <a:r>
              <a:rPr lang="en-US" u="sng" dirty="0">
                <a:solidFill>
                  <a:srgbClr val="000000"/>
                </a:solidFill>
              </a:rPr>
              <a:t>Definition</a:t>
            </a:r>
            <a:endParaRPr lang="sv-SE" u="sng" dirty="0">
              <a:solidFill>
                <a:srgbClr val="000000"/>
              </a:solidFill>
            </a:endParaRPr>
          </a:p>
        </p:txBody>
      </p:sp>
      <p:sp>
        <p:nvSpPr>
          <p:cNvPr id="13" name="TextBox 12"/>
          <p:cNvSpPr txBox="1"/>
          <p:nvPr/>
        </p:nvSpPr>
        <p:spPr>
          <a:xfrm>
            <a:off x="7172262" y="4179842"/>
            <a:ext cx="4521200" cy="2031325"/>
          </a:xfrm>
          <a:prstGeom prst="rect">
            <a:avLst/>
          </a:prstGeom>
          <a:noFill/>
        </p:spPr>
        <p:txBody>
          <a:bodyPr wrap="square" rtlCol="0">
            <a:spAutoFit/>
          </a:bodyPr>
          <a:lstStyle/>
          <a:p>
            <a:pPr algn="ctr"/>
            <a:r>
              <a:rPr lang="en-US" i="1" dirty="0">
                <a:solidFill>
                  <a:srgbClr val="000000"/>
                </a:solidFill>
              </a:rPr>
              <a:t>Radiation belts</a:t>
            </a:r>
          </a:p>
          <a:p>
            <a:pPr algn="ctr"/>
            <a:r>
              <a:rPr lang="en-US" i="1" dirty="0">
                <a:solidFill>
                  <a:srgbClr val="000000"/>
                </a:solidFill>
              </a:rPr>
              <a:t>Throat aurora</a:t>
            </a:r>
          </a:p>
          <a:p>
            <a:pPr algn="ctr"/>
            <a:r>
              <a:rPr lang="en-US" i="1" dirty="0">
                <a:solidFill>
                  <a:srgbClr val="000000"/>
                </a:solidFill>
              </a:rPr>
              <a:t>Magnetopause reconnection</a:t>
            </a:r>
          </a:p>
          <a:p>
            <a:pPr algn="ctr"/>
            <a:r>
              <a:rPr lang="en-US" i="1" dirty="0">
                <a:solidFill>
                  <a:srgbClr val="000000"/>
                </a:solidFill>
              </a:rPr>
              <a:t>Magnetopause penetration</a:t>
            </a:r>
          </a:p>
          <a:p>
            <a:pPr algn="ctr"/>
            <a:r>
              <a:rPr lang="en-US" i="1" dirty="0">
                <a:solidFill>
                  <a:srgbClr val="000000"/>
                </a:solidFill>
              </a:rPr>
              <a:t>Shock acceleration</a:t>
            </a:r>
          </a:p>
          <a:p>
            <a:pPr algn="ctr"/>
            <a:r>
              <a:rPr lang="en-US" i="1" dirty="0">
                <a:solidFill>
                  <a:srgbClr val="000000"/>
                </a:solidFill>
              </a:rPr>
              <a:t>Magnetopause surface </a:t>
            </a:r>
            <a:r>
              <a:rPr lang="en-US" i="1" dirty="0" err="1">
                <a:solidFill>
                  <a:srgbClr val="000000"/>
                </a:solidFill>
              </a:rPr>
              <a:t>eigenmodes</a:t>
            </a:r>
            <a:endParaRPr lang="en-US" i="1" dirty="0">
              <a:solidFill>
                <a:srgbClr val="000000"/>
              </a:solidFill>
            </a:endParaRPr>
          </a:p>
          <a:p>
            <a:pPr algn="ctr"/>
            <a:r>
              <a:rPr lang="en-US" i="1" dirty="0">
                <a:solidFill>
                  <a:srgbClr val="000000"/>
                </a:solidFill>
              </a:rPr>
              <a:t>ULF waves</a:t>
            </a:r>
            <a:endParaRPr lang="sv-SE" i="1" dirty="0">
              <a:solidFill>
                <a:srgbClr val="000000"/>
              </a:solidFill>
            </a:endParaRPr>
          </a:p>
        </p:txBody>
      </p:sp>
      <p:sp>
        <p:nvSpPr>
          <p:cNvPr id="14" name="TextBox 13"/>
          <p:cNvSpPr txBox="1"/>
          <p:nvPr/>
        </p:nvSpPr>
        <p:spPr>
          <a:xfrm>
            <a:off x="8301166" y="3826047"/>
            <a:ext cx="2262158" cy="369332"/>
          </a:xfrm>
          <a:prstGeom prst="rect">
            <a:avLst/>
          </a:prstGeom>
          <a:noFill/>
        </p:spPr>
        <p:txBody>
          <a:bodyPr wrap="none" rtlCol="0">
            <a:spAutoFit/>
          </a:bodyPr>
          <a:lstStyle/>
          <a:p>
            <a:pPr algn="ctr"/>
            <a:r>
              <a:rPr lang="en-US" u="sng" dirty="0">
                <a:solidFill>
                  <a:srgbClr val="000000"/>
                </a:solidFill>
              </a:rPr>
              <a:t>Related phenomena</a:t>
            </a:r>
            <a:endParaRPr lang="sv-SE" u="sng" dirty="0">
              <a:solidFill>
                <a:srgbClr val="000000"/>
              </a:solidFill>
            </a:endParaRPr>
          </a:p>
        </p:txBody>
      </p:sp>
    </p:spTree>
    <p:extLst>
      <p:ext uri="{BB962C8B-B14F-4D97-AF65-F5344CB8AC3E}">
        <p14:creationId xmlns:p14="http://schemas.microsoft.com/office/powerpoint/2010/main" val="214149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ow shock ske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77" y="934009"/>
            <a:ext cx="8288320" cy="50083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76000" y="207036"/>
            <a:ext cx="11041200" cy="324235"/>
          </a:xfrm>
        </p:spPr>
        <p:txBody>
          <a:bodyPr>
            <a:normAutofit fontScale="90000"/>
          </a:bodyPr>
          <a:lstStyle/>
          <a:p>
            <a:pPr algn="ctr"/>
            <a:r>
              <a:rPr lang="en-US" dirty="0"/>
              <a:t>Shock, Magnetosheath &amp; Jet classification</a:t>
            </a:r>
          </a:p>
        </p:txBody>
      </p:sp>
      <p:sp>
        <p:nvSpPr>
          <p:cNvPr id="2" name="TextBox 1"/>
          <p:cNvSpPr txBox="1"/>
          <p:nvPr/>
        </p:nvSpPr>
        <p:spPr>
          <a:xfrm>
            <a:off x="9992397" y="3598502"/>
            <a:ext cx="1882178" cy="738664"/>
          </a:xfrm>
          <a:prstGeom prst="rect">
            <a:avLst/>
          </a:prstGeom>
          <a:noFill/>
        </p:spPr>
        <p:txBody>
          <a:bodyPr wrap="square" rtlCol="0">
            <a:spAutoFit/>
          </a:bodyPr>
          <a:lstStyle/>
          <a:p>
            <a:pPr algn="ctr"/>
            <a:r>
              <a:rPr lang="en-US" sz="1400" i="1" dirty="0">
                <a:solidFill>
                  <a:srgbClr val="000000"/>
                </a:solidFill>
              </a:rPr>
              <a:t>”Jets found ~9 times more often in the </a:t>
            </a:r>
            <a:r>
              <a:rPr lang="en-US" sz="1400" i="1" dirty="0" err="1">
                <a:solidFill>
                  <a:srgbClr val="000000"/>
                </a:solidFill>
              </a:rPr>
              <a:t>Qpar</a:t>
            </a:r>
            <a:r>
              <a:rPr lang="en-US" sz="1400" i="1" dirty="0">
                <a:solidFill>
                  <a:srgbClr val="000000"/>
                </a:solidFill>
              </a:rPr>
              <a:t> MSH”</a:t>
            </a:r>
            <a:endParaRPr lang="en-US" sz="1400" i="1" dirty="0">
              <a:solidFill>
                <a:srgbClr val="000000"/>
              </a:solidFill>
              <a:sym typeface="Wingdings" panose="05000000000000000000" pitchFamily="2" charset="2"/>
            </a:endParaRPr>
          </a:p>
        </p:txBody>
      </p:sp>
      <mc:AlternateContent xmlns:mc="http://schemas.openxmlformats.org/markup-compatibility/2006" xmlns:a14="http://schemas.microsoft.com/office/drawing/2010/main">
        <mc:Choice Requires="a14">
          <p:sp>
            <p:nvSpPr>
              <p:cNvPr id="15" name="TextBox 14"/>
              <p:cNvSpPr txBox="1"/>
              <p:nvPr/>
            </p:nvSpPr>
            <p:spPr>
              <a:xfrm>
                <a:off x="10059594" y="2826432"/>
                <a:ext cx="1882178" cy="738664"/>
              </a:xfrm>
              <a:prstGeom prst="rect">
                <a:avLst/>
              </a:prstGeom>
              <a:noFill/>
            </p:spPr>
            <p:txBody>
              <a:bodyPr wrap="square" rtlCol="0">
                <a:spAutoFit/>
              </a:bodyPr>
              <a:lstStyle/>
              <a:p>
                <a:pPr algn="ctr"/>
                <a:r>
                  <a:rPr lang="en-US" sz="1400" i="1" dirty="0">
                    <a:solidFill>
                      <a:srgbClr val="0070C0"/>
                    </a:solidFill>
                  </a:rPr>
                  <a:t>Qpar</a:t>
                </a:r>
                <a:r>
                  <a:rPr lang="en-US" sz="1400" i="1" dirty="0">
                    <a:solidFill>
                      <a:srgbClr val="000000"/>
                    </a:solidFill>
                  </a:rPr>
                  <a:t> = </a:t>
                </a:r>
                <a14:m>
                  <m:oMath xmlns:m="http://schemas.openxmlformats.org/officeDocument/2006/math">
                    <m:sSub>
                      <m:sSubPr>
                        <m:ctrlPr>
                          <a:rPr lang="el-GR" sz="1400" b="0" i="1" smtClean="0">
                            <a:solidFill>
                              <a:srgbClr val="000000"/>
                            </a:solidFill>
                            <a:latin typeface="Cambria Math" panose="02040503050406030204" pitchFamily="18" charset="0"/>
                          </a:rPr>
                        </m:ctrlPr>
                      </m:sSubPr>
                      <m:e>
                        <m:r>
                          <m:rPr>
                            <m:sty m:val="p"/>
                          </m:rPr>
                          <a:rPr lang="el-GR" sz="1400" b="0" i="0" smtClean="0">
                            <a:solidFill>
                              <a:srgbClr val="000000"/>
                            </a:solidFill>
                            <a:latin typeface="Cambria Math" panose="02040503050406030204" pitchFamily="18" charset="0"/>
                          </a:rPr>
                          <m:t>Θ</m:t>
                        </m:r>
                      </m:e>
                      <m:sub>
                        <m:r>
                          <m:rPr>
                            <m:sty m:val="p"/>
                          </m:rPr>
                          <a:rPr lang="el-GR" sz="1400" b="0" i="0" smtClean="0">
                            <a:solidFill>
                              <a:srgbClr val="000000"/>
                            </a:solidFill>
                            <a:latin typeface="Cambria Math" panose="02040503050406030204" pitchFamily="18" charset="0"/>
                          </a:rPr>
                          <m:t>Β</m:t>
                        </m:r>
                        <m:r>
                          <m:rPr>
                            <m:sty m:val="p"/>
                          </m:rPr>
                          <a:rPr lang="en-US" sz="1400" b="0" i="0" smtClean="0">
                            <a:solidFill>
                              <a:srgbClr val="000000"/>
                            </a:solidFill>
                            <a:latin typeface="Cambria Math" panose="02040503050406030204" pitchFamily="18" charset="0"/>
                          </a:rPr>
                          <m:t>n</m:t>
                        </m:r>
                      </m:sub>
                    </m:sSub>
                    <m:r>
                      <a:rPr lang="el-GR" sz="1400" b="0" i="1" smtClean="0">
                        <a:solidFill>
                          <a:srgbClr val="000000"/>
                        </a:solidFill>
                        <a:latin typeface="Cambria Math" panose="02040503050406030204" pitchFamily="18" charset="0"/>
                        <a:ea typeface="Cambria Math" panose="02040503050406030204" pitchFamily="18" charset="0"/>
                      </a:rPr>
                      <m:t>≲</m:t>
                    </m:r>
                    <m:sSup>
                      <m:sSupPr>
                        <m:ctrlPr>
                          <a:rPr lang="en-US" sz="1400" b="0" i="1" smtClean="0">
                            <a:solidFill>
                              <a:srgbClr val="000000"/>
                            </a:solidFill>
                            <a:latin typeface="Cambria Math" panose="02040503050406030204" pitchFamily="18" charset="0"/>
                            <a:ea typeface="Cambria Math" panose="02040503050406030204" pitchFamily="18" charset="0"/>
                          </a:rPr>
                        </m:ctrlPr>
                      </m:sSupPr>
                      <m:e>
                        <m:r>
                          <a:rPr lang="en-US" sz="1400" b="0" i="1" smtClean="0">
                            <a:solidFill>
                              <a:srgbClr val="000000"/>
                            </a:solidFill>
                            <a:latin typeface="Cambria Math" panose="02040503050406030204" pitchFamily="18" charset="0"/>
                            <a:ea typeface="Cambria Math" panose="02040503050406030204" pitchFamily="18" charset="0"/>
                          </a:rPr>
                          <m:t>45</m:t>
                        </m:r>
                      </m:e>
                      <m:sup>
                        <m:r>
                          <a:rPr lang="en-US" sz="1400" b="0" i="1" smtClean="0">
                            <a:solidFill>
                              <a:srgbClr val="000000"/>
                            </a:solidFill>
                            <a:latin typeface="Cambria Math" panose="02040503050406030204" pitchFamily="18" charset="0"/>
                            <a:ea typeface="Cambria Math" panose="02040503050406030204" pitchFamily="18" charset="0"/>
                          </a:rPr>
                          <m:t>∘</m:t>
                        </m:r>
                      </m:sup>
                    </m:sSup>
                  </m:oMath>
                </a14:m>
                <a:r>
                  <a:rPr lang="en-US" sz="1400" i="1" dirty="0">
                    <a:solidFill>
                      <a:srgbClr val="000000"/>
                    </a:solidFill>
                    <a:sym typeface="Wingdings" panose="05000000000000000000" pitchFamily="2" charset="2"/>
                  </a:rPr>
                  <a:t> </a:t>
                </a:r>
              </a:p>
              <a:p>
                <a:pPr algn="ctr"/>
                <a:r>
                  <a:rPr lang="en-US" sz="1400" i="1" dirty="0" err="1">
                    <a:solidFill>
                      <a:srgbClr val="FF0000"/>
                    </a:solidFill>
                  </a:rPr>
                  <a:t>Qperp</a:t>
                </a:r>
                <a:r>
                  <a:rPr lang="en-US" sz="1400" i="1" dirty="0">
                    <a:solidFill>
                      <a:srgbClr val="000000"/>
                    </a:solidFill>
                  </a:rPr>
                  <a:t> = </a:t>
                </a:r>
                <a14:m>
                  <m:oMath xmlns:m="http://schemas.openxmlformats.org/officeDocument/2006/math">
                    <m:sSub>
                      <m:sSubPr>
                        <m:ctrlPr>
                          <a:rPr lang="el-GR" sz="1400" i="1">
                            <a:solidFill>
                              <a:srgbClr val="000000"/>
                            </a:solidFill>
                            <a:latin typeface="Cambria Math" panose="02040503050406030204" pitchFamily="18" charset="0"/>
                          </a:rPr>
                        </m:ctrlPr>
                      </m:sSubPr>
                      <m:e>
                        <m:r>
                          <m:rPr>
                            <m:sty m:val="p"/>
                          </m:rPr>
                          <a:rPr lang="el-GR" sz="1400">
                            <a:solidFill>
                              <a:srgbClr val="000000"/>
                            </a:solidFill>
                            <a:latin typeface="Cambria Math" panose="02040503050406030204" pitchFamily="18" charset="0"/>
                          </a:rPr>
                          <m:t>Θ</m:t>
                        </m:r>
                      </m:e>
                      <m:sub>
                        <m:r>
                          <m:rPr>
                            <m:sty m:val="p"/>
                          </m:rPr>
                          <a:rPr lang="el-GR" sz="1400">
                            <a:solidFill>
                              <a:srgbClr val="000000"/>
                            </a:solidFill>
                            <a:latin typeface="Cambria Math" panose="02040503050406030204" pitchFamily="18" charset="0"/>
                          </a:rPr>
                          <m:t>Β</m:t>
                        </m:r>
                        <m:r>
                          <m:rPr>
                            <m:sty m:val="p"/>
                          </m:rPr>
                          <a:rPr lang="en-US" sz="1400">
                            <a:solidFill>
                              <a:srgbClr val="000000"/>
                            </a:solidFill>
                            <a:latin typeface="Cambria Math" panose="02040503050406030204" pitchFamily="18" charset="0"/>
                          </a:rPr>
                          <m:t>n</m:t>
                        </m:r>
                      </m:sub>
                    </m:sSub>
                    <m:r>
                      <a:rPr lang="el-GR" sz="1400" i="1" smtClean="0">
                        <a:solidFill>
                          <a:srgbClr val="000000"/>
                        </a:solidFill>
                        <a:latin typeface="Cambria Math" panose="02040503050406030204" pitchFamily="18" charset="0"/>
                        <a:ea typeface="Cambria Math" panose="02040503050406030204" pitchFamily="18" charset="0"/>
                      </a:rPr>
                      <m:t>≳</m:t>
                    </m:r>
                    <m:sSup>
                      <m:sSupPr>
                        <m:ctrlPr>
                          <a:rPr lang="en-US" sz="1400" b="0" i="1" smtClean="0">
                            <a:solidFill>
                              <a:srgbClr val="000000"/>
                            </a:solidFill>
                            <a:latin typeface="Cambria Math" panose="02040503050406030204" pitchFamily="18" charset="0"/>
                            <a:ea typeface="Cambria Math" panose="02040503050406030204" pitchFamily="18" charset="0"/>
                          </a:rPr>
                        </m:ctrlPr>
                      </m:sSupPr>
                      <m:e>
                        <m:r>
                          <a:rPr lang="en-US" sz="1400" i="1">
                            <a:solidFill>
                              <a:srgbClr val="000000"/>
                            </a:solidFill>
                            <a:latin typeface="Cambria Math" panose="02040503050406030204" pitchFamily="18" charset="0"/>
                            <a:ea typeface="Cambria Math" panose="02040503050406030204" pitchFamily="18" charset="0"/>
                          </a:rPr>
                          <m:t>45</m:t>
                        </m:r>
                      </m:e>
                      <m:sup>
                        <m:r>
                          <a:rPr lang="en-US" sz="1400" i="1">
                            <a:solidFill>
                              <a:srgbClr val="000000"/>
                            </a:solidFill>
                            <a:latin typeface="Cambria Math" panose="02040503050406030204" pitchFamily="18" charset="0"/>
                            <a:ea typeface="Cambria Math" panose="02040503050406030204" pitchFamily="18" charset="0"/>
                          </a:rPr>
                          <m:t>∘</m:t>
                        </m:r>
                      </m:sup>
                    </m:sSup>
                  </m:oMath>
                </a14:m>
                <a:r>
                  <a:rPr lang="en-US" sz="1400" i="1" dirty="0">
                    <a:solidFill>
                      <a:srgbClr val="000000"/>
                    </a:solidFill>
                    <a:sym typeface="Wingdings" panose="05000000000000000000" pitchFamily="2" charset="2"/>
                  </a:rPr>
                  <a:t> </a:t>
                </a:r>
              </a:p>
              <a:p>
                <a:pPr algn="ctr"/>
                <a:endParaRPr lang="en-US" sz="1400" i="1" dirty="0">
                  <a:solidFill>
                    <a:srgbClr val="000000"/>
                  </a:solidFill>
                  <a:sym typeface="Wingdings" panose="05000000000000000000" pitchFamily="2" charset="2"/>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059594" y="2826432"/>
                <a:ext cx="1882178" cy="738664"/>
              </a:xfrm>
              <a:prstGeom prst="rect">
                <a:avLst/>
              </a:prstGeom>
              <a:blipFill>
                <a:blip r:embed="rId4"/>
                <a:stretch>
                  <a:fillRect t="-165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052757" y="1587833"/>
                <a:ext cx="1854005" cy="954107"/>
              </a:xfrm>
              <a:prstGeom prst="rect">
                <a:avLst/>
              </a:prstGeom>
            </p:spPr>
            <p:txBody>
              <a:bodyPr wrap="square">
                <a:spAutoFit/>
              </a:bodyPr>
              <a:lstStyle/>
              <a:p>
                <a:pPr algn="ctr"/>
                <a:r>
                  <a:rPr lang="en-US" sz="1400" dirty="0">
                    <a:solidFill>
                      <a:srgbClr val="000000"/>
                    </a:solidFill>
                  </a:rPr>
                  <a:t>“</a:t>
                </a:r>
                <a14:m>
                  <m:oMath xmlns:m="http://schemas.openxmlformats.org/officeDocument/2006/math">
                    <m:sSub>
                      <m:sSubPr>
                        <m:ctrlPr>
                          <a:rPr lang="el-GR" sz="1400" i="1" smtClean="0">
                            <a:solidFill>
                              <a:srgbClr val="000000"/>
                            </a:solidFill>
                            <a:latin typeface="Cambria Math" panose="02040503050406030204" pitchFamily="18" charset="0"/>
                          </a:rPr>
                        </m:ctrlPr>
                      </m:sSubPr>
                      <m:e>
                        <m:r>
                          <m:rPr>
                            <m:sty m:val="p"/>
                          </m:rPr>
                          <a:rPr lang="el-GR" sz="1400">
                            <a:solidFill>
                              <a:srgbClr val="000000"/>
                            </a:solidFill>
                            <a:latin typeface="Cambria Math" panose="02040503050406030204" pitchFamily="18" charset="0"/>
                          </a:rPr>
                          <m:t>Θ</m:t>
                        </m:r>
                      </m:e>
                      <m:sub>
                        <m:r>
                          <m:rPr>
                            <m:sty m:val="p"/>
                          </m:rPr>
                          <a:rPr lang="el-GR" sz="1400">
                            <a:solidFill>
                              <a:srgbClr val="000000"/>
                            </a:solidFill>
                            <a:latin typeface="Cambria Math" panose="02040503050406030204" pitchFamily="18" charset="0"/>
                          </a:rPr>
                          <m:t>Β</m:t>
                        </m:r>
                        <m:r>
                          <m:rPr>
                            <m:sty m:val="p"/>
                          </m:rPr>
                          <a:rPr lang="en-US" sz="1400">
                            <a:solidFill>
                              <a:srgbClr val="000000"/>
                            </a:solidFill>
                            <a:latin typeface="Cambria Math" panose="02040503050406030204" pitchFamily="18" charset="0"/>
                          </a:rPr>
                          <m:t>n</m:t>
                        </m:r>
                      </m:sub>
                    </m:sSub>
                  </m:oMath>
                </a14:m>
                <a:r>
                  <a:rPr lang="sv-SE" sz="1400" dirty="0">
                    <a:solidFill>
                      <a:srgbClr val="000000"/>
                    </a:solidFill>
                  </a:rPr>
                  <a:t> is the </a:t>
                </a:r>
                <a:r>
                  <a:rPr lang="sv-SE" sz="1400" dirty="0" err="1">
                    <a:solidFill>
                      <a:srgbClr val="000000"/>
                    </a:solidFill>
                  </a:rPr>
                  <a:t>angle</a:t>
                </a:r>
                <a:r>
                  <a:rPr lang="sv-SE" sz="1400" dirty="0">
                    <a:solidFill>
                      <a:srgbClr val="000000"/>
                    </a:solidFill>
                  </a:rPr>
                  <a:t> </a:t>
                </a:r>
                <a:r>
                  <a:rPr lang="sv-SE" sz="1400" dirty="0" err="1">
                    <a:solidFill>
                      <a:srgbClr val="000000"/>
                    </a:solidFill>
                  </a:rPr>
                  <a:t>between</a:t>
                </a:r>
                <a:r>
                  <a:rPr lang="sv-SE" sz="1400" dirty="0">
                    <a:solidFill>
                      <a:srgbClr val="000000"/>
                    </a:solidFill>
                  </a:rPr>
                  <a:t> the IMF and the </a:t>
                </a:r>
                <a:r>
                  <a:rPr lang="sv-SE" sz="1400" dirty="0" err="1">
                    <a:solidFill>
                      <a:srgbClr val="000000"/>
                    </a:solidFill>
                  </a:rPr>
                  <a:t>shock’s</a:t>
                </a:r>
                <a:r>
                  <a:rPr lang="sv-SE" sz="1400" dirty="0">
                    <a:solidFill>
                      <a:srgbClr val="000000"/>
                    </a:solidFill>
                  </a:rPr>
                  <a:t> normal </a:t>
                </a:r>
                <a:r>
                  <a:rPr lang="sv-SE" sz="1400" dirty="0" err="1">
                    <a:solidFill>
                      <a:srgbClr val="000000"/>
                    </a:solidFill>
                  </a:rPr>
                  <a:t>vector</a:t>
                </a:r>
                <a:r>
                  <a:rPr lang="sv-SE" sz="1400" dirty="0">
                    <a:solidFill>
                      <a:srgbClr val="000000"/>
                    </a:solidFill>
                  </a:rPr>
                  <a:t>”</a:t>
                </a:r>
              </a:p>
            </p:txBody>
          </p:sp>
        </mc:Choice>
        <mc:Fallback xmlns="">
          <p:sp>
            <p:nvSpPr>
              <p:cNvPr id="3" name="Rectangle 2"/>
              <p:cNvSpPr>
                <a:spLocks noRot="1" noChangeAspect="1" noMove="1" noResize="1" noEditPoints="1" noAdjustHandles="1" noChangeArrowheads="1" noChangeShapeType="1" noTextEdit="1"/>
              </p:cNvSpPr>
              <p:nvPr/>
            </p:nvSpPr>
            <p:spPr>
              <a:xfrm>
                <a:off x="10052757" y="1587833"/>
                <a:ext cx="1854005" cy="954107"/>
              </a:xfrm>
              <a:prstGeom prst="rect">
                <a:avLst/>
              </a:prstGeom>
              <a:blipFill>
                <a:blip r:embed="rId7"/>
                <a:stretch>
                  <a:fillRect l="-658" t="-637" r="-3618" b="-5732"/>
                </a:stretch>
              </a:blipFill>
            </p:spPr>
            <p:txBody>
              <a:bodyPr/>
              <a:lstStyle/>
              <a:p>
                <a:r>
                  <a:rPr lang="sv-SE">
                    <a:noFill/>
                  </a:rPr>
                  <a:t> </a:t>
                </a:r>
              </a:p>
            </p:txBody>
          </p:sp>
        </mc:Fallback>
      </mc:AlternateContent>
      <p:sp>
        <p:nvSpPr>
          <p:cNvPr id="9" name="TextBox 8"/>
          <p:cNvSpPr txBox="1"/>
          <p:nvPr/>
        </p:nvSpPr>
        <p:spPr>
          <a:xfrm>
            <a:off x="-63320" y="5942336"/>
            <a:ext cx="4796345" cy="707886"/>
          </a:xfrm>
          <a:prstGeom prst="rect">
            <a:avLst/>
          </a:prstGeom>
          <a:noFill/>
        </p:spPr>
        <p:txBody>
          <a:bodyPr wrap="square" rtlCol="0">
            <a:spAutoFit/>
          </a:bodyPr>
          <a:lstStyle/>
          <a:p>
            <a:r>
              <a:rPr lang="en-US" sz="1000" b="1" dirty="0">
                <a:solidFill>
                  <a:srgbClr val="000000"/>
                </a:solidFill>
              </a:rPr>
              <a:t>Raptis</a:t>
            </a:r>
            <a:r>
              <a:rPr lang="en-US" sz="1000" dirty="0">
                <a:solidFill>
                  <a:srgbClr val="000000"/>
                </a:solidFill>
              </a:rPr>
              <a:t>, Karlsson, et al. (2020) | JGR</a:t>
            </a:r>
          </a:p>
          <a:p>
            <a:r>
              <a:rPr lang="en-US" sz="1000" b="1" dirty="0">
                <a:solidFill>
                  <a:srgbClr val="000000"/>
                </a:solidFill>
              </a:rPr>
              <a:t>Raptis</a:t>
            </a:r>
            <a:r>
              <a:rPr lang="en-US" sz="1000" dirty="0">
                <a:solidFill>
                  <a:srgbClr val="000000"/>
                </a:solidFill>
              </a:rPr>
              <a:t>, </a:t>
            </a:r>
            <a:r>
              <a:rPr lang="en-US" sz="1000" dirty="0" err="1">
                <a:solidFill>
                  <a:srgbClr val="000000"/>
                </a:solidFill>
              </a:rPr>
              <a:t>Aminalragia-Giamini</a:t>
            </a:r>
            <a:r>
              <a:rPr lang="en-US" sz="1000" dirty="0">
                <a:solidFill>
                  <a:srgbClr val="000000"/>
                </a:solidFill>
              </a:rPr>
              <a:t> et al. (2020) | Front. Astron. Space </a:t>
            </a:r>
            <a:r>
              <a:rPr lang="en-US" sz="1000" dirty="0" err="1">
                <a:solidFill>
                  <a:srgbClr val="000000"/>
                </a:solidFill>
              </a:rPr>
              <a:t>Sci</a:t>
            </a:r>
          </a:p>
          <a:p>
            <a:r>
              <a:rPr lang="en-US" sz="1000" dirty="0">
                <a:solidFill>
                  <a:srgbClr val="000000"/>
                </a:solidFill>
              </a:rPr>
              <a:t>Karlsson, </a:t>
            </a:r>
            <a:r>
              <a:rPr lang="en-US" sz="1000" b="1" dirty="0">
                <a:solidFill>
                  <a:srgbClr val="000000"/>
                </a:solidFill>
              </a:rPr>
              <a:t>Raptis </a:t>
            </a:r>
            <a:r>
              <a:rPr lang="en-US" sz="1000" dirty="0">
                <a:solidFill>
                  <a:srgbClr val="000000"/>
                </a:solidFill>
              </a:rPr>
              <a:t>et al. (2021) | JGR</a:t>
            </a:r>
          </a:p>
          <a:p>
            <a:r>
              <a:rPr lang="en-US" sz="1000" dirty="0" err="1">
                <a:solidFill>
                  <a:srgbClr val="000000"/>
                </a:solidFill>
              </a:rPr>
              <a:t>Kajdič</a:t>
            </a:r>
            <a:r>
              <a:rPr lang="en-US" sz="1000" dirty="0">
                <a:solidFill>
                  <a:srgbClr val="000000"/>
                </a:solidFill>
              </a:rPr>
              <a:t>, </a:t>
            </a:r>
            <a:r>
              <a:rPr lang="en-US" sz="1000" b="1" dirty="0">
                <a:solidFill>
                  <a:srgbClr val="000000"/>
                </a:solidFill>
              </a:rPr>
              <a:t>Raptis</a:t>
            </a:r>
            <a:r>
              <a:rPr lang="en-US" sz="1000" dirty="0">
                <a:solidFill>
                  <a:srgbClr val="000000"/>
                </a:solidFill>
              </a:rPr>
              <a:t> et al. (2021) | GRL</a:t>
            </a:r>
          </a:p>
        </p:txBody>
      </p:sp>
      <p:sp>
        <p:nvSpPr>
          <p:cNvPr id="5" name="Rectangle 4"/>
          <p:cNvSpPr/>
          <p:nvPr/>
        </p:nvSpPr>
        <p:spPr>
          <a:xfrm>
            <a:off x="10773152" y="4301269"/>
            <a:ext cx="1293944" cy="230832"/>
          </a:xfrm>
          <a:prstGeom prst="rect">
            <a:avLst/>
          </a:prstGeom>
        </p:spPr>
        <p:txBody>
          <a:bodyPr wrap="none">
            <a:spAutoFit/>
          </a:bodyPr>
          <a:lstStyle/>
          <a:p>
            <a:r>
              <a:rPr lang="en-US" sz="900" i="1" dirty="0" err="1">
                <a:solidFill>
                  <a:srgbClr val="000000"/>
                </a:solidFill>
              </a:rPr>
              <a:t>Vuorinen</a:t>
            </a:r>
            <a:r>
              <a:rPr lang="en-US" sz="900" i="1" dirty="0">
                <a:solidFill>
                  <a:srgbClr val="000000"/>
                </a:solidFill>
              </a:rPr>
              <a:t> et al. (2019)</a:t>
            </a:r>
          </a:p>
        </p:txBody>
      </p:sp>
    </p:spTree>
    <p:extLst>
      <p:ext uri="{BB962C8B-B14F-4D97-AF65-F5344CB8AC3E}">
        <p14:creationId xmlns:p14="http://schemas.microsoft.com/office/powerpoint/2010/main" val="366085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29528" y="5295441"/>
            <a:ext cx="1766253" cy="338554"/>
          </a:xfrm>
          <a:prstGeom prst="rect">
            <a:avLst/>
          </a:prstGeom>
        </p:spPr>
        <p:txBody>
          <a:bodyPr wrap="square">
            <a:spAutoFit/>
          </a:bodyPr>
          <a:lstStyle/>
          <a:p>
            <a:pPr algn="ctr"/>
            <a:r>
              <a:rPr lang="sv-SE" sz="1600" dirty="0" err="1">
                <a:solidFill>
                  <a:srgbClr val="0070C0"/>
                </a:solidFill>
              </a:rPr>
              <a:t>Qpar</a:t>
            </a:r>
            <a:r>
              <a:rPr lang="sv-SE" sz="1600" dirty="0">
                <a:solidFill>
                  <a:srgbClr val="0070C0"/>
                </a:solidFill>
              </a:rPr>
              <a:t> Jet</a:t>
            </a:r>
          </a:p>
        </p:txBody>
      </p:sp>
      <p:sp>
        <p:nvSpPr>
          <p:cNvPr id="6" name="Title 5"/>
          <p:cNvSpPr>
            <a:spLocks noGrp="1"/>
          </p:cNvSpPr>
          <p:nvPr>
            <p:ph type="title"/>
          </p:nvPr>
        </p:nvSpPr>
        <p:spPr/>
        <p:txBody>
          <a:bodyPr/>
          <a:lstStyle/>
          <a:p>
            <a:pPr algn="ctr"/>
            <a:r>
              <a:rPr lang="en-US" dirty="0"/>
              <a:t>Summarized properties – Quasi Parallel</a:t>
            </a:r>
            <a:endParaRPr lang="sv-SE" dirty="0"/>
          </a:p>
        </p:txBody>
      </p:sp>
      <mc:AlternateContent xmlns:mc="http://schemas.openxmlformats.org/markup-compatibility/2006" xmlns:a14="http://schemas.microsoft.com/office/drawing/2010/main">
        <mc:Choice Requires="a14">
          <p:sp>
            <p:nvSpPr>
              <p:cNvPr id="4" name="TextBox 3"/>
              <p:cNvSpPr txBox="1"/>
              <p:nvPr/>
            </p:nvSpPr>
            <p:spPr>
              <a:xfrm>
                <a:off x="575400" y="5678961"/>
                <a:ext cx="2129494" cy="343812"/>
              </a:xfrm>
              <a:prstGeom prst="rect">
                <a:avLst/>
              </a:prstGeom>
              <a:noFill/>
            </p:spPr>
            <p:txBody>
              <a:bodyPr wrap="none" rtlCol="0">
                <a:spAutoFit/>
              </a:bodyPr>
              <a:lstStyle/>
              <a:p>
                <a:r>
                  <a:rPr lang="en-US" sz="1600" dirty="0">
                    <a:solidFill>
                      <a:srgbClr val="000000"/>
                    </a:solidFill>
                  </a:rPr>
                  <a:t>Jets found in </a:t>
                </a:r>
                <a14:m>
                  <m:oMath xmlns:m="http://schemas.openxmlformats.org/officeDocument/2006/math">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𝑄</m:t>
                        </m:r>
                      </m:e>
                      <m:sub>
                        <m:r>
                          <a:rPr lang="en-US" sz="1600" b="0" i="1" smtClean="0">
                            <a:solidFill>
                              <a:srgbClr val="000000"/>
                            </a:solidFill>
                            <a:latin typeface="Cambria Math" panose="02040503050406030204" pitchFamily="18" charset="0"/>
                            <a:ea typeface="Cambria Math" panose="02040503050406030204" pitchFamily="18" charset="0"/>
                          </a:rPr>
                          <m:t>∥</m:t>
                        </m:r>
                      </m:sub>
                    </m:sSub>
                  </m:oMath>
                </a14:m>
                <a:r>
                  <a:rPr lang="sv-SE" sz="1600" dirty="0">
                    <a:solidFill>
                      <a:srgbClr val="000000"/>
                    </a:solidFill>
                  </a:rPr>
                  <a:t> MSH</a:t>
                </a:r>
              </a:p>
            </p:txBody>
          </p:sp>
        </mc:Choice>
        <mc:Fallback xmlns="">
          <p:sp>
            <p:nvSpPr>
              <p:cNvPr id="4" name="TextBox 3"/>
              <p:cNvSpPr txBox="1">
                <a:spLocks noRot="1" noChangeAspect="1" noMove="1" noResize="1" noEditPoints="1" noAdjustHandles="1" noChangeArrowheads="1" noChangeShapeType="1" noTextEdit="1"/>
              </p:cNvSpPr>
              <p:nvPr/>
            </p:nvSpPr>
            <p:spPr>
              <a:xfrm>
                <a:off x="575400" y="5678961"/>
                <a:ext cx="2129494" cy="343812"/>
              </a:xfrm>
              <a:prstGeom prst="rect">
                <a:avLst/>
              </a:prstGeom>
              <a:blipFill>
                <a:blip r:embed="rId7"/>
                <a:stretch>
                  <a:fillRect l="-1429" t="-5357" r="-286" b="-21429"/>
                </a:stretch>
              </a:blipFill>
            </p:spPr>
            <p:txBody>
              <a:bodyPr/>
              <a:lstStyle/>
              <a:p>
                <a:r>
                  <a:rPr lang="sv-SE">
                    <a:noFill/>
                  </a:rPr>
                  <a:t> </a:t>
                </a:r>
              </a:p>
            </p:txBody>
          </p:sp>
        </mc:Fallback>
      </mc:AlternateContent>
      <p:sp>
        <p:nvSpPr>
          <p:cNvPr id="21" name="TextBox 20"/>
          <p:cNvSpPr txBox="1"/>
          <p:nvPr/>
        </p:nvSpPr>
        <p:spPr>
          <a:xfrm>
            <a:off x="173502" y="1140543"/>
            <a:ext cx="2831690" cy="4031873"/>
          </a:xfrm>
          <a:prstGeom prst="rect">
            <a:avLst/>
          </a:prstGeom>
          <a:noFill/>
          <a:ln>
            <a:solidFill>
              <a:srgbClr val="000000"/>
            </a:solidFill>
          </a:ln>
        </p:spPr>
        <p:txBody>
          <a:bodyPr wrap="square" rtlCol="0">
            <a:spAutoFit/>
          </a:bodyPr>
          <a:lstStyle/>
          <a:p>
            <a:pPr marL="285750" indent="-285750">
              <a:buFont typeface="Arial" panose="020B0604020202020204" pitchFamily="34" charset="0"/>
              <a:buChar char="•"/>
            </a:pPr>
            <a:r>
              <a:rPr lang="en-US" sz="1600" dirty="0">
                <a:solidFill>
                  <a:srgbClr val="000000"/>
                </a:solidFill>
              </a:rPr>
              <a:t>Most common</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High dynamic pressure </a:t>
            </a:r>
            <a:endParaRPr lang="el-GR"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Primarily Earthward</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Associated with low temperature</a:t>
            </a:r>
            <a:r>
              <a:rPr lang="el-GR" sz="1600" dirty="0">
                <a:solidFill>
                  <a:srgbClr val="000000"/>
                </a:solidFill>
              </a:rPr>
              <a:t> (ΔΤ)</a:t>
            </a:r>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Associated with high |B|</a:t>
            </a:r>
            <a:r>
              <a:rPr lang="el-GR" sz="1600" dirty="0">
                <a:solidFill>
                  <a:srgbClr val="000000"/>
                </a:solidFill>
              </a:rPr>
              <a:t> &amp; ΔΒ</a:t>
            </a:r>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High |B| variance</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Relevant to magnetospheric effects</a:t>
            </a:r>
            <a:endParaRPr lang="sv-SE" sz="1600" dirty="0">
              <a:solidFill>
                <a:srgbClr val="000000"/>
              </a:solidFill>
            </a:endParaRPr>
          </a:p>
        </p:txBody>
      </p:sp>
      <p:pic>
        <p:nvPicPr>
          <p:cNvPr id="20" name="Picture 19"/>
          <p:cNvPicPr>
            <a:picLocks noChangeAspect="1"/>
          </p:cNvPicPr>
          <p:nvPr/>
        </p:nvPicPr>
        <p:blipFill>
          <a:blip r:embed="rId8"/>
          <a:stretch>
            <a:fillRect/>
          </a:stretch>
        </p:blipFill>
        <p:spPr>
          <a:xfrm>
            <a:off x="7236424" y="1662302"/>
            <a:ext cx="4963196" cy="3276673"/>
          </a:xfrm>
          <a:prstGeom prst="rect">
            <a:avLst/>
          </a:prstGeom>
        </p:spPr>
      </p:pic>
      <p:sp>
        <p:nvSpPr>
          <p:cNvPr id="2" name="Rectangle 1"/>
          <p:cNvSpPr/>
          <p:nvPr/>
        </p:nvSpPr>
        <p:spPr>
          <a:xfrm>
            <a:off x="7414732" y="2136775"/>
            <a:ext cx="4423250" cy="40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icture 7" descr="Chart&#10;&#10;Description automatically generated">
            <a:extLst>
              <a:ext uri="{FF2B5EF4-FFF2-40B4-BE49-F238E27FC236}">
                <a16:creationId xmlns:a16="http://schemas.microsoft.com/office/drawing/2014/main" id="{7CEB0C96-1C77-F8DD-3AED-688F31885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4938" y="861740"/>
            <a:ext cx="4180640" cy="4989127"/>
          </a:xfrm>
          <a:prstGeom prst="rect">
            <a:avLst/>
          </a:prstGeom>
        </p:spPr>
      </p:pic>
      <p:sp>
        <p:nvSpPr>
          <p:cNvPr id="15" name="Rectangle 14">
            <a:extLst>
              <a:ext uri="{FF2B5EF4-FFF2-40B4-BE49-F238E27FC236}">
                <a16:creationId xmlns:a16="http://schemas.microsoft.com/office/drawing/2014/main" id="{A0EAD38E-D024-DAA5-2291-F8DEE6F66C30}"/>
              </a:ext>
            </a:extLst>
          </p:cNvPr>
          <p:cNvSpPr/>
          <p:nvPr/>
        </p:nvSpPr>
        <p:spPr>
          <a:xfrm>
            <a:off x="-42808" y="6406927"/>
            <a:ext cx="6096000" cy="261610"/>
          </a:xfrm>
          <a:prstGeom prst="rect">
            <a:avLst/>
          </a:prstGeom>
        </p:spPr>
        <p:txBody>
          <a:bodyPr>
            <a:spAutoFit/>
          </a:bodyPr>
          <a:lstStyle/>
          <a:p>
            <a:pPr lvl="0"/>
            <a:r>
              <a:rPr lang="en-US" sz="1100" b="1" dirty="0">
                <a:solidFill>
                  <a:srgbClr val="000000"/>
                </a:solidFill>
              </a:rPr>
              <a:t>Raptis S.</a:t>
            </a:r>
            <a:r>
              <a:rPr lang="en-US" sz="1100" dirty="0">
                <a:solidFill>
                  <a:srgbClr val="000000"/>
                </a:solidFill>
              </a:rPr>
              <a:t>, Karlsson T., et al. (2020) | JGR</a:t>
            </a:r>
            <a:endParaRPr lang="el-GR" sz="1100" dirty="0">
              <a:solidFill>
                <a:srgbClr val="000000"/>
              </a:solidFill>
            </a:endParaRPr>
          </a:p>
        </p:txBody>
      </p:sp>
    </p:spTree>
    <p:extLst>
      <p:ext uri="{BB962C8B-B14F-4D97-AF65-F5344CB8AC3E}">
        <p14:creationId xmlns:p14="http://schemas.microsoft.com/office/powerpoint/2010/main" val="4203974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How are these jets created (</a:t>
            </a:r>
            <a:r>
              <a:rPr lang="en-US" dirty="0" err="1"/>
              <a:t>Qpar</a:t>
            </a:r>
            <a:r>
              <a:rPr lang="en-US" dirty="0"/>
              <a:t>) ?</a:t>
            </a:r>
            <a:endParaRPr lang="sv-SE" dirty="0"/>
          </a:p>
        </p:txBody>
      </p:sp>
      <p:cxnSp>
        <p:nvCxnSpPr>
          <p:cNvPr id="8" name="Straight Connector 7"/>
          <p:cNvCxnSpPr/>
          <p:nvPr/>
        </p:nvCxnSpPr>
        <p:spPr>
          <a:xfrm>
            <a:off x="3959990" y="903520"/>
            <a:ext cx="36026" cy="5696213"/>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077999" y="903520"/>
            <a:ext cx="100101" cy="5696213"/>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219030" y="1081946"/>
            <a:ext cx="1569660" cy="369332"/>
          </a:xfrm>
          <a:prstGeom prst="rect">
            <a:avLst/>
          </a:prstGeom>
          <a:noFill/>
        </p:spPr>
        <p:txBody>
          <a:bodyPr wrap="none" rtlCol="0">
            <a:spAutoFit/>
          </a:bodyPr>
          <a:lstStyle/>
          <a:p>
            <a:r>
              <a:rPr lang="en-US" u="sng" dirty="0">
                <a:solidFill>
                  <a:srgbClr val="000000"/>
                </a:solidFill>
              </a:rPr>
              <a:t>Shock ripples</a:t>
            </a:r>
            <a:endParaRPr lang="sv-SE" u="sng" dirty="0">
              <a:solidFill>
                <a:srgbClr val="000000"/>
              </a:solidFill>
            </a:endParaRPr>
          </a:p>
        </p:txBody>
      </p:sp>
      <p:sp>
        <p:nvSpPr>
          <p:cNvPr id="11" name="TextBox 10"/>
          <p:cNvSpPr txBox="1"/>
          <p:nvPr/>
        </p:nvSpPr>
        <p:spPr>
          <a:xfrm>
            <a:off x="5000941" y="1058779"/>
            <a:ext cx="2069797" cy="369332"/>
          </a:xfrm>
          <a:prstGeom prst="rect">
            <a:avLst/>
          </a:prstGeom>
          <a:noFill/>
        </p:spPr>
        <p:txBody>
          <a:bodyPr wrap="none" rtlCol="0">
            <a:spAutoFit/>
          </a:bodyPr>
          <a:lstStyle/>
          <a:p>
            <a:r>
              <a:rPr lang="en-US" u="sng" dirty="0">
                <a:solidFill>
                  <a:srgbClr val="000000"/>
                </a:solidFill>
              </a:rPr>
              <a:t>SW discontinuities</a:t>
            </a:r>
            <a:endParaRPr lang="sv-SE" u="sng" dirty="0">
              <a:solidFill>
                <a:srgbClr val="000000"/>
              </a:solidFill>
            </a:endParaRPr>
          </a:p>
        </p:txBody>
      </p:sp>
      <p:sp>
        <p:nvSpPr>
          <p:cNvPr id="12" name="TextBox 11"/>
          <p:cNvSpPr txBox="1"/>
          <p:nvPr/>
        </p:nvSpPr>
        <p:spPr>
          <a:xfrm>
            <a:off x="8159201" y="1077178"/>
            <a:ext cx="3916457" cy="369332"/>
          </a:xfrm>
          <a:prstGeom prst="rect">
            <a:avLst/>
          </a:prstGeom>
          <a:noFill/>
        </p:spPr>
        <p:txBody>
          <a:bodyPr wrap="none" rtlCol="0">
            <a:spAutoFit/>
          </a:bodyPr>
          <a:lstStyle/>
          <a:p>
            <a:r>
              <a:rPr lang="en-US" u="sng" dirty="0">
                <a:solidFill>
                  <a:srgbClr val="000000"/>
                </a:solidFill>
              </a:rPr>
              <a:t>Foreshock Structures &amp; Reformation</a:t>
            </a:r>
            <a:endParaRPr lang="sv-SE" u="sng" dirty="0">
              <a:solidFill>
                <a:srgbClr val="00000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88258" y="2615398"/>
            <a:ext cx="3895162" cy="2272456"/>
          </a:xfrm>
          <a:prstGeom prst="rect">
            <a:avLst/>
          </a:prstGeom>
        </p:spPr>
      </p:pic>
      <p:pic>
        <p:nvPicPr>
          <p:cNvPr id="14" name="Picture 2" descr="https://www.researchgate.net/publication/325920264/figure/fig8/AS:640151671828480@1529635460052/Sketch-of-bow-shock-rippling-and-of-the-mechanism-leading-to-magnetosheath-jets-as-the_W64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140" y="2161379"/>
            <a:ext cx="3001690" cy="28478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585" y="6416249"/>
            <a:ext cx="1781385" cy="230832"/>
          </a:xfrm>
          <a:prstGeom prst="rect">
            <a:avLst/>
          </a:prstGeom>
          <a:noFill/>
        </p:spPr>
        <p:txBody>
          <a:bodyPr wrap="square" rtlCol="0">
            <a:spAutoFit/>
          </a:bodyPr>
          <a:lstStyle/>
          <a:p>
            <a:r>
              <a:rPr lang="en-US" sz="900" dirty="0" err="1">
                <a:solidFill>
                  <a:srgbClr val="000000"/>
                </a:solidFill>
              </a:rPr>
              <a:t>Hietala</a:t>
            </a:r>
            <a:r>
              <a:rPr lang="en-US" sz="900" dirty="0">
                <a:solidFill>
                  <a:srgbClr val="000000"/>
                </a:solidFill>
              </a:rPr>
              <a:t> et al. (</a:t>
            </a:r>
            <a:r>
              <a:rPr lang="el-GR" sz="900" dirty="0">
                <a:solidFill>
                  <a:srgbClr val="000000"/>
                </a:solidFill>
              </a:rPr>
              <a:t>2009,</a:t>
            </a:r>
            <a:r>
              <a:rPr lang="en-US" sz="900" dirty="0">
                <a:solidFill>
                  <a:srgbClr val="000000"/>
                </a:solidFill>
              </a:rPr>
              <a:t>2012)  </a:t>
            </a:r>
            <a:endParaRPr lang="sv-SE" sz="900" dirty="0">
              <a:solidFill>
                <a:srgbClr val="000000"/>
              </a:solidFill>
            </a:endParaRPr>
          </a:p>
        </p:txBody>
      </p:sp>
      <p:sp>
        <p:nvSpPr>
          <p:cNvPr id="18" name="TextBox 17"/>
          <p:cNvSpPr txBox="1"/>
          <p:nvPr/>
        </p:nvSpPr>
        <p:spPr>
          <a:xfrm>
            <a:off x="4023390" y="6408369"/>
            <a:ext cx="1257017" cy="230832"/>
          </a:xfrm>
          <a:prstGeom prst="rect">
            <a:avLst/>
          </a:prstGeom>
          <a:noFill/>
        </p:spPr>
        <p:txBody>
          <a:bodyPr wrap="square" rtlCol="0">
            <a:spAutoFit/>
          </a:bodyPr>
          <a:lstStyle/>
          <a:p>
            <a:r>
              <a:rPr lang="en-US" sz="900" dirty="0">
                <a:solidFill>
                  <a:srgbClr val="000000"/>
                </a:solidFill>
              </a:rPr>
              <a:t>Archer et al. (2012)  </a:t>
            </a:r>
            <a:endParaRPr lang="sv-SE" sz="900" dirty="0">
              <a:solidFill>
                <a:srgbClr val="000000"/>
              </a:solidFill>
            </a:endParaRPr>
          </a:p>
        </p:txBody>
      </p:sp>
      <p:cxnSp>
        <p:nvCxnSpPr>
          <p:cNvPr id="15" name="Straight Connector 14"/>
          <p:cNvCxnSpPr/>
          <p:nvPr/>
        </p:nvCxnSpPr>
        <p:spPr>
          <a:xfrm>
            <a:off x="208356" y="1499190"/>
            <a:ext cx="1185672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8159201" y="6408369"/>
            <a:ext cx="3339872" cy="230832"/>
          </a:xfrm>
          <a:prstGeom prst="rect">
            <a:avLst/>
          </a:prstGeom>
          <a:noFill/>
        </p:spPr>
        <p:txBody>
          <a:bodyPr wrap="square" rtlCol="0">
            <a:spAutoFit/>
          </a:bodyPr>
          <a:lstStyle/>
          <a:p>
            <a:r>
              <a:rPr lang="en-US" sz="900" dirty="0">
                <a:solidFill>
                  <a:srgbClr val="000000"/>
                </a:solidFill>
              </a:rPr>
              <a:t>Karlsson et al.(2015), </a:t>
            </a:r>
            <a:r>
              <a:rPr lang="en-US" sz="900" dirty="0" err="1">
                <a:solidFill>
                  <a:srgbClr val="000000"/>
                </a:solidFill>
              </a:rPr>
              <a:t>Suni</a:t>
            </a:r>
            <a:r>
              <a:rPr lang="en-US" sz="900" dirty="0">
                <a:solidFill>
                  <a:srgbClr val="000000"/>
                </a:solidFill>
              </a:rPr>
              <a:t> et al. (2021), Raptis et al. (2022)</a:t>
            </a:r>
            <a:endParaRPr lang="sv-SE" sz="900" dirty="0">
              <a:solidFill>
                <a:srgbClr val="000000"/>
              </a:solidFill>
            </a:endParaRPr>
          </a:p>
        </p:txBody>
      </p:sp>
      <p:sp>
        <p:nvSpPr>
          <p:cNvPr id="5" name="TextBox 4">
            <a:extLst>
              <a:ext uri="{FF2B5EF4-FFF2-40B4-BE49-F238E27FC236}">
                <a16:creationId xmlns:a16="http://schemas.microsoft.com/office/drawing/2014/main" id="{7DE9B6AD-7BF3-4E44-9B20-409F4D1C5DAD}"/>
              </a:ext>
            </a:extLst>
          </p:cNvPr>
          <p:cNvSpPr txBox="1"/>
          <p:nvPr/>
        </p:nvSpPr>
        <p:spPr>
          <a:xfrm>
            <a:off x="305802" y="5234734"/>
            <a:ext cx="3253769" cy="784830"/>
          </a:xfrm>
          <a:prstGeom prst="rect">
            <a:avLst/>
          </a:prstGeom>
          <a:noFill/>
        </p:spPr>
        <p:txBody>
          <a:bodyPr wrap="square" rtlCol="0">
            <a:spAutoFit/>
          </a:bodyPr>
          <a:lstStyle/>
          <a:p>
            <a:r>
              <a:rPr lang="en-US" sz="1500" dirty="0">
                <a:solidFill>
                  <a:srgbClr val="000000"/>
                </a:solidFill>
              </a:rPr>
              <a:t>SW </a:t>
            </a:r>
            <a:r>
              <a:rPr lang="en-US" sz="1500" dirty="0">
                <a:solidFill>
                  <a:srgbClr val="000000"/>
                </a:solidFill>
                <a:sym typeface="Wingdings" panose="05000000000000000000" pitchFamily="2" charset="2"/>
              </a:rPr>
              <a:t></a:t>
            </a:r>
            <a:r>
              <a:rPr lang="en-US" sz="1500" dirty="0">
                <a:solidFill>
                  <a:srgbClr val="000000"/>
                </a:solidFill>
              </a:rPr>
              <a:t> locally inclined part of the bow shock </a:t>
            </a:r>
            <a:r>
              <a:rPr lang="en-US" sz="1500" dirty="0">
                <a:solidFill>
                  <a:srgbClr val="000000"/>
                </a:solidFill>
                <a:sym typeface="Wingdings" panose="05000000000000000000" pitchFamily="2" charset="2"/>
              </a:rPr>
              <a:t> </a:t>
            </a:r>
            <a:r>
              <a:rPr lang="en-US" sz="1500" dirty="0">
                <a:solidFill>
                  <a:srgbClr val="000000"/>
                </a:solidFill>
              </a:rPr>
              <a:t>less deceleration and heating</a:t>
            </a:r>
            <a:endParaRPr lang="LID4096" sz="1500" dirty="0">
              <a:solidFill>
                <a:srgbClr val="000000"/>
              </a:solidFill>
            </a:endParaRPr>
          </a:p>
        </p:txBody>
      </p:sp>
      <p:pic>
        <p:nvPicPr>
          <p:cNvPr id="17" name="Picture 16">
            <a:extLst>
              <a:ext uri="{FF2B5EF4-FFF2-40B4-BE49-F238E27FC236}">
                <a16:creationId xmlns:a16="http://schemas.microsoft.com/office/drawing/2014/main" id="{6843A8C4-76B6-E991-D24B-04AAE289D3E2}"/>
              </a:ext>
            </a:extLst>
          </p:cNvPr>
          <p:cNvPicPr>
            <a:picLocks noChangeAspect="1"/>
          </p:cNvPicPr>
          <p:nvPr/>
        </p:nvPicPr>
        <p:blipFill>
          <a:blip r:embed="rId4"/>
          <a:stretch>
            <a:fillRect/>
          </a:stretch>
        </p:blipFill>
        <p:spPr>
          <a:xfrm>
            <a:off x="8272679" y="2236395"/>
            <a:ext cx="3872561" cy="3030462"/>
          </a:xfrm>
          <a:prstGeom prst="rect">
            <a:avLst/>
          </a:prstGeom>
        </p:spPr>
      </p:pic>
      <p:sp>
        <p:nvSpPr>
          <p:cNvPr id="19" name="TextBox 18">
            <a:extLst>
              <a:ext uri="{FF2B5EF4-FFF2-40B4-BE49-F238E27FC236}">
                <a16:creationId xmlns:a16="http://schemas.microsoft.com/office/drawing/2014/main" id="{240C3302-F1DF-75B6-13FD-B33F6F688F48}"/>
              </a:ext>
            </a:extLst>
          </p:cNvPr>
          <p:cNvSpPr txBox="1"/>
          <p:nvPr/>
        </p:nvSpPr>
        <p:spPr>
          <a:xfrm>
            <a:off x="4410123" y="5255696"/>
            <a:ext cx="3253769" cy="553998"/>
          </a:xfrm>
          <a:prstGeom prst="rect">
            <a:avLst/>
          </a:prstGeom>
          <a:noFill/>
        </p:spPr>
        <p:txBody>
          <a:bodyPr wrap="square" rtlCol="0">
            <a:spAutoFit/>
          </a:bodyPr>
          <a:lstStyle/>
          <a:p>
            <a:r>
              <a:rPr lang="en-US" sz="1500" dirty="0">
                <a:solidFill>
                  <a:srgbClr val="000000"/>
                </a:solidFill>
              </a:rPr>
              <a:t>RD </a:t>
            </a:r>
            <a:r>
              <a:rPr lang="en-US" sz="1500" dirty="0">
                <a:solidFill>
                  <a:srgbClr val="000000"/>
                </a:solidFill>
                <a:sym typeface="Wingdings" panose="05000000000000000000" pitchFamily="2" charset="2"/>
              </a:rPr>
              <a:t> Change in Foreshock position  Pressure pulses</a:t>
            </a:r>
            <a:endParaRPr lang="LID4096" sz="1500" dirty="0">
              <a:solidFill>
                <a:srgbClr val="000000"/>
              </a:solidFill>
            </a:endParaRPr>
          </a:p>
        </p:txBody>
      </p:sp>
    </p:spTree>
    <p:extLst>
      <p:ext uri="{BB962C8B-B14F-4D97-AF65-F5344CB8AC3E}">
        <p14:creationId xmlns:p14="http://schemas.microsoft.com/office/powerpoint/2010/main" val="45951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Shock Reformation &amp; Magnetosheath Jets</a:t>
            </a:r>
            <a:endParaRPr lang="sv-SE" dirty="0"/>
          </a:p>
        </p:txBody>
      </p:sp>
      <p:sp>
        <p:nvSpPr>
          <p:cNvPr id="6" name="Rectangle 5">
            <a:extLst>
              <a:ext uri="{FF2B5EF4-FFF2-40B4-BE49-F238E27FC236}">
                <a16:creationId xmlns:a16="http://schemas.microsoft.com/office/drawing/2014/main" id="{5B85DCA3-8D1C-0BBE-3032-E28B22F85035}"/>
              </a:ext>
            </a:extLst>
          </p:cNvPr>
          <p:cNvSpPr/>
          <p:nvPr/>
        </p:nvSpPr>
        <p:spPr>
          <a:xfrm>
            <a:off x="0" y="6295273"/>
            <a:ext cx="6428740" cy="369332"/>
          </a:xfrm>
          <a:prstGeom prst="rect">
            <a:avLst/>
          </a:prstGeom>
        </p:spPr>
        <p:txBody>
          <a:bodyPr wrap="square">
            <a:spAutoFit/>
          </a:bodyPr>
          <a:lstStyle/>
          <a:p>
            <a:r>
              <a:rPr lang="en-US" sz="900" dirty="0">
                <a:solidFill>
                  <a:srgbClr val="000000"/>
                </a:solidFill>
              </a:rPr>
              <a:t>Raptis, S., Karlsson, T., Vaivads, A. et al. Downstream high-speed plasma jet generation as a direct consequence of shock reformation. </a:t>
            </a:r>
            <a:r>
              <a:rPr lang="en-US" sz="900" i="1" dirty="0">
                <a:solidFill>
                  <a:srgbClr val="000000"/>
                </a:solidFill>
              </a:rPr>
              <a:t>Nature Communications </a:t>
            </a:r>
            <a:r>
              <a:rPr lang="en-US" sz="900" dirty="0">
                <a:solidFill>
                  <a:srgbClr val="000000"/>
                </a:solidFill>
              </a:rPr>
              <a:t>13, 598 (2022). https://doi.org/10.1038/s41467-022-28110-4</a:t>
            </a:r>
            <a:endParaRPr lang="sv-SE" sz="900" dirty="0">
              <a:solidFill>
                <a:srgbClr val="000000"/>
              </a:solidFill>
            </a:endParaRPr>
          </a:p>
        </p:txBody>
      </p:sp>
      <p:pic>
        <p:nvPicPr>
          <p:cNvPr id="4" name="Picture 3" descr="A picture containing table&#10;&#10;Description automatically generated">
            <a:extLst>
              <a:ext uri="{FF2B5EF4-FFF2-40B4-BE49-F238E27FC236}">
                <a16:creationId xmlns:a16="http://schemas.microsoft.com/office/drawing/2014/main" id="{05D056D4-C7E7-DD4A-D5D8-8A5EAED4E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02" y="1097242"/>
            <a:ext cx="6628571" cy="3845043"/>
          </a:xfrm>
          <a:prstGeom prst="rect">
            <a:avLst/>
          </a:prstGeom>
        </p:spPr>
      </p:pic>
      <p:pic>
        <p:nvPicPr>
          <p:cNvPr id="8" name="Picture 7">
            <a:extLst>
              <a:ext uri="{FF2B5EF4-FFF2-40B4-BE49-F238E27FC236}">
                <a16:creationId xmlns:a16="http://schemas.microsoft.com/office/drawing/2014/main" id="{BF0BD1F3-38C2-D8E3-0D58-F27C5DB211F6}"/>
              </a:ext>
            </a:extLst>
          </p:cNvPr>
          <p:cNvPicPr>
            <a:picLocks noChangeAspect="1"/>
          </p:cNvPicPr>
          <p:nvPr/>
        </p:nvPicPr>
        <p:blipFill>
          <a:blip r:embed="rId4"/>
          <a:stretch>
            <a:fillRect/>
          </a:stretch>
        </p:blipFill>
        <p:spPr>
          <a:xfrm>
            <a:off x="7091693" y="789089"/>
            <a:ext cx="3966255" cy="5385344"/>
          </a:xfrm>
          <a:prstGeom prst="rect">
            <a:avLst/>
          </a:prstGeom>
        </p:spPr>
      </p:pic>
      <p:graphicFrame>
        <p:nvGraphicFramePr>
          <p:cNvPr id="5" name="Object 4">
            <a:extLst>
              <a:ext uri="{FF2B5EF4-FFF2-40B4-BE49-F238E27FC236}">
                <a16:creationId xmlns:a16="http://schemas.microsoft.com/office/drawing/2014/main" id="{859BA8B2-6AD9-C9DB-8275-CFBF4080BEE4}"/>
              </a:ext>
            </a:extLst>
          </p:cNvPr>
          <p:cNvGraphicFramePr>
            <a:graphicFrameLocks noChangeAspect="1"/>
          </p:cNvGraphicFramePr>
          <p:nvPr/>
        </p:nvGraphicFramePr>
        <p:xfrm>
          <a:off x="2015655" y="4942285"/>
          <a:ext cx="4279268" cy="1036446"/>
        </p:xfrm>
        <a:graphic>
          <a:graphicData uri="http://schemas.openxmlformats.org/presentationml/2006/ole">
            <mc:AlternateContent xmlns:mc="http://schemas.openxmlformats.org/markup-compatibility/2006">
              <mc:Choice xmlns:v="urn:schemas-microsoft-com:vml" Requires="v">
                <p:oleObj name="Εικόνα Bitmap" r:id="rId5" imgW="10382400" imgH="2514600" progId="Paint.Picture">
                  <p:embed/>
                </p:oleObj>
              </mc:Choice>
              <mc:Fallback>
                <p:oleObj name="Εικόνα Bitmap" r:id="rId5" imgW="10382400" imgH="2514600" progId="Paint.Picture">
                  <p:embed/>
                  <p:pic>
                    <p:nvPicPr>
                      <p:cNvPr id="5" name="Object 4">
                        <a:extLst>
                          <a:ext uri="{FF2B5EF4-FFF2-40B4-BE49-F238E27FC236}">
                            <a16:creationId xmlns:a16="http://schemas.microsoft.com/office/drawing/2014/main" id="{859BA8B2-6AD9-C9DB-8275-CFBF4080BEE4}"/>
                          </a:ext>
                        </a:extLst>
                      </p:cNvPr>
                      <p:cNvPicPr/>
                      <p:nvPr/>
                    </p:nvPicPr>
                    <p:blipFill>
                      <a:blip r:embed="rId6"/>
                      <a:stretch>
                        <a:fillRect/>
                      </a:stretch>
                    </p:blipFill>
                    <p:spPr>
                      <a:xfrm>
                        <a:off x="2015655" y="4942285"/>
                        <a:ext cx="4279268" cy="1036446"/>
                      </a:xfrm>
                      <a:prstGeom prst="rect">
                        <a:avLst/>
                      </a:prstGeom>
                    </p:spPr>
                  </p:pic>
                </p:oleObj>
              </mc:Fallback>
            </mc:AlternateContent>
          </a:graphicData>
        </a:graphic>
      </p:graphicFrame>
    </p:spTree>
    <p:extLst>
      <p:ext uri="{BB962C8B-B14F-4D97-AF65-F5344CB8AC3E}">
        <p14:creationId xmlns:p14="http://schemas.microsoft.com/office/powerpoint/2010/main" val="4022136586"/>
      </p:ext>
    </p:extLst>
  </p:cSld>
  <p:clrMapOvr>
    <a:masterClrMapping/>
  </p:clrMapOvr>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 Leuven</Template>
  <TotalTime>0</TotalTime>
  <Words>1574</Words>
  <Application>Microsoft Office PowerPoint</Application>
  <PresentationFormat>Widescreen</PresentationFormat>
  <Paragraphs>249</Paragraphs>
  <Slides>26</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Cambria Math</vt:lpstr>
      <vt:lpstr>Times New Roman</vt:lpstr>
      <vt:lpstr>Wingdings</vt:lpstr>
      <vt:lpstr>KU Leuven</vt:lpstr>
      <vt:lpstr>Εικόνα Bitmap</vt:lpstr>
      <vt:lpstr>On the discrepancies of magnetosheath jet identification and statistical properties due to different temporal resolution and plasma moment derivation  Savvas Raptis  Division of Space and Plasma Physics KTH Royal Institute of Technology, Stockholm, Sweden    COSPAR 2022 – Athens, Greece 27/05/2022</vt:lpstr>
      <vt:lpstr>On the discrepancies of magnetosheath jet identification and statistical properties due to different temporal resolution and plasma moment derivation &amp; distribution functions  Savvas Raptis  Division of Space and Plasma Physics KTH Royal Institute of Technology, Stockholm, Sweden    COSPAR 2022 – Athens, Greece 27/05/2022</vt:lpstr>
      <vt:lpstr>On the discrepancies of magnetosheath jet identification and statistical properties due to different temporal resolution and plasma moment derivation &amp; distribution functions with MMS  Savvas Raptis  Division of Space and Plasma Physics KTH Royal Institute of Technology, Stockholm, Sweden    COSPAR 2022 – Athens, Greece 27/05/2022</vt:lpstr>
      <vt:lpstr>PowerPoint Presentation</vt:lpstr>
      <vt:lpstr>Magnetosheath Jets – Definition </vt:lpstr>
      <vt:lpstr>Shock, Magnetosheath &amp; Jet classification</vt:lpstr>
      <vt:lpstr>Summarized properties – Quasi Parallel</vt:lpstr>
      <vt:lpstr>How are these jets created (Qpar) ?</vt:lpstr>
      <vt:lpstr>Shock Reformation &amp; Magnetosheath Jets</vt:lpstr>
      <vt:lpstr>PowerPoint Presentation</vt:lpstr>
      <vt:lpstr>Qpar Magnetosheath jet – Fast data</vt:lpstr>
      <vt:lpstr>Qpar Magnetosheath jet – MMS Burst data</vt:lpstr>
      <vt:lpstr>Jet evolution in Qpar Magnetosheath</vt:lpstr>
      <vt:lpstr>Jet evolution in Qpar Magnetosheath</vt:lpstr>
      <vt:lpstr>Jet evolution in Qpar Magnetosheath</vt:lpstr>
      <vt:lpstr>Jet evolution in Qpar Magnetosheath</vt:lpstr>
      <vt:lpstr>Partial Moment Derivation</vt:lpstr>
      <vt:lpstr>Summary &amp; Conclusion</vt:lpstr>
      <vt:lpstr>PowerPoint Presentation</vt:lpstr>
      <vt:lpstr>PowerPoint Presentation</vt:lpstr>
      <vt:lpstr>MMS – Jet Database</vt:lpstr>
      <vt:lpstr>Jets – references update (&gt;2019)</vt:lpstr>
      <vt:lpstr>General Observations of MMS</vt:lpstr>
      <vt:lpstr>Shock transitions with MMS</vt:lpstr>
      <vt:lpstr>Summarized properties – Quasi Perpendicular</vt:lpstr>
      <vt:lpstr>Summarized properties – Boundary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2017-09-13T11:47:32Z</dcterms:created>
  <dcterms:modified xsi:type="dcterms:W3CDTF">2022-07-19T11:37:45Z</dcterms:modified>
</cp:coreProperties>
</file>