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503" r:id="rId2"/>
    <p:sldId id="449" r:id="rId3"/>
    <p:sldId id="507" r:id="rId4"/>
    <p:sldId id="446" r:id="rId5"/>
    <p:sldId id="544" r:id="rId6"/>
    <p:sldId id="545" r:id="rId7"/>
    <p:sldId id="546" r:id="rId8"/>
    <p:sldId id="468" r:id="rId9"/>
    <p:sldId id="508" r:id="rId10"/>
    <p:sldId id="509" r:id="rId11"/>
    <p:sldId id="488" r:id="rId12"/>
    <p:sldId id="514" r:id="rId13"/>
    <p:sldId id="517" r:id="rId14"/>
    <p:sldId id="518" r:id="rId15"/>
    <p:sldId id="513" r:id="rId16"/>
    <p:sldId id="515" r:id="rId17"/>
    <p:sldId id="441" r:id="rId18"/>
    <p:sldId id="464" r:id="rId19"/>
    <p:sldId id="483" r:id="rId20"/>
    <p:sldId id="548" r:id="rId21"/>
    <p:sldId id="492" r:id="rId22"/>
    <p:sldId id="496" r:id="rId23"/>
    <p:sldId id="452" r:id="rId24"/>
    <p:sldId id="463" r:id="rId25"/>
    <p:sldId id="549" r:id="rId26"/>
    <p:sldId id="498" r:id="rId27"/>
    <p:sldId id="547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E0E2D0"/>
    <a:srgbClr val="FF3B3B"/>
    <a:srgbClr val="A167B2"/>
    <a:srgbClr val="DDDDDD"/>
    <a:srgbClr val="FFCCCC"/>
    <a:srgbClr val="5F5F5F"/>
    <a:srgbClr val="7F7F7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8549E2-E8A5-4D2E-8A40-ACD3D7015C5E}" v="1683" dt="2022-06-08T21:08:13.6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92" autoAdjust="0"/>
    <p:restoredTop sz="94849" autoAdjust="0"/>
  </p:normalViewPr>
  <p:slideViewPr>
    <p:cSldViewPr snapToGrid="0" snapToObjects="1">
      <p:cViewPr varScale="1">
        <p:scale>
          <a:sx n="165" d="100"/>
          <a:sy n="165" d="100"/>
        </p:scale>
        <p:origin x="104" y="180"/>
      </p:cViewPr>
      <p:guideLst/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9" d="100"/>
        <a:sy n="139" d="100"/>
      </p:scale>
      <p:origin x="0" y="-1828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22-6-2022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01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7795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191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3820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3334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5323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7150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6968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9741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5126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9550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9028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3606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6945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Raptis – Magnetosheath Jets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SSPM 2022 – Umea, Sweden |</a:t>
            </a:r>
            <a:r>
              <a:rPr lang="en-US" sz="1300" baseline="0" dirty="0">
                <a:solidFill>
                  <a:srgbClr val="5F5F5F"/>
                </a:solidFill>
              </a:rPr>
              <a:t> 09/06/22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22/06/2022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1214-018-0516-3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83743" y="290223"/>
            <a:ext cx="6974980" cy="65044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Magnetosheath Jets</a:t>
            </a:r>
            <a:br>
              <a:rPr lang="en-US" dirty="0"/>
            </a:br>
            <a:r>
              <a:rPr lang="en-US" dirty="0"/>
              <a:t>using MMS</a:t>
            </a:r>
            <a:br>
              <a:rPr lang="en-US" dirty="0"/>
            </a:br>
            <a:r>
              <a:rPr lang="nl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200" dirty="0"/>
              <a:t>Savvas Raptis</a:t>
            </a:r>
            <a:r>
              <a:rPr lang="nl-BE" sz="2200" b="1" dirty="0"/>
              <a:t/>
            </a:r>
            <a:br>
              <a:rPr lang="nl-BE" sz="2200" b="1" dirty="0"/>
            </a:br>
            <a:r>
              <a:rPr lang="nl-BE" sz="2200" b="1" dirty="0"/>
              <a:t/>
            </a:r>
            <a:br>
              <a:rPr lang="nl-BE" sz="2200" b="1" dirty="0"/>
            </a:br>
            <a:r>
              <a:rPr lang="en-US" sz="1800" dirty="0"/>
              <a:t>Division of Space and Plasma Physics</a:t>
            </a:r>
            <a:br>
              <a:rPr lang="en-US" sz="1800" dirty="0"/>
            </a:br>
            <a:r>
              <a:rPr lang="en-US" sz="1800" dirty="0"/>
              <a:t>KTH Royal Institute of Technology, Stockholm, Sweden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Swedish Space Plasma Meeting 2022</a:t>
            </a:r>
            <a:br>
              <a:rPr lang="en-US" sz="2000" dirty="0"/>
            </a:br>
            <a:r>
              <a:rPr lang="en-US" sz="2000" dirty="0"/>
              <a:t>Umea, Sweden</a:t>
            </a:r>
            <a:br>
              <a:rPr lang="en-US" sz="2000" dirty="0"/>
            </a:br>
            <a:r>
              <a:rPr lang="en-US" sz="2000" dirty="0"/>
              <a:t>09/06/2022</a:t>
            </a:r>
            <a:endParaRPr lang="nl-NL" sz="1700" dirty="0"/>
          </a:p>
        </p:txBody>
      </p:sp>
      <p:pic>
        <p:nvPicPr>
          <p:cNvPr id="10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7" y="1151275"/>
            <a:ext cx="3319732" cy="37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48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are these jets created (</a:t>
            </a:r>
            <a:r>
              <a:rPr lang="en-US" dirty="0" err="1"/>
              <a:t>Qpar</a:t>
            </a:r>
            <a:r>
              <a:rPr lang="en-US" dirty="0"/>
              <a:t>/Boundary) ?</a:t>
            </a:r>
            <a:endParaRPr lang="sv-SE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959990" y="903520"/>
            <a:ext cx="36026" cy="5696213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77999" y="903520"/>
            <a:ext cx="100101" cy="5696213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19030" y="108194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Shock ripples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941" y="1058779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SW discontinuities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9201" y="1077178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Foreshock Structures &amp; Reformation</a:t>
            </a:r>
            <a:endParaRPr lang="sv-SE" u="sng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258" y="2615398"/>
            <a:ext cx="3895162" cy="2272456"/>
          </a:xfrm>
          <a:prstGeom prst="rect">
            <a:avLst/>
          </a:prstGeom>
        </p:spPr>
      </p:pic>
      <p:pic>
        <p:nvPicPr>
          <p:cNvPr id="14" name="Picture 2" descr="https://www.researchgate.net/publication/325920264/figure/fig8/AS:640151671828480@1529635460052/Sketch-of-bow-shock-rippling-and-of-the-mechanism-leading-to-magnetosheath-jets-as-the_W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40" y="2161379"/>
            <a:ext cx="3001690" cy="284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79585" y="6416249"/>
            <a:ext cx="17813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</a:rPr>
              <a:t>Hietala</a:t>
            </a:r>
            <a:r>
              <a:rPr lang="en-US" sz="900" dirty="0">
                <a:solidFill>
                  <a:srgbClr val="000000"/>
                </a:solidFill>
              </a:rPr>
              <a:t> et al. (</a:t>
            </a:r>
            <a:r>
              <a:rPr lang="el-GR" sz="900" dirty="0">
                <a:solidFill>
                  <a:srgbClr val="000000"/>
                </a:solidFill>
              </a:rPr>
              <a:t>2009,</a:t>
            </a:r>
            <a:r>
              <a:rPr lang="en-US" sz="900" dirty="0">
                <a:solidFill>
                  <a:srgbClr val="000000"/>
                </a:solidFill>
              </a:rPr>
              <a:t>2012)  </a:t>
            </a:r>
            <a:endParaRPr lang="sv-SE" sz="9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3390" y="6408369"/>
            <a:ext cx="12570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Archer et al. (2012)  </a:t>
            </a:r>
            <a:endParaRPr lang="sv-SE" sz="900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8356" y="1499190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159201" y="6408369"/>
            <a:ext cx="33398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Karlsson et al.(2015), </a:t>
            </a:r>
            <a:r>
              <a:rPr lang="en-US" sz="900" dirty="0" err="1">
                <a:solidFill>
                  <a:srgbClr val="000000"/>
                </a:solidFill>
              </a:rPr>
              <a:t>Suni</a:t>
            </a:r>
            <a:r>
              <a:rPr lang="en-US" sz="900" dirty="0">
                <a:solidFill>
                  <a:srgbClr val="000000"/>
                </a:solidFill>
              </a:rPr>
              <a:t> et al. (2021), Raptis et al. (2022)</a:t>
            </a:r>
            <a:endParaRPr lang="sv-SE" sz="9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9B6AD-7BF3-4E44-9B20-409F4D1C5DAD}"/>
              </a:ext>
            </a:extLst>
          </p:cNvPr>
          <p:cNvSpPr txBox="1"/>
          <p:nvPr/>
        </p:nvSpPr>
        <p:spPr>
          <a:xfrm>
            <a:off x="305802" y="5234734"/>
            <a:ext cx="32537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SW </a:t>
            </a:r>
            <a:r>
              <a:rPr lang="en-US" sz="1500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rgbClr val="000000"/>
                </a:solidFill>
              </a:rPr>
              <a:t> locally inclined part of the bow shock </a:t>
            </a:r>
            <a:r>
              <a:rPr lang="en-US" sz="15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1500" dirty="0">
                <a:solidFill>
                  <a:srgbClr val="000000"/>
                </a:solidFill>
              </a:rPr>
              <a:t>less deceleration and heating</a:t>
            </a:r>
            <a:endParaRPr lang="LID4096" sz="1500" dirty="0">
              <a:solidFill>
                <a:srgbClr val="0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43A8C4-76B6-E991-D24B-04AAE289D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679" y="2236395"/>
            <a:ext cx="3872561" cy="30304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0C3302-F1DF-75B6-13FD-B33F6F688F48}"/>
              </a:ext>
            </a:extLst>
          </p:cNvPr>
          <p:cNvSpPr txBox="1"/>
          <p:nvPr/>
        </p:nvSpPr>
        <p:spPr>
          <a:xfrm>
            <a:off x="4410123" y="5255696"/>
            <a:ext cx="3253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RD </a:t>
            </a:r>
            <a:r>
              <a:rPr lang="en-US" sz="1500" dirty="0">
                <a:solidFill>
                  <a:srgbClr val="000000"/>
                </a:solidFill>
                <a:sym typeface="Wingdings" panose="05000000000000000000" pitchFamily="2" charset="2"/>
              </a:rPr>
              <a:t> Change in Foreshock position  Pressure pulses</a:t>
            </a:r>
            <a:endParaRPr lang="LID4096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7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/>
          <a:lstStyle/>
          <a:p>
            <a:pPr algn="ctr"/>
            <a:r>
              <a:rPr lang="en-US" dirty="0"/>
              <a:t>Shock Reformation &amp; Magnetosheath Jets</a:t>
            </a:r>
            <a:endParaRPr lang="sv-S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85DCA3-8D1C-0BBE-3032-E28B22F85035}"/>
              </a:ext>
            </a:extLst>
          </p:cNvPr>
          <p:cNvSpPr/>
          <p:nvPr/>
        </p:nvSpPr>
        <p:spPr>
          <a:xfrm>
            <a:off x="0" y="6286884"/>
            <a:ext cx="6428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Raptis, S., Karlsson, T., </a:t>
            </a:r>
            <a:r>
              <a:rPr lang="en-US" sz="900" dirty="0" err="1">
                <a:solidFill>
                  <a:srgbClr val="000000"/>
                </a:solidFill>
              </a:rPr>
              <a:t>Vaivads</a:t>
            </a:r>
            <a:r>
              <a:rPr lang="en-US" sz="900" dirty="0">
                <a:solidFill>
                  <a:srgbClr val="000000"/>
                </a:solidFill>
              </a:rPr>
              <a:t>, A. et al. Downstream high-speed plasma jet generation as a direct consequence of shock reformation. Nature Communications 13, 598 (2022). https://doi.org/10.1038/s41467-022-28110-4</a:t>
            </a:r>
            <a:endParaRPr lang="sv-SE" sz="900" dirty="0">
              <a:solidFill>
                <a:srgbClr val="000000"/>
              </a:solidFill>
            </a:endParaRPr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05D056D4-C7E7-DD4A-D5D8-8A5EAED4E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715" y="1097242"/>
            <a:ext cx="6628571" cy="3845043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59BA8B2-6AD9-C9DB-8275-CFBF4080BE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304997"/>
              </p:ext>
            </p:extLst>
          </p:nvPr>
        </p:nvGraphicFramePr>
        <p:xfrm>
          <a:off x="4695838" y="4942285"/>
          <a:ext cx="4279268" cy="1036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Εικόνα Bitmap" r:id="rId5" imgW="10382400" imgH="2514600" progId="Paint.Picture">
                  <p:embed/>
                </p:oleObj>
              </mc:Choice>
              <mc:Fallback>
                <p:oleObj name="Εικόνα Bitmap" r:id="rId5" imgW="10382400" imgH="2514600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59BA8B2-6AD9-C9DB-8275-CFBF4080BE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95838" y="4942285"/>
                        <a:ext cx="4279268" cy="1036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2136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Recent Results</a:t>
            </a:r>
          </a:p>
          <a:p>
            <a:pPr marL="0" indent="0" algn="ctr">
              <a:buNone/>
            </a:pPr>
            <a:r>
              <a:rPr lang="en-US" sz="1500" dirty="0"/>
              <a:t>MMS</a:t>
            </a:r>
            <a:r>
              <a:rPr lang="en-US" sz="1500" dirty="0">
                <a:solidFill>
                  <a:srgbClr val="E0E2D0"/>
                </a:solidFill>
              </a:rPr>
              <a:t> | Schematic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1EF880-65C5-1CFA-7974-FFEB50DF45B6}"/>
              </a:ext>
            </a:extLst>
          </p:cNvPr>
          <p:cNvSpPr txBox="1"/>
          <p:nvPr/>
        </p:nvSpPr>
        <p:spPr>
          <a:xfrm>
            <a:off x="-65714" y="6439871"/>
            <a:ext cx="61617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Raptis, Karlsson, et al,. 2022 | (Ongoing)</a:t>
            </a:r>
          </a:p>
        </p:txBody>
      </p:sp>
    </p:spTree>
    <p:extLst>
      <p:ext uri="{BB962C8B-B14F-4D97-AF65-F5344CB8AC3E}">
        <p14:creationId xmlns:p14="http://schemas.microsoft.com/office/powerpoint/2010/main" val="3183188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Qpar</a:t>
            </a:r>
            <a:r>
              <a:rPr lang="en-US" dirty="0"/>
              <a:t> Magnetosheath jet – Fast data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C38896-5A3C-AF7D-B368-6F4E292F4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204" y="1079331"/>
            <a:ext cx="4469592" cy="53605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5A6BB8-31CD-76E1-9B28-A558B4DAA9AC}"/>
                  </a:ext>
                </a:extLst>
              </p:cNvPr>
              <p:cNvSpPr txBox="1"/>
              <p:nvPr/>
            </p:nvSpPr>
            <p:spPr>
              <a:xfrm>
                <a:off x="9176362" y="1857886"/>
                <a:ext cx="2170787" cy="2330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u="sng" dirty="0">
                    <a:solidFill>
                      <a:srgbClr val="000000"/>
                    </a:solidFill>
                  </a:rPr>
                  <a:t>Magnetosheath Jet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|↑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US" b="0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&gt;2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𝑑𝑦𝑛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𝐵𝐺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5A6BB8-31CD-76E1-9B28-A558B4DAA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6362" y="1857886"/>
                <a:ext cx="2170787" cy="2330253"/>
              </a:xfrm>
              <a:prstGeom prst="rect">
                <a:avLst/>
              </a:prstGeom>
              <a:blipFill>
                <a:blip r:embed="rId4"/>
                <a:stretch>
                  <a:fillRect l="-1404" t="-1571" r="-140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FC87BE9-74D5-13E1-0E62-B0C3CFCFF2EF}"/>
              </a:ext>
            </a:extLst>
          </p:cNvPr>
          <p:cNvSpPr txBox="1"/>
          <p:nvPr/>
        </p:nvSpPr>
        <p:spPr>
          <a:xfrm>
            <a:off x="208449" y="1857886"/>
            <a:ext cx="33329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err="1">
                <a:solidFill>
                  <a:srgbClr val="000000"/>
                </a:solidFill>
              </a:rPr>
              <a:t>Qpar</a:t>
            </a:r>
            <a:r>
              <a:rPr lang="en-US" u="sng" dirty="0">
                <a:solidFill>
                  <a:srgbClr val="000000"/>
                </a:solidFill>
              </a:rPr>
              <a:t> Magnetosheath: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High energy ions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Low temperature anisotropy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High </a:t>
            </a:r>
            <a:r>
              <a:rPr lang="en-US" b="1" dirty="0">
                <a:solidFill>
                  <a:srgbClr val="000000"/>
                </a:solidFill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 Variance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36B55-F4F9-7613-36C2-26247F615416}"/>
              </a:ext>
            </a:extLst>
          </p:cNvPr>
          <p:cNvSpPr txBox="1"/>
          <p:nvPr/>
        </p:nvSpPr>
        <p:spPr>
          <a:xfrm>
            <a:off x="-65714" y="6439871"/>
            <a:ext cx="61617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Raptis, Karlsson, et al,. 2022 | (Ongoing)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17A907-2C59-B732-4294-7A1B00834530}"/>
              </a:ext>
            </a:extLst>
          </p:cNvPr>
          <p:cNvSpPr/>
          <p:nvPr/>
        </p:nvSpPr>
        <p:spPr>
          <a:xfrm>
            <a:off x="4603805" y="1240403"/>
            <a:ext cx="1129085" cy="4794637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ADE66-B672-AB32-3F30-6DAAA90CFB94}"/>
              </a:ext>
            </a:extLst>
          </p:cNvPr>
          <p:cNvSpPr/>
          <p:nvPr/>
        </p:nvSpPr>
        <p:spPr>
          <a:xfrm>
            <a:off x="6459112" y="1240403"/>
            <a:ext cx="1129085" cy="4794637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6516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Qpar</a:t>
            </a:r>
            <a:r>
              <a:rPr lang="en-US" dirty="0"/>
              <a:t> Magnetosheath jet – Burst data</a:t>
            </a: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94DF5-70AC-3721-5A3A-ED2AFC46F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32" y="888521"/>
            <a:ext cx="9144682" cy="5523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4D64EB-1B56-E66F-EDF5-C10A712FD86A}"/>
                  </a:ext>
                </a:extLst>
              </p:cNvPr>
              <p:cNvSpPr txBox="1"/>
              <p:nvPr/>
            </p:nvSpPr>
            <p:spPr>
              <a:xfrm>
                <a:off x="67112" y="1510018"/>
                <a:ext cx="2773620" cy="2372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>
                    <a:solidFill>
                      <a:srgbClr val="000000"/>
                    </a:solidFill>
                  </a:rPr>
                  <a:t>Areas of Interest</a:t>
                </a:r>
              </a:p>
              <a:p>
                <a:pPr algn="ctr"/>
                <a:endParaRPr lang="en-US" sz="1500" u="sng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rgbClr val="000000"/>
                    </a:solidFill>
                  </a:rPr>
                  <a:t>Pre jet = Typical MSH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𝑑𝑦𝑛</m:t>
                        </m:r>
                      </m:sub>
                    </m:sSub>
                  </m:oMath>
                </a14:m>
                <a:r>
                  <a:rPr lang="en-US" sz="1500" dirty="0">
                    <a:solidFill>
                      <a:srgbClr val="000000"/>
                    </a:solidFill>
                  </a:rPr>
                  <a:t> peak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=|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1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1500" dirty="0">
                    <a:solidFill>
                      <a:srgbClr val="000000"/>
                    </a:solidFill>
                  </a:rPr>
                  <a:t> peak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rgbClr val="000000"/>
                    </a:solidFill>
                  </a:rPr>
                  <a:t>Post jet = atypical MSH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LID4096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4D64EB-1B56-E66F-EDF5-C10A712FD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2" y="1510018"/>
                <a:ext cx="2773620" cy="2372637"/>
              </a:xfrm>
              <a:prstGeom prst="rect">
                <a:avLst/>
              </a:prstGeom>
              <a:blipFill>
                <a:blip r:embed="rId4"/>
                <a:stretch>
                  <a:fillRect l="-659" t="-154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8216540-8C50-0CA4-BECC-7A1EA12D7A77}"/>
              </a:ext>
            </a:extLst>
          </p:cNvPr>
          <p:cNvSpPr txBox="1"/>
          <p:nvPr/>
        </p:nvSpPr>
        <p:spPr>
          <a:xfrm>
            <a:off x="-65714" y="6439871"/>
            <a:ext cx="61617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Raptis, Karlsson, et al,. 2022 | (Ongoing)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58DD12-7825-4B11-39DA-0A02C0C459C9}"/>
              </a:ext>
            </a:extLst>
          </p:cNvPr>
          <p:cNvCxnSpPr/>
          <p:nvPr/>
        </p:nvCxnSpPr>
        <p:spPr>
          <a:xfrm>
            <a:off x="8189843" y="3882655"/>
            <a:ext cx="3919994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31D7D2-2460-D8D3-2C34-C6BBA65AC1B0}"/>
              </a:ext>
            </a:extLst>
          </p:cNvPr>
          <p:cNvCxnSpPr>
            <a:cxnSpLocks/>
          </p:cNvCxnSpPr>
          <p:nvPr/>
        </p:nvCxnSpPr>
        <p:spPr>
          <a:xfrm>
            <a:off x="8612587" y="1522989"/>
            <a:ext cx="0" cy="4719331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553D24-B396-657D-33E6-604EB47198DC}"/>
                  </a:ext>
                </a:extLst>
              </p:cNvPr>
              <p:cNvSpPr txBox="1"/>
              <p:nvPr/>
            </p:nvSpPr>
            <p:spPr>
              <a:xfrm>
                <a:off x="8243184" y="2511670"/>
                <a:ext cx="3160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553D24-B396-657D-33E6-604EB4719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3184" y="2511670"/>
                <a:ext cx="316063" cy="369332"/>
              </a:xfrm>
              <a:prstGeom prst="rect">
                <a:avLst/>
              </a:prstGeom>
              <a:blipFill>
                <a:blip r:embed="rId5"/>
                <a:stretch>
                  <a:fillRect r="-384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6BF729-3223-6336-E3B7-FA36CBC180C7}"/>
                  </a:ext>
                </a:extLst>
              </p:cNvPr>
              <p:cNvSpPr txBox="1"/>
              <p:nvPr/>
            </p:nvSpPr>
            <p:spPr>
              <a:xfrm>
                <a:off x="8237552" y="4867340"/>
                <a:ext cx="3160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6BF729-3223-6336-E3B7-FA36CBC18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7552" y="4867340"/>
                <a:ext cx="316063" cy="369332"/>
              </a:xfrm>
              <a:prstGeom prst="rect">
                <a:avLst/>
              </a:prstGeom>
              <a:blipFill>
                <a:blip r:embed="rId6"/>
                <a:stretch>
                  <a:fillRect r="-576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50058F-5F65-95A7-F9F6-49189621702B}"/>
                  </a:ext>
                </a:extLst>
              </p:cNvPr>
              <p:cNvSpPr txBox="1"/>
              <p:nvPr/>
            </p:nvSpPr>
            <p:spPr>
              <a:xfrm>
                <a:off x="4865205" y="689844"/>
                <a:ext cx="3160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50058F-5F65-95A7-F9F6-491896217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205" y="689844"/>
                <a:ext cx="316063" cy="369332"/>
              </a:xfrm>
              <a:prstGeom prst="rect">
                <a:avLst/>
              </a:prstGeom>
              <a:blipFill>
                <a:blip r:embed="rId7"/>
                <a:stretch>
                  <a:fillRect r="-384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F8ECE5-ABB4-C552-8BCF-5EC1F79A235A}"/>
                  </a:ext>
                </a:extLst>
              </p:cNvPr>
              <p:cNvSpPr txBox="1"/>
              <p:nvPr/>
            </p:nvSpPr>
            <p:spPr>
              <a:xfrm>
                <a:off x="5333668" y="703855"/>
                <a:ext cx="3160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F8ECE5-ABB4-C552-8BCF-5EC1F79A2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668" y="703855"/>
                <a:ext cx="316063" cy="369332"/>
              </a:xfrm>
              <a:prstGeom prst="rect">
                <a:avLst/>
              </a:prstGeom>
              <a:blipFill>
                <a:blip r:embed="rId8"/>
                <a:stretch>
                  <a:fillRect r="-384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A34A56B-97DF-E420-5003-F84FF7E6CA0E}"/>
              </a:ext>
            </a:extLst>
          </p:cNvPr>
          <p:cNvSpPr/>
          <p:nvPr/>
        </p:nvSpPr>
        <p:spPr>
          <a:xfrm>
            <a:off x="3437615" y="1174842"/>
            <a:ext cx="1129085" cy="4929624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14B6C3-9111-79F9-3CD4-C6C67929052B}"/>
              </a:ext>
            </a:extLst>
          </p:cNvPr>
          <p:cNvSpPr/>
          <p:nvPr/>
        </p:nvSpPr>
        <p:spPr>
          <a:xfrm>
            <a:off x="4864725" y="1185372"/>
            <a:ext cx="375035" cy="4929624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D0AD68-9B6D-4E2C-DDA3-666258655CAB}"/>
              </a:ext>
            </a:extLst>
          </p:cNvPr>
          <p:cNvSpPr/>
          <p:nvPr/>
        </p:nvSpPr>
        <p:spPr>
          <a:xfrm>
            <a:off x="5391828" y="1165591"/>
            <a:ext cx="375035" cy="4929624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9C45CF-A5F0-51A7-1DE6-678E6D54D33D}"/>
              </a:ext>
            </a:extLst>
          </p:cNvPr>
          <p:cNvSpPr/>
          <p:nvPr/>
        </p:nvSpPr>
        <p:spPr>
          <a:xfrm>
            <a:off x="5916030" y="1165591"/>
            <a:ext cx="1129085" cy="4929624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2209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Recent Results</a:t>
            </a:r>
          </a:p>
          <a:p>
            <a:pPr marL="0" indent="0" algn="ctr">
              <a:buNone/>
            </a:pPr>
            <a:r>
              <a:rPr lang="en-US" sz="1500" dirty="0">
                <a:solidFill>
                  <a:srgbClr val="E0E2D0"/>
                </a:solidFill>
              </a:rPr>
              <a:t>MMS | </a:t>
            </a:r>
            <a:r>
              <a:rPr lang="en-US" sz="1500" dirty="0"/>
              <a:t>Schematic</a:t>
            </a:r>
            <a:endParaRPr lang="en-US" sz="1500" dirty="0">
              <a:solidFill>
                <a:srgbClr val="E0E2D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DB0CD6-1CDE-91EA-F3BE-CE5EB9D328A7}"/>
              </a:ext>
            </a:extLst>
          </p:cNvPr>
          <p:cNvSpPr txBox="1"/>
          <p:nvPr/>
        </p:nvSpPr>
        <p:spPr>
          <a:xfrm>
            <a:off x="-65714" y="6439871"/>
            <a:ext cx="61617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Raptis, Karlsson, et al,. 2022 | (Ongoing)</a:t>
            </a:r>
          </a:p>
        </p:txBody>
      </p:sp>
    </p:spTree>
    <p:extLst>
      <p:ext uri="{BB962C8B-B14F-4D97-AF65-F5344CB8AC3E}">
        <p14:creationId xmlns:p14="http://schemas.microsoft.com/office/powerpoint/2010/main" val="817835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3481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Jet evolution in </a:t>
            </a:r>
            <a:r>
              <a:rPr lang="en-US" dirty="0" err="1"/>
              <a:t>Qpar</a:t>
            </a:r>
            <a:r>
              <a:rPr lang="en-US" dirty="0"/>
              <a:t> Magnetosheath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5A4B8-8945-DE1C-0900-A3B9792D3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21" y="419449"/>
            <a:ext cx="10670958" cy="60910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EF8368-C107-CA30-F142-32B796D0D3C6}"/>
              </a:ext>
            </a:extLst>
          </p:cNvPr>
          <p:cNvSpPr txBox="1"/>
          <p:nvPr/>
        </p:nvSpPr>
        <p:spPr>
          <a:xfrm>
            <a:off x="-65714" y="6439871"/>
            <a:ext cx="61617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Raptis, Karlsson, et al,. 2022 | (Ongoing)</a:t>
            </a:r>
          </a:p>
        </p:txBody>
      </p:sp>
    </p:spTree>
    <p:extLst>
      <p:ext uri="{BB962C8B-B14F-4D97-AF65-F5344CB8AC3E}">
        <p14:creationId xmlns:p14="http://schemas.microsoft.com/office/powerpoint/2010/main" val="959352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820726"/>
                <a:ext cx="11041200" cy="579028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ctr">
                  <a:buNone/>
                </a:pPr>
                <a:r>
                  <a:rPr lang="en-US" sz="1600" u="sng" dirty="0"/>
                  <a:t>Main points</a:t>
                </a:r>
              </a:p>
              <a:p>
                <a:pPr marL="0" indent="0" algn="ctr">
                  <a:buNone/>
                </a:pPr>
                <a:r>
                  <a:rPr lang="en-US" sz="1600" dirty="0"/>
                  <a:t>(A) </a:t>
                </a:r>
              </a:p>
              <a:p>
                <a:pPr marL="0" indent="0">
                  <a:buNone/>
                </a:pPr>
                <a:r>
                  <a:rPr lang="en-US" sz="1600" dirty="0"/>
                  <a:t>Jets = “Umbrella” term = Many different phenomena can cause downstream </a:t>
                </a:r>
                <a:r>
                  <a:rPr lang="en-US" sz="1600" dirty="0">
                    <a:solidFill>
                      <a:srgbClr val="00B0F0"/>
                    </a:solidFill>
                  </a:rPr>
                  <a:t>density</a:t>
                </a:r>
                <a:r>
                  <a:rPr lang="en-US" sz="1600" dirty="0"/>
                  <a:t> and/or </a:t>
                </a:r>
                <a:r>
                  <a:rPr lang="en-US" sz="1600" dirty="0">
                    <a:solidFill>
                      <a:srgbClr val="FF0000"/>
                    </a:solidFill>
                  </a:rPr>
                  <a:t>velocity</a:t>
                </a:r>
                <a:r>
                  <a:rPr lang="en-US" sz="1600" dirty="0"/>
                  <a:t> enhancement  = many classes and generation mechanisms</a:t>
                </a:r>
                <a:r>
                  <a:rPr lang="el-GR" sz="1600" dirty="0"/>
                  <a:t>.</a:t>
                </a:r>
              </a:p>
              <a:p>
                <a:pPr marL="0" indent="0" algn="ctr">
                  <a:buNone/>
                </a:pPr>
                <a:r>
                  <a:rPr lang="en-US" sz="1600" dirty="0"/>
                  <a:t>(B)</a:t>
                </a:r>
              </a:p>
              <a:p>
                <a:pPr marL="0" indent="0">
                  <a:buNone/>
                </a:pPr>
                <a:r>
                  <a:rPr lang="en-US" sz="1600" dirty="0"/>
                  <a:t>We recently showed two, relevant to </a:t>
                </a:r>
                <a:r>
                  <a:rPr lang="en-US" sz="1600" dirty="0" err="1"/>
                  <a:t>Qpar</a:t>
                </a:r>
                <a:r>
                  <a:rPr lang="en-US" sz="1600" dirty="0"/>
                  <a:t> shock dynamics:</a:t>
                </a:r>
              </a:p>
              <a:p>
                <a:pPr marL="0" indent="0">
                  <a:buNone/>
                </a:pPr>
                <a:r>
                  <a:rPr lang="en-US" sz="1600" dirty="0"/>
                  <a:t>Shock reformation </a:t>
                </a:r>
                <a:r>
                  <a:rPr lang="en-US" sz="1600" dirty="0">
                    <a:sym typeface="Wingdings" panose="05000000000000000000" pitchFamily="2" charset="2"/>
                  </a:rPr>
                  <a:t> Embedded plasmoids (SLAMS / old shock fronts : </a:t>
                </a:r>
                <a:r>
                  <a:rPr lang="en-US" sz="1600" dirty="0">
                    <a:solidFill>
                      <a:srgbClr val="00B0F0"/>
                    </a:solidFill>
                    <a:sym typeface="Wingdings" panose="05000000000000000000" pitchFamily="2" charset="2"/>
                  </a:rPr>
                  <a:t>n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↑</m:t>
                    </m:r>
                  </m:oMath>
                </a14:m>
                <a:r>
                  <a:rPr lang="en-US" sz="1600" dirty="0">
                    <a:sym typeface="Wingdings" panose="05000000000000000000" pitchFamily="2" charset="2"/>
                  </a:rPr>
                  <a:t>) &amp; “trapped” SW within evolving upstream waves (</a:t>
                </a:r>
                <a:r>
                  <a:rPr lang="en-US" sz="1600" dirty="0">
                    <a:solidFill>
                      <a:srgbClr val="00B0F0"/>
                    </a:solidFill>
                    <a:sym typeface="Wingdings" panose="05000000000000000000" pitchFamily="2" charset="2"/>
                  </a:rPr>
                  <a:t>n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↑</m:t>
                    </m:r>
                  </m:oMath>
                </a14:m>
                <a:r>
                  <a:rPr lang="en-US" sz="1600" dirty="0">
                    <a:sym typeface="Wingdings" panose="05000000000000000000" pitchFamily="2" charset="2"/>
                  </a:rPr>
                  <a:t>,</a:t>
                </a:r>
                <a:r>
                  <a:rPr lang="en-US" sz="16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V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↑</m:t>
                    </m:r>
                  </m:oMath>
                </a14:m>
                <a:r>
                  <a:rPr lang="en-US" sz="1600" dirty="0">
                    <a:sym typeface="Wingdings" panose="05000000000000000000" pitchFamily="2" charset="2"/>
                  </a:rPr>
                  <a:t>)</a:t>
                </a:r>
              </a:p>
              <a:p>
                <a:pPr marL="0" indent="0" algn="ctr">
                  <a:buNone/>
                </a:pPr>
                <a:r>
                  <a:rPr lang="en-US" sz="1600" dirty="0">
                    <a:sym typeface="Wingdings" panose="05000000000000000000" pitchFamily="2" charset="2"/>
                  </a:rPr>
                  <a:t>(C)</a:t>
                </a: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Jets in </a:t>
                </a:r>
                <a:r>
                  <a:rPr lang="en-US" sz="1600" dirty="0" err="1"/>
                  <a:t>Qpar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MSh</a:t>
                </a:r>
                <a:r>
                  <a:rPr lang="en-US" sz="1600" dirty="0"/>
                  <a:t> = different VDFs throughout their life </a:t>
                </a:r>
                <a:endParaRPr lang="el-GR" sz="1600" dirty="0"/>
              </a:p>
              <a:p>
                <a:pPr>
                  <a:buFontTx/>
                  <a:buChar char="-"/>
                </a:pPr>
                <a:r>
                  <a:rPr lang="en-US" sz="1600" dirty="0"/>
                  <a:t>“wrong” properties due to more than 1 plasma population co-existing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)</a:t>
                </a:r>
                <a:endParaRPr lang="el-GR" sz="1600" dirty="0"/>
              </a:p>
              <a:p>
                <a:pPr>
                  <a:buFontTx/>
                  <a:buChar char="-"/>
                </a:pPr>
                <a:r>
                  <a:rPr lang="en-US" sz="1600" dirty="0"/>
                  <a:t>Interaction with MSH magnetic field changing velocity direction</a:t>
                </a:r>
              </a:p>
              <a:p>
                <a:pPr>
                  <a:buFontTx/>
                  <a:buChar char="-"/>
                </a:pPr>
                <a:r>
                  <a:rPr lang="en-US" sz="1600" dirty="0"/>
                  <a:t>VDFs connected to wave generation</a:t>
                </a:r>
              </a:p>
              <a:p>
                <a:pPr>
                  <a:buFontTx/>
                  <a:buChar char="-"/>
                </a:pPr>
                <a:r>
                  <a:rPr lang="en-US" sz="1600" dirty="0"/>
                  <a:t>Consequences on statistics/properties (size, propagation time, ability to generate bow waves, etc.) </a:t>
                </a:r>
              </a:p>
              <a:p>
                <a:pPr marL="0" indent="0" algn="ctr">
                  <a:buNone/>
                </a:pPr>
                <a:r>
                  <a:rPr lang="en-US" sz="1600" u="sng" dirty="0"/>
                  <a:t>Future work</a:t>
                </a:r>
              </a:p>
              <a:p>
                <a:r>
                  <a:rPr lang="en-US" sz="1600" dirty="0"/>
                  <a:t>Statistics : Need more events (I have quite a few but process is hard to automate it and manual labor is painful)</a:t>
                </a:r>
              </a:p>
              <a:p>
                <a:r>
                  <a:rPr lang="en-US" sz="1600" dirty="0"/>
                  <a:t>Simulations : (TBD – Quite some interesting results already though </a:t>
                </a:r>
                <a:r>
                  <a:rPr lang="en-US" sz="1600" dirty="0">
                    <a:sym typeface="Wingdings" panose="05000000000000000000" pitchFamily="2" charset="2"/>
                  </a:rPr>
                  <a:t></a:t>
                </a:r>
                <a:r>
                  <a:rPr lang="en-US" sz="1600" dirty="0"/>
                  <a:t>)</a:t>
                </a:r>
              </a:p>
              <a:p>
                <a:r>
                  <a:rPr lang="en-US" sz="1600" dirty="0"/>
                  <a:t>Investigation of wave generation (Eva: Jets &amp; Ida : </a:t>
                </a:r>
                <a:r>
                  <a:rPr lang="en-US" sz="1600" dirty="0" err="1"/>
                  <a:t>MSh</a:t>
                </a:r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820726"/>
                <a:ext cx="11041200" cy="5790288"/>
              </a:xfrm>
              <a:blipFill>
                <a:blip r:embed="rId2"/>
                <a:stretch>
                  <a:fillRect l="-221" t="-63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 &amp; Conclusion</a:t>
            </a:r>
            <a:endParaRPr lang="sv-SE" dirty="0"/>
          </a:p>
        </p:txBody>
      </p:sp>
      <p:pic>
        <p:nvPicPr>
          <p:cNvPr id="1026" name="Picture 2" descr="KTH Logo Vector (.EPS) Free Downloa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" y="7649"/>
            <a:ext cx="546041" cy="61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4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84357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Partial moments</a:t>
            </a:r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351F7-CB66-76B1-E7B7-48DD22A621C5}"/>
              </a:ext>
            </a:extLst>
          </p:cNvPr>
          <p:cNvSpPr txBox="1"/>
          <p:nvPr/>
        </p:nvSpPr>
        <p:spPr>
          <a:xfrm>
            <a:off x="-65714" y="6439871"/>
            <a:ext cx="61617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Raptis, Karlsson, et al,. 2022 | (Ongoing)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B7E275D-3B85-B79F-7A99-94418322F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617" y="789089"/>
            <a:ext cx="9460766" cy="56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17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Magnetosheath Jets</a:t>
            </a:r>
            <a:endParaRPr lang="sv-SE" dirty="0"/>
          </a:p>
        </p:txBody>
      </p:sp>
      <p:pic>
        <p:nvPicPr>
          <p:cNvPr id="7" name="Picture 2" descr="https://media.springernature.com/original/springer-static/image/art%3A10.1007%2Fs11214-018-0516-3/MediaObjects/11214_2018_516_Fig1_HTM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6" y="1048108"/>
            <a:ext cx="5907024" cy="508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55581" y="6393025"/>
            <a:ext cx="4152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</a:rPr>
              <a:t>Plaschke</a:t>
            </a:r>
            <a:r>
              <a:rPr lang="en-US" sz="1100" dirty="0">
                <a:solidFill>
                  <a:srgbClr val="000000"/>
                </a:solidFill>
              </a:rPr>
              <a:t> F. et al. (2018); sketch by H. </a:t>
            </a:r>
            <a:r>
              <a:rPr lang="en-US" sz="1100" dirty="0" err="1">
                <a:solidFill>
                  <a:srgbClr val="000000"/>
                </a:solidFill>
              </a:rPr>
              <a:t>Hietala</a:t>
            </a:r>
            <a:r>
              <a:rPr lang="en-US" sz="1100" dirty="0">
                <a:solidFill>
                  <a:srgbClr val="000000"/>
                </a:solidFill>
              </a:rPr>
              <a:t> | Space Sci. Rev 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2262" y="1652637"/>
            <a:ext cx="452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Magnetosheath jets are </a:t>
            </a:r>
            <a:r>
              <a:rPr lang="en-US" b="1" dirty="0">
                <a:solidFill>
                  <a:srgbClr val="000000"/>
                </a:solidFill>
              </a:rPr>
              <a:t>transient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localized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enhancements</a:t>
            </a:r>
            <a:r>
              <a:rPr lang="en-US" dirty="0">
                <a:solidFill>
                  <a:srgbClr val="000000"/>
                </a:solidFill>
              </a:rPr>
              <a:t> of </a:t>
            </a:r>
            <a:r>
              <a:rPr lang="en-US" b="1" dirty="0">
                <a:solidFill>
                  <a:srgbClr val="000000"/>
                </a:solidFill>
              </a:rPr>
              <a:t>dynamic pressure </a:t>
            </a:r>
            <a:r>
              <a:rPr lang="en-US" dirty="0">
                <a:solidFill>
                  <a:srgbClr val="000000"/>
                </a:solidFill>
              </a:rPr>
              <a:t>(density and/or velocity increase)</a:t>
            </a:r>
          </a:p>
          <a:p>
            <a:pPr algn="ctr"/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59628" y="137073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Definition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72262" y="3941304"/>
            <a:ext cx="452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</a:rPr>
              <a:t>Radiation belts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Throat aurora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Magnetopause reconnection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Magnetopause penetration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Shock acceleration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Magnetopause surface </a:t>
            </a:r>
            <a:r>
              <a:rPr lang="en-US" i="1" dirty="0" err="1">
                <a:solidFill>
                  <a:srgbClr val="000000"/>
                </a:solidFill>
              </a:rPr>
              <a:t>eigenmodes</a:t>
            </a:r>
            <a:endParaRPr lang="en-US" i="1" dirty="0">
              <a:solidFill>
                <a:srgbClr val="000000"/>
              </a:solidFill>
            </a:endParaRP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ULF waves</a:t>
            </a:r>
            <a:endParaRPr lang="sv-SE" i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01166" y="358750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Related phenomena</a:t>
            </a:r>
            <a:endParaRPr lang="sv-SE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93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Jets – references update (&gt;2019)</a:t>
            </a:r>
            <a:endParaRPr lang="sv-SE" dirty="0"/>
          </a:p>
        </p:txBody>
      </p:sp>
      <p:sp>
        <p:nvSpPr>
          <p:cNvPr id="12" name="Rectangle 11"/>
          <p:cNvSpPr/>
          <p:nvPr/>
        </p:nvSpPr>
        <p:spPr>
          <a:xfrm>
            <a:off x="4781640" y="1189705"/>
            <a:ext cx="741035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u="sng" dirty="0">
                <a:solidFill>
                  <a:srgbClr val="000000"/>
                </a:solidFill>
              </a:rPr>
              <a:t>Associated phenomena &amp; effects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5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Excitation</a:t>
            </a:r>
            <a:r>
              <a:rPr lang="en-US" sz="1500" dirty="0">
                <a:solidFill>
                  <a:srgbClr val="000000"/>
                </a:solidFill>
              </a:rPr>
              <a:t> of surface </a:t>
            </a:r>
            <a:r>
              <a:rPr lang="en-US" sz="1500" b="1" dirty="0" err="1">
                <a:solidFill>
                  <a:srgbClr val="000000"/>
                </a:solidFill>
              </a:rPr>
              <a:t>eigenmodes</a:t>
            </a:r>
            <a:r>
              <a:rPr lang="en-US" sz="1500" dirty="0">
                <a:solidFill>
                  <a:srgbClr val="000000"/>
                </a:solidFill>
              </a:rPr>
              <a:t> at magnetopause: </a:t>
            </a:r>
            <a:r>
              <a:rPr lang="en-US" sz="1500" dirty="0">
                <a:solidFill>
                  <a:srgbClr val="0070C0"/>
                </a:solidFill>
              </a:rPr>
              <a:t>Archer et al. (2019, 2021)</a:t>
            </a:r>
            <a:endParaRPr lang="en-US" sz="15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Mirror mode waves </a:t>
            </a:r>
            <a:r>
              <a:rPr lang="en-US" sz="1500" dirty="0">
                <a:solidFill>
                  <a:srgbClr val="000000"/>
                </a:solidFill>
              </a:rPr>
              <a:t>and jets </a:t>
            </a:r>
            <a:r>
              <a:rPr lang="en-US" sz="1500" b="1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Bianco-Cano et al. (2020)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Bursty </a:t>
            </a:r>
            <a:r>
              <a:rPr lang="en-US" sz="1500" b="1" dirty="0">
                <a:solidFill>
                  <a:srgbClr val="000000"/>
                </a:solidFill>
              </a:rPr>
              <a:t>magnetic reconnection</a:t>
            </a:r>
            <a:r>
              <a:rPr lang="en-US" sz="1500" dirty="0">
                <a:solidFill>
                  <a:srgbClr val="000000"/>
                </a:solidFill>
              </a:rPr>
              <a:t> at the Earth's magnetopause : </a:t>
            </a:r>
            <a:r>
              <a:rPr lang="en-US" sz="1500" dirty="0">
                <a:solidFill>
                  <a:srgbClr val="0070C0"/>
                </a:solidFill>
              </a:rPr>
              <a:t>Ng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Ground-based magnetometer </a:t>
            </a:r>
            <a:r>
              <a:rPr lang="en-US" sz="1500" dirty="0">
                <a:solidFill>
                  <a:srgbClr val="000000"/>
                </a:solidFill>
              </a:rPr>
              <a:t>response  : </a:t>
            </a:r>
            <a:r>
              <a:rPr lang="en-US" sz="1500" dirty="0" err="1">
                <a:solidFill>
                  <a:srgbClr val="0070C0"/>
                </a:solidFill>
              </a:rPr>
              <a:t>Norenius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Generation </a:t>
            </a:r>
            <a:r>
              <a:rPr lang="en-US" sz="1500" b="1" dirty="0">
                <a:solidFill>
                  <a:srgbClr val="000000"/>
                </a:solidFill>
              </a:rPr>
              <a:t>of Pi2 pulsations 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 err="1">
                <a:solidFill>
                  <a:srgbClr val="0070C0"/>
                </a:solidFill>
              </a:rPr>
              <a:t>Katsavrias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B in jets, </a:t>
            </a:r>
            <a:r>
              <a:rPr lang="en-US" sz="1500" b="1" dirty="0" err="1">
                <a:solidFill>
                  <a:srgbClr val="000000"/>
                </a:solidFill>
              </a:rPr>
              <a:t>Bz</a:t>
            </a:r>
            <a:r>
              <a:rPr lang="en-US" sz="1500" b="1" dirty="0">
                <a:solidFill>
                  <a:srgbClr val="000000"/>
                </a:solidFill>
              </a:rPr>
              <a:t> variations near magnetopause</a:t>
            </a:r>
            <a:r>
              <a:rPr lang="en-US" sz="1500" dirty="0">
                <a:solidFill>
                  <a:srgbClr val="000000"/>
                </a:solidFill>
              </a:rPr>
              <a:t> : </a:t>
            </a:r>
            <a:r>
              <a:rPr lang="en-US" sz="1500" dirty="0" err="1">
                <a:solidFill>
                  <a:srgbClr val="0070C0"/>
                </a:solidFill>
              </a:rPr>
              <a:t>Vuorinen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algn="ctr"/>
            <a:r>
              <a:rPr lang="en-US" sz="1500" u="sng" dirty="0">
                <a:solidFill>
                  <a:srgbClr val="000000"/>
                </a:solidFill>
              </a:rPr>
              <a:t>Modeling &amp; formation</a:t>
            </a:r>
          </a:p>
          <a:p>
            <a:pPr algn="ctr"/>
            <a:endParaRPr lang="en-US" sz="1500" u="sng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Velocity &amp; magnetic field alignment </a:t>
            </a:r>
            <a:r>
              <a:rPr lang="en-US" sz="1500" dirty="0">
                <a:solidFill>
                  <a:srgbClr val="000000"/>
                </a:solidFill>
              </a:rPr>
              <a:t>in jets </a:t>
            </a:r>
            <a:r>
              <a:rPr lang="en-US" sz="1500" b="1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Plaschke et al.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Classification</a:t>
            </a:r>
            <a:r>
              <a:rPr lang="en-US" sz="1500" dirty="0">
                <a:solidFill>
                  <a:srgbClr val="000000"/>
                </a:solidFill>
              </a:rPr>
              <a:t> of jets using MMS &amp; Neural Networks : </a:t>
            </a:r>
            <a:r>
              <a:rPr lang="en-US" sz="1500" dirty="0">
                <a:solidFill>
                  <a:srgbClr val="0070C0"/>
                </a:solidFill>
              </a:rPr>
              <a:t>Raptis et al. (2020a,</a:t>
            </a:r>
            <a:r>
              <a:rPr lang="en-US" sz="1500">
                <a:solidFill>
                  <a:srgbClr val="0070C0"/>
                </a:solidFill>
              </a:rPr>
              <a:t>2020b)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Comparison </a:t>
            </a:r>
            <a:r>
              <a:rPr lang="en-US" sz="1500" b="1" dirty="0">
                <a:solidFill>
                  <a:srgbClr val="000000"/>
                </a:solidFill>
              </a:rPr>
              <a:t>MMS vs simulations 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 err="1">
                <a:solidFill>
                  <a:srgbClr val="0070C0"/>
                </a:solidFill>
              </a:rPr>
              <a:t>Palmroth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Solar wind effect </a:t>
            </a:r>
            <a:r>
              <a:rPr lang="en-US" sz="1500" dirty="0">
                <a:solidFill>
                  <a:srgbClr val="000000"/>
                </a:solidFill>
              </a:rPr>
              <a:t>on jet formation : </a:t>
            </a:r>
            <a:r>
              <a:rPr lang="en-US" sz="1500" dirty="0" err="1">
                <a:solidFill>
                  <a:srgbClr val="0070C0"/>
                </a:solidFill>
              </a:rPr>
              <a:t>LaMoury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Magnetosheath Jets and </a:t>
            </a:r>
            <a:r>
              <a:rPr lang="en-US" sz="1500" b="1" dirty="0">
                <a:solidFill>
                  <a:srgbClr val="000000"/>
                </a:solidFill>
              </a:rPr>
              <a:t>Plasmoids</a:t>
            </a:r>
            <a:r>
              <a:rPr lang="en-US" sz="1500" dirty="0">
                <a:solidFill>
                  <a:srgbClr val="000000"/>
                </a:solidFill>
              </a:rPr>
              <a:t> - Hybrid Simulations : </a:t>
            </a:r>
            <a:r>
              <a:rPr lang="en-US" sz="1500" dirty="0" err="1">
                <a:solidFill>
                  <a:srgbClr val="0070C0"/>
                </a:solidFill>
              </a:rPr>
              <a:t>Preisser</a:t>
            </a:r>
            <a:r>
              <a:rPr lang="en-US" sz="1500" dirty="0">
                <a:solidFill>
                  <a:srgbClr val="0070C0"/>
                </a:solidFill>
              </a:rPr>
              <a:t> et al.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Formation</a:t>
            </a:r>
            <a:r>
              <a:rPr lang="en-US" sz="1500" dirty="0">
                <a:solidFill>
                  <a:srgbClr val="000000"/>
                </a:solidFill>
              </a:rPr>
              <a:t> of jets in </a:t>
            </a:r>
            <a:r>
              <a:rPr lang="en-US" sz="1500" b="1" dirty="0">
                <a:solidFill>
                  <a:srgbClr val="000000"/>
                </a:solidFill>
              </a:rPr>
              <a:t>Quasi-perpendicular </a:t>
            </a:r>
            <a:r>
              <a:rPr lang="en-US" sz="1500" b="1" dirty="0" err="1">
                <a:solidFill>
                  <a:srgbClr val="000000"/>
                </a:solidFill>
              </a:rPr>
              <a:t>magnetosheath</a:t>
            </a:r>
            <a:r>
              <a:rPr lang="en-US" sz="1500" b="1" dirty="0">
                <a:solidFill>
                  <a:srgbClr val="000000"/>
                </a:solidFill>
              </a:rPr>
              <a:t> </a:t>
            </a:r>
            <a:r>
              <a:rPr lang="en-US" sz="1500" dirty="0">
                <a:solidFill>
                  <a:srgbClr val="000000"/>
                </a:solidFill>
              </a:rPr>
              <a:t>:  </a:t>
            </a:r>
            <a:r>
              <a:rPr lang="en-US" sz="1500" dirty="0" err="1">
                <a:solidFill>
                  <a:srgbClr val="0070C0"/>
                </a:solidFill>
              </a:rPr>
              <a:t>Primoz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30848"/>
            <a:ext cx="122190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And more : </a:t>
            </a:r>
            <a:r>
              <a:rPr lang="en-US" sz="1500" dirty="0">
                <a:solidFill>
                  <a:srgbClr val="0070C0"/>
                </a:solidFill>
              </a:rPr>
              <a:t>Liu et al. (2020a,2020b)</a:t>
            </a:r>
            <a:r>
              <a:rPr lang="en-US" sz="1500" dirty="0">
                <a:solidFill>
                  <a:srgbClr val="000000"/>
                </a:solidFill>
              </a:rPr>
              <a:t>,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err="1">
                <a:solidFill>
                  <a:srgbClr val="0070C0"/>
                </a:solidFill>
              </a:rPr>
              <a:t>Omelchenko</a:t>
            </a:r>
            <a:r>
              <a:rPr lang="en-US" sz="1500" dirty="0">
                <a:solidFill>
                  <a:srgbClr val="0070C0"/>
                </a:solidFill>
              </a:rPr>
              <a:t> et al (2021)</a:t>
            </a:r>
            <a:r>
              <a:rPr lang="en-US" sz="1500" dirty="0">
                <a:solidFill>
                  <a:srgbClr val="000000"/>
                </a:solidFill>
              </a:rPr>
              <a:t>,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err="1">
                <a:solidFill>
                  <a:srgbClr val="0070C0"/>
                </a:solidFill>
              </a:rPr>
              <a:t>Sibeck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70C0"/>
                </a:solidFill>
              </a:rPr>
              <a:t>Suni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70C0"/>
                </a:solidFill>
              </a:rPr>
              <a:t>Tinoco</a:t>
            </a:r>
            <a:r>
              <a:rPr lang="en-US" sz="1500" dirty="0">
                <a:solidFill>
                  <a:srgbClr val="0070C0"/>
                </a:solidFill>
              </a:rPr>
              <a:t>-Arenas et al. (2022) </a:t>
            </a:r>
            <a:r>
              <a:rPr lang="en-US" sz="1500" dirty="0">
                <a:solidFill>
                  <a:srgbClr val="000000"/>
                </a:solidFill>
              </a:rPr>
              <a:t>… etc. etc.  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endParaRPr lang="sv-SE" sz="15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6079" y="2682806"/>
            <a:ext cx="44655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Jets Downstream of Collisionless Shocks</a:t>
            </a:r>
          </a:p>
          <a:p>
            <a:endParaRPr lang="en-US" u="sng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Plaschke et al. (2018)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hlinkClick r:id="rId3"/>
              </a:rPr>
              <a:t>https://link.springer.com/article/10.1007/s11214-018-0516-3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7107" y="2146434"/>
            <a:ext cx="854533" cy="5363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667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076531" y="326003"/>
            <a:ext cx="36314" cy="5766438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15618" y="1021659"/>
            <a:ext cx="11317653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48741" y="6383142"/>
            <a:ext cx="41496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More information: Baker, et al. (2016) | Space </a:t>
            </a:r>
            <a:r>
              <a:rPr lang="en-US" sz="1100" dirty="0" err="1">
                <a:solidFill>
                  <a:srgbClr val="000000"/>
                </a:solidFill>
              </a:rPr>
              <a:t>Sci</a:t>
            </a:r>
            <a:r>
              <a:rPr lang="en-US" sz="1100" dirty="0">
                <a:solidFill>
                  <a:srgbClr val="000000"/>
                </a:solidFill>
              </a:rPr>
              <a:t> Rev 19</a:t>
            </a:r>
            <a:endParaRPr lang="el-GR" sz="11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006" y="2293970"/>
            <a:ext cx="5590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70C0"/>
                </a:solidFill>
              </a:rPr>
              <a:t>Pros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Always available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Decent resolution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Can be good for statistics due to availability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2845" y="2293970"/>
            <a:ext cx="5590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70C0"/>
                </a:solidFill>
              </a:rPr>
              <a:t>Pros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Very high resolution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Able to resolve structures close to boundary surfaces (e.g. mix of plasma close to magnetopause, bow shock, foreshock etc.)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6481" y="308457"/>
            <a:ext cx="355257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u="sng" dirty="0">
                <a:solidFill>
                  <a:srgbClr val="000000"/>
                </a:solidFill>
              </a:rPr>
              <a:t>Fast/Survey</a:t>
            </a:r>
            <a:r>
              <a:rPr lang="en-US" sz="2500" u="sng" dirty="0">
                <a:solidFill>
                  <a:srgbClr val="000000"/>
                </a:solidFill>
              </a:rPr>
              <a:t> MMS data</a:t>
            </a:r>
            <a:endParaRPr lang="sv-SE" sz="2500" u="sng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68568" y="309977"/>
            <a:ext cx="257314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u="sng" dirty="0">
                <a:solidFill>
                  <a:srgbClr val="000000"/>
                </a:solidFill>
              </a:rPr>
              <a:t>Burst</a:t>
            </a:r>
            <a:r>
              <a:rPr lang="en-US" sz="2500" u="sng" dirty="0">
                <a:solidFill>
                  <a:srgbClr val="000000"/>
                </a:solidFill>
              </a:rPr>
              <a:t> MMS data</a:t>
            </a:r>
            <a:endParaRPr lang="sv-SE" sz="2500" u="sng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2845" y="3776322"/>
            <a:ext cx="5590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FF3B3B"/>
                </a:solidFill>
              </a:rPr>
              <a:t>Cons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Not available all the time, mostly available close to vital mission objectives (magnetopause, diffusion regions, shock transitions etc.)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Hard to do proper large scale statistics due to biases generated from specific availability and manual choice of intervals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9006" y="4038282"/>
            <a:ext cx="55901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FF3B3B"/>
                </a:solidFill>
              </a:rPr>
              <a:t>Cons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Not suitable for small scale studies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Could be misleading close to boundary surfaces (Magnetopause, Bow shock etc.)</a:t>
            </a:r>
            <a:endParaRPr lang="sv-SE" dirty="0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71277" y="2175941"/>
            <a:ext cx="11293799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48742" y="1385873"/>
            <a:ext cx="2563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FGM (magnetic field):</a:t>
            </a:r>
          </a:p>
          <a:p>
            <a:r>
              <a:rPr lang="en-US" sz="1400" dirty="0">
                <a:solidFill>
                  <a:srgbClr val="000000"/>
                </a:solidFill>
              </a:rPr>
              <a:t>FPI (plasma moments | ions):</a:t>
            </a:r>
          </a:p>
          <a:p>
            <a:r>
              <a:rPr lang="en-US" sz="1400" dirty="0">
                <a:solidFill>
                  <a:srgbClr val="000000"/>
                </a:solidFill>
              </a:rPr>
              <a:t>EDP (electric field):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39954" y="1385873"/>
            <a:ext cx="2088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0.0625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4.5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0.0313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11014" y="1385873"/>
            <a:ext cx="2088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0.0078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0.15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 0.00012218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11509" y="1139574"/>
            <a:ext cx="21451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u="sng" dirty="0">
                <a:solidFill>
                  <a:srgbClr val="00B050"/>
                </a:solidFill>
              </a:rPr>
              <a:t>Resolution (samples/s)</a:t>
            </a:r>
            <a:endParaRPr lang="sv-SE" sz="1500" u="sng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82569" y="1140472"/>
            <a:ext cx="21451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u="sng" dirty="0">
                <a:solidFill>
                  <a:srgbClr val="00B050"/>
                </a:solidFill>
              </a:rPr>
              <a:t>Resolution (samples/s)</a:t>
            </a:r>
            <a:endParaRPr lang="sv-SE" sz="1500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20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05" y="922122"/>
            <a:ext cx="3504981" cy="55841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SLAMS &amp; wave activity co-moving picture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174" y="1489835"/>
            <a:ext cx="3316785" cy="2165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1639" y="3875503"/>
            <a:ext cx="41138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>
                <a:solidFill>
                  <a:srgbClr val="000000"/>
                </a:solidFill>
              </a:rPr>
              <a:t>Evolution of SLAMS </a:t>
            </a:r>
          </a:p>
          <a:p>
            <a:endParaRPr lang="en-US" sz="17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Interaction with upstream whistler</a:t>
            </a: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New peak /evolution*</a:t>
            </a: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Formation of embedded plasmoid (</a:t>
            </a:r>
            <a:r>
              <a:rPr lang="en-US" sz="1700" i="1" dirty="0">
                <a:solidFill>
                  <a:srgbClr val="000000"/>
                </a:solidFill>
              </a:rPr>
              <a:t>downstream density enhancement</a:t>
            </a:r>
            <a:r>
              <a:rPr lang="en-US" sz="1700" dirty="0">
                <a:solidFill>
                  <a:srgbClr val="000000"/>
                </a:solidFill>
              </a:rPr>
              <a:t>)**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4993247" y="2965450"/>
            <a:ext cx="3071253" cy="14606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4042870" y="3835400"/>
            <a:ext cx="3879021" cy="10655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5604509" y="5080000"/>
            <a:ext cx="2034541" cy="2042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7150" y="6136657"/>
            <a:ext cx="500694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* See similar examples by Turner et al. (2021), Chen et al. (2021)</a:t>
            </a:r>
            <a:endParaRPr lang="sv-SE" sz="1300" dirty="0"/>
          </a:p>
        </p:txBody>
      </p:sp>
      <p:sp>
        <p:nvSpPr>
          <p:cNvPr id="10" name="Rectangle 9"/>
          <p:cNvSpPr/>
          <p:nvPr/>
        </p:nvSpPr>
        <p:spPr>
          <a:xfrm>
            <a:off x="0" y="6354008"/>
            <a:ext cx="329449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** See similar example by Liu et al. (2021)</a:t>
            </a:r>
            <a:endParaRPr lang="sv-SE" sz="1300" dirty="0"/>
          </a:p>
        </p:txBody>
      </p:sp>
    </p:spTree>
    <p:extLst>
      <p:ext uri="{BB962C8B-B14F-4D97-AF65-F5344CB8AC3E}">
        <p14:creationId xmlns:p14="http://schemas.microsoft.com/office/powerpoint/2010/main" val="706340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General Observations of MMS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" y="1501140"/>
            <a:ext cx="4859438" cy="502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01" y="1501140"/>
            <a:ext cx="4747065" cy="502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95" y="1092200"/>
            <a:ext cx="2763467" cy="180391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 rot="5400000">
            <a:off x="5407277" y="2024544"/>
            <a:ext cx="218440" cy="944880"/>
          </a:xfrm>
          <a:prstGeom prst="rightBrac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ight Brace 8"/>
          <p:cNvSpPr/>
          <p:nvPr/>
        </p:nvSpPr>
        <p:spPr>
          <a:xfrm rot="5400000">
            <a:off x="6781960" y="1967976"/>
            <a:ext cx="218440" cy="1117634"/>
          </a:xfrm>
          <a:prstGeom prst="rightBrac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572088" y="2650755"/>
            <a:ext cx="975272" cy="28548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1"/>
          </p:cNvCxnSpPr>
          <p:nvPr/>
        </p:nvCxnSpPr>
        <p:spPr>
          <a:xfrm>
            <a:off x="6891180" y="2636013"/>
            <a:ext cx="690237" cy="30022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990891" y="2992151"/>
                <a:ext cx="2400878" cy="334380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u="sng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Solar Wind: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≫</m:t>
                      </m:r>
                    </m:oMath>
                  </m:oMathPara>
                </a14:m>
                <a:endParaRPr lang="en-US" sz="1400" b="0" i="0" dirty="0">
                  <a:solidFill>
                    <a:srgbClr val="00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z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~0</m:t>
                      </m:r>
                    </m:oMath>
                  </m:oMathPara>
                </a14:m>
                <a:endParaRPr lang="sv-SE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</m:oMath>
                  </m:oMathPara>
                </a14:m>
                <a:endParaRPr lang="en-US" sz="1400" b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𝑩</m:t>
                      </m:r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</m:oMath>
                  </m:oMathPara>
                </a14:m>
                <a:endParaRPr lang="sv-SE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like distribution</a:t>
                </a:r>
                <a:endParaRPr lang="el-GR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l-GR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u="sng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Foreshock </a:t>
                </a:r>
                <a:r>
                  <a:rPr lang="en-US" sz="1400" u="sng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Magnetosheath</a:t>
                </a:r>
                <a:endParaRPr lang="en-US" sz="1400" u="sng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u="sng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(compressed – thermalized plasma)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SW</m:t>
                          </m:r>
                        </m:sub>
                      </m:sSub>
                    </m:oMath>
                  </m:oMathPara>
                </a14:m>
                <a:endParaRPr lang="sv-SE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SW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𝑩</m:t>
                      </m:r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≫</m:t>
                      </m:r>
                    </m:oMath>
                  </m:oMathPara>
                </a14:m>
                <a:endParaRPr lang="sv-SE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Thermalized distribution</a:t>
                </a:r>
                <a:endParaRPr lang="sv-SE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sv-SE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91" y="2992151"/>
                <a:ext cx="2400878" cy="3343800"/>
              </a:xfrm>
              <a:prstGeom prst="rect">
                <a:avLst/>
              </a:prstGeom>
              <a:blipFill>
                <a:blip r:embed="rId5"/>
                <a:stretch>
                  <a:fillRect t="-182"/>
                </a:stretch>
              </a:blipFill>
              <a:ln>
                <a:solidFill>
                  <a:srgbClr val="000000"/>
                </a:solidFill>
                <a:prstDash val="sysDash"/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6352241" y="892981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u</a:t>
            </a:r>
            <a:endParaRPr lang="sv-SE" sz="1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91180" y="89594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d</a:t>
            </a:r>
            <a:endParaRPr lang="sv-SE" sz="12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DD7D6E-ED6E-4F0D-8907-B629D916A226}"/>
              </a:ext>
            </a:extLst>
          </p:cNvPr>
          <p:cNvSpPr/>
          <p:nvPr/>
        </p:nvSpPr>
        <p:spPr>
          <a:xfrm>
            <a:off x="6487054" y="1103913"/>
            <a:ext cx="551064" cy="1546842"/>
          </a:xfrm>
          <a:prstGeom prst="rect">
            <a:avLst/>
          </a:prstGeom>
          <a:gradFill flip="none" rotWithShape="1">
            <a:gsLst>
              <a:gs pos="0">
                <a:srgbClr val="5F5F5F">
                  <a:alpha val="20000"/>
                </a:srgbClr>
              </a:gs>
              <a:gs pos="100000">
                <a:srgbClr val="5F5F5F">
                  <a:alpha val="20000"/>
                </a:srgb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32271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Formation mechanism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98" y="666615"/>
            <a:ext cx="9062603" cy="5931619"/>
          </a:xfrm>
        </p:spPr>
      </p:pic>
    </p:spTree>
    <p:extLst>
      <p:ext uri="{BB962C8B-B14F-4D97-AF65-F5344CB8AC3E}">
        <p14:creationId xmlns:p14="http://schemas.microsoft.com/office/powerpoint/2010/main" val="3433684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in-situ classification with MMS?</a:t>
            </a:r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65000-9FD5-97FC-203D-76A77CD218F3}"/>
              </a:ext>
            </a:extLst>
          </p:cNvPr>
          <p:cNvSpPr txBox="1"/>
          <p:nvPr/>
        </p:nvSpPr>
        <p:spPr>
          <a:xfrm>
            <a:off x="0" y="6381057"/>
            <a:ext cx="61582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Raptis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Aminalragia-Giamini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 (2020) | Front. Astron. Space Sci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F3C719-9FF9-1DA4-6240-C7D52B2A8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870" y="2375531"/>
            <a:ext cx="6704828" cy="31583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198CC2-9195-E099-89B6-D1F6CA521661}"/>
              </a:ext>
            </a:extLst>
          </p:cNvPr>
          <p:cNvSpPr txBox="1"/>
          <p:nvPr/>
        </p:nvSpPr>
        <p:spPr>
          <a:xfrm>
            <a:off x="659255" y="1397644"/>
            <a:ext cx="11104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Not simultaneously upstream &amp; downstream measurements = Huge errors when using our only SW monitor</a:t>
            </a:r>
            <a:endParaRPr lang="LID4096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79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Shock transitions with MMS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556" y="1014167"/>
            <a:ext cx="8116887" cy="5387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01670"/>
            <a:ext cx="31069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Figure taken from : Drew Turner’s talk | SWSG2021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54443" y="2517057"/>
            <a:ext cx="1882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Notice difference in the downstream plasma ?</a:t>
            </a:r>
            <a:endParaRPr lang="sv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58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9528" y="5295441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>
                <a:solidFill>
                  <a:srgbClr val="FFC000"/>
                </a:solidFill>
              </a:rPr>
              <a:t>Encapsulated Jet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Summarized properties – Encapsulated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3503" y="5621570"/>
                <a:ext cx="2972034" cy="590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Jets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-like MSH plasma enclosed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 MSH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03" y="5621570"/>
                <a:ext cx="2972034" cy="590033"/>
              </a:xfrm>
              <a:prstGeom prst="rect">
                <a:avLst/>
              </a:prstGeom>
              <a:blipFill>
                <a:blip r:embed="rId3"/>
                <a:stretch>
                  <a:fillRect l="-1025" t="-3093" b="-1237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-42808" y="640692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3502" y="1140543"/>
            <a:ext cx="2831690" cy="403187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Possibly of magnetospheric origin (Vortices, KH)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Maybe connected to flank </a:t>
            </a:r>
            <a:r>
              <a:rPr lang="en-US" sz="1600" dirty="0" err="1">
                <a:solidFill>
                  <a:srgbClr val="000000"/>
                </a:solidFill>
              </a:rPr>
              <a:t>Qpar</a:t>
            </a:r>
            <a:r>
              <a:rPr lang="en-US" sz="1600" dirty="0">
                <a:solidFill>
                  <a:srgbClr val="000000"/>
                </a:solidFill>
              </a:rPr>
              <a:t> shock (High </a:t>
            </a:r>
            <a:r>
              <a:rPr lang="en-US" sz="1600" dirty="0" err="1">
                <a:solidFill>
                  <a:srgbClr val="000000"/>
                </a:solidFill>
              </a:rPr>
              <a:t>By,Bz</a:t>
            </a:r>
            <a:r>
              <a:rPr lang="en-US" sz="1600" dirty="0">
                <a:solidFill>
                  <a:srgbClr val="000000"/>
                </a:solidFill>
              </a:rPr>
              <a:t> IMF)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Foreshock transient &amp; reconnection association [</a:t>
            </a:r>
            <a:r>
              <a:rPr lang="en-US" sz="1600" dirty="0" err="1">
                <a:solidFill>
                  <a:srgbClr val="000000"/>
                </a:solidFill>
              </a:rPr>
              <a:t>Kajdič</a:t>
            </a:r>
            <a:r>
              <a:rPr lang="en-US" sz="1600" dirty="0">
                <a:solidFill>
                  <a:srgbClr val="000000"/>
                </a:solidFill>
              </a:rPr>
              <a:t> et al 2021]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Mainly velocity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Typically density reduction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844135-C2C9-B64D-E614-52D1C0987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424" y="1662302"/>
            <a:ext cx="4963196" cy="32766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F1EB85-2622-8877-7D8F-858EA9FA74D6}"/>
              </a:ext>
            </a:extLst>
          </p:cNvPr>
          <p:cNvSpPr/>
          <p:nvPr/>
        </p:nvSpPr>
        <p:spPr>
          <a:xfrm>
            <a:off x="7414732" y="3407311"/>
            <a:ext cx="4423250" cy="4000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2310D28-4C7C-4DAD-8A93-EB3DDB5353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6" y="859536"/>
            <a:ext cx="4162825" cy="49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1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Jets</a:t>
            </a:r>
          </a:p>
          <a:p>
            <a:pPr marL="0" indent="0" algn="ctr">
              <a:buNone/>
            </a:pPr>
            <a:r>
              <a:rPr lang="en-US" sz="1500" dirty="0"/>
              <a:t>Classes &amp; Properties </a:t>
            </a:r>
            <a:r>
              <a:rPr lang="en-US" sz="1500" dirty="0">
                <a:solidFill>
                  <a:srgbClr val="E0E2D0"/>
                </a:solidFill>
              </a:rPr>
              <a:t>| Formation &amp; Evolution</a:t>
            </a:r>
          </a:p>
        </p:txBody>
      </p:sp>
    </p:spTree>
    <p:extLst>
      <p:ext uri="{BB962C8B-B14F-4D97-AF65-F5344CB8AC3E}">
        <p14:creationId xmlns:p14="http://schemas.microsoft.com/office/powerpoint/2010/main" val="3725205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ow shock ske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077" y="934009"/>
            <a:ext cx="8288320" cy="500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3242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Shock, Magnetosheath &amp; Jet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92397" y="3598502"/>
            <a:ext cx="18821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0000"/>
                </a:solidFill>
              </a:rPr>
              <a:t>”Jets found ~9 times more often in the </a:t>
            </a:r>
            <a:r>
              <a:rPr lang="en-US" sz="1400" i="1" dirty="0" err="1">
                <a:solidFill>
                  <a:srgbClr val="000000"/>
                </a:solidFill>
              </a:rPr>
              <a:t>Qpar</a:t>
            </a:r>
            <a:r>
              <a:rPr lang="en-US" sz="1400" i="1" dirty="0">
                <a:solidFill>
                  <a:srgbClr val="000000"/>
                </a:solidFill>
              </a:rPr>
              <a:t> MSH”</a:t>
            </a:r>
            <a:endParaRPr lang="en-US" sz="1400" i="1" dirty="0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059594" y="2826432"/>
                <a:ext cx="188217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rgbClr val="0070C0"/>
                    </a:solidFill>
                  </a:rPr>
                  <a:t>Qpar</a:t>
                </a:r>
                <a:r>
                  <a:rPr lang="en-US" sz="1400" i="1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l-GR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1400" i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algn="ctr"/>
                <a:r>
                  <a:rPr lang="en-US" sz="1400" i="1" dirty="0" err="1">
                    <a:solidFill>
                      <a:srgbClr val="FF0000"/>
                    </a:solidFill>
                  </a:rPr>
                  <a:t>Qperp</a:t>
                </a:r>
                <a:r>
                  <a:rPr lang="en-US" sz="1400" i="1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l-GR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1400" i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algn="ctr"/>
                <a:endParaRPr lang="en-US" sz="1400" i="1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9594" y="2826432"/>
                <a:ext cx="1882178" cy="738664"/>
              </a:xfrm>
              <a:prstGeom prst="rect">
                <a:avLst/>
              </a:prstGeom>
              <a:blipFill>
                <a:blip r:embed="rId4"/>
                <a:stretch>
                  <a:fillRect t="-165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052757" y="1587833"/>
                <a:ext cx="185400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sv-SE" sz="1400" dirty="0">
                    <a:solidFill>
                      <a:srgbClr val="000000"/>
                    </a:solidFill>
                  </a:rPr>
                  <a:t> is the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angle</a:t>
                </a:r>
                <a:r>
                  <a:rPr lang="sv-SE" sz="1400" dirty="0">
                    <a:solidFill>
                      <a:srgbClr val="000000"/>
                    </a:solidFill>
                  </a:rPr>
                  <a:t>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between</a:t>
                </a:r>
                <a:r>
                  <a:rPr lang="sv-SE" sz="1400" dirty="0">
                    <a:solidFill>
                      <a:srgbClr val="000000"/>
                    </a:solidFill>
                  </a:rPr>
                  <a:t> the IMF and the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shock’s</a:t>
                </a:r>
                <a:r>
                  <a:rPr lang="sv-SE" sz="1400" dirty="0">
                    <a:solidFill>
                      <a:srgbClr val="000000"/>
                    </a:solidFill>
                  </a:rPr>
                  <a:t> normal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vector</a:t>
                </a:r>
                <a:r>
                  <a:rPr lang="sv-SE" sz="1400" dirty="0">
                    <a:solidFill>
                      <a:srgbClr val="000000"/>
                    </a:solidFill>
                  </a:rPr>
                  <a:t>”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757" y="1587833"/>
                <a:ext cx="1854005" cy="954107"/>
              </a:xfrm>
              <a:prstGeom prst="rect">
                <a:avLst/>
              </a:prstGeom>
              <a:blipFill>
                <a:blip r:embed="rId7"/>
                <a:stretch>
                  <a:fillRect l="-658" t="-637" r="-3618" b="-5732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63320" y="5942336"/>
            <a:ext cx="4796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, Karlsson, et al. (2020) | JGR</a:t>
            </a:r>
          </a:p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  <a:r>
              <a:rPr lang="en-US" sz="1000" dirty="0" err="1">
                <a:solidFill>
                  <a:srgbClr val="000000"/>
                </a:solidFill>
              </a:rPr>
              <a:t>Aminalragia-Giamini</a:t>
            </a:r>
            <a:r>
              <a:rPr lang="en-US" sz="1000" dirty="0">
                <a:solidFill>
                  <a:srgbClr val="000000"/>
                </a:solidFill>
              </a:rPr>
              <a:t> et al. (2020) | Front. Astron. Space </a:t>
            </a:r>
            <a:r>
              <a:rPr lang="en-US" sz="1000" dirty="0" err="1">
                <a:solidFill>
                  <a:srgbClr val="000000"/>
                </a:solidFill>
              </a:rPr>
              <a:t>Sci</a:t>
            </a:r>
          </a:p>
          <a:p>
            <a:r>
              <a:rPr lang="en-US" sz="1000" dirty="0">
                <a:solidFill>
                  <a:srgbClr val="000000"/>
                </a:solidFill>
              </a:rPr>
              <a:t>Karlsson, </a:t>
            </a:r>
            <a:r>
              <a:rPr lang="en-US" sz="1000" b="1" dirty="0">
                <a:solidFill>
                  <a:srgbClr val="000000"/>
                </a:solidFill>
              </a:rPr>
              <a:t>Raptis </a:t>
            </a:r>
            <a:r>
              <a:rPr lang="en-US" sz="1000" dirty="0">
                <a:solidFill>
                  <a:srgbClr val="000000"/>
                </a:solidFill>
              </a:rPr>
              <a:t>et al. (2021) | JGR</a:t>
            </a:r>
          </a:p>
          <a:p>
            <a:r>
              <a:rPr lang="en-US" sz="1000" dirty="0" err="1">
                <a:solidFill>
                  <a:srgbClr val="000000"/>
                </a:solidFill>
              </a:rPr>
              <a:t>Kajdič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 et al. (2021) | GRL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73152" y="4301269"/>
            <a:ext cx="12939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 err="1">
                <a:solidFill>
                  <a:srgbClr val="000000"/>
                </a:solidFill>
              </a:rPr>
              <a:t>Vuorinen</a:t>
            </a:r>
            <a:r>
              <a:rPr lang="en-US" sz="900" i="1" dirty="0">
                <a:solidFill>
                  <a:srgbClr val="000000"/>
                </a:solidFill>
              </a:rPr>
              <a:t> et al. (2019)</a:t>
            </a:r>
          </a:p>
        </p:txBody>
      </p:sp>
    </p:spTree>
    <p:extLst>
      <p:ext uri="{BB962C8B-B14F-4D97-AF65-F5344CB8AC3E}">
        <p14:creationId xmlns:p14="http://schemas.microsoft.com/office/powerpoint/2010/main" val="3660858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9528" y="5295441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>
                <a:solidFill>
                  <a:srgbClr val="0070C0"/>
                </a:solidFill>
              </a:rPr>
              <a:t>Qpar</a:t>
            </a:r>
            <a:r>
              <a:rPr lang="sv-SE" sz="1600" dirty="0">
                <a:solidFill>
                  <a:srgbClr val="0070C0"/>
                </a:solidFill>
              </a:rPr>
              <a:t> Jet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Summarized properties – Quasi Parallel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5400" y="5678961"/>
                <a:ext cx="2129494" cy="343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Jets found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 MSH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0" y="5678961"/>
                <a:ext cx="2129494" cy="343812"/>
              </a:xfrm>
              <a:prstGeom prst="rect">
                <a:avLst/>
              </a:prstGeom>
              <a:blipFill>
                <a:blip r:embed="rId7"/>
                <a:stretch>
                  <a:fillRect l="-1429" t="-5357" r="-286" b="-2142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73502" y="1140543"/>
            <a:ext cx="2831690" cy="403187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Most common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High dynamic pressure </a:t>
            </a:r>
            <a:endParaRPr lang="el-GR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Primarily Earthward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Associated with low temperature</a:t>
            </a:r>
            <a:r>
              <a:rPr lang="el-GR" sz="1600" dirty="0">
                <a:solidFill>
                  <a:srgbClr val="000000"/>
                </a:solidFill>
              </a:rPr>
              <a:t> (ΔΤ)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Associated with high |B|</a:t>
            </a:r>
            <a:r>
              <a:rPr lang="el-GR" sz="1600" dirty="0">
                <a:solidFill>
                  <a:srgbClr val="000000"/>
                </a:solidFill>
              </a:rPr>
              <a:t> &amp; ΔΒ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High |B| variance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Relevant to magnetospheric effects</a:t>
            </a:r>
            <a:endParaRPr lang="sv-SE" sz="1600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424" y="1662302"/>
            <a:ext cx="4963196" cy="32766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14732" y="2136775"/>
            <a:ext cx="4423250" cy="4000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7CEB0C96-1C77-F8DD-3AED-688F318857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38" y="861740"/>
            <a:ext cx="4180640" cy="49891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0EAD38E-D024-DAA5-2291-F8DEE6F66C30}"/>
              </a:ext>
            </a:extLst>
          </p:cNvPr>
          <p:cNvSpPr/>
          <p:nvPr/>
        </p:nvSpPr>
        <p:spPr>
          <a:xfrm>
            <a:off x="-42808" y="640692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2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9528" y="5295441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>
                <a:solidFill>
                  <a:srgbClr val="FF0000"/>
                </a:solidFill>
              </a:rPr>
              <a:t>Qperp</a:t>
            </a:r>
            <a:r>
              <a:rPr lang="sv-SE" sz="1600" dirty="0">
                <a:solidFill>
                  <a:srgbClr val="FF0000"/>
                </a:solidFill>
              </a:rPr>
              <a:t> Jet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Summarized properties – Quasi Perpendicular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5400" y="5678961"/>
                <a:ext cx="2129494" cy="343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Jets found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MSH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0" y="5678961"/>
                <a:ext cx="2129494" cy="343812"/>
              </a:xfrm>
              <a:prstGeom prst="rect">
                <a:avLst/>
              </a:prstGeom>
              <a:blipFill>
                <a:blip r:embed="rId3"/>
                <a:stretch>
                  <a:fillRect l="-1429" t="-5357" b="-2142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73502" y="1140543"/>
            <a:ext cx="2831690" cy="378565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Less common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Less Energetic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Mainly velocity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Very small duration (~4 sec)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Could be connected to MSH reconnection or FTEs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Connection mirror mode waves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E1B11B-91F4-FAC5-2172-17B3AF267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424" y="1662302"/>
            <a:ext cx="4963196" cy="32766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492D4E5-99BC-9A07-D0DB-AE8A934974A4}"/>
              </a:ext>
            </a:extLst>
          </p:cNvPr>
          <p:cNvSpPr/>
          <p:nvPr/>
        </p:nvSpPr>
        <p:spPr>
          <a:xfrm>
            <a:off x="7414732" y="2560286"/>
            <a:ext cx="4423250" cy="4000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66D54627-41EB-4B49-F807-0FE69D601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6" y="859536"/>
            <a:ext cx="4162825" cy="49926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A7EE95D-A5F7-857B-9530-4D49A1479722}"/>
              </a:ext>
            </a:extLst>
          </p:cNvPr>
          <p:cNvSpPr/>
          <p:nvPr/>
        </p:nvSpPr>
        <p:spPr>
          <a:xfrm>
            <a:off x="-42808" y="640692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9528" y="5295441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>
                <a:solidFill>
                  <a:srgbClr val="7030A0"/>
                </a:solidFill>
              </a:rPr>
              <a:t>Boundary</a:t>
            </a:r>
            <a:r>
              <a:rPr lang="sv-SE" sz="1600" dirty="0">
                <a:solidFill>
                  <a:srgbClr val="7030A0"/>
                </a:solidFill>
              </a:rPr>
              <a:t> Jet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Summarized properties – Boundary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21399" y="5614181"/>
                <a:ext cx="3099134" cy="590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Jets found in the boundary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 MSH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99" y="5614181"/>
                <a:ext cx="3099134" cy="590033"/>
              </a:xfrm>
              <a:prstGeom prst="rect">
                <a:avLst/>
              </a:prstGeom>
              <a:blipFill>
                <a:blip r:embed="rId3"/>
                <a:stretch>
                  <a:fillRect l="-1181" t="-3093" b="-1134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73502" y="1140543"/>
            <a:ext cx="2831690" cy="403187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Hard to estimate their occurrence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Quite energetic and long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Similar properties to </a:t>
            </a:r>
            <a:r>
              <a:rPr lang="en-US" sz="1600" dirty="0" err="1">
                <a:solidFill>
                  <a:srgbClr val="000000"/>
                </a:solidFill>
              </a:rPr>
              <a:t>Qpar</a:t>
            </a:r>
            <a:r>
              <a:rPr lang="en-US" sz="1600" dirty="0">
                <a:solidFill>
                  <a:srgbClr val="000000"/>
                </a:solidFill>
              </a:rPr>
              <a:t> jets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Could be geoeffective (GMAGs) [</a:t>
            </a:r>
            <a:r>
              <a:rPr lang="en-US" sz="1600" dirty="0" err="1">
                <a:solidFill>
                  <a:srgbClr val="000000"/>
                </a:solidFill>
              </a:rPr>
              <a:t>Norenius</a:t>
            </a:r>
            <a:r>
              <a:rPr lang="en-US" sz="1600" dirty="0">
                <a:solidFill>
                  <a:srgbClr val="000000"/>
                </a:solidFill>
              </a:rPr>
              <a:t> et al. 2021]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Maybe associated to pressure pulses of SW  [Archer et al. 2012]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E7868E-93A4-74CA-AE01-91C135EC7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424" y="1662302"/>
            <a:ext cx="4963196" cy="32766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09FE30-681D-0EAC-4783-AE445987ABBD}"/>
              </a:ext>
            </a:extLst>
          </p:cNvPr>
          <p:cNvSpPr/>
          <p:nvPr/>
        </p:nvSpPr>
        <p:spPr>
          <a:xfrm>
            <a:off x="7414732" y="2993425"/>
            <a:ext cx="4423250" cy="4000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800FB7-2842-561E-0350-5242643A3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6" y="859536"/>
            <a:ext cx="4162825" cy="49926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6D2B29-13C0-6632-37DD-BAD8201496E3}"/>
              </a:ext>
            </a:extLst>
          </p:cNvPr>
          <p:cNvSpPr/>
          <p:nvPr/>
        </p:nvSpPr>
        <p:spPr>
          <a:xfrm>
            <a:off x="-42808" y="640692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5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MMS – Jet Database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19" y="2068702"/>
            <a:ext cx="4963196" cy="327667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263015" y="2247174"/>
          <a:ext cx="3310312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5570">
                  <a:extLst>
                    <a:ext uri="{9D8B030D-6E8A-4147-A177-3AD203B41FA5}">
                      <a16:colId xmlns:a16="http://schemas.microsoft.com/office/drawing/2014/main" val="3042613376"/>
                    </a:ext>
                  </a:extLst>
                </a:gridCol>
                <a:gridCol w="1224742">
                  <a:extLst>
                    <a:ext uri="{9D8B030D-6E8A-4147-A177-3AD203B41FA5}">
                      <a16:colId xmlns:a16="http://schemas.microsoft.com/office/drawing/2014/main" val="13432404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ysClr val="windowText" lastClr="000000"/>
                          </a:solidFill>
                        </a:rPr>
                        <a:t>Qpar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423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20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ysClr val="windowText" lastClr="000000"/>
                          </a:solidFill>
                        </a:rPr>
                        <a:t>Qperp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34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779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Boundary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35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230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Encapsulated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31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658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Close to BS / MP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495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1659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Others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428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512443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5611115" y="2322109"/>
            <a:ext cx="2358519" cy="63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39982" y="2030364"/>
            <a:ext cx="2005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Jets with full burst data</a:t>
            </a:r>
            <a:endParaRPr lang="sv-SE" sz="1400" i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8741" y="5875231"/>
            <a:ext cx="41496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S., et al. (2020) | Frontiers</a:t>
            </a:r>
          </a:p>
          <a:p>
            <a:pPr lvl="0"/>
            <a:r>
              <a:rPr lang="en-US" sz="1100" dirty="0" err="1">
                <a:solidFill>
                  <a:srgbClr val="000000"/>
                </a:solidFill>
              </a:rPr>
              <a:t>Palmroth</a:t>
            </a:r>
            <a:r>
              <a:rPr lang="en-US" sz="1100" dirty="0">
                <a:solidFill>
                  <a:srgbClr val="000000"/>
                </a:solidFill>
              </a:rPr>
              <a:t> M., </a:t>
            </a:r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et al. (2021) | </a:t>
            </a:r>
            <a:r>
              <a:rPr lang="en-US" sz="1100" dirty="0" err="1">
                <a:solidFill>
                  <a:srgbClr val="000000"/>
                </a:solidFill>
              </a:rPr>
              <a:t>Annales</a:t>
            </a:r>
            <a:endParaRPr lang="en-US" sz="1100" dirty="0">
              <a:solidFill>
                <a:srgbClr val="000000"/>
              </a:solidFill>
            </a:endParaRPr>
          </a:p>
          <a:p>
            <a:r>
              <a:rPr lang="en-US" sz="1100" dirty="0" err="1">
                <a:solidFill>
                  <a:srgbClr val="000000"/>
                </a:solidFill>
              </a:rPr>
              <a:t>Kajdic</a:t>
            </a:r>
            <a:r>
              <a:rPr lang="en-US" sz="1100" dirty="0">
                <a:solidFill>
                  <a:srgbClr val="000000"/>
                </a:solidFill>
              </a:rPr>
              <a:t> P., </a:t>
            </a:r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et al. (2021) | GRL</a:t>
            </a:r>
            <a:endParaRPr lang="el-GR" sz="1100" dirty="0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079155" y="765560"/>
            <a:ext cx="33690" cy="5326881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08356" y="1188636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091343" y="819304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Fast/Survey</a:t>
            </a:r>
            <a:r>
              <a:rPr lang="el-GR" b="1" u="sng" dirty="0">
                <a:solidFill>
                  <a:srgbClr val="000000"/>
                </a:solidFill>
              </a:rPr>
              <a:t> (</a:t>
            </a:r>
            <a:r>
              <a:rPr lang="en-US" b="1" u="sng" dirty="0">
                <a:solidFill>
                  <a:srgbClr val="000000"/>
                </a:solidFill>
              </a:rPr>
              <a:t>low res)</a:t>
            </a:r>
            <a:endParaRPr lang="sv-SE" b="1" u="sng"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804508" y="819304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Burst (high res)</a:t>
            </a:r>
            <a:endParaRPr lang="sv-SE" b="1" u="sng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29270" y="176418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9/2015 - 9/2020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86297" y="6210300"/>
            <a:ext cx="33874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(2022) | Nat. </a:t>
            </a:r>
            <a:r>
              <a:rPr lang="en-US" sz="1100" dirty="0" err="1">
                <a:solidFill>
                  <a:srgbClr val="000000"/>
                </a:solidFill>
              </a:rPr>
              <a:t>Commun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86297" y="6383062"/>
            <a:ext cx="31309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T,, et al. (2022) | 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2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Jets</a:t>
            </a:r>
          </a:p>
          <a:p>
            <a:pPr marL="0" indent="0" algn="ctr">
              <a:buNone/>
            </a:pPr>
            <a:r>
              <a:rPr lang="en-US" sz="1500" dirty="0">
                <a:solidFill>
                  <a:srgbClr val="E0E2D0"/>
                </a:solidFill>
              </a:rPr>
              <a:t>Classes &amp; Properties | </a:t>
            </a:r>
            <a:r>
              <a:rPr lang="en-US" sz="1500" dirty="0"/>
              <a:t>Formation &amp; Evolution</a:t>
            </a:r>
            <a:endParaRPr lang="en-US" sz="1500" dirty="0">
              <a:solidFill>
                <a:srgbClr val="E0E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91836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1743</Words>
  <Application>Microsoft Office PowerPoint</Application>
  <PresentationFormat>Widescreen</PresentationFormat>
  <Paragraphs>274</Paragraphs>
  <Slides>27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Cambria Math</vt:lpstr>
      <vt:lpstr>Times New Roman</vt:lpstr>
      <vt:lpstr>Wingdings</vt:lpstr>
      <vt:lpstr>KU Leuven</vt:lpstr>
      <vt:lpstr>Εικόνα Bitmap</vt:lpstr>
      <vt:lpstr>Magnetosheath Jets using MMS  Savvas Raptis  Division of Space and Plasma Physics KTH Royal Institute of Technology, Stockholm, Sweden      Swedish Space Plasma Meeting 2022 Umea, Sweden 09/06/2022</vt:lpstr>
      <vt:lpstr>Magnetosheath Jets</vt:lpstr>
      <vt:lpstr>PowerPoint Presentation</vt:lpstr>
      <vt:lpstr>Shock, Magnetosheath &amp; Jet classification</vt:lpstr>
      <vt:lpstr>Summarized properties – Quasi Parallel</vt:lpstr>
      <vt:lpstr>Summarized properties – Quasi Perpendicular</vt:lpstr>
      <vt:lpstr>Summarized properties – Boundary</vt:lpstr>
      <vt:lpstr>MMS – Jet Database</vt:lpstr>
      <vt:lpstr>PowerPoint Presentation</vt:lpstr>
      <vt:lpstr>How are these jets created (Qpar/Boundary) ?</vt:lpstr>
      <vt:lpstr>Shock Reformation &amp; Magnetosheath Jets</vt:lpstr>
      <vt:lpstr>PowerPoint Presentation</vt:lpstr>
      <vt:lpstr>Qpar Magnetosheath jet – Fast data</vt:lpstr>
      <vt:lpstr>Qpar Magnetosheath jet – Burst data</vt:lpstr>
      <vt:lpstr>PowerPoint Presentation</vt:lpstr>
      <vt:lpstr>Jet evolution in Qpar Magnetosheath</vt:lpstr>
      <vt:lpstr>Summary &amp; Conclusion</vt:lpstr>
      <vt:lpstr>PowerPoint Presentation</vt:lpstr>
      <vt:lpstr>Partial moments</vt:lpstr>
      <vt:lpstr>Jets – references update (&gt;2019)</vt:lpstr>
      <vt:lpstr>PowerPoint Presentation</vt:lpstr>
      <vt:lpstr>SLAMS &amp; wave activity co-moving picture</vt:lpstr>
      <vt:lpstr>General Observations of MMS</vt:lpstr>
      <vt:lpstr>Formation mechanism</vt:lpstr>
      <vt:lpstr>Why in-situ classification with MMS?</vt:lpstr>
      <vt:lpstr>Shock transitions with MMS</vt:lpstr>
      <vt:lpstr>Summarized properties – Encapsulated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2022-06-22T08:46:01Z</dcterms:modified>
</cp:coreProperties>
</file>