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handoutMasterIdLst>
    <p:handoutMasterId r:id="rId6"/>
  </p:handoutMasterIdLst>
  <p:sldIdLst>
    <p:sldId id="256" r:id="rId5"/>
  </p:sldIdLst>
  <p:sldSz cx="43891200" cy="32918400"/>
  <p:notesSz cx="9271000" cy="70104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mbria Math" panose="02040503050406030204" pitchFamily="18" charset="0"/>
      <p:regular r:id="rId11"/>
    </p:embeddedFon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Nunito" pitchFamily="2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en-US"/>
    </a:defPPr>
    <a:lvl1pPr marL="0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1pPr>
    <a:lvl2pPr marL="2194514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2pPr>
    <a:lvl3pPr marL="4389028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3pPr>
    <a:lvl4pPr marL="6583543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4pPr>
    <a:lvl5pPr marL="8778057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5pPr>
    <a:lvl6pPr marL="10972571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6pPr>
    <a:lvl7pPr marL="13167085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7pPr>
    <a:lvl8pPr marL="15361599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8pPr>
    <a:lvl9pPr marL="17556114" algn="l" defTabSz="4389028" rtl="0" eaLnBrk="1" latinLnBrk="0" hangingPunct="1">
      <a:defRPr sz="8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674"/>
    <a:srgbClr val="BA8FC7"/>
    <a:srgbClr val="C6A3D1"/>
    <a:srgbClr val="A167B2"/>
    <a:srgbClr val="FBC5FF"/>
    <a:srgbClr val="F029FF"/>
    <a:srgbClr val="000000"/>
    <a:srgbClr val="E0E2D0"/>
    <a:srgbClr val="353941"/>
    <a:srgbClr val="F9F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599" autoAdjust="0"/>
    <p:restoredTop sz="94660"/>
  </p:normalViewPr>
  <p:slideViewPr>
    <p:cSldViewPr>
      <p:cViewPr>
        <p:scale>
          <a:sx n="75" d="100"/>
          <a:sy n="75" d="100"/>
        </p:scale>
        <p:origin x="-4744" y="-12312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0.fntdata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9.fntdata"/><Relationship Id="rId23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vas Raptis" userId="9a8bbdab-e275-453b-85ac-1f842cc4ea1a" providerId="ADAL" clId="{67B091E1-4FEA-4DB5-85C2-2373F568B09B}"/>
    <pc:docChg chg="modSld">
      <pc:chgData name="Savvas Raptis" userId="9a8bbdab-e275-453b-85ac-1f842cc4ea1a" providerId="ADAL" clId="{67B091E1-4FEA-4DB5-85C2-2373F568B09B}" dt="2022-05-26T09:04:43.244" v="0" actId="14100"/>
      <pc:docMkLst>
        <pc:docMk/>
      </pc:docMkLst>
      <pc:sldChg chg="modSp mod">
        <pc:chgData name="Savvas Raptis" userId="9a8bbdab-e275-453b-85ac-1f842cc4ea1a" providerId="ADAL" clId="{67B091E1-4FEA-4DB5-85C2-2373F568B09B}" dt="2022-05-26T09:04:43.244" v="0" actId="14100"/>
        <pc:sldMkLst>
          <pc:docMk/>
          <pc:sldMk cId="1270404738" sldId="256"/>
        </pc:sldMkLst>
        <pc:spChg chg="mod">
          <ac:chgData name="Savvas Raptis" userId="9a8bbdab-e275-453b-85ac-1f842cc4ea1a" providerId="ADAL" clId="{67B091E1-4FEA-4DB5-85C2-2373F568B09B}" dt="2022-05-26T09:04:43.244" v="0" actId="14100"/>
          <ac:spMkLst>
            <pc:docMk/>
            <pc:sldMk cId="1270404738" sldId="256"/>
            <ac:spMk id="6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17433" cy="350520"/>
          </a:xfrm>
          <a:prstGeom prst="rect">
            <a:avLst/>
          </a:prstGeom>
        </p:spPr>
        <p:txBody>
          <a:bodyPr vert="horz" lIns="93031" tIns="46516" rIns="93031" bIns="46516" rtlCol="0"/>
          <a:lstStyle>
            <a:defPPr>
              <a:defRPr kern="1200" smtId="4294967295"/>
            </a:defPPr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1421" y="0"/>
            <a:ext cx="4017433" cy="350520"/>
          </a:xfrm>
          <a:prstGeom prst="rect">
            <a:avLst/>
          </a:prstGeom>
        </p:spPr>
        <p:txBody>
          <a:bodyPr vert="horz" lIns="93031" tIns="46516" rIns="93031" bIns="46516" rtlCol="0"/>
          <a:lstStyle>
            <a:defPPr>
              <a:defRPr kern="1200" smtId="4294967295"/>
            </a:defPPr>
            <a:lvl1pPr algn="r">
              <a:defRPr sz="1200"/>
            </a:lvl1pPr>
          </a:lstStyle>
          <a:p>
            <a:fld id="{9281E4DE-EB0E-4FB2-BE29-FC865D9A50F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17433" cy="350520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defPPr>
              <a:defRPr kern="1200" smtId="4294967295"/>
            </a:defPPr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1421" y="6658664"/>
            <a:ext cx="4017433" cy="350520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defPPr>
              <a:defRPr kern="1200" smtId="4294967295"/>
            </a:defPPr>
            <a:lvl1pPr algn="r">
              <a:defRPr sz="1200"/>
            </a:lvl1pPr>
          </a:lstStyle>
          <a:p>
            <a:fld id="{DE247C12-2C6F-4F8F-A764-8CB2FE9A4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91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2008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61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9085" y="4221484"/>
            <a:ext cx="35547303" cy="89877900"/>
          </a:xfrm>
        </p:spPr>
        <p:txBody>
          <a:bodyPr vert="eaVert"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01947" y="4221484"/>
            <a:ext cx="105925615" cy="89877900"/>
          </a:xfrm>
        </p:spPr>
        <p:txBody>
          <a:bodyPr vert="eaVert"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953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130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1153123"/>
            <a:ext cx="37307521" cy="6537960"/>
          </a:xfrm>
        </p:spPr>
        <p:txBody>
          <a:bodyPr anchor="t"/>
          <a:lstStyle>
            <a:defPPr>
              <a:defRPr kern="1200" smtId="4294967295"/>
            </a:defPPr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3952227"/>
            <a:ext cx="37307521" cy="7200897"/>
          </a:xfrm>
        </p:spPr>
        <p:txBody>
          <a:bodyPr anchor="b"/>
          <a:lstStyle>
            <a:defPPr>
              <a:defRPr kern="1200" smtId="4294967295"/>
            </a:defPPr>
            <a:lvl1pPr marL="0" indent="0">
              <a:buNone/>
              <a:defRPr sz="9700">
                <a:solidFill>
                  <a:schemeClr val="tx1">
                    <a:tint val="75000"/>
                  </a:schemeClr>
                </a:solidFill>
              </a:defRPr>
            </a:lvl1pPr>
            <a:lvl2pPr marL="2194514" indent="0">
              <a:buNone/>
              <a:defRPr sz="8700">
                <a:solidFill>
                  <a:schemeClr val="tx1">
                    <a:tint val="75000"/>
                  </a:schemeClr>
                </a:solidFill>
              </a:defRPr>
            </a:lvl2pPr>
            <a:lvl3pPr marL="4389028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543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057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571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085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599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114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683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01944" y="24582124"/>
            <a:ext cx="70736458" cy="69517264"/>
          </a:xfrm>
        </p:spPr>
        <p:txBody>
          <a:bodyPr/>
          <a:lstStyle>
            <a:defPPr>
              <a:defRPr kern="1200" smtId="4294967295"/>
            </a:defPPr>
            <a:lvl1pPr>
              <a:defRPr sz="13400"/>
            </a:lvl1pPr>
            <a:lvl2pPr>
              <a:defRPr sz="11500"/>
            </a:lvl2pPr>
            <a:lvl3pPr>
              <a:defRPr sz="97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69921" y="24582124"/>
            <a:ext cx="70736464" cy="69517264"/>
          </a:xfrm>
        </p:spPr>
        <p:txBody>
          <a:bodyPr/>
          <a:lstStyle>
            <a:defPPr>
              <a:defRPr kern="1200" smtId="4294967295"/>
            </a:defPPr>
            <a:lvl1pPr>
              <a:defRPr sz="13400"/>
            </a:lvl1pPr>
            <a:lvl2pPr>
              <a:defRPr sz="11500"/>
            </a:lvl2pPr>
            <a:lvl3pPr>
              <a:defRPr sz="9700"/>
            </a:lvl3pPr>
            <a:lvl4pPr>
              <a:defRPr sz="8700"/>
            </a:lvl4pPr>
            <a:lvl5pPr>
              <a:defRPr sz="8700"/>
            </a:lvl5pPr>
            <a:lvl6pPr>
              <a:defRPr sz="8700"/>
            </a:lvl6pPr>
            <a:lvl7pPr>
              <a:defRPr sz="8700"/>
            </a:lvl7pPr>
            <a:lvl8pPr>
              <a:defRPr sz="8700"/>
            </a:lvl8pPr>
            <a:lvl9pPr>
              <a:defRPr sz="8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4514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3"/>
            <a:ext cx="39502079" cy="5486400"/>
          </a:xfrm>
        </p:spPr>
        <p:txBody>
          <a:bodyPr/>
          <a:lstStyle>
            <a:defPPr>
              <a:defRPr kern="1200" smtId="4294967295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2" y="7368545"/>
            <a:ext cx="19392903" cy="3070857"/>
          </a:xfrm>
        </p:spPr>
        <p:txBody>
          <a:bodyPr anchor="b"/>
          <a:lstStyle>
            <a:defPPr>
              <a:defRPr kern="1200" smtId="4294967295"/>
            </a:defPPr>
            <a:lvl1pPr marL="0" indent="0">
              <a:buNone/>
              <a:defRPr sz="11500" b="1"/>
            </a:lvl1pPr>
            <a:lvl2pPr marL="2194514" indent="0">
              <a:buNone/>
              <a:defRPr sz="9700" b="1"/>
            </a:lvl2pPr>
            <a:lvl3pPr marL="4389028" indent="0">
              <a:buNone/>
              <a:defRPr sz="8700" b="1"/>
            </a:lvl3pPr>
            <a:lvl4pPr marL="6583543" indent="0">
              <a:buNone/>
              <a:defRPr sz="7700" b="1"/>
            </a:lvl4pPr>
            <a:lvl5pPr marL="8778057" indent="0">
              <a:buNone/>
              <a:defRPr sz="7700" b="1"/>
            </a:lvl5pPr>
            <a:lvl6pPr marL="10972571" indent="0">
              <a:buNone/>
              <a:defRPr sz="7700" b="1"/>
            </a:lvl6pPr>
            <a:lvl7pPr marL="13167085" indent="0">
              <a:buNone/>
              <a:defRPr sz="7700" b="1"/>
            </a:lvl7pPr>
            <a:lvl8pPr marL="15361599" indent="0">
              <a:buNone/>
              <a:defRPr sz="7700" b="1"/>
            </a:lvl8pPr>
            <a:lvl9pPr marL="17556114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2" y="10439402"/>
            <a:ext cx="19392903" cy="18966183"/>
          </a:xfrm>
        </p:spPr>
        <p:txBody>
          <a:bodyPr/>
          <a:lstStyle>
            <a:defPPr>
              <a:defRPr kern="1200" smtId="4294967295"/>
            </a:defPPr>
            <a:lvl1pPr>
              <a:defRPr sz="11500"/>
            </a:lvl1pPr>
            <a:lvl2pPr>
              <a:defRPr sz="9700"/>
            </a:lvl2pPr>
            <a:lvl3pPr>
              <a:defRPr sz="87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5"/>
            <a:ext cx="19400520" cy="3070857"/>
          </a:xfrm>
        </p:spPr>
        <p:txBody>
          <a:bodyPr anchor="b"/>
          <a:lstStyle>
            <a:defPPr>
              <a:defRPr kern="1200" smtId="4294967295"/>
            </a:defPPr>
            <a:lvl1pPr marL="0" indent="0">
              <a:buNone/>
              <a:defRPr sz="11500" b="1"/>
            </a:lvl1pPr>
            <a:lvl2pPr marL="2194514" indent="0">
              <a:buNone/>
              <a:defRPr sz="9700" b="1"/>
            </a:lvl2pPr>
            <a:lvl3pPr marL="4389028" indent="0">
              <a:buNone/>
              <a:defRPr sz="8700" b="1"/>
            </a:lvl3pPr>
            <a:lvl4pPr marL="6583543" indent="0">
              <a:buNone/>
              <a:defRPr sz="7700" b="1"/>
            </a:lvl4pPr>
            <a:lvl5pPr marL="8778057" indent="0">
              <a:buNone/>
              <a:defRPr sz="7700" b="1"/>
            </a:lvl5pPr>
            <a:lvl6pPr marL="10972571" indent="0">
              <a:buNone/>
              <a:defRPr sz="7700" b="1"/>
            </a:lvl6pPr>
            <a:lvl7pPr marL="13167085" indent="0">
              <a:buNone/>
              <a:defRPr sz="7700" b="1"/>
            </a:lvl7pPr>
            <a:lvl8pPr marL="15361599" indent="0">
              <a:buNone/>
              <a:defRPr sz="7700" b="1"/>
            </a:lvl8pPr>
            <a:lvl9pPr marL="17556114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2"/>
            <a:ext cx="19400520" cy="18966183"/>
          </a:xfrm>
        </p:spPr>
        <p:txBody>
          <a:bodyPr/>
          <a:lstStyle>
            <a:defPPr>
              <a:defRPr kern="1200" smtId="4294967295"/>
            </a:defPPr>
            <a:lvl1pPr>
              <a:defRPr sz="11500"/>
            </a:lvl1pPr>
            <a:lvl2pPr>
              <a:defRPr sz="9700"/>
            </a:lvl2pPr>
            <a:lvl3pPr>
              <a:defRPr sz="87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194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23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1492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4" y="1310640"/>
            <a:ext cx="14439903" cy="5577840"/>
          </a:xfrm>
        </p:spPr>
        <p:txBody>
          <a:bodyPr anchor="b"/>
          <a:lstStyle>
            <a:defPPr>
              <a:defRPr kern="1200" smtId="4294967295"/>
            </a:defPPr>
            <a:lvl1pPr algn="l">
              <a:defRPr sz="9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39" y="1310643"/>
            <a:ext cx="24536400" cy="28094942"/>
          </a:xfrm>
        </p:spPr>
        <p:txBody>
          <a:bodyPr/>
          <a:lstStyle>
            <a:defPPr>
              <a:defRPr kern="1200" smtId="4294967295"/>
            </a:defPPr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700"/>
            </a:lvl4pPr>
            <a:lvl5pPr>
              <a:defRPr sz="9700"/>
            </a:lvl5pPr>
            <a:lvl6pPr>
              <a:defRPr sz="9700"/>
            </a:lvl6pPr>
            <a:lvl7pPr>
              <a:defRPr sz="9700"/>
            </a:lvl7pPr>
            <a:lvl8pPr>
              <a:defRPr sz="9700"/>
            </a:lvl8pPr>
            <a:lvl9pPr>
              <a:defRPr sz="9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4" y="6888483"/>
            <a:ext cx="14439903" cy="22517103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6700"/>
            </a:lvl1pPr>
            <a:lvl2pPr marL="2194514" indent="0">
              <a:buNone/>
              <a:defRPr sz="5700"/>
            </a:lvl2pPr>
            <a:lvl3pPr marL="4389028" indent="0">
              <a:buNone/>
              <a:defRPr sz="4800"/>
            </a:lvl3pPr>
            <a:lvl4pPr marL="6583543" indent="0">
              <a:buNone/>
              <a:defRPr sz="4300"/>
            </a:lvl4pPr>
            <a:lvl5pPr marL="8778057" indent="0">
              <a:buNone/>
              <a:defRPr sz="4300"/>
            </a:lvl5pPr>
            <a:lvl6pPr marL="10972571" indent="0">
              <a:buNone/>
              <a:defRPr sz="4300"/>
            </a:lvl6pPr>
            <a:lvl7pPr marL="13167085" indent="0">
              <a:buNone/>
              <a:defRPr sz="4300"/>
            </a:lvl7pPr>
            <a:lvl8pPr marL="15361599" indent="0">
              <a:buNone/>
              <a:defRPr sz="4300"/>
            </a:lvl8pPr>
            <a:lvl9pPr marL="17556114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105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2"/>
            <a:ext cx="26334721" cy="2720343"/>
          </a:xfrm>
        </p:spPr>
        <p:txBody>
          <a:bodyPr anchor="b"/>
          <a:lstStyle>
            <a:defPPr>
              <a:defRPr kern="1200" smtId="4294967295"/>
            </a:defPPr>
            <a:lvl1pPr algn="l">
              <a:defRPr sz="9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1" cy="19751039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15400"/>
            </a:lvl1pPr>
            <a:lvl2pPr marL="2194514" indent="0">
              <a:buNone/>
              <a:defRPr sz="13400"/>
            </a:lvl2pPr>
            <a:lvl3pPr marL="4389028" indent="0">
              <a:buNone/>
              <a:defRPr sz="11500"/>
            </a:lvl3pPr>
            <a:lvl4pPr marL="6583543" indent="0">
              <a:buNone/>
              <a:defRPr sz="9700"/>
            </a:lvl4pPr>
            <a:lvl5pPr marL="8778057" indent="0">
              <a:buNone/>
              <a:defRPr sz="9700"/>
            </a:lvl5pPr>
            <a:lvl6pPr marL="10972571" indent="0">
              <a:buNone/>
              <a:defRPr sz="9700"/>
            </a:lvl6pPr>
            <a:lvl7pPr marL="13167085" indent="0">
              <a:buNone/>
              <a:defRPr sz="9700"/>
            </a:lvl7pPr>
            <a:lvl8pPr marL="15361599" indent="0">
              <a:buNone/>
              <a:defRPr sz="9700"/>
            </a:lvl8pPr>
            <a:lvl9pPr marL="17556114" indent="0">
              <a:buNone/>
              <a:defRPr sz="9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4"/>
            <a:ext cx="26334721" cy="3863337"/>
          </a:xfr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6700"/>
            </a:lvl1pPr>
            <a:lvl2pPr marL="2194514" indent="0">
              <a:buNone/>
              <a:defRPr sz="5700"/>
            </a:lvl2pPr>
            <a:lvl3pPr marL="4389028" indent="0">
              <a:buNone/>
              <a:defRPr sz="4800"/>
            </a:lvl3pPr>
            <a:lvl4pPr marL="6583543" indent="0">
              <a:buNone/>
              <a:defRPr sz="4300"/>
            </a:lvl4pPr>
            <a:lvl5pPr marL="8778057" indent="0">
              <a:buNone/>
              <a:defRPr sz="4300"/>
            </a:lvl5pPr>
            <a:lvl6pPr marL="10972571" indent="0">
              <a:buNone/>
              <a:defRPr sz="4300"/>
            </a:lvl6pPr>
            <a:lvl7pPr marL="13167085" indent="0">
              <a:buNone/>
              <a:defRPr sz="4300"/>
            </a:lvl7pPr>
            <a:lvl8pPr marL="15361599" indent="0">
              <a:buNone/>
              <a:defRPr sz="4300"/>
            </a:lvl8pPr>
            <a:lvl9pPr marL="17556114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kern="1200" smtId="4294967295"/>
            </a:def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957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3"/>
            <a:ext cx="39502079" cy="5486400"/>
          </a:xfrm>
          <a:prstGeom prst="rect">
            <a:avLst/>
          </a:prstGeom>
        </p:spPr>
        <p:txBody>
          <a:bodyPr vert="horz" lIns="438903" tIns="219451" rIns="438903" bIns="219451" rtlCol="0" anchor="ctr">
            <a:normAutofit/>
          </a:bodyPr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4"/>
            <a:ext cx="39502079" cy="21724623"/>
          </a:xfrm>
          <a:prstGeom prst="rect">
            <a:avLst/>
          </a:prstGeom>
        </p:spPr>
        <p:txBody>
          <a:bodyPr vert="horz" lIns="438903" tIns="219451" rIns="438903" bIns="219451" rtlCol="0">
            <a:normAutofit/>
          </a:bodyPr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03" tIns="219451" rIns="438903" bIns="219451" rtlCol="0" anchor="ctr"/>
          <a:lstStyle>
            <a:defPPr>
              <a:defRPr kern="1200" smtId="4294967295"/>
            </a:defPPr>
            <a:lvl1pPr algn="l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1F909-3568-40F5-8205-05484158C88C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1" y="30510482"/>
            <a:ext cx="13898880" cy="1752600"/>
          </a:xfrm>
          <a:prstGeom prst="rect">
            <a:avLst/>
          </a:prstGeom>
        </p:spPr>
        <p:txBody>
          <a:bodyPr vert="horz" lIns="438903" tIns="219451" rIns="438903" bIns="219451" rtlCol="0" anchor="ctr"/>
          <a:lstStyle>
            <a:defPPr>
              <a:defRPr kern="1200" smtId="4294967295"/>
            </a:defPPr>
            <a:lvl1pPr algn="ct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1" y="30510482"/>
            <a:ext cx="10241280" cy="1752600"/>
          </a:xfrm>
          <a:prstGeom prst="rect">
            <a:avLst/>
          </a:prstGeom>
        </p:spPr>
        <p:txBody>
          <a:bodyPr vert="horz" lIns="438903" tIns="219451" rIns="438903" bIns="219451" rtlCol="0" anchor="ctr"/>
          <a:lstStyle>
            <a:defPPr>
              <a:defRPr kern="1200" smtId="4294967295"/>
            </a:defPPr>
            <a:lvl1pPr algn="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0D005-FB29-4DA1-AF6A-7002CDC4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1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defPPr>
        <a:defRPr kern="1200" smtId="4294967295"/>
      </a:defPPr>
      <a:lvl1pPr algn="ctr" defTabSz="4389028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>
        <a:defRPr kern="1200" smtId="4294967295"/>
      </a:defPPr>
      <a:lvl1pPr marL="1645886" indent="-1645886" algn="l" defTabSz="4389028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086" indent="-1371572" algn="l" defTabSz="4389028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86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800" indent="-1097257" algn="l" defTabSz="4389028" rtl="0" eaLnBrk="1" latinLnBrk="0" hangingPunct="1">
        <a:spcBef>
          <a:spcPct val="20000"/>
        </a:spcBef>
        <a:buFont typeface="Arial" pitchFamily="34" charset="0"/>
        <a:buChar char="–"/>
        <a:defRPr sz="97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314" indent="-1097257" algn="l" defTabSz="4389028" rtl="0" eaLnBrk="1" latinLnBrk="0" hangingPunct="1">
        <a:spcBef>
          <a:spcPct val="20000"/>
        </a:spcBef>
        <a:buFont typeface="Arial" pitchFamily="34" charset="0"/>
        <a:buChar char="»"/>
        <a:defRPr sz="9700" kern="1200">
          <a:solidFill>
            <a:schemeClr val="tx1"/>
          </a:solidFill>
          <a:latin typeface="+mn-lt"/>
          <a:ea typeface="+mn-ea"/>
          <a:cs typeface="+mn-cs"/>
        </a:defRPr>
      </a:lvl5pPr>
      <a:lvl6pPr marL="12069828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342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8857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371" indent="-1097257" algn="l" defTabSz="4389028" rtl="0" eaLnBrk="1" latinLnBrk="0" hangingPunct="1">
        <a:spcBef>
          <a:spcPct val="20000"/>
        </a:spcBef>
        <a:buFont typeface="Arial" pitchFamily="34" charset="0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14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028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43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057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571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085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599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114" algn="l" defTabSz="4389028" rtl="0" eaLnBrk="1" latinLnBrk="0" hangingPunct="1">
        <a:defRPr sz="8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hyperlink" Target="savvasraptis.github.io" TargetMode="External"/><Relationship Id="rId4" Type="http://schemas.openxmlformats.org/officeDocument/2006/relationships/image" Target="../media/image3.png"/><Relationship Id="rId9" Type="http://schemas.openxmlformats.org/officeDocument/2006/relationships/hyperlink" Target="mailto:savvra@kth.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9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0683466" y="795557"/>
            <a:ext cx="22524268" cy="31327287"/>
            <a:chOff x="12791389" y="881988"/>
            <a:chExt cx="18366172" cy="31327287"/>
          </a:xfrm>
        </p:grpSpPr>
        <p:sp>
          <p:nvSpPr>
            <p:cNvPr id="32" name="Rounded Rectangle 31"/>
            <p:cNvSpPr/>
            <p:nvPr/>
          </p:nvSpPr>
          <p:spPr>
            <a:xfrm>
              <a:off x="12791389" y="881988"/>
              <a:ext cx="18366172" cy="31327287"/>
            </a:xfrm>
            <a:prstGeom prst="roundRect">
              <a:avLst>
                <a:gd name="adj" fmla="val 3157"/>
              </a:avLst>
            </a:prstGeom>
            <a:solidFill>
              <a:schemeClr val="bg1">
                <a:lumMod val="6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kern="1200" smtId="4294967295"/>
              </a:defPPr>
            </a:lstStyle>
            <a:p>
              <a:pPr algn="ctr"/>
              <a:endParaRPr lang="en-US" sz="11500" dirty="0"/>
            </a:p>
          </p:txBody>
        </p:sp>
        <p:sp>
          <p:nvSpPr>
            <p:cNvPr id="33" name="Text Placeholder 5">
              <a:extLst>
                <a:ext uri="{FF2B5EF4-FFF2-40B4-BE49-F238E27FC236}">
                  <a16:creationId xmlns:a16="http://schemas.microsoft.com/office/drawing/2014/main" id="{C87BD73B-1762-465F-A255-B647B372168E}"/>
                </a:ext>
              </a:extLst>
            </p:cNvPr>
            <p:cNvSpPr txBox="1"/>
            <p:nvPr/>
          </p:nvSpPr>
          <p:spPr>
            <a:xfrm>
              <a:off x="14021440" y="7020631"/>
              <a:ext cx="16611600" cy="293744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defPPr>
                <a:defRPr kern="1200" smtId="4294967295"/>
              </a:defPPr>
              <a:lvl1pPr marL="0" marR="0" indent="0" algn="l" defTabSz="3783013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defRPr sz="6000" kern="1200" baseline="0">
                  <a:solidFill>
                    <a:schemeClr val="tx2"/>
                  </a:solidFill>
                  <a:latin typeface="Franklin Gothic Heavy" pitchFamily="34" charset="0"/>
                  <a:ea typeface="+mn-ea"/>
                  <a:cs typeface="+mn-cs"/>
                </a:defRPr>
              </a:lvl1pPr>
              <a:lvl2pPr marL="1880543" indent="0" algn="l" defTabSz="3761086" rtl="0" eaLnBrk="1" latinLnBrk="0" hangingPunct="1">
                <a:spcBef>
                  <a:spcPct val="20000"/>
                </a:spcBef>
                <a:buFontTx/>
                <a:buNone/>
                <a:defRPr sz="1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761086" indent="0" algn="l" defTabSz="3761086" rtl="0" eaLnBrk="1" latinLnBrk="0" hangingPunct="1">
                <a:spcBef>
                  <a:spcPct val="20000"/>
                </a:spcBef>
                <a:buFontTx/>
                <a:buNone/>
                <a:defRPr sz="9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1629" indent="0" algn="l" defTabSz="3761086" rtl="0" eaLnBrk="1" latinLnBrk="0" hangingPunct="1">
                <a:spcBef>
                  <a:spcPct val="20000"/>
                </a:spcBef>
                <a:buFontTx/>
                <a:buNone/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522172" indent="0" algn="l" defTabSz="3761086" rtl="0" eaLnBrk="1" latinLnBrk="0" hangingPunct="1">
                <a:spcBef>
                  <a:spcPct val="20000"/>
                </a:spcBef>
                <a:buFontTx/>
                <a:buNone/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342988" indent="-940272" algn="l" defTabSz="376108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223531" indent="-940272" algn="l" defTabSz="376108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104074" indent="-940272" algn="l" defTabSz="376108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984617" indent="-940272" algn="l" defTabSz="376108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8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761086">
                <a:spcBef>
                  <a:spcPct val="20000"/>
                </a:spcBef>
                <a:defRPr/>
              </a:pPr>
              <a:r>
                <a:rPr lang="en-US" sz="1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“Plasma </a:t>
              </a:r>
              <a:r>
                <a:rPr lang="en-US" sz="10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jets</a:t>
              </a:r>
              <a:r>
                <a:rPr lang="en-US" sz="1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forming by the evolution of </a:t>
              </a:r>
              <a:r>
                <a:rPr lang="en-US" sz="10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upstream waves </a:t>
              </a:r>
              <a:r>
                <a:rPr lang="en-US" sz="1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 bow shock’s </a:t>
              </a:r>
              <a:r>
                <a:rPr lang="en-US" sz="10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reformation</a:t>
              </a:r>
              <a:r>
                <a:rPr lang="en-US" sz="1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37" name="Title 11">
              <a:extLst>
                <a:ext uri="{FF2B5EF4-FFF2-40B4-BE49-F238E27FC236}">
                  <a16:creationId xmlns:a16="http://schemas.microsoft.com/office/drawing/2014/main" id="{ED065003-C2F2-42A5-9131-A626D50E7D1F}"/>
                </a:ext>
              </a:extLst>
            </p:cNvPr>
            <p:cNvSpPr txBox="1">
              <a:spLocks/>
            </p:cNvSpPr>
            <p:nvPr/>
          </p:nvSpPr>
          <p:spPr>
            <a:xfrm>
              <a:off x="14021440" y="1077031"/>
              <a:ext cx="15533272" cy="2746935"/>
            </a:xfrm>
            <a:prstGeom prst="rect">
              <a:avLst/>
            </a:prstGeom>
          </p:spPr>
          <p:txBody>
            <a:bodyPr lIns="128016" tIns="64008" rIns="128016" bIns="64008"/>
            <a:lstStyle>
              <a:defPPr>
                <a:defRPr lang="en-US"/>
              </a:defPPr>
              <a:lvl1pPr marL="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94039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8807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58212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77616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0199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164238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35827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55231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High-speed plasma jets generated by the cyclic behavior of the Earth's bow shock</a:t>
              </a:r>
            </a:p>
          </p:txBody>
        </p:sp>
        <p:sp>
          <p:nvSpPr>
            <p:cNvPr id="38" name="Text Placeholder 16">
              <a:extLst>
                <a:ext uri="{FF2B5EF4-FFF2-40B4-BE49-F238E27FC236}">
                  <a16:creationId xmlns:a16="http://schemas.microsoft.com/office/drawing/2014/main" id="{A720CED2-7EEA-4B31-928E-357173B93E8D}"/>
                </a:ext>
              </a:extLst>
            </p:cNvPr>
            <p:cNvSpPr txBox="1">
              <a:spLocks/>
            </p:cNvSpPr>
            <p:nvPr/>
          </p:nvSpPr>
          <p:spPr>
            <a:xfrm>
              <a:off x="14029074" y="3892874"/>
              <a:ext cx="15741315" cy="1206484"/>
            </a:xfrm>
            <a:prstGeom prst="rect">
              <a:avLst/>
            </a:prstGeom>
          </p:spPr>
          <p:txBody>
            <a:bodyPr wrap="square" lIns="128016" tIns="64008" rIns="128016" bIns="64008">
              <a:spAutoFit/>
            </a:bodyPr>
            <a:lstStyle>
              <a:defPPr>
                <a:defRPr lang="en-US"/>
              </a:defPPr>
              <a:lvl1pPr marL="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94039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38807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58212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776160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970199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164238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35827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7552317" algn="l" defTabSz="4388077" rtl="0" eaLnBrk="1" latinLnBrk="0" hangingPunct="1">
                <a:defRPr sz="86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500" b="1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Savvas Raptis</a:t>
              </a:r>
              <a:r>
                <a:rPr lang="en-US" sz="3500" baseline="300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1</a:t>
              </a:r>
              <a:r>
                <a:rPr lang="en-US" sz="35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, Tomas Karlsson</a:t>
              </a:r>
              <a:r>
                <a:rPr lang="en-US" sz="3500" baseline="300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1</a:t>
              </a:r>
              <a:r>
                <a:rPr lang="en-US" sz="35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, </a:t>
              </a:r>
              <a:r>
                <a:rPr lang="en-US" sz="3500" dirty="0" err="1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Andris</a:t>
              </a:r>
              <a:r>
                <a:rPr lang="en-US" sz="35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 Vaivads</a:t>
              </a:r>
              <a:r>
                <a:rPr lang="en-US" sz="3500" baseline="300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1</a:t>
              </a:r>
              <a:r>
                <a:rPr lang="en-US" sz="35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, Craig Pollock</a:t>
              </a:r>
              <a:r>
                <a:rPr lang="en-US" sz="3500" baseline="300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2</a:t>
              </a:r>
              <a:r>
                <a:rPr lang="en-US" sz="35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, Ferdinand Plaschke</a:t>
              </a:r>
              <a:r>
                <a:rPr lang="en-US" sz="3500" baseline="300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3</a:t>
              </a:r>
              <a:r>
                <a:rPr lang="en-US" sz="35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, Andreas Johlander</a:t>
              </a:r>
              <a:r>
                <a:rPr lang="en-US" sz="3500" baseline="300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4</a:t>
              </a:r>
              <a:r>
                <a:rPr lang="en-US" sz="35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, Henriette Trollvik</a:t>
              </a:r>
              <a:r>
                <a:rPr lang="en-US" sz="3500" baseline="300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1</a:t>
              </a:r>
              <a:r>
                <a:rPr lang="en-US" sz="35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, Per-Arne Lindqvist</a:t>
              </a:r>
              <a:r>
                <a:rPr lang="en-US" sz="3500" baseline="30000" dirty="0">
                  <a:solidFill>
                    <a:schemeClr val="bg1"/>
                  </a:solidFill>
                  <a:latin typeface="Nunito" panose="020B0604020202020204" charset="0"/>
                  <a:cs typeface="Times New Roman" panose="02020603050405020304" pitchFamily="18" charset="0"/>
                </a:rPr>
                <a:t>1</a:t>
              </a:r>
              <a:endParaRPr lang="el-GR" sz="35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0276" y="719916"/>
            <a:ext cx="9144000" cy="31327287"/>
            <a:chOff x="901047" y="719916"/>
            <a:chExt cx="11133909" cy="31327287"/>
          </a:xfrm>
        </p:grpSpPr>
        <p:sp>
          <p:nvSpPr>
            <p:cNvPr id="77" name="Rounded Rectangle 76"/>
            <p:cNvSpPr/>
            <p:nvPr/>
          </p:nvSpPr>
          <p:spPr>
            <a:xfrm>
              <a:off x="901047" y="719916"/>
              <a:ext cx="11133909" cy="31327287"/>
            </a:xfrm>
            <a:prstGeom prst="roundRect">
              <a:avLst>
                <a:gd name="adj" fmla="val 3206"/>
              </a:avLst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kern="1200" smtId="4294967295"/>
              </a:defPPr>
            </a:lstStyle>
            <a:p>
              <a:pPr algn="ctr"/>
              <a:endParaRPr lang="en-US" sz="115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10E7204-D75E-4613-87BE-D09A5C3936AB}"/>
                </a:ext>
              </a:extLst>
            </p:cNvPr>
            <p:cNvSpPr txBox="1"/>
            <p:nvPr/>
          </p:nvSpPr>
          <p:spPr>
            <a:xfrm>
              <a:off x="1743602" y="1143000"/>
              <a:ext cx="94488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1200" smtId="4294967295"/>
              </a:defPPr>
            </a:lstStyle>
            <a:p>
              <a:pPr algn="ctr"/>
              <a:r>
                <a:rPr lang="en-US" sz="4200" b="1" dirty="0">
                  <a:solidFill>
                    <a:srgbClr val="A167B2"/>
                  </a:solidFill>
                  <a:latin typeface="Nunito" panose="00000500000000000000" pitchFamily="2" charset="0"/>
                  <a:cs typeface="Arial" pitchFamily="34" charset="0"/>
                </a:rPr>
                <a:t>Results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66B254-31B5-422F-904E-80BA040D162D}"/>
                </a:ext>
              </a:extLst>
            </p:cNvPr>
            <p:cNvSpPr txBox="1"/>
            <p:nvPr/>
          </p:nvSpPr>
          <p:spPr>
            <a:xfrm>
              <a:off x="1381333" y="1981200"/>
              <a:ext cx="9448801" cy="10618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1200" smtId="4294967295"/>
              </a:defPPr>
            </a:lstStyle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Jet Properties: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B1B5F00-8CC0-4973-B136-2F3238FA1E30}"/>
                </a:ext>
              </a:extLst>
            </p:cNvPr>
            <p:cNvSpPr/>
            <p:nvPr/>
          </p:nvSpPr>
          <p:spPr>
            <a:xfrm>
              <a:off x="1485144" y="2494550"/>
              <a:ext cx="914400" cy="457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137600" y="842408"/>
            <a:ext cx="9144000" cy="31276383"/>
            <a:chOff x="31919090" y="843888"/>
            <a:chExt cx="11133909" cy="31280436"/>
          </a:xfrm>
        </p:grpSpPr>
        <p:sp>
          <p:nvSpPr>
            <p:cNvPr id="34" name="Rounded Rectangle 77">
              <a:extLst>
                <a:ext uri="{FF2B5EF4-FFF2-40B4-BE49-F238E27FC236}">
                  <a16:creationId xmlns:a16="http://schemas.microsoft.com/office/drawing/2014/main" id="{0CCA7184-A359-45A5-A950-A3440378B028}"/>
                </a:ext>
              </a:extLst>
            </p:cNvPr>
            <p:cNvSpPr/>
            <p:nvPr/>
          </p:nvSpPr>
          <p:spPr>
            <a:xfrm>
              <a:off x="31919090" y="843888"/>
              <a:ext cx="11133909" cy="31280436"/>
            </a:xfrm>
            <a:prstGeom prst="roundRect">
              <a:avLst>
                <a:gd name="adj" fmla="val 2650"/>
              </a:avLst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kern="1200" smtId="4294967295"/>
              </a:defPPr>
            </a:lstStyle>
            <a:p>
              <a:pPr algn="ctr"/>
              <a:endParaRPr lang="en-US" sz="115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95B96B-3F13-4E01-9F2D-5AE57315FD79}"/>
                </a:ext>
              </a:extLst>
            </p:cNvPr>
            <p:cNvSpPr txBox="1"/>
            <p:nvPr/>
          </p:nvSpPr>
          <p:spPr>
            <a:xfrm>
              <a:off x="32761645" y="1144205"/>
              <a:ext cx="94488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1200" smtId="4294967295"/>
              </a:defPPr>
            </a:lstStyle>
            <a:p>
              <a:pPr algn="ctr"/>
              <a:r>
                <a:rPr lang="en-US" sz="4200" b="1" dirty="0">
                  <a:solidFill>
                    <a:srgbClr val="A167B2"/>
                  </a:solidFill>
                  <a:latin typeface="Nunito" panose="00000500000000000000" pitchFamily="2" charset="0"/>
                  <a:cs typeface="Arial" pitchFamily="34" charset="0"/>
                </a:rPr>
                <a:t>Introduction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6906E97-6B38-496A-95EC-DB7FA0DA65D8}"/>
                    </a:ext>
                  </a:extLst>
                </p:cNvPr>
                <p:cNvSpPr txBox="1"/>
                <p:nvPr/>
              </p:nvSpPr>
              <p:spPr>
                <a:xfrm>
                  <a:off x="32097161" y="9567279"/>
                  <a:ext cx="5105896" cy="4689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kern="1200" smtId="4294967295"/>
                  </a:defPPr>
                </a:lstStyle>
                <a:p>
                  <a:pPr algn="ctr"/>
                  <a:r>
                    <a:rPr lang="en-US" sz="3600" u="sng" dirty="0">
                      <a:latin typeface="Times New Roman" panose="02020603050405020304" pitchFamily="18" charset="0"/>
                      <a:ea typeface="Open Sans" panose="020B0606030504020204" pitchFamily="34" charset="0"/>
                      <a:cs typeface="Times New Roman" panose="02020603050405020304" pitchFamily="18" charset="0"/>
                    </a:rPr>
                    <a:t>High Speed Jets</a:t>
                  </a:r>
                </a:p>
                <a:p>
                  <a:pPr algn="ctr"/>
                  <a:endParaRPr lang="en-US" sz="3600" dirty="0">
                    <a:latin typeface="Times New Roman" panose="02020603050405020304" pitchFamily="18" charset="0"/>
                    <a:ea typeface="Open Sans" panose="020B0606030504020204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3000" b="1" dirty="0">
                      <a:latin typeface="Times New Roman" panose="02020603050405020304" pitchFamily="18" charset="0"/>
                      <a:ea typeface="Open Sans" panose="020B0606030504020204" pitchFamily="34" charset="0"/>
                      <a:cs typeface="Times New Roman" panose="02020603050405020304" pitchFamily="18" charset="0"/>
                    </a:rPr>
                    <a:t>Dynamic pressure enhancements </a:t>
                  </a:r>
                  <a:r>
                    <a:rPr lang="en-US" sz="3000" dirty="0">
                      <a:latin typeface="Times New Roman" panose="02020603050405020304" pitchFamily="18" charset="0"/>
                      <a:ea typeface="Open Sans" panose="020B0606030504020204" pitchFamily="34" charset="0"/>
                      <a:cs typeface="Times New Roman" panose="02020603050405020304" pitchFamily="18" charset="0"/>
                    </a:rPr>
                    <a:t>relative</a:t>
                  </a:r>
                  <a:r>
                    <a:rPr lang="en-US" sz="3000" b="1" dirty="0">
                      <a:latin typeface="Times New Roman" panose="02020603050405020304" pitchFamily="18" charset="0"/>
                      <a:ea typeface="Open Sans" panose="020B060603050402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>
                      <a:latin typeface="Times New Roman" panose="02020603050405020304" pitchFamily="18" charset="0"/>
                      <a:ea typeface="Open Sans" panose="020B0606030504020204" pitchFamily="34" charset="0"/>
                      <a:cs typeface="Times New Roman" panose="02020603050405020304" pitchFamily="18" charset="0"/>
                    </a:rPr>
                    <a:t>to the background magnetosheath</a:t>
                  </a:r>
                </a:p>
                <a:p>
                  <a:endParaRPr lang="en-US" sz="3000" dirty="0">
                    <a:latin typeface="Times New Roman" panose="02020603050405020304" pitchFamily="18" charset="0"/>
                    <a:ea typeface="Open Sans" panose="020B0606030504020204" pitchFamily="34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≥2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𝑑𝑦𝑛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𝑀𝐻𝑆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latin typeface="Times New Roman" panose="02020603050405020304" pitchFamily="18" charset="0"/>
                    <a:ea typeface="Open Sans" panose="020B0606030504020204" pitchFamily="34" charset="0"/>
                    <a:cs typeface="Times New Roman" panose="02020603050405020304" pitchFamily="18" charset="0"/>
                  </a:endParaRPr>
                </a:p>
                <a:p>
                  <a:endParaRPr lang="en-US" sz="3600" dirty="0">
                    <a:latin typeface="Times New Roman" panose="02020603050405020304" pitchFamily="18" charset="0"/>
                    <a:ea typeface="Open Sans" panose="020B0606030504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6906E97-6B38-496A-95EC-DB7FA0DA6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97161" y="9567279"/>
                  <a:ext cx="5105896" cy="4689943"/>
                </a:xfrm>
                <a:prstGeom prst="rect">
                  <a:avLst/>
                </a:prstGeom>
                <a:blipFill>
                  <a:blip r:embed="rId2"/>
                  <a:stretch>
                    <a:fillRect l="-2762" t="-2081" r="-4651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1C3C49E-6E4B-4057-AB1D-5286FE988EB4}"/>
                </a:ext>
              </a:extLst>
            </p:cNvPr>
            <p:cNvSpPr txBox="1"/>
            <p:nvPr/>
          </p:nvSpPr>
          <p:spPr>
            <a:xfrm>
              <a:off x="32767925" y="14086364"/>
              <a:ext cx="94488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1200" smtId="4294967295"/>
              </a:defPPr>
            </a:lstStyle>
            <a:p>
              <a:pPr algn="ctr"/>
              <a:r>
                <a:rPr lang="en-US" sz="4200" b="1" dirty="0">
                  <a:solidFill>
                    <a:srgbClr val="A167B2"/>
                  </a:solidFill>
                  <a:latin typeface="Nunito" panose="00000500000000000000" pitchFamily="2" charset="0"/>
                  <a:cs typeface="Arial" pitchFamily="34" charset="0"/>
                </a:rPr>
                <a:t>Methods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A85A3B-295E-4323-85CE-2DC038334B3A}"/>
                </a:ext>
              </a:extLst>
            </p:cNvPr>
            <p:cNvSpPr txBox="1"/>
            <p:nvPr/>
          </p:nvSpPr>
          <p:spPr>
            <a:xfrm>
              <a:off x="32104656" y="14908694"/>
              <a:ext cx="10762777" cy="1015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1200" smtId="4294967295"/>
              </a:defPPr>
            </a:lstStyle>
            <a:p>
              <a:pPr algn="ctr"/>
              <a:r>
                <a:rPr lang="en-US" sz="3000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NASA’s </a:t>
              </a:r>
              <a:r>
                <a:rPr lang="en-US" sz="3000" dirty="0" err="1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Magnetospheric</a:t>
              </a:r>
              <a:r>
                <a:rPr lang="en-US" sz="3000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Multiscale (</a:t>
              </a:r>
              <a:r>
                <a:rPr lang="en-US" sz="30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MMS</a:t>
              </a:r>
              <a:r>
                <a:rPr lang="en-US" sz="3000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) Mission, consisting of 4 satellites (MMS 1 – 4)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95692C0-CB6F-463D-B14C-3D3AFBA53E4D}"/>
                </a:ext>
              </a:extLst>
            </p:cNvPr>
            <p:cNvSpPr txBox="1"/>
            <p:nvPr/>
          </p:nvSpPr>
          <p:spPr>
            <a:xfrm>
              <a:off x="32767925" y="23421237"/>
              <a:ext cx="94488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1200" smtId="4294967295"/>
              </a:defPPr>
            </a:lstStyle>
            <a:p>
              <a:pPr algn="ctr"/>
              <a:r>
                <a:rPr lang="en-US" sz="4200" b="1" dirty="0">
                  <a:solidFill>
                    <a:srgbClr val="A167B2"/>
                  </a:solidFill>
                  <a:latin typeface="Nunito" panose="00000500000000000000" pitchFamily="2" charset="0"/>
                  <a:cs typeface="Arial" pitchFamily="34" charset="0"/>
                </a:rPr>
                <a:t>Conclusion &amp; Discussion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087E9E3-38ED-4D93-9C0B-02CA09F2113B}"/>
                </a:ext>
              </a:extLst>
            </p:cNvPr>
            <p:cNvSpPr txBox="1"/>
            <p:nvPr/>
          </p:nvSpPr>
          <p:spPr>
            <a:xfrm>
              <a:off x="32222265" y="24360854"/>
              <a:ext cx="10762777" cy="674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kern="1200" smtId="4294967295"/>
              </a:defPPr>
            </a:lstStyle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sz="36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Embedded plasmoids </a:t>
              </a:r>
              <a:r>
                <a:rPr lang="en-US" sz="3600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(downstream density enhancements) originate from non-linearly evolved upstream waves (“shock remnants”)</a:t>
              </a:r>
            </a:p>
            <a:p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sz="36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High-speed jets </a:t>
              </a:r>
              <a:r>
                <a:rPr lang="en-US" sz="3600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are generated from the evolution of the upstream waves and the reformation process</a:t>
              </a:r>
            </a:p>
            <a:p>
              <a:pPr marL="571500" indent="-571500">
                <a:buFont typeface="Wingdings" panose="05000000000000000000" pitchFamily="2" charset="2"/>
                <a:buChar char="Ø"/>
              </a:pPr>
              <a:endParaRPr lang="en-US" sz="36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  <a:p>
              <a:pPr marL="571500" indent="-571500">
                <a:buFont typeface="Wingdings" panose="05000000000000000000" pitchFamily="2" charset="2"/>
                <a:buChar char="Ø"/>
              </a:pPr>
              <a:r>
                <a:rPr lang="en-US" sz="3600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Results could be fundamental and exist in </a:t>
              </a:r>
              <a:r>
                <a:rPr lang="en-US" sz="36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other shock</a:t>
              </a:r>
              <a:r>
                <a:rPr lang="el-GR" sz="36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environments </a:t>
              </a:r>
              <a:r>
                <a:rPr lang="en-US" sz="3600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(laboratories, planets, and astrophysical objects)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AF68A6D-6B34-4C79-BD4A-DFCA6B849233}"/>
                </a:ext>
              </a:extLst>
            </p:cNvPr>
            <p:cNvSpPr/>
            <p:nvPr/>
          </p:nvSpPr>
          <p:spPr>
            <a:xfrm>
              <a:off x="32871736" y="21976567"/>
              <a:ext cx="914400" cy="457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" descr="File:Magnetospheric Multiscale Mission logo.png - Wikimedia Commons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8029" y="1088280"/>
            <a:ext cx="2189705" cy="218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972800" y="5166815"/>
            <a:ext cx="219456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 baseline="300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1</a:t>
            </a:r>
            <a:r>
              <a:rPr lang="en-US" sz="25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Space and Plasma Physics, KTH Royal Institute of Technology, </a:t>
            </a:r>
            <a:r>
              <a:rPr lang="el-GR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Stockholm, Sweden, </a:t>
            </a:r>
            <a:r>
              <a:rPr lang="en-US" sz="2500" baseline="300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Denali Scientific, Fairbanks, AK, 99709, USA, </a:t>
            </a:r>
            <a:r>
              <a:rPr lang="en-US" sz="2500" baseline="300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Institute of Geophysics and Extraterrestrial Physics, </a:t>
            </a:r>
            <a:r>
              <a:rPr lang="en-US" sz="2500" dirty="0" err="1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Technische</a:t>
            </a:r>
            <a:r>
              <a:rPr lang="en-US" sz="25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Universitat</a:t>
            </a:r>
            <a:r>
              <a:rPr lang="en-US" sz="25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Braunschweig</a:t>
            </a:r>
            <a:r>
              <a:rPr lang="en-US" sz="25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, Germany, </a:t>
            </a:r>
            <a:r>
              <a:rPr lang="en-US" sz="2500" baseline="300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4</a:t>
            </a:r>
            <a:r>
              <a:rPr lang="en-US" sz="2500" dirty="0">
                <a:solidFill>
                  <a:schemeClr val="bg1"/>
                </a:solidFill>
                <a:latin typeface="Nunito" panose="020B0604020202020204" charset="0"/>
                <a:cs typeface="Times New Roman" panose="02020603050405020304" pitchFamily="18" charset="0"/>
              </a:rPr>
              <a:t>Swedish institute of Space Physics, Uppsala, Sweden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0041" y="12599491"/>
            <a:ext cx="17871118" cy="18405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09" y="15240594"/>
            <a:ext cx="8508830" cy="1369548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5795272" y="4602250"/>
            <a:ext cx="6039072" cy="4831963"/>
            <a:chOff x="35373767" y="7722145"/>
            <a:chExt cx="7251827" cy="58281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96465" y="7722145"/>
              <a:ext cx="7229129" cy="55665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35373767" y="13288722"/>
              <a:ext cx="44850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L. B. Wilson (2016) | </a:t>
              </a:r>
              <a:r>
                <a:rPr lang="sv-SE" sz="11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Geophysical</a:t>
              </a:r>
              <a:r>
                <a:rPr lang="sv-SE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sv-SE" sz="11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Monograph</a:t>
              </a:r>
              <a:r>
                <a:rPr lang="sv-SE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Series 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8425189" y="9576688"/>
            <a:ext cx="4800600" cy="4399746"/>
            <a:chOff x="38409958" y="2567464"/>
            <a:chExt cx="4800600" cy="4399746"/>
          </a:xfrm>
        </p:grpSpPr>
        <p:pic>
          <p:nvPicPr>
            <p:cNvPr id="30" name="Picture 2" descr="https://media.springernature.com/original/springer-static/image/art%3A10.1007%2Fs11214-018-0516-3/MediaObjects/11214_2018_516_Fig1_HTM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9958" y="2567464"/>
              <a:ext cx="4800600" cy="4133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8733975" y="6705600"/>
              <a:ext cx="41525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 err="1">
                  <a:solidFill>
                    <a:srgbClr val="000000"/>
                  </a:solidFill>
                </a:rPr>
                <a:t>Plaschke</a:t>
              </a:r>
              <a:r>
                <a:rPr lang="en-US" sz="1100" dirty="0">
                  <a:solidFill>
                    <a:srgbClr val="000000"/>
                  </a:solidFill>
                </a:rPr>
                <a:t> F. et al. (2018); sketch by H. </a:t>
              </a:r>
              <a:r>
                <a:rPr lang="en-US" sz="1100" dirty="0" err="1">
                  <a:solidFill>
                    <a:srgbClr val="000000"/>
                  </a:solidFill>
                </a:rPr>
                <a:t>Hietala</a:t>
              </a:r>
              <a:r>
                <a:rPr lang="en-US" sz="1100" dirty="0">
                  <a:solidFill>
                    <a:srgbClr val="000000"/>
                  </a:solidFill>
                </a:rPr>
                <a:t> | Space Sci. Rev </a:t>
              </a:r>
              <a:endParaRPr lang="sv-SE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60" name="Picture 4" descr="Discovering Bonus Science With NASA&amp;#39;s MMS Mission | NAS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7111" y="16154400"/>
            <a:ext cx="7164976" cy="526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35128200" y="21439334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Credits: NASA's Goddard Space Flight Center/Mary Pat </a:t>
            </a:r>
            <a:r>
              <a:rPr lang="en-US" sz="1100" dirty="0" err="1">
                <a:solidFill>
                  <a:srgbClr val="000000"/>
                </a:solidFill>
              </a:rPr>
              <a:t>Hrybyk</a:t>
            </a:r>
            <a:r>
              <a:rPr lang="en-US" sz="1100" dirty="0">
                <a:solidFill>
                  <a:srgbClr val="000000"/>
                </a:solidFill>
              </a:rPr>
              <a:t>-Keith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5676" y="29913322"/>
            <a:ext cx="6036866" cy="1752808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Comic Sans MS" panose="030F0702030302020204" pitchFamily="66" charset="0"/>
              </a:rPr>
              <a:t>Read the full article here and the popular science version here</a:t>
            </a:r>
            <a:endParaRPr lang="sv-SE" sz="2500" dirty="0">
              <a:latin typeface="Comic Sans MS" panose="030F0702030302020204" pitchFamily="66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353800" y="31492363"/>
            <a:ext cx="10744200" cy="626428"/>
          </a:xfrm>
          <a:prstGeom prst="rect">
            <a:avLst/>
          </a:prstGeom>
          <a:noFill/>
        </p:spPr>
        <p:txBody>
          <a:bodyPr wrap="square" lIns="86970" tIns="43485" rIns="86970" bIns="43485" rtlCol="0">
            <a:spAutoFit/>
          </a:bodyPr>
          <a:lstStyle/>
          <a:p>
            <a:r>
              <a:rPr lang="sv-SE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sv-S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info: 📧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savvra@kth.se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🔗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file"/>
              </a:rPr>
              <a:t>savvasraptis.github.io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85" y="30767043"/>
            <a:ext cx="1280160" cy="12801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89" y="30767043"/>
            <a:ext cx="1280160" cy="1280160"/>
          </a:xfrm>
          <a:prstGeom prst="rect">
            <a:avLst/>
          </a:prstGeom>
        </p:spPr>
      </p:pic>
      <p:sp>
        <p:nvSpPr>
          <p:cNvPr id="24" name="Curved Down Arrow 23"/>
          <p:cNvSpPr/>
          <p:nvPr/>
        </p:nvSpPr>
        <p:spPr>
          <a:xfrm rot="482322">
            <a:off x="5426477" y="29926187"/>
            <a:ext cx="3720300" cy="549227"/>
          </a:xfrm>
          <a:prstGeom prst="curvedDownArrow">
            <a:avLst/>
          </a:prstGeom>
          <a:noFill/>
          <a:ln w="12700">
            <a:solidFill>
              <a:srgbClr val="A16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25" name="Curved Up Arrow 24"/>
          <p:cNvSpPr/>
          <p:nvPr/>
        </p:nvSpPr>
        <p:spPr>
          <a:xfrm rot="577365">
            <a:off x="4724784" y="31450717"/>
            <a:ext cx="2212482" cy="256312"/>
          </a:xfrm>
          <a:prstGeom prst="curvedUpArrow">
            <a:avLst/>
          </a:prstGeom>
          <a:noFill/>
          <a:ln w="12700">
            <a:solidFill>
              <a:srgbClr val="A16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6906E97-6B38-496A-95EC-DB7FA0DA65D8}"/>
              </a:ext>
            </a:extLst>
          </p:cNvPr>
          <p:cNvSpPr txBox="1"/>
          <p:nvPr/>
        </p:nvSpPr>
        <p:spPr>
          <a:xfrm>
            <a:off x="34290000" y="1881664"/>
            <a:ext cx="88391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 smtId="4294967295"/>
            </a:defPPr>
          </a:lstStyle>
          <a:p>
            <a:pPr algn="ctr"/>
            <a:r>
              <a:rPr lang="en-US" sz="3600" u="sng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Bow shock</a:t>
            </a:r>
            <a:endParaRPr lang="en-US" sz="36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Solar wind is </a:t>
            </a:r>
            <a:r>
              <a:rPr lang="en-US" sz="3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braked</a:t>
            </a:r>
            <a:r>
              <a:rPr lang="en-US" sz="3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thermalized</a:t>
            </a:r>
            <a:r>
              <a:rPr lang="en-US" sz="3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&amp; </a:t>
            </a:r>
            <a:r>
              <a:rPr lang="en-US" sz="3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compressed</a:t>
            </a:r>
            <a:r>
              <a:rPr lang="en-US" sz="3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forming the magnetosheath, downstream of the shock</a:t>
            </a:r>
          </a:p>
          <a:p>
            <a:pPr algn="ctr"/>
            <a:endParaRPr lang="en-US" sz="30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Shocks are one of </a:t>
            </a:r>
            <a:r>
              <a:rPr lang="en-US" sz="3000" i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nature’s most powerful accelerations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0A85A3B-295E-4323-85CE-2DC038334B3A}"/>
              </a:ext>
            </a:extLst>
          </p:cNvPr>
          <p:cNvSpPr txBox="1"/>
          <p:nvPr/>
        </p:nvSpPr>
        <p:spPr>
          <a:xfrm>
            <a:off x="34395209" y="21793200"/>
            <a:ext cx="8839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1200" smtId="4294967295"/>
            </a:def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Turbulence campaign (large separation)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Spacecraft aligned in Sun-Earth 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Burst data (high resolution) available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9165" y="2079275"/>
            <a:ext cx="7203918" cy="9781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2495164" y="12678903"/>
                <a:ext cx="5693144" cy="2290242"/>
              </a:xfrm>
              <a:prstGeom prst="rect">
                <a:avLst/>
              </a:prstGeom>
              <a:ln w="9525"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Supermagnetosonic: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𝑀𝑆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1.1 − 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1.4</m:t>
                    </m:r>
                  </m:oMath>
                </a14:m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Anti-sunward: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350 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km</m:t>
                    </m:r>
                    <m:r>
                      <a:rPr lang="en-US" sz="2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5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𝒋𝒆𝒕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25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𝑴𝑺𝑯</m:t>
                            </m:r>
                          </m:sub>
                        </m:sSub>
                      </m:den>
                    </m:f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5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𝒋𝒆𝒕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25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𝑺𝑾</m:t>
                            </m:r>
                          </m:sub>
                        </m:sSub>
                      </m:den>
                    </m:f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164" y="12678903"/>
                <a:ext cx="5693144" cy="2290242"/>
              </a:xfrm>
              <a:prstGeom prst="rect">
                <a:avLst/>
              </a:prstGeom>
              <a:blipFill>
                <a:blip r:embed="rId16"/>
                <a:stretch>
                  <a:fillRect l="-1389" t="-2116"/>
                </a:stretch>
              </a:blipFill>
              <a:ln w="9525">
                <a:prstDash val="sysDash"/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/>
          <p:cNvSpPr/>
          <p:nvPr/>
        </p:nvSpPr>
        <p:spPr>
          <a:xfrm>
            <a:off x="6910198" y="15196700"/>
            <a:ext cx="2315057" cy="477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Upstream waves</a:t>
            </a:r>
          </a:p>
        </p:txBody>
      </p:sp>
      <p:cxnSp>
        <p:nvCxnSpPr>
          <p:cNvPr id="81" name="Straight Arrow Connector 80"/>
          <p:cNvCxnSpPr>
            <a:stCxn id="80" idx="2"/>
          </p:cNvCxnSpPr>
          <p:nvPr/>
        </p:nvCxnSpPr>
        <p:spPr>
          <a:xfrm flipH="1">
            <a:off x="4976389" y="15673754"/>
            <a:ext cx="3091338" cy="264127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969738" y="15338557"/>
            <a:ext cx="2414702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Compressive Structure - Shock</a:t>
            </a:r>
          </a:p>
        </p:txBody>
      </p:sp>
      <p:cxnSp>
        <p:nvCxnSpPr>
          <p:cNvPr id="84" name="Straight Arrow Connector 83"/>
          <p:cNvCxnSpPr>
            <a:stCxn id="83" idx="2"/>
          </p:cNvCxnSpPr>
          <p:nvPr/>
        </p:nvCxnSpPr>
        <p:spPr>
          <a:xfrm>
            <a:off x="2177089" y="16200331"/>
            <a:ext cx="1481488" cy="1935269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1676670" y="27833958"/>
            <a:ext cx="1636987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Embedded </a:t>
            </a:r>
          </a:p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plasmoid</a:t>
            </a:r>
          </a:p>
        </p:txBody>
      </p:sp>
      <p:cxnSp>
        <p:nvCxnSpPr>
          <p:cNvPr id="88" name="Straight Arrow Connector 87"/>
          <p:cNvCxnSpPr>
            <a:stCxn id="87" idx="0"/>
          </p:cNvCxnSpPr>
          <p:nvPr/>
        </p:nvCxnSpPr>
        <p:spPr>
          <a:xfrm flipV="1">
            <a:off x="2495164" y="25679400"/>
            <a:ext cx="1924436" cy="215455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9182822" y="27813101"/>
            <a:ext cx="542136" cy="4770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</a:t>
            </a:r>
          </a:p>
        </p:txBody>
      </p:sp>
      <p:cxnSp>
        <p:nvCxnSpPr>
          <p:cNvPr id="91" name="Straight Arrow Connector 90"/>
          <p:cNvCxnSpPr>
            <a:stCxn id="90" idx="1"/>
          </p:cNvCxnSpPr>
          <p:nvPr/>
        </p:nvCxnSpPr>
        <p:spPr>
          <a:xfrm flipH="1" flipV="1">
            <a:off x="5794878" y="25761572"/>
            <a:ext cx="3387944" cy="2290056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85" y="1085852"/>
            <a:ext cx="195072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0473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4.0"/>
  <p:tag name="AS_VERSION" val="16.9.0.0"/>
  <p:tag name="MAKESIGNSTEMPLATE" val="deliberatingwatermelon|09-2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4" ma:contentTypeDescription="Skapa ett nytt dokument." ma:contentTypeScope="" ma:versionID="974c6e02219afb196ac14f481cb9dccc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bf27506d8c66f69495b62087577bde6d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22FA6F-932D-4D0F-AF02-574C96904E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065BD6-E278-4427-B704-9AB4CEE972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E26F11-C111-4C48-95A2-80A1774147BB}">
  <ds:schemaRefs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77cb6ed-b1a4-473b-8ba2-0f8e0a4901f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335</Words>
  <Application>Microsoft Office PowerPoint</Application>
  <PresentationFormat>Custom</PresentationFormat>
  <Paragraphs>60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Nunito</vt:lpstr>
      <vt:lpstr>Comic Sans MS</vt:lpstr>
      <vt:lpstr>Times New Roman</vt:lpstr>
      <vt:lpstr>Cambria Math</vt:lpstr>
      <vt:lpstr>Wingdings</vt:lpstr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</dc:title>
  <dc:subject>Free Research Poster</dc:subject>
  <dc:creator/>
  <cp:keywords>scientific, research, template, custom, poster, presentation, symposium, printing, powerpoint, create, design, example, sample, download</cp:keywords>
  <dc:description>Download our scientific poster templates at no cost to you and get one step closer to making a great research poster.</dc:description>
  <cp:lastModifiedBy>Savvas Raptis</cp:lastModifiedBy>
  <cp:revision>104</cp:revision>
  <cp:lastPrinted>2012-07-31T19:59:21Z</cp:lastPrinted>
  <dcterms:modified xsi:type="dcterms:W3CDTF">2022-05-26T09:04:46Z</dcterms:modified>
  <cp:category>research posters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