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1" r:id="rId2"/>
    <p:sldId id="447" r:id="rId3"/>
    <p:sldId id="445" r:id="rId4"/>
    <p:sldId id="446" r:id="rId5"/>
    <p:sldId id="439" r:id="rId6"/>
    <p:sldId id="454" r:id="rId7"/>
    <p:sldId id="436" r:id="rId8"/>
    <p:sldId id="444" r:id="rId9"/>
    <p:sldId id="452" r:id="rId10"/>
    <p:sldId id="448" r:id="rId11"/>
    <p:sldId id="449" r:id="rId12"/>
    <p:sldId id="451" r:id="rId13"/>
    <p:sldId id="453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41" r:id="rId22"/>
    <p:sldId id="356" r:id="rId23"/>
    <p:sldId id="450" r:id="rId24"/>
    <p:sldId id="442" r:id="rId25"/>
    <p:sldId id="443" r:id="rId26"/>
    <p:sldId id="44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B3B"/>
    <a:srgbClr val="DDDDDD"/>
    <a:srgbClr val="5F5F5F"/>
    <a:srgbClr val="4D4D4D"/>
    <a:srgbClr val="EAEAEA"/>
    <a:srgbClr val="7F7F7F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163AA5-0F2A-4ED5-809B-348C9ED12C67}" v="3" dt="2022-01-16T18:28:52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8" autoAdjust="0"/>
    <p:restoredTop sz="93984" autoAdjust="0"/>
  </p:normalViewPr>
  <p:slideViewPr>
    <p:cSldViewPr snapToGrid="0" snapToObjects="1">
      <p:cViewPr>
        <p:scale>
          <a:sx n="150" d="100"/>
          <a:sy n="150" d="100"/>
        </p:scale>
        <p:origin x="916" y="268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25-1-2022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5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34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34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8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11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3827992" y="6626748"/>
            <a:ext cx="4536016" cy="22103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Magnetosheath Jets &amp; Shock Reformation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919632" y="6626748"/>
            <a:ext cx="3233867" cy="23125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MMS SWT Tag-up Tuesday </a:t>
            </a:r>
            <a:r>
              <a:rPr lang="en-US" sz="1300" dirty="0">
                <a:solidFill>
                  <a:srgbClr val="5F5F5F"/>
                </a:solidFill>
              </a:rPr>
              <a:t>|</a:t>
            </a:r>
            <a:r>
              <a:rPr lang="en-US" sz="1300" baseline="0" dirty="0">
                <a:solidFill>
                  <a:srgbClr val="5F5F5F"/>
                </a:solidFill>
              </a:rPr>
              <a:t> </a:t>
            </a:r>
            <a:r>
              <a:rPr lang="en-US" sz="1300" baseline="0" dirty="0" smtClean="0">
                <a:solidFill>
                  <a:srgbClr val="5F5F5F"/>
                </a:solidFill>
              </a:rPr>
              <a:t>25/01/2022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26748"/>
            <a:ext cx="1976567" cy="23125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25/01/2022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Magnetosheath </a:t>
            </a:r>
            <a:r>
              <a:rPr lang="en-US" dirty="0"/>
              <a:t>jet generation due to shock reformation</a:t>
            </a:r>
            <a:br>
              <a:rPr lang="en-US" dirty="0"/>
            </a:b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 smtClean="0"/>
              <a:t>Savvas Raptis</a:t>
            </a: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MMS SWT Tag-up Tuesday</a:t>
            </a:r>
            <a:br>
              <a:rPr lang="en-US" sz="2000" dirty="0"/>
            </a:br>
            <a:r>
              <a:rPr lang="en-US" sz="2000" dirty="0"/>
              <a:t>25/01/2022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86" y="789089"/>
            <a:ext cx="6363308" cy="5789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MMS outer-spacecraft observations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" y="2569970"/>
            <a:ext cx="3316785" cy="2165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02360" y="275844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1925320" y="281432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1102360" y="378968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val 11"/>
          <p:cNvSpPr/>
          <p:nvPr/>
        </p:nvSpPr>
        <p:spPr>
          <a:xfrm>
            <a:off x="1925320" y="385572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0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MMS inner-spacecraft observations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" y="2569970"/>
            <a:ext cx="3316785" cy="2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26" y="711200"/>
            <a:ext cx="4010031" cy="5882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10000" y="2882329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3689668" y="2954098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2610000" y="3912875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3689668" y="3984644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6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09" y="833185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SLAMS &amp; wave activity co-moving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43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39984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118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22791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34454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21988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9006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12202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Earth’s magnetosphere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03" y="869653"/>
            <a:ext cx="5982321" cy="55689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36811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+mj-lt"/>
              </a:rPr>
              <a:t>Courtesy 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4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34336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200" u="sng" dirty="0" smtClean="0"/>
              <a:t>Main points</a:t>
            </a:r>
            <a:endParaRPr lang="en-US" sz="2200" u="sng" dirty="0"/>
          </a:p>
          <a:p>
            <a:r>
              <a:rPr lang="en-US" sz="2200" b="1" i="1" dirty="0" smtClean="0"/>
              <a:t>In-situ </a:t>
            </a:r>
            <a:r>
              <a:rPr lang="en-US" sz="2200" b="1" dirty="0" smtClean="0"/>
              <a:t>observations </a:t>
            </a:r>
            <a:r>
              <a:rPr lang="en-US" sz="2200" dirty="0" smtClean="0"/>
              <a:t>of shock fronts (</a:t>
            </a:r>
            <a:r>
              <a:rPr lang="en-US" sz="2200" b="1" dirty="0" smtClean="0"/>
              <a:t>SLAMS</a:t>
            </a:r>
            <a:r>
              <a:rPr lang="en-US" sz="2200" dirty="0" smtClean="0"/>
              <a:t>) becoming “</a:t>
            </a:r>
            <a:r>
              <a:rPr lang="en-US" sz="2200" b="1" dirty="0" smtClean="0"/>
              <a:t>embedded plasmoid</a:t>
            </a:r>
            <a:r>
              <a:rPr lang="en-US" sz="2200" dirty="0" smtClean="0"/>
              <a:t>s” (density enhanced downstream regions). </a:t>
            </a:r>
          </a:p>
          <a:p>
            <a:r>
              <a:rPr lang="en-US" sz="2200" b="1" i="1" dirty="0" smtClean="0"/>
              <a:t>in-situ </a:t>
            </a:r>
            <a:r>
              <a:rPr lang="en-US" sz="2200" b="1" dirty="0" smtClean="0"/>
              <a:t>observations</a:t>
            </a:r>
            <a:r>
              <a:rPr lang="en-US" sz="2200" dirty="0" smtClean="0"/>
              <a:t> of </a:t>
            </a:r>
            <a:r>
              <a:rPr lang="en-US" sz="2200" b="1" dirty="0" smtClean="0"/>
              <a:t>jets</a:t>
            </a:r>
            <a:r>
              <a:rPr lang="en-US" sz="2200" dirty="0" smtClean="0"/>
              <a:t> forming by the dynamical evolution of collisionless shock (</a:t>
            </a:r>
            <a:r>
              <a:rPr lang="en-US" sz="2200" b="1" dirty="0" smtClean="0"/>
              <a:t>reformation</a:t>
            </a:r>
            <a:r>
              <a:rPr lang="en-US" sz="2200" dirty="0" smtClean="0"/>
              <a:t>)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u="sng" dirty="0" smtClean="0"/>
              <a:t>Implications</a:t>
            </a:r>
            <a:endParaRPr lang="en-US" sz="2200" u="sng" dirty="0"/>
          </a:p>
          <a:p>
            <a:r>
              <a:rPr lang="en-US" sz="2200" dirty="0" smtClean="0"/>
              <a:t>Possibly </a:t>
            </a:r>
            <a:r>
              <a:rPr lang="en-US" sz="2200" dirty="0" smtClean="0"/>
              <a:t>a general process </a:t>
            </a:r>
            <a:r>
              <a:rPr lang="en-US" sz="2200" dirty="0"/>
              <a:t>of collisionless </a:t>
            </a:r>
            <a:r>
              <a:rPr lang="en-US" sz="2200" dirty="0" smtClean="0"/>
              <a:t>shocks that can be found in planetary, astrophysical and laboratory shocks. </a:t>
            </a:r>
          </a:p>
          <a:p>
            <a:pPr marL="0" indent="0" algn="ctr">
              <a:buNone/>
            </a:pPr>
            <a:endParaRPr lang="en-US" sz="2200" u="sng" dirty="0"/>
          </a:p>
          <a:p>
            <a:pPr marL="0" indent="0" algn="ctr">
              <a:buNone/>
            </a:pPr>
            <a:r>
              <a:rPr lang="en-US" sz="2200" u="sng" dirty="0" smtClean="0"/>
              <a:t>Future work</a:t>
            </a:r>
          </a:p>
          <a:p>
            <a:r>
              <a:rPr lang="en-US" sz="2200" i="1" dirty="0" smtClean="0"/>
              <a:t>Simulation</a:t>
            </a:r>
            <a:r>
              <a:rPr lang="en-US" sz="2200" dirty="0" smtClean="0"/>
              <a:t> comparison (connection with foreshock structures </a:t>
            </a:r>
            <a:r>
              <a:rPr lang="en-US" sz="2200" smtClean="0"/>
              <a:t>&amp; reformation)</a:t>
            </a:r>
            <a:endParaRPr lang="en-US" sz="2200" dirty="0" smtClean="0"/>
          </a:p>
          <a:p>
            <a:r>
              <a:rPr lang="en-US" sz="2200" i="1" dirty="0" smtClean="0"/>
              <a:t>Statistics</a:t>
            </a:r>
            <a:r>
              <a:rPr lang="en-US" sz="2200" dirty="0" smtClean="0"/>
              <a:t> (need more events, currently </a:t>
            </a:r>
            <a:r>
              <a:rPr lang="en-US" sz="2200" dirty="0" smtClean="0"/>
              <a:t>found </a:t>
            </a:r>
            <a:r>
              <a:rPr lang="en-US" sz="2200" dirty="0" smtClean="0"/>
              <a:t>3 </a:t>
            </a:r>
            <a:r>
              <a:rPr lang="en-US" sz="2200" dirty="0" smtClean="0"/>
              <a:t>of similar signatures)</a:t>
            </a:r>
          </a:p>
          <a:p>
            <a:r>
              <a:rPr lang="en-US" sz="2200" i="1" dirty="0" smtClean="0"/>
              <a:t>Modeling</a:t>
            </a:r>
            <a:r>
              <a:rPr lang="en-US" sz="2200" dirty="0" smtClean="0"/>
              <a:t> (can </a:t>
            </a:r>
            <a:r>
              <a:rPr lang="en-US" sz="2200" dirty="0" smtClean="0"/>
              <a:t>this process explain jets close to MP ? Are these just a subset of small jets ?)</a:t>
            </a:r>
            <a:endParaRPr lang="en-US" sz="2200" dirty="0"/>
          </a:p>
          <a:p>
            <a:pPr marL="0" indent="0" algn="ctr">
              <a:buNone/>
            </a:pP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  <p:pic>
        <p:nvPicPr>
          <p:cNvPr id="5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200" y="45178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TH Logo Vector (.EPS) Free Downloa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" y="7649"/>
            <a:ext cx="546041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1818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7" y="789089"/>
            <a:ext cx="9244014" cy="54389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VDFs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18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Jets database of MMS 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900482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(2021)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smtClean="0">
                <a:solidFill>
                  <a:srgbClr val="000000"/>
                </a:solidFill>
              </a:rPr>
              <a:t>GRL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810539" y="3947824"/>
            <a:ext cx="3419061" cy="76409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35248">
            <a:off x="4981348" y="4298819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Useful to study early properties &amp; generation</a:t>
            </a:r>
            <a:endParaRPr lang="sv-SE" sz="1200" i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Fast/Survey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66901" y="8193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Burst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1550" y="4610100"/>
            <a:ext cx="3911600" cy="316714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9460598" y="6154757"/>
            <a:ext cx="2771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(2022) | Accepted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15100" y="6371608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(2022)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rgbClr val="000000"/>
                </a:solidFill>
              </a:rPr>
              <a:t>More information: Baker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Can be good for statistics due to availability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Able to resolve structures close to boundary surfaces (e.g. mix of plasma close to magnetopause, bow shock, foreshock etc.)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 smtClean="0">
                <a:solidFill>
                  <a:srgbClr val="000000"/>
                </a:solidFill>
              </a:rPr>
              <a:t>Fast/Survey</a:t>
            </a:r>
            <a:r>
              <a:rPr lang="en-US" sz="2500" u="sng" dirty="0" smtClean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 smtClean="0">
                <a:solidFill>
                  <a:srgbClr val="000000"/>
                </a:solidFill>
              </a:rPr>
              <a:t>Burst</a:t>
            </a:r>
            <a:r>
              <a:rPr lang="en-US" sz="2500" u="sng" dirty="0" smtClean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</a:t>
            </a:r>
            <a:r>
              <a:rPr lang="en-US" dirty="0" smtClean="0">
                <a:solidFill>
                  <a:srgbClr val="000000"/>
                </a:solidFill>
              </a:rPr>
              <a:t>time, mostly available close to vital mission objectives (magnetopause, diffusion regions, shock transitions etc.)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 scale statistics due to </a:t>
            </a:r>
            <a:r>
              <a:rPr lang="en-US" dirty="0" smtClean="0">
                <a:solidFill>
                  <a:srgbClr val="000000"/>
                </a:solidFill>
              </a:rPr>
              <a:t>biases </a:t>
            </a:r>
            <a:r>
              <a:rPr lang="en-US" dirty="0">
                <a:solidFill>
                  <a:srgbClr val="000000"/>
                </a:solidFill>
              </a:rPr>
              <a:t>generated </a:t>
            </a:r>
            <a:r>
              <a:rPr lang="en-US" dirty="0" smtClean="0">
                <a:solidFill>
                  <a:srgbClr val="000000"/>
                </a:solidFill>
              </a:rPr>
              <a:t>from specific availability and manual choice of intervals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</a:t>
            </a:r>
            <a:r>
              <a:rPr lang="en-US" dirty="0" smtClean="0">
                <a:solidFill>
                  <a:srgbClr val="000000"/>
                </a:solidFill>
              </a:rPr>
              <a:t>studies especially these related to ion moments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</a:t>
            </a:r>
            <a:r>
              <a:rPr lang="en-US" dirty="0" smtClean="0">
                <a:solidFill>
                  <a:srgbClr val="000000"/>
                </a:solidFill>
              </a:rPr>
              <a:t>.) due to very similar observational signatures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FGM (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agnetic field):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 smtClean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 smtClean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Shock Reformation idea</a:t>
            </a:r>
            <a:endParaRPr lang="sv-SE" dirty="0"/>
          </a:p>
        </p:txBody>
      </p:sp>
      <p:pic>
        <p:nvPicPr>
          <p:cNvPr id="1026" name="Picture 2" descr="Magnetic field from full particle PIC simulations of shock reformation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1" y="1140463"/>
            <a:ext cx="6476230" cy="51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60104"/>
            <a:ext cx="2048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err="1" smtClean="0">
                <a:solidFill>
                  <a:srgbClr val="000000"/>
                </a:solidFill>
              </a:rPr>
              <a:t>Lembège</a:t>
            </a:r>
            <a:r>
              <a:rPr lang="sv-SE" sz="1200" dirty="0" smtClean="0">
                <a:solidFill>
                  <a:srgbClr val="000000"/>
                </a:solidFill>
              </a:rPr>
              <a:t> </a:t>
            </a:r>
            <a:r>
              <a:rPr lang="sv-SE" sz="1200" dirty="0">
                <a:solidFill>
                  <a:srgbClr val="000000"/>
                </a:solidFill>
              </a:rPr>
              <a:t>and </a:t>
            </a:r>
            <a:r>
              <a:rPr lang="sv-SE" sz="1200" dirty="0" err="1">
                <a:solidFill>
                  <a:srgbClr val="000000"/>
                </a:solidFill>
              </a:rPr>
              <a:t>Savoini</a:t>
            </a:r>
            <a:r>
              <a:rPr lang="sv-SE" sz="1200" dirty="0">
                <a:solidFill>
                  <a:srgbClr val="000000"/>
                </a:solidFill>
              </a:rPr>
              <a:t> 2002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11" y="1196012"/>
            <a:ext cx="4639463" cy="50046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391166" y="6360104"/>
            <a:ext cx="2448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solidFill>
                  <a:srgbClr val="000000"/>
                </a:solidFill>
              </a:rPr>
              <a:t>Schwartz, 1990</a:t>
            </a:r>
            <a:endParaRPr lang="sv-S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Magnetosheath </a:t>
            </a:r>
            <a:r>
              <a:rPr lang="en-US" dirty="0"/>
              <a:t>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" y="1048108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262" y="1165293"/>
            <a:ext cx="452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Magnetosheath jets are </a:t>
            </a:r>
            <a:r>
              <a:rPr lang="en-US" b="1" dirty="0" smtClean="0">
                <a:solidFill>
                  <a:srgbClr val="000000"/>
                </a:solidFill>
              </a:rPr>
              <a:t>transient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localized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enhancements</a:t>
            </a:r>
            <a:r>
              <a:rPr lang="en-US" dirty="0" smtClean="0">
                <a:solidFill>
                  <a:srgbClr val="000000"/>
                </a:solidFill>
              </a:rPr>
              <a:t> of </a:t>
            </a:r>
            <a:r>
              <a:rPr lang="en-US" b="1" dirty="0" smtClean="0">
                <a:solidFill>
                  <a:srgbClr val="000000"/>
                </a:solidFill>
              </a:rPr>
              <a:t>dynamic pressure </a:t>
            </a:r>
            <a:r>
              <a:rPr lang="en-US" dirty="0" smtClean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e.g. 200% dynamic pressure enhancement compared to background magnetosheath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2262" y="3973928"/>
            <a:ext cx="452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Aurora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</a:t>
            </a:r>
            <a:r>
              <a:rPr lang="en-US" i="1" dirty="0">
                <a:solidFill>
                  <a:srgbClr val="000000"/>
                </a:solidFill>
              </a:rPr>
              <a:t>n</a:t>
            </a:r>
            <a:r>
              <a:rPr lang="en-US" i="1" dirty="0" smtClean="0">
                <a:solidFill>
                  <a:srgbClr val="000000"/>
                </a:solidFill>
              </a:rPr>
              <a:t>etopause penetration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Magnetopause surface </a:t>
            </a:r>
            <a:r>
              <a:rPr lang="en-US" i="1" dirty="0" err="1" smtClean="0">
                <a:solidFill>
                  <a:srgbClr val="000000"/>
                </a:solidFill>
              </a:rPr>
              <a:t>eigenmodes</a:t>
            </a:r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ULF waves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628" y="88339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1166" y="36201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39" y="1068367"/>
            <a:ext cx="7842372" cy="47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Shock, Magnetosheath &amp; Jet classification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84918" y="4372906"/>
            <a:ext cx="1882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00"/>
                </a:solidFill>
              </a:rPr>
              <a:t>”Jets found ~9 times more often in </a:t>
            </a:r>
            <a:r>
              <a:rPr lang="en-US" sz="1400" i="1" dirty="0" smtClean="0">
                <a:solidFill>
                  <a:srgbClr val="000000"/>
                </a:solidFill>
              </a:rPr>
              <a:t>the </a:t>
            </a:r>
            <a:r>
              <a:rPr lang="en-US" sz="1400" i="1" dirty="0" err="1" smtClean="0">
                <a:solidFill>
                  <a:srgbClr val="000000"/>
                </a:solidFill>
              </a:rPr>
              <a:t>Qpar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>MSH”</a:t>
            </a:r>
            <a:endParaRPr lang="en-US" sz="1400" i="1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24584" y="3238885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 smtClean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 smtClean="0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584" y="3238885"/>
                <a:ext cx="1882178" cy="738664"/>
              </a:xfrm>
              <a:prstGeom prst="rect">
                <a:avLst/>
              </a:prstGeom>
              <a:blipFill>
                <a:blip r:embed="rId6"/>
                <a:stretch>
                  <a:fillRect t="-82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 smtClean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”</a:t>
                </a:r>
                <a:endParaRPr lang="sv-SE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5942336"/>
            <a:ext cx="4796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Raptis</a:t>
            </a:r>
            <a:r>
              <a:rPr lang="en-US" sz="1000" dirty="0" smtClean="0">
                <a:solidFill>
                  <a:srgbClr val="000000"/>
                </a:solidFill>
              </a:rPr>
              <a:t>, Karlsson, et al. (2020) | JGR</a:t>
            </a:r>
          </a:p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 smtClean="0">
                <a:solidFill>
                  <a:srgbClr val="000000"/>
                </a:solidFill>
              </a:rPr>
              <a:t>Sci</a:t>
            </a:r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en-US" sz="1000" dirty="0" smtClean="0">
                <a:solidFill>
                  <a:srgbClr val="000000"/>
                </a:solidFill>
              </a:rPr>
              <a:t>Karlsson, </a:t>
            </a:r>
            <a:r>
              <a:rPr lang="en-US" sz="1000" b="1" dirty="0">
                <a:solidFill>
                  <a:srgbClr val="000000"/>
                </a:solidFill>
              </a:rPr>
              <a:t>Raptis S</a:t>
            </a:r>
            <a:r>
              <a:rPr lang="en-US" sz="1000" dirty="0">
                <a:solidFill>
                  <a:srgbClr val="000000"/>
                </a:solidFill>
              </a:rPr>
              <a:t>., et al. (2021) | </a:t>
            </a:r>
            <a:r>
              <a:rPr lang="en-US" sz="1000" dirty="0" smtClean="0">
                <a:solidFill>
                  <a:srgbClr val="000000"/>
                </a:solidFill>
              </a:rPr>
              <a:t>JGR</a:t>
            </a:r>
          </a:p>
          <a:p>
            <a:r>
              <a:rPr lang="en-US" sz="1000" dirty="0" err="1" smtClean="0">
                <a:solidFill>
                  <a:srgbClr val="000000"/>
                </a:solidFill>
              </a:rPr>
              <a:t>Kajdič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b="1" dirty="0" smtClean="0">
                <a:solidFill>
                  <a:srgbClr val="000000"/>
                </a:solidFill>
              </a:rPr>
              <a:t>Raptis</a:t>
            </a:r>
            <a:r>
              <a:rPr lang="en-US" sz="1000" dirty="0" smtClean="0">
                <a:solidFill>
                  <a:srgbClr val="000000"/>
                </a:solidFill>
              </a:rPr>
              <a:t> et al. (2021) | GRL</a:t>
            </a:r>
          </a:p>
        </p:txBody>
      </p:sp>
    </p:spTree>
    <p:extLst>
      <p:ext uri="{BB962C8B-B14F-4D97-AF65-F5344CB8AC3E}">
        <p14:creationId xmlns:p14="http://schemas.microsoft.com/office/powerpoint/2010/main" val="3733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24" y="2209292"/>
            <a:ext cx="3872561" cy="30304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are these jets created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8118" y="106864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Foreshock Structures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376781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Hietala</a:t>
            </a:r>
            <a:r>
              <a:rPr lang="en-US" sz="900" dirty="0" smtClean="0">
                <a:solidFill>
                  <a:srgbClr val="000000"/>
                </a:solidFill>
              </a:rPr>
              <a:t> et al. (</a:t>
            </a:r>
            <a:r>
              <a:rPr lang="el-GR" sz="900" dirty="0" smtClean="0">
                <a:solidFill>
                  <a:srgbClr val="000000"/>
                </a:solidFill>
              </a:rPr>
              <a:t>2009,</a:t>
            </a:r>
            <a:r>
              <a:rPr lang="en-US" sz="900" dirty="0" smtClean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368901"/>
            <a:ext cx="1257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59201" y="6368901"/>
            <a:ext cx="2319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Suni</a:t>
            </a:r>
            <a:r>
              <a:rPr lang="en-US" sz="900" dirty="0" smtClean="0">
                <a:solidFill>
                  <a:srgbClr val="000000"/>
                </a:solidFill>
              </a:rPr>
              <a:t> et al. (2021), Raptis et al. (2022)</a:t>
            </a:r>
            <a:endParaRPr lang="sv-S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Recent Results</a:t>
            </a:r>
          </a:p>
        </p:txBody>
      </p:sp>
    </p:spTree>
    <p:extLst>
      <p:ext uri="{BB962C8B-B14F-4D97-AF65-F5344CB8AC3E}">
        <p14:creationId xmlns:p14="http://schemas.microsoft.com/office/powerpoint/2010/main" val="40586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4883" y="6099720"/>
            <a:ext cx="37134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Raptis et al. (2022) “Downstream High-speed Plasma Jet Generation as a Direct Consequence of Shock Reformation”, </a:t>
            </a:r>
            <a:r>
              <a:rPr lang="en-US" sz="1000" i="1" dirty="0" smtClean="0">
                <a:solidFill>
                  <a:srgbClr val="000000"/>
                </a:solidFill>
              </a:rPr>
              <a:t>Nature Communications </a:t>
            </a:r>
            <a:r>
              <a:rPr lang="en-US" sz="1000" dirty="0" smtClean="0">
                <a:solidFill>
                  <a:srgbClr val="000000"/>
                </a:solidFill>
              </a:rPr>
              <a:t>(</a:t>
            </a:r>
            <a:r>
              <a:rPr lang="en-US" sz="1000" b="1" dirty="0" smtClean="0">
                <a:solidFill>
                  <a:srgbClr val="000000"/>
                </a:solidFill>
              </a:rPr>
              <a:t>accepted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75" y="2128064"/>
            <a:ext cx="10121851" cy="26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MMS spacecraft + String of Pearl Configuration</a:t>
            </a:r>
            <a:endParaRPr lang="sv-SE" dirty="0"/>
          </a:p>
        </p:txBody>
      </p:sp>
      <p:pic>
        <p:nvPicPr>
          <p:cNvPr id="1028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09" y="991452"/>
            <a:ext cx="6632783" cy="48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8483" y="6436811"/>
            <a:ext cx="3348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NASA's Goddard Space Flight Center/Mary Pat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Hrybyk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-Keith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4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Observations of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" y="1501140"/>
            <a:ext cx="4859438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35" y="1501140"/>
            <a:ext cx="474706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95" y="1092200"/>
            <a:ext cx="2763467" cy="180391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>
            <a:off x="5407277" y="2024544"/>
            <a:ext cx="218440" cy="944880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ight Brace 8"/>
          <p:cNvSpPr/>
          <p:nvPr/>
        </p:nvSpPr>
        <p:spPr>
          <a:xfrm rot="5400000">
            <a:off x="6781960" y="1967976"/>
            <a:ext cx="218440" cy="1117634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72088" y="2650755"/>
            <a:ext cx="975272" cy="285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>
            <a:off x="6891180" y="2636013"/>
            <a:ext cx="690237" cy="3002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en-US" sz="1400" b="0" i="0" dirty="0" smtClean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</m:t>
                      </m:r>
                    </m:oMath>
                  </m:oMathPara>
                </a14:m>
                <a:endParaRPr lang="sv-SE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en-US" sz="1400" b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sv-SE" sz="1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like distribution</a:t>
                </a:r>
                <a:endParaRPr lang="el-GR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l-GR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Foreshock </a:t>
                </a:r>
                <a:r>
                  <a:rPr lang="en-US" sz="14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Magnetosheath</a:t>
                </a:r>
                <a:endParaRPr lang="en-US" sz="1400" u="sng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– thermalized plasma)</a:t>
                </a:r>
                <a:endParaRPr lang="en-US" sz="1400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Thermalized distribution</a:t>
                </a:r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blipFill>
                <a:blip r:embed="rId5"/>
                <a:stretch>
                  <a:fillRect t="-182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2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817</Words>
  <Application>Microsoft Office PowerPoint</Application>
  <PresentationFormat>Widescreen</PresentationFormat>
  <Paragraphs>139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Wingdings</vt:lpstr>
      <vt:lpstr>KU Leuven</vt:lpstr>
      <vt:lpstr>Magnetosheath jet generation due to shock reformation  Savvas Raptis  Division of Space and Plasma Physics, KTH Royal Institute of Technology, Sweden    MMS SWT Tag-up Tuesday 25/01/2022</vt:lpstr>
      <vt:lpstr>Earth’s magnetosphere</vt:lpstr>
      <vt:lpstr>Magnetosheath Jets</vt:lpstr>
      <vt:lpstr>Shock, Magnetosheath &amp; Jet classification</vt:lpstr>
      <vt:lpstr>How are these jets created ?</vt:lpstr>
      <vt:lpstr>PowerPoint Presentation</vt:lpstr>
      <vt:lpstr>PowerPoint Presentation</vt:lpstr>
      <vt:lpstr>MMS spacecraft + String of Pearl Configuration</vt:lpstr>
      <vt:lpstr>General Observations of MMS</vt:lpstr>
      <vt:lpstr>MMS outer-spacecraft observations</vt:lpstr>
      <vt:lpstr>MMS inner-spacecraft observations</vt:lpstr>
      <vt:lpstr>SLAMS &amp; wave activity co-moving picture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Summary &amp; Conclusion</vt:lpstr>
      <vt:lpstr>PowerPoint Presentation</vt:lpstr>
      <vt:lpstr>VDFs</vt:lpstr>
      <vt:lpstr>Jets database of MMS </vt:lpstr>
      <vt:lpstr>PowerPoint Presentation</vt:lpstr>
      <vt:lpstr>Shock Reformation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2022-01-25T16:28:30Z</dcterms:modified>
</cp:coreProperties>
</file>