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61" r:id="rId5"/>
    <p:sldId id="680" r:id="rId6"/>
    <p:sldId id="572" r:id="rId7"/>
    <p:sldId id="573" r:id="rId8"/>
    <p:sldId id="574" r:id="rId9"/>
    <p:sldId id="575" r:id="rId10"/>
    <p:sldId id="474" r:id="rId11"/>
    <p:sldId id="767" r:id="rId12"/>
    <p:sldId id="773" r:id="rId13"/>
    <p:sldId id="778" r:id="rId14"/>
    <p:sldId id="783" r:id="rId15"/>
    <p:sldId id="564" r:id="rId16"/>
    <p:sldId id="577" r:id="rId17"/>
    <p:sldId id="634" r:id="rId18"/>
    <p:sldId id="663" r:id="rId19"/>
    <p:sldId id="659" r:id="rId20"/>
    <p:sldId id="660" r:id="rId21"/>
    <p:sldId id="665" r:id="rId22"/>
    <p:sldId id="662" r:id="rId23"/>
    <p:sldId id="789" r:id="rId24"/>
    <p:sldId id="472" r:id="rId25"/>
    <p:sldId id="616" r:id="rId26"/>
    <p:sldId id="774" r:id="rId27"/>
    <p:sldId id="775" r:id="rId28"/>
    <p:sldId id="748" r:id="rId29"/>
    <p:sldId id="581" r:id="rId30"/>
    <p:sldId id="526" r:id="rId31"/>
    <p:sldId id="715" r:id="rId32"/>
    <p:sldId id="696" r:id="rId33"/>
    <p:sldId id="698" r:id="rId34"/>
    <p:sldId id="697" r:id="rId35"/>
    <p:sldId id="787" r:id="rId36"/>
    <p:sldId id="781" r:id="rId37"/>
    <p:sldId id="791" r:id="rId38"/>
    <p:sldId id="777" r:id="rId39"/>
    <p:sldId id="790" r:id="rId40"/>
    <p:sldId id="786" r:id="rId41"/>
    <p:sldId id="785" r:id="rId42"/>
    <p:sldId id="782" r:id="rId43"/>
    <p:sldId id="691" r:id="rId44"/>
    <p:sldId id="599" r:id="rId45"/>
    <p:sldId id="689" r:id="rId46"/>
    <p:sldId id="637" r:id="rId47"/>
    <p:sldId id="758" r:id="rId48"/>
    <p:sldId id="661" r:id="rId49"/>
    <p:sldId id="713" r:id="rId50"/>
    <p:sldId id="768" r:id="rId51"/>
    <p:sldId id="687" r:id="rId52"/>
    <p:sldId id="729" r:id="rId53"/>
    <p:sldId id="730" r:id="rId54"/>
    <p:sldId id="670" r:id="rId55"/>
    <p:sldId id="673" r:id="rId56"/>
    <p:sldId id="731" r:id="rId57"/>
    <p:sldId id="732" r:id="rId58"/>
    <p:sldId id="710" r:id="rId59"/>
    <p:sldId id="711" r:id="rId60"/>
    <p:sldId id="733" r:id="rId61"/>
    <p:sldId id="764" r:id="rId6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EAEAEA"/>
    <a:srgbClr val="DDDDDD"/>
    <a:srgbClr val="2F4D5D"/>
    <a:srgbClr val="5F5F5F"/>
    <a:srgbClr val="7F7F7F"/>
    <a:srgbClr val="4D4D4D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F3053-298D-4889-B443-E56ABC41E0FA}" v="83" dt="2023-04-18T13:20:49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5189" autoAdjust="0"/>
  </p:normalViewPr>
  <p:slideViewPr>
    <p:cSldViewPr snapToGrid="0" snapToObjects="1">
      <p:cViewPr varScale="1">
        <p:scale>
          <a:sx n="104" d="100"/>
          <a:sy n="104" d="100"/>
        </p:scale>
        <p:origin x="144" y="264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”~10 times more often in </a:t>
            </a:r>
            <a:r>
              <a:rPr lang="en-US" sz="1200" dirty="0" err="1">
                <a:solidFill>
                  <a:srgbClr val="000000"/>
                </a:solidFill>
              </a:rPr>
              <a:t>Qpar</a:t>
            </a:r>
            <a:r>
              <a:rPr lang="en-US" sz="1200" dirty="0">
                <a:solidFill>
                  <a:srgbClr val="000000"/>
                </a:solidFill>
              </a:rPr>
              <a:t> MSH”</a:t>
            </a:r>
            <a:endParaRPr lang="en-US" sz="1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4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2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76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05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~20 seconds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302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030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79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Vlasiator, treats proton as VDFs and electrons as massless charge-neutralizing fluid.</a:t>
            </a:r>
            <a:r>
              <a:rPr lang="en-US" baseline="0" dirty="0"/>
              <a:t> Evolution through Vlasov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020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15 min before and 5 min after the jet is smaller than 45</a:t>
            </a:r>
            <a:r>
              <a:rPr lang="en-US" b="0" i="0" baseline="3000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∘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09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37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31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634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109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25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094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210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586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986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207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223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41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172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475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301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~50−700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𝑟</a:t>
                </a: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𝑐𝑝~50−700 𝑘𝑚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183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099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372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596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GOES SXR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39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8186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73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64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3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Reflection from cross field potential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bow shock is just a nonlinearly steepened bow wave.  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dynamic pressures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compress the magnetosphere and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the bow shock closer to Earth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Also for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Mach number the wave speed is larger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to the flow speed, so that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wave will travel further upstream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given nonlinear steepening time, implying that the shock will be found further upstream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 that get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reflected gyrate and gain energy by their motion parallel to the convection electric field of the SW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causes downstream to develop a “ring” in the velocity phase due to the gyro-phase distribution. If you know include the upcoming non-reflected SW this causes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core and ring which is now characterized by a large temperature anisotropy.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20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10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59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3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- High-speed jets at Earth’s magnetosheath 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CGS weekly meetings |</a:t>
            </a:r>
            <a:r>
              <a:rPr lang="en-US" sz="1300" baseline="0" dirty="0">
                <a:solidFill>
                  <a:srgbClr val="5F5F5F"/>
                </a:solidFill>
              </a:rPr>
              <a:t> 18/01/23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odo.org/record/708577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s://zenodo.org/record/700970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7" Type="http://schemas.openxmlformats.org/officeDocument/2006/relationships/image" Target="../media/image12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230.png"/><Relationship Id="rId4" Type="http://schemas.openxmlformats.org/officeDocument/2006/relationships/image" Target="../media/image122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gist.github.com/thomasnield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hyperlink" Target="https://eos.org/features/space-raindrops-splashing-on-earths-magnetic-umbrella" TargetMode="Externa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24475" y="0"/>
            <a:ext cx="8321991" cy="6858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High-speed jets at Earth's magnetosheath</a:t>
            </a:r>
            <a:r>
              <a:rPr lang="el-GR" dirty="0"/>
              <a:t> &amp; </a:t>
            </a:r>
            <a:r>
              <a:rPr lang="en-US" dirty="0"/>
              <a:t>more</a:t>
            </a:r>
            <a:br>
              <a:rPr lang="en-US" dirty="0"/>
            </a:b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br>
              <a:rPr lang="nl-BE" sz="2200" dirty="0"/>
            </a:br>
            <a:r>
              <a:rPr lang="nl-BE" sz="1600" dirty="0"/>
              <a:t>KTH - Space and Plasma Physics, Stockholm Sweden</a:t>
            </a:r>
            <a:br>
              <a:rPr lang="nl-BE" sz="1600" dirty="0"/>
            </a:br>
            <a:r>
              <a:rPr lang="nl-BE" sz="1600" dirty="0"/>
              <a:t>European Space Agency (ESA), ESTEC, Leiden, The Netherlands</a:t>
            </a:r>
            <a:br>
              <a:rPr lang="nl-BE" sz="2200" b="1" dirty="0"/>
            </a:br>
            <a:r>
              <a:rPr lang="en-US" sz="1800" dirty="0"/>
              <a:t> </a:t>
            </a:r>
            <a:br>
              <a:rPr lang="en-US" sz="2000" dirty="0"/>
            </a:br>
            <a:r>
              <a:rPr lang="en-US" sz="2000" dirty="0"/>
              <a:t>CGS weekly meetings</a:t>
            </a:r>
            <a:br>
              <a:rPr lang="en-US" sz="2000" dirty="0"/>
            </a:br>
            <a:r>
              <a:rPr lang="en-US" sz="2000" dirty="0"/>
              <a:t>18/01/2023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5" y="990574"/>
            <a:ext cx="2597909" cy="29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CE1861-924F-413E-13C7-7B844AF6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099" y="6088846"/>
            <a:ext cx="1411478" cy="9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06B9D-8AF5-FC47-36D1-9F653533CC3E}"/>
              </a:ext>
            </a:extLst>
          </p:cNvPr>
          <p:cNvSpPr txBox="1"/>
          <p:nvPr/>
        </p:nvSpPr>
        <p:spPr>
          <a:xfrm>
            <a:off x="10271336" y="6550223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DDDDD"/>
                </a:solidFill>
              </a:rPr>
              <a:t>Soon…</a:t>
            </a:r>
            <a:endParaRPr lang="LID4096" sz="1400" dirty="0">
              <a:solidFill>
                <a:srgbClr val="DDDDDD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46FE758-88FB-197C-05EA-933B675C22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1" y="4054414"/>
            <a:ext cx="3152701" cy="17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1012740"/>
            <a:ext cx="74103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Katsavrias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High-Speed Jets </a:t>
            </a:r>
            <a:r>
              <a:rPr lang="en-US" sz="1500" b="1" dirty="0">
                <a:solidFill>
                  <a:srgbClr val="000000"/>
                </a:solidFill>
              </a:rPr>
              <a:t>Triggering Dayside Ground ULF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Wang et al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magnetosheath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>
                <a:solidFill>
                  <a:srgbClr val="0070C0"/>
                </a:solidFill>
              </a:rPr>
              <a:t>Primoz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Occurrence</a:t>
            </a:r>
            <a:r>
              <a:rPr lang="en-US" sz="1500" dirty="0">
                <a:solidFill>
                  <a:srgbClr val="000000"/>
                </a:solidFill>
              </a:rPr>
              <a:t>  in relation to </a:t>
            </a:r>
            <a:r>
              <a:rPr lang="en-US" sz="1500" b="1" dirty="0">
                <a:solidFill>
                  <a:srgbClr val="000000"/>
                </a:solidFill>
              </a:rPr>
              <a:t>CMEs and SIRs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Koller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Shock reformation</a:t>
            </a:r>
            <a:r>
              <a:rPr lang="en-US" sz="1500" dirty="0">
                <a:solidFill>
                  <a:srgbClr val="000000"/>
                </a:solidFill>
              </a:rPr>
              <a:t> and the </a:t>
            </a:r>
            <a:r>
              <a:rPr lang="en-US" sz="1500" b="1" dirty="0">
                <a:solidFill>
                  <a:srgbClr val="000000"/>
                </a:solidFill>
              </a:rPr>
              <a:t>formation of high-speed jets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Electron acceleration </a:t>
            </a:r>
            <a:r>
              <a:rPr lang="en-US" sz="1500" dirty="0">
                <a:solidFill>
                  <a:srgbClr val="000000"/>
                </a:solidFill>
              </a:rPr>
              <a:t>and</a:t>
            </a:r>
            <a:r>
              <a:rPr lang="en-US" sz="1500" b="1" dirty="0">
                <a:solidFill>
                  <a:srgbClr val="000000"/>
                </a:solidFill>
              </a:rPr>
              <a:t> bow waves in </a:t>
            </a:r>
            <a:r>
              <a:rPr lang="en-US" sz="1500" dirty="0">
                <a:solidFill>
                  <a:srgbClr val="000000"/>
                </a:solidFill>
              </a:rPr>
              <a:t>jets: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Kinetic structure</a:t>
            </a:r>
            <a:r>
              <a:rPr lang="en-US" sz="1500" dirty="0">
                <a:solidFill>
                  <a:srgbClr val="000000"/>
                </a:solidFill>
              </a:rPr>
              <a:t> of jets </a:t>
            </a:r>
            <a:r>
              <a:rPr lang="en-US" sz="1500" b="1" dirty="0">
                <a:solidFill>
                  <a:srgbClr val="000000"/>
                </a:solidFill>
              </a:rPr>
              <a:t>and partial plasma moments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70680" y="3550920"/>
            <a:ext cx="610960" cy="16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1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Magnetosheath high-speed jets</a:t>
            </a:r>
          </a:p>
        </p:txBody>
      </p:sp>
    </p:spTree>
    <p:extLst>
      <p:ext uri="{BB962C8B-B14F-4D97-AF65-F5344CB8AC3E}">
        <p14:creationId xmlns:p14="http://schemas.microsoft.com/office/powerpoint/2010/main" val="360123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Magnetosheath jets effects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(2018); sketch by H. </a:t>
            </a:r>
            <a:r>
              <a:rPr lang="en-US" sz="800" dirty="0" err="1">
                <a:solidFill>
                  <a:srgbClr val="000000"/>
                </a:solidFill>
              </a:rPr>
              <a:t>Hietala</a:t>
            </a:r>
            <a:r>
              <a:rPr lang="en-US" sz="800" dirty="0">
                <a:solidFill>
                  <a:srgbClr val="000000"/>
                </a:solidFill>
              </a:rPr>
              <a:t>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054" y="879165"/>
            <a:ext cx="6671562" cy="5273044"/>
            <a:chOff x="5857373" y="1020731"/>
            <a:chExt cx="6332723" cy="5085898"/>
          </a:xfrm>
        </p:grpSpPr>
        <p:pic>
          <p:nvPicPr>
            <p:cNvPr id="13" name="Picture 2" descr="https://media.springernature.com/original/springer-static/image/art%3A10.1007%2Fs11214-018-0516-3/MediaObjects/11214_2018_516_Fig1_HTM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373" y="1020731"/>
              <a:ext cx="5907024" cy="50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492194" y="2820742"/>
              <a:ext cx="16979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Shock acceleration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179F8-E571-5B1C-EDDF-BC962BFBF5AD}"/>
              </a:ext>
            </a:extLst>
          </p:cNvPr>
          <p:cNvSpPr txBox="1"/>
          <p:nvPr/>
        </p:nvSpPr>
        <p:spPr>
          <a:xfrm>
            <a:off x="7336863" y="1564564"/>
            <a:ext cx="452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Magnetosheath jets are </a:t>
            </a:r>
            <a:r>
              <a:rPr lang="en-US" sz="1600" b="1" dirty="0">
                <a:solidFill>
                  <a:srgbClr val="000000"/>
                </a:solidFill>
              </a:rPr>
              <a:t>transient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localized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enhancements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b="1" dirty="0">
                <a:solidFill>
                  <a:srgbClr val="000000"/>
                </a:solidFill>
              </a:rPr>
              <a:t>dynamic pressure </a:t>
            </a:r>
            <a:r>
              <a:rPr lang="en-US" sz="1600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e.g., 200% dynamic pressure enhancement compared to background </a:t>
            </a:r>
            <a:r>
              <a:rPr lang="en-US" sz="1600" i="1" dirty="0" err="1">
                <a:solidFill>
                  <a:srgbClr val="000000"/>
                </a:solidFill>
              </a:rPr>
              <a:t>magnetosheath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61FE-2D62-5199-C057-2D78C4D5B807}"/>
              </a:ext>
            </a:extLst>
          </p:cNvPr>
          <p:cNvSpPr txBox="1"/>
          <p:nvPr/>
        </p:nvSpPr>
        <p:spPr>
          <a:xfrm>
            <a:off x="9024229" y="9254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4E62A-3979-5D07-828B-15BE9E87415F}"/>
              </a:ext>
            </a:extLst>
          </p:cNvPr>
          <p:cNvSpPr txBox="1"/>
          <p:nvPr/>
        </p:nvSpPr>
        <p:spPr>
          <a:xfrm>
            <a:off x="7172261" y="3993726"/>
            <a:ext cx="4850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surface </a:t>
            </a:r>
            <a:r>
              <a:rPr lang="en-US" sz="1600" i="1" dirty="0" err="1">
                <a:solidFill>
                  <a:srgbClr val="000000"/>
                </a:solidFill>
              </a:rPr>
              <a:t>eigenmodes</a:t>
            </a:r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ULF waves </a:t>
            </a: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Substorms</a:t>
            </a:r>
            <a:endParaRPr lang="sv-SE" sz="1600" i="1" dirty="0">
              <a:solidFill>
                <a:srgbClr val="000000"/>
              </a:solidFill>
            </a:endParaRP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Ground</a:t>
            </a:r>
            <a:r>
              <a:rPr lang="sv-SE" sz="1600" i="1" dirty="0">
                <a:solidFill>
                  <a:srgbClr val="000000"/>
                </a:solidFill>
              </a:rPr>
              <a:t> magnetometer </a:t>
            </a:r>
            <a:r>
              <a:rPr lang="sv-SE" sz="1600" i="1" dirty="0" err="1">
                <a:solidFill>
                  <a:srgbClr val="000000"/>
                </a:solidFill>
              </a:rPr>
              <a:t>detection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FD2C7-1917-7B5C-AC6F-208575141150}"/>
              </a:ext>
            </a:extLst>
          </p:cNvPr>
          <p:cNvSpPr txBox="1"/>
          <p:nvPr/>
        </p:nvSpPr>
        <p:spPr>
          <a:xfrm>
            <a:off x="8466384" y="36399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4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0" y="934008"/>
            <a:ext cx="9001797" cy="54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Shock, magnetosheath &amp; jet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6400570"/>
            <a:ext cx="4796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15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transitions with MMS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32" y="897877"/>
            <a:ext cx="7284735" cy="5407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9113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8526" y="5133474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6678" y="5133474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7680" y="5106243"/>
            <a:ext cx="16433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high-energy 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92517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9325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5921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</a:p>
        </p:txBody>
      </p:sp>
    </p:spTree>
    <p:extLst>
      <p:ext uri="{BB962C8B-B14F-4D97-AF65-F5344CB8AC3E}">
        <p14:creationId xmlns:p14="http://schemas.microsoft.com/office/powerpoint/2010/main" val="8559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Recent Results of Jets</a:t>
            </a:r>
          </a:p>
        </p:txBody>
      </p:sp>
    </p:spTree>
    <p:extLst>
      <p:ext uri="{BB962C8B-B14F-4D97-AF65-F5344CB8AC3E}">
        <p14:creationId xmlns:p14="http://schemas.microsoft.com/office/powerpoint/2010/main" val="296873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16605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0070C0"/>
                </a:solidFill>
              </a:rPr>
              <a:t>Qpar</a:t>
            </a:r>
            <a:r>
              <a:rPr lang="sv-SE" sz="1600" dirty="0">
                <a:solidFill>
                  <a:srgbClr val="0070C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parallel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263" r="-286" b="-192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5394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dynamic pressure </a:t>
            </a:r>
            <a:endParaRPr lang="el-G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Primarily Earthward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low temperature</a:t>
            </a:r>
            <a:r>
              <a:rPr lang="el-GR" sz="1600" dirty="0">
                <a:solidFill>
                  <a:srgbClr val="000000"/>
                </a:solidFill>
              </a:rPr>
              <a:t> (ΔΤ)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high |B|</a:t>
            </a:r>
            <a:r>
              <a:rPr lang="el-GR" sz="1600" dirty="0">
                <a:solidFill>
                  <a:srgbClr val="000000"/>
                </a:solidFill>
              </a:rPr>
              <a:t> &amp; ΔΒ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Δβ</a:t>
            </a:r>
            <a:r>
              <a:rPr lang="en-US" sz="1600" dirty="0">
                <a:solidFill>
                  <a:srgbClr val="000000"/>
                </a:solidFill>
              </a:rPr>
              <a:t>&lt;0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14732" y="213677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CEB0C96-1C77-F8DD-3AED-688F31885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8" y="861740"/>
            <a:ext cx="4180640" cy="49891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EAD38E-D024-DAA5-2291-F8DEE6F66C30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0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16605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Qperp</a:t>
            </a:r>
            <a:r>
              <a:rPr lang="sv-SE" sz="16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perpendicular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263" b="-192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5394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Energetic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Mainly velocity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Very small duration (~4 sec)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connected to MSH reconnection, mirror mode waves or FTEs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E1B11B-91F4-FAC5-2172-17B3AF26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7414732" y="2560286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6D54627-41EB-4B49-F807-0FE69D601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7EE95D-A5F7-857B-9530-4D49A1479722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5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Classifying jets with Neural Networks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B1AB3-9CC2-E1E5-6E5C-5ABD49CCBE82}"/>
              </a:ext>
            </a:extLst>
          </p:cNvPr>
          <p:cNvSpPr txBox="1"/>
          <p:nvPr/>
        </p:nvSpPr>
        <p:spPr>
          <a:xfrm>
            <a:off x="-65714" y="6395800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pic>
        <p:nvPicPr>
          <p:cNvPr id="32" name="Picture 31" descr="A picture containing light, knife&#10;&#10;Description automatically generated">
            <a:extLst>
              <a:ext uri="{FF2B5EF4-FFF2-40B4-BE49-F238E27FC236}">
                <a16:creationId xmlns:a16="http://schemas.microsoft.com/office/drawing/2014/main" id="{E9DAD72D-96AD-EA3F-B0B7-8ABF474A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36" y="702558"/>
            <a:ext cx="7127739" cy="5682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AED5477-9746-86A9-85B0-D56050045AB5}"/>
              </a:ext>
            </a:extLst>
          </p:cNvPr>
          <p:cNvSpPr txBox="1"/>
          <p:nvPr/>
        </p:nvSpPr>
        <p:spPr>
          <a:xfrm>
            <a:off x="1795655" y="2656075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Upstream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SW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L1 OMNI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A3403B-6AF0-B921-8E0D-2A129C60D5FB}"/>
              </a:ext>
            </a:extLst>
          </p:cNvPr>
          <p:cNvSpPr txBox="1"/>
          <p:nvPr/>
        </p:nvSpPr>
        <p:spPr>
          <a:xfrm>
            <a:off x="9803875" y="2656075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MSH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MMS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25027-83D2-3289-3FBF-50EDF64781F4}"/>
              </a:ext>
            </a:extLst>
          </p:cNvPr>
          <p:cNvSpPr/>
          <p:nvPr/>
        </p:nvSpPr>
        <p:spPr>
          <a:xfrm>
            <a:off x="2300438" y="5082139"/>
            <a:ext cx="7757962" cy="122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840" y="868671"/>
            <a:ext cx="2586848" cy="1707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9212839" y="1084124"/>
            <a:ext cx="2383245" cy="490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706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Example: statistics of subset close to bow shock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791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(unpublished data – Ongoing work)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5" y="1709262"/>
            <a:ext cx="4918080" cy="82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:[−0.81 , −0.6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1944362" y="1507722"/>
            <a:ext cx="127799" cy="40307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20" y="1710530"/>
            <a:ext cx="49105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:[0.27 , 0.62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9917289" y="1388554"/>
            <a:ext cx="127800" cy="63784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7447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 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46" y="2603650"/>
            <a:ext cx="4773177" cy="37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5" y="2603649"/>
            <a:ext cx="4850902" cy="37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0C1F0F-FABC-E6BE-59A8-057081A4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91" y="1907475"/>
            <a:ext cx="2164854" cy="2011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466825" y="1549301"/>
            <a:ext cx="311858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Tetrahedron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String-of-pearls</a:t>
            </a:r>
            <a:endParaRPr lang="LID4096" dirty="0">
              <a:solidFill>
                <a:srgbClr val="000000"/>
              </a:solidFill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mission &amp; instrumentation</a:t>
            </a:r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AD551-4AAE-0DBE-A11F-E444C5A1FEC4}"/>
              </a:ext>
            </a:extLst>
          </p:cNvPr>
          <p:cNvSpPr/>
          <p:nvPr/>
        </p:nvSpPr>
        <p:spPr>
          <a:xfrm>
            <a:off x="365761" y="1501358"/>
            <a:ext cx="3320716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BFA57-BD2F-679E-FC27-30F037F8123B}"/>
              </a:ext>
            </a:extLst>
          </p:cNvPr>
          <p:cNvSpPr/>
          <p:nvPr/>
        </p:nvSpPr>
        <p:spPr>
          <a:xfrm>
            <a:off x="4681887" y="1501358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65C48-6F14-5D4C-D746-44E19E19076F}"/>
              </a:ext>
            </a:extLst>
          </p:cNvPr>
          <p:cNvSpPr/>
          <p:nvPr/>
        </p:nvSpPr>
        <p:spPr>
          <a:xfrm>
            <a:off x="8795885" y="1501358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5915-82F6-F3AF-264E-09E6A5408055}"/>
              </a:ext>
            </a:extLst>
          </p:cNvPr>
          <p:cNvSpPr txBox="1"/>
          <p:nvPr/>
        </p:nvSpPr>
        <p:spPr>
          <a:xfrm>
            <a:off x="1414413" y="116090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Formation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65835-2CD8-7D59-4DCD-6C0F35B4188C}"/>
              </a:ext>
            </a:extLst>
          </p:cNvPr>
          <p:cNvSpPr txBox="1"/>
          <p:nvPr/>
        </p:nvSpPr>
        <p:spPr>
          <a:xfrm>
            <a:off x="5353758" y="117996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Instrumentation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092AE-E9B6-74FC-35FB-A63B557247ED}"/>
              </a:ext>
            </a:extLst>
          </p:cNvPr>
          <p:cNvSpPr txBox="1"/>
          <p:nvPr/>
        </p:nvSpPr>
        <p:spPr>
          <a:xfrm>
            <a:off x="9974305" y="11992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5140FF-62FE-24A9-E51C-791FCB24D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95" y="4127688"/>
            <a:ext cx="2116247" cy="2011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8795884" y="1579098"/>
            <a:ext cx="311858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fast/</a:t>
            </a:r>
            <a:r>
              <a:rPr lang="en-US" b="1" dirty="0" err="1">
                <a:solidFill>
                  <a:srgbClr val="000000"/>
                </a:solidFill>
              </a:rPr>
              <a:t>srvy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FPI (ions): 4.5s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FGM:  0.0625s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</a:rPr>
              <a:t>brst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LID4096" b="1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FPI(ions): 0.15s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FGM: 0.0078s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4681888" y="1581945"/>
            <a:ext cx="311858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FPI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FGM</a:t>
            </a:r>
            <a:endParaRPr lang="LID4096" dirty="0">
              <a:solidFill>
                <a:srgbClr val="000000"/>
              </a:solidFill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84998" y="4249793"/>
            <a:ext cx="1712367" cy="1793787"/>
            <a:chOff x="5353758" y="4410891"/>
            <a:chExt cx="1712367" cy="1793787"/>
          </a:xfrm>
        </p:grpSpPr>
        <p:pic>
          <p:nvPicPr>
            <p:cNvPr id="3076" name="Picture 4" descr="Fields Sui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758" y="4509555"/>
              <a:ext cx="1712367" cy="168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714309" y="4410891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58125" y="5982609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14009" y="2041739"/>
            <a:ext cx="1854345" cy="1821525"/>
            <a:chOff x="5314007" y="2035900"/>
            <a:chExt cx="1854345" cy="1821525"/>
          </a:xfrm>
        </p:grpSpPr>
        <p:pic>
          <p:nvPicPr>
            <p:cNvPr id="3074" name="Picture 2" descr="Hot Plasma Suit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007" y="2035900"/>
              <a:ext cx="1854345" cy="182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5506309" y="2274633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314007" y="3208096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776787" y="3249461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816536" y="2052564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811125" y="2913315"/>
            <a:ext cx="2969742" cy="654828"/>
            <a:chOff x="8826782" y="2766862"/>
            <a:chExt cx="3056791" cy="6256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6782" y="2766862"/>
              <a:ext cx="3056791" cy="62568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0533287" y="2798233"/>
              <a:ext cx="241946" cy="554568"/>
            </a:xfrm>
            <a:prstGeom prst="rect">
              <a:avLst/>
            </a:prstGeom>
            <a:solidFill>
              <a:srgbClr val="FF3B3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13830" y="5302713"/>
            <a:ext cx="2882693" cy="629832"/>
            <a:chOff x="8913830" y="4471862"/>
            <a:chExt cx="2882693" cy="6298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3830" y="4471862"/>
              <a:ext cx="2882693" cy="62983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596437" y="4547126"/>
              <a:ext cx="1922463" cy="472549"/>
            </a:xfrm>
            <a:prstGeom prst="rect">
              <a:avLst/>
            </a:prstGeom>
            <a:solidFill>
              <a:srgbClr val="FF3B3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Burst data of MMS</a:t>
            </a:r>
          </a:p>
        </p:txBody>
      </p:sp>
    </p:spTree>
    <p:extLst>
      <p:ext uri="{BB962C8B-B14F-4D97-AF65-F5344CB8AC3E}">
        <p14:creationId xmlns:p14="http://schemas.microsoft.com/office/powerpoint/2010/main" val="254519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global reformation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63490" y="719764"/>
            <a:ext cx="4594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Shock Reformation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Burgess (1989)</a:t>
            </a:r>
            <a:r>
              <a:rPr lang="en-US" dirty="0">
                <a:solidFill>
                  <a:srgbClr val="000000"/>
                </a:solidFill>
              </a:rPr>
              <a:t>: “the shock exhibits a cyclic behavior ….. cyclic shock reformation;”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9757" y="598722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Similar definitions : </a:t>
            </a:r>
            <a:r>
              <a:rPr lang="en-US" sz="1000" dirty="0" err="1">
                <a:solidFill>
                  <a:srgbClr val="000000"/>
                </a:solidFill>
              </a:rPr>
              <a:t>Hao</a:t>
            </a:r>
            <a:r>
              <a:rPr lang="en-US" sz="1000" dirty="0">
                <a:solidFill>
                  <a:srgbClr val="000000"/>
                </a:solidFill>
              </a:rPr>
              <a:t> et al. (2016,2017),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(2022), Raptis et al. (2022a)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1" y="2378618"/>
            <a:ext cx="5577050" cy="29232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540" y="4638506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Hao</a:t>
            </a:r>
            <a:r>
              <a:rPr lang="sv-SE" sz="1000" dirty="0">
                <a:solidFill>
                  <a:srgbClr val="000000"/>
                </a:solidFill>
              </a:rPr>
              <a:t> et al. (2017)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AF117-2C28-95D0-89FD-89EF53063972}"/>
              </a:ext>
            </a:extLst>
          </p:cNvPr>
          <p:cNvSpPr txBox="1"/>
          <p:nvPr/>
        </p:nvSpPr>
        <p:spPr>
          <a:xfrm>
            <a:off x="10587789" y="6397084"/>
            <a:ext cx="1604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Johlander</a:t>
            </a:r>
            <a:r>
              <a:rPr lang="sv-SE" sz="1000" dirty="0">
                <a:solidFill>
                  <a:srgbClr val="000000"/>
                </a:solidFill>
              </a:rPr>
              <a:t> et al. (2022)</a:t>
            </a:r>
          </a:p>
        </p:txBody>
      </p:sp>
      <p:pic>
        <p:nvPicPr>
          <p:cNvPr id="6" name="Picture 6" descr="Details are in the caption following the image">
            <a:extLst>
              <a:ext uri="{FF2B5EF4-FFF2-40B4-BE49-F238E27FC236}">
                <a16:creationId xmlns:a16="http://schemas.microsoft.com/office/drawing/2014/main" id="{1CFD4A68-628A-1CD2-AE9E-0B6218DA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16" y="1111250"/>
            <a:ext cx="6121944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53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– wave activity and reformation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11" y="1191628"/>
            <a:ext cx="3962898" cy="2586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156489" y="3875503"/>
            <a:ext cx="3742911" cy="95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937000" y="5080001"/>
            <a:ext cx="3702050" cy="279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54889"/>
            <a:ext cx="50064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 See similar examples by Turner et al. (2021), Chen et al. (2021) | </a:t>
            </a:r>
            <a:r>
              <a:rPr lang="en-US" sz="1000" i="1" dirty="0">
                <a:solidFill>
                  <a:srgbClr val="000000"/>
                </a:solidFill>
              </a:rPr>
              <a:t>(Self-) reformation</a:t>
            </a:r>
            <a:endParaRPr lang="sv-SE" sz="1000" i="1" dirty="0"/>
          </a:p>
        </p:txBody>
      </p:sp>
      <p:sp>
        <p:nvSpPr>
          <p:cNvPr id="10" name="Rectangle 9"/>
          <p:cNvSpPr/>
          <p:nvPr/>
        </p:nvSpPr>
        <p:spPr>
          <a:xfrm>
            <a:off x="0" y="6372240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** See similar example by Liu et al. (2021) | </a:t>
            </a:r>
            <a:r>
              <a:rPr lang="en-US" sz="1000" i="1" dirty="0">
                <a:solidFill>
                  <a:srgbClr val="000000"/>
                </a:solidFill>
              </a:rPr>
              <a:t>(Global) reformation</a:t>
            </a:r>
            <a:endParaRPr lang="sv-SE" sz="1000" i="1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259746" y="110678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572E51-DC5C-8C2C-F48D-C185F4C7B20D}"/>
              </a:ext>
            </a:extLst>
          </p:cNvPr>
          <p:cNvSpPr txBox="1"/>
          <p:nvPr/>
        </p:nvSpPr>
        <p:spPr>
          <a:xfrm>
            <a:off x="2105637" y="7374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1E75A-AF3F-4AA9-955F-1C503F9B0E70}"/>
              </a:ext>
            </a:extLst>
          </p:cNvPr>
          <p:cNvSpPr txBox="1"/>
          <p:nvPr/>
        </p:nvSpPr>
        <p:spPr>
          <a:xfrm>
            <a:off x="4913777" y="7310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6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 “slipping through” the reformation cycle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BD1F3-38C2-D8E3-0D58-F27C5DB2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98" y="798344"/>
            <a:ext cx="4159061" cy="5647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7483" y="644547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639AF-52E2-286E-60B1-0641ECD1BC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11" y="1191628"/>
            <a:ext cx="3962898" cy="258686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D86D84-450C-F2EE-3B55-1276B9D4C193}"/>
              </a:ext>
            </a:extLst>
          </p:cNvPr>
          <p:cNvCxnSpPr>
            <a:cxnSpLocks/>
          </p:cNvCxnSpPr>
          <p:nvPr/>
        </p:nvCxnSpPr>
        <p:spPr>
          <a:xfrm>
            <a:off x="2259746" y="110678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8C4369-0FB7-0075-9644-AC513B5FB9E6}"/>
              </a:ext>
            </a:extLst>
          </p:cNvPr>
          <p:cNvSpPr txBox="1"/>
          <p:nvPr/>
        </p:nvSpPr>
        <p:spPr>
          <a:xfrm>
            <a:off x="2105637" y="7374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FC6FB-199D-8FFF-B2CB-DDBB7D3881C6}"/>
              </a:ext>
            </a:extLst>
          </p:cNvPr>
          <p:cNvSpPr txBox="1"/>
          <p:nvPr/>
        </p:nvSpPr>
        <p:spPr>
          <a:xfrm>
            <a:off x="4913777" y="7310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E1CE1-AD82-84E6-8785-DBEA81A3A5B6}"/>
              </a:ext>
            </a:extLst>
          </p:cNvPr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Properties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Thermalized distribution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Compression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Dynamic pressure increase (i.e., increase in velocity and density)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C2B1DB-C7F4-A801-27C6-B289E50FC47D}"/>
              </a:ext>
            </a:extLst>
          </p:cNvPr>
          <p:cNvCxnSpPr>
            <a:cxnSpLocks/>
          </p:cNvCxnSpPr>
          <p:nvPr/>
        </p:nvCxnSpPr>
        <p:spPr>
          <a:xfrm flipV="1">
            <a:off x="4482977" y="3361267"/>
            <a:ext cx="2764490" cy="1232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3E841C-B99D-3AB6-310E-B33AE2A3C062}"/>
              </a:ext>
            </a:extLst>
          </p:cNvPr>
          <p:cNvCxnSpPr>
            <a:cxnSpLocks/>
          </p:cNvCxnSpPr>
          <p:nvPr/>
        </p:nvCxnSpPr>
        <p:spPr>
          <a:xfrm flipV="1">
            <a:off x="3608808" y="4545541"/>
            <a:ext cx="3452392" cy="365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0BF69D-2CB4-CEEB-23E8-4ADF94037F04}"/>
              </a:ext>
            </a:extLst>
          </p:cNvPr>
          <p:cNvCxnSpPr>
            <a:cxnSpLocks/>
          </p:cNvCxnSpPr>
          <p:nvPr/>
        </p:nvCxnSpPr>
        <p:spPr>
          <a:xfrm flipV="1">
            <a:off x="5281826" y="1973363"/>
            <a:ext cx="3464241" cy="3204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32" y="626529"/>
            <a:ext cx="8375921" cy="55321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Partial moment derivation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u="sng" dirty="0">
                    <a:solidFill>
                      <a:srgbClr val="000000"/>
                    </a:solidFill>
                  </a:rPr>
                  <a:t> </a:t>
                </a:r>
                <a:r>
                  <a:rPr lang="en-US" u="sng" dirty="0">
                    <a:solidFill>
                      <a:srgbClr val="000000"/>
                    </a:solidFill>
                  </a:rPr>
                  <a:t>Methods:</a:t>
                </a:r>
              </a:p>
              <a:p>
                <a:pPr algn="ctr"/>
                <a:endParaRPr lang="en-US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Cut</a:t>
                </a:r>
                <a:r>
                  <a:rPr lang="en-US" dirty="0">
                    <a:solidFill>
                      <a:srgbClr val="000000"/>
                    </a:solidFill>
                  </a:rPr>
                  <a:t> : 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sphere in 3D VDF around bulk velocity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Fit </a:t>
                </a:r>
                <a:r>
                  <a:rPr lang="en-US" dirty="0">
                    <a:solidFill>
                      <a:srgbClr val="000000"/>
                    </a:solidFill>
                  </a:rPr>
                  <a:t>: Fit 2 Maxwellians in 1D reduced VDFs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blipFill>
                <a:blip r:embed="rId4"/>
                <a:stretch>
                  <a:fillRect l="-1319" t="-1165" r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60855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Comparison</a:t>
            </a:r>
          </a:p>
          <a:p>
            <a:pPr marL="0" indent="0" algn="ctr">
              <a:buNone/>
            </a:pPr>
            <a:r>
              <a:rPr lang="en-US" sz="3600" dirty="0"/>
              <a:t>MMS </a:t>
            </a:r>
            <a:r>
              <a:rPr lang="en-US" sz="3600" dirty="0">
                <a:latin typeface="Stencil" panose="040409050D0802020404" pitchFamily="82" charset="0"/>
              </a:rPr>
              <a:t>VS</a:t>
            </a:r>
            <a:r>
              <a:rPr lang="en-US" sz="3600" dirty="0"/>
              <a:t> Vlasiator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600D8F-FD6D-8599-ACC5-5FCC07ACC7AE}"/>
              </a:ext>
            </a:extLst>
          </p:cNvPr>
          <p:cNvSpPr/>
          <p:nvPr/>
        </p:nvSpPr>
        <p:spPr>
          <a:xfrm>
            <a:off x="-45720" y="6253608"/>
            <a:ext cx="6573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</a:rPr>
              <a:t>Palmroth</a:t>
            </a:r>
            <a:r>
              <a:rPr lang="en-US" sz="1000" dirty="0">
                <a:solidFill>
                  <a:srgbClr val="000000"/>
                </a:solidFill>
              </a:rPr>
              <a:t>, M., </a:t>
            </a:r>
            <a:r>
              <a:rPr lang="en-US" sz="1000" b="1" dirty="0">
                <a:solidFill>
                  <a:srgbClr val="000000"/>
                </a:solidFill>
              </a:rPr>
              <a:t>Raptis, S., </a:t>
            </a:r>
            <a:r>
              <a:rPr lang="en-US" sz="1000" dirty="0">
                <a:solidFill>
                  <a:srgbClr val="000000"/>
                </a:solidFill>
              </a:rPr>
              <a:t>et al. (2021). Magnetosheath jet evolution as a function of lifetime: global hybrid-Vlasov simulations compared to MMS observations, Ann. </a:t>
            </a:r>
            <a:r>
              <a:rPr lang="en-US" sz="1000" dirty="0" err="1">
                <a:solidFill>
                  <a:srgbClr val="000000"/>
                </a:solidFill>
              </a:rPr>
              <a:t>Geophys</a:t>
            </a:r>
            <a:r>
              <a:rPr lang="en-US" sz="1000" dirty="0">
                <a:solidFill>
                  <a:srgbClr val="000000"/>
                </a:solidFill>
              </a:rPr>
              <a:t>., 39, 289–308, doi:10.5194/angeo-39-289-2021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6" y="2082800"/>
            <a:ext cx="3630880" cy="2463503"/>
          </a:xfrm>
          <a:prstGeom prst="rect">
            <a:avLst/>
          </a:prstGeom>
        </p:spPr>
      </p:pic>
      <p:pic>
        <p:nvPicPr>
          <p:cNvPr id="13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846" y="1840958"/>
            <a:ext cx="2950828" cy="32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80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in simulations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33" y="635000"/>
            <a:ext cx="5255321" cy="5789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4450" y="6265347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 err="1">
                <a:solidFill>
                  <a:srgbClr val="000000"/>
                </a:solidFill>
              </a:rPr>
              <a:t>Palmroth</a:t>
            </a:r>
            <a:r>
              <a:rPr lang="en-US" sz="900" dirty="0">
                <a:solidFill>
                  <a:srgbClr val="000000"/>
                </a:solidFill>
              </a:rPr>
              <a:t>, et al. (2018)</a:t>
            </a:r>
          </a:p>
          <a:p>
            <a:pPr lvl="0"/>
            <a:r>
              <a:rPr lang="en-US" sz="900" dirty="0" err="1">
                <a:solidFill>
                  <a:srgbClr val="000000"/>
                </a:solidFill>
              </a:rPr>
              <a:t>Palmroth</a:t>
            </a:r>
            <a:r>
              <a:rPr lang="en-US" sz="900" dirty="0">
                <a:solidFill>
                  <a:srgbClr val="000000"/>
                </a:solidFill>
              </a:rPr>
              <a:t>, </a:t>
            </a:r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et al. (2021)</a:t>
            </a:r>
          </a:p>
        </p:txBody>
      </p:sp>
      <p:pic>
        <p:nvPicPr>
          <p:cNvPr id="5122" name="Picture 2" descr="https://angeo.copernicus.org/articles/39/289/2021/angeo-39-289-2021-f01-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06" y="1861831"/>
            <a:ext cx="6710892" cy="33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098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Comparison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3" y="789089"/>
            <a:ext cx="4762051" cy="5714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7961" y="141245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7961" y="225367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7961" y="477733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4379" y="309489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379" y="3936117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1170" y="561856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39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Run Details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8194" name="Picture 2" descr="https://angeo.copernicus.org/articles/39/289/2021/angeo-39-289-2021-t02-web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6" y="808952"/>
            <a:ext cx="3514003" cy="15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ngeo.copernicus.org/articles/39/289/2021/angeo-39-289-2021-f03-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2" y="2556249"/>
            <a:ext cx="3950757" cy="38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ngeo.copernicus.org/articles/39/289/2021/angeo-39-289-2021-t01-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68" y="808952"/>
            <a:ext cx="7535010" cy="17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2493" y="2555092"/>
            <a:ext cx="7421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Limitations &amp; some details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BS position = Core population heated 3 times compared to SW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2D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Electrons are massless charge-neutralizing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Temperature varies a lot during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Jet is regarded the same if 50% of cells are the same during previous time step.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Grid size: 30 km/s and 227 km</a:t>
            </a:r>
          </a:p>
        </p:txBody>
      </p:sp>
    </p:spTree>
    <p:extLst>
      <p:ext uri="{BB962C8B-B14F-4D97-AF65-F5344CB8AC3E}">
        <p14:creationId xmlns:p14="http://schemas.microsoft.com/office/powerpoint/2010/main" val="91991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differences between MMS &amp; Vlasiator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50" y="1432832"/>
            <a:ext cx="7956900" cy="4376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5BACE-FF8E-990A-280B-02AD9261F0BB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6" name="Picture 2" descr="Hurrican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2" y="841918"/>
            <a:ext cx="3950162" cy="2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87085" y="53705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Hurricanes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4246481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Comparison MMS &amp; Vlasiator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88" y="881467"/>
            <a:ext cx="6779845" cy="523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06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evolution of a jet using Vlasiator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https://angeo.copernicus.org/articles/39/289/2021/angeo-39-289-2021-f10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789089"/>
            <a:ext cx="4982676" cy="58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0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Superposed Epoch Analysis Vlasiator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6146" name="Picture 2" descr="https://angeo.copernicus.org/articles/39/289/2021/angeo-39-289-2021-f08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" y="861422"/>
            <a:ext cx="5452714" cy="54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ngeo.copernicus.org/articles/39/289/2021/angeo-39-289-2021-f09-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874658"/>
            <a:ext cx="4623151" cy="54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37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Finalized Jet Database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278" y="1220885"/>
            <a:ext cx="7317116" cy="44643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94160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TT8"/>
                <a:hlinkClick r:id="rId4"/>
              </a:rPr>
              <a:t>https://zenodo.org/record/7085778</a:t>
            </a:r>
            <a:r>
              <a:rPr lang="en-US" dirty="0">
                <a:latin typeface="CMR8"/>
              </a:rPr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965C1-F6AD-3254-4FEC-87490C8ED886}"/>
              </a:ext>
            </a:extLst>
          </p:cNvPr>
          <p:cNvSpPr txBox="1"/>
          <p:nvPr/>
        </p:nvSpPr>
        <p:spPr>
          <a:xfrm>
            <a:off x="4955589" y="6334780"/>
            <a:ext cx="7269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Thesis: High-speed jets and related phenomena at Earth's bow shock and magnetosheath</a:t>
            </a:r>
          </a:p>
          <a:p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4113207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lot of data are not fully used (conjunction example)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7" y="1661082"/>
            <a:ext cx="5615798" cy="416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0" y="1037044"/>
            <a:ext cx="5251360" cy="5177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6803C-D3C9-3D5C-ED24-1D1646632AF1}"/>
              </a:ext>
            </a:extLst>
          </p:cNvPr>
          <p:cNvSpPr txBox="1"/>
          <p:nvPr/>
        </p:nvSpPr>
        <p:spPr>
          <a:xfrm>
            <a:off x="0" y="6408057"/>
            <a:ext cx="5884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Currently, visitor at ESA/ESTEC working on conjunction list for multi-mission events</a:t>
            </a:r>
            <a:endParaRPr lang="LID4096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33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Bursty Bulk Flows</a:t>
            </a:r>
          </a:p>
          <a:p>
            <a:pPr marL="0" indent="0" algn="ctr">
              <a:buNone/>
            </a:pPr>
            <a:r>
              <a:rPr lang="en-US" sz="3600"/>
              <a:t>(nightside </a:t>
            </a:r>
            <a:r>
              <a:rPr lang="en-US" sz="3600" dirty="0"/>
              <a:t>plasma jets)</a:t>
            </a:r>
          </a:p>
          <a:p>
            <a:pPr marL="0" indent="0" algn="ctr">
              <a:buNone/>
            </a:pPr>
            <a:r>
              <a:rPr lang="en-US" sz="3600" dirty="0"/>
              <a:t>A possible analogy</a:t>
            </a:r>
          </a:p>
        </p:txBody>
      </p:sp>
    </p:spTree>
    <p:extLst>
      <p:ext uri="{BB962C8B-B14F-4D97-AF65-F5344CB8AC3E}">
        <p14:creationId xmlns:p14="http://schemas.microsoft.com/office/powerpoint/2010/main" val="3472343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 </a:t>
            </a:r>
            <a:r>
              <a:rPr lang="sv-SE" dirty="0" err="1"/>
              <a:t>dayside</a:t>
            </a:r>
            <a:r>
              <a:rPr lang="sv-SE" dirty="0"/>
              <a:t> plasma jet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C89E1-8CB7-2C9B-78FE-2F9673D8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3" y="1154369"/>
            <a:ext cx="5047485" cy="4920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C86CC-6624-F021-E7B0-D56AFF47B6C2}"/>
              </a:ext>
            </a:extLst>
          </p:cNvPr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C1F96-6F7F-6A26-6539-4BA3C7CD4915}"/>
              </a:ext>
            </a:extLst>
          </p:cNvPr>
          <p:cNvSpPr/>
          <p:nvPr/>
        </p:nvSpPr>
        <p:spPr>
          <a:xfrm>
            <a:off x="664233" y="904568"/>
            <a:ext cx="5309848" cy="2654709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5B9D9B9-07BE-1F72-2670-56F20712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060704"/>
            <a:ext cx="511109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5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 </a:t>
            </a:r>
            <a:r>
              <a:rPr lang="sv-SE" dirty="0" err="1"/>
              <a:t>nightside</a:t>
            </a:r>
            <a:r>
              <a:rPr lang="sv-SE" dirty="0"/>
              <a:t> plasma jet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C89E1-8CB7-2C9B-78FE-2F9673D8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3" y="1154369"/>
            <a:ext cx="5047485" cy="4920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C86CC-6624-F021-E7B0-D56AFF47B6C2}"/>
              </a:ext>
            </a:extLst>
          </p:cNvPr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F6EDD0A-874C-ED47-C94B-104ADE6BB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19" y="1061076"/>
            <a:ext cx="5169133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C999B5-E793-C7B0-2E4B-B5CD3C2D99D3}"/>
              </a:ext>
            </a:extLst>
          </p:cNvPr>
          <p:cNvSpPr/>
          <p:nvPr/>
        </p:nvSpPr>
        <p:spPr>
          <a:xfrm>
            <a:off x="664233" y="3569112"/>
            <a:ext cx="5309848" cy="2654709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395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similarities</a:t>
            </a:r>
            <a:r>
              <a:rPr lang="sv-SE" dirty="0"/>
              <a:t> &amp; </a:t>
            </a:r>
            <a:r>
              <a:rPr lang="sv-SE" dirty="0" err="1"/>
              <a:t>differences</a:t>
            </a:r>
            <a:endParaRPr lang="sv-S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2416FF-0C3F-D142-033B-38947A2E0BC8}"/>
              </a:ext>
            </a:extLst>
          </p:cNvPr>
          <p:cNvCxnSpPr>
            <a:cxnSpLocks/>
          </p:cNvCxnSpPr>
          <p:nvPr/>
        </p:nvCxnSpPr>
        <p:spPr>
          <a:xfrm>
            <a:off x="6096000" y="838200"/>
            <a:ext cx="0" cy="518160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CF5C43-3250-6467-0F94-36EFE30F359C}"/>
              </a:ext>
            </a:extLst>
          </p:cNvPr>
          <p:cNvSpPr txBox="1"/>
          <p:nvPr/>
        </p:nvSpPr>
        <p:spPr>
          <a:xfrm>
            <a:off x="2149965" y="106014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Similarities</a:t>
            </a:r>
            <a:endParaRPr lang="LID4096" u="sng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68542-E3DE-4149-E99F-F9AFAEFE88FB}"/>
              </a:ext>
            </a:extLst>
          </p:cNvPr>
          <p:cNvSpPr txBox="1"/>
          <p:nvPr/>
        </p:nvSpPr>
        <p:spPr>
          <a:xfrm>
            <a:off x="8694550" y="1060143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Differences</a:t>
            </a:r>
            <a:endParaRPr lang="LID4096" u="sng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0F48FB-2769-8E98-85FC-37325057A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560" y="838200"/>
            <a:ext cx="293464" cy="275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5F5A9-F59A-5484-87DF-378D3E56A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408" y="843501"/>
            <a:ext cx="253469" cy="2697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4548B3-EF8C-E8C9-60F0-AE99F581B5AC}"/>
              </a:ext>
            </a:extLst>
          </p:cNvPr>
          <p:cNvSpPr txBox="1"/>
          <p:nvPr/>
        </p:nvSpPr>
        <p:spPr>
          <a:xfrm>
            <a:off x="6629801" y="2139948"/>
            <a:ext cx="456407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BBFs studied for more years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Vastly different criteria in literature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BBFs are typically longer and faster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Different origin (reconnection)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Different plasma environments (n, T)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MSH (kinetic) vs magnetotail (magnetic)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Open vs closed field lines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E0AB72-4A49-2251-09DB-67F376B19E79}"/>
              </a:ext>
            </a:extLst>
          </p:cNvPr>
          <p:cNvSpPr txBox="1"/>
          <p:nvPr/>
        </p:nvSpPr>
        <p:spPr>
          <a:xfrm>
            <a:off x="688406" y="2139948"/>
            <a:ext cx="44743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Transient events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High-speed plasma flows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Both interact with surrounding plasma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Flow breaking / diversion process (?)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B3E32-76E0-CFD9-40E8-B18914DB9B62}"/>
              </a:ext>
            </a:extLst>
          </p:cNvPr>
          <p:cNvSpPr txBox="1"/>
          <p:nvPr/>
        </p:nvSpPr>
        <p:spPr>
          <a:xfrm>
            <a:off x="3016503" y="6236442"/>
            <a:ext cx="625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TLDR</a:t>
            </a:r>
            <a:r>
              <a:rPr lang="en-US" sz="1400" dirty="0">
                <a:solidFill>
                  <a:srgbClr val="000000"/>
                </a:solidFill>
              </a:rPr>
              <a:t> : different environment, scales, observational/modeling limitations… </a:t>
            </a:r>
            <a:endParaRPr lang="LID4096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2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Some</a:t>
            </a:r>
            <a:r>
              <a:rPr lang="sv-SE" dirty="0"/>
              <a:t> recent </a:t>
            </a:r>
            <a:r>
              <a:rPr lang="sv-SE" dirty="0" err="1"/>
              <a:t>results</a:t>
            </a:r>
            <a:r>
              <a:rPr lang="sv-SE" dirty="0"/>
              <a:t> – Observations (MMS)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6FCA58-926E-0F90-9BFB-7A191E3CB506}"/>
              </a:ext>
            </a:extLst>
          </p:cNvPr>
          <p:cNvSpPr txBox="1"/>
          <p:nvPr/>
        </p:nvSpPr>
        <p:spPr>
          <a:xfrm>
            <a:off x="10456607" y="6403183"/>
            <a:ext cx="2018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Richard et al. (2022) | GRL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F7954-4E22-C867-A6CD-3585BB9E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228" y="1921444"/>
            <a:ext cx="6261277" cy="3034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AD55D-D097-627E-D0F1-C2DCEE475566}"/>
              </a:ext>
            </a:extLst>
          </p:cNvPr>
          <p:cNvSpPr txBox="1"/>
          <p:nvPr/>
        </p:nvSpPr>
        <p:spPr>
          <a:xfrm>
            <a:off x="7504790" y="6341627"/>
            <a:ext cx="296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400" dirty="0">
                <a:hlinkClick r:id="rId4"/>
              </a:rPr>
              <a:t>https://zenodo.org/record/7009706</a:t>
            </a:r>
            <a:r>
              <a:rPr lang="en-US" sz="1400" dirty="0"/>
              <a:t> </a:t>
            </a:r>
            <a:endParaRPr lang="LID4096" sz="1400" dirty="0"/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3253247B-CA70-DD2D-4134-A046F948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4" y="643590"/>
            <a:ext cx="3428056" cy="57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9CA70F-B4CF-801C-C824-89EB983684EE}"/>
              </a:ext>
            </a:extLst>
          </p:cNvPr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Zhang et al. (2019) | GRL</a:t>
            </a:r>
            <a:endParaRPr lang="sv-SE" sz="8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A6F6BA-730D-1EFE-DA2E-8B7AEF62EA53}"/>
              </a:ext>
            </a:extLst>
          </p:cNvPr>
          <p:cNvCxnSpPr>
            <a:cxnSpLocks/>
          </p:cNvCxnSpPr>
          <p:nvPr/>
        </p:nvCxnSpPr>
        <p:spPr>
          <a:xfrm>
            <a:off x="6096000" y="838200"/>
            <a:ext cx="0" cy="518160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1CAB9BE-1246-E1F9-26F7-5E16EA508F04}"/>
              </a:ext>
            </a:extLst>
          </p:cNvPr>
          <p:cNvSpPr txBox="1"/>
          <p:nvPr/>
        </p:nvSpPr>
        <p:spPr>
          <a:xfrm>
            <a:off x="3526117" y="2849174"/>
            <a:ext cx="26397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Enhancements of vorticity is associated with the high-speed flow and high-energy ion flux (above 10 keV)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endParaRPr lang="LID4096" sz="14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B3FD3-3F06-A690-6597-CE8AA12F46E9}"/>
              </a:ext>
            </a:extLst>
          </p:cNvPr>
          <p:cNvSpPr txBox="1"/>
          <p:nvPr/>
        </p:nvSpPr>
        <p:spPr>
          <a:xfrm>
            <a:off x="6610149" y="5322638"/>
            <a:ext cx="5509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ID4096" sz="1600" dirty="0">
                <a:solidFill>
                  <a:srgbClr val="000000"/>
                </a:solidFill>
              </a:rPr>
              <a:t>We find that only 10% are associated solitary sharp and strong dipolarization of the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71147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0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8183DEB8-482F-53B0-B6D1-4CFC04F6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4481"/>
            <a:ext cx="6005915" cy="4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44244" y="940934"/>
            <a:ext cx="0" cy="49761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llustration of features related to the interaction of the solar wind with Earth’s magnetic field.">
            <a:extLst>
              <a:ext uri="{FF2B5EF4-FFF2-40B4-BE49-F238E27FC236}">
                <a16:creationId xmlns:a16="http://schemas.microsoft.com/office/drawing/2014/main" id="{D2076507-E942-510B-EB2E-67C6AABF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11" y="964480"/>
            <a:ext cx="4599833" cy="50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8DFAE-B27F-4B39-90D4-5AD00F892CA0}"/>
              </a:ext>
            </a:extLst>
          </p:cNvPr>
          <p:cNvSpPr txBox="1"/>
          <p:nvPr/>
        </p:nvSpPr>
        <p:spPr>
          <a:xfrm>
            <a:off x="4684103" y="6223342"/>
            <a:ext cx="282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Thank you for listening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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013B49-0FBC-6FF8-A423-DAEF424A6B34}"/>
              </a:ext>
            </a:extLst>
          </p:cNvPr>
          <p:cNvSpPr/>
          <p:nvPr/>
        </p:nvSpPr>
        <p:spPr>
          <a:xfrm>
            <a:off x="64202" y="6407440"/>
            <a:ext cx="1178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(2022)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4833B0-2CBF-B66A-51EB-6282B6C544BD}"/>
              </a:ext>
            </a:extLst>
          </p:cNvPr>
          <p:cNvSpPr/>
          <p:nvPr/>
        </p:nvSpPr>
        <p:spPr>
          <a:xfrm>
            <a:off x="11013472" y="6377230"/>
            <a:ext cx="10727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Merkin et al. (2019)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603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629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4196407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Dayside Transient Phenomena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" y="1076204"/>
            <a:ext cx="11983066" cy="4705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B84F0-D186-9FC6-E25D-420BEE789213}"/>
              </a:ext>
            </a:extLst>
          </p:cNvPr>
          <p:cNvSpPr/>
          <p:nvPr/>
        </p:nvSpPr>
        <p:spPr>
          <a:xfrm>
            <a:off x="-59209" y="6383497"/>
            <a:ext cx="23791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(unpublished data – Ongoing work)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04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lot of data are not fully used (conjunction example)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7" y="1661082"/>
            <a:ext cx="5615798" cy="416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0" y="1037044"/>
            <a:ext cx="5251360" cy="5177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6803C-D3C9-3D5C-ED24-1D1646632AF1}"/>
              </a:ext>
            </a:extLst>
          </p:cNvPr>
          <p:cNvSpPr txBox="1"/>
          <p:nvPr/>
        </p:nvSpPr>
        <p:spPr>
          <a:xfrm>
            <a:off x="0" y="6408057"/>
            <a:ext cx="5296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Currently, at ESA ESTEC working on conjunction lists for bow shock &amp; MSH</a:t>
            </a:r>
            <a:endParaRPr lang="LID4096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3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Classification Cluster</a:t>
            </a:r>
          </a:p>
        </p:txBody>
      </p:sp>
      <p:pic>
        <p:nvPicPr>
          <p:cNvPr id="4100" name="Picture 4" descr="https://agupubs.onlinelibrary.wiley.com/cms/asset/54983e65-309d-4a57-9aca-2e7624862806/jgra56732-fig-0001-m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66" y="789089"/>
            <a:ext cx="4594184" cy="58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EA6494-7778-796E-3BB7-367B349DAAF4}"/>
              </a:ext>
            </a:extLst>
          </p:cNvPr>
          <p:cNvSpPr/>
          <p:nvPr/>
        </p:nvSpPr>
        <p:spPr>
          <a:xfrm>
            <a:off x="-42808" y="640856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 T., </a:t>
            </a:r>
            <a:r>
              <a:rPr lang="en-US" sz="1100" b="1" dirty="0">
                <a:solidFill>
                  <a:srgbClr val="000000"/>
                </a:solidFill>
              </a:rPr>
              <a:t>Raptis S.,</a:t>
            </a:r>
            <a:r>
              <a:rPr lang="en-US" sz="1100" dirty="0">
                <a:solidFill>
                  <a:srgbClr val="000000"/>
                </a:solidFill>
              </a:rPr>
              <a:t> et al. (2021)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5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16605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7030A0"/>
                </a:solidFill>
              </a:rPr>
              <a:t>Boundary</a:t>
            </a:r>
            <a:r>
              <a:rPr lang="sv-SE" sz="1600" dirty="0">
                <a:solidFill>
                  <a:srgbClr val="7030A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Boundary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1399" y="5484791"/>
                <a:ext cx="3099134" cy="59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9" y="5484791"/>
                <a:ext cx="3099134" cy="590033"/>
              </a:xfrm>
              <a:prstGeom prst="rect">
                <a:avLst/>
              </a:prstGeom>
              <a:blipFill>
                <a:blip r:embed="rId3"/>
                <a:stretch>
                  <a:fillRect l="-1181" t="-3093" b="-1134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5394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Hard to estimate their occurrence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Quite energetic and long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Similar properties to </a:t>
            </a:r>
            <a:r>
              <a:rPr lang="en-US" sz="1600" dirty="0" err="1">
                <a:solidFill>
                  <a:srgbClr val="000000"/>
                </a:solidFill>
              </a:rPr>
              <a:t>Qpar</a:t>
            </a:r>
            <a:r>
              <a:rPr lang="en-US" sz="1600" dirty="0">
                <a:solidFill>
                  <a:srgbClr val="000000"/>
                </a:solidFill>
              </a:rPr>
              <a:t> jets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Maybe associated to pressure pulses of SW  [Archer et al. 2012]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7868E-93A4-74CA-AE01-91C135EC7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09FE30-681D-0EAC-4783-AE445987ABBD}"/>
              </a:ext>
            </a:extLst>
          </p:cNvPr>
          <p:cNvSpPr/>
          <p:nvPr/>
        </p:nvSpPr>
        <p:spPr>
          <a:xfrm>
            <a:off x="7414732" y="299342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00FB7-2842-561E-0350-5242643A3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6D2B29-13C0-6632-37DD-BAD8201496E3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67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Comparison MMS &amp; Vlasiator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767" y="789089"/>
            <a:ext cx="4859866" cy="57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Global Shock Reformation Picture</a:t>
            </a:r>
            <a:endParaRPr lang="sv-SE" dirty="0"/>
          </a:p>
        </p:txBody>
      </p:sp>
      <p:sp>
        <p:nvSpPr>
          <p:cNvPr id="9" name="Rectangle 8"/>
          <p:cNvSpPr/>
          <p:nvPr/>
        </p:nvSpPr>
        <p:spPr>
          <a:xfrm>
            <a:off x="-28774" y="6445478"/>
            <a:ext cx="20409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(2022a) | Nat. </a:t>
            </a:r>
            <a:r>
              <a:rPr lang="en-US" sz="800" dirty="0" err="1">
                <a:solidFill>
                  <a:srgbClr val="000000"/>
                </a:solidFill>
              </a:rPr>
              <a:t>Commun</a:t>
            </a:r>
            <a:r>
              <a:rPr lang="en-US" sz="800" dirty="0">
                <a:solidFill>
                  <a:srgbClr val="000000"/>
                </a:solidFill>
              </a:rPr>
              <a:t>.</a:t>
            </a:r>
            <a:endParaRPr lang="el-GR" sz="800" dirty="0">
              <a:solidFill>
                <a:srgbClr val="000000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99" y="922005"/>
            <a:ext cx="8603601" cy="5631195"/>
          </a:xfrm>
        </p:spPr>
      </p:pic>
    </p:spTree>
    <p:extLst>
      <p:ext uri="{BB962C8B-B14F-4D97-AF65-F5344CB8AC3E}">
        <p14:creationId xmlns:p14="http://schemas.microsoft.com/office/powerpoint/2010/main" val="2053679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Upstream whistlers paper V</a:t>
            </a: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7" y="1021243"/>
            <a:ext cx="5301275" cy="5074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07" y="922133"/>
            <a:ext cx="5358393" cy="52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9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&amp; Global Shock properties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9A2799-E4AF-45B8-ED00-E9C0BE3E99E8}"/>
                  </a:ext>
                </a:extLst>
              </p:cNvPr>
              <p:cNvSpPr txBox="1"/>
              <p:nvPr/>
            </p:nvSpPr>
            <p:spPr>
              <a:xfrm>
                <a:off x="6096000" y="1572105"/>
                <a:ext cx="51435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Local Measurements (e.g., MMS4)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65−80°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(large variations)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Global (OMNI) + BS model (e.g., Farris et al.)</a:t>
                </a:r>
              </a:p>
              <a:p>
                <a:pPr algn="ctr"/>
                <a:endParaRPr lang="en-US" u="sng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𝐵𝑛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25°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 </a:t>
                </a:r>
                <a:endParaRPr lang="LID4096" u="sng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9A2799-E4AF-45B8-ED00-E9C0BE3E9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72105"/>
                <a:ext cx="5143500" cy="2308324"/>
              </a:xfrm>
              <a:prstGeom prst="rect">
                <a:avLst/>
              </a:prstGeom>
              <a:blipFill>
                <a:blip r:embed="rId2"/>
                <a:stretch>
                  <a:fillRect t="-158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8EF4AE1-5E1D-57E3-A8A9-D366CC94E4EF}"/>
              </a:ext>
            </a:extLst>
          </p:cNvPr>
          <p:cNvSpPr txBox="1"/>
          <p:nvPr/>
        </p:nvSpPr>
        <p:spPr>
          <a:xfrm>
            <a:off x="6096000" y="3682528"/>
            <a:ext cx="535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Consistent with FCS (i.e., SLAMS) acting locally as </a:t>
            </a:r>
            <a:r>
              <a:rPr lang="en-US" dirty="0" err="1">
                <a:solidFill>
                  <a:srgbClr val="000000"/>
                </a:solidFill>
              </a:rPr>
              <a:t>Qperp</a:t>
            </a:r>
            <a:r>
              <a:rPr lang="en-US" dirty="0">
                <a:solidFill>
                  <a:srgbClr val="000000"/>
                </a:solidFill>
              </a:rPr>
              <a:t> shocks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10C33D-B7EE-78E4-23F9-EA2935C8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840361"/>
            <a:ext cx="5600700" cy="5619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5400" y="5461000"/>
            <a:ext cx="2728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Turner et al. 2021 (HFA)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r>
              <a:rPr lang="en-US" dirty="0">
                <a:solidFill>
                  <a:srgbClr val="000000"/>
                </a:solidFill>
              </a:rPr>
              <a:t>38.5 (global)</a:t>
            </a:r>
          </a:p>
          <a:p>
            <a:r>
              <a:rPr lang="en-US" dirty="0">
                <a:solidFill>
                  <a:srgbClr val="000000"/>
                </a:solidFill>
              </a:rPr>
              <a:t>80.3 (local)</a:t>
            </a:r>
          </a:p>
        </p:txBody>
      </p:sp>
    </p:spTree>
    <p:extLst>
      <p:ext uri="{BB962C8B-B14F-4D97-AF65-F5344CB8AC3E}">
        <p14:creationId xmlns:p14="http://schemas.microsoft.com/office/powerpoint/2010/main" val="110833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D6C7496F-87BF-0998-43F2-3987D960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894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Scale comparison (e.g., Turner et al. 2021)</a:t>
            </a:r>
            <a:endParaRPr lang="sv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B98BBA-81EF-3546-161C-A9BAD877E32D}"/>
              </a:ext>
            </a:extLst>
          </p:cNvPr>
          <p:cNvCxnSpPr>
            <a:cxnSpLocks/>
          </p:cNvCxnSpPr>
          <p:nvPr/>
        </p:nvCxnSpPr>
        <p:spPr>
          <a:xfrm>
            <a:off x="5884333" y="1303866"/>
            <a:ext cx="0" cy="479213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A793F9-7324-99FB-2B14-563C12C0AD54}"/>
              </a:ext>
            </a:extLst>
          </p:cNvPr>
          <p:cNvSpPr txBox="1"/>
          <p:nvPr/>
        </p:nvSpPr>
        <p:spPr>
          <a:xfrm>
            <a:off x="965600" y="1060143"/>
            <a:ext cx="437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Hot Flow Anomaly (HFA) self-reformation</a:t>
            </a:r>
            <a:endParaRPr lang="LID4096" u="sng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095C2-AE1E-1397-11AF-3FED39921A4D}"/>
              </a:ext>
            </a:extLst>
          </p:cNvPr>
          <p:cNvSpPr txBox="1"/>
          <p:nvPr/>
        </p:nvSpPr>
        <p:spPr>
          <a:xfrm>
            <a:off x="7935682" y="106175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self-reformation</a:t>
            </a:r>
            <a:endParaRPr lang="LID4096" u="sng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832484" y="5172054"/>
                <a:ext cx="291592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~8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484" y="5172054"/>
                <a:ext cx="291592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832484" y="1668550"/>
            <a:ext cx="354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MC: [0.9026, 0.0987, -0.4191]</a:t>
            </a:r>
          </a:p>
          <a:p>
            <a:r>
              <a:rPr lang="en-US" dirty="0">
                <a:solidFill>
                  <a:srgbClr val="000000"/>
                </a:solidFill>
              </a:rPr>
              <a:t>MVA: [-0.97, 0.16, -0.19]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49734" y="2552342"/>
                <a:ext cx="1727011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𝑆𝐻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=~60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734" y="2552342"/>
                <a:ext cx="1727011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38312" y="1622383"/>
                <a:ext cx="2832827" cy="17263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n = [- 0.540, 0.379, 0.737]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𝑆𝐻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=−62.1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312" y="1622383"/>
                <a:ext cx="2832827" cy="1726306"/>
              </a:xfrm>
              <a:prstGeom prst="rect">
                <a:avLst/>
              </a:prstGeom>
              <a:blipFill>
                <a:blip r:embed="rId5"/>
                <a:stretch>
                  <a:fillRect l="-1720" t="-1767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4236" y="3804920"/>
                <a:ext cx="289694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New Shock ramp ~3-5 sec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New ramp ~150km ~2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236" y="3804920"/>
                <a:ext cx="2896947" cy="1200329"/>
              </a:xfrm>
              <a:prstGeom prst="rect">
                <a:avLst/>
              </a:prstGeom>
              <a:blipFill>
                <a:blip r:embed="rId6"/>
                <a:stretch>
                  <a:fillRect l="-1684" t="-2538" r="-84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751301" y="3654656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New Shock ramp ~5 sec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6680" y="4543584"/>
            <a:ext cx="429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∼1Li and then growing to ∼2Li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7144" y="5085694"/>
                <a:ext cx="291592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~90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4" y="5085694"/>
                <a:ext cx="291592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-35560" y="6431280"/>
            <a:ext cx="1438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</a:rPr>
              <a:t>“very” rough comparison</a:t>
            </a:r>
          </a:p>
        </p:txBody>
      </p:sp>
    </p:spTree>
    <p:extLst>
      <p:ext uri="{BB962C8B-B14F-4D97-AF65-F5344CB8AC3E}">
        <p14:creationId xmlns:p14="http://schemas.microsoft.com/office/powerpoint/2010/main" val="1521319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5A4B8-8945-DE1C-0900-A3B9792D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4" y="603633"/>
            <a:ext cx="10224525" cy="5836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F8368-C107-CA30-F142-32B796D0D3C6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146419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6167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  <a:p>
            <a:pPr marL="0" indent="0" algn="ctr">
              <a:buNone/>
            </a:pPr>
            <a:r>
              <a:rPr lang="en-US" sz="3400" dirty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177472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 Quick Guide to AUC-ROC in Machine Learning Models | by Riccardo Di Sipio  | Towards Data Science">
            <a:extLst>
              <a:ext uri="{FF2B5EF4-FFF2-40B4-BE49-F238E27FC236}">
                <a16:creationId xmlns:a16="http://schemas.microsoft.com/office/drawing/2014/main" id="{F5CECDDC-D59B-43A5-88B3-A5B2759E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99" y="2885745"/>
            <a:ext cx="3774927" cy="373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69851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Evaluation Metrics (Classification)</a:t>
            </a:r>
            <a:endParaRPr lang="sv-SE" dirty="0"/>
          </a:p>
        </p:txBody>
      </p:sp>
      <p:pic>
        <p:nvPicPr>
          <p:cNvPr id="1026" name="Picture 2" descr="Evaluation Metrics Definition | DeepAI">
            <a:extLst>
              <a:ext uri="{FF2B5EF4-FFF2-40B4-BE49-F238E27FC236}">
                <a16:creationId xmlns:a16="http://schemas.microsoft.com/office/drawing/2014/main" id="{01593782-EF12-D89D-E727-9A5731B8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2375"/>
            <a:ext cx="5825070" cy="42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fusion Matrix | Applied Deep Learning with Keras">
            <a:extLst>
              <a:ext uri="{FF2B5EF4-FFF2-40B4-BE49-F238E27FC236}">
                <a16:creationId xmlns:a16="http://schemas.microsoft.com/office/drawing/2014/main" id="{39665B1D-B984-C395-8476-F981802D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98" y="812775"/>
            <a:ext cx="4342328" cy="22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451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69851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Evaluation Metrics (Regression)</a:t>
            </a:r>
            <a:endParaRPr lang="sv-SE" dirty="0"/>
          </a:p>
        </p:txBody>
      </p:sp>
      <p:pic>
        <p:nvPicPr>
          <p:cNvPr id="2050" name="Picture 2" descr="How to evaluate regression models? | by Vimarsh Karbhari | Acing AI | Medium">
            <a:extLst>
              <a:ext uri="{FF2B5EF4-FFF2-40B4-BE49-F238E27FC236}">
                <a16:creationId xmlns:a16="http://schemas.microsoft.com/office/drawing/2014/main" id="{EE5B9834-EBE0-B023-5AB4-681F1C9A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05" y="1625600"/>
            <a:ext cx="6748683" cy="45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are the differences between MSE and RMSE | i2tutorials">
            <a:extLst>
              <a:ext uri="{FF2B5EF4-FFF2-40B4-BE49-F238E27FC236}">
                <a16:creationId xmlns:a16="http://schemas.microsoft.com/office/drawing/2014/main" id="{72727DD7-005D-8904-C16B-A8D3626D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0" y="1262325"/>
            <a:ext cx="4847033" cy="19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dditsave.com_linear_regression_visualizing_squared_errors-owtd5n1tlis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64" y="3384096"/>
            <a:ext cx="4615543" cy="2596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46762"/>
            <a:ext cx="3207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>
                <a:solidFill>
                  <a:srgbClr val="000000"/>
                </a:solidFill>
                <a:hlinkClick r:id="rId8"/>
              </a:rPr>
              <a:t>https://gist.github.com/thomasnield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56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Neural Networks</a:t>
            </a:r>
            <a:endParaRPr lang="sv-SE" dirty="0"/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08" y="1217092"/>
            <a:ext cx="8244436" cy="463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381546"/>
            <a:ext cx="417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>
                <a:solidFill>
                  <a:srgbClr val="000000"/>
                </a:solidFill>
              </a:rPr>
              <a:t>*</a:t>
            </a:r>
            <a:r>
              <a:rPr lang="en-US" sz="1000" dirty="0">
                <a:solidFill>
                  <a:srgbClr val="000000"/>
                </a:solidFill>
              </a:rPr>
              <a:t>Video Courtesy</a:t>
            </a:r>
            <a:r>
              <a:rPr lang="en-US" sz="1000" b="1" dirty="0">
                <a:solidFill>
                  <a:srgbClr val="000000"/>
                </a:solidFill>
              </a:rPr>
              <a:t>: 3Blue1Brown </a:t>
            </a:r>
            <a:r>
              <a:rPr lang="en-US" sz="1000" dirty="0">
                <a:solidFill>
                  <a:srgbClr val="000000"/>
                </a:solidFill>
              </a:rPr>
              <a:t> (Check his YouTube page. It's great!)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30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46536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Application</a:t>
            </a:r>
            <a:r>
              <a:rPr lang="sv-SE" dirty="0"/>
              <a:t> on </a:t>
            </a:r>
            <a:r>
              <a:rPr lang="sv-SE" dirty="0" err="1"/>
              <a:t>forescasting</a:t>
            </a:r>
            <a:r>
              <a:rPr lang="sv-SE" dirty="0"/>
              <a:t> </a:t>
            </a:r>
            <a:r>
              <a:rPr lang="sv-SE" dirty="0" err="1"/>
              <a:t>SEPs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C0149-66DA-6198-AC5C-BF49B3FDE1C8}"/>
              </a:ext>
            </a:extLst>
          </p:cNvPr>
          <p:cNvSpPr txBox="1"/>
          <p:nvPr/>
        </p:nvSpPr>
        <p:spPr>
          <a:xfrm>
            <a:off x="-59266" y="6396223"/>
            <a:ext cx="6155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(2021) | J. Space Weather Space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67" y="5616178"/>
            <a:ext cx="375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Occurrence of SEP based on X-rays of flares</a:t>
            </a:r>
          </a:p>
        </p:txBody>
      </p:sp>
      <p:pic>
        <p:nvPicPr>
          <p:cNvPr id="2052" name="Picture 4" descr="The Biggest Solar Flare In Years Was Just Seen, With More Coming S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" y="1281703"/>
            <a:ext cx="2539784" cy="211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lbow Connector 16"/>
          <p:cNvCxnSpPr>
            <a:stCxn id="2052" idx="2"/>
            <a:endCxn id="36" idx="2"/>
          </p:cNvCxnSpPr>
          <p:nvPr/>
        </p:nvCxnSpPr>
        <p:spPr>
          <a:xfrm rot="16200000" flipH="1">
            <a:off x="2999164" y="2139922"/>
            <a:ext cx="222004" cy="2733589"/>
          </a:xfrm>
          <a:prstGeom prst="bentConnector2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17479" y="3676756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24 features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082863" y="2269034"/>
          <a:ext cx="4967025" cy="2554419"/>
        </p:xfrm>
        <a:graphic>
          <a:graphicData uri="http://schemas.openxmlformats.org/drawingml/2006/table">
            <a:tbl>
              <a:tblPr firstRow="1" firstCol="1" bandRow="1"/>
              <a:tblGrid>
                <a:gridCol w="163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4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predicted always YES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predicted always NO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occurred YES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191/220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[86.81 %]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19/220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[8.63%]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occurred NO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[7.77 %]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[92.23%]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48" name="Straight Arrow Connector 2047"/>
          <p:cNvCxnSpPr>
            <a:stCxn id="2" idx="3"/>
            <a:endCxn id="47" idx="4"/>
          </p:cNvCxnSpPr>
          <p:nvPr/>
        </p:nvCxnSpPr>
        <p:spPr>
          <a:xfrm flipV="1">
            <a:off x="3839156" y="3768248"/>
            <a:ext cx="2150598" cy="200181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476961" y="2709914"/>
            <a:ext cx="1741393" cy="1822205"/>
            <a:chOff x="3737190" y="2716510"/>
            <a:chExt cx="1741393" cy="1822205"/>
          </a:xfrm>
        </p:grpSpPr>
        <p:sp>
          <p:nvSpPr>
            <p:cNvPr id="36" name="Flowchart: Connector 35"/>
            <p:cNvSpPr/>
            <p:nvPr/>
          </p:nvSpPr>
          <p:spPr>
            <a:xfrm>
              <a:off x="3737190" y="33957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3737190" y="408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4392377" y="3653314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3737979" y="2716510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4397510" y="2945110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>
              <a:stCxn id="39" idx="6"/>
              <a:endCxn id="40" idx="2"/>
            </p:cNvCxnSpPr>
            <p:nvPr/>
          </p:nvCxnSpPr>
          <p:spPr>
            <a:xfrm>
              <a:off x="4195179" y="2945110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>
              <a:stCxn id="36" idx="6"/>
              <a:endCxn id="40" idx="2"/>
            </p:cNvCxnSpPr>
            <p:nvPr/>
          </p:nvCxnSpPr>
          <p:spPr>
            <a:xfrm flipV="1">
              <a:off x="4194390" y="3173710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/>
            <p:cNvCxnSpPr>
              <a:stCxn id="37" idx="6"/>
              <a:endCxn id="40" idx="2"/>
            </p:cNvCxnSpPr>
            <p:nvPr/>
          </p:nvCxnSpPr>
          <p:spPr>
            <a:xfrm flipV="1">
              <a:off x="4194390" y="3173710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/>
            <p:cNvCxnSpPr>
              <a:stCxn id="39" idx="6"/>
              <a:endCxn id="38" idx="2"/>
            </p:cNvCxnSpPr>
            <p:nvPr/>
          </p:nvCxnSpPr>
          <p:spPr>
            <a:xfrm>
              <a:off x="4195179" y="2945110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/>
            <p:cNvCxnSpPr>
              <a:stCxn id="36" idx="6"/>
              <a:endCxn id="38" idx="2"/>
            </p:cNvCxnSpPr>
            <p:nvPr/>
          </p:nvCxnSpPr>
          <p:spPr>
            <a:xfrm>
              <a:off x="4194390" y="3624315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/>
            <p:cNvCxnSpPr>
              <a:stCxn id="37" idx="6"/>
              <a:endCxn id="38" idx="2"/>
            </p:cNvCxnSpPr>
            <p:nvPr/>
          </p:nvCxnSpPr>
          <p:spPr>
            <a:xfrm flipV="1">
              <a:off x="4194390" y="3881914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7" name="Flowchart: Connector 46"/>
            <p:cNvSpPr/>
            <p:nvPr/>
          </p:nvSpPr>
          <p:spPr>
            <a:xfrm>
              <a:off x="5021383" y="3317644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38" idx="6"/>
              <a:endCxn id="47" idx="2"/>
            </p:cNvCxnSpPr>
            <p:nvPr/>
          </p:nvCxnSpPr>
          <p:spPr>
            <a:xfrm flipV="1">
              <a:off x="4849577" y="3546244"/>
              <a:ext cx="171806" cy="3356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>
              <a:stCxn id="40" idx="6"/>
              <a:endCxn id="47" idx="2"/>
            </p:cNvCxnSpPr>
            <p:nvPr/>
          </p:nvCxnSpPr>
          <p:spPr>
            <a:xfrm>
              <a:off x="4854710" y="3173710"/>
              <a:ext cx="166673" cy="3725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58" name="Straight Arrow Connector 57"/>
          <p:cNvCxnSpPr>
            <a:stCxn id="47" idx="6"/>
            <a:endCxn id="24" idx="1"/>
          </p:cNvCxnSpPr>
          <p:nvPr/>
        </p:nvCxnSpPr>
        <p:spPr>
          <a:xfrm>
            <a:off x="6218354" y="3539648"/>
            <a:ext cx="864509" cy="65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Rectangle 2063"/>
          <p:cNvSpPr/>
          <p:nvPr/>
        </p:nvSpPr>
        <p:spPr>
          <a:xfrm>
            <a:off x="84667" y="656167"/>
            <a:ext cx="3659515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744182" y="656167"/>
            <a:ext cx="3206952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958125" y="656167"/>
            <a:ext cx="5161908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TextBox 2065"/>
          <p:cNvSpPr txBox="1"/>
          <p:nvPr/>
        </p:nvSpPr>
        <p:spPr>
          <a:xfrm>
            <a:off x="4787248" y="65319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Modeling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83345" y="64844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Problem description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422972" y="653198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Validation &amp;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8535" y="6036269"/>
            <a:ext cx="43556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u="sng" dirty="0">
                <a:solidFill>
                  <a:srgbClr val="000000"/>
                </a:solidFill>
              </a:rPr>
              <a:t>Comparisons to other models recently published</a:t>
            </a:r>
          </a:p>
          <a:p>
            <a:r>
              <a:rPr lang="en-US" sz="1000" dirty="0">
                <a:solidFill>
                  <a:srgbClr val="000000"/>
                </a:solidFill>
              </a:rPr>
              <a:t>Review of Solar Energetic Particle Models (Advances in Space Research)</a:t>
            </a:r>
          </a:p>
          <a:p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19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exactly is a PINN then ?</a:t>
            </a: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79" y="789089"/>
            <a:ext cx="9485842" cy="4642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23993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Idea = If output is a differentiable quantity with respect to an input = can compute PDEs = combined loss functions</a:t>
            </a:r>
            <a:endParaRPr lang="sv-SE" dirty="0">
              <a:solidFill>
                <a:srgbClr val="FF3B3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70606" y="5728447"/>
                <a:ext cx="5450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𝑓𝑖𝑡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𝑃𝐷𝐸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𝑟𝑒𝑠𝑖𝑑𝑢𝑎𝑙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𝐼𝐶𝑠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𝑓𝑖𝑡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𝐵𝐶𝑠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𝑓𝑖𝑡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606" y="5728447"/>
                <a:ext cx="5450788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6278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7FF8E9-C870-801B-CF76-378C61F5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Proposing a new model</a:t>
            </a:r>
            <a:endParaRPr lang="LID4096" dirty="0"/>
          </a:p>
        </p:txBody>
      </p:sp>
      <p:pic>
        <p:nvPicPr>
          <p:cNvPr id="4" name="Picture 2" descr="Standards">
            <a:extLst>
              <a:ext uri="{FF2B5EF4-FFF2-40B4-BE49-F238E27FC236}">
                <a16:creationId xmlns:a16="http://schemas.microsoft.com/office/drawing/2014/main" id="{ADEE23A0-2863-D3B5-5F9C-07EF2FE7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41" y="1056700"/>
            <a:ext cx="8923318" cy="50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5AB38-D38B-7CFB-9902-6B111B5F2922}"/>
              </a:ext>
            </a:extLst>
          </p:cNvPr>
          <p:cNvSpPr txBox="1"/>
          <p:nvPr/>
        </p:nvSpPr>
        <p:spPr>
          <a:xfrm>
            <a:off x="0" y="6374909"/>
            <a:ext cx="31357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*Where, standards = models, mechanisms etc. </a:t>
            </a:r>
            <a:endParaRPr lang="LID4096" sz="11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0E3923-64BA-B801-2E46-2C836A917379}"/>
              </a:ext>
            </a:extLst>
          </p:cNvPr>
          <p:cNvCxnSpPr/>
          <p:nvPr/>
        </p:nvCxnSpPr>
        <p:spPr>
          <a:xfrm>
            <a:off x="4415245" y="1056700"/>
            <a:ext cx="1776548" cy="275711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F69086-5223-70FE-B8F8-E37D77184CC0}"/>
              </a:ext>
            </a:extLst>
          </p:cNvPr>
          <p:cNvCxnSpPr/>
          <p:nvPr/>
        </p:nvCxnSpPr>
        <p:spPr>
          <a:xfrm>
            <a:off x="1989908" y="4185254"/>
            <a:ext cx="1776548" cy="275711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24EB5-D305-83F5-8FE9-2829C334A9B6}"/>
              </a:ext>
            </a:extLst>
          </p:cNvPr>
          <p:cNvCxnSpPr>
            <a:cxnSpLocks/>
          </p:cNvCxnSpPr>
          <p:nvPr/>
        </p:nvCxnSpPr>
        <p:spPr>
          <a:xfrm>
            <a:off x="6400799" y="2698266"/>
            <a:ext cx="1463041" cy="192980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D212AB-93E5-095C-5AE2-C04320C4CBDE}"/>
              </a:ext>
            </a:extLst>
          </p:cNvPr>
          <p:cNvCxnSpPr>
            <a:cxnSpLocks/>
          </p:cNvCxnSpPr>
          <p:nvPr/>
        </p:nvCxnSpPr>
        <p:spPr>
          <a:xfrm>
            <a:off x="8617131" y="4226620"/>
            <a:ext cx="1463041" cy="192980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07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features related to the interaction of the solar wind with Earth’s magnetic fie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32690"/>
            <a:ext cx="4578253" cy="5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dirty="0"/>
              <a:t> weather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22202" y="6431010"/>
            <a:ext cx="52645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(2022) </a:t>
            </a:r>
            <a:r>
              <a:rPr lang="en-US" sz="800" dirty="0">
                <a:solidFill>
                  <a:srgbClr val="000000"/>
                </a:solidFill>
                <a:latin typeface="+mj-lt"/>
                <a:hlinkClick r:id="rId5"/>
              </a:rPr>
              <a:t>https://eos.org/features/space-raindrops-splashing-on-earths-magnetic-umbrella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8756469" y="1209038"/>
            <a:ext cx="895531" cy="1887845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6826" y="839706"/>
            <a:ext cx="41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Foreshock structures &amp; plasma </a:t>
            </a:r>
            <a:r>
              <a:rPr lang="en-US" dirty="0">
                <a:solidFill>
                  <a:srgbClr val="FF0000"/>
                </a:solidFill>
              </a:rPr>
              <a:t>jets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DFA64-A4C1-A635-9ECC-C5F23436E6B5}"/>
              </a:ext>
            </a:extLst>
          </p:cNvPr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pic>
        <p:nvPicPr>
          <p:cNvPr id="8196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AA03688E-AA10-5D12-1C1A-F966DF53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magnetosphere &amp; shock environment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4" y="1155422"/>
            <a:ext cx="5046601" cy="4697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5358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4" y="1155447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211860" y="6428151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</p:spTree>
    <p:extLst>
      <p:ext uri="{BB962C8B-B14F-4D97-AF65-F5344CB8AC3E}">
        <p14:creationId xmlns:p14="http://schemas.microsoft.com/office/powerpoint/2010/main" val="144584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&amp; evolution of ULF wavefield</a:t>
            </a:r>
          </a:p>
        </p:txBody>
      </p:sp>
      <p:pic>
        <p:nvPicPr>
          <p:cNvPr id="4098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370920"/>
            <a:ext cx="4845098" cy="44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5560" y="643128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Chen et al.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26" y="1270527"/>
            <a:ext cx="6484838" cy="467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67967" y="6431280"/>
            <a:ext cx="10631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Lucek</a:t>
            </a:r>
            <a:r>
              <a:rPr lang="en-US" sz="900" dirty="0">
                <a:solidFill>
                  <a:srgbClr val="000000"/>
                </a:solidFill>
              </a:rPr>
              <a:t> et al, 2002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7AAF9-61EA-6C18-38F8-E51EF3F098DF}"/>
              </a:ext>
            </a:extLst>
          </p:cNvPr>
          <p:cNvSpPr txBox="1"/>
          <p:nvPr/>
        </p:nvSpPr>
        <p:spPr>
          <a:xfrm>
            <a:off x="8433927" y="9011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87F74-EC25-4713-6E26-A8B9A4A323B0}"/>
              </a:ext>
            </a:extLst>
          </p:cNvPr>
          <p:cNvSpPr txBox="1"/>
          <p:nvPr/>
        </p:nvSpPr>
        <p:spPr>
          <a:xfrm>
            <a:off x="2900699" y="90119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</a:t>
            </a:r>
            <a:endParaRPr lang="LID40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3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F31B726-AFE0-DDB8-1238-51D3631E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99" y="2348884"/>
            <a:ext cx="5868119" cy="19273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601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do we care? “big picture”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251CD-ACA4-CB1F-8C4D-8B0D174A002C}"/>
              </a:ext>
            </a:extLst>
          </p:cNvPr>
          <p:cNvSpPr txBox="1"/>
          <p:nvPr/>
        </p:nvSpPr>
        <p:spPr>
          <a:xfrm>
            <a:off x="-34834" y="6418216"/>
            <a:ext cx="8299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(skipping the real scientific reason, i.e., plasma, shock physics, waves etc.)</a:t>
            </a:r>
            <a:endParaRPr lang="LID4096" sz="10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14012-28A6-7BED-92C6-17200FBE4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90" y="631108"/>
            <a:ext cx="5336410" cy="1476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90C6D5-3EC6-8B84-17E9-9EFECEC20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70" y="3907644"/>
            <a:ext cx="5336410" cy="1390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170637-0C00-AFCA-87ED-62270B195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1" y="2176104"/>
            <a:ext cx="6069854" cy="1614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BA62B-4F5C-7039-63E1-0AE1ED8F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06305"/>
            <a:ext cx="5280877" cy="1927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408BA4-4467-4762-EE50-5D5502D0D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479" y="5319115"/>
            <a:ext cx="4930670" cy="12783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069878-EBC5-B73B-72CB-8E9ED5723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4899" y="4487974"/>
            <a:ext cx="5441978" cy="8169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9B8FF35-BC21-45FC-B0B9-4C4AB369C8DE}"/>
              </a:ext>
            </a:extLst>
          </p:cNvPr>
          <p:cNvGrpSpPr/>
          <p:nvPr/>
        </p:nvGrpSpPr>
        <p:grpSpPr>
          <a:xfrm>
            <a:off x="0" y="5418224"/>
            <a:ext cx="7420468" cy="875189"/>
            <a:chOff x="243114" y="4898527"/>
            <a:chExt cx="9691658" cy="114305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99DF63-DB44-2875-B08E-3F899ED8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7227" y="4898527"/>
              <a:ext cx="7677545" cy="114305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56C963-922B-6D7B-D256-A706B230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114" y="5166397"/>
              <a:ext cx="2108341" cy="572317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3463B89-358B-5B56-2560-A5B3C598F704}"/>
              </a:ext>
            </a:extLst>
          </p:cNvPr>
          <p:cNvSpPr/>
          <p:nvPr/>
        </p:nvSpPr>
        <p:spPr>
          <a:xfrm>
            <a:off x="1466661" y="3858836"/>
            <a:ext cx="2199992" cy="417375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18ED-5899-2B6E-26D7-E65D970028D5}"/>
              </a:ext>
            </a:extLst>
          </p:cNvPr>
          <p:cNvSpPr/>
          <p:nvPr/>
        </p:nvSpPr>
        <p:spPr>
          <a:xfrm>
            <a:off x="6293959" y="3532733"/>
            <a:ext cx="2199992" cy="257529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E6DFA8-A165-89A7-DAA2-36E972A93DBC}"/>
              </a:ext>
            </a:extLst>
          </p:cNvPr>
          <p:cNvSpPr/>
          <p:nvPr/>
        </p:nvSpPr>
        <p:spPr>
          <a:xfrm>
            <a:off x="8222786" y="1369319"/>
            <a:ext cx="2505569" cy="299426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990324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2350</Words>
  <Application>Microsoft Office PowerPoint</Application>
  <PresentationFormat>Widescreen</PresentationFormat>
  <Paragraphs>436</Paragraphs>
  <Slides>58</Slides>
  <Notes>38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 Math</vt:lpstr>
      <vt:lpstr>CMR8</vt:lpstr>
      <vt:lpstr>CMTT8</vt:lpstr>
      <vt:lpstr>Open Sans</vt:lpstr>
      <vt:lpstr>Stencil</vt:lpstr>
      <vt:lpstr>KU Leuven</vt:lpstr>
      <vt:lpstr>High-speed jets at Earth's magnetosheath &amp; more  Savvas Raptis KTH - Space and Plasma Physics, Stockholm Sweden European Space Agency (ESA), ESTEC, Leiden, The Netherlands   CGS weekly meetings 18/01/2023</vt:lpstr>
      <vt:lpstr>MMS mission &amp; instrumentation</vt:lpstr>
      <vt:lpstr>Transient events – weather</vt:lpstr>
      <vt:lpstr>Transient events – weather</vt:lpstr>
      <vt:lpstr>Transient events – weather</vt:lpstr>
      <vt:lpstr>Transient events – space weather</vt:lpstr>
      <vt:lpstr>Earth’s magnetosphere &amp; shock environment</vt:lpstr>
      <vt:lpstr>Foreshock &amp; evolution of ULF wavefield</vt:lpstr>
      <vt:lpstr>Why do we care? “big picture”</vt:lpstr>
      <vt:lpstr>Jets – references update (&gt;2019)</vt:lpstr>
      <vt:lpstr>PowerPoint Presentation</vt:lpstr>
      <vt:lpstr>Magnetosheath jets effects</vt:lpstr>
      <vt:lpstr>Shock, magnetosheath &amp; jet classification</vt:lpstr>
      <vt:lpstr>Shock transitions with MMS</vt:lpstr>
      <vt:lpstr>PowerPoint Presentation</vt:lpstr>
      <vt:lpstr>Summarized properties – Quasi parallel</vt:lpstr>
      <vt:lpstr>Summarized properties – Quasi perpendicular</vt:lpstr>
      <vt:lpstr>Classifying jets with Neural Networks</vt:lpstr>
      <vt:lpstr>Example: statistics of subset close to bow shock</vt:lpstr>
      <vt:lpstr>PowerPoint Presentation</vt:lpstr>
      <vt:lpstr>Shock global reformation</vt:lpstr>
      <vt:lpstr>SLAMS – wave activity and reformation</vt:lpstr>
      <vt:lpstr>Jet “slipping through” the reformation cycle</vt:lpstr>
      <vt:lpstr>Partial moment derivation</vt:lpstr>
      <vt:lpstr>PowerPoint Presentation</vt:lpstr>
      <vt:lpstr>Jets in simulations</vt:lpstr>
      <vt:lpstr>Case Comparison</vt:lpstr>
      <vt:lpstr>Run Details</vt:lpstr>
      <vt:lpstr>Main differences between MMS &amp; Vlasiator</vt:lpstr>
      <vt:lpstr>Comparison MMS &amp; Vlasiator</vt:lpstr>
      <vt:lpstr>An evolution of a jet using Vlasiator</vt:lpstr>
      <vt:lpstr>Superposed Epoch Analysis Vlasiator</vt:lpstr>
      <vt:lpstr>MMS – Finalized Jet Database</vt:lpstr>
      <vt:lpstr>A lot of data are not fully used (conjunction example) </vt:lpstr>
      <vt:lpstr>PowerPoint Presentation</vt:lpstr>
      <vt:lpstr>A dayside plasma jet</vt:lpstr>
      <vt:lpstr>A nightside plasma jet</vt:lpstr>
      <vt:lpstr>Some similarities &amp; differences</vt:lpstr>
      <vt:lpstr>Some recent results – Observations (MMS)</vt:lpstr>
      <vt:lpstr>Conclusion</vt:lpstr>
      <vt:lpstr>PowerPoint Presentation</vt:lpstr>
      <vt:lpstr>Dayside Transient Phenomena</vt:lpstr>
      <vt:lpstr>A lot of data are not fully used (conjunction example) </vt:lpstr>
      <vt:lpstr>Classification Cluster</vt:lpstr>
      <vt:lpstr>Summarized properties – Boundary</vt:lpstr>
      <vt:lpstr>Comparison MMS &amp; Vlasiator</vt:lpstr>
      <vt:lpstr>Global Shock Reformation Picture</vt:lpstr>
      <vt:lpstr>Upstream whistlers paper V</vt:lpstr>
      <vt:lpstr>Local &amp; Global Shock properties</vt:lpstr>
      <vt:lpstr>Scale comparison (e.g., Turner et al. 2021)</vt:lpstr>
      <vt:lpstr>Jet evolution in Qpar Magnetosheath</vt:lpstr>
      <vt:lpstr>PowerPoint Presentation</vt:lpstr>
      <vt:lpstr>Evaluation Metrics (Classification)</vt:lpstr>
      <vt:lpstr>Evaluation Metrics (Regression)</vt:lpstr>
      <vt:lpstr>Neural Networks</vt:lpstr>
      <vt:lpstr>Application on forescasting SEPs</vt:lpstr>
      <vt:lpstr>What exactly is a PINN then ?</vt:lpstr>
      <vt:lpstr>Proposing a new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2023-04-18T13:21:52Z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