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58"/>
  </p:notesMasterIdLst>
  <p:handoutMasterIdLst>
    <p:handoutMasterId r:id="rId59"/>
  </p:handoutMasterIdLst>
  <p:sldIdLst>
    <p:sldId id="261" r:id="rId5"/>
    <p:sldId id="572" r:id="rId6"/>
    <p:sldId id="573" r:id="rId7"/>
    <p:sldId id="574" r:id="rId8"/>
    <p:sldId id="575" r:id="rId9"/>
    <p:sldId id="474" r:id="rId10"/>
    <p:sldId id="783" r:id="rId11"/>
    <p:sldId id="564" r:id="rId12"/>
    <p:sldId id="802" r:id="rId13"/>
    <p:sldId id="778" r:id="rId14"/>
    <p:sldId id="794" r:id="rId15"/>
    <p:sldId id="680" r:id="rId16"/>
    <p:sldId id="577" r:id="rId17"/>
    <p:sldId id="634" r:id="rId18"/>
    <p:sldId id="781" r:id="rId19"/>
    <p:sldId id="793" r:id="rId20"/>
    <p:sldId id="583" r:id="rId21"/>
    <p:sldId id="767" r:id="rId22"/>
    <p:sldId id="472" r:id="rId23"/>
    <p:sldId id="616" r:id="rId24"/>
    <p:sldId id="774" r:id="rId25"/>
    <p:sldId id="757" r:id="rId26"/>
    <p:sldId id="799" r:id="rId27"/>
    <p:sldId id="808" r:id="rId28"/>
    <p:sldId id="807" r:id="rId29"/>
    <p:sldId id="804" r:id="rId30"/>
    <p:sldId id="792" r:id="rId31"/>
    <p:sldId id="685" r:id="rId32"/>
    <p:sldId id="593" r:id="rId33"/>
    <p:sldId id="594" r:id="rId34"/>
    <p:sldId id="595" r:id="rId35"/>
    <p:sldId id="795" r:id="rId36"/>
    <p:sldId id="797" r:id="rId37"/>
    <p:sldId id="798" r:id="rId38"/>
    <p:sldId id="805" r:id="rId39"/>
    <p:sldId id="599" r:id="rId40"/>
    <p:sldId id="764" r:id="rId41"/>
    <p:sldId id="523" r:id="rId42"/>
    <p:sldId id="687" r:id="rId43"/>
    <p:sldId id="453" r:id="rId44"/>
    <p:sldId id="457" r:id="rId45"/>
    <p:sldId id="458" r:id="rId46"/>
    <p:sldId id="459" r:id="rId47"/>
    <p:sldId id="463" r:id="rId48"/>
    <p:sldId id="729" r:id="rId49"/>
    <p:sldId id="592" r:id="rId50"/>
    <p:sldId id="806" r:id="rId51"/>
    <p:sldId id="758" r:id="rId52"/>
    <p:sldId id="659" r:id="rId53"/>
    <p:sldId id="660" r:id="rId54"/>
    <p:sldId id="662" r:id="rId55"/>
    <p:sldId id="737" r:id="rId56"/>
    <p:sldId id="730" r:id="rId5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FF3B3B"/>
    <a:srgbClr val="FF0000"/>
    <a:srgbClr val="808080"/>
    <a:srgbClr val="EAEAEA"/>
    <a:srgbClr val="DDDDDD"/>
    <a:srgbClr val="2F4D5D"/>
    <a:srgbClr val="5F5F5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7" autoAdjust="0"/>
    <p:restoredTop sz="96327" autoAdjust="0"/>
  </p:normalViewPr>
  <p:slideViewPr>
    <p:cSldViewPr snapToGrid="0" snapToObjects="1">
      <p:cViewPr varScale="1">
        <p:scale>
          <a:sx n="123" d="100"/>
          <a:sy n="123" d="100"/>
        </p:scale>
        <p:origin x="520" y="192"/>
      </p:cViewPr>
      <p:guideLst/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491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24-07-2023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24-07-2023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164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</a:rPr>
              <a:t>”~10 times more often in </a:t>
            </a:r>
            <a:r>
              <a:rPr lang="en-US" sz="1200" dirty="0" err="1">
                <a:solidFill>
                  <a:srgbClr val="000000"/>
                </a:solidFill>
              </a:rPr>
              <a:t>Qpar</a:t>
            </a:r>
            <a:r>
              <a:rPr lang="en-US" sz="1200" dirty="0">
                <a:solidFill>
                  <a:srgbClr val="000000"/>
                </a:solidFill>
              </a:rPr>
              <a:t> MSH”</a:t>
            </a:r>
            <a:endParaRPr lang="en-US" sz="12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endParaRPr lang="el-G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9949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Magnetic</a:t>
            </a:r>
            <a:r>
              <a:rPr lang="en-US" baseline="0" dirty="0"/>
              <a:t> field variance = Foreshock structures</a:t>
            </a:r>
          </a:p>
          <a:p>
            <a:r>
              <a:rPr lang="en-US" baseline="0" dirty="0"/>
              <a:t>High energy ion flux = foreshock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Temperature anisotropy = particles getting accelerated mainly on 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223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9418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~20 seconds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302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3030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1609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1920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3407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1794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1951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76465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3157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7236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4439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67182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19838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47480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23931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8551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18978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3228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51325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𝑐𝑝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~50−700 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 smtClean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𝑟</a:t>
                </a:r>
                <a:r>
                  <a:rPr lang="en-US" b="0" i="0" smtClean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_</a:t>
                </a:r>
                <a:r>
                  <a:rPr lang="en-US" b="0" i="0" smtClean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𝑐𝑝~50−700 𝑘𝑚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4183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520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3139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9696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1590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7107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200">
                <a:solidFill>
                  <a:srgbClr val="000000"/>
                </a:solidFill>
              </a:rPr>
              <a:t>Four dual ion/electron spectrometers</a:t>
            </a:r>
          </a:p>
          <a:p>
            <a:pPr marL="285750" indent="-285750">
              <a:buFontTx/>
              <a:buChar char="-"/>
            </a:pPr>
            <a:r>
              <a:rPr lang="en-US" sz="1200">
                <a:solidFill>
                  <a:srgbClr val="000000"/>
                </a:solidFill>
              </a:rPr>
              <a:t>~10 eV – 30 keV </a:t>
            </a:r>
          </a:p>
          <a:p>
            <a:pPr marL="285750" indent="-285750">
              <a:buFontTx/>
              <a:buChar char="-"/>
            </a:pPr>
            <a:r>
              <a:rPr lang="en-US" sz="1200">
                <a:solidFill>
                  <a:srgbClr val="000000"/>
                </a:solidFill>
              </a:rPr>
              <a:t>11.25</a:t>
            </a:r>
            <a:r>
              <a:rPr lang="en-US" sz="1200" baseline="0">
                <a:solidFill>
                  <a:srgbClr val="000000"/>
                </a:solidFill>
              </a:rPr>
              <a:t> azimuthial angle</a:t>
            </a:r>
          </a:p>
          <a:p>
            <a:pPr marL="285750" indent="-285750">
              <a:buFontTx/>
              <a:buChar char="-"/>
            </a:pPr>
            <a:r>
              <a:rPr lang="en-US" sz="1200" baseline="0">
                <a:solidFill>
                  <a:srgbClr val="000000"/>
                </a:solidFill>
              </a:rPr>
              <a:t>15 polar angle</a:t>
            </a:r>
            <a:endParaRPr lang="en-US" sz="120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endParaRPr lang="en-US" sz="1200">
              <a:solidFill>
                <a:srgbClr val="000000"/>
              </a:solidFill>
            </a:endParaRP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Fields Suite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200">
                <a:solidFill>
                  <a:srgbClr val="000000"/>
                </a:solidFill>
              </a:rPr>
              <a:t>Analog fluxgate magnetometer</a:t>
            </a:r>
          </a:p>
          <a:p>
            <a:pPr marL="285750" indent="-285750">
              <a:buFontTx/>
              <a:buChar char="-"/>
            </a:pPr>
            <a:r>
              <a:rPr lang="en-US" sz="1200">
                <a:solidFill>
                  <a:srgbClr val="000000"/>
                </a:solidFill>
              </a:rPr>
              <a:t>Digital fluxgate magnetometer</a:t>
            </a:r>
          </a:p>
          <a:p>
            <a:pPr marL="285750" indent="-285750">
              <a:buFontTx/>
              <a:buChar char="-"/>
            </a:pPr>
            <a:r>
              <a:rPr lang="en-US" sz="1200">
                <a:solidFill>
                  <a:srgbClr val="000000"/>
                </a:solidFill>
              </a:rPr>
              <a:t>DC – 64Hz</a:t>
            </a:r>
          </a:p>
          <a:p>
            <a:pPr marL="285750" indent="-285750">
              <a:buFontTx/>
              <a:buChar char="-"/>
            </a:pPr>
            <a:endParaRPr lang="en-US" sz="120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endParaRPr lang="en-US" sz="120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US" sz="1200">
                <a:solidFill>
                  <a:srgbClr val="000000"/>
                </a:solidFill>
              </a:rPr>
              <a:t>Coil in ferromagnetic metal + current that</a:t>
            </a:r>
            <a:r>
              <a:rPr lang="en-US" sz="1200" baseline="0">
                <a:solidFill>
                  <a:srgbClr val="000000"/>
                </a:solidFill>
              </a:rPr>
              <a:t> you reverse = the direction cancel out. So when external field = out of balance = measure difference.</a:t>
            </a:r>
          </a:p>
          <a:p>
            <a:pPr marL="0" indent="0">
              <a:buFontTx/>
              <a:buNone/>
            </a:pPr>
            <a:r>
              <a:rPr lang="en-US" sz="1200" baseline="0">
                <a:solidFill>
                  <a:srgbClr val="000000"/>
                </a:solidFill>
              </a:rPr>
              <a:t>Many of these, you get 3D.</a:t>
            </a:r>
            <a:endParaRPr lang="LID4096" sz="120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endParaRPr lang="en-US" sz="120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US" sz="1200" b="1">
                <a:solidFill>
                  <a:srgbClr val="000000"/>
                </a:solidFill>
              </a:rPr>
              <a:t>FAST</a:t>
            </a:r>
          </a:p>
          <a:p>
            <a:endParaRPr lang="en-US" sz="1200">
              <a:solidFill>
                <a:srgbClr val="000000"/>
              </a:solidFill>
            </a:endParaRPr>
          </a:p>
          <a:p>
            <a:r>
              <a:rPr lang="en-US" sz="1200">
                <a:solidFill>
                  <a:srgbClr val="00B050"/>
                </a:solidFill>
              </a:rPr>
              <a:t>+</a:t>
            </a:r>
            <a:r>
              <a:rPr lang="en-US" sz="1200">
                <a:solidFill>
                  <a:srgbClr val="000000"/>
                </a:solidFill>
              </a:rPr>
              <a:t> Always available</a:t>
            </a:r>
          </a:p>
          <a:p>
            <a:r>
              <a:rPr lang="en-US" sz="1200">
                <a:solidFill>
                  <a:srgbClr val="00B050"/>
                </a:solidFill>
              </a:rPr>
              <a:t>+</a:t>
            </a:r>
            <a:r>
              <a:rPr lang="en-US" sz="1200">
                <a:solidFill>
                  <a:srgbClr val="000000"/>
                </a:solidFill>
              </a:rPr>
              <a:t> Unbiased</a:t>
            </a:r>
          </a:p>
          <a:p>
            <a:r>
              <a:rPr lang="en-US" sz="1200">
                <a:solidFill>
                  <a:srgbClr val="FF3B3B"/>
                </a:solidFill>
              </a:rPr>
              <a:t>-</a:t>
            </a:r>
            <a:r>
              <a:rPr lang="en-US" sz="1200">
                <a:solidFill>
                  <a:srgbClr val="000000"/>
                </a:solidFill>
              </a:rPr>
              <a:t>  Low resolution</a:t>
            </a:r>
          </a:p>
          <a:p>
            <a:pPr marL="0" indent="0">
              <a:buFontTx/>
              <a:buNone/>
            </a:pPr>
            <a:endParaRPr lang="en-US" sz="1200">
              <a:solidFill>
                <a:srgbClr val="000000"/>
              </a:solidFill>
            </a:endParaRPr>
          </a:p>
          <a:p>
            <a:r>
              <a:rPr lang="en-US" b="1"/>
              <a:t>BRST</a:t>
            </a:r>
            <a:r>
              <a:rPr lang="en-US"/>
              <a:t> </a:t>
            </a:r>
          </a:p>
          <a:p>
            <a:endParaRPr lang="en-US" sz="1200">
              <a:solidFill>
                <a:srgbClr val="000000"/>
              </a:solidFill>
            </a:endParaRPr>
          </a:p>
          <a:p>
            <a:r>
              <a:rPr lang="en-US" sz="1200">
                <a:solidFill>
                  <a:srgbClr val="00B050"/>
                </a:solidFill>
              </a:rPr>
              <a:t>+</a:t>
            </a:r>
            <a:r>
              <a:rPr lang="en-US" sz="1200">
                <a:solidFill>
                  <a:srgbClr val="000000"/>
                </a:solidFill>
              </a:rPr>
              <a:t> Very high resolution</a:t>
            </a:r>
          </a:p>
          <a:p>
            <a:r>
              <a:rPr lang="en-US" sz="1200">
                <a:solidFill>
                  <a:srgbClr val="FF3B3B"/>
                </a:solidFill>
              </a:rPr>
              <a:t>-</a:t>
            </a:r>
            <a:r>
              <a:rPr lang="en-US" sz="1200">
                <a:solidFill>
                  <a:srgbClr val="000000"/>
                </a:solidFill>
              </a:rPr>
              <a:t> Biased selections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31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28375"/>
            <a:ext cx="12192000" cy="2312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>
                <a:solidFill>
                  <a:srgbClr val="5F5F5F"/>
                </a:solidFill>
                <a:effectLst/>
              </a:rPr>
              <a:t>Savvas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Raptis - High-speed jets at Earth’s magnetosheath 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8374"/>
            <a:ext cx="3840480" cy="2312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>
                <a:solidFill>
                  <a:srgbClr val="5F5F5F"/>
                </a:solidFill>
              </a:rPr>
              <a:t>IUGG/IAGA 2023 |</a:t>
            </a:r>
            <a:r>
              <a:rPr lang="en-US" sz="1300" baseline="0" dirty="0">
                <a:solidFill>
                  <a:srgbClr val="5F5F5F"/>
                </a:solidFill>
              </a:rPr>
              <a:t> 13 Jul 23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38591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24/07/2023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1214-018-0516-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1214-018-0516-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zenodo.org/record/7085778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hyperlink" Target="https://eos.org/features/space-raindrops-splashing-on-earths-magnetic-umbrella" TargetMode="External"/><Relationship Id="rId4" Type="http://schemas.openxmlformats.org/officeDocument/2006/relationships/image" Target="../media/image6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4" Type="http://schemas.openxmlformats.org/officeDocument/2006/relationships/image" Target="../media/image70.png"/><Relationship Id="rId9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0.png"/><Relationship Id="rId7" Type="http://schemas.openxmlformats.org/officeDocument/2006/relationships/image" Target="../media/image12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0.png"/><Relationship Id="rId5" Type="http://schemas.openxmlformats.org/officeDocument/2006/relationships/image" Target="../media/image1230.png"/><Relationship Id="rId4" Type="http://schemas.openxmlformats.org/officeDocument/2006/relationships/image" Target="../media/image12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1935005" y="0"/>
            <a:ext cx="8321991" cy="6858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High-speed downstream jets: relevance to bow shock dynamics &amp; evolution</a:t>
            </a:r>
            <a:br>
              <a:rPr lang="en-US" dirty="0"/>
            </a:br>
            <a:br>
              <a:rPr lang="nl-B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200" dirty="0"/>
              <a:t>Savvas Raptis</a:t>
            </a:r>
            <a:br>
              <a:rPr lang="nl-BE" sz="2200" dirty="0"/>
            </a:br>
            <a:br>
              <a:rPr lang="nl-BE" sz="2200" dirty="0"/>
            </a:br>
            <a:r>
              <a:rPr lang="nl-BE" sz="1600" dirty="0"/>
              <a:t>Johns Hopkins University Applied Physics Laboratory, Laurel, Maryland, USA</a:t>
            </a:r>
            <a:br>
              <a:rPr lang="nl-BE" sz="1600" dirty="0"/>
            </a:br>
            <a:r>
              <a:rPr lang="nl-BE" sz="1600" dirty="0"/>
              <a:t>KTH - Space and Plasma Physics, Stockholm Sweden</a:t>
            </a:r>
            <a:br>
              <a:rPr lang="nl-BE" sz="2200" b="1" dirty="0"/>
            </a:br>
            <a:r>
              <a:rPr lang="en-US" sz="1800" dirty="0"/>
              <a:t>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IAGA/IUGG 2023</a:t>
            </a:r>
            <a:br>
              <a:rPr lang="en-US" sz="1800" dirty="0"/>
            </a:br>
            <a:r>
              <a:rPr lang="en-US" sz="1800" dirty="0"/>
              <a:t>A13: Magnetospheric Boundary Layers</a:t>
            </a:r>
            <a:br>
              <a:rPr lang="en-US" sz="1800" dirty="0"/>
            </a:br>
            <a:r>
              <a:rPr lang="en-US" sz="1800" dirty="0"/>
              <a:t>13-18 July 2023 </a:t>
            </a:r>
            <a:endParaRPr lang="nl-NL" sz="1800" dirty="0"/>
          </a:p>
        </p:txBody>
      </p:sp>
      <p:pic>
        <p:nvPicPr>
          <p:cNvPr id="10" name="Picture 2" descr="https://upload.wikimedia.org/wikipedia/en/thumb/4/41/Kth_logo.svg/1200px-Kth_logo.svg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2613" y="0"/>
            <a:ext cx="1519387" cy="171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331BDA-E1B3-5C82-20ED-49E27C4C5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621" y="-200891"/>
            <a:ext cx="3297174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Jets – references update (&gt;2019)</a:t>
            </a:r>
            <a:endParaRPr lang="sv-SE" dirty="0"/>
          </a:p>
        </p:txBody>
      </p:sp>
      <p:sp>
        <p:nvSpPr>
          <p:cNvPr id="12" name="Rectangle 11"/>
          <p:cNvSpPr/>
          <p:nvPr/>
        </p:nvSpPr>
        <p:spPr>
          <a:xfrm>
            <a:off x="4781640" y="790869"/>
            <a:ext cx="7410359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u="sng" dirty="0">
                <a:solidFill>
                  <a:srgbClr val="000000"/>
                </a:solidFill>
              </a:rPr>
              <a:t>Associated phenomena &amp; effects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5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Excitation</a:t>
            </a:r>
            <a:r>
              <a:rPr lang="en-US" sz="1500" dirty="0">
                <a:solidFill>
                  <a:srgbClr val="000000"/>
                </a:solidFill>
              </a:rPr>
              <a:t> of surface </a:t>
            </a:r>
            <a:r>
              <a:rPr lang="en-US" sz="1500" b="1" dirty="0" err="1">
                <a:solidFill>
                  <a:srgbClr val="000000"/>
                </a:solidFill>
              </a:rPr>
              <a:t>eigenmodes</a:t>
            </a:r>
            <a:r>
              <a:rPr lang="en-US" sz="1500" dirty="0">
                <a:solidFill>
                  <a:srgbClr val="000000"/>
                </a:solidFill>
              </a:rPr>
              <a:t> at magnetopause: </a:t>
            </a:r>
            <a:r>
              <a:rPr lang="en-US" sz="1500" dirty="0">
                <a:solidFill>
                  <a:srgbClr val="0070C0"/>
                </a:solidFill>
              </a:rPr>
              <a:t>Archer et al. (2019, 2021)</a:t>
            </a:r>
            <a:endParaRPr lang="en-US" sz="15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Mirror mode waves </a:t>
            </a:r>
            <a:r>
              <a:rPr lang="en-US" sz="1500" dirty="0">
                <a:solidFill>
                  <a:srgbClr val="000000"/>
                </a:solidFill>
              </a:rPr>
              <a:t>and jets</a:t>
            </a:r>
            <a:r>
              <a:rPr lang="en-US" sz="1500" b="1" dirty="0">
                <a:solidFill>
                  <a:srgbClr val="000000"/>
                </a:solidFill>
              </a:rPr>
              <a:t>: </a:t>
            </a:r>
            <a:r>
              <a:rPr lang="en-US" sz="1500" dirty="0">
                <a:solidFill>
                  <a:srgbClr val="0070C0"/>
                </a:solidFill>
              </a:rPr>
              <a:t>Bianco-Cano et al. (2020)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Bursty </a:t>
            </a:r>
            <a:r>
              <a:rPr lang="en-US" sz="1500" b="1" dirty="0">
                <a:solidFill>
                  <a:srgbClr val="000000"/>
                </a:solidFill>
              </a:rPr>
              <a:t>magnetic reconnection</a:t>
            </a:r>
            <a:r>
              <a:rPr lang="en-US" sz="1500" dirty="0">
                <a:solidFill>
                  <a:srgbClr val="000000"/>
                </a:solidFill>
              </a:rPr>
              <a:t> at the Earth's magnetopause: </a:t>
            </a:r>
            <a:r>
              <a:rPr lang="en-US" sz="1500" dirty="0">
                <a:solidFill>
                  <a:srgbClr val="0070C0"/>
                </a:solidFill>
              </a:rPr>
              <a:t>Ng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Ground-based magnetometer </a:t>
            </a:r>
            <a:r>
              <a:rPr lang="en-US" sz="1500" dirty="0">
                <a:solidFill>
                  <a:srgbClr val="000000"/>
                </a:solidFill>
              </a:rPr>
              <a:t>response: </a:t>
            </a:r>
            <a:r>
              <a:rPr lang="en-US" sz="1500" dirty="0" err="1">
                <a:solidFill>
                  <a:srgbClr val="0070C0"/>
                </a:solidFill>
              </a:rPr>
              <a:t>Norenius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Generation </a:t>
            </a:r>
            <a:r>
              <a:rPr lang="en-US" sz="1500" b="1" dirty="0">
                <a:solidFill>
                  <a:srgbClr val="000000"/>
                </a:solidFill>
              </a:rPr>
              <a:t>of Pi2 pulsations</a:t>
            </a:r>
            <a:r>
              <a:rPr lang="en-US" sz="1500" dirty="0">
                <a:solidFill>
                  <a:srgbClr val="000000"/>
                </a:solidFill>
              </a:rPr>
              <a:t>: </a:t>
            </a:r>
            <a:r>
              <a:rPr lang="en-US" sz="1500" dirty="0">
                <a:solidFill>
                  <a:srgbClr val="0070C0"/>
                </a:solidFill>
              </a:rPr>
              <a:t>Katsavrias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B in jets, </a:t>
            </a:r>
            <a:r>
              <a:rPr lang="en-US" sz="1500" b="1" dirty="0" err="1">
                <a:solidFill>
                  <a:srgbClr val="000000"/>
                </a:solidFill>
              </a:rPr>
              <a:t>Bz</a:t>
            </a:r>
            <a:r>
              <a:rPr lang="en-US" sz="1500" b="1" dirty="0">
                <a:solidFill>
                  <a:srgbClr val="000000"/>
                </a:solidFill>
              </a:rPr>
              <a:t> variations near magnetopause</a:t>
            </a:r>
            <a:r>
              <a:rPr lang="en-US" sz="1500" dirty="0">
                <a:solidFill>
                  <a:srgbClr val="000000"/>
                </a:solidFill>
              </a:rPr>
              <a:t>: </a:t>
            </a:r>
            <a:r>
              <a:rPr lang="en-US" sz="1500" dirty="0" err="1">
                <a:solidFill>
                  <a:srgbClr val="0070C0"/>
                </a:solidFill>
              </a:rPr>
              <a:t>Vuorinen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High-Speed Jets </a:t>
            </a:r>
            <a:r>
              <a:rPr lang="en-US" sz="1500" b="1" dirty="0">
                <a:solidFill>
                  <a:srgbClr val="000000"/>
                </a:solidFill>
              </a:rPr>
              <a:t>Triggering Dayside Ground ULF</a:t>
            </a:r>
            <a:r>
              <a:rPr lang="en-US" sz="1500" dirty="0">
                <a:solidFill>
                  <a:srgbClr val="000000"/>
                </a:solidFill>
              </a:rPr>
              <a:t>: </a:t>
            </a:r>
            <a:r>
              <a:rPr lang="en-US" sz="1500" dirty="0">
                <a:solidFill>
                  <a:srgbClr val="0070C0"/>
                </a:solidFill>
              </a:rPr>
              <a:t>Wang et al.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Waves </a:t>
            </a:r>
            <a:r>
              <a:rPr lang="en-US" sz="1500" dirty="0">
                <a:solidFill>
                  <a:srgbClr val="000000"/>
                </a:solidFill>
              </a:rPr>
              <a:t>and</a:t>
            </a:r>
            <a:r>
              <a:rPr lang="en-US" sz="1500" b="1" dirty="0">
                <a:solidFill>
                  <a:srgbClr val="000000"/>
                </a:solidFill>
              </a:rPr>
              <a:t> jets </a:t>
            </a:r>
            <a:r>
              <a:rPr lang="en-US" sz="1500" dirty="0">
                <a:solidFill>
                  <a:srgbClr val="000000"/>
                </a:solidFill>
              </a:rPr>
              <a:t>using burst MMS data: </a:t>
            </a:r>
            <a:r>
              <a:rPr lang="en-US" sz="1500" dirty="0" err="1">
                <a:solidFill>
                  <a:srgbClr val="0070C0"/>
                </a:solidFill>
              </a:rPr>
              <a:t>Krämer</a:t>
            </a:r>
            <a:r>
              <a:rPr lang="en-US" sz="1500" dirty="0">
                <a:solidFill>
                  <a:srgbClr val="0070C0"/>
                </a:solidFill>
              </a:rPr>
              <a:t> et al. (2023)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algn="ctr"/>
            <a:r>
              <a:rPr lang="en-US" sz="1500" u="sng" dirty="0">
                <a:solidFill>
                  <a:srgbClr val="000000"/>
                </a:solidFill>
              </a:rPr>
              <a:t>Modeling &amp; formation</a:t>
            </a:r>
          </a:p>
          <a:p>
            <a:pPr algn="ctr"/>
            <a:endParaRPr lang="en-US" sz="1500" u="sng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Velocity &amp; magnetic field alignment </a:t>
            </a:r>
            <a:r>
              <a:rPr lang="en-US" sz="1500" dirty="0">
                <a:solidFill>
                  <a:srgbClr val="000000"/>
                </a:solidFill>
              </a:rPr>
              <a:t>in jets</a:t>
            </a:r>
            <a:r>
              <a:rPr lang="en-US" sz="1500" b="1" dirty="0">
                <a:solidFill>
                  <a:srgbClr val="000000"/>
                </a:solidFill>
              </a:rPr>
              <a:t>: </a:t>
            </a:r>
            <a:r>
              <a:rPr lang="en-US" sz="1500" dirty="0">
                <a:solidFill>
                  <a:srgbClr val="0070C0"/>
                </a:solidFill>
              </a:rPr>
              <a:t>Plaschke et al.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Classification</a:t>
            </a:r>
            <a:r>
              <a:rPr lang="en-US" sz="1500" dirty="0">
                <a:solidFill>
                  <a:srgbClr val="000000"/>
                </a:solidFill>
              </a:rPr>
              <a:t> of jets using MMS &amp; Neural Networks: </a:t>
            </a:r>
            <a:r>
              <a:rPr lang="en-US" sz="1500" dirty="0">
                <a:solidFill>
                  <a:srgbClr val="0070C0"/>
                </a:solidFill>
              </a:rPr>
              <a:t>Raptis et al. (2020a,2020b)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Comparison </a:t>
            </a:r>
            <a:r>
              <a:rPr lang="en-US" sz="1500" b="1" dirty="0">
                <a:solidFill>
                  <a:srgbClr val="000000"/>
                </a:solidFill>
              </a:rPr>
              <a:t>MMS vs simulations</a:t>
            </a:r>
            <a:r>
              <a:rPr lang="en-US" sz="1500" dirty="0">
                <a:solidFill>
                  <a:srgbClr val="000000"/>
                </a:solidFill>
              </a:rPr>
              <a:t>: </a:t>
            </a:r>
            <a:r>
              <a:rPr lang="en-US" sz="1500" dirty="0" err="1">
                <a:solidFill>
                  <a:srgbClr val="0070C0"/>
                </a:solidFill>
              </a:rPr>
              <a:t>Palmroth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Solar wind effect </a:t>
            </a:r>
            <a:r>
              <a:rPr lang="en-US" sz="1500" dirty="0">
                <a:solidFill>
                  <a:srgbClr val="000000"/>
                </a:solidFill>
              </a:rPr>
              <a:t>on jet formation: </a:t>
            </a:r>
            <a:r>
              <a:rPr lang="en-US" sz="1500" dirty="0" err="1">
                <a:solidFill>
                  <a:srgbClr val="0070C0"/>
                </a:solidFill>
              </a:rPr>
              <a:t>LaMoury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Magnetosheath Jets and </a:t>
            </a:r>
            <a:r>
              <a:rPr lang="en-US" sz="1500" b="1" dirty="0">
                <a:solidFill>
                  <a:srgbClr val="000000"/>
                </a:solidFill>
              </a:rPr>
              <a:t>Plasmoids</a:t>
            </a:r>
            <a:r>
              <a:rPr lang="en-US" sz="1500" dirty="0">
                <a:solidFill>
                  <a:srgbClr val="000000"/>
                </a:solidFill>
              </a:rPr>
              <a:t> - Hybrid Simulations: </a:t>
            </a:r>
            <a:r>
              <a:rPr lang="en-US" sz="1500" dirty="0" err="1">
                <a:solidFill>
                  <a:srgbClr val="0070C0"/>
                </a:solidFill>
              </a:rPr>
              <a:t>Preisser</a:t>
            </a:r>
            <a:r>
              <a:rPr lang="en-US" sz="1500" dirty="0">
                <a:solidFill>
                  <a:srgbClr val="0070C0"/>
                </a:solidFill>
              </a:rPr>
              <a:t> et al.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Formation</a:t>
            </a:r>
            <a:r>
              <a:rPr lang="en-US" sz="1500" dirty="0">
                <a:solidFill>
                  <a:srgbClr val="000000"/>
                </a:solidFill>
              </a:rPr>
              <a:t> of jets in </a:t>
            </a:r>
            <a:r>
              <a:rPr lang="en-US" sz="1500" b="1" dirty="0">
                <a:solidFill>
                  <a:srgbClr val="000000"/>
                </a:solidFill>
              </a:rPr>
              <a:t>Quasi-perpendicular magnetosheath</a:t>
            </a:r>
            <a:r>
              <a:rPr lang="en-US" sz="1500" dirty="0">
                <a:solidFill>
                  <a:srgbClr val="000000"/>
                </a:solidFill>
              </a:rPr>
              <a:t>:  </a:t>
            </a:r>
            <a:r>
              <a:rPr lang="en-US" sz="1500" dirty="0">
                <a:solidFill>
                  <a:srgbClr val="0070C0"/>
                </a:solidFill>
              </a:rPr>
              <a:t>Primoz et al.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Occurrence</a:t>
            </a:r>
            <a:r>
              <a:rPr lang="en-US" sz="1500" dirty="0">
                <a:solidFill>
                  <a:srgbClr val="000000"/>
                </a:solidFill>
              </a:rPr>
              <a:t>  in relation to </a:t>
            </a:r>
            <a:r>
              <a:rPr lang="en-US" sz="1500" b="1" dirty="0">
                <a:solidFill>
                  <a:srgbClr val="000000"/>
                </a:solidFill>
              </a:rPr>
              <a:t>CMEs and SIRs</a:t>
            </a:r>
            <a:r>
              <a:rPr lang="en-US" sz="1500" dirty="0">
                <a:solidFill>
                  <a:srgbClr val="000000"/>
                </a:solidFill>
              </a:rPr>
              <a:t>:</a:t>
            </a:r>
            <a:r>
              <a:rPr lang="en-US" sz="1500" dirty="0">
                <a:solidFill>
                  <a:srgbClr val="0070C0"/>
                </a:solidFill>
              </a:rPr>
              <a:t> Koller et al.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Shock reformation</a:t>
            </a:r>
            <a:r>
              <a:rPr lang="en-US" sz="1500" dirty="0">
                <a:solidFill>
                  <a:srgbClr val="000000"/>
                </a:solidFill>
              </a:rPr>
              <a:t> and the </a:t>
            </a:r>
            <a:r>
              <a:rPr lang="en-US" sz="1500" b="1" dirty="0">
                <a:solidFill>
                  <a:srgbClr val="000000"/>
                </a:solidFill>
              </a:rPr>
              <a:t>formation of high-speed jets</a:t>
            </a:r>
            <a:r>
              <a:rPr lang="en-US" sz="1500" dirty="0">
                <a:solidFill>
                  <a:srgbClr val="000000"/>
                </a:solidFill>
              </a:rPr>
              <a:t>:</a:t>
            </a:r>
            <a:r>
              <a:rPr lang="en-US" sz="1500" dirty="0">
                <a:solidFill>
                  <a:srgbClr val="0070C0"/>
                </a:solidFill>
              </a:rPr>
              <a:t> Raptis et al. (2022a)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Electron acceleration </a:t>
            </a:r>
            <a:r>
              <a:rPr lang="en-US" sz="1500" dirty="0">
                <a:solidFill>
                  <a:srgbClr val="000000"/>
                </a:solidFill>
              </a:rPr>
              <a:t>and</a:t>
            </a:r>
            <a:r>
              <a:rPr lang="en-US" sz="1500" b="1" dirty="0">
                <a:solidFill>
                  <a:srgbClr val="000000"/>
                </a:solidFill>
              </a:rPr>
              <a:t> bow waves in </a:t>
            </a:r>
            <a:r>
              <a:rPr lang="en-US" sz="1500" dirty="0">
                <a:solidFill>
                  <a:srgbClr val="000000"/>
                </a:solidFill>
              </a:rPr>
              <a:t>jets:</a:t>
            </a:r>
            <a:r>
              <a:rPr lang="en-US" sz="1500" dirty="0">
                <a:solidFill>
                  <a:srgbClr val="0070C0"/>
                </a:solidFill>
              </a:rPr>
              <a:t> </a:t>
            </a:r>
            <a:r>
              <a:rPr lang="en-US" sz="1500" dirty="0" err="1">
                <a:solidFill>
                  <a:srgbClr val="0070C0"/>
                </a:solidFill>
              </a:rPr>
              <a:t>Vuorinen</a:t>
            </a:r>
            <a:r>
              <a:rPr lang="en-US" sz="1500" dirty="0">
                <a:solidFill>
                  <a:srgbClr val="0070C0"/>
                </a:solidFill>
              </a:rPr>
              <a:t> et al.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Kinetic structure</a:t>
            </a:r>
            <a:r>
              <a:rPr lang="en-US" sz="1500" dirty="0">
                <a:solidFill>
                  <a:srgbClr val="000000"/>
                </a:solidFill>
              </a:rPr>
              <a:t> of jets </a:t>
            </a:r>
            <a:r>
              <a:rPr lang="en-US" sz="1500" b="1" dirty="0">
                <a:solidFill>
                  <a:srgbClr val="000000"/>
                </a:solidFill>
              </a:rPr>
              <a:t>and partial plasma moments</a:t>
            </a:r>
            <a:r>
              <a:rPr lang="en-US" sz="1500" dirty="0">
                <a:solidFill>
                  <a:srgbClr val="000000"/>
                </a:solidFill>
              </a:rPr>
              <a:t>:</a:t>
            </a:r>
            <a:r>
              <a:rPr lang="en-US" sz="1500" dirty="0">
                <a:solidFill>
                  <a:srgbClr val="0070C0"/>
                </a:solidFill>
              </a:rPr>
              <a:t> Raptis et al. (2022b)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30848"/>
            <a:ext cx="122190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And more : </a:t>
            </a:r>
            <a:r>
              <a:rPr lang="en-US" sz="1500" dirty="0">
                <a:solidFill>
                  <a:srgbClr val="0070C0"/>
                </a:solidFill>
              </a:rPr>
              <a:t>Liu et al. (2020a,2020b)</a:t>
            </a:r>
            <a:r>
              <a:rPr lang="en-US" sz="1500" dirty="0">
                <a:solidFill>
                  <a:srgbClr val="000000"/>
                </a:solidFill>
              </a:rPr>
              <a:t>,</a:t>
            </a:r>
            <a:r>
              <a:rPr lang="en-US" sz="1500" dirty="0">
                <a:solidFill>
                  <a:srgbClr val="0070C0"/>
                </a:solidFill>
              </a:rPr>
              <a:t> </a:t>
            </a:r>
            <a:r>
              <a:rPr lang="en-US" sz="1500" dirty="0" err="1">
                <a:solidFill>
                  <a:srgbClr val="0070C0"/>
                </a:solidFill>
              </a:rPr>
              <a:t>Omelchenko</a:t>
            </a:r>
            <a:r>
              <a:rPr lang="en-US" sz="1500" dirty="0">
                <a:solidFill>
                  <a:srgbClr val="0070C0"/>
                </a:solidFill>
              </a:rPr>
              <a:t> et al (2021)</a:t>
            </a:r>
            <a:r>
              <a:rPr lang="en-US" sz="1500" dirty="0">
                <a:solidFill>
                  <a:srgbClr val="000000"/>
                </a:solidFill>
              </a:rPr>
              <a:t>,</a:t>
            </a:r>
            <a:r>
              <a:rPr lang="en-US" sz="1500" dirty="0">
                <a:solidFill>
                  <a:srgbClr val="0070C0"/>
                </a:solidFill>
              </a:rPr>
              <a:t> </a:t>
            </a:r>
            <a:r>
              <a:rPr lang="en-US" sz="1500" dirty="0" err="1">
                <a:solidFill>
                  <a:srgbClr val="0070C0"/>
                </a:solidFill>
              </a:rPr>
              <a:t>Sibeck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r>
              <a:rPr lang="en-US" sz="1500" dirty="0">
                <a:solidFill>
                  <a:srgbClr val="000000"/>
                </a:solidFill>
              </a:rPr>
              <a:t>, </a:t>
            </a:r>
            <a:r>
              <a:rPr lang="en-US" sz="1500" dirty="0" err="1">
                <a:solidFill>
                  <a:srgbClr val="0070C0"/>
                </a:solidFill>
              </a:rPr>
              <a:t>Suni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r>
              <a:rPr lang="en-US" sz="1500" dirty="0">
                <a:solidFill>
                  <a:srgbClr val="000000"/>
                </a:solidFill>
              </a:rPr>
              <a:t>, </a:t>
            </a:r>
            <a:r>
              <a:rPr lang="en-US" sz="1500" dirty="0" err="1">
                <a:solidFill>
                  <a:srgbClr val="0070C0"/>
                </a:solidFill>
              </a:rPr>
              <a:t>Tinoco</a:t>
            </a:r>
            <a:r>
              <a:rPr lang="en-US" sz="1500" dirty="0">
                <a:solidFill>
                  <a:srgbClr val="0070C0"/>
                </a:solidFill>
              </a:rPr>
              <a:t>-Arenas et al. (2022) </a:t>
            </a:r>
            <a:r>
              <a:rPr lang="en-US" sz="1500" dirty="0">
                <a:solidFill>
                  <a:srgbClr val="000000"/>
                </a:solidFill>
              </a:rPr>
              <a:t>… etc.</a:t>
            </a:r>
            <a:endParaRPr lang="sv-SE" sz="15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6079" y="2682806"/>
            <a:ext cx="44655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Jets Downstream of Collisionless Shocks</a:t>
            </a:r>
          </a:p>
          <a:p>
            <a:endParaRPr lang="en-US" u="sng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Plaschke et al. (2018)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hlinkClick r:id="rId3"/>
              </a:rPr>
              <a:t>https://link.springer.com/article/10.1007/s11214-018-0516-3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7107" y="2146434"/>
            <a:ext cx="854533" cy="5363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170680" y="3550920"/>
            <a:ext cx="610960" cy="1625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81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Jets – references update (&gt;2019)</a:t>
            </a:r>
            <a:endParaRPr lang="sv-SE" dirty="0"/>
          </a:p>
        </p:txBody>
      </p:sp>
      <p:sp>
        <p:nvSpPr>
          <p:cNvPr id="6" name="Rectangle 5"/>
          <p:cNvSpPr/>
          <p:nvPr/>
        </p:nvSpPr>
        <p:spPr>
          <a:xfrm>
            <a:off x="316079" y="2682806"/>
            <a:ext cx="44655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Jets Downstream of Collisionless Shocks</a:t>
            </a:r>
          </a:p>
          <a:p>
            <a:endParaRPr lang="en-US" u="sng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Plaschke et al. (2018)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hlinkClick r:id="rId3"/>
              </a:rPr>
              <a:t>https://link.springer.com/article/10.1007/s11214-018-0516-3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4781640" y="3429000"/>
            <a:ext cx="97402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4F231EE-22BC-96E2-E82E-850D27154AEC}"/>
              </a:ext>
            </a:extLst>
          </p:cNvPr>
          <p:cNvSpPr/>
          <p:nvPr/>
        </p:nvSpPr>
        <p:spPr>
          <a:xfrm>
            <a:off x="4781640" y="1012740"/>
            <a:ext cx="741035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Jets Downstream of </a:t>
            </a:r>
            <a:r>
              <a:rPr lang="en-US" sz="1600" b="1" dirty="0" err="1">
                <a:solidFill>
                  <a:schemeClr val="bg2">
                    <a:lumMod val="10000"/>
                  </a:schemeClr>
                </a:solidFill>
              </a:rPr>
              <a:t>Collisionless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 Shocks: </a:t>
            </a:r>
          </a:p>
          <a:p>
            <a:pPr algn="ctr"/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The Last Five Years</a:t>
            </a:r>
          </a:p>
          <a:p>
            <a:pPr algn="ctr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Ongoing review (TBD)</a:t>
            </a:r>
          </a:p>
        </p:txBody>
      </p:sp>
    </p:spTree>
    <p:extLst>
      <p:ext uri="{BB962C8B-B14F-4D97-AF65-F5344CB8AC3E}">
        <p14:creationId xmlns:p14="http://schemas.microsoft.com/office/powerpoint/2010/main" val="125936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90C1F0F-FABC-E6BE-59A8-057081A4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691" y="1907475"/>
            <a:ext cx="2164854" cy="20116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73EE7B9-8685-DAE5-459D-A2A3BBD16A97}"/>
              </a:ext>
            </a:extLst>
          </p:cNvPr>
          <p:cNvSpPr txBox="1"/>
          <p:nvPr/>
        </p:nvSpPr>
        <p:spPr>
          <a:xfrm>
            <a:off x="466825" y="1549301"/>
            <a:ext cx="3118586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Tetrahedron</a:t>
            </a: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String-of-pearls</a:t>
            </a:r>
            <a:endParaRPr lang="LID4096" dirty="0">
              <a:solidFill>
                <a:srgbClr val="000000"/>
              </a:solidFill>
            </a:endParaRPr>
          </a:p>
          <a:p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MMS mission &amp; instrumentation</a:t>
            </a:r>
            <a:endParaRPr lang="sv-S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9AD551-4AAE-0DBE-A11F-E444C5A1FEC4}"/>
              </a:ext>
            </a:extLst>
          </p:cNvPr>
          <p:cNvSpPr/>
          <p:nvPr/>
        </p:nvSpPr>
        <p:spPr>
          <a:xfrm>
            <a:off x="365761" y="1501358"/>
            <a:ext cx="3320716" cy="48320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FBFA57-BD2F-679E-FC27-30F037F8123B}"/>
              </a:ext>
            </a:extLst>
          </p:cNvPr>
          <p:cNvSpPr/>
          <p:nvPr/>
        </p:nvSpPr>
        <p:spPr>
          <a:xfrm>
            <a:off x="4681887" y="1501358"/>
            <a:ext cx="3118587" cy="48320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865C48-6F14-5D4C-D746-44E19E19076F}"/>
              </a:ext>
            </a:extLst>
          </p:cNvPr>
          <p:cNvSpPr/>
          <p:nvPr/>
        </p:nvSpPr>
        <p:spPr>
          <a:xfrm>
            <a:off x="8795885" y="1501358"/>
            <a:ext cx="3118587" cy="48320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B5915-82F6-F3AF-264E-09E6A5408055}"/>
              </a:ext>
            </a:extLst>
          </p:cNvPr>
          <p:cNvSpPr txBox="1"/>
          <p:nvPr/>
        </p:nvSpPr>
        <p:spPr>
          <a:xfrm>
            <a:off x="1414413" y="116090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Formation</a:t>
            </a:r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065835-2CD8-7D59-4DCD-6C0F35B4188C}"/>
              </a:ext>
            </a:extLst>
          </p:cNvPr>
          <p:cNvSpPr txBox="1"/>
          <p:nvPr/>
        </p:nvSpPr>
        <p:spPr>
          <a:xfrm>
            <a:off x="5353758" y="117996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Instrumentation</a:t>
            </a:r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A092AE-E9B6-74FC-35FB-A63B557247ED}"/>
              </a:ext>
            </a:extLst>
          </p:cNvPr>
          <p:cNvSpPr txBox="1"/>
          <p:nvPr/>
        </p:nvSpPr>
        <p:spPr>
          <a:xfrm>
            <a:off x="9974305" y="119922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Mode</a:t>
            </a:r>
            <a:endParaRPr lang="LID4096" dirty="0">
              <a:solidFill>
                <a:srgbClr val="0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5140FF-62FE-24A9-E51C-791FCB24D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995" y="4127688"/>
            <a:ext cx="2116247" cy="20116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3EE7B9-8685-DAE5-459D-A2A3BBD16A97}"/>
              </a:ext>
            </a:extLst>
          </p:cNvPr>
          <p:cNvSpPr txBox="1"/>
          <p:nvPr/>
        </p:nvSpPr>
        <p:spPr>
          <a:xfrm>
            <a:off x="8795884" y="1579098"/>
            <a:ext cx="3118587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fast/</a:t>
            </a:r>
            <a:r>
              <a:rPr lang="en-US" b="1" dirty="0" err="1">
                <a:solidFill>
                  <a:srgbClr val="000000"/>
                </a:solidFill>
              </a:rPr>
              <a:t>srvy</a:t>
            </a:r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r>
              <a:rPr lang="en-US" sz="1500" dirty="0">
                <a:solidFill>
                  <a:srgbClr val="000000"/>
                </a:solidFill>
              </a:rPr>
              <a:t>FPI (ions): 4.5s</a:t>
            </a:r>
          </a:p>
          <a:p>
            <a:r>
              <a:rPr lang="en-US" sz="1500" dirty="0">
                <a:solidFill>
                  <a:srgbClr val="000000"/>
                </a:solidFill>
              </a:rPr>
              <a:t>FGM:  0.0625s</a:t>
            </a: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r>
              <a:rPr lang="en-US" b="1" dirty="0" err="1">
                <a:solidFill>
                  <a:srgbClr val="000000"/>
                </a:solidFill>
              </a:rPr>
              <a:t>brst</a:t>
            </a:r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LID4096" b="1" dirty="0">
              <a:solidFill>
                <a:srgbClr val="000000"/>
              </a:solidFill>
            </a:endParaRPr>
          </a:p>
          <a:p>
            <a:r>
              <a:rPr lang="en-US" sz="1500" dirty="0">
                <a:solidFill>
                  <a:srgbClr val="000000"/>
                </a:solidFill>
              </a:rPr>
              <a:t>FPI(ions): 0.15s</a:t>
            </a:r>
          </a:p>
          <a:p>
            <a:r>
              <a:rPr lang="en-US" sz="1500" dirty="0">
                <a:solidFill>
                  <a:srgbClr val="000000"/>
                </a:solidFill>
              </a:rPr>
              <a:t>FGM: 0.0078s</a:t>
            </a:r>
          </a:p>
          <a:p>
            <a:endParaRPr lang="en-US" sz="1500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3EE7B9-8685-DAE5-459D-A2A3BBD16A97}"/>
              </a:ext>
            </a:extLst>
          </p:cNvPr>
          <p:cNvSpPr txBox="1"/>
          <p:nvPr/>
        </p:nvSpPr>
        <p:spPr>
          <a:xfrm>
            <a:off x="4681888" y="1581945"/>
            <a:ext cx="3118586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FPI</a:t>
            </a: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FGM</a:t>
            </a:r>
            <a:endParaRPr lang="LID4096" dirty="0">
              <a:solidFill>
                <a:srgbClr val="000000"/>
              </a:solidFill>
            </a:endParaRPr>
          </a:p>
          <a:p>
            <a:endParaRPr lang="en-US" sz="1500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384998" y="4249793"/>
            <a:ext cx="1712367" cy="1793787"/>
            <a:chOff x="5353758" y="4410891"/>
            <a:chExt cx="1712367" cy="1793787"/>
          </a:xfrm>
        </p:grpSpPr>
        <p:pic>
          <p:nvPicPr>
            <p:cNvPr id="3076" name="Picture 4" descr="Fields Suit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3758" y="4509555"/>
              <a:ext cx="1712367" cy="168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6714309" y="4410891"/>
              <a:ext cx="351816" cy="222069"/>
            </a:xfrm>
            <a:prstGeom prst="ellipse">
              <a:avLst/>
            </a:prstGeom>
            <a:noFill/>
            <a:ln>
              <a:solidFill>
                <a:srgbClr val="FF3B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858125" y="5982609"/>
              <a:ext cx="351816" cy="222069"/>
            </a:xfrm>
            <a:prstGeom prst="ellipse">
              <a:avLst/>
            </a:prstGeom>
            <a:noFill/>
            <a:ln>
              <a:solidFill>
                <a:srgbClr val="FF3B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14009" y="2041739"/>
            <a:ext cx="1854345" cy="1821525"/>
            <a:chOff x="5314007" y="2035900"/>
            <a:chExt cx="1854345" cy="1821525"/>
          </a:xfrm>
        </p:grpSpPr>
        <p:pic>
          <p:nvPicPr>
            <p:cNvPr id="3074" name="Picture 2" descr="Hot Plasma Suit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007" y="2035900"/>
              <a:ext cx="1854345" cy="1821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/>
            <p:cNvSpPr/>
            <p:nvPr/>
          </p:nvSpPr>
          <p:spPr>
            <a:xfrm>
              <a:off x="5506309" y="2274633"/>
              <a:ext cx="351816" cy="222069"/>
            </a:xfrm>
            <a:prstGeom prst="ellipse">
              <a:avLst/>
            </a:prstGeom>
            <a:noFill/>
            <a:ln>
              <a:solidFill>
                <a:srgbClr val="FF3B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314007" y="3208096"/>
              <a:ext cx="351816" cy="222069"/>
            </a:xfrm>
            <a:prstGeom prst="ellipse">
              <a:avLst/>
            </a:prstGeom>
            <a:noFill/>
            <a:ln>
              <a:solidFill>
                <a:srgbClr val="FF3B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776787" y="3249461"/>
              <a:ext cx="351816" cy="222069"/>
            </a:xfrm>
            <a:prstGeom prst="ellipse">
              <a:avLst/>
            </a:prstGeom>
            <a:noFill/>
            <a:ln>
              <a:solidFill>
                <a:srgbClr val="FF3B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816536" y="2052564"/>
              <a:ext cx="351816" cy="222069"/>
            </a:xfrm>
            <a:prstGeom prst="ellipse">
              <a:avLst/>
            </a:prstGeom>
            <a:noFill/>
            <a:ln>
              <a:solidFill>
                <a:srgbClr val="FF3B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811125" y="2913315"/>
            <a:ext cx="2969742" cy="654828"/>
            <a:chOff x="8826782" y="2766862"/>
            <a:chExt cx="3056791" cy="62568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26782" y="2766862"/>
              <a:ext cx="3056791" cy="625686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10533287" y="2798233"/>
              <a:ext cx="241946" cy="554568"/>
            </a:xfrm>
            <a:prstGeom prst="rect">
              <a:avLst/>
            </a:prstGeom>
            <a:solidFill>
              <a:srgbClr val="FF3B3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913830" y="5302713"/>
            <a:ext cx="2882693" cy="629832"/>
            <a:chOff x="8913830" y="4471862"/>
            <a:chExt cx="2882693" cy="62983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13830" y="4471862"/>
              <a:ext cx="2882693" cy="629832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9596437" y="4547126"/>
              <a:ext cx="1922463" cy="472549"/>
            </a:xfrm>
            <a:prstGeom prst="rect">
              <a:avLst/>
            </a:prstGeom>
            <a:solidFill>
              <a:srgbClr val="FF3B3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82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 animBg="1"/>
      <p:bldP spid="5" grpId="0" animBg="1"/>
      <p:bldP spid="6" grpId="0" animBg="1"/>
      <p:bldP spid="7" grpId="0"/>
      <p:bldP spid="8" grpId="0"/>
      <p:bldP spid="9" grpId="0"/>
      <p:bldP spid="17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ow shock ske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60" y="934008"/>
            <a:ext cx="9001797" cy="543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3242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Shock, magnetosheath &amp; jet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059594" y="2826432"/>
                <a:ext cx="188217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>
                    <a:solidFill>
                      <a:srgbClr val="0070C0"/>
                    </a:solidFill>
                  </a:rPr>
                  <a:t>Qpar</a:t>
                </a:r>
                <a:r>
                  <a:rPr lang="en-US" sz="1400" i="1" dirty="0">
                    <a:solidFill>
                      <a:srgbClr val="000000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l-GR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1400" i="1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pPr algn="ctr"/>
                <a:r>
                  <a:rPr lang="en-US" sz="1400" i="1" dirty="0" err="1">
                    <a:solidFill>
                      <a:srgbClr val="FF0000"/>
                    </a:solidFill>
                  </a:rPr>
                  <a:t>Qperp</a:t>
                </a:r>
                <a:r>
                  <a:rPr lang="en-US" sz="1400" i="1" dirty="0">
                    <a:solidFill>
                      <a:srgbClr val="000000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l-GR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1400" i="1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pPr algn="ctr"/>
                <a:endParaRPr lang="en-US" sz="1400" i="1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9594" y="2826432"/>
                <a:ext cx="1882178" cy="738664"/>
              </a:xfrm>
              <a:prstGeom prst="rect">
                <a:avLst/>
              </a:prstGeom>
              <a:blipFill>
                <a:blip r:embed="rId4"/>
                <a:stretch>
                  <a:fillRect t="-165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052757" y="1587833"/>
                <a:ext cx="185400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sv-SE" sz="1400" dirty="0">
                    <a:solidFill>
                      <a:srgbClr val="000000"/>
                    </a:solidFill>
                  </a:rPr>
                  <a:t> is the </a:t>
                </a:r>
                <a:r>
                  <a:rPr lang="sv-SE" sz="1400" dirty="0" err="1">
                    <a:solidFill>
                      <a:srgbClr val="000000"/>
                    </a:solidFill>
                  </a:rPr>
                  <a:t>angle</a:t>
                </a:r>
                <a:r>
                  <a:rPr lang="sv-SE" sz="1400" dirty="0">
                    <a:solidFill>
                      <a:srgbClr val="000000"/>
                    </a:solidFill>
                  </a:rPr>
                  <a:t> </a:t>
                </a:r>
                <a:r>
                  <a:rPr lang="sv-SE" sz="1400" dirty="0" err="1">
                    <a:solidFill>
                      <a:srgbClr val="000000"/>
                    </a:solidFill>
                  </a:rPr>
                  <a:t>between</a:t>
                </a:r>
                <a:r>
                  <a:rPr lang="sv-SE" sz="1400" dirty="0">
                    <a:solidFill>
                      <a:srgbClr val="000000"/>
                    </a:solidFill>
                  </a:rPr>
                  <a:t> the IMF and the </a:t>
                </a:r>
                <a:r>
                  <a:rPr lang="sv-SE" sz="1400" dirty="0" err="1">
                    <a:solidFill>
                      <a:srgbClr val="000000"/>
                    </a:solidFill>
                  </a:rPr>
                  <a:t>shock’s</a:t>
                </a:r>
                <a:r>
                  <a:rPr lang="sv-SE" sz="1400" dirty="0">
                    <a:solidFill>
                      <a:srgbClr val="000000"/>
                    </a:solidFill>
                  </a:rPr>
                  <a:t> normal </a:t>
                </a:r>
                <a:r>
                  <a:rPr lang="sv-SE" sz="1400" dirty="0" err="1">
                    <a:solidFill>
                      <a:srgbClr val="000000"/>
                    </a:solidFill>
                  </a:rPr>
                  <a:t>vector</a:t>
                </a:r>
                <a:r>
                  <a:rPr lang="sv-SE" sz="1400" dirty="0">
                    <a:solidFill>
                      <a:srgbClr val="000000"/>
                    </a:solidFill>
                  </a:rPr>
                  <a:t>”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757" y="1587833"/>
                <a:ext cx="1854005" cy="954107"/>
              </a:xfrm>
              <a:prstGeom prst="rect">
                <a:avLst/>
              </a:prstGeom>
              <a:blipFill>
                <a:blip r:embed="rId7"/>
                <a:stretch>
                  <a:fillRect l="-658" t="-637" r="-3618" b="-5732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-63320" y="6400570"/>
            <a:ext cx="47963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, </a:t>
            </a:r>
            <a:r>
              <a:rPr lang="en-US" sz="1000" dirty="0" err="1">
                <a:solidFill>
                  <a:srgbClr val="000000"/>
                </a:solidFill>
              </a:rPr>
              <a:t>Aminalragia-Giamini</a:t>
            </a:r>
            <a:r>
              <a:rPr lang="en-US" sz="1000" dirty="0">
                <a:solidFill>
                  <a:srgbClr val="000000"/>
                </a:solidFill>
              </a:rPr>
              <a:t> et al. (2020) | Front. Astron. Space </a:t>
            </a:r>
            <a:r>
              <a:rPr lang="en-US" sz="1000" dirty="0" err="1">
                <a:solidFill>
                  <a:srgbClr val="000000"/>
                </a:solidFill>
              </a:rPr>
              <a:t>Sci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315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Shock transitions with MMS</a:t>
            </a:r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32" y="897877"/>
            <a:ext cx="7284735" cy="54071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99113" y="4409638"/>
            <a:ext cx="562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SW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8526" y="5133474"/>
            <a:ext cx="2735179" cy="2687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56678" y="5133474"/>
            <a:ext cx="2735179" cy="2687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07680" y="5106243"/>
            <a:ext cx="16433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high-energy 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92517" y="4409638"/>
            <a:ext cx="562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MSH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79325" y="4409638"/>
            <a:ext cx="562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SW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5921" y="4409638"/>
            <a:ext cx="562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MSH</a:t>
            </a:r>
          </a:p>
        </p:txBody>
      </p:sp>
    </p:spTree>
    <p:extLst>
      <p:ext uri="{BB962C8B-B14F-4D97-AF65-F5344CB8AC3E}">
        <p14:creationId xmlns:p14="http://schemas.microsoft.com/office/powerpoint/2010/main" val="85599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MMS – Updated Jet Database</a:t>
            </a:r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496" y="1112042"/>
            <a:ext cx="7595008" cy="46339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294160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MTT8"/>
                <a:hlinkClick r:id="rId4"/>
              </a:rPr>
              <a:t>https://zenodo.org/record/7085778</a:t>
            </a:r>
            <a:r>
              <a:rPr lang="en-US" dirty="0">
                <a:latin typeface="CMR8"/>
              </a:rPr>
              <a:t>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965C1-F6AD-3254-4FEC-87490C8ED886}"/>
              </a:ext>
            </a:extLst>
          </p:cNvPr>
          <p:cNvSpPr txBox="1"/>
          <p:nvPr/>
        </p:nvSpPr>
        <p:spPr>
          <a:xfrm>
            <a:off x="4955589" y="6334780"/>
            <a:ext cx="7269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Thesis: High-speed jets and related phenomena at Earth's bow shock and magnetosheath</a:t>
            </a:r>
          </a:p>
          <a:p>
            <a:endParaRPr lang="LID4096" sz="1400" dirty="0"/>
          </a:p>
        </p:txBody>
      </p:sp>
    </p:spTree>
    <p:extLst>
      <p:ext uri="{BB962C8B-B14F-4D97-AF65-F5344CB8AC3E}">
        <p14:creationId xmlns:p14="http://schemas.microsoft.com/office/powerpoint/2010/main" val="1548440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Recent MMS results</a:t>
            </a:r>
          </a:p>
          <a:p>
            <a:pPr marL="0" indent="0" algn="ctr">
              <a:buNone/>
            </a:pPr>
            <a:r>
              <a:rPr lang="en-US" sz="3600" b="1" dirty="0"/>
              <a:t>Formation</a:t>
            </a:r>
            <a:r>
              <a:rPr lang="en-US" sz="3600" dirty="0"/>
              <a:t> of Jets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B7D7D4-EC22-6E55-1F03-1E40B481CA37}"/>
              </a:ext>
            </a:extLst>
          </p:cNvPr>
          <p:cNvSpPr txBox="1"/>
          <p:nvPr/>
        </p:nvSpPr>
        <p:spPr>
          <a:xfrm>
            <a:off x="0" y="5950059"/>
            <a:ext cx="7010400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2">
                    <a:lumMod val="10000"/>
                  </a:schemeClr>
                </a:solidFill>
              </a:rPr>
              <a:t>Raptis, S., Karlsson, T., </a:t>
            </a:r>
            <a:r>
              <a:rPr lang="en-US" sz="1300" dirty="0" err="1">
                <a:solidFill>
                  <a:schemeClr val="bg2">
                    <a:lumMod val="10000"/>
                  </a:schemeClr>
                </a:solidFill>
              </a:rPr>
              <a:t>Vaivads</a:t>
            </a:r>
            <a:r>
              <a:rPr lang="en-US" sz="1300" dirty="0">
                <a:solidFill>
                  <a:schemeClr val="bg2">
                    <a:lumMod val="10000"/>
                  </a:schemeClr>
                </a:solidFill>
              </a:rPr>
              <a:t>, A., Pollock, C., </a:t>
            </a:r>
            <a:r>
              <a:rPr lang="en-US" sz="1300" dirty="0" err="1">
                <a:solidFill>
                  <a:schemeClr val="bg2">
                    <a:lumMod val="10000"/>
                  </a:schemeClr>
                </a:solidFill>
              </a:rPr>
              <a:t>Plaschke</a:t>
            </a:r>
            <a:r>
              <a:rPr lang="en-US" sz="1300" dirty="0">
                <a:solidFill>
                  <a:schemeClr val="bg2">
                    <a:lumMod val="10000"/>
                  </a:schemeClr>
                </a:solidFill>
              </a:rPr>
              <a:t>, F., </a:t>
            </a:r>
            <a:r>
              <a:rPr lang="en-US" sz="1300" dirty="0" err="1">
                <a:solidFill>
                  <a:schemeClr val="bg2">
                    <a:lumMod val="10000"/>
                  </a:schemeClr>
                </a:solidFill>
              </a:rPr>
              <a:t>Johlander</a:t>
            </a:r>
            <a:r>
              <a:rPr lang="en-US" sz="1300" dirty="0">
                <a:solidFill>
                  <a:schemeClr val="bg2">
                    <a:lumMod val="10000"/>
                  </a:schemeClr>
                </a:solidFill>
              </a:rPr>
              <a:t>, A., ... &amp; Lindqvist, P. A. (2022). Downstream high-speed plasma jet generation as a direct consequence of shock reformation. Nature communications, 13(1), 598.</a:t>
            </a:r>
          </a:p>
          <a:p>
            <a:endParaRPr lang="en-US" sz="13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27B91-C360-41FD-A854-A0DFDB42AE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19" y="-1"/>
            <a:ext cx="1492281" cy="149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7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are these jets created (</a:t>
            </a:r>
            <a:r>
              <a:rPr lang="en-US" dirty="0" err="1"/>
              <a:t>Qpar</a:t>
            </a:r>
            <a:r>
              <a:rPr lang="en-US" dirty="0"/>
              <a:t>) ?</a:t>
            </a:r>
            <a:endParaRPr lang="sv-SE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959990" y="903520"/>
            <a:ext cx="36026" cy="5696213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77999" y="903520"/>
            <a:ext cx="100101" cy="5696213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19030" y="108194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Shock ripples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941" y="1058779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SW discontinuities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9201" y="1077178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Foreshock Structures &amp; Reformation</a:t>
            </a:r>
            <a:endParaRPr lang="sv-SE" u="sng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258" y="2615398"/>
            <a:ext cx="3895162" cy="2272456"/>
          </a:xfrm>
          <a:prstGeom prst="rect">
            <a:avLst/>
          </a:prstGeom>
        </p:spPr>
      </p:pic>
      <p:pic>
        <p:nvPicPr>
          <p:cNvPr id="14" name="Picture 2" descr="https://www.researchgate.net/publication/325920264/figure/fig8/AS:640151671828480@1529635460052/Sketch-of-bow-shock-rippling-and-of-the-mechanism-leading-to-magnetosheath-jets-as-the_W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140" y="2161379"/>
            <a:ext cx="3001690" cy="284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-79585" y="6416249"/>
            <a:ext cx="17813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</a:rPr>
              <a:t>Hietala</a:t>
            </a:r>
            <a:r>
              <a:rPr lang="en-US" sz="900" dirty="0">
                <a:solidFill>
                  <a:srgbClr val="000000"/>
                </a:solidFill>
              </a:rPr>
              <a:t> et al. (</a:t>
            </a:r>
            <a:r>
              <a:rPr lang="el-GR" sz="900" dirty="0">
                <a:solidFill>
                  <a:srgbClr val="000000"/>
                </a:solidFill>
              </a:rPr>
              <a:t>2009,</a:t>
            </a:r>
            <a:r>
              <a:rPr lang="en-US" sz="900" dirty="0">
                <a:solidFill>
                  <a:srgbClr val="000000"/>
                </a:solidFill>
              </a:rPr>
              <a:t>2012)  </a:t>
            </a:r>
            <a:endParaRPr lang="sv-SE" sz="9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23390" y="6408369"/>
            <a:ext cx="22308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Archer et al. (2012), Zhou et al. (2023) </a:t>
            </a:r>
            <a:endParaRPr lang="sv-SE" sz="900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8356" y="1499190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104669" y="6447026"/>
            <a:ext cx="42085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Karlsson et al.(2015), </a:t>
            </a:r>
            <a:r>
              <a:rPr lang="en-US" sz="800" dirty="0" err="1">
                <a:solidFill>
                  <a:srgbClr val="000000"/>
                </a:solidFill>
              </a:rPr>
              <a:t>Suni</a:t>
            </a:r>
            <a:r>
              <a:rPr lang="en-US" sz="800" dirty="0">
                <a:solidFill>
                  <a:srgbClr val="000000"/>
                </a:solidFill>
              </a:rPr>
              <a:t> et al. (2021), </a:t>
            </a:r>
            <a:r>
              <a:rPr lang="en-US" sz="800" dirty="0" err="1">
                <a:solidFill>
                  <a:srgbClr val="000000"/>
                </a:solidFill>
              </a:rPr>
              <a:t>Omelchenko</a:t>
            </a:r>
            <a:r>
              <a:rPr lang="en-US" sz="800" dirty="0">
                <a:solidFill>
                  <a:srgbClr val="000000"/>
                </a:solidFill>
              </a:rPr>
              <a:t> et al. (2021), </a:t>
            </a:r>
            <a:r>
              <a:rPr lang="en-US" sz="800" b="1" dirty="0">
                <a:solidFill>
                  <a:srgbClr val="000000"/>
                </a:solidFill>
              </a:rPr>
              <a:t>Raptis</a:t>
            </a:r>
            <a:r>
              <a:rPr lang="en-US" sz="800" dirty="0">
                <a:solidFill>
                  <a:srgbClr val="000000"/>
                </a:solidFill>
              </a:rPr>
              <a:t> et al. (2022a)</a:t>
            </a:r>
            <a:endParaRPr lang="sv-SE" sz="8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E9B6AD-7BF3-4E44-9B20-409F4D1C5DAD}"/>
              </a:ext>
            </a:extLst>
          </p:cNvPr>
          <p:cNvSpPr txBox="1"/>
          <p:nvPr/>
        </p:nvSpPr>
        <p:spPr>
          <a:xfrm>
            <a:off x="305802" y="5234734"/>
            <a:ext cx="325376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SW </a:t>
            </a:r>
            <a:r>
              <a:rPr lang="en-US" sz="1500" dirty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rgbClr val="000000"/>
                </a:solidFill>
              </a:rPr>
              <a:t> locally inclined part of the bow shock </a:t>
            </a:r>
            <a:r>
              <a:rPr lang="en-US" sz="1500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sz="1500" dirty="0">
                <a:solidFill>
                  <a:srgbClr val="000000"/>
                </a:solidFill>
              </a:rPr>
              <a:t>less deceleration and heating</a:t>
            </a:r>
            <a:endParaRPr lang="LID4096" sz="1500" dirty="0">
              <a:solidFill>
                <a:srgbClr val="00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43A8C4-76B6-E991-D24B-04AAE289D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679" y="2281382"/>
            <a:ext cx="3872561" cy="30304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0C3302-F1DF-75B6-13FD-B33F6F688F48}"/>
              </a:ext>
            </a:extLst>
          </p:cNvPr>
          <p:cNvSpPr txBox="1"/>
          <p:nvPr/>
        </p:nvSpPr>
        <p:spPr>
          <a:xfrm>
            <a:off x="4410123" y="5255696"/>
            <a:ext cx="32537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RD </a:t>
            </a:r>
            <a:r>
              <a:rPr lang="en-US" sz="1500" dirty="0">
                <a:solidFill>
                  <a:srgbClr val="000000"/>
                </a:solidFill>
                <a:sym typeface="Wingdings" panose="05000000000000000000" pitchFamily="2" charset="2"/>
              </a:rPr>
              <a:t> Change in Foreshock position  Pressure pulses</a:t>
            </a:r>
            <a:endParaRPr lang="LID4096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  <p:bldP spid="18" grpId="0"/>
      <p:bldP spid="20" grpId="0"/>
      <p:bldP spid="5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Foreshock &amp; evolution of ULF wavefield</a:t>
            </a:r>
          </a:p>
        </p:txBody>
      </p:sp>
      <p:pic>
        <p:nvPicPr>
          <p:cNvPr id="4098" name="Picture 2" descr="Details are in the caption following the image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1370920"/>
            <a:ext cx="4845098" cy="447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31280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Chen et al. 2021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326" y="1270527"/>
            <a:ext cx="6484838" cy="46793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67967" y="6431280"/>
            <a:ext cx="10631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</a:rPr>
              <a:t>Lucek</a:t>
            </a:r>
            <a:r>
              <a:rPr lang="en-US" sz="900" dirty="0">
                <a:solidFill>
                  <a:srgbClr val="000000"/>
                </a:solidFill>
              </a:rPr>
              <a:t> et al, 2002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97AAF9-61EA-6C18-38F8-E51EF3F098DF}"/>
              </a:ext>
            </a:extLst>
          </p:cNvPr>
          <p:cNvSpPr txBox="1"/>
          <p:nvPr/>
        </p:nvSpPr>
        <p:spPr>
          <a:xfrm>
            <a:off x="8433927" y="90119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Cluster</a:t>
            </a:r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587F74-EC25-4713-6E26-A8B9A4A323B0}"/>
              </a:ext>
            </a:extLst>
          </p:cNvPr>
          <p:cNvSpPr txBox="1"/>
          <p:nvPr/>
        </p:nvSpPr>
        <p:spPr>
          <a:xfrm>
            <a:off x="2900699" y="901195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MMS</a:t>
            </a:r>
            <a:endParaRPr lang="LID4096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726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Quasi-parallel shock reformation</a:t>
            </a:r>
            <a:endParaRPr lang="sv-SE" dirty="0"/>
          </a:p>
        </p:txBody>
      </p:sp>
      <p:sp>
        <p:nvSpPr>
          <p:cNvPr id="4" name="TextBox 3"/>
          <p:cNvSpPr txBox="1"/>
          <p:nvPr/>
        </p:nvSpPr>
        <p:spPr>
          <a:xfrm>
            <a:off x="363490" y="719764"/>
            <a:ext cx="45947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Shock Reformation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i="1" dirty="0">
                <a:solidFill>
                  <a:srgbClr val="000000"/>
                </a:solidFill>
              </a:rPr>
              <a:t>Burgess (1989)</a:t>
            </a:r>
            <a:r>
              <a:rPr lang="en-US" dirty="0">
                <a:solidFill>
                  <a:srgbClr val="000000"/>
                </a:solidFill>
              </a:rPr>
              <a:t>: “the shock exhibits a cyclic behavior ….. cyclic shock reformation;”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9757" y="5987223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300" dirty="0">
              <a:solidFill>
                <a:srgbClr val="000000"/>
              </a:solidFill>
            </a:endParaRPr>
          </a:p>
          <a:p>
            <a:endParaRPr lang="en-US" sz="1300" dirty="0">
              <a:solidFill>
                <a:srgbClr val="000000"/>
              </a:solidFill>
            </a:endParaRPr>
          </a:p>
          <a:p>
            <a:r>
              <a:rPr lang="en-US" sz="1000" dirty="0">
                <a:solidFill>
                  <a:srgbClr val="000000"/>
                </a:solidFill>
              </a:rPr>
              <a:t>Similar definitions : </a:t>
            </a:r>
            <a:r>
              <a:rPr lang="en-US" sz="1000" dirty="0" err="1">
                <a:solidFill>
                  <a:srgbClr val="000000"/>
                </a:solidFill>
              </a:rPr>
              <a:t>Hao</a:t>
            </a:r>
            <a:r>
              <a:rPr lang="en-US" sz="1000" dirty="0">
                <a:solidFill>
                  <a:srgbClr val="000000"/>
                </a:solidFill>
              </a:rPr>
              <a:t> et al. (2016,2017), Liu et al. (2021), </a:t>
            </a:r>
            <a:r>
              <a:rPr lang="en-US" sz="1000" dirty="0" err="1">
                <a:solidFill>
                  <a:srgbClr val="000000"/>
                </a:solidFill>
              </a:rPr>
              <a:t>Johlander</a:t>
            </a:r>
            <a:r>
              <a:rPr lang="en-US" sz="1000" dirty="0">
                <a:solidFill>
                  <a:srgbClr val="000000"/>
                </a:solidFill>
              </a:rPr>
              <a:t> et al. (2022), Raptis et al. (2022a)</a:t>
            </a:r>
            <a:endParaRPr lang="sv-SE" sz="1000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21" y="2378618"/>
            <a:ext cx="5577050" cy="29232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2540" y="4638506"/>
            <a:ext cx="2448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err="1">
                <a:solidFill>
                  <a:srgbClr val="000000"/>
                </a:solidFill>
              </a:rPr>
              <a:t>Hao</a:t>
            </a:r>
            <a:r>
              <a:rPr lang="sv-SE" sz="1000" dirty="0">
                <a:solidFill>
                  <a:srgbClr val="000000"/>
                </a:solidFill>
              </a:rPr>
              <a:t> et al. (2017)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CAF117-2C28-95D0-89FD-89EF53063972}"/>
              </a:ext>
            </a:extLst>
          </p:cNvPr>
          <p:cNvSpPr txBox="1"/>
          <p:nvPr/>
        </p:nvSpPr>
        <p:spPr>
          <a:xfrm>
            <a:off x="10587789" y="6425940"/>
            <a:ext cx="16042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err="1">
                <a:solidFill>
                  <a:srgbClr val="000000"/>
                </a:solidFill>
              </a:rPr>
              <a:t>Johlander</a:t>
            </a:r>
            <a:r>
              <a:rPr lang="sv-SE" sz="1000" dirty="0">
                <a:solidFill>
                  <a:srgbClr val="000000"/>
                </a:solidFill>
              </a:rPr>
              <a:t> et al. (2022)</a:t>
            </a:r>
          </a:p>
        </p:txBody>
      </p:sp>
      <p:pic>
        <p:nvPicPr>
          <p:cNvPr id="6" name="Picture 6" descr="Details are in the caption following the image">
            <a:extLst>
              <a:ext uri="{FF2B5EF4-FFF2-40B4-BE49-F238E27FC236}">
                <a16:creationId xmlns:a16="http://schemas.microsoft.com/office/drawing/2014/main" id="{1CFD4A68-628A-1CD2-AE9E-0B6218DA6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16" y="1111250"/>
            <a:ext cx="6121944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25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Transient events – weather</a:t>
            </a:r>
            <a:endParaRPr lang="sv-SE" dirty="0"/>
          </a:p>
        </p:txBody>
      </p:sp>
      <p:pic>
        <p:nvPicPr>
          <p:cNvPr id="1026" name="Picture 2" descr="Hurrican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42" y="841918"/>
            <a:ext cx="3950162" cy="296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inter Storm GIF - Snowing Winter Snowfall - Discover &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64" y="4162161"/>
            <a:ext cx="4057940" cy="244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ain Gif - Ice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4" y="1209038"/>
            <a:ext cx="5541145" cy="290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087085" y="537051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Hurricanes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42201" y="3804541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Snowstorms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43318" y="839706"/>
            <a:ext cx="65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Rain</a:t>
            </a:r>
          </a:p>
        </p:txBody>
      </p:sp>
    </p:spTree>
    <p:extLst>
      <p:ext uri="{BB962C8B-B14F-4D97-AF65-F5344CB8AC3E}">
        <p14:creationId xmlns:p14="http://schemas.microsoft.com/office/powerpoint/2010/main" val="424648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05" y="922122"/>
            <a:ext cx="3504981" cy="55841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SLAMS – wave activity and reformation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11" y="1191628"/>
            <a:ext cx="3962898" cy="25868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1639" y="3875503"/>
            <a:ext cx="41138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>
                <a:solidFill>
                  <a:srgbClr val="000000"/>
                </a:solidFill>
              </a:rPr>
              <a:t>Evolution of SLAMS </a:t>
            </a:r>
          </a:p>
          <a:p>
            <a:endParaRPr lang="en-US" sz="17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Interaction with upstream whistler</a:t>
            </a: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New peak /evolution*</a:t>
            </a: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Formation of </a:t>
            </a:r>
            <a:r>
              <a:rPr lang="en-US" sz="1700" i="1" dirty="0">
                <a:solidFill>
                  <a:srgbClr val="000000"/>
                </a:solidFill>
              </a:rPr>
              <a:t>downstream density enhancement</a:t>
            </a:r>
            <a:r>
              <a:rPr lang="en-US" sz="1700" dirty="0">
                <a:solidFill>
                  <a:srgbClr val="000000"/>
                </a:solidFill>
              </a:rPr>
              <a:t>**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4993247" y="2965450"/>
            <a:ext cx="3071253" cy="14606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V="1">
            <a:off x="4156489" y="3875503"/>
            <a:ext cx="3742911" cy="9512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3937000" y="5080001"/>
            <a:ext cx="3702050" cy="2793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7150" y="6154889"/>
            <a:ext cx="56380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* See similar examples by Turner et al. (2021), Chen et al. (2021) | “</a:t>
            </a:r>
            <a:r>
              <a:rPr lang="en-US" sz="1000" i="1" dirty="0">
                <a:solidFill>
                  <a:srgbClr val="000000"/>
                </a:solidFill>
              </a:rPr>
              <a:t>(Self-) reformation/evolution”</a:t>
            </a:r>
            <a:endParaRPr lang="sv-SE" sz="1000" i="1" dirty="0"/>
          </a:p>
        </p:txBody>
      </p:sp>
      <p:sp>
        <p:nvSpPr>
          <p:cNvPr id="10" name="Rectangle 9"/>
          <p:cNvSpPr/>
          <p:nvPr/>
        </p:nvSpPr>
        <p:spPr>
          <a:xfrm>
            <a:off x="0" y="6372240"/>
            <a:ext cx="50177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** See similar example by Liu et al. (2021), </a:t>
            </a:r>
            <a:r>
              <a:rPr lang="en-US" sz="1000" dirty="0" err="1">
                <a:solidFill>
                  <a:srgbClr val="000000"/>
                </a:solidFill>
              </a:rPr>
              <a:t>Johlander</a:t>
            </a:r>
            <a:r>
              <a:rPr lang="en-US" sz="1000" dirty="0">
                <a:solidFill>
                  <a:srgbClr val="000000"/>
                </a:solidFill>
              </a:rPr>
              <a:t> et al. (2022) | </a:t>
            </a:r>
            <a:r>
              <a:rPr lang="en-US" sz="1000" i="1" dirty="0">
                <a:solidFill>
                  <a:srgbClr val="000000"/>
                </a:solidFill>
              </a:rPr>
              <a:t>(</a:t>
            </a:r>
            <a:r>
              <a:rPr lang="en-US" sz="1000" i="1" dirty="0" err="1">
                <a:solidFill>
                  <a:srgbClr val="000000"/>
                </a:solidFill>
              </a:rPr>
              <a:t>Qpar</a:t>
            </a:r>
            <a:r>
              <a:rPr lang="en-US" sz="1000" i="1" dirty="0">
                <a:solidFill>
                  <a:srgbClr val="000000"/>
                </a:solidFill>
              </a:rPr>
              <a:t>) reformation</a:t>
            </a:r>
            <a:endParaRPr lang="sv-SE" sz="1000" i="1" dirty="0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2259746" y="1106788"/>
            <a:ext cx="3209721" cy="0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F572E51-DC5C-8C2C-F48D-C185F4C7B20D}"/>
              </a:ext>
            </a:extLst>
          </p:cNvPr>
          <p:cNvSpPr txBox="1"/>
          <p:nvPr/>
        </p:nvSpPr>
        <p:spPr>
          <a:xfrm>
            <a:off x="2105637" y="73745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Sun</a:t>
            </a:r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D1E75A-AF3F-4AA9-955F-1C503F9B0E70}"/>
              </a:ext>
            </a:extLst>
          </p:cNvPr>
          <p:cNvSpPr txBox="1"/>
          <p:nvPr/>
        </p:nvSpPr>
        <p:spPr>
          <a:xfrm>
            <a:off x="4913777" y="73103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Earth</a:t>
            </a:r>
            <a:endParaRPr lang="LID4096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36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Jet “slipping through” the reformation cycle</a:t>
            </a:r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0BD1F3-38C2-D8E3-0D58-F27C5DB21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298" y="798344"/>
            <a:ext cx="4159061" cy="56471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77012" y="6422328"/>
            <a:ext cx="24801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>
                <a:solidFill>
                  <a:srgbClr val="000000"/>
                </a:solidFill>
              </a:rPr>
              <a:t>Raptis S</a:t>
            </a:r>
            <a:r>
              <a:rPr lang="en-US" sz="1000" dirty="0">
                <a:solidFill>
                  <a:srgbClr val="000000"/>
                </a:solidFill>
              </a:rPr>
              <a:t>., et al. 2022a | Nat. </a:t>
            </a:r>
            <a:r>
              <a:rPr lang="en-US" sz="1000" dirty="0" err="1">
                <a:solidFill>
                  <a:srgbClr val="000000"/>
                </a:solidFill>
              </a:rPr>
              <a:t>Commun</a:t>
            </a:r>
            <a:r>
              <a:rPr lang="en-US" sz="1000" dirty="0">
                <a:solidFill>
                  <a:srgbClr val="000000"/>
                </a:solidFill>
              </a:rPr>
              <a:t>.</a:t>
            </a:r>
            <a:endParaRPr lang="el-GR" sz="10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1639AF-52E2-286E-60B1-0641ECD1BC6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11" y="1191628"/>
            <a:ext cx="3962898" cy="258686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FD86D84-450C-F2EE-3B55-1276B9D4C193}"/>
              </a:ext>
            </a:extLst>
          </p:cNvPr>
          <p:cNvCxnSpPr>
            <a:cxnSpLocks/>
          </p:cNvCxnSpPr>
          <p:nvPr/>
        </p:nvCxnSpPr>
        <p:spPr>
          <a:xfrm>
            <a:off x="2259746" y="1106788"/>
            <a:ext cx="3209721" cy="0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78C4369-0FB7-0075-9644-AC513B5FB9E6}"/>
              </a:ext>
            </a:extLst>
          </p:cNvPr>
          <p:cNvSpPr txBox="1"/>
          <p:nvPr/>
        </p:nvSpPr>
        <p:spPr>
          <a:xfrm>
            <a:off x="2105637" y="73745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Sun</a:t>
            </a:r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3FC6FB-199D-8FFF-B2CB-DDBB7D3881C6}"/>
              </a:ext>
            </a:extLst>
          </p:cNvPr>
          <p:cNvSpPr txBox="1"/>
          <p:nvPr/>
        </p:nvSpPr>
        <p:spPr>
          <a:xfrm>
            <a:off x="4913777" y="73103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Earth</a:t>
            </a:r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6E1CE1-AD82-84E6-8785-DBEA81A3A5B6}"/>
              </a:ext>
            </a:extLst>
          </p:cNvPr>
          <p:cNvSpPr txBox="1"/>
          <p:nvPr/>
        </p:nvSpPr>
        <p:spPr>
          <a:xfrm>
            <a:off x="1721639" y="3875503"/>
            <a:ext cx="41138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>
                <a:solidFill>
                  <a:srgbClr val="000000"/>
                </a:solidFill>
              </a:rPr>
              <a:t>Properties</a:t>
            </a:r>
          </a:p>
          <a:p>
            <a:endParaRPr lang="en-US" sz="17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Thermalized distribution</a:t>
            </a: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Compression</a:t>
            </a: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Dynamic pressure increase (i.e., increase in velocity and density)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C2B1DB-C7F4-A801-27C6-B289E50FC47D}"/>
              </a:ext>
            </a:extLst>
          </p:cNvPr>
          <p:cNvCxnSpPr>
            <a:cxnSpLocks/>
          </p:cNvCxnSpPr>
          <p:nvPr/>
        </p:nvCxnSpPr>
        <p:spPr>
          <a:xfrm flipV="1">
            <a:off x="4482977" y="3361267"/>
            <a:ext cx="2764490" cy="12324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33E841C-B99D-3AB6-310E-B33AE2A3C062}"/>
              </a:ext>
            </a:extLst>
          </p:cNvPr>
          <p:cNvCxnSpPr>
            <a:cxnSpLocks/>
          </p:cNvCxnSpPr>
          <p:nvPr/>
        </p:nvCxnSpPr>
        <p:spPr>
          <a:xfrm flipV="1">
            <a:off x="3608808" y="4545541"/>
            <a:ext cx="3452392" cy="3658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20BF69D-2CB4-CEEB-23E8-4ADF94037F04}"/>
              </a:ext>
            </a:extLst>
          </p:cNvPr>
          <p:cNvCxnSpPr>
            <a:cxnSpLocks/>
          </p:cNvCxnSpPr>
          <p:nvPr/>
        </p:nvCxnSpPr>
        <p:spPr>
          <a:xfrm flipV="1">
            <a:off x="5281826" y="1973363"/>
            <a:ext cx="3464241" cy="32044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2151B786-2AF3-55D6-6F8A-8F6B6254462D}"/>
              </a:ext>
            </a:extLst>
          </p:cNvPr>
          <p:cNvSpPr/>
          <p:nvPr/>
        </p:nvSpPr>
        <p:spPr>
          <a:xfrm>
            <a:off x="5323058" y="1641877"/>
            <a:ext cx="368050" cy="373163"/>
          </a:xfrm>
          <a:prstGeom prst="ellipse">
            <a:avLst/>
          </a:prstGeom>
          <a:noFill/>
          <a:ln w="28575">
            <a:solidFill>
              <a:srgbClr val="FF3B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49703F-F2CE-1FD0-4E84-5805DBE0F23C}"/>
              </a:ext>
            </a:extLst>
          </p:cNvPr>
          <p:cNvSpPr/>
          <p:nvPr/>
        </p:nvSpPr>
        <p:spPr>
          <a:xfrm>
            <a:off x="5335004" y="2901496"/>
            <a:ext cx="368050" cy="373163"/>
          </a:xfrm>
          <a:prstGeom prst="ellipse">
            <a:avLst/>
          </a:prstGeom>
          <a:noFill/>
          <a:ln w="28575">
            <a:solidFill>
              <a:srgbClr val="FF3B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10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Shock reformation &amp; magnetosheath jets</a:t>
            </a:r>
            <a:endParaRPr lang="sv-SE" dirty="0"/>
          </a:p>
        </p:txBody>
      </p:sp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05D056D4-C7E7-DD4A-D5D8-8A5EAED4E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02" y="1097242"/>
            <a:ext cx="6628571" cy="3845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0BD1F3-38C2-D8E3-0D58-F27C5DB21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693" y="789089"/>
            <a:ext cx="3966255" cy="5385344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59BA8B2-6AD9-C9DB-8275-CFBF4080BE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15655" y="4942285"/>
          <a:ext cx="4279268" cy="1036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Εικόνα Bitmap" r:id="rId5" imgW="10382400" imgH="2514600" progId="Paint.Picture">
                  <p:embed/>
                </p:oleObj>
              </mc:Choice>
              <mc:Fallback>
                <p:oleObj name="Εικόνα Bitmap" r:id="rId5" imgW="10382400" imgH="2514600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59BA8B2-6AD9-C9DB-8275-CFBF4080BE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15655" y="4942285"/>
                        <a:ext cx="4279268" cy="1036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B8928B1-B7A0-C5BE-7E3B-DD039200C4EA}"/>
              </a:ext>
            </a:extLst>
          </p:cNvPr>
          <p:cNvSpPr/>
          <p:nvPr/>
        </p:nvSpPr>
        <p:spPr>
          <a:xfrm>
            <a:off x="-77012" y="6422328"/>
            <a:ext cx="24801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>
                <a:solidFill>
                  <a:srgbClr val="000000"/>
                </a:solidFill>
              </a:rPr>
              <a:t>Raptis S</a:t>
            </a:r>
            <a:r>
              <a:rPr lang="en-US" sz="1000" dirty="0">
                <a:solidFill>
                  <a:srgbClr val="000000"/>
                </a:solidFill>
              </a:rPr>
              <a:t>., et al. 2022a | Nat. </a:t>
            </a:r>
            <a:r>
              <a:rPr lang="en-US" sz="1000" dirty="0" err="1">
                <a:solidFill>
                  <a:srgbClr val="000000"/>
                </a:solidFill>
              </a:rPr>
              <a:t>Commun</a:t>
            </a:r>
            <a:r>
              <a:rPr lang="en-US" sz="1000" dirty="0">
                <a:solidFill>
                  <a:srgbClr val="000000"/>
                </a:solidFill>
              </a:rPr>
              <a:t>.</a:t>
            </a:r>
            <a:endParaRPr lang="el-GR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69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More events ( MMS 1 – 4)</a:t>
            </a:r>
            <a:endParaRPr lang="sv-S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BB2FE2-6DF4-C6BB-EBBA-C09525959AE1}"/>
              </a:ext>
            </a:extLst>
          </p:cNvPr>
          <p:cNvSpPr/>
          <p:nvPr/>
        </p:nvSpPr>
        <p:spPr>
          <a:xfrm>
            <a:off x="-37483" y="6422328"/>
            <a:ext cx="15424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dirty="0">
                <a:solidFill>
                  <a:srgbClr val="000000"/>
                </a:solidFill>
              </a:rPr>
              <a:t>Raptis+ 2023 (Ongoing)</a:t>
            </a:r>
            <a:endParaRPr lang="el-GR" sz="10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932A08-7DEE-9761-5393-02DE69084AB6}"/>
              </a:ext>
            </a:extLst>
          </p:cNvPr>
          <p:cNvSpPr txBox="1"/>
          <p:nvPr/>
        </p:nvSpPr>
        <p:spPr>
          <a:xfrm>
            <a:off x="2483248" y="6315626"/>
            <a:ext cx="72255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+Very promising comparison results with VLASIATOR Hybrid simulations (soon….)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C62D6B-03B5-6C62-66A3-51EABB1A9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948" y="867757"/>
            <a:ext cx="4086206" cy="5431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8B7BCF-48DC-E37B-3476-54FA05C373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90" y="2135568"/>
            <a:ext cx="3962898" cy="258686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0A7563-4A31-BAA3-FE02-B4EEDC953C68}"/>
              </a:ext>
            </a:extLst>
          </p:cNvPr>
          <p:cNvCxnSpPr>
            <a:cxnSpLocks/>
          </p:cNvCxnSpPr>
          <p:nvPr/>
        </p:nvCxnSpPr>
        <p:spPr>
          <a:xfrm>
            <a:off x="1932625" y="2050728"/>
            <a:ext cx="3209721" cy="0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B2A1EB5-441E-68F9-52BD-59A70F9D7795}"/>
              </a:ext>
            </a:extLst>
          </p:cNvPr>
          <p:cNvSpPr txBox="1"/>
          <p:nvPr/>
        </p:nvSpPr>
        <p:spPr>
          <a:xfrm>
            <a:off x="1778516" y="168139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Sun</a:t>
            </a:r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E80871-4BF4-2D25-50C0-1C147336FB03}"/>
              </a:ext>
            </a:extLst>
          </p:cNvPr>
          <p:cNvSpPr txBox="1"/>
          <p:nvPr/>
        </p:nvSpPr>
        <p:spPr>
          <a:xfrm>
            <a:off x="4586656" y="167497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Earth</a:t>
            </a:r>
            <a:endParaRPr lang="LID4096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B5E4A2-E148-CFAA-B37E-983CCAF33895}"/>
              </a:ext>
            </a:extLst>
          </p:cNvPr>
          <p:cNvCxnSpPr>
            <a:cxnSpLocks/>
          </p:cNvCxnSpPr>
          <p:nvPr/>
        </p:nvCxnSpPr>
        <p:spPr>
          <a:xfrm>
            <a:off x="8390756" y="851243"/>
            <a:ext cx="618938" cy="50937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A4BFE63-7AFD-A7E6-A7B2-030475BF57F8}"/>
              </a:ext>
            </a:extLst>
          </p:cNvPr>
          <p:cNvSpPr txBox="1"/>
          <p:nvPr/>
        </p:nvSpPr>
        <p:spPr>
          <a:xfrm>
            <a:off x="6943262" y="589825"/>
            <a:ext cx="51171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Evolution of foreshock structure </a:t>
            </a:r>
            <a:r>
              <a:rPr lang="en-US" sz="1500" dirty="0">
                <a:solidFill>
                  <a:srgbClr val="FF0000"/>
                </a:solidFill>
                <a:sym typeface="Wingdings" pitchFamily="2" charset="2"/>
              </a:rPr>
              <a:t>upstream to downstream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7391C4-32C7-2F3F-11E3-0ADB0CFD84E6}"/>
              </a:ext>
            </a:extLst>
          </p:cNvPr>
          <p:cNvSpPr/>
          <p:nvPr/>
        </p:nvSpPr>
        <p:spPr>
          <a:xfrm rot="21188595">
            <a:off x="8201802" y="878592"/>
            <a:ext cx="475664" cy="4909855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66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More events ( MMS 1 – 4)</a:t>
            </a:r>
            <a:endParaRPr lang="sv-S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BB2FE2-6DF4-C6BB-EBBA-C09525959AE1}"/>
              </a:ext>
            </a:extLst>
          </p:cNvPr>
          <p:cNvSpPr/>
          <p:nvPr/>
        </p:nvSpPr>
        <p:spPr>
          <a:xfrm>
            <a:off x="-37483" y="6422328"/>
            <a:ext cx="15424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dirty="0">
                <a:solidFill>
                  <a:srgbClr val="000000"/>
                </a:solidFill>
              </a:rPr>
              <a:t>Raptis+ 2023 (Ongoing)</a:t>
            </a:r>
            <a:endParaRPr lang="el-GR" sz="10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932A08-7DEE-9761-5393-02DE69084AB6}"/>
              </a:ext>
            </a:extLst>
          </p:cNvPr>
          <p:cNvSpPr txBox="1"/>
          <p:nvPr/>
        </p:nvSpPr>
        <p:spPr>
          <a:xfrm>
            <a:off x="2483248" y="6315626"/>
            <a:ext cx="72255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+Very promising comparison results with VLASIATOR Hybrid simulations (soon….)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C62D6B-03B5-6C62-66A3-51EABB1A9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948" y="867757"/>
            <a:ext cx="4086206" cy="5431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8B7BCF-48DC-E37B-3476-54FA05C373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90" y="2135568"/>
            <a:ext cx="3962898" cy="258686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0A7563-4A31-BAA3-FE02-B4EEDC953C68}"/>
              </a:ext>
            </a:extLst>
          </p:cNvPr>
          <p:cNvCxnSpPr>
            <a:cxnSpLocks/>
          </p:cNvCxnSpPr>
          <p:nvPr/>
        </p:nvCxnSpPr>
        <p:spPr>
          <a:xfrm>
            <a:off x="1932625" y="2050728"/>
            <a:ext cx="3209721" cy="0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B2A1EB5-441E-68F9-52BD-59A70F9D7795}"/>
              </a:ext>
            </a:extLst>
          </p:cNvPr>
          <p:cNvSpPr txBox="1"/>
          <p:nvPr/>
        </p:nvSpPr>
        <p:spPr>
          <a:xfrm>
            <a:off x="1778516" y="168139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Sun</a:t>
            </a:r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E80871-4BF4-2D25-50C0-1C147336FB03}"/>
              </a:ext>
            </a:extLst>
          </p:cNvPr>
          <p:cNvSpPr txBox="1"/>
          <p:nvPr/>
        </p:nvSpPr>
        <p:spPr>
          <a:xfrm>
            <a:off x="4586656" y="167497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Earth</a:t>
            </a:r>
            <a:endParaRPr lang="LID4096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B5E4A2-E148-CFAA-B37E-983CCAF33895}"/>
              </a:ext>
            </a:extLst>
          </p:cNvPr>
          <p:cNvCxnSpPr>
            <a:cxnSpLocks/>
          </p:cNvCxnSpPr>
          <p:nvPr/>
        </p:nvCxnSpPr>
        <p:spPr>
          <a:xfrm>
            <a:off x="8741413" y="851243"/>
            <a:ext cx="618938" cy="50937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A4BFE63-7AFD-A7E6-A7B2-030475BF57F8}"/>
              </a:ext>
            </a:extLst>
          </p:cNvPr>
          <p:cNvSpPr txBox="1"/>
          <p:nvPr/>
        </p:nvSpPr>
        <p:spPr>
          <a:xfrm>
            <a:off x="6943262" y="589825"/>
            <a:ext cx="53190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Jet forming from the upstream wave field &amp; the reformation</a:t>
            </a:r>
          </a:p>
        </p:txBody>
      </p:sp>
    </p:spTree>
    <p:extLst>
      <p:ext uri="{BB962C8B-B14F-4D97-AF65-F5344CB8AC3E}">
        <p14:creationId xmlns:p14="http://schemas.microsoft.com/office/powerpoint/2010/main" val="921302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More events ( MMS 1 – 4)</a:t>
            </a:r>
            <a:endParaRPr lang="sv-S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BB2FE2-6DF4-C6BB-EBBA-C09525959AE1}"/>
              </a:ext>
            </a:extLst>
          </p:cNvPr>
          <p:cNvSpPr/>
          <p:nvPr/>
        </p:nvSpPr>
        <p:spPr>
          <a:xfrm>
            <a:off x="-37483" y="6422328"/>
            <a:ext cx="15424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dirty="0">
                <a:solidFill>
                  <a:srgbClr val="000000"/>
                </a:solidFill>
              </a:rPr>
              <a:t>Raptis+ 2023 (Ongoing)</a:t>
            </a:r>
            <a:endParaRPr lang="el-GR" sz="1000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C62D6B-03B5-6C62-66A3-51EABB1A9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948" y="867757"/>
            <a:ext cx="4086206" cy="5431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8B7BCF-48DC-E37B-3476-54FA05C373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90" y="2135568"/>
            <a:ext cx="3962898" cy="258686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0A7563-4A31-BAA3-FE02-B4EEDC953C68}"/>
              </a:ext>
            </a:extLst>
          </p:cNvPr>
          <p:cNvCxnSpPr>
            <a:cxnSpLocks/>
          </p:cNvCxnSpPr>
          <p:nvPr/>
        </p:nvCxnSpPr>
        <p:spPr>
          <a:xfrm>
            <a:off x="1932625" y="2050728"/>
            <a:ext cx="3209721" cy="0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B2A1EB5-441E-68F9-52BD-59A70F9D7795}"/>
              </a:ext>
            </a:extLst>
          </p:cNvPr>
          <p:cNvSpPr txBox="1"/>
          <p:nvPr/>
        </p:nvSpPr>
        <p:spPr>
          <a:xfrm>
            <a:off x="1778516" y="168139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Sun</a:t>
            </a:r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E80871-4BF4-2D25-50C0-1C147336FB03}"/>
              </a:ext>
            </a:extLst>
          </p:cNvPr>
          <p:cNvSpPr txBox="1"/>
          <p:nvPr/>
        </p:nvSpPr>
        <p:spPr>
          <a:xfrm>
            <a:off x="4586656" y="167497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Earth</a:t>
            </a:r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EE3128E-28A3-D8EF-DA0B-10B63931AAB4}"/>
              </a:ext>
            </a:extLst>
          </p:cNvPr>
          <p:cNvSpPr/>
          <p:nvPr/>
        </p:nvSpPr>
        <p:spPr>
          <a:xfrm>
            <a:off x="5007767" y="2580674"/>
            <a:ext cx="368050" cy="373163"/>
          </a:xfrm>
          <a:prstGeom prst="ellipse">
            <a:avLst/>
          </a:prstGeom>
          <a:noFill/>
          <a:ln w="28575">
            <a:solidFill>
              <a:srgbClr val="FF3B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B8C9AB4-D21D-716F-E542-F2A19FB71362}"/>
              </a:ext>
            </a:extLst>
          </p:cNvPr>
          <p:cNvSpPr/>
          <p:nvPr/>
        </p:nvSpPr>
        <p:spPr>
          <a:xfrm>
            <a:off x="1892008" y="2352458"/>
            <a:ext cx="368050" cy="373163"/>
          </a:xfrm>
          <a:prstGeom prst="ellipse">
            <a:avLst/>
          </a:prstGeom>
          <a:noFill/>
          <a:ln w="28575">
            <a:solidFill>
              <a:srgbClr val="FF3B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82B028-002B-0F24-E139-2B023263A070}"/>
              </a:ext>
            </a:extLst>
          </p:cNvPr>
          <p:cNvCxnSpPr>
            <a:cxnSpLocks/>
          </p:cNvCxnSpPr>
          <p:nvPr/>
        </p:nvCxnSpPr>
        <p:spPr>
          <a:xfrm flipV="1">
            <a:off x="2260058" y="1524000"/>
            <a:ext cx="4966242" cy="1056674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7314B9-9415-26E2-1134-2F32A0D6A2F1}"/>
              </a:ext>
            </a:extLst>
          </p:cNvPr>
          <p:cNvCxnSpPr>
            <a:cxnSpLocks/>
          </p:cNvCxnSpPr>
          <p:nvPr/>
        </p:nvCxnSpPr>
        <p:spPr>
          <a:xfrm>
            <a:off x="5383742" y="2775779"/>
            <a:ext cx="1861648" cy="1898171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1441D97-6B8A-013F-97B1-5B02ABD973D1}"/>
              </a:ext>
            </a:extLst>
          </p:cNvPr>
          <p:cNvSpPr/>
          <p:nvPr/>
        </p:nvSpPr>
        <p:spPr>
          <a:xfrm rot="16200000">
            <a:off x="8484357" y="78885"/>
            <a:ext cx="1206076" cy="2847703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AEC319-6415-6C3D-70D8-24A25C480BE0}"/>
              </a:ext>
            </a:extLst>
          </p:cNvPr>
          <p:cNvSpPr/>
          <p:nvPr/>
        </p:nvSpPr>
        <p:spPr>
          <a:xfrm rot="16200000">
            <a:off x="8484356" y="3714668"/>
            <a:ext cx="1206076" cy="2847703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7177FA-0B93-D607-8260-D80304693BCA}"/>
              </a:ext>
            </a:extLst>
          </p:cNvPr>
          <p:cNvSpPr txBox="1"/>
          <p:nvPr/>
        </p:nvSpPr>
        <p:spPr>
          <a:xfrm>
            <a:off x="2901119" y="6315626"/>
            <a:ext cx="63897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+Promising comparison results with VLASIATOR Hybrid simulations….</a:t>
            </a:r>
          </a:p>
        </p:txBody>
      </p:sp>
    </p:spTree>
    <p:extLst>
      <p:ext uri="{BB962C8B-B14F-4D97-AF65-F5344CB8AC3E}">
        <p14:creationId xmlns:p14="http://schemas.microsoft.com/office/powerpoint/2010/main" val="26915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More events ( MMS 2 &amp; 3)</a:t>
            </a:r>
            <a:endParaRPr lang="sv-S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BB2FE2-6DF4-C6BB-EBBA-C09525959AE1}"/>
              </a:ext>
            </a:extLst>
          </p:cNvPr>
          <p:cNvSpPr/>
          <p:nvPr/>
        </p:nvSpPr>
        <p:spPr>
          <a:xfrm>
            <a:off x="-37483" y="6422328"/>
            <a:ext cx="15424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dirty="0">
                <a:solidFill>
                  <a:srgbClr val="000000"/>
                </a:solidFill>
              </a:rPr>
              <a:t>Raptis+ 2023 (Ongoing)</a:t>
            </a:r>
            <a:endParaRPr lang="el-GR" sz="100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FD080-0BD8-B635-7620-87AD26BA6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65" y="788398"/>
            <a:ext cx="4354246" cy="5548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A31E2A-3BFF-396C-E98A-6E7FBD790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24" y="885638"/>
            <a:ext cx="5712857" cy="54233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286979-56DD-0804-606B-3FBC3C2D68A7}"/>
              </a:ext>
            </a:extLst>
          </p:cNvPr>
          <p:cNvSpPr txBox="1"/>
          <p:nvPr/>
        </p:nvSpPr>
        <p:spPr>
          <a:xfrm>
            <a:off x="4943503" y="2021983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FF0000"/>
                </a:solidFill>
              </a:rPr>
              <a:t>Upstream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76FD144-95E6-51F3-2E69-D4460CEBD7F9}"/>
              </a:ext>
            </a:extLst>
          </p:cNvPr>
          <p:cNvCxnSpPr>
            <a:cxnSpLocks/>
          </p:cNvCxnSpPr>
          <p:nvPr/>
        </p:nvCxnSpPr>
        <p:spPr>
          <a:xfrm flipH="1">
            <a:off x="5046576" y="2897746"/>
            <a:ext cx="97879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97F9AB0-9C4E-FB0F-57EC-DB77F5EC257B}"/>
              </a:ext>
            </a:extLst>
          </p:cNvPr>
          <p:cNvCxnSpPr>
            <a:cxnSpLocks/>
          </p:cNvCxnSpPr>
          <p:nvPr/>
        </p:nvCxnSpPr>
        <p:spPr>
          <a:xfrm>
            <a:off x="4930666" y="4119093"/>
            <a:ext cx="121061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3A9A695-C148-818A-01C9-FD66FF23290C}"/>
              </a:ext>
            </a:extLst>
          </p:cNvPr>
          <p:cNvSpPr txBox="1"/>
          <p:nvPr/>
        </p:nvSpPr>
        <p:spPr>
          <a:xfrm>
            <a:off x="2425726" y="3546914"/>
            <a:ext cx="6220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srgbClr val="FF0000"/>
                </a:solidFill>
              </a:rPr>
              <a:t>Downstream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E439A29-CF86-55EB-BEB7-AF2BE80AFF8D}"/>
              </a:ext>
            </a:extLst>
          </p:cNvPr>
          <p:cNvSpPr/>
          <p:nvPr/>
        </p:nvSpPr>
        <p:spPr>
          <a:xfrm>
            <a:off x="8760171" y="885638"/>
            <a:ext cx="858388" cy="4909855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8D282C-EBDE-ACD8-69FF-79F79B7A9FC7}"/>
              </a:ext>
            </a:extLst>
          </p:cNvPr>
          <p:cNvSpPr/>
          <p:nvPr/>
        </p:nvSpPr>
        <p:spPr>
          <a:xfrm>
            <a:off x="1972967" y="788398"/>
            <a:ext cx="858388" cy="4909855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AB4DC-2FF2-ACD3-A71E-D5CA682D89D0}"/>
              </a:ext>
            </a:extLst>
          </p:cNvPr>
          <p:cNvSpPr txBox="1"/>
          <p:nvPr/>
        </p:nvSpPr>
        <p:spPr>
          <a:xfrm>
            <a:off x="2901119" y="6315626"/>
            <a:ext cx="63897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+Promising comparison results with VLASIATOR Hybrid simulations….</a:t>
            </a:r>
          </a:p>
        </p:txBody>
      </p:sp>
    </p:spTree>
    <p:extLst>
      <p:ext uri="{BB962C8B-B14F-4D97-AF65-F5344CB8AC3E}">
        <p14:creationId xmlns:p14="http://schemas.microsoft.com/office/powerpoint/2010/main" val="173932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Recent MMS results</a:t>
            </a:r>
          </a:p>
          <a:p>
            <a:pPr marL="0" indent="0" algn="ctr">
              <a:buNone/>
            </a:pPr>
            <a:r>
              <a:rPr lang="en-US" sz="3600" b="1" dirty="0"/>
              <a:t>Evolution &amp; Properties</a:t>
            </a:r>
            <a:r>
              <a:rPr lang="en-US" sz="3600" dirty="0"/>
              <a:t> of Jets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8A902-6353-6DBB-3739-70B50ED0C71A}"/>
              </a:ext>
            </a:extLst>
          </p:cNvPr>
          <p:cNvSpPr txBox="1"/>
          <p:nvPr/>
        </p:nvSpPr>
        <p:spPr>
          <a:xfrm>
            <a:off x="0" y="5950059"/>
            <a:ext cx="7010400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2">
                    <a:lumMod val="10000"/>
                  </a:schemeClr>
                </a:solidFill>
              </a:rPr>
              <a:t>Raptis, S., Karlsson, T., </a:t>
            </a:r>
            <a:r>
              <a:rPr lang="en-US" sz="1300" dirty="0" err="1">
                <a:solidFill>
                  <a:schemeClr val="bg2">
                    <a:lumMod val="10000"/>
                  </a:schemeClr>
                </a:solidFill>
              </a:rPr>
              <a:t>Vaivads</a:t>
            </a:r>
            <a:r>
              <a:rPr lang="en-US" sz="1300" dirty="0">
                <a:solidFill>
                  <a:schemeClr val="bg2">
                    <a:lumMod val="10000"/>
                  </a:schemeClr>
                </a:solidFill>
              </a:rPr>
              <a:t>, A., Lindberg, M., </a:t>
            </a:r>
            <a:r>
              <a:rPr lang="en-US" sz="1300" dirty="0" err="1">
                <a:solidFill>
                  <a:schemeClr val="bg2">
                    <a:lumMod val="10000"/>
                  </a:schemeClr>
                </a:solidFill>
              </a:rPr>
              <a:t>Johlander</a:t>
            </a:r>
            <a:r>
              <a:rPr lang="en-US" sz="1300" dirty="0">
                <a:solidFill>
                  <a:schemeClr val="bg2">
                    <a:lumMod val="10000"/>
                  </a:schemeClr>
                </a:solidFill>
              </a:rPr>
              <a:t>, A., &amp; </a:t>
            </a:r>
            <a:r>
              <a:rPr lang="en-US" sz="1300" dirty="0" err="1">
                <a:solidFill>
                  <a:schemeClr val="bg2">
                    <a:lumMod val="10000"/>
                  </a:schemeClr>
                </a:solidFill>
              </a:rPr>
              <a:t>Trollvik</a:t>
            </a:r>
            <a:r>
              <a:rPr lang="en-US" sz="1300" dirty="0">
                <a:solidFill>
                  <a:schemeClr val="bg2">
                    <a:lumMod val="10000"/>
                  </a:schemeClr>
                </a:solidFill>
              </a:rPr>
              <a:t>, H. (2022). On </a:t>
            </a:r>
            <a:r>
              <a:rPr lang="en-US" sz="1300" dirty="0" err="1">
                <a:solidFill>
                  <a:schemeClr val="bg2">
                    <a:lumMod val="10000"/>
                  </a:schemeClr>
                </a:solidFill>
              </a:rPr>
              <a:t>magnetosheath</a:t>
            </a:r>
            <a:r>
              <a:rPr lang="en-US" sz="1300" dirty="0">
                <a:solidFill>
                  <a:schemeClr val="bg2">
                    <a:lumMod val="10000"/>
                  </a:schemeClr>
                </a:solidFill>
              </a:rPr>
              <a:t> jet kinetic structure and plasma properties. Geophysical Research Letters, 49(21), e2022GL100678.</a:t>
            </a:r>
          </a:p>
          <a:p>
            <a:endParaRPr lang="en-US" sz="13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20F53D-9B2D-9B9C-794B-ED761B9DEE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947" y="-1"/>
            <a:ext cx="1375053" cy="1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65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54" y="935288"/>
            <a:ext cx="4355493" cy="53583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Qpar</a:t>
            </a:r>
            <a:r>
              <a:rPr lang="en-US" dirty="0"/>
              <a:t> magnetosheath jet – </a:t>
            </a:r>
            <a:r>
              <a:rPr lang="en-US" i="1" dirty="0"/>
              <a:t>fast</a:t>
            </a:r>
            <a:r>
              <a:rPr lang="en-US" dirty="0"/>
              <a:t> data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5A6BB8-31CD-76E1-9B28-A558B4DAA9AC}"/>
                  </a:ext>
                </a:extLst>
              </p:cNvPr>
              <p:cNvSpPr txBox="1"/>
              <p:nvPr/>
            </p:nvSpPr>
            <p:spPr>
              <a:xfrm>
                <a:off x="9176362" y="1857886"/>
                <a:ext cx="2170787" cy="23302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u="sng" dirty="0">
                    <a:solidFill>
                      <a:srgbClr val="000000"/>
                    </a:solidFill>
                  </a:rPr>
                  <a:t>Magnetosheath jet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|↑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US" b="0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𝑑𝑦𝑛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&gt;2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𝑑𝑦𝑛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𝐵𝐺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5A6BB8-31CD-76E1-9B28-A558B4DAA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6362" y="1857886"/>
                <a:ext cx="2170787" cy="2330253"/>
              </a:xfrm>
              <a:prstGeom prst="rect">
                <a:avLst/>
              </a:prstGeom>
              <a:blipFill>
                <a:blip r:embed="rId4"/>
                <a:stretch>
                  <a:fillRect t="-1571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FC87BE9-74D5-13E1-0E62-B0C3CFCFF2EF}"/>
              </a:ext>
            </a:extLst>
          </p:cNvPr>
          <p:cNvSpPr txBox="1"/>
          <p:nvPr/>
        </p:nvSpPr>
        <p:spPr>
          <a:xfrm>
            <a:off x="208449" y="1857886"/>
            <a:ext cx="33329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err="1">
                <a:solidFill>
                  <a:srgbClr val="000000"/>
                </a:solidFill>
              </a:rPr>
              <a:t>Qpar</a:t>
            </a:r>
            <a:r>
              <a:rPr lang="en-US" u="sng" dirty="0">
                <a:solidFill>
                  <a:srgbClr val="000000"/>
                </a:solidFill>
              </a:rPr>
              <a:t> magnetosheath: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High energy ions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Low temperature anisotropy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High </a:t>
            </a:r>
            <a:r>
              <a:rPr lang="en-US" b="1" dirty="0">
                <a:solidFill>
                  <a:srgbClr val="000000"/>
                </a:solidFill>
              </a:rPr>
              <a:t>B</a:t>
            </a:r>
            <a:r>
              <a:rPr lang="en-US" dirty="0">
                <a:solidFill>
                  <a:srgbClr val="000000"/>
                </a:solidFill>
              </a:rPr>
              <a:t> Variance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17A907-2C59-B732-4294-7A1B00834530}"/>
              </a:ext>
            </a:extLst>
          </p:cNvPr>
          <p:cNvSpPr/>
          <p:nvPr/>
        </p:nvSpPr>
        <p:spPr>
          <a:xfrm>
            <a:off x="4659207" y="1155700"/>
            <a:ext cx="887965" cy="4759941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4ADE66-B672-AB32-3F30-6DAAA90CFB94}"/>
              </a:ext>
            </a:extLst>
          </p:cNvPr>
          <p:cNvSpPr/>
          <p:nvPr/>
        </p:nvSpPr>
        <p:spPr>
          <a:xfrm>
            <a:off x="6676258" y="1155700"/>
            <a:ext cx="911358" cy="4759941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869FAF-B2D1-8876-0DD4-7E6C9525EF37}"/>
              </a:ext>
            </a:extLst>
          </p:cNvPr>
          <p:cNvSpPr/>
          <p:nvPr/>
        </p:nvSpPr>
        <p:spPr>
          <a:xfrm>
            <a:off x="5547172" y="1155700"/>
            <a:ext cx="1129085" cy="4759941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D5421F-E8E7-01DA-DC99-193DAE336AA0}"/>
              </a:ext>
            </a:extLst>
          </p:cNvPr>
          <p:cNvSpPr txBox="1"/>
          <p:nvPr/>
        </p:nvSpPr>
        <p:spPr>
          <a:xfrm>
            <a:off x="-65714" y="6428296"/>
            <a:ext cx="61617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 S, et al,. 2022b | GRL</a:t>
            </a:r>
          </a:p>
        </p:txBody>
      </p:sp>
    </p:spTree>
    <p:extLst>
      <p:ext uri="{BB962C8B-B14F-4D97-AF65-F5344CB8AC3E}">
        <p14:creationId xmlns:p14="http://schemas.microsoft.com/office/powerpoint/2010/main" val="213884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6" grpId="1" animBg="1"/>
      <p:bldP spid="8" grpId="0" animBg="1"/>
      <p:bldP spid="8" grpId="1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34811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Jet evolution in </a:t>
            </a:r>
            <a:r>
              <a:rPr lang="en-US" dirty="0" err="1"/>
              <a:t>Qpar</a:t>
            </a:r>
            <a:r>
              <a:rPr lang="en-US" dirty="0"/>
              <a:t> magnetosheath</a:t>
            </a:r>
            <a:endParaRPr lang="sv-SE" dirty="0"/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62D3FAA-E3D2-9E08-EF23-DD65B205D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90" y="527669"/>
            <a:ext cx="10357610" cy="59122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EECFBF-1F3A-9E3A-7EED-D0CADAAE9456}"/>
              </a:ext>
            </a:extLst>
          </p:cNvPr>
          <p:cNvSpPr/>
          <p:nvPr/>
        </p:nvSpPr>
        <p:spPr>
          <a:xfrm>
            <a:off x="5151664" y="527669"/>
            <a:ext cx="7040336" cy="6040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1D60A9-746F-3C04-FC31-AB13469C878F}"/>
              </a:ext>
            </a:extLst>
          </p:cNvPr>
          <p:cNvSpPr txBox="1"/>
          <p:nvPr/>
        </p:nvSpPr>
        <p:spPr>
          <a:xfrm>
            <a:off x="-65714" y="6428296"/>
            <a:ext cx="61617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 S, et al,. 2022b | GRL</a:t>
            </a:r>
          </a:p>
        </p:txBody>
      </p:sp>
    </p:spTree>
    <p:extLst>
      <p:ext uri="{BB962C8B-B14F-4D97-AF65-F5344CB8AC3E}">
        <p14:creationId xmlns:p14="http://schemas.microsoft.com/office/powerpoint/2010/main" val="5584815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Transient events – weather</a:t>
            </a:r>
            <a:endParaRPr lang="sv-SE" dirty="0"/>
          </a:p>
        </p:txBody>
      </p:sp>
      <p:pic>
        <p:nvPicPr>
          <p:cNvPr id="1028" name="Picture 4" descr="Winter Storm GIF - Snowing Winter Snowfall - Discover &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64" y="4162161"/>
            <a:ext cx="4057940" cy="244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ain Gif - Ice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4" y="1209038"/>
            <a:ext cx="5541145" cy="290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44170" y="537051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CMEs/Solar Flares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42201" y="3804541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Snowstorms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43318" y="839706"/>
            <a:ext cx="65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Rain</a:t>
            </a:r>
          </a:p>
        </p:txBody>
      </p:sp>
      <p:pic>
        <p:nvPicPr>
          <p:cNvPr id="10" name="Picture 2" descr="Solar Flare GIFs - Get the best GIF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3" y="838123"/>
            <a:ext cx="5293448" cy="297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34811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Jet evolution in </a:t>
            </a:r>
            <a:r>
              <a:rPr lang="en-US" dirty="0" err="1"/>
              <a:t>Qpar</a:t>
            </a:r>
            <a:r>
              <a:rPr lang="en-US" dirty="0"/>
              <a:t> magnetosheath</a:t>
            </a:r>
            <a:endParaRPr lang="sv-SE" dirty="0"/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62D3FAA-E3D2-9E08-EF23-DD65B205D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90" y="527669"/>
            <a:ext cx="10357610" cy="59122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EECFBF-1F3A-9E3A-7EED-D0CADAAE9456}"/>
              </a:ext>
            </a:extLst>
          </p:cNvPr>
          <p:cNvSpPr/>
          <p:nvPr/>
        </p:nvSpPr>
        <p:spPr>
          <a:xfrm>
            <a:off x="7519307" y="527669"/>
            <a:ext cx="4672693" cy="6040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285CF-CE02-65B7-AA8C-8118B990C173}"/>
              </a:ext>
            </a:extLst>
          </p:cNvPr>
          <p:cNvSpPr txBox="1"/>
          <p:nvPr/>
        </p:nvSpPr>
        <p:spPr>
          <a:xfrm>
            <a:off x="-65714" y="6428296"/>
            <a:ext cx="61617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 S, et al,. 2022b | GRL</a:t>
            </a:r>
          </a:p>
        </p:txBody>
      </p:sp>
    </p:spTree>
    <p:extLst>
      <p:ext uri="{BB962C8B-B14F-4D97-AF65-F5344CB8AC3E}">
        <p14:creationId xmlns:p14="http://schemas.microsoft.com/office/powerpoint/2010/main" val="4009349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34811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Jet evolution in </a:t>
            </a:r>
            <a:r>
              <a:rPr lang="en-US" dirty="0" err="1"/>
              <a:t>Qpar</a:t>
            </a:r>
            <a:r>
              <a:rPr lang="en-US" dirty="0"/>
              <a:t> magnetosheath</a:t>
            </a:r>
            <a:endParaRPr lang="sv-SE" dirty="0"/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62D3FAA-E3D2-9E08-EF23-DD65B205D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90" y="527669"/>
            <a:ext cx="10357610" cy="59122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EECFBF-1F3A-9E3A-7EED-D0CADAAE9456}"/>
              </a:ext>
            </a:extLst>
          </p:cNvPr>
          <p:cNvSpPr/>
          <p:nvPr/>
        </p:nvSpPr>
        <p:spPr>
          <a:xfrm>
            <a:off x="9833882" y="527669"/>
            <a:ext cx="2358118" cy="6040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1685C94-4FE9-6EE0-5D3A-D6298714BEA4}"/>
              </a:ext>
            </a:extLst>
          </p:cNvPr>
          <p:cNvSpPr/>
          <p:nvPr/>
        </p:nvSpPr>
        <p:spPr>
          <a:xfrm>
            <a:off x="5766522" y="2945238"/>
            <a:ext cx="711528" cy="6635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EB7337-5A59-085D-34DF-4E33429C538D}"/>
              </a:ext>
            </a:extLst>
          </p:cNvPr>
          <p:cNvSpPr txBox="1"/>
          <p:nvPr/>
        </p:nvSpPr>
        <p:spPr>
          <a:xfrm>
            <a:off x="-65714" y="6428296"/>
            <a:ext cx="61617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 S, et al,. 2022b | GRL</a:t>
            </a:r>
          </a:p>
        </p:txBody>
      </p:sp>
    </p:spTree>
    <p:extLst>
      <p:ext uri="{BB962C8B-B14F-4D97-AF65-F5344CB8AC3E}">
        <p14:creationId xmlns:p14="http://schemas.microsoft.com/office/powerpoint/2010/main" val="1663393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Summary &amp; Future</a:t>
            </a:r>
          </a:p>
        </p:txBody>
      </p:sp>
    </p:spTree>
    <p:extLst>
      <p:ext uri="{BB962C8B-B14F-4D97-AF65-F5344CB8AC3E}">
        <p14:creationId xmlns:p14="http://schemas.microsoft.com/office/powerpoint/2010/main" val="580809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  <a:endParaRPr lang="sv-SE" dirty="0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F48BD2E-D456-45B5-84DA-B0492F88F1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7" t="-2118" r="23409" b="31183"/>
          <a:stretch/>
        </p:blipFill>
        <p:spPr>
          <a:xfrm>
            <a:off x="7124818" y="1633873"/>
            <a:ext cx="3905119" cy="3625621"/>
          </a:xfrm>
          <a:prstGeom prst="rect">
            <a:avLst/>
          </a:prstGeom>
        </p:spPr>
      </p:pic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863FFD6F-B38D-CE52-77C1-D162877C7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" y="1532013"/>
            <a:ext cx="5580024" cy="3236811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24B3B07-1648-DBDD-35F6-C52A755559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820647"/>
              </p:ext>
            </p:extLst>
          </p:nvPr>
        </p:nvGraphicFramePr>
        <p:xfrm>
          <a:off x="1300756" y="4857672"/>
          <a:ext cx="4279268" cy="1036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Εικόνα Bitmap" r:id="rId5" imgW="10382400" imgH="2514600" progId="Paint.Picture">
                  <p:embed/>
                </p:oleObj>
              </mc:Choice>
              <mc:Fallback>
                <p:oleObj name="Εικόνα Bitmap" r:id="rId5" imgW="10382400" imgH="2514600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59BA8B2-6AD9-C9DB-8275-CFBF4080BE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00756" y="4857672"/>
                        <a:ext cx="4279268" cy="1036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237225-0B47-674C-EB1A-125EEC3AEA5B}"/>
              </a:ext>
            </a:extLst>
          </p:cNvPr>
          <p:cNvCxnSpPr>
            <a:cxnSpLocks/>
          </p:cNvCxnSpPr>
          <p:nvPr/>
        </p:nvCxnSpPr>
        <p:spPr>
          <a:xfrm>
            <a:off x="6096000" y="836272"/>
            <a:ext cx="0" cy="5555848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23D5E9E-E205-E002-82A5-20EC61D2A058}"/>
              </a:ext>
            </a:extLst>
          </p:cNvPr>
          <p:cNvSpPr txBox="1"/>
          <p:nvPr/>
        </p:nvSpPr>
        <p:spPr>
          <a:xfrm>
            <a:off x="575400" y="998968"/>
            <a:ext cx="480426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rgbClr val="000000"/>
                </a:solidFill>
              </a:rPr>
              <a:t>Jets forming from shock’s fundamental non-stationarity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316C1-A7DF-D78D-5674-853F29EB3F46}"/>
              </a:ext>
            </a:extLst>
          </p:cNvPr>
          <p:cNvSpPr txBox="1"/>
          <p:nvPr/>
        </p:nvSpPr>
        <p:spPr>
          <a:xfrm>
            <a:off x="6560687" y="998968"/>
            <a:ext cx="50786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rgbClr val="000000"/>
                </a:solidFill>
              </a:rPr>
              <a:t>Jets exhibiting 2+ populations = Partial moments needed </a:t>
            </a:r>
          </a:p>
          <a:p>
            <a:pPr algn="ctr"/>
            <a:r>
              <a:rPr lang="en-US" sz="1500" i="1" dirty="0">
                <a:solidFill>
                  <a:srgbClr val="000000"/>
                </a:solidFill>
              </a:rPr>
              <a:t>= Very similar to upstream SW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079BA4-5371-BC6C-58B8-101A8E4B9DED}"/>
              </a:ext>
            </a:extLst>
          </p:cNvPr>
          <p:cNvSpPr txBox="1"/>
          <p:nvPr/>
        </p:nvSpPr>
        <p:spPr>
          <a:xfrm>
            <a:off x="1849485" y="6329150"/>
            <a:ext cx="84930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0000"/>
                </a:solidFill>
              </a:rPr>
              <a:t>Shocks, </a:t>
            </a:r>
            <a:r>
              <a:rPr lang="en-US" sz="1500" b="1" dirty="0" err="1">
                <a:solidFill>
                  <a:srgbClr val="000000"/>
                </a:solidFill>
              </a:rPr>
              <a:t>magnetosheath</a:t>
            </a:r>
            <a:r>
              <a:rPr lang="en-US" sz="1500" b="1" dirty="0">
                <a:solidFill>
                  <a:srgbClr val="000000"/>
                </a:solidFill>
              </a:rPr>
              <a:t>, fast plasma flows, foreshock transients etc. = kinetic structures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1988074-20BC-5E9D-1B86-C5F1B81CB729}"/>
              </a:ext>
            </a:extLst>
          </p:cNvPr>
          <p:cNvGrpSpPr/>
          <p:nvPr/>
        </p:nvGrpSpPr>
        <p:grpSpPr>
          <a:xfrm>
            <a:off x="8343008" y="5560784"/>
            <a:ext cx="1650189" cy="585978"/>
            <a:chOff x="8357250" y="5480397"/>
            <a:chExt cx="1872680" cy="6649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36AA69-942E-302B-02E1-BEB0BD93F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57250" y="5480397"/>
              <a:ext cx="1777997" cy="4445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88280D-FB4B-8A38-F755-5B72517AD170}"/>
                </a:ext>
              </a:extLst>
            </p:cNvPr>
            <p:cNvSpPr txBox="1"/>
            <p:nvPr/>
          </p:nvSpPr>
          <p:spPr>
            <a:xfrm>
              <a:off x="8395252" y="5796107"/>
              <a:ext cx="537007" cy="349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Jet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4AD35E-C9E6-0D8D-EDE0-2F8B3B7679C9}"/>
                </a:ext>
              </a:extLst>
            </p:cNvPr>
            <p:cNvSpPr txBox="1"/>
            <p:nvPr/>
          </p:nvSpPr>
          <p:spPr>
            <a:xfrm>
              <a:off x="9216310" y="5796107"/>
              <a:ext cx="1013620" cy="349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808080"/>
                  </a:solidFill>
                </a:rPr>
                <a:t>BG/MSH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371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Future</a:t>
            </a:r>
            <a:r>
              <a:rPr lang="el-GR" dirty="0"/>
              <a:t> – M</a:t>
            </a:r>
            <a:r>
              <a:rPr lang="en-US" dirty="0"/>
              <a:t>MS</a:t>
            </a: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7454D6-BB04-E30B-071A-A5050CFBF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307" y="789089"/>
            <a:ext cx="9815385" cy="549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30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Future – Data &amp; Simulations</a:t>
            </a:r>
            <a:endParaRPr lang="sv-SE" dirty="0"/>
          </a:p>
        </p:txBody>
      </p:sp>
      <p:pic>
        <p:nvPicPr>
          <p:cNvPr id="1035" name="Picture 11">
            <a:extLst>
              <a:ext uri="{FF2B5EF4-FFF2-40B4-BE49-F238E27FC236}">
                <a16:creationId xmlns:a16="http://schemas.microsoft.com/office/drawing/2014/main" id="{89407455-8593-26B0-A67D-C176F85D1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9" y="288487"/>
            <a:ext cx="2328862" cy="232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51BDF181-28C7-5384-76E9-BD1A12958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2" y="789089"/>
            <a:ext cx="3057525" cy="342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CAD64-EFEA-E000-AFE3-81494AEBF161}"/>
              </a:ext>
            </a:extLst>
          </p:cNvPr>
          <p:cNvSpPr txBox="1"/>
          <p:nvPr/>
        </p:nvSpPr>
        <p:spPr>
          <a:xfrm>
            <a:off x="518252" y="2653579"/>
            <a:ext cx="61650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 spacecraft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50 - 3,000 km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br>
              <a:rPr lang="en-US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5-7 spacecraft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30 - 5,000 km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56C41A-A6DB-7969-7C75-9F46F44F36F4}"/>
              </a:ext>
            </a:extLst>
          </p:cNvPr>
          <p:cNvSpPr txBox="1"/>
          <p:nvPr/>
        </p:nvSpPr>
        <p:spPr>
          <a:xfrm>
            <a:off x="3032521" y="789089"/>
            <a:ext cx="61650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Plasma Observatory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1042" name="Picture 18">
            <a:extLst>
              <a:ext uri="{FF2B5EF4-FFF2-40B4-BE49-F238E27FC236}">
                <a16:creationId xmlns:a16="http://schemas.microsoft.com/office/drawing/2014/main" id="{25D859B8-F72B-9455-B51D-671BCD82C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55" y="4439529"/>
            <a:ext cx="3057525" cy="210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B18FA8E1-DB00-37F4-8FB9-F95816346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4961902"/>
            <a:ext cx="1462105" cy="132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66235E2-67EC-06B4-6050-4F49EBC0F523}"/>
              </a:ext>
            </a:extLst>
          </p:cNvPr>
          <p:cNvCxnSpPr>
            <a:cxnSpLocks/>
          </p:cNvCxnSpPr>
          <p:nvPr/>
        </p:nvCxnSpPr>
        <p:spPr>
          <a:xfrm>
            <a:off x="6096000" y="836272"/>
            <a:ext cx="0" cy="5555848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46" name="Picture 22">
            <a:extLst>
              <a:ext uri="{FF2B5EF4-FFF2-40B4-BE49-F238E27FC236}">
                <a16:creationId xmlns:a16="http://schemas.microsoft.com/office/drawing/2014/main" id="{6FD40A64-3B4D-C632-8883-9D210255A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896" y="789089"/>
            <a:ext cx="2946400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C808BADE-DAD8-BBB6-916E-549284C49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3606" y="4218979"/>
            <a:ext cx="2044149" cy="180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Menura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9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   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50" name="Picture 26">
            <a:extLst>
              <a:ext uri="{FF2B5EF4-FFF2-40B4-BE49-F238E27FC236}">
                <a16:creationId xmlns:a16="http://schemas.microsoft.com/office/drawing/2014/main" id="{129DD6C7-21DA-3D72-F06A-36460B332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06" y="4519511"/>
            <a:ext cx="1384300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2170A8F3-5EB6-4007-83F8-8364EE686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438" y="3174726"/>
            <a:ext cx="2729199" cy="337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48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6294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41964077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7FF8E9-C870-801B-CF76-378C61F5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Proposing a new model</a:t>
            </a:r>
            <a:endParaRPr lang="LID4096" dirty="0"/>
          </a:p>
        </p:txBody>
      </p:sp>
      <p:pic>
        <p:nvPicPr>
          <p:cNvPr id="4" name="Picture 2" descr="Standards">
            <a:extLst>
              <a:ext uri="{FF2B5EF4-FFF2-40B4-BE49-F238E27FC236}">
                <a16:creationId xmlns:a16="http://schemas.microsoft.com/office/drawing/2014/main" id="{ADEE23A0-2863-D3B5-5F9C-07EF2FE71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41" y="1056700"/>
            <a:ext cx="8923318" cy="505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A5AB38-D38B-7CFB-9902-6B111B5F2922}"/>
              </a:ext>
            </a:extLst>
          </p:cNvPr>
          <p:cNvSpPr txBox="1"/>
          <p:nvPr/>
        </p:nvSpPr>
        <p:spPr>
          <a:xfrm>
            <a:off x="-13205" y="6374909"/>
            <a:ext cx="5044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*Where, standards = models, mechanisms, explanations etc. </a:t>
            </a:r>
            <a:endParaRPr lang="LID4096" sz="1400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0E3923-64BA-B801-2E46-2C836A917379}"/>
              </a:ext>
            </a:extLst>
          </p:cNvPr>
          <p:cNvCxnSpPr/>
          <p:nvPr/>
        </p:nvCxnSpPr>
        <p:spPr>
          <a:xfrm>
            <a:off x="4415245" y="1056700"/>
            <a:ext cx="1776548" cy="275711"/>
          </a:xfrm>
          <a:prstGeom prst="line">
            <a:avLst/>
          </a:prstGeom>
          <a:ln w="38100">
            <a:solidFill>
              <a:srgbClr val="FF3B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F69086-5223-70FE-B8F8-E37D77184CC0}"/>
              </a:ext>
            </a:extLst>
          </p:cNvPr>
          <p:cNvCxnSpPr/>
          <p:nvPr/>
        </p:nvCxnSpPr>
        <p:spPr>
          <a:xfrm>
            <a:off x="1989908" y="4185254"/>
            <a:ext cx="1776548" cy="275711"/>
          </a:xfrm>
          <a:prstGeom prst="line">
            <a:avLst/>
          </a:prstGeom>
          <a:ln w="38100">
            <a:solidFill>
              <a:srgbClr val="FF3B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324EB5-D305-83F5-8FE9-2829C334A9B6}"/>
              </a:ext>
            </a:extLst>
          </p:cNvPr>
          <p:cNvCxnSpPr>
            <a:cxnSpLocks/>
          </p:cNvCxnSpPr>
          <p:nvPr/>
        </p:nvCxnSpPr>
        <p:spPr>
          <a:xfrm>
            <a:off x="6400799" y="2698266"/>
            <a:ext cx="1463041" cy="192980"/>
          </a:xfrm>
          <a:prstGeom prst="line">
            <a:avLst/>
          </a:prstGeom>
          <a:ln w="38100">
            <a:solidFill>
              <a:srgbClr val="FF3B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D212AB-93E5-095C-5AE2-C04320C4CBDE}"/>
              </a:ext>
            </a:extLst>
          </p:cNvPr>
          <p:cNvCxnSpPr>
            <a:cxnSpLocks/>
          </p:cNvCxnSpPr>
          <p:nvPr/>
        </p:nvCxnSpPr>
        <p:spPr>
          <a:xfrm>
            <a:off x="8617131" y="4226620"/>
            <a:ext cx="1463041" cy="192980"/>
          </a:xfrm>
          <a:prstGeom prst="line">
            <a:avLst/>
          </a:prstGeom>
          <a:ln w="38100">
            <a:solidFill>
              <a:srgbClr val="FF3B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ED2AB11-08E2-2DE3-A365-BBC09665C5E8}"/>
              </a:ext>
            </a:extLst>
          </p:cNvPr>
          <p:cNvSpPr txBox="1"/>
          <p:nvPr/>
        </p:nvSpPr>
        <p:spPr>
          <a:xfrm>
            <a:off x="3580090" y="4091633"/>
            <a:ext cx="186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*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051C30-59A4-B031-3C50-D46786DB76E4}"/>
              </a:ext>
            </a:extLst>
          </p:cNvPr>
          <p:cNvSpPr txBox="1"/>
          <p:nvPr/>
        </p:nvSpPr>
        <p:spPr>
          <a:xfrm>
            <a:off x="9986989" y="4050268"/>
            <a:ext cx="186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*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526724-4A8A-81BD-E00C-A80A896DB5CF}"/>
              </a:ext>
            </a:extLst>
          </p:cNvPr>
          <p:cNvSpPr txBox="1"/>
          <p:nvPr/>
        </p:nvSpPr>
        <p:spPr>
          <a:xfrm>
            <a:off x="7408889" y="2513600"/>
            <a:ext cx="186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*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E4967-EF44-81E4-ED82-58A96D98842B}"/>
              </a:ext>
            </a:extLst>
          </p:cNvPr>
          <p:cNvSpPr txBox="1"/>
          <p:nvPr/>
        </p:nvSpPr>
        <p:spPr>
          <a:xfrm>
            <a:off x="6096000" y="912219"/>
            <a:ext cx="186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5201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Partial Moment Derivation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4D64EB-1B56-E66F-EDF5-C10A712FD86A}"/>
                  </a:ext>
                </a:extLst>
              </p:cNvPr>
              <p:cNvSpPr txBox="1"/>
              <p:nvPr/>
            </p:nvSpPr>
            <p:spPr>
              <a:xfrm>
                <a:off x="67112" y="1510018"/>
                <a:ext cx="2773620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u="sng" dirty="0">
                    <a:solidFill>
                      <a:srgbClr val="000000"/>
                    </a:solidFill>
                  </a:rPr>
                  <a:t> </a:t>
                </a:r>
                <a:r>
                  <a:rPr lang="en-US" u="sng" dirty="0">
                    <a:solidFill>
                      <a:srgbClr val="000000"/>
                    </a:solidFill>
                  </a:rPr>
                  <a:t>Methods:</a:t>
                </a:r>
              </a:p>
              <a:p>
                <a:pPr algn="ctr"/>
                <a:endParaRPr lang="en-US" u="sng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70C0"/>
                    </a:solidFill>
                  </a:rPr>
                  <a:t>Cut</a:t>
                </a:r>
                <a:r>
                  <a:rPr lang="en-US" dirty="0">
                    <a:solidFill>
                      <a:srgbClr val="000000"/>
                    </a:solidFill>
                  </a:rPr>
                  <a:t> : 1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th</m:t>
                        </m:r>
                      </m:sub>
                    </m:sSub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sphere in 3D VDF around bulk velocity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Fit </a:t>
                </a:r>
                <a:r>
                  <a:rPr lang="en-US" dirty="0">
                    <a:solidFill>
                      <a:srgbClr val="000000"/>
                    </a:solidFill>
                  </a:rPr>
                  <a:t>: Fit 2 Maxwellians in 1D </a:t>
                </a:r>
                <a:r>
                  <a:rPr lang="en-US">
                    <a:solidFill>
                      <a:srgbClr val="000000"/>
                    </a:solidFill>
                  </a:rPr>
                  <a:t>reduced VDFs</a:t>
                </a:r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LID4096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4D64EB-1B56-E66F-EDF5-C10A712FD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2" y="1510018"/>
                <a:ext cx="2773620" cy="3139321"/>
              </a:xfrm>
              <a:prstGeom prst="rect">
                <a:avLst/>
              </a:prstGeom>
              <a:blipFill>
                <a:blip r:embed="rId3"/>
                <a:stretch>
                  <a:fillRect l="-1319" t="-1165" r="-44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7B636976-7C8C-0BF6-2632-D8254EA3B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86" y="515937"/>
            <a:ext cx="8710908" cy="5826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9588D1-6641-BC9C-2DB0-E1EDAD3D2A16}"/>
              </a:ext>
            </a:extLst>
          </p:cNvPr>
          <p:cNvSpPr txBox="1"/>
          <p:nvPr/>
        </p:nvSpPr>
        <p:spPr>
          <a:xfrm>
            <a:off x="-65714" y="6428296"/>
            <a:ext cx="61617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 S, et al,. 2022b | GRL</a:t>
            </a:r>
          </a:p>
        </p:txBody>
      </p:sp>
    </p:spTree>
    <p:extLst>
      <p:ext uri="{BB962C8B-B14F-4D97-AF65-F5344CB8AC3E}">
        <p14:creationId xmlns:p14="http://schemas.microsoft.com/office/powerpoint/2010/main" val="18559619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Upstream whistlers associated to reformation</a:t>
            </a:r>
            <a:endParaRPr lang="sv-S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7" y="1021243"/>
            <a:ext cx="5301275" cy="50745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207" y="922133"/>
            <a:ext cx="5358393" cy="52727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A62CB2-707A-3186-24AB-6F7BD744F3AB}"/>
              </a:ext>
            </a:extLst>
          </p:cNvPr>
          <p:cNvSpPr/>
          <p:nvPr/>
        </p:nvSpPr>
        <p:spPr>
          <a:xfrm>
            <a:off x="-37483" y="6422328"/>
            <a:ext cx="18998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>
                <a:solidFill>
                  <a:srgbClr val="000000"/>
                </a:solidFill>
              </a:rPr>
              <a:t>Unpublished data - ongoing</a:t>
            </a:r>
            <a:endParaRPr lang="el-GR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130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Transient events – weather</a:t>
            </a:r>
            <a:endParaRPr lang="sv-SE" dirty="0"/>
          </a:p>
        </p:txBody>
      </p:sp>
      <p:pic>
        <p:nvPicPr>
          <p:cNvPr id="1030" name="Picture 6" descr="Rain Gif - Ice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4" y="1209038"/>
            <a:ext cx="5541145" cy="290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44170" y="537051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CMEs/Solar Flares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0994" y="3857370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Solar cycle, streams, discontinuities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43318" y="839706"/>
            <a:ext cx="65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Rain</a:t>
            </a:r>
          </a:p>
        </p:txBody>
      </p:sp>
      <p:pic>
        <p:nvPicPr>
          <p:cNvPr id="10" name="Picture 2" descr="Solar Flare GIFs - Get the best GIF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3" y="838123"/>
            <a:ext cx="5293448" cy="297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80530" y="6452627"/>
            <a:ext cx="8771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Credits : NASA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4" name="Picture 4" descr="The magnetosphere shields Earth: Each second, 1.5 million tons of solar material shoot off the Sun into space r/sciences GIF">
            <a:extLst>
              <a:ext uri="{FF2B5EF4-FFF2-40B4-BE49-F238E27FC236}">
                <a16:creationId xmlns:a16="http://schemas.microsoft.com/office/drawing/2014/main" id="{D6C7496F-87BF-0998-43F2-3987D9607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51" y="4208400"/>
            <a:ext cx="3940798" cy="222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89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Formation mechanism</a:t>
            </a:r>
            <a:endParaRPr lang="sv-S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144" y="685800"/>
            <a:ext cx="8015712" cy="54864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32A64E-C733-0334-9F69-2DFB8670315B}"/>
              </a:ext>
            </a:extLst>
          </p:cNvPr>
          <p:cNvSpPr/>
          <p:nvPr/>
        </p:nvSpPr>
        <p:spPr>
          <a:xfrm>
            <a:off x="-77012" y="6422328"/>
            <a:ext cx="24801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>
                <a:solidFill>
                  <a:srgbClr val="000000"/>
                </a:solidFill>
              </a:rPr>
              <a:t>Raptis S</a:t>
            </a:r>
            <a:r>
              <a:rPr lang="en-US" sz="1000" dirty="0">
                <a:solidFill>
                  <a:srgbClr val="000000"/>
                </a:solidFill>
              </a:rPr>
              <a:t>., et al. 2022a | Nat. </a:t>
            </a:r>
            <a:r>
              <a:rPr lang="en-US" sz="1000" dirty="0" err="1">
                <a:solidFill>
                  <a:srgbClr val="000000"/>
                </a:solidFill>
              </a:rPr>
              <a:t>Commun</a:t>
            </a:r>
            <a:r>
              <a:rPr lang="en-US" sz="1000" dirty="0">
                <a:solidFill>
                  <a:srgbClr val="000000"/>
                </a:solidFill>
              </a:rPr>
              <a:t>.</a:t>
            </a:r>
            <a:endParaRPr lang="el-GR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8501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Formation mechanism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144" y="685800"/>
            <a:ext cx="8015712" cy="54864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1B10D9-36C1-AF73-05A1-13EACC74444E}"/>
              </a:ext>
            </a:extLst>
          </p:cNvPr>
          <p:cNvSpPr/>
          <p:nvPr/>
        </p:nvSpPr>
        <p:spPr>
          <a:xfrm>
            <a:off x="-77012" y="6422328"/>
            <a:ext cx="24801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>
                <a:solidFill>
                  <a:srgbClr val="000000"/>
                </a:solidFill>
              </a:rPr>
              <a:t>Raptis S</a:t>
            </a:r>
            <a:r>
              <a:rPr lang="en-US" sz="1000" dirty="0">
                <a:solidFill>
                  <a:srgbClr val="000000"/>
                </a:solidFill>
              </a:rPr>
              <a:t>., et al. 2022a | Nat. </a:t>
            </a:r>
            <a:r>
              <a:rPr lang="en-US" sz="1000" dirty="0" err="1">
                <a:solidFill>
                  <a:srgbClr val="000000"/>
                </a:solidFill>
              </a:rPr>
              <a:t>Commun</a:t>
            </a:r>
            <a:r>
              <a:rPr lang="en-US" sz="1000" dirty="0">
                <a:solidFill>
                  <a:srgbClr val="000000"/>
                </a:solidFill>
              </a:rPr>
              <a:t>.</a:t>
            </a:r>
            <a:endParaRPr lang="el-GR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772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Formation mechanism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144" y="685800"/>
            <a:ext cx="8015712" cy="54864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E341F7-29A4-20DB-B195-0A8EA863A8CE}"/>
              </a:ext>
            </a:extLst>
          </p:cNvPr>
          <p:cNvSpPr/>
          <p:nvPr/>
        </p:nvSpPr>
        <p:spPr>
          <a:xfrm>
            <a:off x="-77012" y="6422328"/>
            <a:ext cx="24801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>
                <a:solidFill>
                  <a:srgbClr val="000000"/>
                </a:solidFill>
              </a:rPr>
              <a:t>Raptis S</a:t>
            </a:r>
            <a:r>
              <a:rPr lang="en-US" sz="1000" dirty="0">
                <a:solidFill>
                  <a:srgbClr val="000000"/>
                </a:solidFill>
              </a:rPr>
              <a:t>., et al. 2022a | Nat. </a:t>
            </a:r>
            <a:r>
              <a:rPr lang="en-US" sz="1000" dirty="0" err="1">
                <a:solidFill>
                  <a:srgbClr val="000000"/>
                </a:solidFill>
              </a:rPr>
              <a:t>Commun</a:t>
            </a:r>
            <a:r>
              <a:rPr lang="en-US" sz="1000" dirty="0">
                <a:solidFill>
                  <a:srgbClr val="000000"/>
                </a:solidFill>
              </a:rPr>
              <a:t>.</a:t>
            </a:r>
            <a:endParaRPr lang="el-GR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826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Formation mechanism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12" y="685800"/>
            <a:ext cx="8382377" cy="54864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1F62DB-9D8F-30AC-5CA4-F28C5DE0FC56}"/>
              </a:ext>
            </a:extLst>
          </p:cNvPr>
          <p:cNvSpPr/>
          <p:nvPr/>
        </p:nvSpPr>
        <p:spPr>
          <a:xfrm>
            <a:off x="-77012" y="6422328"/>
            <a:ext cx="24801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>
                <a:solidFill>
                  <a:srgbClr val="000000"/>
                </a:solidFill>
              </a:rPr>
              <a:t>Raptis S</a:t>
            </a:r>
            <a:r>
              <a:rPr lang="en-US" sz="1000" dirty="0">
                <a:solidFill>
                  <a:srgbClr val="000000"/>
                </a:solidFill>
              </a:rPr>
              <a:t>., et al. 2022a | Nat. </a:t>
            </a:r>
            <a:r>
              <a:rPr lang="en-US" sz="1000" dirty="0" err="1">
                <a:solidFill>
                  <a:srgbClr val="000000"/>
                </a:solidFill>
              </a:rPr>
              <a:t>Commun</a:t>
            </a:r>
            <a:r>
              <a:rPr lang="en-US" sz="1000" dirty="0">
                <a:solidFill>
                  <a:srgbClr val="000000"/>
                </a:solidFill>
              </a:rPr>
              <a:t>.</a:t>
            </a:r>
            <a:endParaRPr lang="el-GR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276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Formation mechanism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12" y="685800"/>
            <a:ext cx="8382377" cy="54864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475A14-31DD-7470-04D1-86D4BF5ED996}"/>
              </a:ext>
            </a:extLst>
          </p:cNvPr>
          <p:cNvSpPr/>
          <p:nvPr/>
        </p:nvSpPr>
        <p:spPr>
          <a:xfrm>
            <a:off x="-77012" y="6422328"/>
            <a:ext cx="24801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>
                <a:solidFill>
                  <a:srgbClr val="000000"/>
                </a:solidFill>
              </a:rPr>
              <a:t>Raptis S</a:t>
            </a:r>
            <a:r>
              <a:rPr lang="en-US" sz="1000" dirty="0">
                <a:solidFill>
                  <a:srgbClr val="000000"/>
                </a:solidFill>
              </a:rPr>
              <a:t>., et al. 2022a | Nat. </a:t>
            </a:r>
            <a:r>
              <a:rPr lang="en-US" sz="1000" dirty="0" err="1">
                <a:solidFill>
                  <a:srgbClr val="000000"/>
                </a:solidFill>
              </a:rPr>
              <a:t>Commun</a:t>
            </a:r>
            <a:r>
              <a:rPr lang="en-US" sz="1000" dirty="0">
                <a:solidFill>
                  <a:srgbClr val="000000"/>
                </a:solidFill>
              </a:rPr>
              <a:t>.</a:t>
            </a:r>
            <a:endParaRPr lang="el-GR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9577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Local &amp; Global Shock properties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9A2799-E4AF-45B8-ED00-E9C0BE3E99E8}"/>
                  </a:ext>
                </a:extLst>
              </p:cNvPr>
              <p:cNvSpPr txBox="1"/>
              <p:nvPr/>
            </p:nvSpPr>
            <p:spPr>
              <a:xfrm>
                <a:off x="6096000" y="1572105"/>
                <a:ext cx="514350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u="sng" dirty="0">
                    <a:solidFill>
                      <a:srgbClr val="000000"/>
                    </a:solidFill>
                  </a:rPr>
                  <a:t>Local Measurements (e.g., MMS4)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𝐵𝑛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65−80°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u="sng" dirty="0">
                    <a:solidFill>
                      <a:srgbClr val="000000"/>
                    </a:solidFill>
                  </a:rPr>
                  <a:t>Global BS model (e.g., Farris et al.)</a:t>
                </a:r>
              </a:p>
              <a:p>
                <a:pPr algn="ctr"/>
                <a:endParaRPr lang="en-US" u="sng" dirty="0">
                  <a:solidFill>
                    <a:srgbClr val="0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𝐵𝑛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25°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u="sng" dirty="0">
                    <a:solidFill>
                      <a:srgbClr val="000000"/>
                    </a:solidFill>
                  </a:rPr>
                  <a:t> </a:t>
                </a:r>
                <a:endParaRPr lang="LID4096" u="sng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9A2799-E4AF-45B8-ED00-E9C0BE3E9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572105"/>
                <a:ext cx="5143500" cy="2308324"/>
              </a:xfrm>
              <a:prstGeom prst="rect">
                <a:avLst/>
              </a:prstGeom>
              <a:blipFill>
                <a:blip r:embed="rId2"/>
                <a:stretch>
                  <a:fillRect t="-1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8EF4AE1-5E1D-57E3-A8A9-D366CC94E4EF}"/>
              </a:ext>
            </a:extLst>
          </p:cNvPr>
          <p:cNvSpPr txBox="1"/>
          <p:nvPr/>
        </p:nvSpPr>
        <p:spPr>
          <a:xfrm>
            <a:off x="6096000" y="3682528"/>
            <a:ext cx="535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Consistent with FCS (i.e., SLAMS) acting locally as  </a:t>
            </a:r>
            <a:r>
              <a:rPr lang="en-US" dirty="0" err="1">
                <a:solidFill>
                  <a:srgbClr val="000000"/>
                </a:solidFill>
              </a:rPr>
              <a:t>Qperp</a:t>
            </a:r>
            <a:r>
              <a:rPr lang="en-US" dirty="0">
                <a:solidFill>
                  <a:srgbClr val="000000"/>
                </a:solidFill>
              </a:rPr>
              <a:t> shocks.</a:t>
            </a:r>
            <a:endParaRPr lang="LID4096" dirty="0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10C33D-B7EE-78E4-23F9-EA2935C82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840361"/>
            <a:ext cx="5600700" cy="5619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11640" y="5285895"/>
            <a:ext cx="2728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Turner et al. 2021 (HFA)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r>
              <a:rPr lang="en-US" dirty="0">
                <a:solidFill>
                  <a:srgbClr val="000000"/>
                </a:solidFill>
              </a:rPr>
              <a:t>38.5 (“global” shock)</a:t>
            </a:r>
          </a:p>
          <a:p>
            <a:r>
              <a:rPr lang="en-US" dirty="0">
                <a:solidFill>
                  <a:srgbClr val="000000"/>
                </a:solidFill>
              </a:rPr>
              <a:t>80.3 (“local” shock)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E77E94-6896-2751-C5E6-4FC639B3577E}"/>
              </a:ext>
            </a:extLst>
          </p:cNvPr>
          <p:cNvSpPr/>
          <p:nvPr/>
        </p:nvSpPr>
        <p:spPr>
          <a:xfrm>
            <a:off x="-37483" y="6422328"/>
            <a:ext cx="18998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>
                <a:solidFill>
                  <a:srgbClr val="000000"/>
                </a:solidFill>
              </a:rPr>
              <a:t>Unpublished data - ongoing</a:t>
            </a:r>
            <a:endParaRPr lang="el-GR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7440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09FBE48-3D16-E30A-6757-9B8FD2AC3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243" y="565822"/>
            <a:ext cx="7635256" cy="60624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3830"/>
            <a:ext cx="11041200" cy="742924"/>
          </a:xfrm>
        </p:spPr>
        <p:txBody>
          <a:bodyPr/>
          <a:lstStyle/>
          <a:p>
            <a:pPr algn="ctr"/>
            <a:r>
              <a:rPr lang="en-US" dirty="0" err="1"/>
              <a:t>Qpar</a:t>
            </a:r>
            <a:r>
              <a:rPr lang="en-US" dirty="0"/>
              <a:t> magnetosheath jet – </a:t>
            </a:r>
            <a:r>
              <a:rPr lang="en-US" i="1" dirty="0"/>
              <a:t>Burst</a:t>
            </a:r>
            <a:r>
              <a:rPr lang="en-US" dirty="0"/>
              <a:t> data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4D64EB-1B56-E66F-EDF5-C10A712FD86A}"/>
                  </a:ext>
                </a:extLst>
              </p:cNvPr>
              <p:cNvSpPr txBox="1"/>
              <p:nvPr/>
            </p:nvSpPr>
            <p:spPr>
              <a:xfrm>
                <a:off x="971664" y="2358097"/>
                <a:ext cx="2773620" cy="2141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u="sng" dirty="0">
                    <a:solidFill>
                      <a:srgbClr val="000000"/>
                    </a:solidFill>
                  </a:rPr>
                  <a:t>Areas of interest</a:t>
                </a:r>
              </a:p>
              <a:p>
                <a:pPr algn="ctr"/>
                <a:endParaRPr lang="en-US" sz="1500" u="sng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srgbClr val="000000"/>
                    </a:solidFill>
                  </a:rPr>
                  <a:t>Pre jet = Typical MSH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𝑑𝑦𝑛</m:t>
                        </m:r>
                      </m:sub>
                    </m:sSub>
                  </m:oMath>
                </a14:m>
                <a:r>
                  <a:rPr lang="en-US" sz="1500" dirty="0">
                    <a:solidFill>
                      <a:srgbClr val="000000"/>
                    </a:solidFill>
                  </a:rPr>
                  <a:t> peak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=|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1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1500" dirty="0">
                    <a:solidFill>
                      <a:srgbClr val="000000"/>
                    </a:solidFill>
                  </a:rPr>
                  <a:t> peak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LID4096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4D64EB-1B56-E66F-EDF5-C10A712FD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64" y="2358097"/>
                <a:ext cx="2773620" cy="2141805"/>
              </a:xfrm>
              <a:prstGeom prst="rect">
                <a:avLst/>
              </a:prstGeom>
              <a:blipFill>
                <a:blip r:embed="rId4"/>
                <a:stretch>
                  <a:fillRect l="-913" t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AA34A56B-97DF-E420-5003-F84FF7E6CA0E}"/>
              </a:ext>
            </a:extLst>
          </p:cNvPr>
          <p:cNvSpPr/>
          <p:nvPr/>
        </p:nvSpPr>
        <p:spPr>
          <a:xfrm>
            <a:off x="4936475" y="1090084"/>
            <a:ext cx="505476" cy="5168900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D09F6C-EC52-8552-2167-E3C0B4859C4F}"/>
              </a:ext>
            </a:extLst>
          </p:cNvPr>
          <p:cNvSpPr/>
          <p:nvPr/>
        </p:nvSpPr>
        <p:spPr>
          <a:xfrm>
            <a:off x="5822950" y="1090084"/>
            <a:ext cx="165100" cy="5168900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C948D4-66FC-80C8-578E-987D21EEAEDE}"/>
              </a:ext>
            </a:extLst>
          </p:cNvPr>
          <p:cNvSpPr/>
          <p:nvPr/>
        </p:nvSpPr>
        <p:spPr>
          <a:xfrm>
            <a:off x="6144919" y="1090084"/>
            <a:ext cx="165100" cy="5168900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CCE745-9FFE-ABDA-93A9-C3EB9DD1BB4D}"/>
              </a:ext>
            </a:extLst>
          </p:cNvPr>
          <p:cNvSpPr/>
          <p:nvPr/>
        </p:nvSpPr>
        <p:spPr>
          <a:xfrm>
            <a:off x="8126107" y="565822"/>
            <a:ext cx="3989261" cy="6053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95519D-2E63-7EEE-16F8-8BF90BE91C04}"/>
              </a:ext>
            </a:extLst>
          </p:cNvPr>
          <p:cNvSpPr txBox="1"/>
          <p:nvPr/>
        </p:nvSpPr>
        <p:spPr>
          <a:xfrm>
            <a:off x="-65714" y="6428296"/>
            <a:ext cx="61617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 S, et al,. 2022b | GRL</a:t>
            </a:r>
          </a:p>
        </p:txBody>
      </p:sp>
    </p:spTree>
    <p:extLst>
      <p:ext uri="{BB962C8B-B14F-4D97-AF65-F5344CB8AC3E}">
        <p14:creationId xmlns:p14="http://schemas.microsoft.com/office/powerpoint/2010/main" val="208746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1" grpId="0" animBg="1"/>
      <p:bldP spid="21" grpId="1" animBg="1"/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09FBE48-3D16-E30A-6757-9B8FD2AC33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8"/>
          <a:stretch/>
        </p:blipFill>
        <p:spPr>
          <a:xfrm>
            <a:off x="7602471" y="556283"/>
            <a:ext cx="3822274" cy="60624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3830"/>
            <a:ext cx="11041200" cy="742924"/>
          </a:xfrm>
        </p:spPr>
        <p:txBody>
          <a:bodyPr/>
          <a:lstStyle/>
          <a:p>
            <a:pPr algn="ctr"/>
            <a:r>
              <a:rPr lang="en-US" dirty="0"/>
              <a:t>Burst data show jets = SW </a:t>
            </a:r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95519D-2E63-7EEE-16F8-8BF90BE91C04}"/>
              </a:ext>
            </a:extLst>
          </p:cNvPr>
          <p:cNvSpPr txBox="1"/>
          <p:nvPr/>
        </p:nvSpPr>
        <p:spPr>
          <a:xfrm>
            <a:off x="6288257" y="6389756"/>
            <a:ext cx="61617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 S, et al,. 2022b | GRL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075AB4-4C15-A2DD-77E8-075875746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00" y="966373"/>
            <a:ext cx="5712857" cy="542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624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Classification Cluster</a:t>
            </a:r>
          </a:p>
        </p:txBody>
      </p:sp>
      <p:pic>
        <p:nvPicPr>
          <p:cNvPr id="4100" name="Picture 4" descr="https://agupubs.onlinelibrary.wiley.com/cms/asset/54983e65-309d-4a57-9aca-2e7624862806/jgra56732-fig-0001-m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966" y="789089"/>
            <a:ext cx="4594184" cy="581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EA6494-7778-796E-3BB7-367B349DAAF4}"/>
              </a:ext>
            </a:extLst>
          </p:cNvPr>
          <p:cNvSpPr/>
          <p:nvPr/>
        </p:nvSpPr>
        <p:spPr>
          <a:xfrm>
            <a:off x="-42808" y="6408565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dirty="0">
                <a:solidFill>
                  <a:srgbClr val="000000"/>
                </a:solidFill>
              </a:rPr>
              <a:t>Karlsson T., </a:t>
            </a:r>
            <a:r>
              <a:rPr lang="en-US" sz="1100" b="1" dirty="0">
                <a:solidFill>
                  <a:srgbClr val="000000"/>
                </a:solidFill>
              </a:rPr>
              <a:t>Raptis S.,</a:t>
            </a:r>
            <a:r>
              <a:rPr lang="en-US" sz="1100" dirty="0">
                <a:solidFill>
                  <a:srgbClr val="000000"/>
                </a:solidFill>
              </a:rPr>
              <a:t> et al. (2021) | JGR</a:t>
            </a:r>
            <a:endParaRPr lang="el-G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858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29528" y="5166051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>
                <a:solidFill>
                  <a:srgbClr val="0070C0"/>
                </a:solidFill>
              </a:rPr>
              <a:t>Qpar</a:t>
            </a:r>
            <a:r>
              <a:rPr lang="sv-SE" sz="1600" dirty="0">
                <a:solidFill>
                  <a:srgbClr val="0070C0"/>
                </a:solidFill>
              </a:rPr>
              <a:t> Jet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Summarized properties – Quasi parallel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75400" y="5549571"/>
                <a:ext cx="2129494" cy="343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</a:rPr>
                  <a:t>Jets found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sv-SE" sz="1600" dirty="0">
                    <a:solidFill>
                      <a:srgbClr val="000000"/>
                    </a:solidFill>
                  </a:rPr>
                  <a:t> MSH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00" y="5549571"/>
                <a:ext cx="2129494" cy="343812"/>
              </a:xfrm>
              <a:prstGeom prst="rect">
                <a:avLst/>
              </a:prstGeom>
              <a:blipFill>
                <a:blip r:embed="rId3"/>
                <a:stretch>
                  <a:fillRect l="-1429" t="-5263" r="-286" b="-1929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73502" y="1140543"/>
            <a:ext cx="2831690" cy="35394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Most common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High dynamic pressure </a:t>
            </a:r>
            <a:endParaRPr lang="el-GR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Primarily Earthward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Associated with low temperature</a:t>
            </a:r>
            <a:r>
              <a:rPr lang="el-GR" sz="1600" dirty="0">
                <a:solidFill>
                  <a:srgbClr val="000000"/>
                </a:solidFill>
              </a:rPr>
              <a:t> (ΔΤ)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Associated with high |B|</a:t>
            </a:r>
            <a:r>
              <a:rPr lang="el-GR" sz="1600" dirty="0">
                <a:solidFill>
                  <a:srgbClr val="000000"/>
                </a:solidFill>
              </a:rPr>
              <a:t> &amp; ΔΒ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rgbClr val="000000"/>
                </a:solidFill>
              </a:rPr>
              <a:t>Δβ</a:t>
            </a:r>
            <a:r>
              <a:rPr lang="en-US" sz="1600" dirty="0">
                <a:solidFill>
                  <a:srgbClr val="000000"/>
                </a:solidFill>
              </a:rPr>
              <a:t>&lt;0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424" y="1662302"/>
            <a:ext cx="4963196" cy="32766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14732" y="2136775"/>
            <a:ext cx="4423250" cy="4000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7CEB0C96-1C77-F8DD-3AED-688F31885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38" y="861740"/>
            <a:ext cx="4180640" cy="498912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0EAD38E-D024-DAA5-2291-F8DEE6F66C30}"/>
              </a:ext>
            </a:extLst>
          </p:cNvPr>
          <p:cNvSpPr/>
          <p:nvPr/>
        </p:nvSpPr>
        <p:spPr>
          <a:xfrm>
            <a:off x="-42808" y="6406927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(2020) | JGR</a:t>
            </a:r>
            <a:endParaRPr lang="el-G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190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llustration of features related to the interaction of the solar wind with Earth’s magnetic fiel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32690"/>
            <a:ext cx="4578253" cy="505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Transient events –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r>
              <a:rPr lang="en-US" dirty="0"/>
              <a:t> weather</a:t>
            </a:r>
            <a:endParaRPr lang="sv-SE" dirty="0"/>
          </a:p>
        </p:txBody>
      </p:sp>
      <p:sp>
        <p:nvSpPr>
          <p:cNvPr id="20" name="TextBox 19"/>
          <p:cNvSpPr txBox="1"/>
          <p:nvPr/>
        </p:nvSpPr>
        <p:spPr>
          <a:xfrm>
            <a:off x="1944170" y="537051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CMEs/Solar Flares</a:t>
            </a:r>
          </a:p>
        </p:txBody>
      </p:sp>
      <p:pic>
        <p:nvPicPr>
          <p:cNvPr id="10" name="Picture 2" descr="Solar Flare GIFs - Get the best GIF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3" y="838123"/>
            <a:ext cx="5293448" cy="297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922202" y="6431010"/>
            <a:ext cx="526458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Credits: </a:t>
            </a:r>
            <a:r>
              <a:rPr lang="en-US" sz="800" dirty="0" err="1">
                <a:solidFill>
                  <a:srgbClr val="000000"/>
                </a:solidFill>
                <a:latin typeface="+mj-lt"/>
              </a:rPr>
              <a:t>Vuorinen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 et al. (2022) </a:t>
            </a:r>
            <a:r>
              <a:rPr lang="en-US" sz="800" dirty="0">
                <a:solidFill>
                  <a:srgbClr val="000000"/>
                </a:solidFill>
                <a:latin typeface="+mj-lt"/>
                <a:hlinkClick r:id="rId5"/>
              </a:rPr>
              <a:t>https://eos.org/features/space-raindrops-splashing-on-earths-magnetic-umbrella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 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80530" y="6452627"/>
            <a:ext cx="8771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Credits : NASA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8756469" y="1209038"/>
            <a:ext cx="895531" cy="1887845"/>
          </a:xfrm>
          <a:prstGeom prst="straightConnector1">
            <a:avLst/>
          </a:prstGeom>
          <a:ln w="28575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526826" y="839706"/>
            <a:ext cx="417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Foreshock structures &amp; plasma </a:t>
            </a:r>
            <a:r>
              <a:rPr lang="en-US" dirty="0">
                <a:solidFill>
                  <a:srgbClr val="FF0000"/>
                </a:solidFill>
              </a:rPr>
              <a:t>jets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0DFA64-A4C1-A635-9ECC-C5F23436E6B5}"/>
              </a:ext>
            </a:extLst>
          </p:cNvPr>
          <p:cNvSpPr txBox="1"/>
          <p:nvPr/>
        </p:nvSpPr>
        <p:spPr>
          <a:xfrm>
            <a:off x="900994" y="3857370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Solar cycle, streams, discontinuities</a:t>
            </a:r>
          </a:p>
        </p:txBody>
      </p:sp>
      <p:pic>
        <p:nvPicPr>
          <p:cNvPr id="8196" name="Picture 4" descr="The magnetosphere shields Earth: Each second, 1.5 million tons of solar material shoot off the Sun into space r/sciences GIF">
            <a:extLst>
              <a:ext uri="{FF2B5EF4-FFF2-40B4-BE49-F238E27FC236}">
                <a16:creationId xmlns:a16="http://schemas.microsoft.com/office/drawing/2014/main" id="{AA03688E-AA10-5D12-1C1A-F966DF533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51" y="4208400"/>
            <a:ext cx="3940798" cy="222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22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29528" y="5166051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>
                <a:solidFill>
                  <a:srgbClr val="FF0000"/>
                </a:solidFill>
              </a:rPr>
              <a:t>Qperp</a:t>
            </a:r>
            <a:r>
              <a:rPr lang="sv-SE" sz="1600" dirty="0">
                <a:solidFill>
                  <a:srgbClr val="FF0000"/>
                </a:solidFill>
              </a:rPr>
              <a:t> Jet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Summarized properties – Quasi perpendicular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75400" y="5549571"/>
                <a:ext cx="2129494" cy="343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</a:rPr>
                  <a:t>Jets found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sv-SE" sz="1600" dirty="0">
                    <a:solidFill>
                      <a:srgbClr val="000000"/>
                    </a:solidFill>
                  </a:rPr>
                  <a:t>MSH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00" y="5549571"/>
                <a:ext cx="2129494" cy="343812"/>
              </a:xfrm>
              <a:prstGeom prst="rect">
                <a:avLst/>
              </a:prstGeom>
              <a:blipFill>
                <a:blip r:embed="rId3"/>
                <a:stretch>
                  <a:fillRect l="-1429" t="-5263" b="-1929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73502" y="1140543"/>
            <a:ext cx="2831690" cy="35394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Less common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Less Energetic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Mainly velocity driven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Very small duration (~4 sec)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Could be connected to MSH reconnection, mirror mode waves or FTEs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E1B11B-91F4-FAC5-2172-17B3AF267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424" y="1662302"/>
            <a:ext cx="4963196" cy="32766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492D4E5-99BC-9A07-D0DB-AE8A934974A4}"/>
              </a:ext>
            </a:extLst>
          </p:cNvPr>
          <p:cNvSpPr/>
          <p:nvPr/>
        </p:nvSpPr>
        <p:spPr>
          <a:xfrm>
            <a:off x="7414732" y="2560286"/>
            <a:ext cx="4423250" cy="4000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66D54627-41EB-4B49-F807-0FE69D601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6" y="859536"/>
            <a:ext cx="4162825" cy="49926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A7EE95D-A5F7-857B-9530-4D49A1479722}"/>
              </a:ext>
            </a:extLst>
          </p:cNvPr>
          <p:cNvSpPr/>
          <p:nvPr/>
        </p:nvSpPr>
        <p:spPr>
          <a:xfrm>
            <a:off x="-42808" y="6406927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(2020) | JGR</a:t>
            </a:r>
            <a:endParaRPr lang="el-G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8316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Example: statistics of subset close to bow shock</a:t>
            </a:r>
            <a:endParaRPr lang="sv-SE" dirty="0"/>
          </a:p>
        </p:txBody>
      </p:sp>
      <p:sp>
        <p:nvSpPr>
          <p:cNvPr id="4" name="Rectangle 3"/>
          <p:cNvSpPr/>
          <p:nvPr/>
        </p:nvSpPr>
        <p:spPr>
          <a:xfrm>
            <a:off x="-59209" y="6383497"/>
            <a:ext cx="23791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>
                <a:solidFill>
                  <a:srgbClr val="000000"/>
                </a:solidFill>
              </a:rPr>
              <a:t>(unpublished data – Ongoing work)</a:t>
            </a:r>
            <a:endParaRPr lang="sv-SE" sz="11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75" y="1709262"/>
            <a:ext cx="4918080" cy="82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99865" y="1388990"/>
                <a:ext cx="16353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95% </m:t>
                    </m:r>
                    <m:r>
                      <m:rPr>
                        <m:sty m:val="p"/>
                      </m:rP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CI</m:t>
                    </m:r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:[−0.81 , −0.6</m:t>
                    </m:r>
                  </m:oMath>
                </a14:m>
                <a:r>
                  <a:rPr lang="sv-SE" sz="1200" dirty="0">
                    <a:solidFill>
                      <a:srgbClr val="000000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865" y="1388990"/>
                <a:ext cx="1635384" cy="276999"/>
              </a:xfrm>
              <a:prstGeom prst="rect">
                <a:avLst/>
              </a:prstGeom>
              <a:blipFill>
                <a:blip r:embed="rId3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/>
          <p:cNvSpPr/>
          <p:nvPr/>
        </p:nvSpPr>
        <p:spPr>
          <a:xfrm rot="16200000">
            <a:off x="1944362" y="1507722"/>
            <a:ext cx="127799" cy="403077"/>
          </a:xfrm>
          <a:prstGeom prst="rightBrace">
            <a:avLst>
              <a:gd name="adj1" fmla="val 30954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20" y="1710530"/>
            <a:ext cx="4910510" cy="822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388074" y="1388990"/>
                <a:ext cx="14927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95% </m:t>
                    </m:r>
                    <m:r>
                      <m:rPr>
                        <m:sty m:val="p"/>
                      </m:rP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CI</m:t>
                    </m:r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:[0.27 , 0.62</m:t>
                    </m:r>
                  </m:oMath>
                </a14:m>
                <a:r>
                  <a:rPr lang="sv-SE" sz="1200" dirty="0">
                    <a:solidFill>
                      <a:srgbClr val="000000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074" y="1388990"/>
                <a:ext cx="1492716" cy="276999"/>
              </a:xfrm>
              <a:prstGeom prst="rect">
                <a:avLst/>
              </a:prstGeom>
              <a:blipFill>
                <a:blip r:embed="rId6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Brace 10"/>
          <p:cNvSpPr/>
          <p:nvPr/>
        </p:nvSpPr>
        <p:spPr>
          <a:xfrm rot="16200000">
            <a:off x="9917289" y="1388554"/>
            <a:ext cx="127800" cy="637847"/>
          </a:xfrm>
          <a:prstGeom prst="rightBrace">
            <a:avLst>
              <a:gd name="adj1" fmla="val 30954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80349" y="1274470"/>
            <a:ext cx="33690" cy="5326881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9550" y="1388990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623886" y="855373"/>
                <a:ext cx="9949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=90 </m:t>
                      </m:r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886" y="855373"/>
                <a:ext cx="99495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46" y="2603650"/>
            <a:ext cx="4773177" cy="3744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95" y="2603649"/>
            <a:ext cx="4850902" cy="37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170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34811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Errors on fitted quantities</a:t>
            </a:r>
            <a:endParaRPr lang="sv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F8368-C107-CA30-F142-32B796D0D3C6}"/>
              </a:ext>
            </a:extLst>
          </p:cNvPr>
          <p:cNvSpPr txBox="1"/>
          <p:nvPr/>
        </p:nvSpPr>
        <p:spPr>
          <a:xfrm>
            <a:off x="-65714" y="6439871"/>
            <a:ext cx="616171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</a:rPr>
              <a:t>Raptis</a:t>
            </a:r>
            <a:r>
              <a:rPr lang="en-US" sz="900" dirty="0">
                <a:solidFill>
                  <a:srgbClr val="000000"/>
                </a:solidFill>
              </a:rPr>
              <a:t> S, et al,. 2022b | GRL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083" y="519584"/>
            <a:ext cx="4792630" cy="602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653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Scale comparison (e.g., Turner et al. 2021)</a:t>
            </a:r>
            <a:endParaRPr lang="sv-S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B98BBA-81EF-3546-161C-A9BAD877E32D}"/>
              </a:ext>
            </a:extLst>
          </p:cNvPr>
          <p:cNvCxnSpPr>
            <a:cxnSpLocks/>
          </p:cNvCxnSpPr>
          <p:nvPr/>
        </p:nvCxnSpPr>
        <p:spPr>
          <a:xfrm>
            <a:off x="5884333" y="1303866"/>
            <a:ext cx="0" cy="4792133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1A793F9-7324-99FB-2B14-563C12C0AD54}"/>
              </a:ext>
            </a:extLst>
          </p:cNvPr>
          <p:cNvSpPr txBox="1"/>
          <p:nvPr/>
        </p:nvSpPr>
        <p:spPr>
          <a:xfrm>
            <a:off x="965600" y="1060143"/>
            <a:ext cx="437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Hot Flow Anomaly (HFA) self-reformation</a:t>
            </a:r>
            <a:endParaRPr lang="LID4096" u="sng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F095C2-AE1E-1397-11AF-3FED39921A4D}"/>
              </a:ext>
            </a:extLst>
          </p:cNvPr>
          <p:cNvSpPr txBox="1"/>
          <p:nvPr/>
        </p:nvSpPr>
        <p:spPr>
          <a:xfrm>
            <a:off x="7935682" y="1061757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SLAMS self-reformation</a:t>
            </a:r>
            <a:endParaRPr lang="LID4096" u="sng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832484" y="5172054"/>
                <a:ext cx="291592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  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~8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err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 dirty="0" err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10 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2484" y="5172054"/>
                <a:ext cx="2915920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7832484" y="1668550"/>
            <a:ext cx="3546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MC: [0.9026, 0.0987, -0.4191]</a:t>
            </a:r>
          </a:p>
          <a:p>
            <a:r>
              <a:rPr lang="en-US" dirty="0">
                <a:solidFill>
                  <a:srgbClr val="000000"/>
                </a:solidFill>
              </a:rPr>
              <a:t>MVA: [-0.97, 0.16, -0.19]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449734" y="2552342"/>
                <a:ext cx="1727011" cy="61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𝑆𝐻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=~60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𝑘𝑚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9734" y="2552342"/>
                <a:ext cx="1727011" cy="6183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738312" y="1622383"/>
                <a:ext cx="2832827" cy="17263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n = [- 0.540, 0.379, 0.737]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𝑆𝐻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=−62.1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𝑘𝑚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312" y="1622383"/>
                <a:ext cx="2832827" cy="1726306"/>
              </a:xfrm>
              <a:prstGeom prst="rect">
                <a:avLst/>
              </a:prstGeom>
              <a:blipFill>
                <a:blip r:embed="rId5"/>
                <a:stretch>
                  <a:fillRect l="-1720" t="-1767" r="-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804236" y="3804920"/>
                <a:ext cx="289694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New Shock ramp ~3-5 sec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New ramp ~150km ~2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4236" y="3804920"/>
                <a:ext cx="2896947" cy="1200329"/>
              </a:xfrm>
              <a:prstGeom prst="rect">
                <a:avLst/>
              </a:prstGeom>
              <a:blipFill>
                <a:blip r:embed="rId6"/>
                <a:stretch>
                  <a:fillRect l="-1684" t="-2538" r="-842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1751301" y="3654656"/>
            <a:ext cx="2691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New Shock ramp ~5 sec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6680" y="4543584"/>
            <a:ext cx="429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∼1Li and then growing to ∼2Li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527144" y="5085694"/>
                <a:ext cx="291592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  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~90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err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 dirty="0" err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7144" y="5085694"/>
                <a:ext cx="2915920" cy="9233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-35560" y="6431280"/>
            <a:ext cx="14382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solidFill>
                  <a:srgbClr val="000000"/>
                </a:solidFill>
              </a:rPr>
              <a:t>“very” rough comparison</a:t>
            </a:r>
          </a:p>
        </p:txBody>
      </p:sp>
    </p:spTree>
    <p:extLst>
      <p:ext uri="{BB962C8B-B14F-4D97-AF65-F5344CB8AC3E}">
        <p14:creationId xmlns:p14="http://schemas.microsoft.com/office/powerpoint/2010/main" val="1521319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Earth’s magnetosphere &amp; shock environment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69" y="1155447"/>
            <a:ext cx="5046601" cy="46979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8483" y="6453589"/>
            <a:ext cx="181492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Courtesy of M. </a:t>
            </a:r>
            <a:r>
              <a:rPr lang="en-US" sz="800" dirty="0" err="1">
                <a:solidFill>
                  <a:srgbClr val="000000"/>
                </a:solidFill>
                <a:latin typeface="+mj-lt"/>
              </a:rPr>
              <a:t>Palmroth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, U Helsinki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14" y="1155447"/>
            <a:ext cx="6090194" cy="4689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1211860" y="6428151"/>
            <a:ext cx="10615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v-SE" sz="800" dirty="0">
                <a:solidFill>
                  <a:srgbClr val="000000"/>
                </a:solidFill>
              </a:rPr>
              <a:t>L. B. Wilson (2016)</a:t>
            </a:r>
          </a:p>
        </p:txBody>
      </p:sp>
    </p:spTree>
    <p:extLst>
      <p:ext uri="{BB962C8B-B14F-4D97-AF65-F5344CB8AC3E}">
        <p14:creationId xmlns:p14="http://schemas.microsoft.com/office/powerpoint/2010/main" val="1445840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Magnetosheath high-speed jets</a:t>
            </a:r>
          </a:p>
        </p:txBody>
      </p:sp>
    </p:spTree>
    <p:extLst>
      <p:ext uri="{BB962C8B-B14F-4D97-AF65-F5344CB8AC3E}">
        <p14:creationId xmlns:p14="http://schemas.microsoft.com/office/powerpoint/2010/main" val="3601235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Magnetosheath</a:t>
            </a:r>
            <a:r>
              <a:rPr lang="en-US" dirty="0"/>
              <a:t> jets</a:t>
            </a:r>
            <a:endParaRPr lang="sv-SE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439754"/>
            <a:ext cx="41525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</a:rPr>
              <a:t>Plaschke</a:t>
            </a:r>
            <a:r>
              <a:rPr lang="en-US" sz="800" dirty="0">
                <a:solidFill>
                  <a:srgbClr val="000000"/>
                </a:solidFill>
              </a:rPr>
              <a:t> F. et al. (2018); sketch by H. </a:t>
            </a:r>
            <a:r>
              <a:rPr lang="en-US" sz="800" dirty="0" err="1">
                <a:solidFill>
                  <a:srgbClr val="000000"/>
                </a:solidFill>
              </a:rPr>
              <a:t>Hietala</a:t>
            </a:r>
            <a:r>
              <a:rPr lang="en-US" sz="800" dirty="0">
                <a:solidFill>
                  <a:srgbClr val="000000"/>
                </a:solidFill>
              </a:rPr>
              <a:t> | Space Sci. Rev </a:t>
            </a:r>
            <a:endParaRPr lang="sv-SE" sz="800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5054" y="879165"/>
            <a:ext cx="6671562" cy="5273044"/>
            <a:chOff x="5857373" y="1020731"/>
            <a:chExt cx="6332723" cy="5085898"/>
          </a:xfrm>
        </p:grpSpPr>
        <p:pic>
          <p:nvPicPr>
            <p:cNvPr id="13" name="Picture 2" descr="https://media.springernature.com/original/springer-static/image/art%3A10.1007%2Fs11214-018-0516-3/MediaObjects/11214_2018_516_Fig1_HTML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373" y="1020731"/>
              <a:ext cx="5907024" cy="508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10492194" y="2820742"/>
              <a:ext cx="16979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Shock acceleration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3179F8-E571-5B1C-EDDF-BC962BFBF5AD}"/>
              </a:ext>
            </a:extLst>
          </p:cNvPr>
          <p:cNvSpPr txBox="1"/>
          <p:nvPr/>
        </p:nvSpPr>
        <p:spPr>
          <a:xfrm>
            <a:off x="7336863" y="1564564"/>
            <a:ext cx="452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Magnetosheath jets are </a:t>
            </a:r>
            <a:r>
              <a:rPr lang="en-US" sz="1600" b="1" dirty="0">
                <a:solidFill>
                  <a:srgbClr val="000000"/>
                </a:solidFill>
              </a:rPr>
              <a:t>transient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b="1" dirty="0">
                <a:solidFill>
                  <a:srgbClr val="000000"/>
                </a:solidFill>
              </a:rPr>
              <a:t>localized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b="1" dirty="0">
                <a:solidFill>
                  <a:srgbClr val="000000"/>
                </a:solidFill>
              </a:rPr>
              <a:t>enhancements</a:t>
            </a:r>
            <a:r>
              <a:rPr lang="en-US" sz="1600" dirty="0">
                <a:solidFill>
                  <a:srgbClr val="000000"/>
                </a:solidFill>
              </a:rPr>
              <a:t> of </a:t>
            </a:r>
            <a:r>
              <a:rPr lang="en-US" sz="1600" b="1" dirty="0">
                <a:solidFill>
                  <a:srgbClr val="000000"/>
                </a:solidFill>
              </a:rPr>
              <a:t>dynamic pressure </a:t>
            </a:r>
            <a:r>
              <a:rPr lang="en-US" sz="1600" dirty="0">
                <a:solidFill>
                  <a:srgbClr val="000000"/>
                </a:solidFill>
              </a:rPr>
              <a:t>(density and/or velocity increase)</a:t>
            </a:r>
          </a:p>
          <a:p>
            <a:pPr algn="ctr"/>
            <a:endParaRPr lang="en-US" sz="1600" i="1" dirty="0">
              <a:solidFill>
                <a:srgbClr val="000000"/>
              </a:solidFill>
            </a:endParaRPr>
          </a:p>
          <a:p>
            <a:pPr algn="ctr"/>
            <a:r>
              <a:rPr lang="en-US" sz="1600" i="1" dirty="0">
                <a:solidFill>
                  <a:srgbClr val="000000"/>
                </a:solidFill>
              </a:rPr>
              <a:t>e.g., 200% dynamic pressure enhancement compared to background </a:t>
            </a:r>
            <a:r>
              <a:rPr lang="en-US" sz="1600" i="1" dirty="0" err="1">
                <a:solidFill>
                  <a:srgbClr val="000000"/>
                </a:solidFill>
              </a:rPr>
              <a:t>magnetosheath</a:t>
            </a:r>
            <a:endParaRPr lang="sv-SE" sz="1600" i="1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EF61FE-2D62-5199-C057-2D78C4D5B807}"/>
              </a:ext>
            </a:extLst>
          </p:cNvPr>
          <p:cNvSpPr txBox="1"/>
          <p:nvPr/>
        </p:nvSpPr>
        <p:spPr>
          <a:xfrm>
            <a:off x="9024229" y="92546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Definition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F4E62A-3979-5D07-828B-15BE9E87415F}"/>
              </a:ext>
            </a:extLst>
          </p:cNvPr>
          <p:cNvSpPr txBox="1"/>
          <p:nvPr/>
        </p:nvSpPr>
        <p:spPr>
          <a:xfrm>
            <a:off x="7172261" y="3993726"/>
            <a:ext cx="48504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0000"/>
                </a:solidFill>
              </a:rPr>
              <a:t>Radiation belts</a:t>
            </a:r>
          </a:p>
          <a:p>
            <a:pPr algn="ctr"/>
            <a:r>
              <a:rPr lang="en-US" sz="1600" i="1" dirty="0">
                <a:solidFill>
                  <a:srgbClr val="000000"/>
                </a:solidFill>
              </a:rPr>
              <a:t>Throat aurora</a:t>
            </a:r>
          </a:p>
          <a:p>
            <a:pPr algn="ctr"/>
            <a:r>
              <a:rPr lang="en-US" sz="1600" i="1" dirty="0">
                <a:solidFill>
                  <a:srgbClr val="000000"/>
                </a:solidFill>
              </a:rPr>
              <a:t>Magnetopause reconnection</a:t>
            </a:r>
          </a:p>
          <a:p>
            <a:pPr algn="ctr"/>
            <a:r>
              <a:rPr lang="en-US" sz="1600" i="1" dirty="0">
                <a:solidFill>
                  <a:srgbClr val="000000"/>
                </a:solidFill>
              </a:rPr>
              <a:t>Magnetopause penetration</a:t>
            </a:r>
          </a:p>
          <a:p>
            <a:pPr algn="ctr"/>
            <a:r>
              <a:rPr lang="en-US" sz="1600" i="1" dirty="0">
                <a:solidFill>
                  <a:srgbClr val="000000"/>
                </a:solidFill>
              </a:rPr>
              <a:t>Shock acceleration</a:t>
            </a:r>
          </a:p>
          <a:p>
            <a:pPr algn="ctr"/>
            <a:r>
              <a:rPr lang="en-US" sz="1600" i="1" dirty="0">
                <a:solidFill>
                  <a:srgbClr val="000000"/>
                </a:solidFill>
              </a:rPr>
              <a:t>Magnetopause surface </a:t>
            </a:r>
            <a:r>
              <a:rPr lang="en-US" sz="1600" i="1" dirty="0" err="1">
                <a:solidFill>
                  <a:srgbClr val="000000"/>
                </a:solidFill>
              </a:rPr>
              <a:t>eigenmodes</a:t>
            </a:r>
            <a:endParaRPr lang="en-US" sz="1600" i="1" dirty="0">
              <a:solidFill>
                <a:srgbClr val="000000"/>
              </a:solidFill>
            </a:endParaRPr>
          </a:p>
          <a:p>
            <a:pPr algn="ctr"/>
            <a:r>
              <a:rPr lang="en-US" sz="1600" i="1" dirty="0">
                <a:solidFill>
                  <a:srgbClr val="000000"/>
                </a:solidFill>
              </a:rPr>
              <a:t>ULF waves </a:t>
            </a:r>
          </a:p>
          <a:p>
            <a:pPr algn="ctr"/>
            <a:r>
              <a:rPr lang="sv-SE" sz="1600" i="1" dirty="0" err="1">
                <a:solidFill>
                  <a:srgbClr val="000000"/>
                </a:solidFill>
              </a:rPr>
              <a:t>Substorms</a:t>
            </a:r>
            <a:endParaRPr lang="sv-SE" sz="1600" i="1" dirty="0">
              <a:solidFill>
                <a:srgbClr val="000000"/>
              </a:solidFill>
            </a:endParaRPr>
          </a:p>
          <a:p>
            <a:pPr algn="ctr"/>
            <a:r>
              <a:rPr lang="sv-SE" sz="1600" i="1" dirty="0" err="1">
                <a:solidFill>
                  <a:srgbClr val="000000"/>
                </a:solidFill>
              </a:rPr>
              <a:t>Ground</a:t>
            </a:r>
            <a:r>
              <a:rPr lang="sv-SE" sz="1600" i="1" dirty="0">
                <a:solidFill>
                  <a:srgbClr val="000000"/>
                </a:solidFill>
              </a:rPr>
              <a:t> magnetometer </a:t>
            </a:r>
            <a:r>
              <a:rPr lang="sv-SE" sz="1600" i="1" dirty="0" err="1">
                <a:solidFill>
                  <a:srgbClr val="000000"/>
                </a:solidFill>
              </a:rPr>
              <a:t>detection</a:t>
            </a:r>
            <a:endParaRPr lang="sv-SE" sz="1600" i="1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FD2C7-1917-7B5C-AC6F-208575141150}"/>
              </a:ext>
            </a:extLst>
          </p:cNvPr>
          <p:cNvSpPr txBox="1"/>
          <p:nvPr/>
        </p:nvSpPr>
        <p:spPr>
          <a:xfrm>
            <a:off x="8466384" y="363993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Related phenomena</a:t>
            </a:r>
            <a:endParaRPr lang="sv-SE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46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Jets on other planets (Mars - MAVEN)</a:t>
            </a:r>
            <a:endParaRPr lang="sv-SE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CEB5BE8-015B-CBF6-F32D-DA3EC2C50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00" y="789089"/>
            <a:ext cx="3232585" cy="57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5E5ED8B-29D5-DDDB-52DE-4194B9DC1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651" y="1097468"/>
            <a:ext cx="5459749" cy="533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AF1721-B962-EEB8-5013-EB49D1A43AF6}"/>
              </a:ext>
            </a:extLst>
          </p:cNvPr>
          <p:cNvSpPr txBox="1"/>
          <p:nvPr/>
        </p:nvSpPr>
        <p:spPr>
          <a:xfrm>
            <a:off x="0" y="6431280"/>
            <a:ext cx="11817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000000"/>
                </a:solidFill>
              </a:rPr>
              <a:t>Gunell</a:t>
            </a:r>
            <a:r>
              <a:rPr lang="en-US" sz="1000" dirty="0">
                <a:solidFill>
                  <a:srgbClr val="000000"/>
                </a:solidFill>
              </a:rPr>
              <a:t> et al. 202</a:t>
            </a:r>
            <a:r>
              <a:rPr lang="el-GR" sz="1000" dirty="0">
                <a:solidFill>
                  <a:srgbClr val="000000"/>
                </a:solidFill>
              </a:rPr>
              <a:t>3</a:t>
            </a:r>
            <a:endParaRPr lang="en-US" sz="1000" dirty="0">
              <a:solidFill>
                <a:srgbClr val="00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0B110E-58F3-D354-BA37-A14EBEF3AFF0}"/>
              </a:ext>
            </a:extLst>
          </p:cNvPr>
          <p:cNvCxnSpPr>
            <a:cxnSpLocks/>
          </p:cNvCxnSpPr>
          <p:nvPr/>
        </p:nvCxnSpPr>
        <p:spPr>
          <a:xfrm flipV="1">
            <a:off x="1092200" y="1532013"/>
            <a:ext cx="2063840" cy="13127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4BD71F8-05A2-3409-F39B-944C5BEE4A93}"/>
              </a:ext>
            </a:extLst>
          </p:cNvPr>
          <p:cNvSpPr txBox="1"/>
          <p:nvPr/>
        </p:nvSpPr>
        <p:spPr>
          <a:xfrm>
            <a:off x="-1227383" y="2844800"/>
            <a:ext cx="417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3B3B"/>
                </a:solidFill>
              </a:rPr>
              <a:t>A jet!</a:t>
            </a:r>
          </a:p>
        </p:txBody>
      </p:sp>
    </p:spTree>
    <p:extLst>
      <p:ext uri="{BB962C8B-B14F-4D97-AF65-F5344CB8AC3E}">
        <p14:creationId xmlns:p14="http://schemas.microsoft.com/office/powerpoint/2010/main" val="1445038790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F2B428C8B21A141B5825E5B86F557DB" ma:contentTypeVersion="15" ma:contentTypeDescription="Skapa ett nytt dokument." ma:contentTypeScope="" ma:versionID="975073b9cecf71b6bc8c14a7c33e31db">
  <xsd:schema xmlns:xsd="http://www.w3.org/2001/XMLSchema" xmlns:xs="http://www.w3.org/2001/XMLSchema" xmlns:p="http://schemas.microsoft.com/office/2006/metadata/properties" xmlns:ns3="977cb6ed-b1a4-473b-8ba2-0f8e0a4901ff" xmlns:ns4="6707e3d7-8225-4321-a0ab-c333d198a7fc" targetNamespace="http://schemas.microsoft.com/office/2006/metadata/properties" ma:root="true" ma:fieldsID="0cdfbe7b44d734305c4ef3f71cda5902" ns3:_="" ns4:_="">
    <xsd:import namespace="977cb6ed-b1a4-473b-8ba2-0f8e0a4901ff"/>
    <xsd:import namespace="6707e3d7-8225-4321-a0ab-c333d198a7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cb6ed-b1a4-473b-8ba2-0f8e0a4901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07e3d7-8225-4321-a0ab-c333d198a7f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78B54EE-C366-449D-9972-DF83693BEC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7cb6ed-b1a4-473b-8ba2-0f8e0a4901ff"/>
    <ds:schemaRef ds:uri="6707e3d7-8225-4321-a0ab-c333d198a7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CBB746-F6CA-42D5-AFDD-F49C58B427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B3048F-AB18-4F93-A27A-DBB845175962}">
  <ds:schemaRefs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6707e3d7-8225-4321-a0ab-c333d198a7fc"/>
    <ds:schemaRef ds:uri="977cb6ed-b1a4-473b-8ba2-0f8e0a4901ff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2161</Words>
  <Application>Microsoft Macintosh PowerPoint</Application>
  <PresentationFormat>Widescreen</PresentationFormat>
  <Paragraphs>432</Paragraphs>
  <Slides>53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Cambria Math</vt:lpstr>
      <vt:lpstr>CMR8</vt:lpstr>
      <vt:lpstr>CMTT8</vt:lpstr>
      <vt:lpstr>KU Leuven</vt:lpstr>
      <vt:lpstr>Εικόνα Bitmap</vt:lpstr>
      <vt:lpstr>High-speed downstream jets: relevance to bow shock dynamics &amp; evolution  Savvas Raptis  Johns Hopkins University Applied Physics Laboratory, Laurel, Maryland, USA KTH - Space and Plasma Physics, Stockholm Sweden    IAGA/IUGG 2023 A13: Magnetospheric Boundary Layers 13-18 July 2023 </vt:lpstr>
      <vt:lpstr>Transient events – weather</vt:lpstr>
      <vt:lpstr>Transient events – weather</vt:lpstr>
      <vt:lpstr>Transient events – weather</vt:lpstr>
      <vt:lpstr>Transient events – space weather</vt:lpstr>
      <vt:lpstr>Earth’s magnetosphere &amp; shock environment</vt:lpstr>
      <vt:lpstr>PowerPoint Presentation</vt:lpstr>
      <vt:lpstr>Magnetosheath jets</vt:lpstr>
      <vt:lpstr>Jets on other planets (Mars - MAVEN)</vt:lpstr>
      <vt:lpstr>Jets – references update (&gt;2019)</vt:lpstr>
      <vt:lpstr>Jets – references update (&gt;2019)</vt:lpstr>
      <vt:lpstr>MMS mission &amp; instrumentation</vt:lpstr>
      <vt:lpstr>Shock, magnetosheath &amp; jet classification</vt:lpstr>
      <vt:lpstr>Shock transitions with MMS</vt:lpstr>
      <vt:lpstr>MMS – Updated Jet Database</vt:lpstr>
      <vt:lpstr>PowerPoint Presentation</vt:lpstr>
      <vt:lpstr>How are these jets created (Qpar) ?</vt:lpstr>
      <vt:lpstr>Foreshock &amp; evolution of ULF wavefield</vt:lpstr>
      <vt:lpstr>Quasi-parallel shock reformation</vt:lpstr>
      <vt:lpstr>SLAMS – wave activity and reformation</vt:lpstr>
      <vt:lpstr>Jet “slipping through” the reformation cycle</vt:lpstr>
      <vt:lpstr>Shock reformation &amp; magnetosheath jets</vt:lpstr>
      <vt:lpstr>More events ( MMS 1 – 4)</vt:lpstr>
      <vt:lpstr>More events ( MMS 1 – 4)</vt:lpstr>
      <vt:lpstr>More events ( MMS 1 – 4)</vt:lpstr>
      <vt:lpstr>More events ( MMS 2 &amp; 3)</vt:lpstr>
      <vt:lpstr>PowerPoint Presentation</vt:lpstr>
      <vt:lpstr>Qpar magnetosheath jet – fast data</vt:lpstr>
      <vt:lpstr>Jet evolution in Qpar magnetosheath</vt:lpstr>
      <vt:lpstr>Jet evolution in Qpar magnetosheath</vt:lpstr>
      <vt:lpstr>Jet evolution in Qpar magnetosheath</vt:lpstr>
      <vt:lpstr>PowerPoint Presentation</vt:lpstr>
      <vt:lpstr>Summary</vt:lpstr>
      <vt:lpstr>Future – MMS</vt:lpstr>
      <vt:lpstr>Future – Data &amp; Simulations</vt:lpstr>
      <vt:lpstr>PowerPoint Presentation</vt:lpstr>
      <vt:lpstr>Proposing a new model</vt:lpstr>
      <vt:lpstr>Partial Moment Derivation</vt:lpstr>
      <vt:lpstr>Upstream whistlers associated to reformation</vt:lpstr>
      <vt:lpstr>Formation mechanism</vt:lpstr>
      <vt:lpstr>Formation mechanism</vt:lpstr>
      <vt:lpstr>Formation mechanism</vt:lpstr>
      <vt:lpstr>Formation mechanism</vt:lpstr>
      <vt:lpstr>Formation mechanism</vt:lpstr>
      <vt:lpstr>Local &amp; Global Shock properties</vt:lpstr>
      <vt:lpstr>Qpar magnetosheath jet – Burst data</vt:lpstr>
      <vt:lpstr>Burst data show jets = SW </vt:lpstr>
      <vt:lpstr>Classification Cluster</vt:lpstr>
      <vt:lpstr>Summarized properties – Quasi parallel</vt:lpstr>
      <vt:lpstr>Summarized properties – Quasi perpendicular</vt:lpstr>
      <vt:lpstr>Example: statistics of subset close to bow shock</vt:lpstr>
      <vt:lpstr>Errors on fitted quantities</vt:lpstr>
      <vt:lpstr>Scale comparison (e.g., Turner et al. 2021)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2023-07-25T00:00:19Z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0x0101004F2B428C8B21A141B5825E5B86F557DB</vt:lpwstr>
  </property>
</Properties>
</file>