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1" r:id="rId4"/>
  </p:sldMasterIdLst>
  <p:notesMasterIdLst>
    <p:notesMasterId r:id="rId40"/>
  </p:notesMasterIdLst>
  <p:sldIdLst>
    <p:sldId id="365" r:id="rId5"/>
    <p:sldId id="443" r:id="rId6"/>
    <p:sldId id="439" r:id="rId7"/>
    <p:sldId id="451" r:id="rId8"/>
    <p:sldId id="445" r:id="rId9"/>
    <p:sldId id="469" r:id="rId10"/>
    <p:sldId id="470" r:id="rId11"/>
    <p:sldId id="440" r:id="rId12"/>
    <p:sldId id="453" r:id="rId13"/>
    <p:sldId id="472" r:id="rId14"/>
    <p:sldId id="441" r:id="rId15"/>
    <p:sldId id="446" r:id="rId16"/>
    <p:sldId id="473" r:id="rId17"/>
    <p:sldId id="448" r:id="rId18"/>
    <p:sldId id="474" r:id="rId19"/>
    <p:sldId id="450" r:id="rId20"/>
    <p:sldId id="471" r:id="rId21"/>
    <p:sldId id="454" r:id="rId22"/>
    <p:sldId id="449" r:id="rId23"/>
    <p:sldId id="447" r:id="rId24"/>
    <p:sldId id="455" r:id="rId25"/>
    <p:sldId id="457" r:id="rId26"/>
    <p:sldId id="458" r:id="rId27"/>
    <p:sldId id="459" r:id="rId28"/>
    <p:sldId id="462" r:id="rId29"/>
    <p:sldId id="464" r:id="rId30"/>
    <p:sldId id="463" r:id="rId31"/>
    <p:sldId id="452" r:id="rId32"/>
    <p:sldId id="456" r:id="rId33"/>
    <p:sldId id="442" r:id="rId34"/>
    <p:sldId id="460" r:id="rId35"/>
    <p:sldId id="465" r:id="rId36"/>
    <p:sldId id="468" r:id="rId37"/>
    <p:sldId id="475" r:id="rId38"/>
    <p:sldId id="46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B0F0"/>
    <a:srgbClr val="7F7F7F"/>
    <a:srgbClr val="702FA0"/>
    <a:srgbClr val="3E8EDE"/>
    <a:srgbClr val="377FB8"/>
    <a:srgbClr val="FF8000"/>
    <a:srgbClr val="FF3400"/>
    <a:srgbClr val="B2D2F2"/>
    <a:srgbClr val="73A9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97" autoAdjust="0"/>
    <p:restoredTop sz="94300"/>
  </p:normalViewPr>
  <p:slideViewPr>
    <p:cSldViewPr snapToGrid="0" snapToObjects="1" showGuides="1">
      <p:cViewPr varScale="1">
        <p:scale>
          <a:sx n="133" d="100"/>
          <a:sy n="133" d="100"/>
        </p:scale>
        <p:origin x="1384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90" d="100"/>
        <a:sy n="19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137" d="100"/>
          <a:sy n="137" d="100"/>
        </p:scale>
        <p:origin x="4744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9A375-B218-184B-B243-CB7E0F1616A7}" type="datetimeFigureOut">
              <a:rPr lang="en-US" smtClean="0"/>
              <a:t>1/11/24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5F0F0-3408-9F4A-9B24-898CD7F5D4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006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783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14AE958-1BBC-B743-995F-9B12AF1BDB04}" type="datetime1">
              <a:rPr lang="en-US" smtClean="0"/>
              <a:t>1/11/24</a:t>
            </a:fld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Magnetosphere Seminar           cgs.jhuapl.edu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" y="0"/>
            <a:ext cx="12189624" cy="6856664"/>
          </a:xfrm>
          <a:prstGeom prst="rect">
            <a:avLst/>
          </a:prstGeom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0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9144000" cy="157239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9144000" cy="837532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1A18E96-54EC-C646-B057-4F4F618C223C}" type="datetime1">
              <a:rPr lang="en-US" smtClean="0"/>
              <a:t>1/11/24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Magnetosphere Seminar           cgs.jhuapl.edu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302E4-C342-B244-80F2-A9AE1C1D21D3}" type="datetime1">
              <a:rPr lang="en-US" smtClean="0"/>
              <a:t>1/11/24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Magnetosphere Seminar           cgs.jhuapl.edu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67"/>
            <a:ext cx="12189624" cy="6856664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-1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8F808-301B-4441-9CDF-F3E92D0E5791}" type="datetime1">
              <a:rPr lang="en-US" smtClean="0"/>
              <a:t>1/11/24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Magnetosphere Seminar           cgs.jhuapl.edu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667"/>
            <a:ext cx="12189624" cy="68566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9144000" cy="1572399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9144000" cy="83820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5" pos="43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1ED9BED-1A46-E641-91DF-80BF0FDE7022}" type="datetime1">
              <a:rPr lang="en-US" smtClean="0"/>
              <a:t>1/11/24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Magnetosphere Seminar           cgs.jhuapl.edu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67"/>
            <a:ext cx="12189624" cy="685666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361627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91000" y="1028700"/>
            <a:ext cx="6819900" cy="1482245"/>
          </a:xfrm>
        </p:spPr>
        <p:txBody>
          <a:bodyPr anchor="t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 </a:t>
            </a:r>
            <a:br>
              <a:rPr lang="en-US" dirty="0"/>
            </a:br>
            <a:r>
              <a:rPr lang="en-US" dirty="0"/>
              <a:t>(recommended for titles that </a:t>
            </a:r>
            <a:br>
              <a:rPr lang="en-US" dirty="0"/>
            </a:br>
            <a:r>
              <a:rPr lang="en-US" dirty="0"/>
              <a:t>are 2-3 lines long)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38" y="532082"/>
            <a:ext cx="3271029" cy="213969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191000" y="3976706"/>
            <a:ext cx="6819900" cy="223359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>
                <a:effectLst/>
                <a:latin typeface="Helvetica" charset="0"/>
              </a:rPr>
              <a:t>Click to add classification text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01" y="2514600"/>
            <a:ext cx="6819900" cy="342899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0" y="2860102"/>
            <a:ext cx="6819900" cy="7908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1082518" y="2541694"/>
            <a:ext cx="2210142" cy="49757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  <a:t>11100 Johns Hopkins Road </a:t>
            </a:r>
            <a:b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</a:br>
            <a: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  <a:t>Laurel, MD 20723-6099</a:t>
            </a: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1082518" y="2387995"/>
            <a:ext cx="221014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5" pos="693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0EFADCC-D645-E840-BBDA-7234D8996DBD}" type="datetime1">
              <a:rPr lang="en-US" smtClean="0"/>
              <a:t>1/11/24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Magnetosphere Seminar           cgs.jhuapl.edu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91000" y="1028700"/>
            <a:ext cx="6819900" cy="1485900"/>
          </a:xfrm>
        </p:spPr>
        <p:txBody>
          <a:bodyPr anchor="t"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(recommended for titles that </a:t>
            </a:r>
            <a:br>
              <a:rPr lang="en-US" dirty="0"/>
            </a:br>
            <a:r>
              <a:rPr lang="en-US" dirty="0"/>
              <a:t>are 2-3 lines long)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38" y="532082"/>
            <a:ext cx="3271029" cy="213969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191000" y="3976706"/>
            <a:ext cx="6819900" cy="223359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lang="en-US" sz="1000" smtClean="0">
                <a:solidFill>
                  <a:schemeClr val="accent1"/>
                </a:solidFill>
                <a:effectLst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>
                <a:effectLst/>
                <a:latin typeface="Helvetica" charset="0"/>
              </a:rPr>
              <a:t>Click to add classification text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01" y="2514601"/>
            <a:ext cx="6819900" cy="354954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0" y="2869555"/>
            <a:ext cx="6819900" cy="7908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082518" y="2541694"/>
            <a:ext cx="2210142" cy="49757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1"/>
                </a:solidFill>
                <a:latin typeface="+mn-lt"/>
                <a:ea typeface="Myriad Pro" charset="0"/>
                <a:cs typeface="Myriad Pro" charset="0"/>
              </a:rPr>
              <a:t>11100 Johns Hopkins Road </a:t>
            </a:r>
            <a:br>
              <a:rPr lang="en-US" sz="1200" dirty="0">
                <a:solidFill>
                  <a:schemeClr val="accent1"/>
                </a:solidFill>
                <a:latin typeface="+mn-lt"/>
                <a:ea typeface="Myriad Pro" charset="0"/>
                <a:cs typeface="Myriad Pro" charset="0"/>
              </a:rPr>
            </a:br>
            <a:r>
              <a:rPr lang="en-US" sz="1200" dirty="0">
                <a:solidFill>
                  <a:schemeClr val="accent1"/>
                </a:solidFill>
                <a:latin typeface="+mn-lt"/>
                <a:ea typeface="Myriad Pro" charset="0"/>
                <a:cs typeface="Myriad Pro" charset="0"/>
              </a:rPr>
              <a:t>Laurel, MD 20723-6099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082518" y="2387995"/>
            <a:ext cx="2210142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25" pos="693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952500" y="1179514"/>
            <a:ext cx="10287000" cy="5030786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3583A3D-B734-FE4C-912C-2EA3D20EEBC9}" type="datetime1">
              <a:rPr lang="en-US" smtClean="0"/>
              <a:t>1/11/24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LMAG2023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2735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485900"/>
            <a:ext cx="10287000" cy="4724400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5015"/>
            <a:ext cx="11277600" cy="386085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D027CAC-977D-B64B-A86B-92CA3E3F4A55}" type="datetime1">
              <a:rPr lang="en-US" smtClean="0"/>
              <a:t>1/11/24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Magnetosphere Seminar           cgs.jhuapl.edu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181100"/>
            <a:ext cx="4953000" cy="41762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1" y="1181100"/>
            <a:ext cx="4952998" cy="41762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FBCC011-1C84-5C47-B709-E032630FB7EC}" type="datetime1">
              <a:rPr lang="en-US" smtClean="0"/>
              <a:t>1/11/24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Magnetosphere Seminar           cgs.jhuapl.edu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485900"/>
            <a:ext cx="4953000" cy="38714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1" y="1485900"/>
            <a:ext cx="4952998" cy="38714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D49087E3-92A7-9C48-9A8C-6D56220B20B9}" type="datetime1">
              <a:rPr lang="en-US" smtClean="0"/>
              <a:t>1/11/24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Magnetosphere Seminar           cgs.jhuapl.edu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DB6CB-5183-474B-B884-4B5867170224}" type="datetime1">
              <a:rPr lang="en-US" smtClean="0"/>
              <a:t>1/11/24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Magnetosphere Seminar           cgs.jhuapl.edu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499798"/>
            <a:ext cx="12192000" cy="3566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500474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19100"/>
            <a:ext cx="11277600" cy="76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500" y="1181100"/>
            <a:ext cx="10287000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36810" y="6500814"/>
            <a:ext cx="1371600" cy="357186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4E5C38B-D608-0D44-849D-C9FA9F22AB9F}" type="datetime1">
              <a:rPr lang="en-US" smtClean="0"/>
              <a:t>1/11/24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2416" y="6500814"/>
            <a:ext cx="3197406" cy="355600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Magnetosphere Seminar           cgs.jhuapl.edu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40302" y="6500474"/>
            <a:ext cx="381000" cy="35752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accent2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1424239" y="6604000"/>
            <a:ext cx="0" cy="155141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66791"/>
            <a:ext cx="210893" cy="22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692" r:id="rId2"/>
    <p:sldLayoutId id="2147483724" r:id="rId3"/>
    <p:sldLayoutId id="2147483717" r:id="rId4"/>
    <p:sldLayoutId id="2147483697" r:id="rId5"/>
    <p:sldLayoutId id="2147483731" r:id="rId6"/>
    <p:sldLayoutId id="2147483701" r:id="rId7"/>
    <p:sldLayoutId id="2147483732" r:id="rId8"/>
    <p:sldLayoutId id="2147483711" r:id="rId9"/>
    <p:sldLayoutId id="2147483737" r:id="rId10"/>
    <p:sldLayoutId id="2147483720" r:id="rId11"/>
    <p:sldLayoutId id="2147483715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693738" indent="-246063" algn="l" defTabSz="914400" rtl="0" eaLnBrk="1" latinLnBrk="0" hangingPunct="1">
        <a:lnSpc>
          <a:spcPct val="100000"/>
        </a:lnSpc>
        <a:spcBef>
          <a:spcPts val="400"/>
        </a:spcBef>
        <a:buFont typeface=".AppleSystemUIFont" charset="-120"/>
        <a:buChar char="-"/>
        <a:tabLst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50938" indent="-228600" algn="l" defTabSz="914400" rtl="0" eaLnBrk="1" latinLnBrk="0" hangingPunct="1">
        <a:lnSpc>
          <a:spcPct val="100000"/>
        </a:lnSpc>
        <a:spcBef>
          <a:spcPts val="400"/>
        </a:spcBef>
        <a:buSzPct val="80000"/>
        <a:buFont typeface="Wingdings" charset="2"/>
        <a:buChar char="§"/>
        <a:tabLst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6550" indent="-227013" algn="l" defTabSz="914400" rtl="0" eaLnBrk="1" latinLnBrk="0" hangingPunct="1">
        <a:lnSpc>
          <a:spcPct val="100000"/>
        </a:lnSpc>
        <a:spcBef>
          <a:spcPts val="400"/>
        </a:spcBef>
        <a:buSzPct val="80000"/>
        <a:buFont typeface="Courier New" charset="0"/>
        <a:buChar char="o"/>
        <a:tabLst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63750" indent="-228600" algn="l" defTabSz="914400" rtl="0" eaLnBrk="1" latinLnBrk="0" hangingPunct="1">
        <a:lnSpc>
          <a:spcPct val="100000"/>
        </a:lnSpc>
        <a:spcBef>
          <a:spcPts val="400"/>
        </a:spcBef>
        <a:buFont typeface="Arial"/>
        <a:buChar char="•"/>
        <a:tabLst/>
        <a:defRPr sz="1600" kern="1200" baseline="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orient="horz" pos="264" userDrawn="1">
          <p15:clr>
            <a:srgbClr val="F26B43"/>
          </p15:clr>
        </p15:guide>
        <p15:guide id="11" pos="288" userDrawn="1">
          <p15:clr>
            <a:srgbClr val="F26B43"/>
          </p15:clr>
        </p15:guide>
        <p15:guide id="12" pos="7392" userDrawn="1">
          <p15:clr>
            <a:srgbClr val="F26B43"/>
          </p15:clr>
        </p15:guide>
        <p15:guide id="13" orient="horz" pos="3912" userDrawn="1">
          <p15:clr>
            <a:srgbClr val="F26B43"/>
          </p15:clr>
        </p15:guide>
        <p15:guide id="14" pos="3840" userDrawn="1">
          <p15:clr>
            <a:srgbClr val="F26B43"/>
          </p15:clr>
        </p15:guide>
        <p15:guide id="16" orient="horz" pos="936" userDrawn="1">
          <p15:clr>
            <a:srgbClr val="F26B43"/>
          </p15:clr>
        </p15:guide>
        <p15:guide id="17" pos="600" userDrawn="1">
          <p15:clr>
            <a:srgbClr val="F26B43"/>
          </p15:clr>
        </p15:guide>
        <p15:guide id="18" pos="7080" userDrawn="1">
          <p15:clr>
            <a:srgbClr val="F26B43"/>
          </p15:clr>
        </p15:guide>
        <p15:guide id="19" pos="4056" userDrawn="1">
          <p15:clr>
            <a:srgbClr val="F26B43"/>
          </p15:clr>
        </p15:guide>
        <p15:guide id="20" pos="3624" userDrawn="1">
          <p15:clr>
            <a:srgbClr val="F26B43"/>
          </p15:clr>
        </p15:guide>
        <p15:guide id="22" orient="horz" pos="74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avvas.raptis@jhuapl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3.png"/><Relationship Id="rId3" Type="http://schemas.openxmlformats.org/officeDocument/2006/relationships/image" Target="../media/image25.jpeg"/><Relationship Id="rId7" Type="http://schemas.openxmlformats.org/officeDocument/2006/relationships/image" Target="../media/image240.png"/><Relationship Id="rId12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imbalanced-learn.org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0.png"/><Relationship Id="rId5" Type="http://schemas.openxmlformats.org/officeDocument/2006/relationships/image" Target="../media/image410.png"/><Relationship Id="rId4" Type="http://schemas.openxmlformats.org/officeDocument/2006/relationships/image" Target="../media/image40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7" Type="http://schemas.openxmlformats.org/officeDocument/2006/relationships/image" Target="../media/image4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0.png"/><Relationship Id="rId5" Type="http://schemas.openxmlformats.org/officeDocument/2006/relationships/image" Target="../media/image410.png"/><Relationship Id="rId4" Type="http://schemas.openxmlformats.org/officeDocument/2006/relationships/image" Target="../media/image40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30.png"/><Relationship Id="rId7" Type="http://schemas.openxmlformats.org/officeDocument/2006/relationships/image" Target="../media/image46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0.png"/><Relationship Id="rId5" Type="http://schemas.openxmlformats.org/officeDocument/2006/relationships/image" Target="../media/image350.png"/><Relationship Id="rId4" Type="http://schemas.openxmlformats.org/officeDocument/2006/relationships/image" Target="../media/image3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B42B9-2C4A-434B-810C-97BD7591E6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246242"/>
            <a:ext cx="9312965" cy="1650257"/>
          </a:xfrm>
        </p:spPr>
        <p:txBody>
          <a:bodyPr>
            <a:normAutofit/>
          </a:bodyPr>
          <a:lstStyle/>
          <a:p>
            <a:r>
              <a:rPr lang="en-US" dirty="0"/>
              <a:t>Characterizing Earth’s </a:t>
            </a:r>
            <a:r>
              <a:rPr lang="en-US" dirty="0" err="1"/>
              <a:t>Magnetosheath</a:t>
            </a:r>
            <a:r>
              <a:rPr lang="en-US" dirty="0"/>
              <a:t> and High-Speed Downstream Jets using Machine Learning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5DD875-1502-9F4F-B75E-289A7CE319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800" y="4210050"/>
            <a:ext cx="8372856" cy="1333500"/>
          </a:xfrm>
        </p:spPr>
        <p:txBody>
          <a:bodyPr>
            <a:normAutofit/>
          </a:bodyPr>
          <a:lstStyle/>
          <a:p>
            <a:r>
              <a:rPr lang="en-US" b="1" dirty="0"/>
              <a:t>Savvas Raptis</a:t>
            </a:r>
            <a:r>
              <a:rPr lang="en-US" baseline="30000" dirty="0"/>
              <a:t>1</a:t>
            </a:r>
            <a:r>
              <a:rPr lang="en-US" dirty="0"/>
              <a:t>, Tomas Karlsson</a:t>
            </a:r>
            <a:r>
              <a:rPr lang="en-US" baseline="30000" dirty="0"/>
              <a:t>2</a:t>
            </a:r>
            <a:r>
              <a:rPr lang="en-US" dirty="0"/>
              <a:t>, </a:t>
            </a:r>
            <a:r>
              <a:rPr lang="en-US" dirty="0" err="1"/>
              <a:t>Sigiava</a:t>
            </a:r>
            <a:r>
              <a:rPr lang="en-US" dirty="0"/>
              <a:t> Aminalragia-Giamini</a:t>
            </a:r>
            <a:r>
              <a:rPr lang="en-US" baseline="30000" dirty="0"/>
              <a:t>3</a:t>
            </a:r>
            <a:r>
              <a:rPr lang="en-US" dirty="0"/>
              <a:t> + (many others)</a:t>
            </a:r>
          </a:p>
          <a:p>
            <a:endParaRPr lang="en-US" baseline="30000" dirty="0"/>
          </a:p>
          <a:p>
            <a:r>
              <a:rPr lang="en-US" baseline="30000" dirty="0"/>
              <a:t>1</a:t>
            </a:r>
            <a:r>
              <a:rPr lang="en-US" dirty="0"/>
              <a:t>APL  </a:t>
            </a:r>
            <a:r>
              <a:rPr lang="en-US" baseline="30000" dirty="0"/>
              <a:t>2</a:t>
            </a:r>
            <a:r>
              <a:rPr lang="en-US" dirty="0"/>
              <a:t>KTH </a:t>
            </a:r>
            <a:r>
              <a:rPr lang="en-US" baseline="30000" dirty="0"/>
              <a:t>3</a:t>
            </a:r>
            <a:r>
              <a:rPr lang="en-US" dirty="0"/>
              <a:t>SPARC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916795-6BE1-F346-81AB-7DB4A7780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2105" y="6172200"/>
            <a:ext cx="4090349" cy="6779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9CA71CF-1C64-249F-6546-045575077414}"/>
              </a:ext>
            </a:extLst>
          </p:cNvPr>
          <p:cNvSpPr/>
          <p:nvPr/>
        </p:nvSpPr>
        <p:spPr>
          <a:xfrm>
            <a:off x="685800" y="5550097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ADF6A3-D175-9224-DF72-D7267B7D9BAB}"/>
              </a:ext>
            </a:extLst>
          </p:cNvPr>
          <p:cNvSpPr txBox="1"/>
          <p:nvPr/>
        </p:nvSpPr>
        <p:spPr>
          <a:xfrm>
            <a:off x="685800" y="6023727"/>
            <a:ext cx="2287806" cy="30777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  <a:hlinkClick r:id="rId4"/>
              </a:rPr>
              <a:t>savvas.raptis@jhuapl.edu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C5FCE5-48A1-14F0-9174-0580DF5947A0}"/>
              </a:ext>
            </a:extLst>
          </p:cNvPr>
          <p:cNvSpPr txBox="1"/>
          <p:nvPr/>
        </p:nvSpPr>
        <p:spPr>
          <a:xfrm>
            <a:off x="105878" y="5522029"/>
            <a:ext cx="61485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dirty="0">
                <a:solidFill>
                  <a:srgbClr val="333333"/>
                </a:solidFill>
                <a:effectLst/>
                <a:latin typeface="Garamond" panose="02020404030301010803" pitchFamily="18" charset="0"/>
              </a:rPr>
              <a:t>SR acknowledges the support by John Hopkins University Applied Physics Laboratory independent R&amp;D fund</a:t>
            </a:r>
            <a:endParaRPr lang="en-US" sz="1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295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CA3DE-0CFE-B649-0040-7841597DF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Shock transitions with MMS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6C25D-ADE1-99E6-16EA-7B7F277923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3583A3D-B734-FE4C-912C-2EA3D20EEBC9}" type="datetime1">
              <a:rPr lang="en-US" smtClean="0"/>
              <a:t>1/11/24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D12D0-9B8F-B131-007E-86D64EC9F9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LMAG2023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110D-4ACA-594B-FE55-EACA85758D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894B8A-8A2A-AC36-E692-8FE3DF35B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673" y="6504543"/>
            <a:ext cx="2132654" cy="3534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310802-6C58-3FED-8A74-C543BB5A23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632" y="1003458"/>
            <a:ext cx="7284735" cy="540716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F2AB530-2FBA-4C4C-62D7-27C56E2D3CB0}"/>
              </a:ext>
            </a:extLst>
          </p:cNvPr>
          <p:cNvSpPr/>
          <p:nvPr/>
        </p:nvSpPr>
        <p:spPr>
          <a:xfrm>
            <a:off x="3248526" y="5239055"/>
            <a:ext cx="2735179" cy="2687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3F8C6D-3231-5466-36E9-7B287CA38774}"/>
              </a:ext>
            </a:extLst>
          </p:cNvPr>
          <p:cNvSpPr/>
          <p:nvPr/>
        </p:nvSpPr>
        <p:spPr>
          <a:xfrm>
            <a:off x="6356678" y="5239055"/>
            <a:ext cx="2735179" cy="2687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D219F2-852E-669A-FE03-D448CDBCF27A}"/>
              </a:ext>
            </a:extLst>
          </p:cNvPr>
          <p:cNvSpPr txBox="1"/>
          <p:nvPr/>
        </p:nvSpPr>
        <p:spPr>
          <a:xfrm>
            <a:off x="1207680" y="5211824"/>
            <a:ext cx="164339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high-energy ions</a:t>
            </a:r>
          </a:p>
        </p:txBody>
      </p:sp>
    </p:spTree>
    <p:extLst>
      <p:ext uri="{BB962C8B-B14F-4D97-AF65-F5344CB8AC3E}">
        <p14:creationId xmlns:p14="http://schemas.microsoft.com/office/powerpoint/2010/main" val="116730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CA3DE-0CFE-B649-0040-7841597DF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common problem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6C25D-ADE1-99E6-16EA-7B7F277923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3583A3D-B734-FE4C-912C-2EA3D20EEBC9}" type="datetime1">
              <a:rPr lang="en-US" smtClean="0"/>
              <a:t>1/11/24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D12D0-9B8F-B131-007E-86D64EC9F9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LMAG2023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110D-4ACA-594B-FE55-EACA85758D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894B8A-8A2A-AC36-E692-8FE3DF35B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673" y="6504543"/>
            <a:ext cx="2132654" cy="353457"/>
          </a:xfrm>
          <a:prstGeom prst="rect">
            <a:avLst/>
          </a:prstGeom>
        </p:spPr>
      </p:pic>
      <p:pic>
        <p:nvPicPr>
          <p:cNvPr id="47" name="Picture 12">
            <a:extLst>
              <a:ext uri="{FF2B5EF4-FFF2-40B4-BE49-F238E27FC236}">
                <a16:creationId xmlns:a16="http://schemas.microsoft.com/office/drawing/2014/main" id="{A40F7BA3-1695-620F-9CA4-2A8BCF508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22" y="2179377"/>
            <a:ext cx="215265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41EDFE6-9FD7-B575-0FA9-475A37EE5700}"/>
              </a:ext>
            </a:extLst>
          </p:cNvPr>
          <p:cNvSpPr txBox="1"/>
          <p:nvPr/>
        </p:nvSpPr>
        <p:spPr>
          <a:xfrm>
            <a:off x="5579686" y="2849669"/>
            <a:ext cx="686406" cy="5539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OMNI</a:t>
            </a:r>
          </a:p>
          <a:p>
            <a:pPr algn="ctr"/>
            <a:r>
              <a:rPr lang="en-US" sz="1500" dirty="0">
                <a:solidFill>
                  <a:srgbClr val="FF0000"/>
                </a:solidFill>
              </a:rPr>
              <a:t>(L1)</a:t>
            </a:r>
            <a:endParaRPr lang="sv-SE" sz="1500" dirty="0">
              <a:solidFill>
                <a:srgbClr val="FF0000"/>
              </a:solidFill>
            </a:endParaRPr>
          </a:p>
        </p:txBody>
      </p:sp>
      <p:sp>
        <p:nvSpPr>
          <p:cNvPr id="49" name="Arc 48">
            <a:extLst>
              <a:ext uri="{FF2B5EF4-FFF2-40B4-BE49-F238E27FC236}">
                <a16:creationId xmlns:a16="http://schemas.microsoft.com/office/drawing/2014/main" id="{F826738D-76F4-3C61-F9A8-1FEF13DBFDC5}"/>
              </a:ext>
            </a:extLst>
          </p:cNvPr>
          <p:cNvSpPr/>
          <p:nvPr/>
        </p:nvSpPr>
        <p:spPr>
          <a:xfrm flipH="1">
            <a:off x="8067450" y="1734887"/>
            <a:ext cx="6258560" cy="3464560"/>
          </a:xfrm>
          <a:prstGeom prst="arc">
            <a:avLst>
              <a:gd name="adj1" fmla="val 16207070"/>
              <a:gd name="adj2" fmla="val 5416960"/>
            </a:avLst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3D263F02-3A9E-2A41-0B5B-53358A11D7C1}"/>
              </a:ext>
            </a:extLst>
          </p:cNvPr>
          <p:cNvSpPr/>
          <p:nvPr/>
        </p:nvSpPr>
        <p:spPr>
          <a:xfrm flipH="1">
            <a:off x="9190310" y="2314007"/>
            <a:ext cx="6898640" cy="2179320"/>
          </a:xfrm>
          <a:prstGeom prst="arc">
            <a:avLst>
              <a:gd name="adj1" fmla="val 19290334"/>
              <a:gd name="adj2" fmla="val 2329708"/>
            </a:avLst>
          </a:prstGeom>
          <a:ln w="19050">
            <a:solidFill>
              <a:srgbClr val="00B050"/>
            </a:solidFill>
            <a:prstDash val="sysDot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3C822D6-BC4F-DE67-4F92-4D626EF2E622}"/>
              </a:ext>
            </a:extLst>
          </p:cNvPr>
          <p:cNvSpPr txBox="1"/>
          <p:nvPr/>
        </p:nvSpPr>
        <p:spPr>
          <a:xfrm>
            <a:off x="10307616" y="2097277"/>
            <a:ext cx="119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Garamond" panose="02020404030301010803" pitchFamily="18" charset="0"/>
              </a:rPr>
              <a:t>Magnetopause</a:t>
            </a:r>
            <a:endParaRPr lang="sv-SE" sz="1400" dirty="0">
              <a:solidFill>
                <a:srgbClr val="00B050"/>
              </a:solidFill>
              <a:latin typeface="Garamond" panose="02020404030301010803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4587105-EB6E-26FE-873D-6B08B308EEB8}"/>
              </a:ext>
            </a:extLst>
          </p:cNvPr>
          <p:cNvSpPr txBox="1"/>
          <p:nvPr/>
        </p:nvSpPr>
        <p:spPr>
          <a:xfrm>
            <a:off x="10085129" y="1453998"/>
            <a:ext cx="976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Garamond" panose="02020404030301010803" pitchFamily="18" charset="0"/>
              </a:rPr>
              <a:t>Bow Shock</a:t>
            </a:r>
            <a:endParaRPr lang="sv-SE" sz="1400" dirty="0">
              <a:solidFill>
                <a:srgbClr val="0070C0"/>
              </a:solidFill>
              <a:latin typeface="Garamond" panose="02020404030301010803" pitchFamily="18" charset="0"/>
            </a:endParaRPr>
          </a:p>
        </p:txBody>
      </p:sp>
      <p:pic>
        <p:nvPicPr>
          <p:cNvPr id="53" name="Picture 4" descr="ÎÏÎ¿ÏÎ­Î»ÎµÏÎ¼Î± ÎµÎ¹ÎºÏÎ½Î±Ï Î³Î¹Î± circle half black">
            <a:extLst>
              <a:ext uri="{FF2B5EF4-FFF2-40B4-BE49-F238E27FC236}">
                <a16:creationId xmlns:a16="http://schemas.microsoft.com/office/drawing/2014/main" id="{239CCE70-B627-11BD-6515-6AB50263D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427" y="3241415"/>
            <a:ext cx="341422" cy="34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FE0315DC-995A-0F80-A94A-D3821C0E2075}"/>
              </a:ext>
            </a:extLst>
          </p:cNvPr>
          <p:cNvSpPr txBox="1"/>
          <p:nvPr/>
        </p:nvSpPr>
        <p:spPr>
          <a:xfrm>
            <a:off x="10869491" y="3088446"/>
            <a:ext cx="5841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Garamond" panose="02020404030301010803" pitchFamily="18" charset="0"/>
              </a:rPr>
              <a:t>Earth</a:t>
            </a:r>
            <a:endParaRPr lang="sv-SE" sz="1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AD4E7E7-154B-82E3-1EAB-AB7F08965D36}"/>
              </a:ext>
            </a:extLst>
          </p:cNvPr>
          <p:cNvGrpSpPr/>
          <p:nvPr/>
        </p:nvGrpSpPr>
        <p:grpSpPr>
          <a:xfrm>
            <a:off x="3206180" y="2352285"/>
            <a:ext cx="1643403" cy="1588532"/>
            <a:chOff x="3233397" y="2258264"/>
            <a:chExt cx="1643403" cy="1588532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FB628898-CC0B-7658-BBA1-C091B309D8BA}"/>
                </a:ext>
              </a:extLst>
            </p:cNvPr>
            <p:cNvCxnSpPr/>
            <p:nvPr/>
          </p:nvCxnSpPr>
          <p:spPr>
            <a:xfrm>
              <a:off x="3233397" y="2627596"/>
              <a:ext cx="1643403" cy="0"/>
            </a:xfrm>
            <a:prstGeom prst="straightConnector1">
              <a:avLst/>
            </a:prstGeom>
            <a:ln>
              <a:solidFill>
                <a:srgbClr val="FF3B3B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93B5B0A6-59B2-AB93-F9B7-7C1D3C11B389}"/>
                </a:ext>
              </a:extLst>
            </p:cNvPr>
            <p:cNvCxnSpPr/>
            <p:nvPr/>
          </p:nvCxnSpPr>
          <p:spPr>
            <a:xfrm>
              <a:off x="3233397" y="2779996"/>
              <a:ext cx="1643403" cy="0"/>
            </a:xfrm>
            <a:prstGeom prst="straightConnector1">
              <a:avLst/>
            </a:prstGeom>
            <a:ln>
              <a:solidFill>
                <a:srgbClr val="FF3B3B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CBBC3490-1009-F17B-F744-B0EABA5E0C10}"/>
                </a:ext>
              </a:extLst>
            </p:cNvPr>
            <p:cNvCxnSpPr/>
            <p:nvPr/>
          </p:nvCxnSpPr>
          <p:spPr>
            <a:xfrm>
              <a:off x="3233397" y="2932396"/>
              <a:ext cx="1643403" cy="0"/>
            </a:xfrm>
            <a:prstGeom prst="straightConnector1">
              <a:avLst/>
            </a:prstGeom>
            <a:ln>
              <a:solidFill>
                <a:srgbClr val="FF3B3B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654372BD-B07C-D110-B2EB-0920BBB0E4C7}"/>
                </a:ext>
              </a:extLst>
            </p:cNvPr>
            <p:cNvCxnSpPr/>
            <p:nvPr/>
          </p:nvCxnSpPr>
          <p:spPr>
            <a:xfrm>
              <a:off x="3233397" y="3084796"/>
              <a:ext cx="1643403" cy="0"/>
            </a:xfrm>
            <a:prstGeom prst="straightConnector1">
              <a:avLst/>
            </a:prstGeom>
            <a:ln>
              <a:solidFill>
                <a:srgbClr val="FF3B3B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9BE9A80-3368-A4B3-F7B7-B073CC9211F6}"/>
                </a:ext>
              </a:extLst>
            </p:cNvPr>
            <p:cNvCxnSpPr/>
            <p:nvPr/>
          </p:nvCxnSpPr>
          <p:spPr>
            <a:xfrm>
              <a:off x="3233397" y="3237196"/>
              <a:ext cx="1643403" cy="0"/>
            </a:xfrm>
            <a:prstGeom prst="straightConnector1">
              <a:avLst/>
            </a:prstGeom>
            <a:ln>
              <a:solidFill>
                <a:srgbClr val="FF3B3B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331262F1-0BE5-BB36-6E94-ACB681E8E905}"/>
                </a:ext>
              </a:extLst>
            </p:cNvPr>
            <p:cNvCxnSpPr/>
            <p:nvPr/>
          </p:nvCxnSpPr>
          <p:spPr>
            <a:xfrm>
              <a:off x="3233397" y="3389596"/>
              <a:ext cx="1643403" cy="0"/>
            </a:xfrm>
            <a:prstGeom prst="straightConnector1">
              <a:avLst/>
            </a:prstGeom>
            <a:ln>
              <a:solidFill>
                <a:srgbClr val="FF3B3B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7C63E0F6-4F0C-5B3E-DD2C-F7F13537C441}"/>
                </a:ext>
              </a:extLst>
            </p:cNvPr>
            <p:cNvCxnSpPr/>
            <p:nvPr/>
          </p:nvCxnSpPr>
          <p:spPr>
            <a:xfrm>
              <a:off x="3233397" y="3541996"/>
              <a:ext cx="1643403" cy="0"/>
            </a:xfrm>
            <a:prstGeom prst="straightConnector1">
              <a:avLst/>
            </a:prstGeom>
            <a:ln>
              <a:solidFill>
                <a:srgbClr val="FF3B3B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125FE0D0-0999-6784-A010-04F1AF67CC35}"/>
                </a:ext>
              </a:extLst>
            </p:cNvPr>
            <p:cNvCxnSpPr/>
            <p:nvPr/>
          </p:nvCxnSpPr>
          <p:spPr>
            <a:xfrm>
              <a:off x="3233397" y="3694396"/>
              <a:ext cx="1643403" cy="0"/>
            </a:xfrm>
            <a:prstGeom prst="straightConnector1">
              <a:avLst/>
            </a:prstGeom>
            <a:ln>
              <a:solidFill>
                <a:srgbClr val="FF3B3B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8043B000-146F-B26E-DF3F-2C48E70A6494}"/>
                </a:ext>
              </a:extLst>
            </p:cNvPr>
            <p:cNvCxnSpPr/>
            <p:nvPr/>
          </p:nvCxnSpPr>
          <p:spPr>
            <a:xfrm>
              <a:off x="3233397" y="3846796"/>
              <a:ext cx="1643403" cy="0"/>
            </a:xfrm>
            <a:prstGeom prst="straightConnector1">
              <a:avLst/>
            </a:prstGeom>
            <a:ln>
              <a:solidFill>
                <a:srgbClr val="FF3B3B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F1EF030-F689-3B88-88EC-5BAA48459F88}"/>
                </a:ext>
              </a:extLst>
            </p:cNvPr>
            <p:cNvSpPr txBox="1"/>
            <p:nvPr/>
          </p:nvSpPr>
          <p:spPr>
            <a:xfrm>
              <a:off x="3449637" y="2258264"/>
              <a:ext cx="1261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3B3B"/>
                  </a:solidFill>
                </a:rPr>
                <a:t>solar wind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EDB2050B-E3A7-C130-F23F-201CD677C2B4}"/>
                  </a:ext>
                </a:extLst>
              </p:cNvPr>
              <p:cNvSpPr txBox="1"/>
              <p:nvPr/>
            </p:nvSpPr>
            <p:spPr>
              <a:xfrm>
                <a:off x="5686425" y="3597106"/>
                <a:ext cx="68948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0000"/>
                    </a:solidFill>
                    <a:latin typeface="+mj-lt"/>
                  </a:rPr>
                  <a:t>200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endParaRPr lang="en-US" sz="1400" dirty="0">
                  <a:solidFill>
                    <a:srgbClr val="0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EDB2050B-E3A7-C130-F23F-201CD677C2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6425" y="3597106"/>
                <a:ext cx="689484" cy="307777"/>
              </a:xfrm>
              <a:prstGeom prst="rect">
                <a:avLst/>
              </a:prstGeom>
              <a:blipFill>
                <a:blip r:embed="rId5"/>
                <a:stretch>
                  <a:fillRect l="-1786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DB1116D-8F37-1CCF-588E-2F44CB3992AC}"/>
                  </a:ext>
                </a:extLst>
              </p:cNvPr>
              <p:cNvSpPr txBox="1"/>
              <p:nvPr/>
            </p:nvSpPr>
            <p:spPr>
              <a:xfrm>
                <a:off x="7535857" y="3597106"/>
                <a:ext cx="5900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0000"/>
                    </a:solidFill>
                    <a:latin typeface="+mj-lt"/>
                  </a:rPr>
                  <a:t>15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endParaRPr lang="en-US" sz="1400" dirty="0">
                  <a:solidFill>
                    <a:srgbClr val="0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DB1116D-8F37-1CCF-588E-2F44CB3992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5857" y="3597106"/>
                <a:ext cx="590098" cy="307777"/>
              </a:xfrm>
              <a:prstGeom prst="rect">
                <a:avLst/>
              </a:prstGeom>
              <a:blipFill>
                <a:blip r:embed="rId6"/>
                <a:stretch>
                  <a:fillRect l="-4255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2D6DDF3-8AD2-E4A1-974E-AC9F352CEB67}"/>
              </a:ext>
            </a:extLst>
          </p:cNvPr>
          <p:cNvCxnSpPr/>
          <p:nvPr/>
        </p:nvCxnSpPr>
        <p:spPr>
          <a:xfrm>
            <a:off x="5579686" y="3890614"/>
            <a:ext cx="532440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078EE3E-18A2-8D00-0BF7-954C951C45F1}"/>
                  </a:ext>
                </a:extLst>
              </p:cNvPr>
              <p:cNvSpPr txBox="1"/>
              <p:nvPr/>
            </p:nvSpPr>
            <p:spPr>
              <a:xfrm>
                <a:off x="10524036" y="3597106"/>
                <a:ext cx="4891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0000"/>
                    </a:solidFill>
                    <a:latin typeface="+mj-lt"/>
                  </a:rPr>
                  <a:t>1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endParaRPr lang="en-US" sz="1400" dirty="0">
                  <a:solidFill>
                    <a:srgbClr val="0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078EE3E-18A2-8D00-0BF7-954C951C45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4036" y="3597106"/>
                <a:ext cx="489108" cy="307777"/>
              </a:xfrm>
              <a:prstGeom prst="rect">
                <a:avLst/>
              </a:prstGeom>
              <a:blipFill>
                <a:blip r:embed="rId7"/>
                <a:stretch>
                  <a:fillRect l="-2500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6634CD9F-2979-5DEE-0820-E3130E271656}"/>
                  </a:ext>
                </a:extLst>
              </p:cNvPr>
              <p:cNvSpPr txBox="1"/>
              <p:nvPr/>
            </p:nvSpPr>
            <p:spPr>
              <a:xfrm>
                <a:off x="0" y="6254253"/>
                <a:ext cx="12123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sz="1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=6371.2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𝑘𝑚</m:t>
                          </m:r>
                        </m:e>
                      </m:d>
                    </m:oMath>
                  </m:oMathPara>
                </a14:m>
                <a:endParaRPr lang="en-US" sz="1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6634CD9F-2979-5DEE-0820-E3130E2716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254253"/>
                <a:ext cx="1212319" cy="246221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0DBB0500-64F2-8C43-E51C-A97E7F24B1D6}"/>
                  </a:ext>
                </a:extLst>
              </p:cNvPr>
              <p:cNvSpPr txBox="1"/>
              <p:nvPr/>
            </p:nvSpPr>
            <p:spPr>
              <a:xfrm>
                <a:off x="9259836" y="3597106"/>
                <a:ext cx="5900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0000"/>
                    </a:solidFill>
                    <a:latin typeface="+mj-lt"/>
                  </a:rPr>
                  <a:t>10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endParaRPr lang="en-US" sz="1400" dirty="0">
                  <a:solidFill>
                    <a:srgbClr val="0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0DBB0500-64F2-8C43-E51C-A97E7F24B1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9836" y="3597106"/>
                <a:ext cx="590098" cy="307777"/>
              </a:xfrm>
              <a:prstGeom prst="rect">
                <a:avLst/>
              </a:prstGeom>
              <a:blipFill>
                <a:blip r:embed="rId9"/>
                <a:stretch>
                  <a:fillRect l="-4255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6589D42-FF05-9C93-D303-F47D58E39FD7}"/>
              </a:ext>
            </a:extLst>
          </p:cNvPr>
          <p:cNvCxnSpPr/>
          <p:nvPr/>
        </p:nvCxnSpPr>
        <p:spPr>
          <a:xfrm flipV="1">
            <a:off x="5916452" y="2346796"/>
            <a:ext cx="1584960" cy="1768811"/>
          </a:xfrm>
          <a:prstGeom prst="straightConnector1">
            <a:avLst/>
          </a:prstGeom>
          <a:ln w="31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F72F139-2F42-4040-E3C6-54DF6A6F5894}"/>
              </a:ext>
            </a:extLst>
          </p:cNvPr>
          <p:cNvCxnSpPr/>
          <p:nvPr/>
        </p:nvCxnSpPr>
        <p:spPr>
          <a:xfrm flipV="1">
            <a:off x="6068852" y="2499196"/>
            <a:ext cx="1584960" cy="1768811"/>
          </a:xfrm>
          <a:prstGeom prst="straightConnector1">
            <a:avLst/>
          </a:prstGeom>
          <a:ln w="31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91A4139-5F38-63B5-F6D2-99C38FA79077}"/>
              </a:ext>
            </a:extLst>
          </p:cNvPr>
          <p:cNvCxnSpPr/>
          <p:nvPr/>
        </p:nvCxnSpPr>
        <p:spPr>
          <a:xfrm flipV="1">
            <a:off x="6221252" y="2651596"/>
            <a:ext cx="1584960" cy="1768811"/>
          </a:xfrm>
          <a:prstGeom prst="straightConnector1">
            <a:avLst/>
          </a:prstGeom>
          <a:ln w="31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6919506-B506-01BA-3C3E-96CBD55C0908}"/>
              </a:ext>
            </a:extLst>
          </p:cNvPr>
          <p:cNvCxnSpPr/>
          <p:nvPr/>
        </p:nvCxnSpPr>
        <p:spPr>
          <a:xfrm flipV="1">
            <a:off x="6373652" y="2803996"/>
            <a:ext cx="1584960" cy="1768811"/>
          </a:xfrm>
          <a:prstGeom prst="straightConnector1">
            <a:avLst/>
          </a:prstGeom>
          <a:ln w="31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1AFBFEF7-262B-8A04-5CB8-ED1F46FB2C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857" y="2446811"/>
            <a:ext cx="512917" cy="348007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8343DC3-B771-A4D4-5035-ECB807B22136}"/>
              </a:ext>
            </a:extLst>
          </p:cNvPr>
          <p:cNvCxnSpPr/>
          <p:nvPr/>
        </p:nvCxnSpPr>
        <p:spPr>
          <a:xfrm flipH="1" flipV="1">
            <a:off x="8079094" y="2334857"/>
            <a:ext cx="419195" cy="246925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6327D8F-50EF-AFA2-2BF3-E33138AD9649}"/>
              </a:ext>
            </a:extLst>
          </p:cNvPr>
          <p:cNvCxnSpPr>
            <a:cxnSpLocks/>
          </p:cNvCxnSpPr>
          <p:nvPr/>
        </p:nvCxnSpPr>
        <p:spPr>
          <a:xfrm flipV="1">
            <a:off x="8492965" y="2231031"/>
            <a:ext cx="292330" cy="34804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Arc 17">
            <a:extLst>
              <a:ext uri="{FF2B5EF4-FFF2-40B4-BE49-F238E27FC236}">
                <a16:creationId xmlns:a16="http://schemas.microsoft.com/office/drawing/2014/main" id="{89F30846-128A-C4C9-3F15-F0DC9BE90E4A}"/>
              </a:ext>
            </a:extLst>
          </p:cNvPr>
          <p:cNvSpPr/>
          <p:nvPr/>
        </p:nvSpPr>
        <p:spPr>
          <a:xfrm rot="17771752">
            <a:off x="8329487" y="2403738"/>
            <a:ext cx="412994" cy="368449"/>
          </a:xfrm>
          <a:prstGeom prst="arc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0DCA839-1815-2A6D-A4E1-2E216B878DA5}"/>
                  </a:ext>
                </a:extLst>
              </p:cNvPr>
              <p:cNvSpPr txBox="1"/>
              <p:nvPr/>
            </p:nvSpPr>
            <p:spPr>
              <a:xfrm>
                <a:off x="8324848" y="2137893"/>
                <a:ext cx="443775" cy="261610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l-GR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1100" dirty="0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0DCA839-1815-2A6D-A4E1-2E216B878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4848" y="2137893"/>
                <a:ext cx="443775" cy="2616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735F392-E41F-2648-1A57-66A8B6FCBFCB}"/>
                  </a:ext>
                </a:extLst>
              </p:cNvPr>
              <p:cNvSpPr txBox="1"/>
              <p:nvPr/>
            </p:nvSpPr>
            <p:spPr>
              <a:xfrm>
                <a:off x="8094899" y="2405050"/>
                <a:ext cx="305725" cy="261610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</m:oMath>
                  </m:oMathPara>
                </a14:m>
                <a:endParaRPr lang="en-US" sz="1100" dirty="0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735F392-E41F-2648-1A57-66A8B6FCBF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899" y="2405050"/>
                <a:ext cx="305725" cy="2616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150CC29-C53F-F135-E677-37FCCC87AA1A}"/>
                  </a:ext>
                </a:extLst>
              </p:cNvPr>
              <p:cNvSpPr txBox="1"/>
              <p:nvPr/>
            </p:nvSpPr>
            <p:spPr>
              <a:xfrm>
                <a:off x="8681615" y="2031533"/>
                <a:ext cx="319895" cy="26616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sz="1100" dirty="0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150CC29-C53F-F135-E677-37FCCC87AA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1615" y="2031533"/>
                <a:ext cx="319895" cy="26616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6D6D8BC-E9A1-6B28-4776-F3241CB50949}"/>
                  </a:ext>
                </a:extLst>
              </p:cNvPr>
              <p:cNvSpPr txBox="1"/>
              <p:nvPr/>
            </p:nvSpPr>
            <p:spPr>
              <a:xfrm>
                <a:off x="6906361" y="2476411"/>
                <a:ext cx="319895" cy="26616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sz="1100" dirty="0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6D6D8BC-E9A1-6B28-4776-F3241CB509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6361" y="2476411"/>
                <a:ext cx="319895" cy="26616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021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/>
      <p:bldP spid="52" grpId="0"/>
      <p:bldP spid="79" grpId="0"/>
      <p:bldP spid="80" grpId="0"/>
      <p:bldP spid="82" grpId="0"/>
      <p:bldP spid="83" grpId="0"/>
      <p:bldP spid="86" grpId="0"/>
      <p:bldP spid="18" grpId="0" animBg="1"/>
      <p:bldP spid="20" grpId="0"/>
      <p:bldP spid="21" grpId="0"/>
      <p:bldP spid="22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6C25D-ADE1-99E6-16EA-7B7F277923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3583A3D-B734-FE4C-912C-2EA3D20EEBC9}" type="datetime1">
              <a:rPr lang="en-US" smtClean="0"/>
              <a:t>1/11/24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D12D0-9B8F-B131-007E-86D64EC9F9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LMAG2023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110D-4ACA-594B-FE55-EACA85758D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894B8A-8A2A-AC36-E692-8FE3DF35B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673" y="6504543"/>
            <a:ext cx="2132654" cy="353457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C15D8885-A4CA-C425-ACB0-7FD43F400A99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65004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93738" indent="-2460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.AppleSystemUIFont" charset="-120"/>
              <a:buChar char="-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50938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Wingdings" charset="2"/>
              <a:buChar char="§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6550" indent="-2270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Courier New" charset="0"/>
              <a:buChar char="o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6375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/>
              <a:defRPr sz="16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400" dirty="0"/>
              <a:t>Previous Results</a:t>
            </a:r>
          </a:p>
        </p:txBody>
      </p:sp>
    </p:spTree>
    <p:extLst>
      <p:ext uri="{BB962C8B-B14F-4D97-AF65-F5344CB8AC3E}">
        <p14:creationId xmlns:p14="http://schemas.microsoft.com/office/powerpoint/2010/main" val="3963207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6C25D-ADE1-99E6-16EA-7B7F277923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3583A3D-B734-FE4C-912C-2EA3D20EEBC9}" type="datetime1">
              <a:rPr lang="en-US" smtClean="0"/>
              <a:t>1/11/24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D12D0-9B8F-B131-007E-86D64EC9F9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LMAG2023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110D-4ACA-594B-FE55-EACA85758D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894B8A-8A2A-AC36-E692-8FE3DF35B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673" y="6504543"/>
            <a:ext cx="2132654" cy="353457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0247E45-7B65-4BF0-59FD-43C82AAE1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picture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226A12-E4F5-09FB-026D-A2359D9CA1DC}"/>
              </a:ext>
            </a:extLst>
          </p:cNvPr>
          <p:cNvCxnSpPr/>
          <p:nvPr/>
        </p:nvCxnSpPr>
        <p:spPr>
          <a:xfrm>
            <a:off x="208356" y="1499190"/>
            <a:ext cx="1185672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EF6DB6C1-EA13-FAA3-2EEA-AA8BDC2E3B12}"/>
              </a:ext>
            </a:extLst>
          </p:cNvPr>
          <p:cNvSpPr txBox="1"/>
          <p:nvPr/>
        </p:nvSpPr>
        <p:spPr>
          <a:xfrm>
            <a:off x="1528521" y="1077700"/>
            <a:ext cx="1144200" cy="369332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dirty="0"/>
              <a:t>Paper #1</a:t>
            </a:r>
          </a:p>
        </p:txBody>
      </p:sp>
      <p:sp>
        <p:nvSpPr>
          <p:cNvPr id="77" name="Arc 76">
            <a:extLst>
              <a:ext uri="{FF2B5EF4-FFF2-40B4-BE49-F238E27FC236}">
                <a16:creationId xmlns:a16="http://schemas.microsoft.com/office/drawing/2014/main" id="{9F82AE78-8848-F124-2E58-A251C4CE9F62}"/>
              </a:ext>
            </a:extLst>
          </p:cNvPr>
          <p:cNvSpPr/>
          <p:nvPr/>
        </p:nvSpPr>
        <p:spPr>
          <a:xfrm flipH="1">
            <a:off x="468068" y="1936686"/>
            <a:ext cx="6258560" cy="3464560"/>
          </a:xfrm>
          <a:prstGeom prst="arc">
            <a:avLst>
              <a:gd name="adj1" fmla="val 16207070"/>
              <a:gd name="adj2" fmla="val 5416960"/>
            </a:avLst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8" name="Arc 77">
            <a:extLst>
              <a:ext uri="{FF2B5EF4-FFF2-40B4-BE49-F238E27FC236}">
                <a16:creationId xmlns:a16="http://schemas.microsoft.com/office/drawing/2014/main" id="{1647D620-10C1-00DE-1559-7A2E95A0C32E}"/>
              </a:ext>
            </a:extLst>
          </p:cNvPr>
          <p:cNvSpPr/>
          <p:nvPr/>
        </p:nvSpPr>
        <p:spPr>
          <a:xfrm flipH="1">
            <a:off x="1570428" y="2515806"/>
            <a:ext cx="6898640" cy="2179320"/>
          </a:xfrm>
          <a:prstGeom prst="arc">
            <a:avLst>
              <a:gd name="adj1" fmla="val 19290334"/>
              <a:gd name="adj2" fmla="val 2329708"/>
            </a:avLst>
          </a:prstGeom>
          <a:ln w="19050">
            <a:solidFill>
              <a:srgbClr val="00B050"/>
            </a:solidFill>
            <a:prstDash val="sysDot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003FD11-B30A-0909-DE79-3D692D09D6B4}"/>
              </a:ext>
            </a:extLst>
          </p:cNvPr>
          <p:cNvSpPr txBox="1"/>
          <p:nvPr/>
        </p:nvSpPr>
        <p:spPr>
          <a:xfrm>
            <a:off x="2687734" y="2299076"/>
            <a:ext cx="119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Garamond" panose="02020404030301010803" pitchFamily="18" charset="0"/>
              </a:rPr>
              <a:t>Magnetopause</a:t>
            </a:r>
            <a:endParaRPr lang="sv-SE" sz="1400" dirty="0">
              <a:solidFill>
                <a:srgbClr val="00B050"/>
              </a:solidFill>
              <a:latin typeface="Garamond" panose="02020404030301010803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F3DD49D-9A11-D1FC-36CF-E5CDDF58E4D0}"/>
              </a:ext>
            </a:extLst>
          </p:cNvPr>
          <p:cNvSpPr txBox="1"/>
          <p:nvPr/>
        </p:nvSpPr>
        <p:spPr>
          <a:xfrm>
            <a:off x="2465247" y="1655797"/>
            <a:ext cx="976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Garamond" panose="02020404030301010803" pitchFamily="18" charset="0"/>
              </a:rPr>
              <a:t>Bow Shock</a:t>
            </a:r>
            <a:endParaRPr lang="sv-SE" sz="1400" dirty="0">
              <a:solidFill>
                <a:srgbClr val="0070C0"/>
              </a:solidFill>
              <a:latin typeface="Garamond" panose="02020404030301010803" pitchFamily="18" charset="0"/>
            </a:endParaRPr>
          </a:p>
        </p:txBody>
      </p:sp>
      <p:pic>
        <p:nvPicPr>
          <p:cNvPr id="81" name="Picture 4" descr="ÎÏÎ¿ÏÎ­Î»ÎµÏÎ¼Î± ÎµÎ¹ÎºÏÎ½Î±Ï Î³Î¹Î± circle half black">
            <a:extLst>
              <a:ext uri="{FF2B5EF4-FFF2-40B4-BE49-F238E27FC236}">
                <a16:creationId xmlns:a16="http://schemas.microsoft.com/office/drawing/2014/main" id="{B2F3A066-F972-85A9-A434-8743EF0EB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545" y="3443214"/>
            <a:ext cx="341422" cy="34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C5DFD6B1-6118-31E4-81A6-46400C6744ED}"/>
              </a:ext>
            </a:extLst>
          </p:cNvPr>
          <p:cNvSpPr txBox="1"/>
          <p:nvPr/>
        </p:nvSpPr>
        <p:spPr>
          <a:xfrm>
            <a:off x="3249609" y="3290245"/>
            <a:ext cx="5841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Garamond" panose="02020404030301010803" pitchFamily="18" charset="0"/>
              </a:rPr>
              <a:t>Earth</a:t>
            </a:r>
            <a:endParaRPr lang="sv-SE" sz="1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83" name="5-Point Star 82">
            <a:extLst>
              <a:ext uri="{FF2B5EF4-FFF2-40B4-BE49-F238E27FC236}">
                <a16:creationId xmlns:a16="http://schemas.microsoft.com/office/drawing/2014/main" id="{C3B9EDD7-FBF2-C640-65E9-83E0D4D41B65}"/>
              </a:ext>
            </a:extLst>
          </p:cNvPr>
          <p:cNvSpPr/>
          <p:nvPr/>
        </p:nvSpPr>
        <p:spPr>
          <a:xfrm>
            <a:off x="1149095" y="3137236"/>
            <a:ext cx="106680" cy="106680"/>
          </a:xfrm>
          <a:prstGeom prst="star5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4" name="5-Point Star 83">
            <a:extLst>
              <a:ext uri="{FF2B5EF4-FFF2-40B4-BE49-F238E27FC236}">
                <a16:creationId xmlns:a16="http://schemas.microsoft.com/office/drawing/2014/main" id="{673C7105-6A54-F3F0-0C9B-CB1278432E01}"/>
              </a:ext>
            </a:extLst>
          </p:cNvPr>
          <p:cNvSpPr/>
          <p:nvPr/>
        </p:nvSpPr>
        <p:spPr>
          <a:xfrm>
            <a:off x="1354835" y="2801956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5" name="5-Point Star 84">
            <a:extLst>
              <a:ext uri="{FF2B5EF4-FFF2-40B4-BE49-F238E27FC236}">
                <a16:creationId xmlns:a16="http://schemas.microsoft.com/office/drawing/2014/main" id="{50C8B522-0282-106B-04B8-4D2FBD660499}"/>
              </a:ext>
            </a:extLst>
          </p:cNvPr>
          <p:cNvSpPr/>
          <p:nvPr/>
        </p:nvSpPr>
        <p:spPr>
          <a:xfrm>
            <a:off x="1095755" y="3690956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6" name="5-Point Star 85">
            <a:extLst>
              <a:ext uri="{FF2B5EF4-FFF2-40B4-BE49-F238E27FC236}">
                <a16:creationId xmlns:a16="http://schemas.microsoft.com/office/drawing/2014/main" id="{20763C16-7998-D985-96A2-AC2FCB8C4593}"/>
              </a:ext>
            </a:extLst>
          </p:cNvPr>
          <p:cNvSpPr/>
          <p:nvPr/>
        </p:nvSpPr>
        <p:spPr>
          <a:xfrm>
            <a:off x="783335" y="3396316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449517A-827B-F351-5E84-90442A212A78}"/>
              </a:ext>
            </a:extLst>
          </p:cNvPr>
          <p:cNvSpPr txBox="1"/>
          <p:nvPr/>
        </p:nvSpPr>
        <p:spPr>
          <a:xfrm>
            <a:off x="1263351" y="2953016"/>
            <a:ext cx="3963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Garamond" panose="02020404030301010803" pitchFamily="18" charset="0"/>
              </a:rPr>
              <a:t>Jets</a:t>
            </a:r>
            <a:endParaRPr lang="sv-SE" sz="12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9BCC04D-542E-685E-BA0D-6EB96B307C34}"/>
              </a:ext>
            </a:extLst>
          </p:cNvPr>
          <p:cNvSpPr txBox="1"/>
          <p:nvPr/>
        </p:nvSpPr>
        <p:spPr>
          <a:xfrm>
            <a:off x="1527983" y="2645984"/>
            <a:ext cx="574196" cy="2923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300" dirty="0">
                <a:solidFill>
                  <a:srgbClr val="FF0000"/>
                </a:solidFill>
              </a:rPr>
              <a:t>MMS</a:t>
            </a:r>
            <a:endParaRPr lang="sv-SE" sz="1300" dirty="0">
              <a:solidFill>
                <a:srgbClr val="FF0000"/>
              </a:solidFill>
            </a:endParaRPr>
          </a:p>
        </p:txBody>
      </p:sp>
      <p:sp>
        <p:nvSpPr>
          <p:cNvPr id="89" name="5-Point Star 88">
            <a:extLst>
              <a:ext uri="{FF2B5EF4-FFF2-40B4-BE49-F238E27FC236}">
                <a16:creationId xmlns:a16="http://schemas.microsoft.com/office/drawing/2014/main" id="{04CA6C19-9D72-BFA8-C068-49597AA48135}"/>
              </a:ext>
            </a:extLst>
          </p:cNvPr>
          <p:cNvSpPr/>
          <p:nvPr/>
        </p:nvSpPr>
        <p:spPr>
          <a:xfrm>
            <a:off x="1349755" y="3751660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0" name="5-Point Star 89">
            <a:extLst>
              <a:ext uri="{FF2B5EF4-FFF2-40B4-BE49-F238E27FC236}">
                <a16:creationId xmlns:a16="http://schemas.microsoft.com/office/drawing/2014/main" id="{8238E7D5-6B13-F214-F2B2-0EA74759B46D}"/>
              </a:ext>
            </a:extLst>
          </p:cNvPr>
          <p:cNvSpPr/>
          <p:nvPr/>
        </p:nvSpPr>
        <p:spPr>
          <a:xfrm>
            <a:off x="709675" y="3736676"/>
            <a:ext cx="106680" cy="106680"/>
          </a:xfrm>
          <a:prstGeom prst="star5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1" name="5-Point Star 90">
            <a:extLst>
              <a:ext uri="{FF2B5EF4-FFF2-40B4-BE49-F238E27FC236}">
                <a16:creationId xmlns:a16="http://schemas.microsoft.com/office/drawing/2014/main" id="{2D1C8C15-81F6-6458-4538-291E19F53FC4}"/>
              </a:ext>
            </a:extLst>
          </p:cNvPr>
          <p:cNvSpPr/>
          <p:nvPr/>
        </p:nvSpPr>
        <p:spPr>
          <a:xfrm>
            <a:off x="937205" y="2974968"/>
            <a:ext cx="106680" cy="106680"/>
          </a:xfrm>
          <a:prstGeom prst="star5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2" name="5-Point Star 91">
            <a:extLst>
              <a:ext uri="{FF2B5EF4-FFF2-40B4-BE49-F238E27FC236}">
                <a16:creationId xmlns:a16="http://schemas.microsoft.com/office/drawing/2014/main" id="{1CE5BF17-8B7E-A5C6-436A-827B449C1736}"/>
              </a:ext>
            </a:extLst>
          </p:cNvPr>
          <p:cNvSpPr/>
          <p:nvPr/>
        </p:nvSpPr>
        <p:spPr>
          <a:xfrm>
            <a:off x="1617808" y="3030040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3" name="5-Point Star 92">
            <a:extLst>
              <a:ext uri="{FF2B5EF4-FFF2-40B4-BE49-F238E27FC236}">
                <a16:creationId xmlns:a16="http://schemas.microsoft.com/office/drawing/2014/main" id="{A6597269-810C-30C9-FA1E-022C2B3516EF}"/>
              </a:ext>
            </a:extLst>
          </p:cNvPr>
          <p:cNvSpPr/>
          <p:nvPr/>
        </p:nvSpPr>
        <p:spPr>
          <a:xfrm>
            <a:off x="1299823" y="3427591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4" name="5-Point Star 93">
            <a:extLst>
              <a:ext uri="{FF2B5EF4-FFF2-40B4-BE49-F238E27FC236}">
                <a16:creationId xmlns:a16="http://schemas.microsoft.com/office/drawing/2014/main" id="{6E3D0163-0357-AC7C-2E5A-6CD517C6192E}"/>
              </a:ext>
            </a:extLst>
          </p:cNvPr>
          <p:cNvSpPr/>
          <p:nvPr/>
        </p:nvSpPr>
        <p:spPr>
          <a:xfrm>
            <a:off x="890015" y="1592289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5" name="5-Point Star 94">
            <a:extLst>
              <a:ext uri="{FF2B5EF4-FFF2-40B4-BE49-F238E27FC236}">
                <a16:creationId xmlns:a16="http://schemas.microsoft.com/office/drawing/2014/main" id="{8DC0774B-9A28-CEC3-A8A9-F5D20BDC71D9}"/>
              </a:ext>
            </a:extLst>
          </p:cNvPr>
          <p:cNvSpPr/>
          <p:nvPr/>
        </p:nvSpPr>
        <p:spPr>
          <a:xfrm>
            <a:off x="890015" y="1775440"/>
            <a:ext cx="106680" cy="106680"/>
          </a:xfrm>
          <a:prstGeom prst="star5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A41BEED-0FC7-6A21-E53C-ABCADBFB2830}"/>
              </a:ext>
            </a:extLst>
          </p:cNvPr>
          <p:cNvSpPr txBox="1"/>
          <p:nvPr/>
        </p:nvSpPr>
        <p:spPr>
          <a:xfrm>
            <a:off x="996695" y="1507129"/>
            <a:ext cx="1008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</a:rPr>
              <a:t>Quasi-Parallel</a:t>
            </a:r>
            <a:endParaRPr lang="sv-SE" sz="1200" dirty="0">
              <a:latin typeface="Garamond" panose="02020404030301010803" pitchFamily="18" charset="0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130EEAC6-1CE1-E990-0D89-F3C2C5467C8E}"/>
              </a:ext>
            </a:extLst>
          </p:cNvPr>
          <p:cNvSpPr/>
          <p:nvPr/>
        </p:nvSpPr>
        <p:spPr>
          <a:xfrm>
            <a:off x="996695" y="1705669"/>
            <a:ext cx="1401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Garamond" panose="02020404030301010803" pitchFamily="18" charset="0"/>
              </a:rPr>
              <a:t>Quasi-Perpendicular</a:t>
            </a:r>
            <a:endParaRPr lang="sv-SE" sz="12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9000277E-87E3-C31B-8025-DD1CAC589EDA}"/>
              </a:ext>
            </a:extLst>
          </p:cNvPr>
          <p:cNvSpPr/>
          <p:nvPr/>
        </p:nvSpPr>
        <p:spPr>
          <a:xfrm>
            <a:off x="-4455" y="6298999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900" b="1" dirty="0">
                <a:solidFill>
                  <a:srgbClr val="000000"/>
                </a:solidFill>
              </a:rPr>
              <a:t>Raptis S.</a:t>
            </a:r>
            <a:r>
              <a:rPr lang="en-US" sz="900" dirty="0">
                <a:solidFill>
                  <a:srgbClr val="000000"/>
                </a:solidFill>
              </a:rPr>
              <a:t>, Karlsson T., et al. (2020) | JGR</a:t>
            </a:r>
            <a:endParaRPr lang="el-GR" sz="900" dirty="0">
              <a:solidFill>
                <a:srgbClr val="000000"/>
              </a:solidFill>
            </a:endParaRP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C9585574-B29E-B16C-16DE-84808FC4927F}"/>
              </a:ext>
            </a:extLst>
          </p:cNvPr>
          <p:cNvCxnSpPr>
            <a:cxnSpLocks/>
          </p:cNvCxnSpPr>
          <p:nvPr/>
        </p:nvCxnSpPr>
        <p:spPr>
          <a:xfrm flipH="1">
            <a:off x="3801538" y="901276"/>
            <a:ext cx="3361" cy="553538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272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77" grpId="0" animBg="1"/>
      <p:bldP spid="78" grpId="0" animBg="1"/>
      <p:bldP spid="79" grpId="0"/>
      <p:bldP spid="80" grpId="0"/>
      <p:bldP spid="82" grpId="0"/>
      <p:bldP spid="83" grpId="0" animBg="1"/>
      <p:bldP spid="84" grpId="0" animBg="1"/>
      <p:bldP spid="85" grpId="0" animBg="1"/>
      <p:bldP spid="86" grpId="0" animBg="1"/>
      <p:bldP spid="87" grpId="0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/>
      <p:bldP spid="97" grpId="0"/>
      <p:bldP spid="10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CA3DE-0CFE-B649-0040-7841597DF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Relevant Paper #1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6C25D-ADE1-99E6-16EA-7B7F277923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3583A3D-B734-FE4C-912C-2EA3D20EEBC9}" type="datetime1">
              <a:rPr lang="en-US" smtClean="0"/>
              <a:t>1/11/24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D12D0-9B8F-B131-007E-86D64EC9F9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LMAG2023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110D-4ACA-594B-FE55-EACA85758D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894B8A-8A2A-AC36-E692-8FE3DF35B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673" y="6504543"/>
            <a:ext cx="2132654" cy="353457"/>
          </a:xfrm>
          <a:prstGeom prst="rect">
            <a:avLst/>
          </a:prstGeom>
        </p:spPr>
      </p:pic>
      <p:pic>
        <p:nvPicPr>
          <p:cNvPr id="20" name="Picture 19" descr="Chart&#10;&#10;Description automatically generated">
            <a:extLst>
              <a:ext uri="{FF2B5EF4-FFF2-40B4-BE49-F238E27FC236}">
                <a16:creationId xmlns:a16="http://schemas.microsoft.com/office/drawing/2014/main" id="{13A1F088-C06D-30B9-CECB-E789AFE9C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103064"/>
            <a:ext cx="4180640" cy="498912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EC803FF-69C0-16BC-28F5-795583B54BCA}"/>
              </a:ext>
            </a:extLst>
          </p:cNvPr>
          <p:cNvSpPr/>
          <p:nvPr/>
        </p:nvSpPr>
        <p:spPr>
          <a:xfrm>
            <a:off x="0" y="6292163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000" b="1" dirty="0">
                <a:solidFill>
                  <a:srgbClr val="000000"/>
                </a:solidFill>
              </a:rPr>
              <a:t>Raptis S.</a:t>
            </a:r>
            <a:r>
              <a:rPr lang="en-US" sz="1000" dirty="0">
                <a:solidFill>
                  <a:srgbClr val="000000"/>
                </a:solidFill>
              </a:rPr>
              <a:t>, Karlsson T., et al. (2020) | JGR</a:t>
            </a:r>
            <a:endParaRPr lang="el-GR" sz="1000" dirty="0">
              <a:solidFill>
                <a:srgbClr val="000000"/>
              </a:solidFill>
            </a:endParaRPr>
          </a:p>
        </p:txBody>
      </p:sp>
      <p:pic>
        <p:nvPicPr>
          <p:cNvPr id="23" name="Picture 22" descr="Chart&#10;&#10;Description automatically generated">
            <a:extLst>
              <a:ext uri="{FF2B5EF4-FFF2-40B4-BE49-F238E27FC236}">
                <a16:creationId xmlns:a16="http://schemas.microsoft.com/office/drawing/2014/main" id="{AF165E23-E6F9-F3D6-27ED-C0641F3BEA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977" y="1101315"/>
            <a:ext cx="4162825" cy="499262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BB147C2-D9F2-5AC6-5A9F-71DBC820E780}"/>
              </a:ext>
            </a:extLst>
          </p:cNvPr>
          <p:cNvSpPr txBox="1"/>
          <p:nvPr/>
        </p:nvSpPr>
        <p:spPr>
          <a:xfrm>
            <a:off x="112312" y="2383103"/>
            <a:ext cx="2831690" cy="181588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u="sng" dirty="0">
                <a:solidFill>
                  <a:srgbClr val="000000"/>
                </a:solidFill>
              </a:rPr>
              <a:t>Classify jets with </a:t>
            </a:r>
            <a:r>
              <a:rPr lang="en-US" sz="1600" i="1" u="sng" dirty="0">
                <a:solidFill>
                  <a:srgbClr val="000000"/>
                </a:solidFill>
              </a:rPr>
              <a:t>in-situ</a:t>
            </a:r>
            <a:r>
              <a:rPr lang="en-US" sz="1600" u="sng" dirty="0">
                <a:solidFill>
                  <a:srgbClr val="000000"/>
                </a:solidFill>
              </a:rPr>
              <a:t>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1600" dirty="0">
                <a:solidFill>
                  <a:srgbClr val="000000"/>
                </a:solidFill>
              </a:rPr>
              <a:t>Magnetic field variance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600" dirty="0">
                <a:solidFill>
                  <a:srgbClr val="000000"/>
                </a:solidFill>
              </a:rPr>
              <a:t>Temperature anisotropy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600" dirty="0">
                <a:solidFill>
                  <a:srgbClr val="000000"/>
                </a:solidFill>
              </a:rPr>
              <a:t>High-energy flux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814B7AD-89A1-A076-E4C4-34913BC648CB}"/>
              </a:ext>
            </a:extLst>
          </p:cNvPr>
          <p:cNvCxnSpPr>
            <a:cxnSpLocks/>
          </p:cNvCxnSpPr>
          <p:nvPr/>
        </p:nvCxnSpPr>
        <p:spPr>
          <a:xfrm>
            <a:off x="2639053" y="3054797"/>
            <a:ext cx="958912" cy="8711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62F6C20-1236-BEEB-C5F4-471A21318DF7}"/>
              </a:ext>
            </a:extLst>
          </p:cNvPr>
          <p:cNvCxnSpPr>
            <a:cxnSpLocks/>
          </p:cNvCxnSpPr>
          <p:nvPr/>
        </p:nvCxnSpPr>
        <p:spPr>
          <a:xfrm>
            <a:off x="2639053" y="3382833"/>
            <a:ext cx="817894" cy="11017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F0A3930-2FDA-9AC9-6A9F-9B736C3D0328}"/>
              </a:ext>
            </a:extLst>
          </p:cNvPr>
          <p:cNvCxnSpPr>
            <a:cxnSpLocks/>
          </p:cNvCxnSpPr>
          <p:nvPr/>
        </p:nvCxnSpPr>
        <p:spPr>
          <a:xfrm>
            <a:off x="1975400" y="3641656"/>
            <a:ext cx="1377549" cy="15266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667DFD64-63B2-49E3-402E-E38CC12C9CD3}"/>
              </a:ext>
            </a:extLst>
          </p:cNvPr>
          <p:cNvSpPr txBox="1"/>
          <p:nvPr/>
        </p:nvSpPr>
        <p:spPr>
          <a:xfrm>
            <a:off x="4595098" y="6098739"/>
            <a:ext cx="869149" cy="323165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500" dirty="0" err="1"/>
              <a:t>Qpar</a:t>
            </a:r>
            <a:r>
              <a:rPr lang="en-US" sz="1500" dirty="0"/>
              <a:t> jet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BB0D628-AEFD-8974-7341-D3FC281F4C45}"/>
              </a:ext>
            </a:extLst>
          </p:cNvPr>
          <p:cNvSpPr txBox="1"/>
          <p:nvPr/>
        </p:nvSpPr>
        <p:spPr>
          <a:xfrm>
            <a:off x="9034664" y="6120405"/>
            <a:ext cx="1029449" cy="323165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500" dirty="0" err="1"/>
              <a:t>Qperp</a:t>
            </a:r>
            <a:r>
              <a:rPr lang="en-US" sz="1500" dirty="0"/>
              <a:t> Jet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6DA1942-7C45-A1E2-930D-D5A2E111E001}"/>
              </a:ext>
            </a:extLst>
          </p:cNvPr>
          <p:cNvSpPr/>
          <p:nvPr/>
        </p:nvSpPr>
        <p:spPr>
          <a:xfrm>
            <a:off x="3741535" y="3799334"/>
            <a:ext cx="7181569" cy="62866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C4644115-2BB7-2549-6B16-D3F055DEF2DE}"/>
              </a:ext>
            </a:extLst>
          </p:cNvPr>
          <p:cNvSpPr/>
          <p:nvPr/>
        </p:nvSpPr>
        <p:spPr>
          <a:xfrm>
            <a:off x="3741534" y="4428000"/>
            <a:ext cx="7181569" cy="62866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FDAD0D6-214F-6B30-006D-5B4DB8A1D363}"/>
              </a:ext>
            </a:extLst>
          </p:cNvPr>
          <p:cNvSpPr/>
          <p:nvPr/>
        </p:nvSpPr>
        <p:spPr>
          <a:xfrm>
            <a:off x="3741534" y="5087428"/>
            <a:ext cx="7181569" cy="62866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46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85" grpId="0" animBg="1"/>
      <p:bldP spid="85" grpId="1" animBg="1"/>
      <p:bldP spid="8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6C25D-ADE1-99E6-16EA-7B7F277923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3583A3D-B734-FE4C-912C-2EA3D20EEBC9}" type="datetime1">
              <a:rPr lang="en-US" smtClean="0"/>
              <a:t>1/11/24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D12D0-9B8F-B131-007E-86D64EC9F9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LMAG2023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110D-4ACA-594B-FE55-EACA85758D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894B8A-8A2A-AC36-E692-8FE3DF35B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673" y="6504543"/>
            <a:ext cx="2132654" cy="353457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0247E45-7B65-4BF0-59FD-43C82AAE1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picture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EF3533F-32D3-3245-5B84-E4B8591D4663}"/>
              </a:ext>
            </a:extLst>
          </p:cNvPr>
          <p:cNvCxnSpPr>
            <a:cxnSpLocks/>
          </p:cNvCxnSpPr>
          <p:nvPr/>
        </p:nvCxnSpPr>
        <p:spPr>
          <a:xfrm flipH="1">
            <a:off x="8074638" y="903520"/>
            <a:ext cx="3361" cy="553538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226A12-E4F5-09FB-026D-A2359D9CA1DC}"/>
              </a:ext>
            </a:extLst>
          </p:cNvPr>
          <p:cNvCxnSpPr/>
          <p:nvPr/>
        </p:nvCxnSpPr>
        <p:spPr>
          <a:xfrm>
            <a:off x="208356" y="1499190"/>
            <a:ext cx="1185672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EF6DB6C1-EA13-FAA3-2EEA-AA8BDC2E3B12}"/>
              </a:ext>
            </a:extLst>
          </p:cNvPr>
          <p:cNvSpPr txBox="1"/>
          <p:nvPr/>
        </p:nvSpPr>
        <p:spPr>
          <a:xfrm>
            <a:off x="1528521" y="1077700"/>
            <a:ext cx="1144200" cy="369332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dirty="0"/>
              <a:t>Paper #1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4A9986E-E8C6-EFB8-F0A0-36E0AFD36680}"/>
              </a:ext>
            </a:extLst>
          </p:cNvPr>
          <p:cNvSpPr txBox="1"/>
          <p:nvPr/>
        </p:nvSpPr>
        <p:spPr>
          <a:xfrm>
            <a:off x="5523900" y="1074240"/>
            <a:ext cx="1144200" cy="369332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dirty="0"/>
              <a:t>Paper #2</a:t>
            </a:r>
          </a:p>
        </p:txBody>
      </p:sp>
      <p:sp>
        <p:nvSpPr>
          <p:cNvPr id="49" name="Arc 48">
            <a:extLst>
              <a:ext uri="{FF2B5EF4-FFF2-40B4-BE49-F238E27FC236}">
                <a16:creationId xmlns:a16="http://schemas.microsoft.com/office/drawing/2014/main" id="{40A71C72-3F4A-11CB-2425-8EDA5B5084DC}"/>
              </a:ext>
            </a:extLst>
          </p:cNvPr>
          <p:cNvSpPr/>
          <p:nvPr/>
        </p:nvSpPr>
        <p:spPr>
          <a:xfrm flipH="1">
            <a:off x="4580436" y="1938965"/>
            <a:ext cx="6258560" cy="3464560"/>
          </a:xfrm>
          <a:prstGeom prst="arc">
            <a:avLst>
              <a:gd name="adj1" fmla="val 16207070"/>
              <a:gd name="adj2" fmla="val 5416960"/>
            </a:avLst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CF97783E-4E29-2776-7758-ACD90F6D73AF}"/>
              </a:ext>
            </a:extLst>
          </p:cNvPr>
          <p:cNvSpPr/>
          <p:nvPr/>
        </p:nvSpPr>
        <p:spPr>
          <a:xfrm flipH="1">
            <a:off x="5682796" y="2518085"/>
            <a:ext cx="6898640" cy="2179320"/>
          </a:xfrm>
          <a:prstGeom prst="arc">
            <a:avLst>
              <a:gd name="adj1" fmla="val 19290334"/>
              <a:gd name="adj2" fmla="val 2329708"/>
            </a:avLst>
          </a:prstGeom>
          <a:ln w="19050">
            <a:solidFill>
              <a:srgbClr val="00B050"/>
            </a:solidFill>
            <a:prstDash val="sysDot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9AEEA75-C8D9-AFB1-3F03-ABD6EA44C908}"/>
              </a:ext>
            </a:extLst>
          </p:cNvPr>
          <p:cNvSpPr txBox="1"/>
          <p:nvPr/>
        </p:nvSpPr>
        <p:spPr>
          <a:xfrm>
            <a:off x="6800102" y="2301355"/>
            <a:ext cx="119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Garamond" panose="02020404030301010803" pitchFamily="18" charset="0"/>
              </a:rPr>
              <a:t>Magnetopause</a:t>
            </a:r>
            <a:endParaRPr lang="sv-SE" sz="1400" dirty="0">
              <a:solidFill>
                <a:srgbClr val="00B050"/>
              </a:solidFill>
              <a:latin typeface="Garamond" panose="02020404030301010803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79C3BEF-E4D3-1F92-7856-78A79C68E241}"/>
              </a:ext>
            </a:extLst>
          </p:cNvPr>
          <p:cNvSpPr txBox="1"/>
          <p:nvPr/>
        </p:nvSpPr>
        <p:spPr>
          <a:xfrm>
            <a:off x="6577615" y="1658076"/>
            <a:ext cx="976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Garamond" panose="02020404030301010803" pitchFamily="18" charset="0"/>
              </a:rPr>
              <a:t>Bow Shock</a:t>
            </a:r>
            <a:endParaRPr lang="sv-SE" sz="1400" dirty="0">
              <a:solidFill>
                <a:srgbClr val="0070C0"/>
              </a:solidFill>
              <a:latin typeface="Garamond" panose="02020404030301010803" pitchFamily="18" charset="0"/>
            </a:endParaRPr>
          </a:p>
        </p:txBody>
      </p:sp>
      <p:pic>
        <p:nvPicPr>
          <p:cNvPr id="53" name="Picture 4" descr="ÎÏÎ¿ÏÎ­Î»ÎµÏÎ¼Î± ÎµÎ¹ÎºÏÎ½Î±Ï Î³Î¹Î± circle half black">
            <a:extLst>
              <a:ext uri="{FF2B5EF4-FFF2-40B4-BE49-F238E27FC236}">
                <a16:creationId xmlns:a16="http://schemas.microsoft.com/office/drawing/2014/main" id="{3AE27279-4E73-1F8D-1A27-C4C8DB225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913" y="3445493"/>
            <a:ext cx="341422" cy="34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723235A3-ED7A-6266-37D3-311CBD198AA8}"/>
              </a:ext>
            </a:extLst>
          </p:cNvPr>
          <p:cNvSpPr txBox="1"/>
          <p:nvPr/>
        </p:nvSpPr>
        <p:spPr>
          <a:xfrm>
            <a:off x="7361977" y="3292524"/>
            <a:ext cx="5841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Garamond" panose="02020404030301010803" pitchFamily="18" charset="0"/>
              </a:rPr>
              <a:t>Earth</a:t>
            </a:r>
            <a:endParaRPr lang="sv-SE" sz="1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55" name="5-Point Star 54">
            <a:extLst>
              <a:ext uri="{FF2B5EF4-FFF2-40B4-BE49-F238E27FC236}">
                <a16:creationId xmlns:a16="http://schemas.microsoft.com/office/drawing/2014/main" id="{B73555C4-F8A5-F2BF-27CB-8F77AF3E240C}"/>
              </a:ext>
            </a:extLst>
          </p:cNvPr>
          <p:cNvSpPr/>
          <p:nvPr/>
        </p:nvSpPr>
        <p:spPr>
          <a:xfrm>
            <a:off x="5261463" y="3139515"/>
            <a:ext cx="106680" cy="106680"/>
          </a:xfrm>
          <a:prstGeom prst="star5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6" name="5-Point Star 55">
            <a:extLst>
              <a:ext uri="{FF2B5EF4-FFF2-40B4-BE49-F238E27FC236}">
                <a16:creationId xmlns:a16="http://schemas.microsoft.com/office/drawing/2014/main" id="{D006969C-F833-F44E-A171-D1CAD07C7978}"/>
              </a:ext>
            </a:extLst>
          </p:cNvPr>
          <p:cNvSpPr/>
          <p:nvPr/>
        </p:nvSpPr>
        <p:spPr>
          <a:xfrm>
            <a:off x="5467203" y="2804235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7" name="5-Point Star 56">
            <a:extLst>
              <a:ext uri="{FF2B5EF4-FFF2-40B4-BE49-F238E27FC236}">
                <a16:creationId xmlns:a16="http://schemas.microsoft.com/office/drawing/2014/main" id="{FBA36E51-F826-628E-847A-464AD8DC0658}"/>
              </a:ext>
            </a:extLst>
          </p:cNvPr>
          <p:cNvSpPr/>
          <p:nvPr/>
        </p:nvSpPr>
        <p:spPr>
          <a:xfrm>
            <a:off x="5208123" y="3693235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8" name="5-Point Star 57">
            <a:extLst>
              <a:ext uri="{FF2B5EF4-FFF2-40B4-BE49-F238E27FC236}">
                <a16:creationId xmlns:a16="http://schemas.microsoft.com/office/drawing/2014/main" id="{358393FC-4A55-38F7-23EE-CA1EAAFA87F6}"/>
              </a:ext>
            </a:extLst>
          </p:cNvPr>
          <p:cNvSpPr/>
          <p:nvPr/>
        </p:nvSpPr>
        <p:spPr>
          <a:xfrm>
            <a:off x="4895703" y="3398595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4D43ED4-AA01-1053-F3D7-1BA78D41D4DD}"/>
              </a:ext>
            </a:extLst>
          </p:cNvPr>
          <p:cNvSpPr txBox="1"/>
          <p:nvPr/>
        </p:nvSpPr>
        <p:spPr>
          <a:xfrm>
            <a:off x="5375719" y="2955295"/>
            <a:ext cx="3963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Garamond" panose="02020404030301010803" pitchFamily="18" charset="0"/>
              </a:rPr>
              <a:t>Jets</a:t>
            </a:r>
            <a:endParaRPr lang="sv-SE" sz="12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7802E2D-32B2-CB1D-847F-8E0CD0991126}"/>
              </a:ext>
            </a:extLst>
          </p:cNvPr>
          <p:cNvSpPr txBox="1"/>
          <p:nvPr/>
        </p:nvSpPr>
        <p:spPr>
          <a:xfrm>
            <a:off x="5640351" y="2648263"/>
            <a:ext cx="574196" cy="2923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300" dirty="0">
                <a:solidFill>
                  <a:srgbClr val="FF0000"/>
                </a:solidFill>
              </a:rPr>
              <a:t>MMS</a:t>
            </a:r>
            <a:endParaRPr lang="sv-SE" sz="1300" dirty="0">
              <a:solidFill>
                <a:srgbClr val="FF0000"/>
              </a:solidFill>
            </a:endParaRPr>
          </a:p>
        </p:txBody>
      </p:sp>
      <p:sp>
        <p:nvSpPr>
          <p:cNvPr id="61" name="5-Point Star 60">
            <a:extLst>
              <a:ext uri="{FF2B5EF4-FFF2-40B4-BE49-F238E27FC236}">
                <a16:creationId xmlns:a16="http://schemas.microsoft.com/office/drawing/2014/main" id="{29A9D5C3-FA96-73EA-C0BE-B3DF45B77A7E}"/>
              </a:ext>
            </a:extLst>
          </p:cNvPr>
          <p:cNvSpPr/>
          <p:nvPr/>
        </p:nvSpPr>
        <p:spPr>
          <a:xfrm>
            <a:off x="5462123" y="3753939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2" name="5-Point Star 61">
            <a:extLst>
              <a:ext uri="{FF2B5EF4-FFF2-40B4-BE49-F238E27FC236}">
                <a16:creationId xmlns:a16="http://schemas.microsoft.com/office/drawing/2014/main" id="{11BB75D2-B7B3-CD8A-AD99-A3E9B933581D}"/>
              </a:ext>
            </a:extLst>
          </p:cNvPr>
          <p:cNvSpPr/>
          <p:nvPr/>
        </p:nvSpPr>
        <p:spPr>
          <a:xfrm>
            <a:off x="4822043" y="3738955"/>
            <a:ext cx="106680" cy="106680"/>
          </a:xfrm>
          <a:prstGeom prst="star5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3" name="5-Point Star 62">
            <a:extLst>
              <a:ext uri="{FF2B5EF4-FFF2-40B4-BE49-F238E27FC236}">
                <a16:creationId xmlns:a16="http://schemas.microsoft.com/office/drawing/2014/main" id="{FCD25269-0A26-572A-04D3-352B2EE2BC56}"/>
              </a:ext>
            </a:extLst>
          </p:cNvPr>
          <p:cNvSpPr/>
          <p:nvPr/>
        </p:nvSpPr>
        <p:spPr>
          <a:xfrm>
            <a:off x="5049573" y="2977247"/>
            <a:ext cx="106680" cy="106680"/>
          </a:xfrm>
          <a:prstGeom prst="star5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4" name="5-Point Star 63">
            <a:extLst>
              <a:ext uri="{FF2B5EF4-FFF2-40B4-BE49-F238E27FC236}">
                <a16:creationId xmlns:a16="http://schemas.microsoft.com/office/drawing/2014/main" id="{DEAF5498-8E1D-59BA-F090-15E4DAA891FE}"/>
              </a:ext>
            </a:extLst>
          </p:cNvPr>
          <p:cNvSpPr/>
          <p:nvPr/>
        </p:nvSpPr>
        <p:spPr>
          <a:xfrm>
            <a:off x="5730176" y="3032319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5" name="5-Point Star 64">
            <a:extLst>
              <a:ext uri="{FF2B5EF4-FFF2-40B4-BE49-F238E27FC236}">
                <a16:creationId xmlns:a16="http://schemas.microsoft.com/office/drawing/2014/main" id="{AD89B394-15D7-F482-06E8-14D5038D79E9}"/>
              </a:ext>
            </a:extLst>
          </p:cNvPr>
          <p:cNvSpPr/>
          <p:nvPr/>
        </p:nvSpPr>
        <p:spPr>
          <a:xfrm>
            <a:off x="5412191" y="3429870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6" name="5-Point Star 65">
            <a:extLst>
              <a:ext uri="{FF2B5EF4-FFF2-40B4-BE49-F238E27FC236}">
                <a16:creationId xmlns:a16="http://schemas.microsoft.com/office/drawing/2014/main" id="{54C18043-F70E-5FA3-E933-D66E66040480}"/>
              </a:ext>
            </a:extLst>
          </p:cNvPr>
          <p:cNvSpPr/>
          <p:nvPr/>
        </p:nvSpPr>
        <p:spPr>
          <a:xfrm>
            <a:off x="5002383" y="1594568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7" name="5-Point Star 66">
            <a:extLst>
              <a:ext uri="{FF2B5EF4-FFF2-40B4-BE49-F238E27FC236}">
                <a16:creationId xmlns:a16="http://schemas.microsoft.com/office/drawing/2014/main" id="{424030B1-98E0-FC69-1B23-406217AB6C47}"/>
              </a:ext>
            </a:extLst>
          </p:cNvPr>
          <p:cNvSpPr/>
          <p:nvPr/>
        </p:nvSpPr>
        <p:spPr>
          <a:xfrm>
            <a:off x="5002383" y="1777719"/>
            <a:ext cx="106680" cy="106680"/>
          </a:xfrm>
          <a:prstGeom prst="star5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F0111BD-B62F-4F46-C171-74D53D820820}"/>
              </a:ext>
            </a:extLst>
          </p:cNvPr>
          <p:cNvSpPr txBox="1"/>
          <p:nvPr/>
        </p:nvSpPr>
        <p:spPr>
          <a:xfrm>
            <a:off x="5109063" y="1509408"/>
            <a:ext cx="1008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</a:rPr>
              <a:t>Quasi-Parallel</a:t>
            </a:r>
            <a:endParaRPr lang="sv-SE" sz="1200" dirty="0">
              <a:latin typeface="Garamond" panose="02020404030301010803" pitchFamily="18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3301AE8-256D-5453-58BF-8D93859E83B5}"/>
              </a:ext>
            </a:extLst>
          </p:cNvPr>
          <p:cNvSpPr/>
          <p:nvPr/>
        </p:nvSpPr>
        <p:spPr>
          <a:xfrm>
            <a:off x="5109063" y="1707948"/>
            <a:ext cx="1401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Garamond" panose="02020404030301010803" pitchFamily="18" charset="0"/>
              </a:rPr>
              <a:t>Quasi-Perpendicular</a:t>
            </a:r>
            <a:endParaRPr lang="sv-SE" sz="12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C342F83-A688-C632-61CD-81C106039CF2}"/>
                  </a:ext>
                </a:extLst>
              </p:cNvPr>
              <p:cNvSpPr txBox="1"/>
              <p:nvPr/>
            </p:nvSpPr>
            <p:spPr>
              <a:xfrm>
                <a:off x="4059059" y="3400401"/>
                <a:ext cx="441723" cy="33855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sv-SE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C342F83-A688-C632-61CD-81C106039C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9059" y="3400401"/>
                <a:ext cx="441723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1" name="Elbow Connector 70">
            <a:extLst>
              <a:ext uri="{FF2B5EF4-FFF2-40B4-BE49-F238E27FC236}">
                <a16:creationId xmlns:a16="http://schemas.microsoft.com/office/drawing/2014/main" id="{EE274D63-3304-BC87-B720-E52EFF7ACF86}"/>
              </a:ext>
            </a:extLst>
          </p:cNvPr>
          <p:cNvCxnSpPr>
            <a:cxnSpLocks/>
            <a:stCxn id="70" idx="0"/>
            <a:endCxn id="56" idx="1"/>
          </p:cNvCxnSpPr>
          <p:nvPr/>
        </p:nvCxnSpPr>
        <p:spPr>
          <a:xfrm rot="5400000" flipH="1" flipV="1">
            <a:off x="4595853" y="2529051"/>
            <a:ext cx="555418" cy="1187282"/>
          </a:xfrm>
          <a:prstGeom prst="bentConnector2">
            <a:avLst/>
          </a:prstGeom>
          <a:ln w="9525"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DDC89DF0-DD0F-DEE9-198C-C91D7ED75F11}"/>
              </a:ext>
            </a:extLst>
          </p:cNvPr>
          <p:cNvSpPr txBox="1"/>
          <p:nvPr/>
        </p:nvSpPr>
        <p:spPr>
          <a:xfrm>
            <a:off x="4240584" y="2363000"/>
            <a:ext cx="909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Garamond" panose="02020404030301010803" pitchFamily="18" charset="0"/>
              </a:rPr>
              <a:t>Neural Networks</a:t>
            </a:r>
            <a:endParaRPr lang="sv-SE" sz="1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77" name="Arc 76">
            <a:extLst>
              <a:ext uri="{FF2B5EF4-FFF2-40B4-BE49-F238E27FC236}">
                <a16:creationId xmlns:a16="http://schemas.microsoft.com/office/drawing/2014/main" id="{9F82AE78-8848-F124-2E58-A251C4CE9F62}"/>
              </a:ext>
            </a:extLst>
          </p:cNvPr>
          <p:cNvSpPr/>
          <p:nvPr/>
        </p:nvSpPr>
        <p:spPr>
          <a:xfrm flipH="1">
            <a:off x="468068" y="1936686"/>
            <a:ext cx="6258560" cy="3464560"/>
          </a:xfrm>
          <a:prstGeom prst="arc">
            <a:avLst>
              <a:gd name="adj1" fmla="val 16207070"/>
              <a:gd name="adj2" fmla="val 5416960"/>
            </a:avLst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8" name="Arc 77">
            <a:extLst>
              <a:ext uri="{FF2B5EF4-FFF2-40B4-BE49-F238E27FC236}">
                <a16:creationId xmlns:a16="http://schemas.microsoft.com/office/drawing/2014/main" id="{1647D620-10C1-00DE-1559-7A2E95A0C32E}"/>
              </a:ext>
            </a:extLst>
          </p:cNvPr>
          <p:cNvSpPr/>
          <p:nvPr/>
        </p:nvSpPr>
        <p:spPr>
          <a:xfrm flipH="1">
            <a:off x="1570428" y="2515806"/>
            <a:ext cx="6898640" cy="2179320"/>
          </a:xfrm>
          <a:prstGeom prst="arc">
            <a:avLst>
              <a:gd name="adj1" fmla="val 19290334"/>
              <a:gd name="adj2" fmla="val 2329708"/>
            </a:avLst>
          </a:prstGeom>
          <a:ln w="19050">
            <a:solidFill>
              <a:srgbClr val="00B050"/>
            </a:solidFill>
            <a:prstDash val="sysDot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003FD11-B30A-0909-DE79-3D692D09D6B4}"/>
              </a:ext>
            </a:extLst>
          </p:cNvPr>
          <p:cNvSpPr txBox="1"/>
          <p:nvPr/>
        </p:nvSpPr>
        <p:spPr>
          <a:xfrm>
            <a:off x="2687734" y="2299076"/>
            <a:ext cx="119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Garamond" panose="02020404030301010803" pitchFamily="18" charset="0"/>
              </a:rPr>
              <a:t>Magnetopause</a:t>
            </a:r>
            <a:endParaRPr lang="sv-SE" sz="1400" dirty="0">
              <a:solidFill>
                <a:srgbClr val="00B050"/>
              </a:solidFill>
              <a:latin typeface="Garamond" panose="02020404030301010803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F3DD49D-9A11-D1FC-36CF-E5CDDF58E4D0}"/>
              </a:ext>
            </a:extLst>
          </p:cNvPr>
          <p:cNvSpPr txBox="1"/>
          <p:nvPr/>
        </p:nvSpPr>
        <p:spPr>
          <a:xfrm>
            <a:off x="2465247" y="1655797"/>
            <a:ext cx="976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Garamond" panose="02020404030301010803" pitchFamily="18" charset="0"/>
              </a:rPr>
              <a:t>Bow Shock</a:t>
            </a:r>
            <a:endParaRPr lang="sv-SE" sz="1400" dirty="0">
              <a:solidFill>
                <a:srgbClr val="0070C0"/>
              </a:solidFill>
              <a:latin typeface="Garamond" panose="02020404030301010803" pitchFamily="18" charset="0"/>
            </a:endParaRPr>
          </a:p>
        </p:txBody>
      </p:sp>
      <p:pic>
        <p:nvPicPr>
          <p:cNvPr id="81" name="Picture 4" descr="ÎÏÎ¿ÏÎ­Î»ÎµÏÎ¼Î± ÎµÎ¹ÎºÏÎ½Î±Ï Î³Î¹Î± circle half black">
            <a:extLst>
              <a:ext uri="{FF2B5EF4-FFF2-40B4-BE49-F238E27FC236}">
                <a16:creationId xmlns:a16="http://schemas.microsoft.com/office/drawing/2014/main" id="{B2F3A066-F972-85A9-A434-8743EF0EB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545" y="3443214"/>
            <a:ext cx="341422" cy="34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C5DFD6B1-6118-31E4-81A6-46400C6744ED}"/>
              </a:ext>
            </a:extLst>
          </p:cNvPr>
          <p:cNvSpPr txBox="1"/>
          <p:nvPr/>
        </p:nvSpPr>
        <p:spPr>
          <a:xfrm>
            <a:off x="3249609" y="3290245"/>
            <a:ext cx="5841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Garamond" panose="02020404030301010803" pitchFamily="18" charset="0"/>
              </a:rPr>
              <a:t>Earth</a:t>
            </a:r>
            <a:endParaRPr lang="sv-SE" sz="1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83" name="5-Point Star 82">
            <a:extLst>
              <a:ext uri="{FF2B5EF4-FFF2-40B4-BE49-F238E27FC236}">
                <a16:creationId xmlns:a16="http://schemas.microsoft.com/office/drawing/2014/main" id="{C3B9EDD7-FBF2-C640-65E9-83E0D4D41B65}"/>
              </a:ext>
            </a:extLst>
          </p:cNvPr>
          <p:cNvSpPr/>
          <p:nvPr/>
        </p:nvSpPr>
        <p:spPr>
          <a:xfrm>
            <a:off x="1149095" y="3137236"/>
            <a:ext cx="106680" cy="106680"/>
          </a:xfrm>
          <a:prstGeom prst="star5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4" name="5-Point Star 83">
            <a:extLst>
              <a:ext uri="{FF2B5EF4-FFF2-40B4-BE49-F238E27FC236}">
                <a16:creationId xmlns:a16="http://schemas.microsoft.com/office/drawing/2014/main" id="{673C7105-6A54-F3F0-0C9B-CB1278432E01}"/>
              </a:ext>
            </a:extLst>
          </p:cNvPr>
          <p:cNvSpPr/>
          <p:nvPr/>
        </p:nvSpPr>
        <p:spPr>
          <a:xfrm>
            <a:off x="1354835" y="2801956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5" name="5-Point Star 84">
            <a:extLst>
              <a:ext uri="{FF2B5EF4-FFF2-40B4-BE49-F238E27FC236}">
                <a16:creationId xmlns:a16="http://schemas.microsoft.com/office/drawing/2014/main" id="{50C8B522-0282-106B-04B8-4D2FBD660499}"/>
              </a:ext>
            </a:extLst>
          </p:cNvPr>
          <p:cNvSpPr/>
          <p:nvPr/>
        </p:nvSpPr>
        <p:spPr>
          <a:xfrm>
            <a:off x="1095755" y="3690956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6" name="5-Point Star 85">
            <a:extLst>
              <a:ext uri="{FF2B5EF4-FFF2-40B4-BE49-F238E27FC236}">
                <a16:creationId xmlns:a16="http://schemas.microsoft.com/office/drawing/2014/main" id="{20763C16-7998-D985-96A2-AC2FCB8C4593}"/>
              </a:ext>
            </a:extLst>
          </p:cNvPr>
          <p:cNvSpPr/>
          <p:nvPr/>
        </p:nvSpPr>
        <p:spPr>
          <a:xfrm>
            <a:off x="783335" y="3396316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449517A-827B-F351-5E84-90442A212A78}"/>
              </a:ext>
            </a:extLst>
          </p:cNvPr>
          <p:cNvSpPr txBox="1"/>
          <p:nvPr/>
        </p:nvSpPr>
        <p:spPr>
          <a:xfrm>
            <a:off x="1263351" y="2953016"/>
            <a:ext cx="3963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Garamond" panose="02020404030301010803" pitchFamily="18" charset="0"/>
              </a:rPr>
              <a:t>Jets</a:t>
            </a:r>
            <a:endParaRPr lang="sv-SE" sz="12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9BCC04D-542E-685E-BA0D-6EB96B307C34}"/>
              </a:ext>
            </a:extLst>
          </p:cNvPr>
          <p:cNvSpPr txBox="1"/>
          <p:nvPr/>
        </p:nvSpPr>
        <p:spPr>
          <a:xfrm>
            <a:off x="1527983" y="2645984"/>
            <a:ext cx="574196" cy="2923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300" dirty="0">
                <a:solidFill>
                  <a:srgbClr val="FF0000"/>
                </a:solidFill>
              </a:rPr>
              <a:t>MMS</a:t>
            </a:r>
            <a:endParaRPr lang="sv-SE" sz="1300" dirty="0">
              <a:solidFill>
                <a:srgbClr val="FF0000"/>
              </a:solidFill>
            </a:endParaRPr>
          </a:p>
        </p:txBody>
      </p:sp>
      <p:sp>
        <p:nvSpPr>
          <p:cNvPr id="89" name="5-Point Star 88">
            <a:extLst>
              <a:ext uri="{FF2B5EF4-FFF2-40B4-BE49-F238E27FC236}">
                <a16:creationId xmlns:a16="http://schemas.microsoft.com/office/drawing/2014/main" id="{04CA6C19-9D72-BFA8-C068-49597AA48135}"/>
              </a:ext>
            </a:extLst>
          </p:cNvPr>
          <p:cNvSpPr/>
          <p:nvPr/>
        </p:nvSpPr>
        <p:spPr>
          <a:xfrm>
            <a:off x="1349755" y="3751660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0" name="5-Point Star 89">
            <a:extLst>
              <a:ext uri="{FF2B5EF4-FFF2-40B4-BE49-F238E27FC236}">
                <a16:creationId xmlns:a16="http://schemas.microsoft.com/office/drawing/2014/main" id="{8238E7D5-6B13-F214-F2B2-0EA74759B46D}"/>
              </a:ext>
            </a:extLst>
          </p:cNvPr>
          <p:cNvSpPr/>
          <p:nvPr/>
        </p:nvSpPr>
        <p:spPr>
          <a:xfrm>
            <a:off x="709675" y="3736676"/>
            <a:ext cx="106680" cy="106680"/>
          </a:xfrm>
          <a:prstGeom prst="star5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1" name="5-Point Star 90">
            <a:extLst>
              <a:ext uri="{FF2B5EF4-FFF2-40B4-BE49-F238E27FC236}">
                <a16:creationId xmlns:a16="http://schemas.microsoft.com/office/drawing/2014/main" id="{2D1C8C15-81F6-6458-4538-291E19F53FC4}"/>
              </a:ext>
            </a:extLst>
          </p:cNvPr>
          <p:cNvSpPr/>
          <p:nvPr/>
        </p:nvSpPr>
        <p:spPr>
          <a:xfrm>
            <a:off x="937205" y="2974968"/>
            <a:ext cx="106680" cy="106680"/>
          </a:xfrm>
          <a:prstGeom prst="star5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2" name="5-Point Star 91">
            <a:extLst>
              <a:ext uri="{FF2B5EF4-FFF2-40B4-BE49-F238E27FC236}">
                <a16:creationId xmlns:a16="http://schemas.microsoft.com/office/drawing/2014/main" id="{1CE5BF17-8B7E-A5C6-436A-827B449C1736}"/>
              </a:ext>
            </a:extLst>
          </p:cNvPr>
          <p:cNvSpPr/>
          <p:nvPr/>
        </p:nvSpPr>
        <p:spPr>
          <a:xfrm>
            <a:off x="1617808" y="3030040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3" name="5-Point Star 92">
            <a:extLst>
              <a:ext uri="{FF2B5EF4-FFF2-40B4-BE49-F238E27FC236}">
                <a16:creationId xmlns:a16="http://schemas.microsoft.com/office/drawing/2014/main" id="{A6597269-810C-30C9-FA1E-022C2B3516EF}"/>
              </a:ext>
            </a:extLst>
          </p:cNvPr>
          <p:cNvSpPr/>
          <p:nvPr/>
        </p:nvSpPr>
        <p:spPr>
          <a:xfrm>
            <a:off x="1299823" y="3427591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4" name="5-Point Star 93">
            <a:extLst>
              <a:ext uri="{FF2B5EF4-FFF2-40B4-BE49-F238E27FC236}">
                <a16:creationId xmlns:a16="http://schemas.microsoft.com/office/drawing/2014/main" id="{6E3D0163-0357-AC7C-2E5A-6CD517C6192E}"/>
              </a:ext>
            </a:extLst>
          </p:cNvPr>
          <p:cNvSpPr/>
          <p:nvPr/>
        </p:nvSpPr>
        <p:spPr>
          <a:xfrm>
            <a:off x="890015" y="1592289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5" name="5-Point Star 94">
            <a:extLst>
              <a:ext uri="{FF2B5EF4-FFF2-40B4-BE49-F238E27FC236}">
                <a16:creationId xmlns:a16="http://schemas.microsoft.com/office/drawing/2014/main" id="{8DC0774B-9A28-CEC3-A8A9-F5D20BDC71D9}"/>
              </a:ext>
            </a:extLst>
          </p:cNvPr>
          <p:cNvSpPr/>
          <p:nvPr/>
        </p:nvSpPr>
        <p:spPr>
          <a:xfrm>
            <a:off x="890015" y="1775440"/>
            <a:ext cx="106680" cy="106680"/>
          </a:xfrm>
          <a:prstGeom prst="star5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A41BEED-0FC7-6A21-E53C-ABCADBFB2830}"/>
              </a:ext>
            </a:extLst>
          </p:cNvPr>
          <p:cNvSpPr txBox="1"/>
          <p:nvPr/>
        </p:nvSpPr>
        <p:spPr>
          <a:xfrm>
            <a:off x="996695" y="1507129"/>
            <a:ext cx="1008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</a:rPr>
              <a:t>Quasi-Parallel</a:t>
            </a:r>
            <a:endParaRPr lang="sv-SE" sz="1200" dirty="0">
              <a:latin typeface="Garamond" panose="02020404030301010803" pitchFamily="18" charset="0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130EEAC6-1CE1-E990-0D89-F3C2C5467C8E}"/>
              </a:ext>
            </a:extLst>
          </p:cNvPr>
          <p:cNvSpPr/>
          <p:nvPr/>
        </p:nvSpPr>
        <p:spPr>
          <a:xfrm>
            <a:off x="996695" y="1705669"/>
            <a:ext cx="1401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Garamond" panose="02020404030301010803" pitchFamily="18" charset="0"/>
              </a:rPr>
              <a:t>Quasi-Perpendicular</a:t>
            </a:r>
            <a:endParaRPr lang="sv-SE" sz="12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9000277E-87E3-C31B-8025-DD1CAC589EDA}"/>
              </a:ext>
            </a:extLst>
          </p:cNvPr>
          <p:cNvSpPr/>
          <p:nvPr/>
        </p:nvSpPr>
        <p:spPr>
          <a:xfrm>
            <a:off x="-4455" y="6298999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900" b="1" dirty="0">
                <a:solidFill>
                  <a:srgbClr val="000000"/>
                </a:solidFill>
              </a:rPr>
              <a:t>Raptis S.</a:t>
            </a:r>
            <a:r>
              <a:rPr lang="en-US" sz="900" dirty="0">
                <a:solidFill>
                  <a:srgbClr val="000000"/>
                </a:solidFill>
              </a:rPr>
              <a:t>, Karlsson T., et al. (2020) | JGR</a:t>
            </a:r>
            <a:endParaRPr lang="el-GR" sz="900" dirty="0">
              <a:solidFill>
                <a:srgbClr val="000000"/>
              </a:solidFill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59F36670-D614-4902-48AE-EB5B38DB8B73}"/>
              </a:ext>
            </a:extLst>
          </p:cNvPr>
          <p:cNvSpPr txBox="1"/>
          <p:nvPr/>
        </p:nvSpPr>
        <p:spPr>
          <a:xfrm>
            <a:off x="4335829" y="6305922"/>
            <a:ext cx="404778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Raptis S.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Aminalragia-Giamini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al. (2020) | Front. Astron. Space Sci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C9585574-B29E-B16C-16DE-84808FC4927F}"/>
              </a:ext>
            </a:extLst>
          </p:cNvPr>
          <p:cNvCxnSpPr>
            <a:cxnSpLocks/>
          </p:cNvCxnSpPr>
          <p:nvPr/>
        </p:nvCxnSpPr>
        <p:spPr>
          <a:xfrm flipH="1">
            <a:off x="3801538" y="901276"/>
            <a:ext cx="3361" cy="553538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848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9" grpId="0" animBg="1"/>
      <p:bldP spid="50" grpId="0" animBg="1"/>
      <p:bldP spid="51" grpId="0"/>
      <p:bldP spid="52" grpId="0"/>
      <p:bldP spid="54" grpId="0"/>
      <p:bldP spid="55" grpId="0" animBg="1"/>
      <p:bldP spid="56" grpId="0" animBg="1"/>
      <p:bldP spid="57" grpId="0" animBg="1"/>
      <p:bldP spid="58" grpId="0" animBg="1"/>
      <p:bldP spid="59" grpId="0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/>
      <p:bldP spid="69" grpId="0"/>
      <p:bldP spid="70" grpId="0" animBg="1"/>
      <p:bldP spid="72" grpId="0"/>
      <p:bldP spid="10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CA3DE-0CFE-B649-0040-7841597DF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Relevant Paper #2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6C25D-ADE1-99E6-16EA-7B7F277923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3583A3D-B734-FE4C-912C-2EA3D20EEBC9}" type="datetime1">
              <a:rPr lang="en-US" smtClean="0"/>
              <a:t>1/11/24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D12D0-9B8F-B131-007E-86D64EC9F9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LMAG2023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110D-4ACA-594B-FE55-EACA85758D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894B8A-8A2A-AC36-E692-8FE3DF35B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673" y="6504543"/>
            <a:ext cx="2132654" cy="3534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D33195-AAA0-FB40-C3EC-2E3148520112}"/>
              </a:ext>
            </a:extLst>
          </p:cNvPr>
          <p:cNvSpPr txBox="1"/>
          <p:nvPr/>
        </p:nvSpPr>
        <p:spPr>
          <a:xfrm>
            <a:off x="-42715" y="6280353"/>
            <a:ext cx="404778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Raptis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Aminalragia-Giamini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al. (2020) | Front. Astron. Space Sci</a:t>
            </a:r>
          </a:p>
        </p:txBody>
      </p:sp>
      <p:pic>
        <p:nvPicPr>
          <p:cNvPr id="8" name="Picture 7" descr="A picture containing light, knife&#10;&#10;Description automatically generated">
            <a:extLst>
              <a:ext uri="{FF2B5EF4-FFF2-40B4-BE49-F238E27FC236}">
                <a16:creationId xmlns:a16="http://schemas.microsoft.com/office/drawing/2014/main" id="{3B12FBAE-EEBC-5951-ACD1-2EB770CC6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539" y="844076"/>
            <a:ext cx="7127739" cy="56824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8300B9-0BE1-87E4-78F2-23764150028C}"/>
              </a:ext>
            </a:extLst>
          </p:cNvPr>
          <p:cNvSpPr txBox="1"/>
          <p:nvPr/>
        </p:nvSpPr>
        <p:spPr>
          <a:xfrm>
            <a:off x="2710058" y="2656075"/>
            <a:ext cx="11849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dirty="0">
                <a:solidFill>
                  <a:srgbClr val="000000"/>
                </a:solidFill>
              </a:rPr>
              <a:t>Upstream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SW</a:t>
            </a:r>
            <a:endParaRPr lang="en-US" b="0" dirty="0">
              <a:solidFill>
                <a:srgbClr val="000000"/>
              </a:solidFill>
            </a:endParaRPr>
          </a:p>
          <a:p>
            <a:pPr algn="ctr"/>
            <a:r>
              <a:rPr lang="en-US" b="0" dirty="0">
                <a:solidFill>
                  <a:srgbClr val="000000"/>
                </a:solidFill>
              </a:rPr>
              <a:t>L1 OMNI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5FD416-7FB5-02B0-124D-8A1585E0D51E}"/>
              </a:ext>
            </a:extLst>
          </p:cNvPr>
          <p:cNvSpPr txBox="1"/>
          <p:nvPr/>
        </p:nvSpPr>
        <p:spPr>
          <a:xfrm>
            <a:off x="10718278" y="2656075"/>
            <a:ext cx="14798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dirty="0">
                <a:solidFill>
                  <a:srgbClr val="000000"/>
                </a:solidFill>
              </a:rPr>
              <a:t>Downstream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MSH</a:t>
            </a:r>
            <a:endParaRPr lang="en-US" b="0" dirty="0">
              <a:solidFill>
                <a:srgbClr val="000000"/>
              </a:solidFill>
            </a:endParaRPr>
          </a:p>
          <a:p>
            <a:pPr algn="ctr"/>
            <a:r>
              <a:rPr lang="en-US" b="0" dirty="0">
                <a:solidFill>
                  <a:srgbClr val="000000"/>
                </a:solidFill>
              </a:rPr>
              <a:t>MMS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078DE6-E5DD-F500-A322-B5FD97326491}"/>
              </a:ext>
            </a:extLst>
          </p:cNvPr>
          <p:cNvSpPr/>
          <p:nvPr/>
        </p:nvSpPr>
        <p:spPr>
          <a:xfrm>
            <a:off x="3526971" y="5303520"/>
            <a:ext cx="6905898" cy="5834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2000" dirty="0" err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1D802E-599A-E4DF-C4D0-5A9DC986285D}"/>
              </a:ext>
            </a:extLst>
          </p:cNvPr>
          <p:cNvSpPr/>
          <p:nvPr/>
        </p:nvSpPr>
        <p:spPr>
          <a:xfrm>
            <a:off x="4157446" y="5816283"/>
            <a:ext cx="6905898" cy="5834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2000" dirty="0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AE1302-D81C-E487-99CF-5B6916AF014F}"/>
              </a:ext>
            </a:extLst>
          </p:cNvPr>
          <p:cNvSpPr txBox="1"/>
          <p:nvPr/>
        </p:nvSpPr>
        <p:spPr>
          <a:xfrm>
            <a:off x="220101" y="3013944"/>
            <a:ext cx="2930197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l-GR" sz="1400" dirty="0"/>
              <a:t>*</a:t>
            </a:r>
            <a:r>
              <a:rPr lang="en-US" sz="1400" dirty="0"/>
              <a:t> </a:t>
            </a:r>
            <a:r>
              <a:rPr lang="en-US" sz="1400" dirty="0">
                <a:hlinkClick r:id="rId4"/>
              </a:rPr>
              <a:t>www.imbalanced-learn.org</a:t>
            </a:r>
            <a:r>
              <a:rPr lang="en-US" sz="1400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373620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CA3DE-0CFE-B649-0040-7841597DF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Relevant Paper #2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6C25D-ADE1-99E6-16EA-7B7F277923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3583A3D-B734-FE4C-912C-2EA3D20EEBC9}" type="datetime1">
              <a:rPr lang="en-US" smtClean="0"/>
              <a:t>1/11/24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D12D0-9B8F-B131-007E-86D64EC9F9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LMAG2023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110D-4ACA-594B-FE55-EACA85758D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894B8A-8A2A-AC36-E692-8FE3DF35B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673" y="6504543"/>
            <a:ext cx="2132654" cy="3534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D33195-AAA0-FB40-C3EC-2E3148520112}"/>
              </a:ext>
            </a:extLst>
          </p:cNvPr>
          <p:cNvSpPr txBox="1"/>
          <p:nvPr/>
        </p:nvSpPr>
        <p:spPr>
          <a:xfrm>
            <a:off x="-42715" y="6280353"/>
            <a:ext cx="404778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Raptis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Aminalragia-Giamini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al. (2020) | Front. Astron. Space Sci</a:t>
            </a:r>
          </a:p>
        </p:txBody>
      </p:sp>
      <p:pic>
        <p:nvPicPr>
          <p:cNvPr id="8" name="Picture 7" descr="A picture containing light, knife&#10;&#10;Description automatically generated">
            <a:extLst>
              <a:ext uri="{FF2B5EF4-FFF2-40B4-BE49-F238E27FC236}">
                <a16:creationId xmlns:a16="http://schemas.microsoft.com/office/drawing/2014/main" id="{3B12FBAE-EEBC-5951-ACD1-2EB770CC6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539" y="844076"/>
            <a:ext cx="7127739" cy="56824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8300B9-0BE1-87E4-78F2-23764150028C}"/>
              </a:ext>
            </a:extLst>
          </p:cNvPr>
          <p:cNvSpPr txBox="1"/>
          <p:nvPr/>
        </p:nvSpPr>
        <p:spPr>
          <a:xfrm>
            <a:off x="2710058" y="2656075"/>
            <a:ext cx="11849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dirty="0">
                <a:solidFill>
                  <a:srgbClr val="000000"/>
                </a:solidFill>
              </a:rPr>
              <a:t>Upstream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SW</a:t>
            </a:r>
            <a:endParaRPr lang="en-US" b="0" dirty="0">
              <a:solidFill>
                <a:srgbClr val="000000"/>
              </a:solidFill>
            </a:endParaRPr>
          </a:p>
          <a:p>
            <a:pPr algn="ctr"/>
            <a:r>
              <a:rPr lang="en-US" b="0" dirty="0">
                <a:solidFill>
                  <a:srgbClr val="000000"/>
                </a:solidFill>
              </a:rPr>
              <a:t>L1 OMNI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5FD416-7FB5-02B0-124D-8A1585E0D51E}"/>
              </a:ext>
            </a:extLst>
          </p:cNvPr>
          <p:cNvSpPr txBox="1"/>
          <p:nvPr/>
        </p:nvSpPr>
        <p:spPr>
          <a:xfrm>
            <a:off x="10718278" y="2656075"/>
            <a:ext cx="14798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dirty="0">
                <a:solidFill>
                  <a:srgbClr val="000000"/>
                </a:solidFill>
              </a:rPr>
              <a:t>Downstream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MSH</a:t>
            </a:r>
            <a:endParaRPr lang="en-US" b="0" dirty="0">
              <a:solidFill>
                <a:srgbClr val="000000"/>
              </a:solidFill>
            </a:endParaRPr>
          </a:p>
          <a:p>
            <a:pPr algn="ctr"/>
            <a:r>
              <a:rPr lang="en-US" b="0" dirty="0">
                <a:solidFill>
                  <a:srgbClr val="000000"/>
                </a:solidFill>
              </a:rPr>
              <a:t>MMS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51CE48-5922-6158-AF2B-4617D4F07CF8}"/>
              </a:ext>
            </a:extLst>
          </p:cNvPr>
          <p:cNvSpPr txBox="1"/>
          <p:nvPr/>
        </p:nvSpPr>
        <p:spPr>
          <a:xfrm>
            <a:off x="101403" y="2332910"/>
            <a:ext cx="2608655" cy="156966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u="sng" dirty="0">
                <a:solidFill>
                  <a:srgbClr val="000000"/>
                </a:solidFill>
              </a:rPr>
              <a:t>Classify with NN &amp; OMNI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NNs &gt; classic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Still in-situ better (?)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Information upstream</a:t>
            </a:r>
          </a:p>
          <a:p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50375FCE-1E18-CACA-C580-A76BC8289C1B}"/>
              </a:ext>
            </a:extLst>
          </p:cNvPr>
          <p:cNvSpPr/>
          <p:nvPr/>
        </p:nvSpPr>
        <p:spPr>
          <a:xfrm rot="5400000">
            <a:off x="6196748" y="4082941"/>
            <a:ext cx="149452" cy="2989976"/>
          </a:xfrm>
          <a:prstGeom prst="leftBrac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2C910B6C-3A3E-2497-C82C-FE61FA955A6E}"/>
              </a:ext>
            </a:extLst>
          </p:cNvPr>
          <p:cNvSpPr/>
          <p:nvPr/>
        </p:nvSpPr>
        <p:spPr>
          <a:xfrm rot="5400000">
            <a:off x="8892136" y="4385451"/>
            <a:ext cx="149452" cy="2384956"/>
          </a:xfrm>
          <a:prstGeom prst="leftBrac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2DE63D-8A4E-2555-923C-0B3699331E60}"/>
              </a:ext>
            </a:extLst>
          </p:cNvPr>
          <p:cNvSpPr txBox="1"/>
          <p:nvPr/>
        </p:nvSpPr>
        <p:spPr>
          <a:xfrm>
            <a:off x="6090174" y="5313581"/>
            <a:ext cx="362600" cy="246221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/>
              <a:t>ML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95B1B0-7DFE-E161-8B08-8E3DBC42727A}"/>
              </a:ext>
            </a:extLst>
          </p:cNvPr>
          <p:cNvSpPr txBox="1"/>
          <p:nvPr/>
        </p:nvSpPr>
        <p:spPr>
          <a:xfrm>
            <a:off x="8616445" y="5313582"/>
            <a:ext cx="700833" cy="246221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/>
              <a:t>Standard</a:t>
            </a:r>
          </a:p>
        </p:txBody>
      </p:sp>
    </p:spTree>
    <p:extLst>
      <p:ext uri="{BB962C8B-B14F-4D97-AF65-F5344CB8AC3E}">
        <p14:creationId xmlns:p14="http://schemas.microsoft.com/office/powerpoint/2010/main" val="292749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6C25D-ADE1-99E6-16EA-7B7F277923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3583A3D-B734-FE4C-912C-2EA3D20EEBC9}" type="datetime1">
              <a:rPr lang="en-US" smtClean="0"/>
              <a:t>1/11/24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D12D0-9B8F-B131-007E-86D64EC9F9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LMAG2023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110D-4ACA-594B-FE55-EACA85758D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894B8A-8A2A-AC36-E692-8FE3DF35B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673" y="6504543"/>
            <a:ext cx="2132654" cy="353457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0247E45-7B65-4BF0-59FD-43C82AAE1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picture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EF3533F-32D3-3245-5B84-E4B8591D4663}"/>
              </a:ext>
            </a:extLst>
          </p:cNvPr>
          <p:cNvCxnSpPr>
            <a:cxnSpLocks/>
          </p:cNvCxnSpPr>
          <p:nvPr/>
        </p:nvCxnSpPr>
        <p:spPr>
          <a:xfrm flipH="1">
            <a:off x="8074638" y="903520"/>
            <a:ext cx="3361" cy="553538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226A12-E4F5-09FB-026D-A2359D9CA1DC}"/>
              </a:ext>
            </a:extLst>
          </p:cNvPr>
          <p:cNvCxnSpPr/>
          <p:nvPr/>
        </p:nvCxnSpPr>
        <p:spPr>
          <a:xfrm>
            <a:off x="208356" y="1499190"/>
            <a:ext cx="1185672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Arc 14">
            <a:extLst>
              <a:ext uri="{FF2B5EF4-FFF2-40B4-BE49-F238E27FC236}">
                <a16:creationId xmlns:a16="http://schemas.microsoft.com/office/drawing/2014/main" id="{65F9F86F-1982-2353-8583-37532AB32F3C}"/>
              </a:ext>
            </a:extLst>
          </p:cNvPr>
          <p:cNvSpPr/>
          <p:nvPr/>
        </p:nvSpPr>
        <p:spPr>
          <a:xfrm flipH="1">
            <a:off x="8698984" y="1946409"/>
            <a:ext cx="6258560" cy="3464560"/>
          </a:xfrm>
          <a:prstGeom prst="arc">
            <a:avLst>
              <a:gd name="adj1" fmla="val 16207070"/>
              <a:gd name="adj2" fmla="val 5416960"/>
            </a:avLst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9DCA346-77AC-65ED-12D1-9FFCC46F1F17}"/>
              </a:ext>
            </a:extLst>
          </p:cNvPr>
          <p:cNvSpPr/>
          <p:nvPr/>
        </p:nvSpPr>
        <p:spPr>
          <a:xfrm flipH="1">
            <a:off x="9801344" y="2525529"/>
            <a:ext cx="6898640" cy="2179320"/>
          </a:xfrm>
          <a:prstGeom prst="arc">
            <a:avLst>
              <a:gd name="adj1" fmla="val 19290334"/>
              <a:gd name="adj2" fmla="val 2329708"/>
            </a:avLst>
          </a:prstGeom>
          <a:ln w="19050">
            <a:solidFill>
              <a:srgbClr val="00B050"/>
            </a:solidFill>
            <a:prstDash val="sysDot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DBCA4C-C20D-2645-3908-7FDD72420451}"/>
              </a:ext>
            </a:extLst>
          </p:cNvPr>
          <p:cNvSpPr txBox="1"/>
          <p:nvPr/>
        </p:nvSpPr>
        <p:spPr>
          <a:xfrm>
            <a:off x="10918650" y="2308799"/>
            <a:ext cx="119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Garamond" panose="02020404030301010803" pitchFamily="18" charset="0"/>
              </a:rPr>
              <a:t>Magnetopause</a:t>
            </a:r>
            <a:endParaRPr lang="sv-SE" sz="1400" dirty="0">
              <a:solidFill>
                <a:srgbClr val="00B050"/>
              </a:solidFill>
              <a:latin typeface="Garamond" panose="02020404030301010803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2AFF19-F0E4-190D-3635-9452544B22AF}"/>
              </a:ext>
            </a:extLst>
          </p:cNvPr>
          <p:cNvSpPr txBox="1"/>
          <p:nvPr/>
        </p:nvSpPr>
        <p:spPr>
          <a:xfrm>
            <a:off x="10696163" y="1665520"/>
            <a:ext cx="976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Garamond" panose="02020404030301010803" pitchFamily="18" charset="0"/>
              </a:rPr>
              <a:t>Bow Shock</a:t>
            </a:r>
            <a:endParaRPr lang="sv-SE" sz="1400" dirty="0">
              <a:solidFill>
                <a:srgbClr val="0070C0"/>
              </a:solidFill>
              <a:latin typeface="Garamond" panose="02020404030301010803" pitchFamily="18" charset="0"/>
            </a:endParaRPr>
          </a:p>
        </p:txBody>
      </p:sp>
      <p:pic>
        <p:nvPicPr>
          <p:cNvPr id="19" name="Picture 4" descr="ÎÏÎ¿ÏÎ­Î»ÎµÏÎ¼Î± ÎµÎ¹ÎºÏÎ½Î±Ï Î³Î¹Î± circle half black">
            <a:extLst>
              <a:ext uri="{FF2B5EF4-FFF2-40B4-BE49-F238E27FC236}">
                <a16:creationId xmlns:a16="http://schemas.microsoft.com/office/drawing/2014/main" id="{7841D76F-DEEC-F2DE-3D85-4CC93E6D4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61" y="3452937"/>
            <a:ext cx="341422" cy="34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606A487-73BE-10CF-557F-FFEA3D444C07}"/>
              </a:ext>
            </a:extLst>
          </p:cNvPr>
          <p:cNvSpPr txBox="1"/>
          <p:nvPr/>
        </p:nvSpPr>
        <p:spPr>
          <a:xfrm>
            <a:off x="11480525" y="3299968"/>
            <a:ext cx="5841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Garamond" panose="02020404030301010803" pitchFamily="18" charset="0"/>
              </a:rPr>
              <a:t>Earth</a:t>
            </a:r>
            <a:endParaRPr lang="sv-SE" sz="1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77B410-174E-C42E-578C-E16F4A8EAD43}"/>
              </a:ext>
            </a:extLst>
          </p:cNvPr>
          <p:cNvSpPr txBox="1"/>
          <p:nvPr/>
        </p:nvSpPr>
        <p:spPr>
          <a:xfrm>
            <a:off x="8898608" y="3802964"/>
            <a:ext cx="795411" cy="3231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Cluster</a:t>
            </a:r>
            <a:endParaRPr lang="sv-SE" sz="1500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2F33D82-BAC6-49A5-2EDE-3674DCF42098}"/>
              </a:ext>
            </a:extLst>
          </p:cNvPr>
          <p:cNvCxnSpPr/>
          <p:nvPr/>
        </p:nvCxnSpPr>
        <p:spPr>
          <a:xfrm flipV="1">
            <a:off x="8665101" y="4343320"/>
            <a:ext cx="467015" cy="1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997EF3D-6CB7-A3E4-A8D5-337FDC94A90C}"/>
              </a:ext>
            </a:extLst>
          </p:cNvPr>
          <p:cNvSpPr txBox="1"/>
          <p:nvPr/>
        </p:nvSpPr>
        <p:spPr>
          <a:xfrm>
            <a:off x="8494746" y="4335378"/>
            <a:ext cx="4331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SW</a:t>
            </a:r>
            <a:endParaRPr lang="sv-SE" sz="1200" dirty="0">
              <a:solidFill>
                <a:srgbClr val="0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DA194E6-FC7A-888A-A5A9-2D5C43C976B3}"/>
              </a:ext>
            </a:extLst>
          </p:cNvPr>
          <p:cNvSpPr txBox="1"/>
          <p:nvPr/>
        </p:nvSpPr>
        <p:spPr>
          <a:xfrm>
            <a:off x="9032818" y="4332164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MSH</a:t>
            </a:r>
            <a:endParaRPr lang="sv-SE" sz="1200" dirty="0">
              <a:solidFill>
                <a:srgbClr val="00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F6DB6C1-EA13-FAA3-2EEA-AA8BDC2E3B12}"/>
              </a:ext>
            </a:extLst>
          </p:cNvPr>
          <p:cNvSpPr txBox="1"/>
          <p:nvPr/>
        </p:nvSpPr>
        <p:spPr>
          <a:xfrm>
            <a:off x="1528521" y="1077700"/>
            <a:ext cx="1144200" cy="369332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dirty="0"/>
              <a:t>Paper #1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4A9986E-E8C6-EFB8-F0A0-36E0AFD36680}"/>
              </a:ext>
            </a:extLst>
          </p:cNvPr>
          <p:cNvSpPr txBox="1"/>
          <p:nvPr/>
        </p:nvSpPr>
        <p:spPr>
          <a:xfrm>
            <a:off x="5523900" y="1074240"/>
            <a:ext cx="1144200" cy="369332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dirty="0"/>
              <a:t>Paper #2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E919FA1-F6FE-385A-F42B-7AC92FF91E81}"/>
              </a:ext>
            </a:extLst>
          </p:cNvPr>
          <p:cNvSpPr txBox="1"/>
          <p:nvPr/>
        </p:nvSpPr>
        <p:spPr>
          <a:xfrm>
            <a:off x="9464710" y="1074240"/>
            <a:ext cx="1144200" cy="369332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dirty="0"/>
              <a:t>Paper #3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AE2DC87-20AA-BDDD-E792-93AF7F283E52}"/>
              </a:ext>
            </a:extLst>
          </p:cNvPr>
          <p:cNvSpPr/>
          <p:nvPr/>
        </p:nvSpPr>
        <p:spPr>
          <a:xfrm>
            <a:off x="9927425" y="6311244"/>
            <a:ext cx="304431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900" dirty="0">
                <a:solidFill>
                  <a:srgbClr val="000000"/>
                </a:solidFill>
              </a:rPr>
              <a:t>Karlsson T., </a:t>
            </a:r>
            <a:r>
              <a:rPr lang="en-US" sz="900" b="1" dirty="0">
                <a:solidFill>
                  <a:srgbClr val="000000"/>
                </a:solidFill>
              </a:rPr>
              <a:t>Raptis S.,</a:t>
            </a:r>
            <a:r>
              <a:rPr lang="en-US" sz="900" dirty="0">
                <a:solidFill>
                  <a:srgbClr val="000000"/>
                </a:solidFill>
              </a:rPr>
              <a:t> et al. (2021) | JGR</a:t>
            </a:r>
            <a:endParaRPr lang="el-GR" sz="900" dirty="0">
              <a:solidFill>
                <a:srgbClr val="000000"/>
              </a:solidFill>
            </a:endParaRPr>
          </a:p>
        </p:txBody>
      </p:sp>
      <p:sp>
        <p:nvSpPr>
          <p:cNvPr id="49" name="Arc 48">
            <a:extLst>
              <a:ext uri="{FF2B5EF4-FFF2-40B4-BE49-F238E27FC236}">
                <a16:creationId xmlns:a16="http://schemas.microsoft.com/office/drawing/2014/main" id="{40A71C72-3F4A-11CB-2425-8EDA5B5084DC}"/>
              </a:ext>
            </a:extLst>
          </p:cNvPr>
          <p:cNvSpPr/>
          <p:nvPr/>
        </p:nvSpPr>
        <p:spPr>
          <a:xfrm flipH="1">
            <a:off x="4580436" y="1938965"/>
            <a:ext cx="6258560" cy="3464560"/>
          </a:xfrm>
          <a:prstGeom prst="arc">
            <a:avLst>
              <a:gd name="adj1" fmla="val 16207070"/>
              <a:gd name="adj2" fmla="val 5416960"/>
            </a:avLst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CF97783E-4E29-2776-7758-ACD90F6D73AF}"/>
              </a:ext>
            </a:extLst>
          </p:cNvPr>
          <p:cNvSpPr/>
          <p:nvPr/>
        </p:nvSpPr>
        <p:spPr>
          <a:xfrm flipH="1">
            <a:off x="5682796" y="2518085"/>
            <a:ext cx="6898640" cy="2179320"/>
          </a:xfrm>
          <a:prstGeom prst="arc">
            <a:avLst>
              <a:gd name="adj1" fmla="val 19290334"/>
              <a:gd name="adj2" fmla="val 2329708"/>
            </a:avLst>
          </a:prstGeom>
          <a:ln w="19050">
            <a:solidFill>
              <a:srgbClr val="00B050"/>
            </a:solidFill>
            <a:prstDash val="sysDot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9AEEA75-C8D9-AFB1-3F03-ABD6EA44C908}"/>
              </a:ext>
            </a:extLst>
          </p:cNvPr>
          <p:cNvSpPr txBox="1"/>
          <p:nvPr/>
        </p:nvSpPr>
        <p:spPr>
          <a:xfrm>
            <a:off x="6800102" y="2301355"/>
            <a:ext cx="119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Garamond" panose="02020404030301010803" pitchFamily="18" charset="0"/>
              </a:rPr>
              <a:t>Magnetopause</a:t>
            </a:r>
            <a:endParaRPr lang="sv-SE" sz="1400" dirty="0">
              <a:solidFill>
                <a:srgbClr val="00B050"/>
              </a:solidFill>
              <a:latin typeface="Garamond" panose="02020404030301010803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79C3BEF-E4D3-1F92-7856-78A79C68E241}"/>
              </a:ext>
            </a:extLst>
          </p:cNvPr>
          <p:cNvSpPr txBox="1"/>
          <p:nvPr/>
        </p:nvSpPr>
        <p:spPr>
          <a:xfrm>
            <a:off x="6577615" y="1658076"/>
            <a:ext cx="976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Garamond" panose="02020404030301010803" pitchFamily="18" charset="0"/>
              </a:rPr>
              <a:t>Bow Shock</a:t>
            </a:r>
            <a:endParaRPr lang="sv-SE" sz="1400" dirty="0">
              <a:solidFill>
                <a:srgbClr val="0070C0"/>
              </a:solidFill>
              <a:latin typeface="Garamond" panose="02020404030301010803" pitchFamily="18" charset="0"/>
            </a:endParaRPr>
          </a:p>
        </p:txBody>
      </p:sp>
      <p:pic>
        <p:nvPicPr>
          <p:cNvPr id="53" name="Picture 4" descr="ÎÏÎ¿ÏÎ­Î»ÎµÏÎ¼Î± ÎµÎ¹ÎºÏÎ½Î±Ï Î³Î¹Î± circle half black">
            <a:extLst>
              <a:ext uri="{FF2B5EF4-FFF2-40B4-BE49-F238E27FC236}">
                <a16:creationId xmlns:a16="http://schemas.microsoft.com/office/drawing/2014/main" id="{3AE27279-4E73-1F8D-1A27-C4C8DB225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913" y="3445493"/>
            <a:ext cx="341422" cy="34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723235A3-ED7A-6266-37D3-311CBD198AA8}"/>
              </a:ext>
            </a:extLst>
          </p:cNvPr>
          <p:cNvSpPr txBox="1"/>
          <p:nvPr/>
        </p:nvSpPr>
        <p:spPr>
          <a:xfrm>
            <a:off x="7361977" y="3292524"/>
            <a:ext cx="5841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Garamond" panose="02020404030301010803" pitchFamily="18" charset="0"/>
              </a:rPr>
              <a:t>Earth</a:t>
            </a:r>
            <a:endParaRPr lang="sv-SE" sz="1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55" name="5-Point Star 54">
            <a:extLst>
              <a:ext uri="{FF2B5EF4-FFF2-40B4-BE49-F238E27FC236}">
                <a16:creationId xmlns:a16="http://schemas.microsoft.com/office/drawing/2014/main" id="{B73555C4-F8A5-F2BF-27CB-8F77AF3E240C}"/>
              </a:ext>
            </a:extLst>
          </p:cNvPr>
          <p:cNvSpPr/>
          <p:nvPr/>
        </p:nvSpPr>
        <p:spPr>
          <a:xfrm>
            <a:off x="5261463" y="3139515"/>
            <a:ext cx="106680" cy="106680"/>
          </a:xfrm>
          <a:prstGeom prst="star5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6" name="5-Point Star 55">
            <a:extLst>
              <a:ext uri="{FF2B5EF4-FFF2-40B4-BE49-F238E27FC236}">
                <a16:creationId xmlns:a16="http://schemas.microsoft.com/office/drawing/2014/main" id="{D006969C-F833-F44E-A171-D1CAD07C7978}"/>
              </a:ext>
            </a:extLst>
          </p:cNvPr>
          <p:cNvSpPr/>
          <p:nvPr/>
        </p:nvSpPr>
        <p:spPr>
          <a:xfrm>
            <a:off x="5467203" y="2804235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7" name="5-Point Star 56">
            <a:extLst>
              <a:ext uri="{FF2B5EF4-FFF2-40B4-BE49-F238E27FC236}">
                <a16:creationId xmlns:a16="http://schemas.microsoft.com/office/drawing/2014/main" id="{FBA36E51-F826-628E-847A-464AD8DC0658}"/>
              </a:ext>
            </a:extLst>
          </p:cNvPr>
          <p:cNvSpPr/>
          <p:nvPr/>
        </p:nvSpPr>
        <p:spPr>
          <a:xfrm>
            <a:off x="5208123" y="3693235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8" name="5-Point Star 57">
            <a:extLst>
              <a:ext uri="{FF2B5EF4-FFF2-40B4-BE49-F238E27FC236}">
                <a16:creationId xmlns:a16="http://schemas.microsoft.com/office/drawing/2014/main" id="{358393FC-4A55-38F7-23EE-CA1EAAFA87F6}"/>
              </a:ext>
            </a:extLst>
          </p:cNvPr>
          <p:cNvSpPr/>
          <p:nvPr/>
        </p:nvSpPr>
        <p:spPr>
          <a:xfrm>
            <a:off x="4895703" y="3398595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4D43ED4-AA01-1053-F3D7-1BA78D41D4DD}"/>
              </a:ext>
            </a:extLst>
          </p:cNvPr>
          <p:cNvSpPr txBox="1"/>
          <p:nvPr/>
        </p:nvSpPr>
        <p:spPr>
          <a:xfrm>
            <a:off x="5375719" y="2955295"/>
            <a:ext cx="3963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Garamond" panose="02020404030301010803" pitchFamily="18" charset="0"/>
              </a:rPr>
              <a:t>Jets</a:t>
            </a:r>
            <a:endParaRPr lang="sv-SE" sz="12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7802E2D-32B2-CB1D-847F-8E0CD0991126}"/>
              </a:ext>
            </a:extLst>
          </p:cNvPr>
          <p:cNvSpPr txBox="1"/>
          <p:nvPr/>
        </p:nvSpPr>
        <p:spPr>
          <a:xfrm>
            <a:off x="5640351" y="2648263"/>
            <a:ext cx="574196" cy="2923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300" dirty="0">
                <a:solidFill>
                  <a:srgbClr val="FF0000"/>
                </a:solidFill>
              </a:rPr>
              <a:t>MMS</a:t>
            </a:r>
            <a:endParaRPr lang="sv-SE" sz="1300" dirty="0">
              <a:solidFill>
                <a:srgbClr val="FF0000"/>
              </a:solidFill>
            </a:endParaRPr>
          </a:p>
        </p:txBody>
      </p:sp>
      <p:sp>
        <p:nvSpPr>
          <p:cNvPr id="61" name="5-Point Star 60">
            <a:extLst>
              <a:ext uri="{FF2B5EF4-FFF2-40B4-BE49-F238E27FC236}">
                <a16:creationId xmlns:a16="http://schemas.microsoft.com/office/drawing/2014/main" id="{29A9D5C3-FA96-73EA-C0BE-B3DF45B77A7E}"/>
              </a:ext>
            </a:extLst>
          </p:cNvPr>
          <p:cNvSpPr/>
          <p:nvPr/>
        </p:nvSpPr>
        <p:spPr>
          <a:xfrm>
            <a:off x="5462123" y="3753939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2" name="5-Point Star 61">
            <a:extLst>
              <a:ext uri="{FF2B5EF4-FFF2-40B4-BE49-F238E27FC236}">
                <a16:creationId xmlns:a16="http://schemas.microsoft.com/office/drawing/2014/main" id="{11BB75D2-B7B3-CD8A-AD99-A3E9B933581D}"/>
              </a:ext>
            </a:extLst>
          </p:cNvPr>
          <p:cNvSpPr/>
          <p:nvPr/>
        </p:nvSpPr>
        <p:spPr>
          <a:xfrm>
            <a:off x="4822043" y="3738955"/>
            <a:ext cx="106680" cy="106680"/>
          </a:xfrm>
          <a:prstGeom prst="star5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3" name="5-Point Star 62">
            <a:extLst>
              <a:ext uri="{FF2B5EF4-FFF2-40B4-BE49-F238E27FC236}">
                <a16:creationId xmlns:a16="http://schemas.microsoft.com/office/drawing/2014/main" id="{FCD25269-0A26-572A-04D3-352B2EE2BC56}"/>
              </a:ext>
            </a:extLst>
          </p:cNvPr>
          <p:cNvSpPr/>
          <p:nvPr/>
        </p:nvSpPr>
        <p:spPr>
          <a:xfrm>
            <a:off x="5049573" y="2977247"/>
            <a:ext cx="106680" cy="106680"/>
          </a:xfrm>
          <a:prstGeom prst="star5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4" name="5-Point Star 63">
            <a:extLst>
              <a:ext uri="{FF2B5EF4-FFF2-40B4-BE49-F238E27FC236}">
                <a16:creationId xmlns:a16="http://schemas.microsoft.com/office/drawing/2014/main" id="{DEAF5498-8E1D-59BA-F090-15E4DAA891FE}"/>
              </a:ext>
            </a:extLst>
          </p:cNvPr>
          <p:cNvSpPr/>
          <p:nvPr/>
        </p:nvSpPr>
        <p:spPr>
          <a:xfrm>
            <a:off x="5730176" y="3032319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5" name="5-Point Star 64">
            <a:extLst>
              <a:ext uri="{FF2B5EF4-FFF2-40B4-BE49-F238E27FC236}">
                <a16:creationId xmlns:a16="http://schemas.microsoft.com/office/drawing/2014/main" id="{AD89B394-15D7-F482-06E8-14D5038D79E9}"/>
              </a:ext>
            </a:extLst>
          </p:cNvPr>
          <p:cNvSpPr/>
          <p:nvPr/>
        </p:nvSpPr>
        <p:spPr>
          <a:xfrm>
            <a:off x="5412191" y="3429870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6" name="5-Point Star 65">
            <a:extLst>
              <a:ext uri="{FF2B5EF4-FFF2-40B4-BE49-F238E27FC236}">
                <a16:creationId xmlns:a16="http://schemas.microsoft.com/office/drawing/2014/main" id="{54C18043-F70E-5FA3-E933-D66E66040480}"/>
              </a:ext>
            </a:extLst>
          </p:cNvPr>
          <p:cNvSpPr/>
          <p:nvPr/>
        </p:nvSpPr>
        <p:spPr>
          <a:xfrm>
            <a:off x="5002383" y="1594568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7" name="5-Point Star 66">
            <a:extLst>
              <a:ext uri="{FF2B5EF4-FFF2-40B4-BE49-F238E27FC236}">
                <a16:creationId xmlns:a16="http://schemas.microsoft.com/office/drawing/2014/main" id="{424030B1-98E0-FC69-1B23-406217AB6C47}"/>
              </a:ext>
            </a:extLst>
          </p:cNvPr>
          <p:cNvSpPr/>
          <p:nvPr/>
        </p:nvSpPr>
        <p:spPr>
          <a:xfrm>
            <a:off x="5002383" y="1777719"/>
            <a:ext cx="106680" cy="106680"/>
          </a:xfrm>
          <a:prstGeom prst="star5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F0111BD-B62F-4F46-C171-74D53D820820}"/>
              </a:ext>
            </a:extLst>
          </p:cNvPr>
          <p:cNvSpPr txBox="1"/>
          <p:nvPr/>
        </p:nvSpPr>
        <p:spPr>
          <a:xfrm>
            <a:off x="5109063" y="1509408"/>
            <a:ext cx="1008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</a:rPr>
              <a:t>Quasi-Parallel</a:t>
            </a:r>
            <a:endParaRPr lang="sv-SE" sz="1200" dirty="0">
              <a:latin typeface="Garamond" panose="02020404030301010803" pitchFamily="18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3301AE8-256D-5453-58BF-8D93859E83B5}"/>
              </a:ext>
            </a:extLst>
          </p:cNvPr>
          <p:cNvSpPr/>
          <p:nvPr/>
        </p:nvSpPr>
        <p:spPr>
          <a:xfrm>
            <a:off x="5109063" y="1707948"/>
            <a:ext cx="1401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Garamond" panose="02020404030301010803" pitchFamily="18" charset="0"/>
              </a:rPr>
              <a:t>Quasi-Perpendicular</a:t>
            </a:r>
            <a:endParaRPr lang="sv-SE" sz="12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C342F83-A688-C632-61CD-81C106039CF2}"/>
                  </a:ext>
                </a:extLst>
              </p:cNvPr>
              <p:cNvSpPr txBox="1"/>
              <p:nvPr/>
            </p:nvSpPr>
            <p:spPr>
              <a:xfrm>
                <a:off x="4059059" y="3400401"/>
                <a:ext cx="441723" cy="33855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sv-SE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C342F83-A688-C632-61CD-81C106039C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9059" y="3400401"/>
                <a:ext cx="441723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1" name="Elbow Connector 70">
            <a:extLst>
              <a:ext uri="{FF2B5EF4-FFF2-40B4-BE49-F238E27FC236}">
                <a16:creationId xmlns:a16="http://schemas.microsoft.com/office/drawing/2014/main" id="{EE274D63-3304-BC87-B720-E52EFF7ACF86}"/>
              </a:ext>
            </a:extLst>
          </p:cNvPr>
          <p:cNvCxnSpPr>
            <a:cxnSpLocks/>
            <a:stCxn id="70" idx="0"/>
            <a:endCxn id="56" idx="1"/>
          </p:cNvCxnSpPr>
          <p:nvPr/>
        </p:nvCxnSpPr>
        <p:spPr>
          <a:xfrm rot="5400000" flipH="1" flipV="1">
            <a:off x="4595853" y="2529051"/>
            <a:ext cx="555418" cy="1187282"/>
          </a:xfrm>
          <a:prstGeom prst="bentConnector2">
            <a:avLst/>
          </a:prstGeom>
          <a:ln w="9525"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DDC89DF0-DD0F-DEE9-198C-C91D7ED75F11}"/>
              </a:ext>
            </a:extLst>
          </p:cNvPr>
          <p:cNvSpPr txBox="1"/>
          <p:nvPr/>
        </p:nvSpPr>
        <p:spPr>
          <a:xfrm>
            <a:off x="4240584" y="2363000"/>
            <a:ext cx="909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Garamond" panose="02020404030301010803" pitchFamily="18" charset="0"/>
              </a:rPr>
              <a:t>Neural Networks</a:t>
            </a:r>
            <a:endParaRPr lang="sv-SE" sz="1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77" name="Arc 76">
            <a:extLst>
              <a:ext uri="{FF2B5EF4-FFF2-40B4-BE49-F238E27FC236}">
                <a16:creationId xmlns:a16="http://schemas.microsoft.com/office/drawing/2014/main" id="{9F82AE78-8848-F124-2E58-A251C4CE9F62}"/>
              </a:ext>
            </a:extLst>
          </p:cNvPr>
          <p:cNvSpPr/>
          <p:nvPr/>
        </p:nvSpPr>
        <p:spPr>
          <a:xfrm flipH="1">
            <a:off x="468068" y="1936686"/>
            <a:ext cx="6258560" cy="3464560"/>
          </a:xfrm>
          <a:prstGeom prst="arc">
            <a:avLst>
              <a:gd name="adj1" fmla="val 16207070"/>
              <a:gd name="adj2" fmla="val 5416960"/>
            </a:avLst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8" name="Arc 77">
            <a:extLst>
              <a:ext uri="{FF2B5EF4-FFF2-40B4-BE49-F238E27FC236}">
                <a16:creationId xmlns:a16="http://schemas.microsoft.com/office/drawing/2014/main" id="{1647D620-10C1-00DE-1559-7A2E95A0C32E}"/>
              </a:ext>
            </a:extLst>
          </p:cNvPr>
          <p:cNvSpPr/>
          <p:nvPr/>
        </p:nvSpPr>
        <p:spPr>
          <a:xfrm flipH="1">
            <a:off x="1570428" y="2515806"/>
            <a:ext cx="6898640" cy="2179320"/>
          </a:xfrm>
          <a:prstGeom prst="arc">
            <a:avLst>
              <a:gd name="adj1" fmla="val 19290334"/>
              <a:gd name="adj2" fmla="val 2329708"/>
            </a:avLst>
          </a:prstGeom>
          <a:ln w="19050">
            <a:solidFill>
              <a:srgbClr val="00B050"/>
            </a:solidFill>
            <a:prstDash val="sysDot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003FD11-B30A-0909-DE79-3D692D09D6B4}"/>
              </a:ext>
            </a:extLst>
          </p:cNvPr>
          <p:cNvSpPr txBox="1"/>
          <p:nvPr/>
        </p:nvSpPr>
        <p:spPr>
          <a:xfrm>
            <a:off x="2687734" y="2299076"/>
            <a:ext cx="119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Garamond" panose="02020404030301010803" pitchFamily="18" charset="0"/>
              </a:rPr>
              <a:t>Magnetopause</a:t>
            </a:r>
            <a:endParaRPr lang="sv-SE" sz="1400" dirty="0">
              <a:solidFill>
                <a:srgbClr val="00B050"/>
              </a:solidFill>
              <a:latin typeface="Garamond" panose="02020404030301010803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F3DD49D-9A11-D1FC-36CF-E5CDDF58E4D0}"/>
              </a:ext>
            </a:extLst>
          </p:cNvPr>
          <p:cNvSpPr txBox="1"/>
          <p:nvPr/>
        </p:nvSpPr>
        <p:spPr>
          <a:xfrm>
            <a:off x="2465247" y="1655797"/>
            <a:ext cx="976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Garamond" panose="02020404030301010803" pitchFamily="18" charset="0"/>
              </a:rPr>
              <a:t>Bow Shock</a:t>
            </a:r>
            <a:endParaRPr lang="sv-SE" sz="1400" dirty="0">
              <a:solidFill>
                <a:srgbClr val="0070C0"/>
              </a:solidFill>
              <a:latin typeface="Garamond" panose="02020404030301010803" pitchFamily="18" charset="0"/>
            </a:endParaRPr>
          </a:p>
        </p:txBody>
      </p:sp>
      <p:pic>
        <p:nvPicPr>
          <p:cNvPr id="81" name="Picture 4" descr="ÎÏÎ¿ÏÎ­Î»ÎµÏÎ¼Î± ÎµÎ¹ÎºÏÎ½Î±Ï Î³Î¹Î± circle half black">
            <a:extLst>
              <a:ext uri="{FF2B5EF4-FFF2-40B4-BE49-F238E27FC236}">
                <a16:creationId xmlns:a16="http://schemas.microsoft.com/office/drawing/2014/main" id="{B2F3A066-F972-85A9-A434-8743EF0EB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545" y="3443214"/>
            <a:ext cx="341422" cy="34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C5DFD6B1-6118-31E4-81A6-46400C6744ED}"/>
              </a:ext>
            </a:extLst>
          </p:cNvPr>
          <p:cNvSpPr txBox="1"/>
          <p:nvPr/>
        </p:nvSpPr>
        <p:spPr>
          <a:xfrm>
            <a:off x="3249609" y="3290245"/>
            <a:ext cx="5841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Garamond" panose="02020404030301010803" pitchFamily="18" charset="0"/>
              </a:rPr>
              <a:t>Earth</a:t>
            </a:r>
            <a:endParaRPr lang="sv-SE" sz="1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83" name="5-Point Star 82">
            <a:extLst>
              <a:ext uri="{FF2B5EF4-FFF2-40B4-BE49-F238E27FC236}">
                <a16:creationId xmlns:a16="http://schemas.microsoft.com/office/drawing/2014/main" id="{C3B9EDD7-FBF2-C640-65E9-83E0D4D41B65}"/>
              </a:ext>
            </a:extLst>
          </p:cNvPr>
          <p:cNvSpPr/>
          <p:nvPr/>
        </p:nvSpPr>
        <p:spPr>
          <a:xfrm>
            <a:off x="1149095" y="3137236"/>
            <a:ext cx="106680" cy="106680"/>
          </a:xfrm>
          <a:prstGeom prst="star5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4" name="5-Point Star 83">
            <a:extLst>
              <a:ext uri="{FF2B5EF4-FFF2-40B4-BE49-F238E27FC236}">
                <a16:creationId xmlns:a16="http://schemas.microsoft.com/office/drawing/2014/main" id="{673C7105-6A54-F3F0-0C9B-CB1278432E01}"/>
              </a:ext>
            </a:extLst>
          </p:cNvPr>
          <p:cNvSpPr/>
          <p:nvPr/>
        </p:nvSpPr>
        <p:spPr>
          <a:xfrm>
            <a:off x="1354835" y="2801956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5" name="5-Point Star 84">
            <a:extLst>
              <a:ext uri="{FF2B5EF4-FFF2-40B4-BE49-F238E27FC236}">
                <a16:creationId xmlns:a16="http://schemas.microsoft.com/office/drawing/2014/main" id="{50C8B522-0282-106B-04B8-4D2FBD660499}"/>
              </a:ext>
            </a:extLst>
          </p:cNvPr>
          <p:cNvSpPr/>
          <p:nvPr/>
        </p:nvSpPr>
        <p:spPr>
          <a:xfrm>
            <a:off x="1095755" y="3690956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6" name="5-Point Star 85">
            <a:extLst>
              <a:ext uri="{FF2B5EF4-FFF2-40B4-BE49-F238E27FC236}">
                <a16:creationId xmlns:a16="http://schemas.microsoft.com/office/drawing/2014/main" id="{20763C16-7998-D985-96A2-AC2FCB8C4593}"/>
              </a:ext>
            </a:extLst>
          </p:cNvPr>
          <p:cNvSpPr/>
          <p:nvPr/>
        </p:nvSpPr>
        <p:spPr>
          <a:xfrm>
            <a:off x="783335" y="3396316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449517A-827B-F351-5E84-90442A212A78}"/>
              </a:ext>
            </a:extLst>
          </p:cNvPr>
          <p:cNvSpPr txBox="1"/>
          <p:nvPr/>
        </p:nvSpPr>
        <p:spPr>
          <a:xfrm>
            <a:off x="1263351" y="2953016"/>
            <a:ext cx="3963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Garamond" panose="02020404030301010803" pitchFamily="18" charset="0"/>
              </a:rPr>
              <a:t>Jets</a:t>
            </a:r>
            <a:endParaRPr lang="sv-SE" sz="12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9BCC04D-542E-685E-BA0D-6EB96B307C34}"/>
              </a:ext>
            </a:extLst>
          </p:cNvPr>
          <p:cNvSpPr txBox="1"/>
          <p:nvPr/>
        </p:nvSpPr>
        <p:spPr>
          <a:xfrm>
            <a:off x="1527983" y="2645984"/>
            <a:ext cx="574196" cy="2923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300" dirty="0">
                <a:solidFill>
                  <a:srgbClr val="FF0000"/>
                </a:solidFill>
              </a:rPr>
              <a:t>MMS</a:t>
            </a:r>
            <a:endParaRPr lang="sv-SE" sz="1300" dirty="0">
              <a:solidFill>
                <a:srgbClr val="FF0000"/>
              </a:solidFill>
            </a:endParaRPr>
          </a:p>
        </p:txBody>
      </p:sp>
      <p:sp>
        <p:nvSpPr>
          <p:cNvPr id="89" name="5-Point Star 88">
            <a:extLst>
              <a:ext uri="{FF2B5EF4-FFF2-40B4-BE49-F238E27FC236}">
                <a16:creationId xmlns:a16="http://schemas.microsoft.com/office/drawing/2014/main" id="{04CA6C19-9D72-BFA8-C068-49597AA48135}"/>
              </a:ext>
            </a:extLst>
          </p:cNvPr>
          <p:cNvSpPr/>
          <p:nvPr/>
        </p:nvSpPr>
        <p:spPr>
          <a:xfrm>
            <a:off x="1349755" y="3751660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0" name="5-Point Star 89">
            <a:extLst>
              <a:ext uri="{FF2B5EF4-FFF2-40B4-BE49-F238E27FC236}">
                <a16:creationId xmlns:a16="http://schemas.microsoft.com/office/drawing/2014/main" id="{8238E7D5-6B13-F214-F2B2-0EA74759B46D}"/>
              </a:ext>
            </a:extLst>
          </p:cNvPr>
          <p:cNvSpPr/>
          <p:nvPr/>
        </p:nvSpPr>
        <p:spPr>
          <a:xfrm>
            <a:off x="709675" y="3736676"/>
            <a:ext cx="106680" cy="106680"/>
          </a:xfrm>
          <a:prstGeom prst="star5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1" name="5-Point Star 90">
            <a:extLst>
              <a:ext uri="{FF2B5EF4-FFF2-40B4-BE49-F238E27FC236}">
                <a16:creationId xmlns:a16="http://schemas.microsoft.com/office/drawing/2014/main" id="{2D1C8C15-81F6-6458-4538-291E19F53FC4}"/>
              </a:ext>
            </a:extLst>
          </p:cNvPr>
          <p:cNvSpPr/>
          <p:nvPr/>
        </p:nvSpPr>
        <p:spPr>
          <a:xfrm>
            <a:off x="937205" y="2974968"/>
            <a:ext cx="106680" cy="106680"/>
          </a:xfrm>
          <a:prstGeom prst="star5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2" name="5-Point Star 91">
            <a:extLst>
              <a:ext uri="{FF2B5EF4-FFF2-40B4-BE49-F238E27FC236}">
                <a16:creationId xmlns:a16="http://schemas.microsoft.com/office/drawing/2014/main" id="{1CE5BF17-8B7E-A5C6-436A-827B449C1736}"/>
              </a:ext>
            </a:extLst>
          </p:cNvPr>
          <p:cNvSpPr/>
          <p:nvPr/>
        </p:nvSpPr>
        <p:spPr>
          <a:xfrm>
            <a:off x="1617808" y="3030040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3" name="5-Point Star 92">
            <a:extLst>
              <a:ext uri="{FF2B5EF4-FFF2-40B4-BE49-F238E27FC236}">
                <a16:creationId xmlns:a16="http://schemas.microsoft.com/office/drawing/2014/main" id="{A6597269-810C-30C9-FA1E-022C2B3516EF}"/>
              </a:ext>
            </a:extLst>
          </p:cNvPr>
          <p:cNvSpPr/>
          <p:nvPr/>
        </p:nvSpPr>
        <p:spPr>
          <a:xfrm>
            <a:off x="1299823" y="3427591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4" name="5-Point Star 93">
            <a:extLst>
              <a:ext uri="{FF2B5EF4-FFF2-40B4-BE49-F238E27FC236}">
                <a16:creationId xmlns:a16="http://schemas.microsoft.com/office/drawing/2014/main" id="{6E3D0163-0357-AC7C-2E5A-6CD517C6192E}"/>
              </a:ext>
            </a:extLst>
          </p:cNvPr>
          <p:cNvSpPr/>
          <p:nvPr/>
        </p:nvSpPr>
        <p:spPr>
          <a:xfrm>
            <a:off x="890015" y="1592289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5" name="5-Point Star 94">
            <a:extLst>
              <a:ext uri="{FF2B5EF4-FFF2-40B4-BE49-F238E27FC236}">
                <a16:creationId xmlns:a16="http://schemas.microsoft.com/office/drawing/2014/main" id="{8DC0774B-9A28-CEC3-A8A9-F5D20BDC71D9}"/>
              </a:ext>
            </a:extLst>
          </p:cNvPr>
          <p:cNvSpPr/>
          <p:nvPr/>
        </p:nvSpPr>
        <p:spPr>
          <a:xfrm>
            <a:off x="890015" y="1775440"/>
            <a:ext cx="106680" cy="106680"/>
          </a:xfrm>
          <a:prstGeom prst="star5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A41BEED-0FC7-6A21-E53C-ABCADBFB2830}"/>
              </a:ext>
            </a:extLst>
          </p:cNvPr>
          <p:cNvSpPr txBox="1"/>
          <p:nvPr/>
        </p:nvSpPr>
        <p:spPr>
          <a:xfrm>
            <a:off x="996695" y="1507129"/>
            <a:ext cx="1008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</a:rPr>
              <a:t>Quasi-Parallel</a:t>
            </a:r>
            <a:endParaRPr lang="sv-SE" sz="1200" dirty="0">
              <a:latin typeface="Garamond" panose="02020404030301010803" pitchFamily="18" charset="0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130EEAC6-1CE1-E990-0D89-F3C2C5467C8E}"/>
              </a:ext>
            </a:extLst>
          </p:cNvPr>
          <p:cNvSpPr/>
          <p:nvPr/>
        </p:nvSpPr>
        <p:spPr>
          <a:xfrm>
            <a:off x="996695" y="1705669"/>
            <a:ext cx="1401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Garamond" panose="02020404030301010803" pitchFamily="18" charset="0"/>
              </a:rPr>
              <a:t>Quasi-Perpendicular</a:t>
            </a:r>
            <a:endParaRPr lang="sv-SE" sz="12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9000277E-87E3-C31B-8025-DD1CAC589EDA}"/>
              </a:ext>
            </a:extLst>
          </p:cNvPr>
          <p:cNvSpPr/>
          <p:nvPr/>
        </p:nvSpPr>
        <p:spPr>
          <a:xfrm>
            <a:off x="-4455" y="6298999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900" b="1" dirty="0">
                <a:solidFill>
                  <a:srgbClr val="000000"/>
                </a:solidFill>
              </a:rPr>
              <a:t>Raptis S.</a:t>
            </a:r>
            <a:r>
              <a:rPr lang="en-US" sz="900" dirty="0">
                <a:solidFill>
                  <a:srgbClr val="000000"/>
                </a:solidFill>
              </a:rPr>
              <a:t>, Karlsson T., et al. (2020) | JGR</a:t>
            </a:r>
            <a:endParaRPr lang="el-GR" sz="900" dirty="0">
              <a:solidFill>
                <a:srgbClr val="000000"/>
              </a:solidFill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59F36670-D614-4902-48AE-EB5B38DB8B73}"/>
              </a:ext>
            </a:extLst>
          </p:cNvPr>
          <p:cNvSpPr txBox="1"/>
          <p:nvPr/>
        </p:nvSpPr>
        <p:spPr>
          <a:xfrm>
            <a:off x="4335829" y="6305922"/>
            <a:ext cx="404778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Raptis S.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Aminalragia-Giamini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al. (2020) | Front. Astron. Space Sci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C9585574-B29E-B16C-16DE-84808FC4927F}"/>
              </a:ext>
            </a:extLst>
          </p:cNvPr>
          <p:cNvCxnSpPr>
            <a:cxnSpLocks/>
          </p:cNvCxnSpPr>
          <p:nvPr/>
        </p:nvCxnSpPr>
        <p:spPr>
          <a:xfrm flipH="1">
            <a:off x="3801538" y="901276"/>
            <a:ext cx="3361" cy="553538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05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18" grpId="0"/>
      <p:bldP spid="20" grpId="0"/>
      <p:bldP spid="21" grpId="0" animBg="1"/>
      <p:bldP spid="23" grpId="0"/>
      <p:bldP spid="24" grpId="0"/>
      <p:bldP spid="47" grpId="0"/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CA3DE-0CFE-B649-0040-7841597DF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Relevant Paper #3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6C25D-ADE1-99E6-16EA-7B7F277923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3583A3D-B734-FE4C-912C-2EA3D20EEBC9}" type="datetime1">
              <a:rPr lang="en-US" smtClean="0"/>
              <a:t>1/11/24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D12D0-9B8F-B131-007E-86D64EC9F9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LMAG2023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110D-4ACA-594B-FE55-EACA85758D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894B8A-8A2A-AC36-E692-8FE3DF35B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673" y="6504543"/>
            <a:ext cx="2132654" cy="353457"/>
          </a:xfrm>
          <a:prstGeom prst="rect">
            <a:avLst/>
          </a:prstGeom>
        </p:spPr>
      </p:pic>
      <p:pic>
        <p:nvPicPr>
          <p:cNvPr id="3" name="Picture 4" descr="https://agupubs.onlinelibrary.wiley.com/cms/asset/54983e65-309d-4a57-9aca-2e7624862806/jgra56732-fig-0001-m.jpg">
            <a:extLst>
              <a:ext uri="{FF2B5EF4-FFF2-40B4-BE49-F238E27FC236}">
                <a16:creationId xmlns:a16="http://schemas.microsoft.com/office/drawing/2014/main" id="{277A7ABD-DE7D-529D-AE60-B4BB5271B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822" y="862289"/>
            <a:ext cx="4325299" cy="547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7936E5-7304-7799-898A-36F0BEAB8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9655" y="761819"/>
            <a:ext cx="2985047" cy="56770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6AAD730-2B91-4030-5AA0-C7784026F963}"/>
              </a:ext>
            </a:extLst>
          </p:cNvPr>
          <p:cNvSpPr/>
          <p:nvPr/>
        </p:nvSpPr>
        <p:spPr>
          <a:xfrm>
            <a:off x="-65867" y="6274431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000" dirty="0">
                <a:solidFill>
                  <a:srgbClr val="000000"/>
                </a:solidFill>
              </a:rPr>
              <a:t>Karlsson T., </a:t>
            </a:r>
            <a:r>
              <a:rPr lang="en-US" sz="1000" b="1" dirty="0">
                <a:solidFill>
                  <a:srgbClr val="000000"/>
                </a:solidFill>
              </a:rPr>
              <a:t>Raptis S.,</a:t>
            </a:r>
            <a:r>
              <a:rPr lang="en-US" sz="1000" dirty="0">
                <a:solidFill>
                  <a:srgbClr val="000000"/>
                </a:solidFill>
              </a:rPr>
              <a:t> et al. (2021) | JGR</a:t>
            </a:r>
            <a:endParaRPr lang="el-GR" sz="1000" dirty="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FDD524-2DE2-F2DE-5E72-98D8546D0416}"/>
              </a:ext>
            </a:extLst>
          </p:cNvPr>
          <p:cNvSpPr txBox="1"/>
          <p:nvPr/>
        </p:nvSpPr>
        <p:spPr>
          <a:xfrm>
            <a:off x="239074" y="1646361"/>
            <a:ext cx="3038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SC3 = Downstream satellite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DAB61F-4D2C-50F9-9410-190D9941C300}"/>
              </a:ext>
            </a:extLst>
          </p:cNvPr>
          <p:cNvSpPr txBox="1"/>
          <p:nvPr/>
        </p:nvSpPr>
        <p:spPr>
          <a:xfrm>
            <a:off x="239074" y="2015693"/>
            <a:ext cx="2743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SC1 = Upstream satellite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850CC7-3349-06FE-EA89-2A256B9FA6E6}"/>
              </a:ext>
            </a:extLst>
          </p:cNvPr>
          <p:cNvSpPr txBox="1"/>
          <p:nvPr/>
        </p:nvSpPr>
        <p:spPr>
          <a:xfrm>
            <a:off x="167298" y="2756895"/>
            <a:ext cx="2608655" cy="156966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u="sng" dirty="0">
                <a:solidFill>
                  <a:srgbClr val="000000"/>
                </a:solidFill>
              </a:rPr>
              <a:t>Confirm Paper #1 with CL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Confirmed*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Relation energetic 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Flux &amp; B variance &gt; Q</a:t>
            </a:r>
          </a:p>
          <a:p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96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6C25D-ADE1-99E6-16EA-7B7F277923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3583A3D-B734-FE4C-912C-2EA3D20EEBC9}" type="datetime1">
              <a:rPr lang="en-US" smtClean="0"/>
              <a:t>1/11/24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D12D0-9B8F-B131-007E-86D64EC9F9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LMAG2023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110D-4ACA-594B-FE55-EACA85758D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894B8A-8A2A-AC36-E692-8FE3DF35B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673" y="6504543"/>
            <a:ext cx="2132654" cy="353457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C15D8885-A4CA-C425-ACB0-7FD43F400A99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65004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93738" indent="-2460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.AppleSystemUIFont" charset="-120"/>
              <a:buChar char="-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50938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Wingdings" charset="2"/>
              <a:buChar char="§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6550" indent="-2270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Courier New" charset="0"/>
              <a:buChar char="o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6375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/>
              <a:defRPr sz="16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400"/>
              <a:t>Introduction</a:t>
            </a:r>
          </a:p>
          <a:p>
            <a:pPr marL="0" indent="0" algn="ctr">
              <a:buFont typeface="Arial"/>
              <a:buNone/>
            </a:pPr>
            <a:r>
              <a:rPr lang="en-US" sz="3400"/>
              <a:t>(Neural Networks)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2631153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6C25D-ADE1-99E6-16EA-7B7F277923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3583A3D-B734-FE4C-912C-2EA3D20EEBC9}" type="datetime1">
              <a:rPr lang="en-US" smtClean="0"/>
              <a:t>1/11/24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D12D0-9B8F-B131-007E-86D64EC9F9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LMAG2023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110D-4ACA-594B-FE55-EACA85758D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894B8A-8A2A-AC36-E692-8FE3DF35B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673" y="6504543"/>
            <a:ext cx="2132654" cy="353457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C15D8885-A4CA-C425-ACB0-7FD43F400A99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65004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93738" indent="-2460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.AppleSystemUIFont" charset="-120"/>
              <a:buChar char="-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50938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Wingdings" charset="2"/>
              <a:buChar char="§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6550" indent="-2270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Courier New" charset="0"/>
              <a:buChar char="o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6375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/>
              <a:defRPr sz="16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400" dirty="0"/>
              <a:t>New Results</a:t>
            </a: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22041F69-E778-73E5-0B36-07F2F23D090B}"/>
              </a:ext>
            </a:extLst>
          </p:cNvPr>
          <p:cNvSpPr/>
          <p:nvPr/>
        </p:nvSpPr>
        <p:spPr>
          <a:xfrm flipH="1">
            <a:off x="8826260" y="1472481"/>
            <a:ext cx="6258560" cy="3464560"/>
          </a:xfrm>
          <a:prstGeom prst="arc">
            <a:avLst>
              <a:gd name="adj1" fmla="val 16207070"/>
              <a:gd name="adj2" fmla="val 5416960"/>
            </a:avLst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54D5778F-0DB7-D1A3-43D1-5BEBCF798E09}"/>
              </a:ext>
            </a:extLst>
          </p:cNvPr>
          <p:cNvSpPr/>
          <p:nvPr/>
        </p:nvSpPr>
        <p:spPr>
          <a:xfrm flipH="1">
            <a:off x="9928620" y="2051601"/>
            <a:ext cx="6898640" cy="2179320"/>
          </a:xfrm>
          <a:prstGeom prst="arc">
            <a:avLst>
              <a:gd name="adj1" fmla="val 19290334"/>
              <a:gd name="adj2" fmla="val 2329708"/>
            </a:avLst>
          </a:prstGeom>
          <a:ln w="19050">
            <a:solidFill>
              <a:srgbClr val="00B050"/>
            </a:solidFill>
            <a:prstDash val="sysDot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A31379-5ECE-CE1D-A01B-DA207E4A2F6D}"/>
              </a:ext>
            </a:extLst>
          </p:cNvPr>
          <p:cNvSpPr txBox="1"/>
          <p:nvPr/>
        </p:nvSpPr>
        <p:spPr>
          <a:xfrm>
            <a:off x="11045926" y="1834871"/>
            <a:ext cx="119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Garamond" panose="02020404030301010803" pitchFamily="18" charset="0"/>
              </a:rPr>
              <a:t>Magnetopause</a:t>
            </a:r>
            <a:endParaRPr lang="sv-SE" sz="1400" dirty="0">
              <a:solidFill>
                <a:srgbClr val="00B050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3534AF-5379-1001-7CB5-5E7435CE8405}"/>
              </a:ext>
            </a:extLst>
          </p:cNvPr>
          <p:cNvSpPr txBox="1"/>
          <p:nvPr/>
        </p:nvSpPr>
        <p:spPr>
          <a:xfrm>
            <a:off x="11607801" y="2826040"/>
            <a:ext cx="5841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Garamond" panose="02020404030301010803" pitchFamily="18" charset="0"/>
              </a:rPr>
              <a:t>Earth</a:t>
            </a:r>
            <a:endParaRPr lang="sv-SE" sz="1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E39DB4-F69C-5B23-BD91-53AFD858574F}"/>
              </a:ext>
            </a:extLst>
          </p:cNvPr>
          <p:cNvSpPr txBox="1"/>
          <p:nvPr/>
        </p:nvSpPr>
        <p:spPr>
          <a:xfrm>
            <a:off x="8040755" y="2842549"/>
            <a:ext cx="4331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SW</a:t>
            </a:r>
            <a:endParaRPr lang="sv-SE" sz="1200" dirty="0">
              <a:solidFill>
                <a:srgbClr val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93E786-7C21-0CC2-F57F-E10240C18F8F}"/>
              </a:ext>
            </a:extLst>
          </p:cNvPr>
          <p:cNvSpPr txBox="1"/>
          <p:nvPr/>
        </p:nvSpPr>
        <p:spPr>
          <a:xfrm>
            <a:off x="9277461" y="2842550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MSH</a:t>
            </a:r>
            <a:endParaRPr lang="sv-SE" sz="1200" dirty="0">
              <a:solidFill>
                <a:srgbClr val="00000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AEEE259-7FB6-B045-137D-3ED5241F75A0}"/>
              </a:ext>
            </a:extLst>
          </p:cNvPr>
          <p:cNvCxnSpPr>
            <a:stCxn id="11" idx="3"/>
            <a:endCxn id="12" idx="1"/>
          </p:cNvCxnSpPr>
          <p:nvPr/>
        </p:nvCxnSpPr>
        <p:spPr>
          <a:xfrm>
            <a:off x="8473887" y="2981049"/>
            <a:ext cx="803574" cy="1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09CCF74-F10D-B000-F773-4683C9D06658}"/>
              </a:ext>
            </a:extLst>
          </p:cNvPr>
          <p:cNvSpPr txBox="1"/>
          <p:nvPr/>
        </p:nvSpPr>
        <p:spPr>
          <a:xfrm>
            <a:off x="8599732" y="33240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945283-0CE8-2C5A-FF0D-96119A923937}"/>
              </a:ext>
            </a:extLst>
          </p:cNvPr>
          <p:cNvSpPr txBox="1"/>
          <p:nvPr/>
        </p:nvSpPr>
        <p:spPr>
          <a:xfrm>
            <a:off x="8202364" y="2489072"/>
            <a:ext cx="1590500" cy="3231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Cluster + (MMS)</a:t>
            </a:r>
            <a:endParaRPr lang="sv-SE" sz="15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E0F44C-5E7C-7BA8-2C97-A5A4C3A00BA4}"/>
              </a:ext>
            </a:extLst>
          </p:cNvPr>
          <p:cNvSpPr txBox="1"/>
          <p:nvPr/>
        </p:nvSpPr>
        <p:spPr>
          <a:xfrm>
            <a:off x="10823439" y="1191592"/>
            <a:ext cx="976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Garamond" panose="02020404030301010803" pitchFamily="18" charset="0"/>
              </a:rPr>
              <a:t>Bow Shock</a:t>
            </a:r>
            <a:endParaRPr lang="sv-SE" sz="1400" dirty="0">
              <a:solidFill>
                <a:srgbClr val="0070C0"/>
              </a:solidFill>
              <a:latin typeface="Garamond" panose="02020404030301010803" pitchFamily="18" charset="0"/>
            </a:endParaRPr>
          </a:p>
        </p:txBody>
      </p:sp>
      <p:pic>
        <p:nvPicPr>
          <p:cNvPr id="18" name="Picture 4" descr="ÎÏÎ¿ÏÎ­Î»ÎµÏÎ¼Î± ÎµÎ¹ÎºÏÎ½Î±Ï Î³Î¹Î± circle half black">
            <a:extLst>
              <a:ext uri="{FF2B5EF4-FFF2-40B4-BE49-F238E27FC236}">
                <a16:creationId xmlns:a16="http://schemas.microsoft.com/office/drawing/2014/main" id="{49B082E6-7113-3051-656E-9082E6681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190" y="3005115"/>
            <a:ext cx="341422" cy="34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rtificial neural network - Wikipedia">
            <a:extLst>
              <a:ext uri="{FF2B5EF4-FFF2-40B4-BE49-F238E27FC236}">
                <a16:creationId xmlns:a16="http://schemas.microsoft.com/office/drawing/2014/main" id="{F619F105-1B22-7151-5462-54DE2E165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012" y="3175826"/>
            <a:ext cx="1635324" cy="196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972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CA3DE-0CFE-B649-0040-7841597DF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 &amp; caveats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6C25D-ADE1-99E6-16EA-7B7F277923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3583A3D-B734-FE4C-912C-2EA3D20EEBC9}" type="datetime1">
              <a:rPr lang="en-US" smtClean="0"/>
              <a:t>1/11/24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D12D0-9B8F-B131-007E-86D64EC9F9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LMAG2023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110D-4ACA-594B-FE55-EACA85758D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894B8A-8A2A-AC36-E692-8FE3DF35B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673" y="6504543"/>
            <a:ext cx="2132654" cy="3534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11BD7DC-FEA8-AD03-4D79-B5FFC7014422}"/>
              </a:ext>
            </a:extLst>
          </p:cNvPr>
          <p:cNvSpPr txBox="1"/>
          <p:nvPr/>
        </p:nvSpPr>
        <p:spPr>
          <a:xfrm>
            <a:off x="493199" y="1495614"/>
            <a:ext cx="309732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2000 – now</a:t>
            </a:r>
            <a:endParaRPr lang="el-GR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el-GR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el-GR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el-GR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el-GR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el-GR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el-GR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el-GR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el-GR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en-US" sz="1500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sz="1500" dirty="0">
                <a:solidFill>
                  <a:schemeClr val="tx1">
                    <a:lumMod val="50000"/>
                  </a:schemeClr>
                </a:solidFill>
              </a:rPr>
              <a:t>Varying separation, multi-spacecraft analysis (i.e., timing, </a:t>
            </a:r>
            <a:r>
              <a:rPr lang="en-US" sz="1500" dirty="0" err="1">
                <a:solidFill>
                  <a:schemeClr val="tx1">
                    <a:lumMod val="50000"/>
                  </a:schemeClr>
                </a:solidFill>
              </a:rPr>
              <a:t>curlometer</a:t>
            </a:r>
            <a:r>
              <a:rPr lang="en-US" sz="1500" dirty="0">
                <a:solidFill>
                  <a:schemeClr val="tx1">
                    <a:lumMod val="50000"/>
                  </a:schemeClr>
                </a:solidFill>
              </a:rPr>
              <a:t> etc.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endParaRPr lang="LID4096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7208D5-47EF-DEEC-14B6-B67B44513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17" y="2209159"/>
            <a:ext cx="3053485" cy="17783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372B281-BEBE-CFF6-509A-431DC14CF122}"/>
              </a:ext>
            </a:extLst>
          </p:cNvPr>
          <p:cNvSpPr/>
          <p:nvPr/>
        </p:nvSpPr>
        <p:spPr>
          <a:xfrm>
            <a:off x="457200" y="1502489"/>
            <a:ext cx="3118587" cy="483206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>
              <a:solidFill>
                <a:srgbClr val="0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5C41DE-F7C3-C099-D49B-C192D12B3CB6}"/>
              </a:ext>
            </a:extLst>
          </p:cNvPr>
          <p:cNvSpPr txBox="1"/>
          <p:nvPr/>
        </p:nvSpPr>
        <p:spPr>
          <a:xfrm>
            <a:off x="1385551" y="1181100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CLUSTER</a:t>
            </a:r>
            <a:endParaRPr lang="LID4096" dirty="0">
              <a:solidFill>
                <a:srgbClr val="0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DDDAA9-7A04-2536-D69D-93C0E729413D}"/>
              </a:ext>
            </a:extLst>
          </p:cNvPr>
          <p:cNvSpPr txBox="1"/>
          <p:nvPr/>
        </p:nvSpPr>
        <p:spPr>
          <a:xfrm>
            <a:off x="534508" y="5110724"/>
            <a:ext cx="30412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>
                <a:solidFill>
                  <a:srgbClr val="000000"/>
                </a:solidFill>
              </a:rPr>
              <a:t>Relevant campaigns</a:t>
            </a:r>
          </a:p>
          <a:p>
            <a:endParaRPr lang="en-US" sz="14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near solar wind monitor campaign (2019)</a:t>
            </a:r>
            <a:endParaRPr lang="LID4096" sz="1400" dirty="0">
              <a:solidFill>
                <a:srgbClr val="000000"/>
              </a:solidFill>
            </a:endParaRPr>
          </a:p>
        </p:txBody>
      </p:sp>
      <p:pic>
        <p:nvPicPr>
          <p:cNvPr id="17" name="Picture 4" descr="https://agupubs.onlinelibrary.wiley.com/cms/asset/54983e65-309d-4a57-9aca-2e7624862806/jgra56732-fig-0001-m.jpg">
            <a:extLst>
              <a:ext uri="{FF2B5EF4-FFF2-40B4-BE49-F238E27FC236}">
                <a16:creationId xmlns:a16="http://schemas.microsoft.com/office/drawing/2014/main" id="{78C0558D-4D82-E675-F18B-FAAFF9EBA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213" y="860856"/>
            <a:ext cx="4325299" cy="547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E776BBF-B501-16FB-1BC3-9F8EA98E5DB9}"/>
              </a:ext>
            </a:extLst>
          </p:cNvPr>
          <p:cNvSpPr/>
          <p:nvPr/>
        </p:nvSpPr>
        <p:spPr>
          <a:xfrm>
            <a:off x="8702715" y="1495614"/>
            <a:ext cx="3118587" cy="483206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>
              <a:solidFill>
                <a:srgbClr val="0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48F612-7F01-CCBC-8094-09E5E86D4F5B}"/>
              </a:ext>
            </a:extLst>
          </p:cNvPr>
          <p:cNvSpPr txBox="1"/>
          <p:nvPr/>
        </p:nvSpPr>
        <p:spPr>
          <a:xfrm>
            <a:off x="9631066" y="1174225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Dataset</a:t>
            </a:r>
            <a:endParaRPr lang="LID4096" dirty="0">
              <a:solidFill>
                <a:srgbClr val="0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F1F27B-AFA8-2F41-5DC0-EC78D9370CC5}"/>
              </a:ext>
            </a:extLst>
          </p:cNvPr>
          <p:cNvSpPr txBox="1"/>
          <p:nvPr/>
        </p:nvSpPr>
        <p:spPr>
          <a:xfrm>
            <a:off x="8827938" y="1672585"/>
            <a:ext cx="2856206" cy="440120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~10k points (~10s res)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 instruments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Hot Ion Analyzer (HIA)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Composition Distribution Function (CODIF) analyzer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Time lag (upstream – downstream) ~10s – 2min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Transient localized events (e.g., MSH jets, </a:t>
            </a:r>
            <a:r>
              <a:rPr lang="en-US" sz="14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shocklets</a:t>
            </a:r>
            <a:r>
              <a:rPr lang="en-US" sz="1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SLAMS, etc.) 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GOAL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Can we use info from SC3 to characterize SC4 &amp; create a synthetic energy spectrum ? </a:t>
            </a:r>
          </a:p>
        </p:txBody>
      </p:sp>
    </p:spTree>
    <p:extLst>
      <p:ext uri="{BB962C8B-B14F-4D97-AF65-F5344CB8AC3E}">
        <p14:creationId xmlns:p14="http://schemas.microsoft.com/office/powerpoint/2010/main" val="13117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CA3DE-0CFE-B649-0040-7841597DF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Pre-process steps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6C25D-ADE1-99E6-16EA-7B7F277923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3583A3D-B734-FE4C-912C-2EA3D20EEBC9}" type="datetime1">
              <a:rPr lang="en-US" smtClean="0"/>
              <a:t>1/11/24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D12D0-9B8F-B131-007E-86D64EC9F9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LMAG2023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110D-4ACA-594B-FE55-EACA85758D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894B8A-8A2A-AC36-E692-8FE3DF35B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673" y="6504543"/>
            <a:ext cx="2132654" cy="3534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D95771-AF2B-43A9-2F77-42E074405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8456" y="970788"/>
            <a:ext cx="4130759" cy="54681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964081-D74A-668A-9862-2597EC2DD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3382" y="970788"/>
            <a:ext cx="4130759" cy="546811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4C51038-0FFA-5B0C-5992-68C5D81BC4A6}"/>
              </a:ext>
            </a:extLst>
          </p:cNvPr>
          <p:cNvSpPr/>
          <p:nvPr/>
        </p:nvSpPr>
        <p:spPr>
          <a:xfrm>
            <a:off x="268770" y="1292177"/>
            <a:ext cx="3118587" cy="483206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>
              <a:solidFill>
                <a:srgbClr val="0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5DF027-D60F-5184-5E86-2C57F547305F}"/>
              </a:ext>
            </a:extLst>
          </p:cNvPr>
          <p:cNvSpPr txBox="1"/>
          <p:nvPr/>
        </p:nvSpPr>
        <p:spPr>
          <a:xfrm>
            <a:off x="1445599" y="987419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Steps</a:t>
            </a:r>
            <a:endParaRPr lang="LID4096" dirty="0">
              <a:solidFill>
                <a:srgbClr val="0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34F14C-8158-3949-95B4-41CD8687D545}"/>
              </a:ext>
            </a:extLst>
          </p:cNvPr>
          <p:cNvSpPr txBox="1"/>
          <p:nvPr/>
        </p:nvSpPr>
        <p:spPr>
          <a:xfrm>
            <a:off x="268771" y="1490870"/>
            <a:ext cx="3118586" cy="132343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Raw Data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Time-Shift (cross-</a:t>
            </a:r>
            <a:r>
              <a:rPr lang="en-US" sz="2000" dirty="0" err="1"/>
              <a:t>corr</a:t>
            </a:r>
            <a:r>
              <a:rPr lang="en-US" sz="2000" dirty="0"/>
              <a:t> normalized B)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B16143-2B48-9D07-D6DA-B53E9A7D91AB}"/>
              </a:ext>
            </a:extLst>
          </p:cNvPr>
          <p:cNvSpPr txBox="1"/>
          <p:nvPr/>
        </p:nvSpPr>
        <p:spPr>
          <a:xfrm>
            <a:off x="5465209" y="636474"/>
            <a:ext cx="497252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(1)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2128C5A-FFCC-00E2-788D-B55FA0C8BB52}"/>
              </a:ext>
            </a:extLst>
          </p:cNvPr>
          <p:cNvSpPr txBox="1"/>
          <p:nvPr/>
        </p:nvSpPr>
        <p:spPr>
          <a:xfrm>
            <a:off x="9860135" y="636474"/>
            <a:ext cx="497252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(2)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3614768-A737-714B-F872-B5EC9C8D90C8}"/>
              </a:ext>
            </a:extLst>
          </p:cNvPr>
          <p:cNvSpPr/>
          <p:nvPr/>
        </p:nvSpPr>
        <p:spPr>
          <a:xfrm>
            <a:off x="10357387" y="1630496"/>
            <a:ext cx="527278" cy="20932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2000" dirty="0" err="1"/>
          </a:p>
        </p:txBody>
      </p:sp>
    </p:spTree>
    <p:extLst>
      <p:ext uri="{BB962C8B-B14F-4D97-AF65-F5344CB8AC3E}">
        <p14:creationId xmlns:p14="http://schemas.microsoft.com/office/powerpoint/2010/main" val="264700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CA3DE-0CFE-B649-0040-7841597DF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Pre-process steps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6C25D-ADE1-99E6-16EA-7B7F277923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3583A3D-B734-FE4C-912C-2EA3D20EEBC9}" type="datetime1">
              <a:rPr lang="en-US" smtClean="0"/>
              <a:t>1/11/24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D12D0-9B8F-B131-007E-86D64EC9F9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LMAG2023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110D-4ACA-594B-FE55-EACA85758D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894B8A-8A2A-AC36-E692-8FE3DF35B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673" y="6504543"/>
            <a:ext cx="2132654" cy="35345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4C51038-0FFA-5B0C-5992-68C5D81BC4A6}"/>
              </a:ext>
            </a:extLst>
          </p:cNvPr>
          <p:cNvSpPr/>
          <p:nvPr/>
        </p:nvSpPr>
        <p:spPr>
          <a:xfrm>
            <a:off x="268770" y="1292177"/>
            <a:ext cx="3118587" cy="483206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>
              <a:solidFill>
                <a:srgbClr val="0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5DF027-D60F-5184-5E86-2C57F547305F}"/>
              </a:ext>
            </a:extLst>
          </p:cNvPr>
          <p:cNvSpPr txBox="1"/>
          <p:nvPr/>
        </p:nvSpPr>
        <p:spPr>
          <a:xfrm>
            <a:off x="1445599" y="987419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Steps</a:t>
            </a:r>
            <a:endParaRPr lang="LID4096" dirty="0">
              <a:solidFill>
                <a:srgbClr val="0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34F14C-8158-3949-95B4-41CD8687D545}"/>
              </a:ext>
            </a:extLst>
          </p:cNvPr>
          <p:cNvSpPr txBox="1"/>
          <p:nvPr/>
        </p:nvSpPr>
        <p:spPr>
          <a:xfrm>
            <a:off x="268771" y="1490870"/>
            <a:ext cx="3118586" cy="255454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Raw Data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Time-Shift (cross-</a:t>
            </a:r>
            <a:r>
              <a:rPr lang="en-US" sz="2000" dirty="0" err="1"/>
              <a:t>corr</a:t>
            </a:r>
            <a:r>
              <a:rPr lang="en-US" sz="2000" dirty="0"/>
              <a:t> normalized B)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Remove transients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Resample &amp;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Rebin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F1AA488-5C58-1F36-245A-D15A59C25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990" y="970788"/>
            <a:ext cx="4130759" cy="54681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97EDA4-3172-BEE8-AE41-4C1523DDB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720" y="969264"/>
            <a:ext cx="4130759" cy="54681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530179D-1B44-6FCB-1862-D319E6ED3087}"/>
              </a:ext>
            </a:extLst>
          </p:cNvPr>
          <p:cNvSpPr txBox="1"/>
          <p:nvPr/>
        </p:nvSpPr>
        <p:spPr>
          <a:xfrm>
            <a:off x="5465209" y="636474"/>
            <a:ext cx="497252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(3)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361920-A85A-169F-58B4-DA96A7CF2ED2}"/>
              </a:ext>
            </a:extLst>
          </p:cNvPr>
          <p:cNvSpPr txBox="1"/>
          <p:nvPr/>
        </p:nvSpPr>
        <p:spPr>
          <a:xfrm>
            <a:off x="9860135" y="636474"/>
            <a:ext cx="497252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(4)</a:t>
            </a:r>
          </a:p>
        </p:txBody>
      </p:sp>
    </p:spTree>
    <p:extLst>
      <p:ext uri="{BB962C8B-B14F-4D97-AF65-F5344CB8AC3E}">
        <p14:creationId xmlns:p14="http://schemas.microsoft.com/office/powerpoint/2010/main" val="157942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CA3DE-0CFE-B649-0040-7841597DF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Pre-process steps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6C25D-ADE1-99E6-16EA-7B7F277923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3583A3D-B734-FE4C-912C-2EA3D20EEBC9}" type="datetime1">
              <a:rPr lang="en-US" smtClean="0"/>
              <a:t>1/11/24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D12D0-9B8F-B131-007E-86D64EC9F9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LMAG2023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110D-4ACA-594B-FE55-EACA85758D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894B8A-8A2A-AC36-E692-8FE3DF35B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673" y="6504543"/>
            <a:ext cx="2132654" cy="35345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4C51038-0FFA-5B0C-5992-68C5D81BC4A6}"/>
              </a:ext>
            </a:extLst>
          </p:cNvPr>
          <p:cNvSpPr/>
          <p:nvPr/>
        </p:nvSpPr>
        <p:spPr>
          <a:xfrm>
            <a:off x="268770" y="1292177"/>
            <a:ext cx="3118587" cy="483206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>
              <a:solidFill>
                <a:srgbClr val="0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5DF027-D60F-5184-5E86-2C57F547305F}"/>
              </a:ext>
            </a:extLst>
          </p:cNvPr>
          <p:cNvSpPr txBox="1"/>
          <p:nvPr/>
        </p:nvSpPr>
        <p:spPr>
          <a:xfrm>
            <a:off x="1445599" y="987419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Steps</a:t>
            </a:r>
            <a:endParaRPr lang="LID4096" dirty="0">
              <a:solidFill>
                <a:srgbClr val="0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34F14C-8158-3949-95B4-41CD8687D545}"/>
              </a:ext>
            </a:extLst>
          </p:cNvPr>
          <p:cNvSpPr txBox="1"/>
          <p:nvPr/>
        </p:nvSpPr>
        <p:spPr>
          <a:xfrm>
            <a:off x="268771" y="1490870"/>
            <a:ext cx="3118586" cy="31700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Raw Data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Time-Shift (cross-</a:t>
            </a:r>
            <a:r>
              <a:rPr lang="en-US" sz="2000" dirty="0" err="1"/>
              <a:t>corr</a:t>
            </a:r>
            <a:r>
              <a:rPr lang="en-US" sz="2000" dirty="0"/>
              <a:t> normalized B)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Remove transients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Resample &amp;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Rebin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Filter (optional)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FDB627-2E1F-4E04-1425-AFDD4BAA2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8456" y="969264"/>
            <a:ext cx="4130759" cy="5468112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84394EF-2AA2-C3F6-865F-69455DB217FA}"/>
              </a:ext>
            </a:extLst>
          </p:cNvPr>
          <p:cNvCxnSpPr>
            <a:stCxn id="8" idx="3"/>
          </p:cNvCxnSpPr>
          <p:nvPr/>
        </p:nvCxnSpPr>
        <p:spPr>
          <a:xfrm>
            <a:off x="7779215" y="3703320"/>
            <a:ext cx="385158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3E36BF7-6FE7-8317-4E34-F7E78FE5B8C5}"/>
              </a:ext>
            </a:extLst>
          </p:cNvPr>
          <p:cNvSpPr txBox="1"/>
          <p:nvPr/>
        </p:nvSpPr>
        <p:spPr>
          <a:xfrm>
            <a:off x="5465209" y="636474"/>
            <a:ext cx="497252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(5)</a:t>
            </a:r>
          </a:p>
        </p:txBody>
      </p:sp>
    </p:spTree>
    <p:extLst>
      <p:ext uri="{BB962C8B-B14F-4D97-AF65-F5344CB8AC3E}">
        <p14:creationId xmlns:p14="http://schemas.microsoft.com/office/powerpoint/2010/main" val="34351299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CA3DE-0CFE-B649-0040-7841597DF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idea (NN)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6C25D-ADE1-99E6-16EA-7B7F277923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3583A3D-B734-FE4C-912C-2EA3D20EEBC9}" type="datetime1">
              <a:rPr lang="en-US" smtClean="0"/>
              <a:t>1/11/24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D12D0-9B8F-B131-007E-86D64EC9F9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LMAG2023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110D-4ACA-594B-FE55-EACA85758D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894B8A-8A2A-AC36-E692-8FE3DF35B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673" y="6504543"/>
            <a:ext cx="2132654" cy="353457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7BBF9347-9E12-EEEA-CC2F-129458B22E99}"/>
              </a:ext>
            </a:extLst>
          </p:cNvPr>
          <p:cNvSpPr txBox="1"/>
          <p:nvPr/>
        </p:nvSpPr>
        <p:spPr>
          <a:xfrm>
            <a:off x="0" y="5588141"/>
            <a:ext cx="5156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Input: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x: Different downstream features (e.g., n, B, etc.)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7792517-6059-21BE-B4D0-01E9628A7CDB}"/>
              </a:ext>
            </a:extLst>
          </p:cNvPr>
          <p:cNvGrpSpPr/>
          <p:nvPr/>
        </p:nvGrpSpPr>
        <p:grpSpPr>
          <a:xfrm>
            <a:off x="1982726" y="1525609"/>
            <a:ext cx="8226549" cy="3343485"/>
            <a:chOff x="189150" y="1525609"/>
            <a:chExt cx="8226549" cy="33434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8EEA23E-F4C9-B29C-DBCA-4EEAFFCDEB60}"/>
                    </a:ext>
                  </a:extLst>
                </p:cNvPr>
                <p:cNvSpPr txBox="1"/>
                <p:nvPr/>
              </p:nvSpPr>
              <p:spPr>
                <a:xfrm>
                  <a:off x="840423" y="1525609"/>
                  <a:ext cx="1662635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u="sng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Input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Garamond Premr Pro" panose="02020402060506020403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8EEA23E-F4C9-B29C-DBCA-4EEAFFCDEB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0423" y="1525609"/>
                  <a:ext cx="1662635" cy="707886"/>
                </a:xfrm>
                <a:prstGeom prst="rect">
                  <a:avLst/>
                </a:prstGeom>
                <a:blipFill>
                  <a:blip r:embed="rId3"/>
                  <a:stretch>
                    <a:fillRect t="-5357" b="-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CF44040-D26C-9AEA-DDA5-DE3E6EB516A1}"/>
                </a:ext>
              </a:extLst>
            </p:cNvPr>
            <p:cNvSpPr/>
            <p:nvPr/>
          </p:nvSpPr>
          <p:spPr>
            <a:xfrm>
              <a:off x="211816" y="2311400"/>
              <a:ext cx="2838735" cy="2552700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C11DE57-AA44-5080-E080-1F6DBAA18E17}"/>
                </a:ext>
              </a:extLst>
            </p:cNvPr>
            <p:cNvSpPr/>
            <p:nvPr/>
          </p:nvSpPr>
          <p:spPr>
            <a:xfrm>
              <a:off x="3325388" y="2316394"/>
              <a:ext cx="2076598" cy="2552700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72DC77F-2436-E488-BCCF-84BCBA9CA8FB}"/>
                    </a:ext>
                  </a:extLst>
                </p:cNvPr>
                <p:cNvSpPr txBox="1"/>
                <p:nvPr/>
              </p:nvSpPr>
              <p:spPr>
                <a:xfrm>
                  <a:off x="5953881" y="1527218"/>
                  <a:ext cx="1874231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u="sng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Output</a:t>
                  </a:r>
                </a:p>
                <a:p>
                  <a:pPr algn="ctr"/>
                  <a:r>
                    <a:rPr lang="en-US" sz="2000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Fl</a:t>
                  </a:r>
                  <a:r>
                    <a:rPr lang="en-US" sz="20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ux </a:t>
                  </a:r>
                  <a14:m>
                    <m:oMath xmlns:m="http://schemas.openxmlformats.org/officeDocument/2006/math"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</m:oMath>
                  </a14:m>
                  <a:r>
                    <a:rPr lang="en-US" sz="20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bin</a:t>
                  </a: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72DC77F-2436-E488-BCCF-84BCBA9CA8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3881" y="1527218"/>
                  <a:ext cx="1874231" cy="707886"/>
                </a:xfrm>
                <a:prstGeom prst="rect">
                  <a:avLst/>
                </a:prstGeom>
                <a:blipFill>
                  <a:blip r:embed="rId4"/>
                  <a:stretch>
                    <a:fillRect t="-5263" b="-140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B64AA4C-37A4-0F84-0AE4-D432D4674EE6}"/>
                </a:ext>
              </a:extLst>
            </p:cNvPr>
            <p:cNvSpPr/>
            <p:nvPr/>
          </p:nvSpPr>
          <p:spPr>
            <a:xfrm>
              <a:off x="5576964" y="2316394"/>
              <a:ext cx="2838735" cy="2552700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46B44FB-B56C-6C68-D742-024F709390F2}"/>
                </a:ext>
              </a:extLst>
            </p:cNvPr>
            <p:cNvSpPr txBox="1"/>
            <p:nvPr/>
          </p:nvSpPr>
          <p:spPr>
            <a:xfrm>
              <a:off x="2950504" y="1531764"/>
              <a:ext cx="27414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Dense Neural Network</a:t>
              </a:r>
            </a:p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Regression</a:t>
              </a:r>
              <a:endParaRPr lang="en-US" sz="2000" dirty="0">
                <a:solidFill>
                  <a:prstClr val="black"/>
                </a:solidFill>
                <a:latin typeface="Garamond Premr Pro" panose="02020402060506020403" pitchFamily="18" charset="0"/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693BED4-3E49-EC5B-603F-DB5E05B9D2FC}"/>
                </a:ext>
              </a:extLst>
            </p:cNvPr>
            <p:cNvCxnSpPr>
              <a:cxnSpLocks/>
            </p:cNvCxnSpPr>
            <p:nvPr/>
          </p:nvCxnSpPr>
          <p:spPr>
            <a:xfrm>
              <a:off x="2064490" y="3587288"/>
              <a:ext cx="1108890" cy="462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7" name="Flowchart: Connector 117">
              <a:extLst>
                <a:ext uri="{FF2B5EF4-FFF2-40B4-BE49-F238E27FC236}">
                  <a16:creationId xmlns:a16="http://schemas.microsoft.com/office/drawing/2014/main" id="{40B7F333-57CE-4275-B524-45D0DF1A28E7}"/>
                </a:ext>
              </a:extLst>
            </p:cNvPr>
            <p:cNvSpPr/>
            <p:nvPr/>
          </p:nvSpPr>
          <p:spPr>
            <a:xfrm>
              <a:off x="3401268" y="3333916"/>
              <a:ext cx="457200" cy="457200"/>
            </a:xfrm>
            <a:prstGeom prst="flowChartConnector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lowchart: Connector 118">
              <a:extLst>
                <a:ext uri="{FF2B5EF4-FFF2-40B4-BE49-F238E27FC236}">
                  <a16:creationId xmlns:a16="http://schemas.microsoft.com/office/drawing/2014/main" id="{CF50B7A2-A87E-344F-3839-360B0F1BA2D1}"/>
                </a:ext>
              </a:extLst>
            </p:cNvPr>
            <p:cNvSpPr/>
            <p:nvPr/>
          </p:nvSpPr>
          <p:spPr>
            <a:xfrm>
              <a:off x="3401268" y="4019716"/>
              <a:ext cx="457200" cy="457200"/>
            </a:xfrm>
            <a:prstGeom prst="flowChartConnector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lowchart: Connector 119">
              <a:extLst>
                <a:ext uri="{FF2B5EF4-FFF2-40B4-BE49-F238E27FC236}">
                  <a16:creationId xmlns:a16="http://schemas.microsoft.com/office/drawing/2014/main" id="{F708C100-89AE-FCC8-B64E-EEABCF37C131}"/>
                </a:ext>
              </a:extLst>
            </p:cNvPr>
            <p:cNvSpPr/>
            <p:nvPr/>
          </p:nvSpPr>
          <p:spPr>
            <a:xfrm>
              <a:off x="4056455" y="3591515"/>
              <a:ext cx="457200" cy="457200"/>
            </a:xfrm>
            <a:prstGeom prst="flowChartConnector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lowchart: Connector 120">
              <a:extLst>
                <a:ext uri="{FF2B5EF4-FFF2-40B4-BE49-F238E27FC236}">
                  <a16:creationId xmlns:a16="http://schemas.microsoft.com/office/drawing/2014/main" id="{A68A28C1-F69D-774F-CEA2-4BB3372999C7}"/>
                </a:ext>
              </a:extLst>
            </p:cNvPr>
            <p:cNvSpPr/>
            <p:nvPr/>
          </p:nvSpPr>
          <p:spPr>
            <a:xfrm>
              <a:off x="3402057" y="2654711"/>
              <a:ext cx="457200" cy="457200"/>
            </a:xfrm>
            <a:prstGeom prst="flowChartConnector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lowchart: Connector 121">
              <a:extLst>
                <a:ext uri="{FF2B5EF4-FFF2-40B4-BE49-F238E27FC236}">
                  <a16:creationId xmlns:a16="http://schemas.microsoft.com/office/drawing/2014/main" id="{40ECAF3A-44EA-3B33-B4D1-C54FDD28A67D}"/>
                </a:ext>
              </a:extLst>
            </p:cNvPr>
            <p:cNvSpPr/>
            <p:nvPr/>
          </p:nvSpPr>
          <p:spPr>
            <a:xfrm>
              <a:off x="4061588" y="2883311"/>
              <a:ext cx="457200" cy="457200"/>
            </a:xfrm>
            <a:prstGeom prst="flowChartConnector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1352779E-BA51-0760-A931-2F0AC3379B0C}"/>
                    </a:ext>
                  </a:extLst>
                </p:cNvPr>
                <p:cNvSpPr txBox="1"/>
                <p:nvPr/>
              </p:nvSpPr>
              <p:spPr>
                <a:xfrm>
                  <a:off x="4706052" y="3383044"/>
                  <a:ext cx="41068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1352779E-BA51-0760-A931-2F0AC3379B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6052" y="3383044"/>
                  <a:ext cx="41068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34FDE9A1-64FF-2A1C-8364-DCD39AF3283F}"/>
                </a:ext>
              </a:extLst>
            </p:cNvPr>
            <p:cNvCxnSpPr>
              <a:stCxn id="32" idx="3"/>
            </p:cNvCxnSpPr>
            <p:nvPr/>
          </p:nvCxnSpPr>
          <p:spPr>
            <a:xfrm>
              <a:off x="5116741" y="3567710"/>
              <a:ext cx="707573" cy="1824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FAA2728-123D-4340-28AA-0EFFBF474713}"/>
                </a:ext>
              </a:extLst>
            </p:cNvPr>
            <p:cNvCxnSpPr>
              <a:stCxn id="30" idx="6"/>
              <a:endCxn id="31" idx="2"/>
            </p:cNvCxnSpPr>
            <p:nvPr/>
          </p:nvCxnSpPr>
          <p:spPr>
            <a:xfrm>
              <a:off x="3859257" y="2883311"/>
              <a:ext cx="202331" cy="22860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04A7926-D066-D976-A7D9-1E606EC6AA5E}"/>
                </a:ext>
              </a:extLst>
            </p:cNvPr>
            <p:cNvCxnSpPr>
              <a:stCxn id="27" idx="6"/>
              <a:endCxn id="31" idx="2"/>
            </p:cNvCxnSpPr>
            <p:nvPr/>
          </p:nvCxnSpPr>
          <p:spPr>
            <a:xfrm flipV="1">
              <a:off x="3858468" y="3111911"/>
              <a:ext cx="203120" cy="45060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F880320-10BD-2B97-AEE8-82BBDC2A7090}"/>
                </a:ext>
              </a:extLst>
            </p:cNvPr>
            <p:cNvCxnSpPr>
              <a:stCxn id="28" idx="6"/>
              <a:endCxn id="31" idx="2"/>
            </p:cNvCxnSpPr>
            <p:nvPr/>
          </p:nvCxnSpPr>
          <p:spPr>
            <a:xfrm flipV="1">
              <a:off x="3858468" y="3111911"/>
              <a:ext cx="203120" cy="113640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05B491A-C9CC-F546-B893-47E0C634137D}"/>
                </a:ext>
              </a:extLst>
            </p:cNvPr>
            <p:cNvCxnSpPr>
              <a:stCxn id="30" idx="6"/>
              <a:endCxn id="29" idx="2"/>
            </p:cNvCxnSpPr>
            <p:nvPr/>
          </p:nvCxnSpPr>
          <p:spPr>
            <a:xfrm>
              <a:off x="3859257" y="2883311"/>
              <a:ext cx="197198" cy="93680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FFCAE3D-E95C-9686-3FCC-6B4411940671}"/>
                </a:ext>
              </a:extLst>
            </p:cNvPr>
            <p:cNvCxnSpPr>
              <a:stCxn id="27" idx="6"/>
              <a:endCxn id="29" idx="2"/>
            </p:cNvCxnSpPr>
            <p:nvPr/>
          </p:nvCxnSpPr>
          <p:spPr>
            <a:xfrm>
              <a:off x="3858468" y="3562516"/>
              <a:ext cx="197987" cy="25759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E369C44-301F-237C-7B1D-1EE7C893E097}"/>
                </a:ext>
              </a:extLst>
            </p:cNvPr>
            <p:cNvCxnSpPr>
              <a:stCxn id="28" idx="6"/>
              <a:endCxn id="29" idx="2"/>
            </p:cNvCxnSpPr>
            <p:nvPr/>
          </p:nvCxnSpPr>
          <p:spPr>
            <a:xfrm flipV="1">
              <a:off x="3858468" y="3820115"/>
              <a:ext cx="197987" cy="42820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9A924BDF-2A17-F14B-1DEE-0CE229A3B23B}"/>
                    </a:ext>
                  </a:extLst>
                </p:cNvPr>
                <p:cNvSpPr txBox="1"/>
                <p:nvPr/>
              </p:nvSpPr>
              <p:spPr>
                <a:xfrm>
                  <a:off x="6190422" y="3119482"/>
                  <a:ext cx="764829" cy="1188082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1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F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u</m:t>
                                  </m:r>
                                  <m:r>
                                    <a:rPr lang="en-US" b="0" i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sz="18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 b="0" i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F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800" b="0" i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u</m:t>
                                  </m:r>
                                  <m:r>
                                    <a:rPr lang="en-US" sz="1800" b="0" i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,32</m:t>
                                  </m:r>
                                </m:sub>
                              </m:sSub>
                            </m:e>
                          </m:mr>
                        </m:m>
                      </m:oMath>
                    </m:oMathPara>
                  </a14:m>
                  <a:endParaRPr lang="en-US" sz="1800" b="0" dirty="0">
                    <a:solidFill>
                      <a:prstClr val="black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9A924BDF-2A17-F14B-1DEE-0CE229A3B2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0422" y="3119482"/>
                  <a:ext cx="764829" cy="118808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4DBD3F03-7D35-A3C0-68C2-65A4B7B742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2490" y="2578004"/>
              <a:ext cx="0" cy="193041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FAD7FCB1-3E9A-8B2F-8C2E-50DDA8958393}"/>
                </a:ext>
              </a:extLst>
            </p:cNvPr>
            <p:cNvSpPr txBox="1"/>
            <p:nvPr/>
          </p:nvSpPr>
          <p:spPr>
            <a:xfrm>
              <a:off x="189150" y="3491956"/>
              <a:ext cx="301293" cy="32316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500" dirty="0"/>
                <a:t>x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2E6C1965-EA58-ECD1-E140-8228F372AEFE}"/>
                    </a:ext>
                  </a:extLst>
                </p:cNvPr>
                <p:cNvSpPr txBox="1"/>
                <p:nvPr/>
              </p:nvSpPr>
              <p:spPr>
                <a:xfrm>
                  <a:off x="856551" y="2508787"/>
                  <a:ext cx="866969" cy="2157001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𝐯</m:t>
                        </m:r>
                      </m:oMath>
                    </m:oMathPara>
                  </a14:m>
                  <a:endParaRPr lang="en-US" sz="2000" b="1" dirty="0">
                    <a:solidFill>
                      <a:schemeClr val="tx2">
                        <a:lumMod val="75000"/>
                      </a:schemeClr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dirty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oMath>
                    </m:oMathPara>
                  </a14:m>
                  <a:endParaRPr lang="en-US" sz="2000" b="1" dirty="0">
                    <a:solidFill>
                      <a:schemeClr val="tx2">
                        <a:lumMod val="75000"/>
                      </a:schemeClr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oMath>
                    </m:oMathPara>
                  </a14:m>
                  <a:endParaRPr lang="en-US" sz="2000" dirty="0">
                    <a:solidFill>
                      <a:schemeClr val="tx2">
                        <a:lumMod val="75000"/>
                      </a:schemeClr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i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F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d</m:t>
                                  </m:r>
                                  <m:r>
                                    <a:rPr lang="en-US" sz="2000" b="0" i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sz="20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US" sz="20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F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d</m:t>
                                      </m:r>
                                      <m:r>
                                        <a:rPr lang="en-US" sz="2000" b="0" i="0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,32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𝑦</m:t>
                                  </m:r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e>
                              </m:eqArr>
                            </m:e>
                          </m:mr>
                        </m:m>
                      </m:oMath>
                    </m:oMathPara>
                  </a14:m>
                  <a:endParaRPr lang="en-US" sz="2000" dirty="0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2E6C1965-EA58-ECD1-E140-8228F372AE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6551" y="2508787"/>
                  <a:ext cx="866969" cy="2157001"/>
                </a:xfrm>
                <a:prstGeom prst="rect">
                  <a:avLst/>
                </a:prstGeom>
                <a:blipFill>
                  <a:blip r:embed="rId7"/>
                  <a:stretch>
                    <a:fillRect b="-1170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1643619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74355A-DAC2-0BA3-18BD-6A9D62B5A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7648" y="612648"/>
            <a:ext cx="5712427" cy="58887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ECA3DE-0CFE-B649-0040-7841597DF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results (test set)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6C25D-ADE1-99E6-16EA-7B7F277923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3583A3D-B734-FE4C-912C-2EA3D20EEBC9}" type="datetime1">
              <a:rPr lang="en-US" smtClean="0"/>
              <a:t>1/11/24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110D-4ACA-594B-FE55-EACA85758D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894B8A-8A2A-AC36-E692-8FE3DF35B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673" y="6504543"/>
            <a:ext cx="2132654" cy="353457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A0CEF4C-ED44-9D41-E4FE-2F6356BDB99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42416" y="6500814"/>
            <a:ext cx="3197406" cy="355600"/>
          </a:xfrm>
        </p:spPr>
        <p:txBody>
          <a:bodyPr/>
          <a:lstStyle/>
          <a:p>
            <a:r>
              <a:rPr lang="en-US" dirty="0"/>
              <a:t>LMAG2023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B05324A-8A9D-53F4-91C0-DD38240FA07A}"/>
              </a:ext>
            </a:extLst>
          </p:cNvPr>
          <p:cNvCxnSpPr>
            <a:cxnSpLocks/>
          </p:cNvCxnSpPr>
          <p:nvPr/>
        </p:nvCxnSpPr>
        <p:spPr>
          <a:xfrm flipH="1">
            <a:off x="5961642" y="906116"/>
            <a:ext cx="3361" cy="553538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8F08EAE0-7FA4-9CCE-B84D-9DDA1B442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971550"/>
            <a:ext cx="4753264" cy="52578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E707EEB-4214-85B0-50FE-3321B058E279}"/>
              </a:ext>
            </a:extLst>
          </p:cNvPr>
          <p:cNvSpPr/>
          <p:nvPr/>
        </p:nvSpPr>
        <p:spPr>
          <a:xfrm>
            <a:off x="0" y="6335480"/>
            <a:ext cx="304431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900" dirty="0">
                <a:solidFill>
                  <a:srgbClr val="000000"/>
                </a:solidFill>
              </a:rPr>
              <a:t>Karlsson T., </a:t>
            </a:r>
            <a:r>
              <a:rPr lang="en-US" sz="900" b="1" dirty="0">
                <a:solidFill>
                  <a:srgbClr val="000000"/>
                </a:solidFill>
              </a:rPr>
              <a:t>Raptis S.,</a:t>
            </a:r>
            <a:r>
              <a:rPr lang="en-US" sz="900" dirty="0">
                <a:solidFill>
                  <a:srgbClr val="000000"/>
                </a:solidFill>
              </a:rPr>
              <a:t> et al. (2021) | JGR</a:t>
            </a:r>
            <a:endParaRPr lang="el-GR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96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CA3DE-0CFE-B649-0040-7841597DF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idea (NN)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6C25D-ADE1-99E6-16EA-7B7F277923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3583A3D-B734-FE4C-912C-2EA3D20EEBC9}" type="datetime1">
              <a:rPr lang="en-US" smtClean="0"/>
              <a:t>1/11/24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D12D0-9B8F-B131-007E-86D64EC9F9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LMAG2023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110D-4ACA-594B-FE55-EACA85758D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894B8A-8A2A-AC36-E692-8FE3DF35B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673" y="6504543"/>
            <a:ext cx="2132654" cy="353457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7BBF9347-9E12-EEEA-CC2F-129458B22E99}"/>
              </a:ext>
            </a:extLst>
          </p:cNvPr>
          <p:cNvSpPr txBox="1"/>
          <p:nvPr/>
        </p:nvSpPr>
        <p:spPr>
          <a:xfrm>
            <a:off x="0" y="5588141"/>
            <a:ext cx="5156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Input: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x: Different downstream features (e.g., n, B, etc.)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7792517-6059-21BE-B4D0-01E9628A7CDB}"/>
              </a:ext>
            </a:extLst>
          </p:cNvPr>
          <p:cNvGrpSpPr/>
          <p:nvPr/>
        </p:nvGrpSpPr>
        <p:grpSpPr>
          <a:xfrm>
            <a:off x="1982726" y="1525609"/>
            <a:ext cx="8226549" cy="3343485"/>
            <a:chOff x="189150" y="1525609"/>
            <a:chExt cx="8226549" cy="33434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8EEA23E-F4C9-B29C-DBCA-4EEAFFCDEB60}"/>
                    </a:ext>
                  </a:extLst>
                </p:cNvPr>
                <p:cNvSpPr txBox="1"/>
                <p:nvPr/>
              </p:nvSpPr>
              <p:spPr>
                <a:xfrm>
                  <a:off x="840423" y="1525609"/>
                  <a:ext cx="1662635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u="sng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Input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Garamond Premr Pro" panose="02020402060506020403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8EEA23E-F4C9-B29C-DBCA-4EEAFFCDEB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0423" y="1525609"/>
                  <a:ext cx="1662635" cy="707886"/>
                </a:xfrm>
                <a:prstGeom prst="rect">
                  <a:avLst/>
                </a:prstGeom>
                <a:blipFill>
                  <a:blip r:embed="rId3"/>
                  <a:stretch>
                    <a:fillRect t="-5357" b="-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CF44040-D26C-9AEA-DDA5-DE3E6EB516A1}"/>
                </a:ext>
              </a:extLst>
            </p:cNvPr>
            <p:cNvSpPr/>
            <p:nvPr/>
          </p:nvSpPr>
          <p:spPr>
            <a:xfrm>
              <a:off x="211816" y="2311400"/>
              <a:ext cx="2838735" cy="2552700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C11DE57-AA44-5080-E080-1F6DBAA18E17}"/>
                </a:ext>
              </a:extLst>
            </p:cNvPr>
            <p:cNvSpPr/>
            <p:nvPr/>
          </p:nvSpPr>
          <p:spPr>
            <a:xfrm>
              <a:off x="3325388" y="2316394"/>
              <a:ext cx="2076598" cy="2552700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72DC77F-2436-E488-BCCF-84BCBA9CA8FB}"/>
                    </a:ext>
                  </a:extLst>
                </p:cNvPr>
                <p:cNvSpPr txBox="1"/>
                <p:nvPr/>
              </p:nvSpPr>
              <p:spPr>
                <a:xfrm>
                  <a:off x="5953881" y="1527218"/>
                  <a:ext cx="1874231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u="sng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Output</a:t>
                  </a:r>
                </a:p>
                <a:p>
                  <a:pPr algn="ctr"/>
                  <a:r>
                    <a:rPr lang="en-US" sz="2000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Fl</a:t>
                  </a:r>
                  <a:r>
                    <a:rPr lang="en-US" sz="20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ux </a:t>
                  </a:r>
                  <a14:m>
                    <m:oMath xmlns:m="http://schemas.openxmlformats.org/officeDocument/2006/math"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</m:oMath>
                  </a14:m>
                  <a:r>
                    <a:rPr lang="en-US" sz="20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bin</a:t>
                  </a: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72DC77F-2436-E488-BCCF-84BCBA9CA8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3881" y="1527218"/>
                  <a:ext cx="1874231" cy="707886"/>
                </a:xfrm>
                <a:prstGeom prst="rect">
                  <a:avLst/>
                </a:prstGeom>
                <a:blipFill>
                  <a:blip r:embed="rId4"/>
                  <a:stretch>
                    <a:fillRect t="-5263" b="-140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B64AA4C-37A4-0F84-0AE4-D432D4674EE6}"/>
                </a:ext>
              </a:extLst>
            </p:cNvPr>
            <p:cNvSpPr/>
            <p:nvPr/>
          </p:nvSpPr>
          <p:spPr>
            <a:xfrm>
              <a:off x="5576964" y="2316394"/>
              <a:ext cx="2838735" cy="2552700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46B44FB-B56C-6C68-D742-024F709390F2}"/>
                </a:ext>
              </a:extLst>
            </p:cNvPr>
            <p:cNvSpPr txBox="1"/>
            <p:nvPr/>
          </p:nvSpPr>
          <p:spPr>
            <a:xfrm>
              <a:off x="2950504" y="1531764"/>
              <a:ext cx="27414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Dense Neural Network</a:t>
              </a:r>
            </a:p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Regression</a:t>
              </a:r>
              <a:endParaRPr lang="en-US" sz="2000" dirty="0">
                <a:solidFill>
                  <a:prstClr val="black"/>
                </a:solidFill>
                <a:latin typeface="Garamond Premr Pro" panose="02020402060506020403" pitchFamily="18" charset="0"/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693BED4-3E49-EC5B-603F-DB5E05B9D2FC}"/>
                </a:ext>
              </a:extLst>
            </p:cNvPr>
            <p:cNvCxnSpPr>
              <a:cxnSpLocks/>
            </p:cNvCxnSpPr>
            <p:nvPr/>
          </p:nvCxnSpPr>
          <p:spPr>
            <a:xfrm>
              <a:off x="2064490" y="3587288"/>
              <a:ext cx="1108890" cy="462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7" name="Flowchart: Connector 117">
              <a:extLst>
                <a:ext uri="{FF2B5EF4-FFF2-40B4-BE49-F238E27FC236}">
                  <a16:creationId xmlns:a16="http://schemas.microsoft.com/office/drawing/2014/main" id="{40B7F333-57CE-4275-B524-45D0DF1A28E7}"/>
                </a:ext>
              </a:extLst>
            </p:cNvPr>
            <p:cNvSpPr/>
            <p:nvPr/>
          </p:nvSpPr>
          <p:spPr>
            <a:xfrm>
              <a:off x="3401268" y="3333916"/>
              <a:ext cx="457200" cy="457200"/>
            </a:xfrm>
            <a:prstGeom prst="flowChartConnector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lowchart: Connector 118">
              <a:extLst>
                <a:ext uri="{FF2B5EF4-FFF2-40B4-BE49-F238E27FC236}">
                  <a16:creationId xmlns:a16="http://schemas.microsoft.com/office/drawing/2014/main" id="{CF50B7A2-A87E-344F-3839-360B0F1BA2D1}"/>
                </a:ext>
              </a:extLst>
            </p:cNvPr>
            <p:cNvSpPr/>
            <p:nvPr/>
          </p:nvSpPr>
          <p:spPr>
            <a:xfrm>
              <a:off x="3401268" y="4019716"/>
              <a:ext cx="457200" cy="457200"/>
            </a:xfrm>
            <a:prstGeom prst="flowChartConnector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lowchart: Connector 119">
              <a:extLst>
                <a:ext uri="{FF2B5EF4-FFF2-40B4-BE49-F238E27FC236}">
                  <a16:creationId xmlns:a16="http://schemas.microsoft.com/office/drawing/2014/main" id="{F708C100-89AE-FCC8-B64E-EEABCF37C131}"/>
                </a:ext>
              </a:extLst>
            </p:cNvPr>
            <p:cNvSpPr/>
            <p:nvPr/>
          </p:nvSpPr>
          <p:spPr>
            <a:xfrm>
              <a:off x="4056455" y="3591515"/>
              <a:ext cx="457200" cy="457200"/>
            </a:xfrm>
            <a:prstGeom prst="flowChartConnector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lowchart: Connector 120">
              <a:extLst>
                <a:ext uri="{FF2B5EF4-FFF2-40B4-BE49-F238E27FC236}">
                  <a16:creationId xmlns:a16="http://schemas.microsoft.com/office/drawing/2014/main" id="{A68A28C1-F69D-774F-CEA2-4BB3372999C7}"/>
                </a:ext>
              </a:extLst>
            </p:cNvPr>
            <p:cNvSpPr/>
            <p:nvPr/>
          </p:nvSpPr>
          <p:spPr>
            <a:xfrm>
              <a:off x="3402057" y="2654711"/>
              <a:ext cx="457200" cy="457200"/>
            </a:xfrm>
            <a:prstGeom prst="flowChartConnector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lowchart: Connector 121">
              <a:extLst>
                <a:ext uri="{FF2B5EF4-FFF2-40B4-BE49-F238E27FC236}">
                  <a16:creationId xmlns:a16="http://schemas.microsoft.com/office/drawing/2014/main" id="{40ECAF3A-44EA-3B33-B4D1-C54FDD28A67D}"/>
                </a:ext>
              </a:extLst>
            </p:cNvPr>
            <p:cNvSpPr/>
            <p:nvPr/>
          </p:nvSpPr>
          <p:spPr>
            <a:xfrm>
              <a:off x="4061588" y="2883311"/>
              <a:ext cx="457200" cy="457200"/>
            </a:xfrm>
            <a:prstGeom prst="flowChartConnector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1352779E-BA51-0760-A931-2F0AC3379B0C}"/>
                    </a:ext>
                  </a:extLst>
                </p:cNvPr>
                <p:cNvSpPr txBox="1"/>
                <p:nvPr/>
              </p:nvSpPr>
              <p:spPr>
                <a:xfrm>
                  <a:off x="4706052" y="3383044"/>
                  <a:ext cx="41068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1352779E-BA51-0760-A931-2F0AC3379B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6052" y="3383044"/>
                  <a:ext cx="41068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34FDE9A1-64FF-2A1C-8364-DCD39AF3283F}"/>
                </a:ext>
              </a:extLst>
            </p:cNvPr>
            <p:cNvCxnSpPr>
              <a:stCxn id="32" idx="3"/>
            </p:cNvCxnSpPr>
            <p:nvPr/>
          </p:nvCxnSpPr>
          <p:spPr>
            <a:xfrm>
              <a:off x="5116741" y="3567710"/>
              <a:ext cx="707573" cy="1824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FAA2728-123D-4340-28AA-0EFFBF474713}"/>
                </a:ext>
              </a:extLst>
            </p:cNvPr>
            <p:cNvCxnSpPr>
              <a:stCxn id="30" idx="6"/>
              <a:endCxn id="31" idx="2"/>
            </p:cNvCxnSpPr>
            <p:nvPr/>
          </p:nvCxnSpPr>
          <p:spPr>
            <a:xfrm>
              <a:off x="3859257" y="2883311"/>
              <a:ext cx="202331" cy="22860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04A7926-D066-D976-A7D9-1E606EC6AA5E}"/>
                </a:ext>
              </a:extLst>
            </p:cNvPr>
            <p:cNvCxnSpPr>
              <a:stCxn id="27" idx="6"/>
              <a:endCxn id="31" idx="2"/>
            </p:cNvCxnSpPr>
            <p:nvPr/>
          </p:nvCxnSpPr>
          <p:spPr>
            <a:xfrm flipV="1">
              <a:off x="3858468" y="3111911"/>
              <a:ext cx="203120" cy="45060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F880320-10BD-2B97-AEE8-82BBDC2A7090}"/>
                </a:ext>
              </a:extLst>
            </p:cNvPr>
            <p:cNvCxnSpPr>
              <a:stCxn id="28" idx="6"/>
              <a:endCxn id="31" idx="2"/>
            </p:cNvCxnSpPr>
            <p:nvPr/>
          </p:nvCxnSpPr>
          <p:spPr>
            <a:xfrm flipV="1">
              <a:off x="3858468" y="3111911"/>
              <a:ext cx="203120" cy="113640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05B491A-C9CC-F546-B893-47E0C634137D}"/>
                </a:ext>
              </a:extLst>
            </p:cNvPr>
            <p:cNvCxnSpPr>
              <a:stCxn id="30" idx="6"/>
              <a:endCxn id="29" idx="2"/>
            </p:cNvCxnSpPr>
            <p:nvPr/>
          </p:nvCxnSpPr>
          <p:spPr>
            <a:xfrm>
              <a:off x="3859257" y="2883311"/>
              <a:ext cx="197198" cy="93680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FFCAE3D-E95C-9686-3FCC-6B4411940671}"/>
                </a:ext>
              </a:extLst>
            </p:cNvPr>
            <p:cNvCxnSpPr>
              <a:stCxn id="27" idx="6"/>
              <a:endCxn id="29" idx="2"/>
            </p:cNvCxnSpPr>
            <p:nvPr/>
          </p:nvCxnSpPr>
          <p:spPr>
            <a:xfrm>
              <a:off x="3858468" y="3562516"/>
              <a:ext cx="197987" cy="25759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E369C44-301F-237C-7B1D-1EE7C893E097}"/>
                </a:ext>
              </a:extLst>
            </p:cNvPr>
            <p:cNvCxnSpPr>
              <a:stCxn id="28" idx="6"/>
              <a:endCxn id="29" idx="2"/>
            </p:cNvCxnSpPr>
            <p:nvPr/>
          </p:nvCxnSpPr>
          <p:spPr>
            <a:xfrm flipV="1">
              <a:off x="3858468" y="3820115"/>
              <a:ext cx="197987" cy="42820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9A924BDF-2A17-F14B-1DEE-0CE229A3B23B}"/>
                    </a:ext>
                  </a:extLst>
                </p:cNvPr>
                <p:cNvSpPr txBox="1"/>
                <p:nvPr/>
              </p:nvSpPr>
              <p:spPr>
                <a:xfrm>
                  <a:off x="6190422" y="3119482"/>
                  <a:ext cx="764829" cy="1188082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1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F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u</m:t>
                                  </m:r>
                                  <m:r>
                                    <a:rPr lang="en-US" b="0" i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sz="18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 b="0" i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F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800" b="0" i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u</m:t>
                                  </m:r>
                                  <m:r>
                                    <a:rPr lang="en-US" sz="1800" b="0" i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,32</m:t>
                                  </m:r>
                                </m:sub>
                              </m:sSub>
                            </m:e>
                          </m:mr>
                        </m:m>
                      </m:oMath>
                    </m:oMathPara>
                  </a14:m>
                  <a:endParaRPr lang="en-US" sz="1800" b="0" dirty="0">
                    <a:solidFill>
                      <a:prstClr val="black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9A924BDF-2A17-F14B-1DEE-0CE229A3B2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0422" y="3119482"/>
                  <a:ext cx="764829" cy="118808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4DBD3F03-7D35-A3C0-68C2-65A4B7B742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2490" y="2578004"/>
              <a:ext cx="0" cy="193041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FAD7FCB1-3E9A-8B2F-8C2E-50DDA8958393}"/>
                </a:ext>
              </a:extLst>
            </p:cNvPr>
            <p:cNvSpPr txBox="1"/>
            <p:nvPr/>
          </p:nvSpPr>
          <p:spPr>
            <a:xfrm>
              <a:off x="189150" y="3491956"/>
              <a:ext cx="301293" cy="32316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500" dirty="0"/>
                <a:t>x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2E6C1965-EA58-ECD1-E140-8228F372AEFE}"/>
                    </a:ext>
                  </a:extLst>
                </p:cNvPr>
                <p:cNvSpPr txBox="1"/>
                <p:nvPr/>
              </p:nvSpPr>
              <p:spPr>
                <a:xfrm>
                  <a:off x="856551" y="2508787"/>
                  <a:ext cx="866969" cy="2157001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𝐯</m:t>
                        </m:r>
                      </m:oMath>
                    </m:oMathPara>
                  </a14:m>
                  <a:endParaRPr lang="en-US" sz="2000" b="1" dirty="0">
                    <a:solidFill>
                      <a:schemeClr val="tx2">
                        <a:lumMod val="75000"/>
                      </a:schemeClr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dirty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oMath>
                    </m:oMathPara>
                  </a14:m>
                  <a:endParaRPr lang="en-US" sz="2000" b="1" dirty="0">
                    <a:solidFill>
                      <a:schemeClr val="tx2">
                        <a:lumMod val="75000"/>
                      </a:schemeClr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oMath>
                    </m:oMathPara>
                  </a14:m>
                  <a:endParaRPr lang="en-US" sz="2000" dirty="0">
                    <a:solidFill>
                      <a:schemeClr val="tx2">
                        <a:lumMod val="75000"/>
                      </a:schemeClr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i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F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d</m:t>
                                  </m:r>
                                  <m:r>
                                    <a:rPr lang="en-US" sz="2000" b="0" i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sz="20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US" sz="20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F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d</m:t>
                                      </m:r>
                                      <m:r>
                                        <a:rPr lang="en-US" sz="2000" b="0" i="0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,32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𝑦</m:t>
                                  </m:r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e>
                              </m:eqArr>
                            </m:e>
                          </m:mr>
                        </m:m>
                      </m:oMath>
                    </m:oMathPara>
                  </a14:m>
                  <a:endParaRPr lang="en-US" sz="2000" dirty="0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2E6C1965-EA58-ECD1-E140-8228F372AE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6551" y="2508787"/>
                  <a:ext cx="866969" cy="2157001"/>
                </a:xfrm>
                <a:prstGeom prst="rect">
                  <a:avLst/>
                </a:prstGeom>
                <a:blipFill>
                  <a:blip r:embed="rId7"/>
                  <a:stretch>
                    <a:fillRect b="-1170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7158748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CA3DE-0CFE-B649-0040-7841597DF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idea (CNN)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6C25D-ADE1-99E6-16EA-7B7F277923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3583A3D-B734-FE4C-912C-2EA3D20EEBC9}" type="datetime1">
              <a:rPr lang="en-US" smtClean="0"/>
              <a:t>1/11/24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D12D0-9B8F-B131-007E-86D64EC9F9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LMAG2023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110D-4ACA-594B-FE55-EACA85758D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894B8A-8A2A-AC36-E692-8FE3DF35B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673" y="6504543"/>
            <a:ext cx="2132654" cy="3534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8EEA23E-F4C9-B29C-DBCA-4EEAFFCDEB60}"/>
                  </a:ext>
                </a:extLst>
              </p:cNvPr>
              <p:cNvSpPr txBox="1"/>
              <p:nvPr/>
            </p:nvSpPr>
            <p:spPr>
              <a:xfrm>
                <a:off x="796879" y="1525609"/>
                <a:ext cx="166263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u="sng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Input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Garamond Premr Pro" panose="02020402060506020403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8EEA23E-F4C9-B29C-DBCA-4EEAFFCDE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879" y="1525609"/>
                <a:ext cx="1662635" cy="707886"/>
              </a:xfrm>
              <a:prstGeom prst="rect">
                <a:avLst/>
              </a:prstGeom>
              <a:blipFill>
                <a:blip r:embed="rId3"/>
                <a:stretch>
                  <a:fillRect t="-5357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8CF44040-D26C-9AEA-DDA5-DE3E6EB516A1}"/>
              </a:ext>
            </a:extLst>
          </p:cNvPr>
          <p:cNvSpPr/>
          <p:nvPr/>
        </p:nvSpPr>
        <p:spPr>
          <a:xfrm>
            <a:off x="168272" y="2311400"/>
            <a:ext cx="2838735" cy="2552700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AA6B56-5D83-DCA1-3B38-F92E2F7D23FC}"/>
              </a:ext>
            </a:extLst>
          </p:cNvPr>
          <p:cNvSpPr/>
          <p:nvPr/>
        </p:nvSpPr>
        <p:spPr>
          <a:xfrm>
            <a:off x="3129836" y="2311400"/>
            <a:ext cx="3583453" cy="2552700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C11DE57-AA44-5080-E080-1F6DBAA18E17}"/>
              </a:ext>
            </a:extLst>
          </p:cNvPr>
          <p:cNvSpPr/>
          <p:nvPr/>
        </p:nvSpPr>
        <p:spPr>
          <a:xfrm>
            <a:off x="6905686" y="2311400"/>
            <a:ext cx="2076598" cy="2552700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04C188-3BA6-8156-D1EF-9208A6C591F4}"/>
              </a:ext>
            </a:extLst>
          </p:cNvPr>
          <p:cNvSpPr txBox="1"/>
          <p:nvPr/>
        </p:nvSpPr>
        <p:spPr>
          <a:xfrm>
            <a:off x="3281911" y="1525609"/>
            <a:ext cx="3316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Convolution Neural Network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Feature Extraction</a:t>
            </a:r>
            <a:endParaRPr lang="en-US" sz="2000" dirty="0">
              <a:solidFill>
                <a:prstClr val="black"/>
              </a:solidFill>
              <a:latin typeface="Garamond Premr Pro" panose="020204020605060204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72DC77F-2436-E488-BCCF-84BCBA9CA8FB}"/>
                  </a:ext>
                </a:extLst>
              </p:cNvPr>
              <p:cNvSpPr txBox="1"/>
              <p:nvPr/>
            </p:nvSpPr>
            <p:spPr>
              <a:xfrm>
                <a:off x="9534179" y="1522224"/>
                <a:ext cx="187423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u="sng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Output</a:t>
                </a:r>
              </a:p>
              <a:p>
                <a:pPr algn="ctr"/>
                <a:r>
                  <a:rPr lang="en-US" sz="20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Fl</a:t>
                </a:r>
                <a:r>
                  <a:rPr lang="en-US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ux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bin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72DC77F-2436-E488-BCCF-84BCBA9CA8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4179" y="1522224"/>
                <a:ext cx="1874231" cy="707886"/>
              </a:xfrm>
              <a:prstGeom prst="rect">
                <a:avLst/>
              </a:prstGeom>
              <a:blipFill>
                <a:blip r:embed="rId4"/>
                <a:stretch>
                  <a:fillRect t="-5357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0B64AA4C-37A4-0F84-0AE4-D432D4674EE6}"/>
              </a:ext>
            </a:extLst>
          </p:cNvPr>
          <p:cNvSpPr/>
          <p:nvPr/>
        </p:nvSpPr>
        <p:spPr>
          <a:xfrm>
            <a:off x="9157262" y="2311400"/>
            <a:ext cx="2838735" cy="2552700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6B44FB-B56C-6C68-D742-024F709390F2}"/>
              </a:ext>
            </a:extLst>
          </p:cNvPr>
          <p:cNvSpPr txBox="1"/>
          <p:nvPr/>
        </p:nvSpPr>
        <p:spPr>
          <a:xfrm>
            <a:off x="6530802" y="1526770"/>
            <a:ext cx="2741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Dense Neural Network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Regression</a:t>
            </a:r>
            <a:endParaRPr lang="en-US" sz="2000" dirty="0">
              <a:solidFill>
                <a:prstClr val="black"/>
              </a:solidFill>
              <a:latin typeface="Garamond Premr Pro" panose="02020402060506020403" pitchFamily="18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693BED4-3E49-EC5B-603F-DB5E05B9D2FC}"/>
              </a:ext>
            </a:extLst>
          </p:cNvPr>
          <p:cNvCxnSpPr>
            <a:endCxn id="14" idx="1"/>
          </p:cNvCxnSpPr>
          <p:nvPr/>
        </p:nvCxnSpPr>
        <p:spPr>
          <a:xfrm>
            <a:off x="2020946" y="3587288"/>
            <a:ext cx="1108890" cy="462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D1C561DC-5EE0-E486-C14D-1864F75CE951}"/>
              </a:ext>
            </a:extLst>
          </p:cNvPr>
          <p:cNvSpPr/>
          <p:nvPr/>
        </p:nvSpPr>
        <p:spPr>
          <a:xfrm>
            <a:off x="3503846" y="3200400"/>
            <a:ext cx="354634" cy="74822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05EC846-D27D-1A2F-CA57-E457EED7474E}"/>
              </a:ext>
            </a:extLst>
          </p:cNvPr>
          <p:cNvCxnSpPr>
            <a:endCxn id="27" idx="2"/>
          </p:cNvCxnSpPr>
          <p:nvPr/>
        </p:nvCxnSpPr>
        <p:spPr>
          <a:xfrm>
            <a:off x="6437193" y="3557522"/>
            <a:ext cx="544373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7" name="Flowchart: Connector 117">
            <a:extLst>
              <a:ext uri="{FF2B5EF4-FFF2-40B4-BE49-F238E27FC236}">
                <a16:creationId xmlns:a16="http://schemas.microsoft.com/office/drawing/2014/main" id="{40B7F333-57CE-4275-B524-45D0DF1A28E7}"/>
              </a:ext>
            </a:extLst>
          </p:cNvPr>
          <p:cNvSpPr/>
          <p:nvPr/>
        </p:nvSpPr>
        <p:spPr>
          <a:xfrm>
            <a:off x="6981566" y="3328922"/>
            <a:ext cx="457200" cy="457200"/>
          </a:xfrm>
          <a:prstGeom prst="flowChartConnector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lowchart: Connector 118">
            <a:extLst>
              <a:ext uri="{FF2B5EF4-FFF2-40B4-BE49-F238E27FC236}">
                <a16:creationId xmlns:a16="http://schemas.microsoft.com/office/drawing/2014/main" id="{CF50B7A2-A87E-344F-3839-360B0F1BA2D1}"/>
              </a:ext>
            </a:extLst>
          </p:cNvPr>
          <p:cNvSpPr/>
          <p:nvPr/>
        </p:nvSpPr>
        <p:spPr>
          <a:xfrm>
            <a:off x="6981566" y="4014722"/>
            <a:ext cx="457200" cy="457200"/>
          </a:xfrm>
          <a:prstGeom prst="flowChartConnector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lowchart: Connector 119">
            <a:extLst>
              <a:ext uri="{FF2B5EF4-FFF2-40B4-BE49-F238E27FC236}">
                <a16:creationId xmlns:a16="http://schemas.microsoft.com/office/drawing/2014/main" id="{F708C100-89AE-FCC8-B64E-EEABCF37C131}"/>
              </a:ext>
            </a:extLst>
          </p:cNvPr>
          <p:cNvSpPr/>
          <p:nvPr/>
        </p:nvSpPr>
        <p:spPr>
          <a:xfrm>
            <a:off x="7636753" y="3586521"/>
            <a:ext cx="457200" cy="457200"/>
          </a:xfrm>
          <a:prstGeom prst="flowChartConnector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lowchart: Connector 120">
            <a:extLst>
              <a:ext uri="{FF2B5EF4-FFF2-40B4-BE49-F238E27FC236}">
                <a16:creationId xmlns:a16="http://schemas.microsoft.com/office/drawing/2014/main" id="{A68A28C1-F69D-774F-CEA2-4BB3372999C7}"/>
              </a:ext>
            </a:extLst>
          </p:cNvPr>
          <p:cNvSpPr/>
          <p:nvPr/>
        </p:nvSpPr>
        <p:spPr>
          <a:xfrm>
            <a:off x="6982355" y="2649717"/>
            <a:ext cx="457200" cy="457200"/>
          </a:xfrm>
          <a:prstGeom prst="flowChartConnector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lowchart: Connector 121">
            <a:extLst>
              <a:ext uri="{FF2B5EF4-FFF2-40B4-BE49-F238E27FC236}">
                <a16:creationId xmlns:a16="http://schemas.microsoft.com/office/drawing/2014/main" id="{40ECAF3A-44EA-3B33-B4D1-C54FDD28A67D}"/>
              </a:ext>
            </a:extLst>
          </p:cNvPr>
          <p:cNvSpPr/>
          <p:nvPr/>
        </p:nvSpPr>
        <p:spPr>
          <a:xfrm>
            <a:off x="7641886" y="2878317"/>
            <a:ext cx="457200" cy="457200"/>
          </a:xfrm>
          <a:prstGeom prst="flowChartConnector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352779E-BA51-0760-A931-2F0AC3379B0C}"/>
                  </a:ext>
                </a:extLst>
              </p:cNvPr>
              <p:cNvSpPr txBox="1"/>
              <p:nvPr/>
            </p:nvSpPr>
            <p:spPr>
              <a:xfrm>
                <a:off x="8286350" y="3378050"/>
                <a:ext cx="4106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352779E-BA51-0760-A931-2F0AC3379B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6350" y="3378050"/>
                <a:ext cx="41068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4FDE9A1-64FF-2A1C-8364-DCD39AF3283F}"/>
              </a:ext>
            </a:extLst>
          </p:cNvPr>
          <p:cNvCxnSpPr>
            <a:stCxn id="32" idx="3"/>
          </p:cNvCxnSpPr>
          <p:nvPr/>
        </p:nvCxnSpPr>
        <p:spPr>
          <a:xfrm>
            <a:off x="8697039" y="3562716"/>
            <a:ext cx="707573" cy="1824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FAA2728-123D-4340-28AA-0EFFBF474713}"/>
              </a:ext>
            </a:extLst>
          </p:cNvPr>
          <p:cNvCxnSpPr>
            <a:stCxn id="30" idx="6"/>
            <a:endCxn id="31" idx="2"/>
          </p:cNvCxnSpPr>
          <p:nvPr/>
        </p:nvCxnSpPr>
        <p:spPr>
          <a:xfrm>
            <a:off x="7439555" y="2878317"/>
            <a:ext cx="202331" cy="22860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04A7926-D066-D976-A7D9-1E606EC6AA5E}"/>
              </a:ext>
            </a:extLst>
          </p:cNvPr>
          <p:cNvCxnSpPr>
            <a:stCxn id="27" idx="6"/>
            <a:endCxn id="31" idx="2"/>
          </p:cNvCxnSpPr>
          <p:nvPr/>
        </p:nvCxnSpPr>
        <p:spPr>
          <a:xfrm flipV="1">
            <a:off x="7438766" y="3106917"/>
            <a:ext cx="203120" cy="45060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F880320-10BD-2B97-AEE8-82BBDC2A7090}"/>
              </a:ext>
            </a:extLst>
          </p:cNvPr>
          <p:cNvCxnSpPr>
            <a:stCxn id="28" idx="6"/>
            <a:endCxn id="31" idx="2"/>
          </p:cNvCxnSpPr>
          <p:nvPr/>
        </p:nvCxnSpPr>
        <p:spPr>
          <a:xfrm flipV="1">
            <a:off x="7438766" y="3106917"/>
            <a:ext cx="203120" cy="113640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05B491A-C9CC-F546-B893-47E0C634137D}"/>
              </a:ext>
            </a:extLst>
          </p:cNvPr>
          <p:cNvCxnSpPr>
            <a:stCxn id="30" idx="6"/>
            <a:endCxn id="29" idx="2"/>
          </p:cNvCxnSpPr>
          <p:nvPr/>
        </p:nvCxnSpPr>
        <p:spPr>
          <a:xfrm>
            <a:off x="7439555" y="2878317"/>
            <a:ext cx="197198" cy="936804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FFCAE3D-E95C-9686-3FCC-6B4411940671}"/>
              </a:ext>
            </a:extLst>
          </p:cNvPr>
          <p:cNvCxnSpPr>
            <a:stCxn id="27" idx="6"/>
            <a:endCxn id="29" idx="2"/>
          </p:cNvCxnSpPr>
          <p:nvPr/>
        </p:nvCxnSpPr>
        <p:spPr>
          <a:xfrm>
            <a:off x="7438766" y="3557522"/>
            <a:ext cx="197987" cy="257599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E369C44-301F-237C-7B1D-1EE7C893E097}"/>
              </a:ext>
            </a:extLst>
          </p:cNvPr>
          <p:cNvCxnSpPr>
            <a:stCxn id="28" idx="6"/>
            <a:endCxn id="29" idx="2"/>
          </p:cNvCxnSpPr>
          <p:nvPr/>
        </p:nvCxnSpPr>
        <p:spPr>
          <a:xfrm flipV="1">
            <a:off x="7438766" y="3815121"/>
            <a:ext cx="197987" cy="428201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AB10CAE-32C4-D34A-0ECC-EC461A04ED7C}"/>
                  </a:ext>
                </a:extLst>
              </p:cNvPr>
              <p:cNvSpPr txBox="1"/>
              <p:nvPr/>
            </p:nvSpPr>
            <p:spPr>
              <a:xfrm>
                <a:off x="5809937" y="3316989"/>
                <a:ext cx="4106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AB10CAE-32C4-D34A-0ECC-EC461A04ED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937" y="3316989"/>
                <a:ext cx="41068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A3ECE72A-6B63-63AC-A32F-B661BA931CA4}"/>
              </a:ext>
            </a:extLst>
          </p:cNvPr>
          <p:cNvSpPr/>
          <p:nvPr/>
        </p:nvSpPr>
        <p:spPr>
          <a:xfrm>
            <a:off x="3846397" y="3200400"/>
            <a:ext cx="354634" cy="74822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C96AEE9-8F90-2C3D-656E-4D464F981A12}"/>
              </a:ext>
            </a:extLst>
          </p:cNvPr>
          <p:cNvSpPr/>
          <p:nvPr/>
        </p:nvSpPr>
        <p:spPr>
          <a:xfrm>
            <a:off x="4203698" y="3200399"/>
            <a:ext cx="354634" cy="748223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Pool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2DC01654-41BE-CF6A-2D75-F2ECAC4AEFE2}"/>
              </a:ext>
            </a:extLst>
          </p:cNvPr>
          <p:cNvSpPr/>
          <p:nvPr/>
        </p:nvSpPr>
        <p:spPr>
          <a:xfrm>
            <a:off x="4565284" y="3200399"/>
            <a:ext cx="354634" cy="74822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2BE87E89-F343-B833-F84B-C94A345F7D84}"/>
              </a:ext>
            </a:extLst>
          </p:cNvPr>
          <p:cNvSpPr/>
          <p:nvPr/>
        </p:nvSpPr>
        <p:spPr>
          <a:xfrm>
            <a:off x="4925405" y="3200398"/>
            <a:ext cx="354634" cy="74822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BBF9347-9E12-EEEA-CC2F-129458B22E99}"/>
              </a:ext>
            </a:extLst>
          </p:cNvPr>
          <p:cNvSpPr txBox="1"/>
          <p:nvPr/>
        </p:nvSpPr>
        <p:spPr>
          <a:xfrm>
            <a:off x="0" y="5588141"/>
            <a:ext cx="105528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Input: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x: Different downstream features (e.g., n, B, etc.)</a:t>
            </a:r>
          </a:p>
          <a:p>
            <a:r>
              <a:rPr lang="en-US" dirty="0">
                <a:solidFill>
                  <a:srgbClr val="000000"/>
                </a:solidFill>
              </a:rPr>
              <a:t>y: Information forward in time (e.g., +10 points with 10 sec resolution) – Skip cross-correlating signals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9A924BDF-2A17-F14B-1DEE-0CE229A3B23B}"/>
                  </a:ext>
                </a:extLst>
              </p:cNvPr>
              <p:cNvSpPr txBox="1"/>
              <p:nvPr/>
            </p:nvSpPr>
            <p:spPr>
              <a:xfrm>
                <a:off x="9770720" y="3114488"/>
                <a:ext cx="764829" cy="118808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mPr>
                        <m:m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i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F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u</m:t>
                                </m:r>
                                <m:r>
                                  <a:rPr lang="en-US" b="0" i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,1</m:t>
                                </m:r>
                              </m:sub>
                            </m:sSub>
                          </m:e>
                        </m:mr>
                        <m:mr>
                          <m:e>
                            <m:r>
                              <a:rPr lang="en-US" sz="18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⋮</m:t>
                            </m:r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en-US" sz="1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800" b="0" i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F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𝑢</m:t>
                                </m:r>
                                <m:r>
                                  <a:rPr lang="en-US" sz="1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sz="1800" b="0" i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32</m:t>
                                </m:r>
                              </m:sub>
                            </m:sSub>
                          </m:e>
                        </m:mr>
                      </m:m>
                    </m:oMath>
                  </m:oMathPara>
                </a14:m>
                <a:endParaRPr lang="en-US" sz="1800" b="0" dirty="0">
                  <a:solidFill>
                    <a:prstClr val="black"/>
                  </a:solidFill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9A924BDF-2A17-F14B-1DEE-0CE229A3B2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0720" y="3114488"/>
                <a:ext cx="764829" cy="118808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4" name="Picture 93">
            <a:extLst>
              <a:ext uri="{FF2B5EF4-FFF2-40B4-BE49-F238E27FC236}">
                <a16:creationId xmlns:a16="http://schemas.microsoft.com/office/drawing/2014/main" id="{5CD21353-BA7A-2B13-0283-4E6B005B1D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850" y="2578004"/>
            <a:ext cx="2279791" cy="1718987"/>
          </a:xfrm>
          <a:prstGeom prst="rect">
            <a:avLst/>
          </a:prstGeom>
        </p:spPr>
      </p:pic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93F6FC65-6FBD-44BC-0320-BA003D1863FB}"/>
              </a:ext>
            </a:extLst>
          </p:cNvPr>
          <p:cNvCxnSpPr>
            <a:cxnSpLocks/>
          </p:cNvCxnSpPr>
          <p:nvPr/>
        </p:nvCxnSpPr>
        <p:spPr>
          <a:xfrm>
            <a:off x="378946" y="4508414"/>
            <a:ext cx="907712" cy="462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4DBD3F03-7D35-A3C0-68C2-65A4B7B742B9}"/>
              </a:ext>
            </a:extLst>
          </p:cNvPr>
          <p:cNvCxnSpPr>
            <a:cxnSpLocks/>
          </p:cNvCxnSpPr>
          <p:nvPr/>
        </p:nvCxnSpPr>
        <p:spPr>
          <a:xfrm flipV="1">
            <a:off x="378946" y="2578004"/>
            <a:ext cx="0" cy="193041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D94A4C21-B1A5-B44F-3056-145F5B67970D}"/>
              </a:ext>
            </a:extLst>
          </p:cNvPr>
          <p:cNvSpPr txBox="1"/>
          <p:nvPr/>
        </p:nvSpPr>
        <p:spPr>
          <a:xfrm>
            <a:off x="646232" y="4471922"/>
            <a:ext cx="301293" cy="3231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500" dirty="0"/>
              <a:t>y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AD7FCB1-3E9A-8B2F-8C2E-50DDA8958393}"/>
              </a:ext>
            </a:extLst>
          </p:cNvPr>
          <p:cNvSpPr txBox="1"/>
          <p:nvPr/>
        </p:nvSpPr>
        <p:spPr>
          <a:xfrm>
            <a:off x="145606" y="3491956"/>
            <a:ext cx="301293" cy="3231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50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5182683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1DB264B-4326-17AA-9210-23BF53DFD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7648" y="614852"/>
            <a:ext cx="5867512" cy="58856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ECA3DE-0CFE-B649-0040-7841597DF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results (test set)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6C25D-ADE1-99E6-16EA-7B7F277923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3583A3D-B734-FE4C-912C-2EA3D20EEBC9}" type="datetime1">
              <a:rPr lang="en-US" smtClean="0"/>
              <a:t>1/11/24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110D-4ACA-594B-FE55-EACA85758D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894B8A-8A2A-AC36-E692-8FE3DF35B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673" y="6504543"/>
            <a:ext cx="2132654" cy="353457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A0CEF4C-ED44-9D41-E4FE-2F6356BDB99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42416" y="6500814"/>
            <a:ext cx="3197406" cy="355600"/>
          </a:xfrm>
        </p:spPr>
        <p:txBody>
          <a:bodyPr/>
          <a:lstStyle/>
          <a:p>
            <a:r>
              <a:rPr lang="en-US" dirty="0"/>
              <a:t>LMAG2023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B05324A-8A9D-53F4-91C0-DD38240FA07A}"/>
              </a:ext>
            </a:extLst>
          </p:cNvPr>
          <p:cNvCxnSpPr>
            <a:cxnSpLocks/>
          </p:cNvCxnSpPr>
          <p:nvPr/>
        </p:nvCxnSpPr>
        <p:spPr>
          <a:xfrm flipH="1">
            <a:off x="5961642" y="906116"/>
            <a:ext cx="3361" cy="553538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8F08EAE0-7FA4-9CCE-B84D-9DDA1B442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971550"/>
            <a:ext cx="4753264" cy="52578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E707EEB-4214-85B0-50FE-3321B058E279}"/>
              </a:ext>
            </a:extLst>
          </p:cNvPr>
          <p:cNvSpPr/>
          <p:nvPr/>
        </p:nvSpPr>
        <p:spPr>
          <a:xfrm>
            <a:off x="0" y="6335480"/>
            <a:ext cx="304431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900" dirty="0">
                <a:solidFill>
                  <a:srgbClr val="000000"/>
                </a:solidFill>
              </a:rPr>
              <a:t>Karlsson T., </a:t>
            </a:r>
            <a:r>
              <a:rPr lang="en-US" sz="900" b="1" dirty="0">
                <a:solidFill>
                  <a:srgbClr val="000000"/>
                </a:solidFill>
              </a:rPr>
              <a:t>Raptis S.,</a:t>
            </a:r>
            <a:r>
              <a:rPr lang="en-US" sz="900" dirty="0">
                <a:solidFill>
                  <a:srgbClr val="000000"/>
                </a:solidFill>
              </a:rPr>
              <a:t> et al. (2021) | JGR</a:t>
            </a:r>
            <a:endParaRPr lang="el-GR" sz="900" dirty="0">
              <a:solidFill>
                <a:srgbClr val="00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DC8D29-8C63-99F3-733F-03ADA12DB4B0}"/>
              </a:ext>
            </a:extLst>
          </p:cNvPr>
          <p:cNvSpPr/>
          <p:nvPr/>
        </p:nvSpPr>
        <p:spPr>
          <a:xfrm>
            <a:off x="10871489" y="6320035"/>
            <a:ext cx="1394662" cy="237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900" dirty="0">
                <a:solidFill>
                  <a:srgbClr val="000000"/>
                </a:solidFill>
              </a:rPr>
              <a:t>Raptis et al. (ongoing)</a:t>
            </a:r>
            <a:endParaRPr lang="el-GR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7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CA3DE-0CFE-B649-0040-7841597DF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Neural Networks &amp; Backpropagation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6C25D-ADE1-99E6-16EA-7B7F277923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3583A3D-B734-FE4C-912C-2EA3D20EEBC9}" type="datetime1">
              <a:rPr lang="en-US" smtClean="0"/>
              <a:t>1/11/24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D12D0-9B8F-B131-007E-86D64EC9F9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LMAG2023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110D-4ACA-594B-FE55-EACA85758D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894B8A-8A2A-AC36-E692-8FE3DF35B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673" y="6504543"/>
            <a:ext cx="2132654" cy="353457"/>
          </a:xfrm>
          <a:prstGeom prst="rect">
            <a:avLst/>
          </a:prstGeom>
        </p:spPr>
      </p:pic>
      <p:pic>
        <p:nvPicPr>
          <p:cNvPr id="8" name="Picture 2" descr="https://i.stack.imgur.com/H1KsG.png">
            <a:extLst>
              <a:ext uri="{FF2B5EF4-FFF2-40B4-BE49-F238E27FC236}">
                <a16:creationId xmlns:a16="http://schemas.microsoft.com/office/drawing/2014/main" id="{5AC19926-2999-5F9C-A573-0C1B9FC79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737" y="1443037"/>
            <a:ext cx="6181725" cy="431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A1D959-9BAE-A20B-FD35-3B339E9CE679}"/>
              </a:ext>
            </a:extLst>
          </p:cNvPr>
          <p:cNvSpPr txBox="1"/>
          <p:nvPr/>
        </p:nvSpPr>
        <p:spPr>
          <a:xfrm>
            <a:off x="0" y="2815219"/>
            <a:ext cx="319189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>
                <a:solidFill>
                  <a:srgbClr val="000000"/>
                </a:solidFill>
              </a:rPr>
              <a:t>Supervised Learning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Labeled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Known input/output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Unknown map/relationship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CFD2AC-4277-93F8-2824-5057CDC94F40}"/>
              </a:ext>
            </a:extLst>
          </p:cNvPr>
          <p:cNvSpPr txBox="1"/>
          <p:nvPr/>
        </p:nvSpPr>
        <p:spPr>
          <a:xfrm>
            <a:off x="8955450" y="3759270"/>
            <a:ext cx="856325" cy="369332"/>
          </a:xfrm>
          <a:prstGeom prst="rect">
            <a:avLst/>
          </a:prstGeom>
          <a:noFill/>
          <a:ln>
            <a:solidFill>
              <a:sysClr val="windowText" lastClr="000000">
                <a:lumMod val="95000"/>
                <a:lumOff val="5000"/>
              </a:sysClr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11876678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CA3DE-0CFE-B649-0040-7841597DF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&amp;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BB615-D8FE-71B1-758D-41F73C40839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Preliminary results: generate upstream data by training a ML model with downstream (</a:t>
            </a:r>
            <a:r>
              <a:rPr lang="en-US" i="1" dirty="0"/>
              <a:t>the same applies for upstream to downstream</a:t>
            </a:r>
            <a:r>
              <a:rPr lang="en-US" dirty="0"/>
              <a:t>).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u="sng" dirty="0"/>
              <a:t>Future</a:t>
            </a:r>
          </a:p>
          <a:p>
            <a:r>
              <a:rPr lang="en-US" dirty="0"/>
              <a:t>More data are needed (hard to get, manual labor involved)</a:t>
            </a:r>
          </a:p>
          <a:p>
            <a:r>
              <a:rPr lang="en-US" dirty="0"/>
              <a:t>Many things to be done (data cleaning, better architectures, better validation, metrics etc. etc.)</a:t>
            </a:r>
          </a:p>
          <a:p>
            <a:r>
              <a:rPr lang="en-US" dirty="0"/>
              <a:t>Smarter problem definition (not produce whole spectra but parts of it, specific bins using multiple models etc.)</a:t>
            </a:r>
          </a:p>
          <a:p>
            <a:r>
              <a:rPr lang="en-US" dirty="0"/>
              <a:t>Can we combine our knowledge of shocks to generate synthetic data (e.g., using Physics-informed machine learning) </a:t>
            </a:r>
          </a:p>
          <a:p>
            <a:r>
              <a:rPr lang="en-US" dirty="0"/>
              <a:t>Include other missions/objectives (THEMIS, MMS, etc.)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6C25D-ADE1-99E6-16EA-7B7F277923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3583A3D-B734-FE4C-912C-2EA3D20EEBC9}" type="datetime1">
              <a:rPr lang="en-US" smtClean="0"/>
              <a:t>1/11/24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D12D0-9B8F-B131-007E-86D64EC9F9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LMAG2023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110D-4ACA-594B-FE55-EACA85758D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894B8A-8A2A-AC36-E692-8FE3DF35B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673" y="6504543"/>
            <a:ext cx="2132654" cy="35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5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6C25D-ADE1-99E6-16EA-7B7F277923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3583A3D-B734-FE4C-912C-2EA3D20EEBC9}" type="datetime1">
              <a:rPr lang="en-US" smtClean="0"/>
              <a:t>1/11/24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D12D0-9B8F-B131-007E-86D64EC9F9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LMAG2023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110D-4ACA-594B-FE55-EACA85758D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894B8A-8A2A-AC36-E692-8FE3DF35B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673" y="6504543"/>
            <a:ext cx="2132654" cy="353457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C15D8885-A4CA-C425-ACB0-7FD43F400A99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65004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93738" indent="-2460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.AppleSystemUIFont" charset="-120"/>
              <a:buChar char="-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50938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Wingdings" charset="2"/>
              <a:buChar char="§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6550" indent="-2270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Courier New" charset="0"/>
              <a:buChar char="o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6375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/>
              <a:defRPr sz="16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400" dirty="0"/>
              <a:t>Extra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8A156F-EA36-CBD6-14E1-4DE5AFE5E8EB}"/>
              </a:ext>
            </a:extLst>
          </p:cNvPr>
          <p:cNvSpPr txBox="1"/>
          <p:nvPr/>
        </p:nvSpPr>
        <p:spPr>
          <a:xfrm>
            <a:off x="982436" y="1065350"/>
            <a:ext cx="3752850" cy="646331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7944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CA3DE-0CFE-B649-0040-7841597DF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Basic Properties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6C25D-ADE1-99E6-16EA-7B7F277923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3583A3D-B734-FE4C-912C-2EA3D20EEBC9}" type="datetime1">
              <a:rPr lang="en-US" smtClean="0"/>
              <a:t>1/11/24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D12D0-9B8F-B131-007E-86D64EC9F9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LMAG2023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110D-4ACA-594B-FE55-EACA85758D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894B8A-8A2A-AC36-E692-8FE3DF35B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673" y="6504543"/>
            <a:ext cx="2132654" cy="3534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9141D53-AB16-8671-3F8A-9C280ECD1009}"/>
                  </a:ext>
                </a:extLst>
              </p:cNvPr>
              <p:cNvSpPr txBox="1"/>
              <p:nvPr/>
            </p:nvSpPr>
            <p:spPr>
              <a:xfrm>
                <a:off x="457200" y="1836405"/>
                <a:ext cx="2135812" cy="3156120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800" b="1" dirty="0">
                    <a:solidFill>
                      <a:schemeClr val="tx2">
                        <a:lumMod val="75000"/>
                      </a:schemeClr>
                    </a:solidFill>
                  </a:rPr>
                  <a:t>Metrics</a:t>
                </a:r>
                <a:r>
                  <a:rPr lang="en-US" sz="1800" dirty="0">
                    <a:solidFill>
                      <a:schemeClr val="tx2">
                        <a:lumMod val="75000"/>
                      </a:schemeClr>
                    </a:solidFill>
                  </a:rPr>
                  <a:t>:</a:t>
                </a:r>
              </a:p>
              <a:p>
                <a:r>
                  <a:rPr lang="en-US" dirty="0">
                    <a:solidFill>
                      <a:schemeClr val="tx2">
                        <a:lumMod val="75000"/>
                      </a:schemeClr>
                    </a:solidFill>
                  </a:rPr>
                  <a:t>(normalized)</a:t>
                </a:r>
                <a:endParaRPr lang="en-US" sz="1800" dirty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RMSE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𝑡𝑟𝑎𝑖𝑛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: 0.007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RMSE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𝑡𝑟𝑎𝑖𝑛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: 0.07 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𝑡𝑟𝑎𝑖𝑛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: 0.8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MSE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: 0.01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RMSE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dirty="0"/>
                  <a:t>: 0.08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: 0.7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9141D53-AB16-8671-3F8A-9C280ECD10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836405"/>
                <a:ext cx="2135812" cy="3156120"/>
              </a:xfrm>
              <a:prstGeom prst="rect">
                <a:avLst/>
              </a:prstGeom>
              <a:blipFill>
                <a:blip r:embed="rId3"/>
                <a:stretch>
                  <a:fillRect l="-2367" t="-800" b="-2000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787B80B-3F47-C984-21CD-2AF5A9B5FD95}"/>
                  </a:ext>
                </a:extLst>
              </p:cNvPr>
              <p:cNvSpPr txBox="1"/>
              <p:nvPr/>
            </p:nvSpPr>
            <p:spPr>
              <a:xfrm>
                <a:off x="7505417" y="2022481"/>
                <a:ext cx="4459875" cy="4539704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700" b="1" dirty="0">
                    <a:solidFill>
                      <a:schemeClr val="tx2">
                        <a:lumMod val="75000"/>
                      </a:schemeClr>
                    </a:solidFill>
                  </a:rPr>
                  <a:t>Hyperparameters (NN/CNN)</a:t>
                </a:r>
                <a:r>
                  <a:rPr lang="en-US" sz="1700" dirty="0">
                    <a:solidFill>
                      <a:schemeClr val="tx2">
                        <a:lumMod val="75000"/>
                      </a:schemeClr>
                    </a:solidFill>
                  </a:rPr>
                  <a:t>:</a:t>
                </a:r>
              </a:p>
              <a:p>
                <a:endParaRPr lang="en-US" sz="1700" dirty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700" u="sng" dirty="0">
                    <a:solidFill>
                      <a:schemeClr val="tx2">
                        <a:lumMod val="75000"/>
                      </a:schemeClr>
                    </a:solidFill>
                  </a:rPr>
                  <a:t>Epochs</a:t>
                </a:r>
                <a:r>
                  <a:rPr lang="en-US" sz="1700" dirty="0">
                    <a:solidFill>
                      <a:schemeClr val="tx2">
                        <a:lumMod val="75000"/>
                      </a:schemeClr>
                    </a:solidFill>
                  </a:rPr>
                  <a:t> (based on extra)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70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en-US" sz="1700" dirty="0">
                    <a:solidFill>
                      <a:schemeClr val="tx2">
                        <a:lumMod val="75000"/>
                      </a:schemeClr>
                    </a:solidFill>
                  </a:rPr>
                  <a:t>50 (batch ~128),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70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en-US" sz="1700" dirty="0">
                    <a:solidFill>
                      <a:schemeClr val="tx2">
                        <a:lumMod val="75000"/>
                      </a:schemeClr>
                    </a:solidFill>
                  </a:rPr>
                  <a:t>500 (batch ~length(</a:t>
                </a:r>
                <a:r>
                  <a:rPr lang="en-US" sz="1700" dirty="0" err="1">
                    <a:solidFill>
                      <a:schemeClr val="tx2">
                        <a:lumMod val="75000"/>
                      </a:schemeClr>
                    </a:solidFill>
                  </a:rPr>
                  <a:t>x_train</a:t>
                </a:r>
                <a:r>
                  <a:rPr lang="en-US" sz="1700" dirty="0">
                    <a:solidFill>
                      <a:schemeClr val="tx2">
                        <a:lumMod val="75000"/>
                      </a:schemeClr>
                    </a:solidFill>
                  </a:rPr>
                  <a:t>))</a:t>
                </a:r>
              </a:p>
              <a:p>
                <a:pPr lvl="1"/>
                <a:endParaRPr lang="en-US" sz="1700" dirty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700" u="sng" dirty="0">
                    <a:solidFill>
                      <a:schemeClr val="tx2">
                        <a:lumMod val="75000"/>
                      </a:schemeClr>
                    </a:solidFill>
                  </a:rPr>
                  <a:t>Optimizers</a:t>
                </a:r>
                <a:r>
                  <a:rPr lang="en-US" sz="1700" dirty="0">
                    <a:solidFill>
                      <a:schemeClr val="tx2">
                        <a:lumMod val="75000"/>
                      </a:schemeClr>
                    </a:solidFill>
                  </a:rPr>
                  <a:t>: Adam/</a:t>
                </a:r>
                <a:r>
                  <a:rPr lang="en-US" sz="1700" dirty="0" err="1">
                    <a:solidFill>
                      <a:schemeClr val="tx2">
                        <a:lumMod val="75000"/>
                      </a:schemeClr>
                    </a:solidFill>
                  </a:rPr>
                  <a:t>Nadam</a:t>
                </a:r>
                <a:r>
                  <a:rPr lang="en-US" sz="1700" dirty="0">
                    <a:solidFill>
                      <a:schemeClr val="tx2">
                        <a:lumMod val="75000"/>
                      </a:schemeClr>
                    </a:solidFill>
                  </a:rPr>
                  <a:t>/SGD</a:t>
                </a:r>
              </a:p>
              <a:p>
                <a:endParaRPr lang="en-US" sz="1700" dirty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700" u="sng" dirty="0">
                    <a:solidFill>
                      <a:schemeClr val="tx2">
                        <a:lumMod val="75000"/>
                      </a:schemeClr>
                    </a:solidFill>
                  </a:rPr>
                  <a:t>Activation function</a:t>
                </a:r>
                <a:r>
                  <a:rPr lang="en-US" sz="1700" dirty="0">
                    <a:solidFill>
                      <a:schemeClr val="tx2">
                        <a:lumMod val="75000"/>
                      </a:schemeClr>
                    </a:solidFill>
                  </a:rPr>
                  <a:t> : </a:t>
                </a:r>
                <a:r>
                  <a:rPr lang="en-US" sz="1700" dirty="0" err="1">
                    <a:solidFill>
                      <a:schemeClr val="tx2">
                        <a:lumMod val="75000"/>
                      </a:schemeClr>
                    </a:solidFill>
                  </a:rPr>
                  <a:t>Relu</a:t>
                </a:r>
                <a:r>
                  <a:rPr lang="en-US" sz="1700" dirty="0">
                    <a:solidFill>
                      <a:schemeClr val="tx2">
                        <a:lumMod val="75000"/>
                      </a:schemeClr>
                    </a:solidFill>
                  </a:rPr>
                  <a:t> (+)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700" dirty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700" u="sng" dirty="0">
                    <a:solidFill>
                      <a:schemeClr val="tx2">
                        <a:lumMod val="75000"/>
                      </a:schemeClr>
                    </a:solidFill>
                  </a:rPr>
                  <a:t>Loss function minimization</a:t>
                </a:r>
                <a:r>
                  <a:rPr lang="en-US" sz="1700" dirty="0">
                    <a:solidFill>
                      <a:schemeClr val="tx2">
                        <a:lumMod val="75000"/>
                      </a:schemeClr>
                    </a:solidFill>
                  </a:rPr>
                  <a:t>: MSE</a:t>
                </a:r>
              </a:p>
              <a:p>
                <a:endParaRPr lang="en-US" sz="1700" dirty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700" u="sng" dirty="0">
                    <a:solidFill>
                      <a:schemeClr val="tx2">
                        <a:lumMod val="75000"/>
                      </a:schemeClr>
                    </a:solidFill>
                  </a:rPr>
                  <a:t>Train/Test split</a:t>
                </a:r>
                <a:r>
                  <a:rPr lang="en-US" sz="1700" dirty="0">
                    <a:solidFill>
                      <a:schemeClr val="tx2">
                        <a:lumMod val="75000"/>
                      </a:schemeClr>
                    </a:solidFill>
                  </a:rPr>
                  <a:t>: Manual (few variations)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700" dirty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endParaRPr lang="en-US" sz="1700" dirty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endParaRPr lang="en-US" sz="1700" dirty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endParaRPr lang="en-US" sz="1700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787B80B-3F47-C984-21CD-2AF5A9B5FD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5417" y="2022481"/>
                <a:ext cx="4459875" cy="4539704"/>
              </a:xfrm>
              <a:prstGeom prst="rect">
                <a:avLst/>
              </a:prstGeom>
              <a:blipFill>
                <a:blip r:embed="rId4"/>
                <a:stretch>
                  <a:fillRect l="-567" t="-559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F54F1169-6118-24AB-625D-5822F3C7C0F0}"/>
              </a:ext>
            </a:extLst>
          </p:cNvPr>
          <p:cNvSpPr txBox="1"/>
          <p:nvPr/>
        </p:nvSpPr>
        <p:spPr>
          <a:xfrm>
            <a:off x="2775285" y="1181100"/>
            <a:ext cx="4906596" cy="341632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endParaRPr lang="en-US" sz="18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18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800" b="1" dirty="0">
                <a:solidFill>
                  <a:schemeClr val="tx2">
                    <a:lumMod val="75000"/>
                  </a:schemeClr>
                </a:solidFill>
              </a:rPr>
              <a:t>Basic Architectures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:</a:t>
            </a:r>
          </a:p>
          <a:p>
            <a:endParaRPr lang="en-US" sz="18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- Neural Network (60-80-100-80-60-1)</a:t>
            </a:r>
          </a:p>
          <a:p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- CNN (16/[4,4] – 8/[2,2]–400–200–100–1) </a:t>
            </a:r>
          </a:p>
          <a:p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- </a:t>
            </a:r>
            <a:r>
              <a:rPr lang="en-US" sz="1800" dirty="0" err="1">
                <a:solidFill>
                  <a:schemeClr val="tx2">
                    <a:lumMod val="75000"/>
                  </a:schemeClr>
                </a:solidFill>
              </a:rPr>
              <a:t>XGBoost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 (various variations)</a:t>
            </a:r>
          </a:p>
          <a:p>
            <a:endParaRPr lang="en-US" sz="18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800" b="1" dirty="0">
                <a:solidFill>
                  <a:schemeClr val="tx2">
                    <a:lumMod val="75000"/>
                  </a:schemeClr>
                </a:solidFill>
              </a:rPr>
              <a:t>Extras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:</a:t>
            </a:r>
          </a:p>
          <a:p>
            <a:endParaRPr lang="en-US" sz="18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early-stopping based on training loss.</a:t>
            </a:r>
          </a:p>
        </p:txBody>
      </p:sp>
    </p:spTree>
    <p:extLst>
      <p:ext uri="{BB962C8B-B14F-4D97-AF65-F5344CB8AC3E}">
        <p14:creationId xmlns:p14="http://schemas.microsoft.com/office/powerpoint/2010/main" val="17656851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CA3DE-0CFE-B649-0040-7841597DF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OMNI miss-match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6C25D-ADE1-99E6-16EA-7B7F277923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3583A3D-B734-FE4C-912C-2EA3D20EEBC9}" type="datetime1">
              <a:rPr lang="en-US" smtClean="0"/>
              <a:t>1/11/24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D12D0-9B8F-B131-007E-86D64EC9F9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LMAG2023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110D-4ACA-594B-FE55-EACA85758D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894B8A-8A2A-AC36-E692-8FE3DF35B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673" y="6504543"/>
            <a:ext cx="2132654" cy="3534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3B7CB2-8BCB-8E64-DCB7-6CCB970DD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75" y="1430510"/>
            <a:ext cx="5087552" cy="4817165"/>
          </a:xfrm>
          <a:prstGeom prst="rect">
            <a:avLst/>
          </a:prstGeom>
        </p:spPr>
      </p:pic>
      <p:sp>
        <p:nvSpPr>
          <p:cNvPr id="9" name="Arc 8">
            <a:extLst>
              <a:ext uri="{FF2B5EF4-FFF2-40B4-BE49-F238E27FC236}">
                <a16:creationId xmlns:a16="http://schemas.microsoft.com/office/drawing/2014/main" id="{7BC9C462-31DE-FA7F-7EC9-82A8E1D1EC02}"/>
              </a:ext>
            </a:extLst>
          </p:cNvPr>
          <p:cNvSpPr/>
          <p:nvPr/>
        </p:nvSpPr>
        <p:spPr>
          <a:xfrm flipH="1">
            <a:off x="8087950" y="1734887"/>
            <a:ext cx="6258560" cy="3464560"/>
          </a:xfrm>
          <a:prstGeom prst="arc">
            <a:avLst>
              <a:gd name="adj1" fmla="val 16207070"/>
              <a:gd name="adj2" fmla="val 5416960"/>
            </a:avLst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8E387B7D-9480-DC45-C1ED-8D7749E97FB2}"/>
              </a:ext>
            </a:extLst>
          </p:cNvPr>
          <p:cNvSpPr/>
          <p:nvPr/>
        </p:nvSpPr>
        <p:spPr>
          <a:xfrm flipH="1">
            <a:off x="9190310" y="2314007"/>
            <a:ext cx="6898640" cy="2179320"/>
          </a:xfrm>
          <a:prstGeom prst="arc">
            <a:avLst>
              <a:gd name="adj1" fmla="val 19290334"/>
              <a:gd name="adj2" fmla="val 2329708"/>
            </a:avLst>
          </a:prstGeom>
          <a:ln w="19050">
            <a:solidFill>
              <a:srgbClr val="00B050"/>
            </a:solidFill>
            <a:prstDash val="sysDot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4A11BF-43AF-DEC3-8829-E0800964A07B}"/>
              </a:ext>
            </a:extLst>
          </p:cNvPr>
          <p:cNvSpPr txBox="1"/>
          <p:nvPr/>
        </p:nvSpPr>
        <p:spPr>
          <a:xfrm>
            <a:off x="10307616" y="2097277"/>
            <a:ext cx="119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Garamond" panose="02020404030301010803" pitchFamily="18" charset="0"/>
              </a:rPr>
              <a:t>Magnetopause</a:t>
            </a:r>
            <a:endParaRPr lang="sv-SE" sz="1400" dirty="0">
              <a:solidFill>
                <a:srgbClr val="00B050"/>
              </a:solidFill>
              <a:latin typeface="Garamond" panose="020204040303010108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E680AA-B2C5-E5BB-1444-1A79B6DF2240}"/>
              </a:ext>
            </a:extLst>
          </p:cNvPr>
          <p:cNvSpPr txBox="1"/>
          <p:nvPr/>
        </p:nvSpPr>
        <p:spPr>
          <a:xfrm>
            <a:off x="10085129" y="1453998"/>
            <a:ext cx="976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Garamond" panose="02020404030301010803" pitchFamily="18" charset="0"/>
              </a:rPr>
              <a:t>Bow Shock</a:t>
            </a:r>
            <a:endParaRPr lang="sv-SE" sz="1400" dirty="0">
              <a:solidFill>
                <a:srgbClr val="0070C0"/>
              </a:solidFill>
              <a:latin typeface="Garamond" panose="02020404030301010803" pitchFamily="18" charset="0"/>
            </a:endParaRPr>
          </a:p>
        </p:txBody>
      </p:sp>
      <p:pic>
        <p:nvPicPr>
          <p:cNvPr id="13" name="Picture 4" descr="ÎÏÎ¿ÏÎ­Î»ÎµÏÎ¼Î± ÎµÎ¹ÎºÏÎ½Î±Ï Î³Î¹Î± circle half black">
            <a:extLst>
              <a:ext uri="{FF2B5EF4-FFF2-40B4-BE49-F238E27FC236}">
                <a16:creationId xmlns:a16="http://schemas.microsoft.com/office/drawing/2014/main" id="{CCE5E076-DF3C-13F6-3DA4-0A801F945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427" y="3241415"/>
            <a:ext cx="341422" cy="34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A6D8123-D0F7-80E8-D9D8-54287C8919CD}"/>
              </a:ext>
            </a:extLst>
          </p:cNvPr>
          <p:cNvSpPr txBox="1"/>
          <p:nvPr/>
        </p:nvSpPr>
        <p:spPr>
          <a:xfrm>
            <a:off x="10869491" y="3088446"/>
            <a:ext cx="5841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Garamond" panose="02020404030301010803" pitchFamily="18" charset="0"/>
              </a:rPr>
              <a:t>Earth</a:t>
            </a:r>
            <a:endParaRPr lang="sv-SE" sz="1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554F88C-7EBB-C5E5-8302-AB8EB10E42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254" y="2497621"/>
            <a:ext cx="501932" cy="3405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AD4AE56-3690-AE67-6750-248F68472EEC}"/>
              </a:ext>
            </a:extLst>
          </p:cNvPr>
          <p:cNvSpPr txBox="1"/>
          <p:nvPr/>
        </p:nvSpPr>
        <p:spPr>
          <a:xfrm>
            <a:off x="5843227" y="2972559"/>
            <a:ext cx="686406" cy="3231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OMNI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30D0ED0-73CF-7AD7-0721-ECBF794EB7C9}"/>
              </a:ext>
            </a:extLst>
          </p:cNvPr>
          <p:cNvCxnSpPr>
            <a:cxnSpLocks/>
          </p:cNvCxnSpPr>
          <p:nvPr/>
        </p:nvCxnSpPr>
        <p:spPr>
          <a:xfrm>
            <a:off x="5843227" y="3422303"/>
            <a:ext cx="4890774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34574CF-5108-1275-B04F-0C986A872A25}"/>
              </a:ext>
            </a:extLst>
          </p:cNvPr>
          <p:cNvSpPr txBox="1"/>
          <p:nvPr/>
        </p:nvSpPr>
        <p:spPr>
          <a:xfrm>
            <a:off x="7162327" y="2004381"/>
            <a:ext cx="1309974" cy="584775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MMS</a:t>
            </a:r>
          </a:p>
          <a:p>
            <a:pPr algn="ctr"/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~[17,2,2] 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11DBCE-63F3-3C5E-5E45-8B5D4AD7FA33}"/>
              </a:ext>
            </a:extLst>
          </p:cNvPr>
          <p:cNvSpPr txBox="1"/>
          <p:nvPr/>
        </p:nvSpPr>
        <p:spPr>
          <a:xfrm>
            <a:off x="6171675" y="3472652"/>
            <a:ext cx="1973756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chemeClr val="tx2">
                    <a:lumMod val="75000"/>
                  </a:schemeClr>
                </a:solidFill>
              </a:rPr>
              <a:t>ΔΤ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~4-5 mins</a:t>
            </a:r>
          </a:p>
        </p:txBody>
      </p:sp>
    </p:spTree>
    <p:extLst>
      <p:ext uri="{BB962C8B-B14F-4D97-AF65-F5344CB8AC3E}">
        <p14:creationId xmlns:p14="http://schemas.microsoft.com/office/powerpoint/2010/main" val="14789807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CA3DE-0CFE-B649-0040-7841597DF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results (moments)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6C25D-ADE1-99E6-16EA-7B7F277923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3583A3D-B734-FE4C-912C-2EA3D20EEBC9}" type="datetime1">
              <a:rPr lang="en-US" smtClean="0"/>
              <a:t>1/11/24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D12D0-9B8F-B131-007E-86D64EC9F9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LMAG2023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110D-4ACA-594B-FE55-EACA85758D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894B8A-8A2A-AC36-E692-8FE3DF35B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673" y="6504543"/>
            <a:ext cx="2132654" cy="3534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141D53-AB16-8671-3F8A-9C280ECD1009}"/>
              </a:ext>
            </a:extLst>
          </p:cNvPr>
          <p:cNvSpPr txBox="1"/>
          <p:nvPr/>
        </p:nvSpPr>
        <p:spPr>
          <a:xfrm>
            <a:off x="457200" y="1836405"/>
            <a:ext cx="2135812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dirty="0"/>
              <a:t>Density:</a:t>
            </a:r>
          </a:p>
          <a:p>
            <a:endParaRPr lang="en-US" dirty="0"/>
          </a:p>
          <a:p>
            <a:r>
              <a:rPr lang="en-US" dirty="0"/>
              <a:t>Real = 3.92</a:t>
            </a:r>
          </a:p>
          <a:p>
            <a:r>
              <a:rPr lang="en-US" dirty="0"/>
              <a:t>NN = 4.039</a:t>
            </a:r>
          </a:p>
        </p:txBody>
      </p:sp>
    </p:spTree>
    <p:extLst>
      <p:ext uri="{BB962C8B-B14F-4D97-AF65-F5344CB8AC3E}">
        <p14:creationId xmlns:p14="http://schemas.microsoft.com/office/powerpoint/2010/main" val="19833589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CA3DE-0CFE-B649-0040-7841597DF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Interesting results with </a:t>
            </a:r>
            <a:r>
              <a:rPr lang="en-US" dirty="0" err="1"/>
              <a:t>XGboost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6C25D-ADE1-99E6-16EA-7B7F277923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3583A3D-B734-FE4C-912C-2EA3D20EEBC9}" type="datetime1">
              <a:rPr lang="en-US" smtClean="0"/>
              <a:t>1/11/24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D12D0-9B8F-B131-007E-86D64EC9F9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LMAG2023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110D-4ACA-594B-FE55-EACA85758D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894B8A-8A2A-AC36-E692-8FE3DF35B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673" y="6504543"/>
            <a:ext cx="2132654" cy="3534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748F7F-4FD1-7546-4EF5-49EB7D38C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88" y="1351722"/>
            <a:ext cx="5071525" cy="50871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D12EE9-5B8F-2E07-5AC9-78CDD2196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1989" y="1295164"/>
            <a:ext cx="4675874" cy="50871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229EC8-A9D8-F970-9FF9-855CCF91651A}"/>
              </a:ext>
            </a:extLst>
          </p:cNvPr>
          <p:cNvSpPr txBox="1"/>
          <p:nvPr/>
        </p:nvSpPr>
        <p:spPr>
          <a:xfrm>
            <a:off x="2438400" y="1033670"/>
            <a:ext cx="742511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CNN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D29B29-2C50-408F-7C00-474FCA70478C}"/>
              </a:ext>
            </a:extLst>
          </p:cNvPr>
          <p:cNvSpPr txBox="1"/>
          <p:nvPr/>
        </p:nvSpPr>
        <p:spPr>
          <a:xfrm>
            <a:off x="9011089" y="1095109"/>
            <a:ext cx="1181734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XGboost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517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CA3DE-0CFE-B649-0040-7841597DF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Convolutional Neural Network (CNN) Layers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6C25D-ADE1-99E6-16EA-7B7F277923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3583A3D-B734-FE4C-912C-2EA3D20EEBC9}" type="datetime1">
              <a:rPr lang="en-US" smtClean="0"/>
              <a:t>1/11/24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D12D0-9B8F-B131-007E-86D64EC9F9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LMAG2023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110D-4ACA-594B-FE55-EACA85758D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894B8A-8A2A-AC36-E692-8FE3DF35B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673" y="6504543"/>
            <a:ext cx="2132654" cy="353457"/>
          </a:xfrm>
          <a:prstGeom prst="rect">
            <a:avLst/>
          </a:prstGeom>
        </p:spPr>
      </p:pic>
      <p:pic>
        <p:nvPicPr>
          <p:cNvPr id="8" name="Picture 4" descr="https://writelatex.s3.amazonaws.com/mvxpfptvpmkx/uploads/10083/24184913/1.png?X-Amz-Expires=14400&amp;X-Amz-Date=20180615T112157Z&amp;X-Amz-Algorithm=AWS4-HMAC-SHA256&amp;X-Amz-Credential=AKIAJF667VKUK4OW3LCA/20180615/us-east-1/s3/aws4_request&amp;X-Amz-SignedHeaders=host&amp;X-Amz-Signature=c42741c537846dd53e6e74d5bf7bb1250df53135f3f82497c684efb4f16ee79b">
            <a:extLst>
              <a:ext uri="{FF2B5EF4-FFF2-40B4-BE49-F238E27FC236}">
                <a16:creationId xmlns:a16="http://schemas.microsoft.com/office/drawing/2014/main" id="{17F3F455-CA83-36A3-3AEC-70A67E3BE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192" y="3050111"/>
            <a:ext cx="5644725" cy="235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i-systems.github.io/HSE545/machine%20learning%20all/Workshop/PHMAP/image_files/conv_animation.gif">
            <a:extLst>
              <a:ext uri="{FF2B5EF4-FFF2-40B4-BE49-F238E27FC236}">
                <a16:creationId xmlns:a16="http://schemas.microsoft.com/office/drawing/2014/main" id="{F1BBBC50-3ECD-0F0A-BE5E-79333C28D6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36" y="2785294"/>
            <a:ext cx="4044444" cy="288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17FBCE-D6FC-D9F4-B49F-9B833D4AB3E9}"/>
              </a:ext>
            </a:extLst>
          </p:cNvPr>
          <p:cNvSpPr txBox="1"/>
          <p:nvPr/>
        </p:nvSpPr>
        <p:spPr>
          <a:xfrm>
            <a:off x="518528" y="1892658"/>
            <a:ext cx="4596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>
                <a:solidFill>
                  <a:srgbClr val="000000"/>
                </a:solidFill>
              </a:rPr>
              <a:t>Convolution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Extract features &amp; keep spatial relationship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6481BF-7F80-20D3-95A0-FAE47EF4A1A2}"/>
              </a:ext>
            </a:extLst>
          </p:cNvPr>
          <p:cNvSpPr txBox="1"/>
          <p:nvPr/>
        </p:nvSpPr>
        <p:spPr>
          <a:xfrm>
            <a:off x="6463335" y="1892658"/>
            <a:ext cx="4570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>
                <a:solidFill>
                  <a:srgbClr val="000000"/>
                </a:solidFill>
              </a:rPr>
              <a:t>Pooling/Subsampling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Reduce dimensionality &amp; retain information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8CFEDB-62F3-9D61-35EB-5FCB0C2FF1EF}"/>
              </a:ext>
            </a:extLst>
          </p:cNvPr>
          <p:cNvSpPr txBox="1"/>
          <p:nvPr/>
        </p:nvSpPr>
        <p:spPr>
          <a:xfrm>
            <a:off x="0" y="6300592"/>
            <a:ext cx="17427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rgbClr val="000000"/>
                </a:solidFill>
              </a:rPr>
              <a:t>*Figure Courtesy: Erik </a:t>
            </a:r>
            <a:r>
              <a:rPr lang="en-US" sz="900" dirty="0" err="1">
                <a:solidFill>
                  <a:srgbClr val="000000"/>
                </a:solidFill>
              </a:rPr>
              <a:t>Reppel</a:t>
            </a:r>
            <a:r>
              <a:rPr lang="en-US" sz="9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C96FB4-ECB5-29FC-4AE2-D03052779247}"/>
              </a:ext>
            </a:extLst>
          </p:cNvPr>
          <p:cNvSpPr/>
          <p:nvPr/>
        </p:nvSpPr>
        <p:spPr>
          <a:xfrm>
            <a:off x="10036810" y="6300592"/>
            <a:ext cx="220445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000000"/>
                </a:solidFill>
              </a:rPr>
              <a:t>*Figure Courtesy: Cambridge Spark Ltd</a:t>
            </a:r>
          </a:p>
        </p:txBody>
      </p:sp>
    </p:spTree>
    <p:extLst>
      <p:ext uri="{BB962C8B-B14F-4D97-AF65-F5344CB8AC3E}">
        <p14:creationId xmlns:p14="http://schemas.microsoft.com/office/powerpoint/2010/main" val="134144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6C25D-ADE1-99E6-16EA-7B7F277923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3583A3D-B734-FE4C-912C-2EA3D20EEBC9}" type="datetime1">
              <a:rPr lang="en-US" smtClean="0"/>
              <a:t>1/11/24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D12D0-9B8F-B131-007E-86D64EC9F9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LMAG2023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110D-4ACA-594B-FE55-EACA85758D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894B8A-8A2A-AC36-E692-8FE3DF35B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673" y="6504543"/>
            <a:ext cx="2132654" cy="353457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C15D8885-A4CA-C425-ACB0-7FD43F400A99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65004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93738" indent="-2460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.AppleSystemUIFont" charset="-120"/>
              <a:buChar char="-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50938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Wingdings" charset="2"/>
              <a:buChar char="§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6550" indent="-2270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Courier New" charset="0"/>
              <a:buChar char="o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6375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/>
              <a:defRPr sz="16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400" dirty="0"/>
              <a:t>Introduction</a:t>
            </a:r>
          </a:p>
          <a:p>
            <a:pPr marL="0" indent="0" algn="ctr">
              <a:buFont typeface="Arial"/>
              <a:buNone/>
            </a:pPr>
            <a:r>
              <a:rPr lang="en-US" sz="3400" dirty="0"/>
              <a:t>(Earth’s Shock &amp; </a:t>
            </a:r>
            <a:r>
              <a:rPr lang="en-US" sz="3400" dirty="0" err="1"/>
              <a:t>Magnetosheath</a:t>
            </a:r>
            <a:r>
              <a:rPr lang="en-US" sz="3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40770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CA3DE-0CFE-B649-0040-7841597DF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Shock transition (Theory &amp; “initial” data)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6C25D-ADE1-99E6-16EA-7B7F277923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3583A3D-B734-FE4C-912C-2EA3D20EEBC9}" type="datetime1">
              <a:rPr lang="en-US" smtClean="0"/>
              <a:t>1/11/24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D12D0-9B8F-B131-007E-86D64EC9F9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LMAG2023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110D-4ACA-594B-FE55-EACA85758D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894B8A-8A2A-AC36-E692-8FE3DF35B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673" y="6504543"/>
            <a:ext cx="2132654" cy="353457"/>
          </a:xfrm>
          <a:prstGeom prst="rect">
            <a:avLst/>
          </a:prstGeom>
        </p:spPr>
      </p:pic>
      <p:pic>
        <p:nvPicPr>
          <p:cNvPr id="3" name="Picture 2" descr="Bow Shock Wave - an overview | ScienceDirect Topics">
            <a:extLst>
              <a:ext uri="{FF2B5EF4-FFF2-40B4-BE49-F238E27FC236}">
                <a16:creationId xmlns:a16="http://schemas.microsoft.com/office/drawing/2014/main" id="{BCB7FC18-CD48-5A31-D6F5-3B62CA4F8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185" y="1361782"/>
            <a:ext cx="4359953" cy="445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73F6269-2F19-A111-3148-7819C413CCCD}"/>
              </a:ext>
            </a:extLst>
          </p:cNvPr>
          <p:cNvSpPr/>
          <p:nvPr/>
        </p:nvSpPr>
        <p:spPr>
          <a:xfrm>
            <a:off x="8901844" y="6262536"/>
            <a:ext cx="328968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1964. Initial results of IMP-1 magnetic field experiment.</a:t>
            </a:r>
            <a:endParaRPr lang="sv-SE" sz="1000" dirty="0">
              <a:solidFill>
                <a:srgbClr val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71FA10-2F10-1E0D-8511-8B4EFEAEBF23}"/>
              </a:ext>
            </a:extLst>
          </p:cNvPr>
          <p:cNvSpPr txBox="1"/>
          <p:nvPr/>
        </p:nvSpPr>
        <p:spPr>
          <a:xfrm>
            <a:off x="344316" y="5081716"/>
            <a:ext cx="569098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Rankine </a:t>
            </a:r>
            <a:r>
              <a:rPr lang="en-US" sz="1600" dirty="0" err="1">
                <a:solidFill>
                  <a:srgbClr val="000000"/>
                </a:solidFill>
              </a:rPr>
              <a:t>Hugoniot</a:t>
            </a:r>
            <a:r>
              <a:rPr lang="en-US" sz="1600" dirty="0">
                <a:solidFill>
                  <a:srgbClr val="000000"/>
                </a:solidFill>
              </a:rPr>
              <a:t> relations </a:t>
            </a:r>
            <a:r>
              <a:rPr lang="en-US" sz="1600" dirty="0">
                <a:solidFill>
                  <a:srgbClr val="000000"/>
                </a:solidFill>
                <a:sym typeface="Wingdings" panose="05000000000000000000" pitchFamily="2" charset="2"/>
              </a:rPr>
              <a:t>/ Jump Conditions</a:t>
            </a:r>
          </a:p>
          <a:p>
            <a:endParaRPr lang="en-US" sz="1600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 algn="ctr"/>
            <a:r>
              <a:rPr lang="en-US" sz="1600" dirty="0">
                <a:solidFill>
                  <a:srgbClr val="FF0000"/>
                </a:solidFill>
                <a:sym typeface="Wingdings" panose="05000000000000000000" pitchFamily="2" charset="2"/>
              </a:rPr>
              <a:t>Thermalization</a:t>
            </a:r>
            <a:r>
              <a:rPr lang="en-US" sz="1600" dirty="0">
                <a:solidFill>
                  <a:srgbClr val="000000"/>
                </a:solidFill>
                <a:sym typeface="Wingdings" panose="05000000000000000000" pitchFamily="2" charset="2"/>
              </a:rPr>
              <a:t>, </a:t>
            </a:r>
            <a:r>
              <a:rPr lang="en-US" sz="1600" dirty="0">
                <a:solidFill>
                  <a:srgbClr val="7030A0"/>
                </a:solidFill>
                <a:sym typeface="Wingdings" panose="05000000000000000000" pitchFamily="2" charset="2"/>
              </a:rPr>
              <a:t>Compression</a:t>
            </a:r>
            <a:r>
              <a:rPr lang="en-US" sz="1600" dirty="0">
                <a:solidFill>
                  <a:srgbClr val="000000"/>
                </a:solidFill>
                <a:sym typeface="Wingdings" panose="05000000000000000000" pitchFamily="2" charset="2"/>
              </a:rPr>
              <a:t>, </a:t>
            </a:r>
            <a:r>
              <a:rPr lang="en-US" sz="1600" dirty="0">
                <a:solidFill>
                  <a:srgbClr val="00B0F0"/>
                </a:solidFill>
                <a:sym typeface="Wingdings" panose="05000000000000000000" pitchFamily="2" charset="2"/>
              </a:rPr>
              <a:t>Breaking</a:t>
            </a:r>
            <a:endParaRPr lang="sv-SE" sz="1600" dirty="0">
              <a:solidFill>
                <a:srgbClr val="00B0F0"/>
              </a:solidFill>
            </a:endParaRP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1D Isotropic and adiabatic one fluid plasma shock transitions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9B9C82B-65EE-2A5F-E8D2-F8D86A72A222}"/>
              </a:ext>
            </a:extLst>
          </p:cNvPr>
          <p:cNvCxnSpPr>
            <a:cxnSpLocks/>
          </p:cNvCxnSpPr>
          <p:nvPr/>
        </p:nvCxnSpPr>
        <p:spPr>
          <a:xfrm flipV="1">
            <a:off x="6311025" y="1918866"/>
            <a:ext cx="1562975" cy="384774"/>
          </a:xfrm>
          <a:prstGeom prst="straightConnector1">
            <a:avLst/>
          </a:prstGeom>
          <a:ln w="12700">
            <a:solidFill>
              <a:srgbClr val="05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C5DF13C-C9DA-4E4B-5599-0D498E695CD9}"/>
              </a:ext>
            </a:extLst>
          </p:cNvPr>
          <p:cNvCxnSpPr>
            <a:cxnSpLocks/>
          </p:cNvCxnSpPr>
          <p:nvPr/>
        </p:nvCxnSpPr>
        <p:spPr>
          <a:xfrm>
            <a:off x="6629400" y="3590202"/>
            <a:ext cx="1244600" cy="1156883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DFB18A4-2C94-0458-34E3-1A75FCF1928E}"/>
              </a:ext>
            </a:extLst>
          </p:cNvPr>
          <p:cNvCxnSpPr>
            <a:cxnSpLocks/>
          </p:cNvCxnSpPr>
          <p:nvPr/>
        </p:nvCxnSpPr>
        <p:spPr>
          <a:xfrm flipV="1">
            <a:off x="6549887" y="3224738"/>
            <a:ext cx="1209847" cy="114170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75AC0BC-0DF8-A7F0-43A1-7ED7580744F2}"/>
              </a:ext>
            </a:extLst>
          </p:cNvPr>
          <p:cNvCxnSpPr>
            <a:cxnSpLocks/>
          </p:cNvCxnSpPr>
          <p:nvPr/>
        </p:nvCxnSpPr>
        <p:spPr>
          <a:xfrm>
            <a:off x="6629400" y="1861362"/>
            <a:ext cx="952500" cy="630199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5BE6D0B3-F6BD-F16B-246B-FCD289E50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542" y="973797"/>
            <a:ext cx="65532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9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CA3DE-0CFE-B649-0040-7841597DF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Bow shock transition (reality)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6C25D-ADE1-99E6-16EA-7B7F277923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3583A3D-B734-FE4C-912C-2EA3D20EEBC9}" type="datetime1">
              <a:rPr lang="en-US" smtClean="0"/>
              <a:t>1/11/24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D12D0-9B8F-B131-007E-86D64EC9F9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LMAG2023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110D-4ACA-594B-FE55-EACA85758D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894B8A-8A2A-AC36-E692-8FE3DF35B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673" y="6504543"/>
            <a:ext cx="2132654" cy="353457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B302D426-2601-AFD8-4857-0540E8E8496D}"/>
              </a:ext>
            </a:extLst>
          </p:cNvPr>
          <p:cNvSpPr txBox="1">
            <a:spLocks/>
          </p:cNvSpPr>
          <p:nvPr/>
        </p:nvSpPr>
        <p:spPr>
          <a:xfrm>
            <a:off x="457200" y="1430400"/>
            <a:ext cx="6354625" cy="47602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93738" indent="-2460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.AppleSystemUIFont" charset="-120"/>
              <a:buChar char="-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50938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Wingdings" charset="2"/>
              <a:buChar char="§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6550" indent="-2270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Courier New" charset="0"/>
              <a:buChar char="o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6375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/>
              <a:defRPr sz="16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>
                <a:solidFill>
                  <a:srgbClr val="000000"/>
                </a:solidFill>
              </a:rPr>
              <a:t>Reality though is more complicated (as </a:t>
            </a:r>
            <a:r>
              <a:rPr lang="en-US" u="sng" dirty="0"/>
              <a:t>expected…</a:t>
            </a:r>
            <a:r>
              <a:rPr lang="en-US" u="sng" dirty="0">
                <a:solidFill>
                  <a:srgbClr val="000000"/>
                </a:solidFill>
              </a:rPr>
              <a:t>):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3D &amp; kinetic effects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Foreshock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Turbulence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Reconnection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Non linear effects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Evolution of plasma waves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SLAMS, </a:t>
            </a:r>
            <a:r>
              <a:rPr lang="en-US" dirty="0" err="1">
                <a:solidFill>
                  <a:srgbClr val="000000"/>
                </a:solidFill>
              </a:rPr>
              <a:t>Shocklets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Magnetosheath</a:t>
            </a:r>
            <a:r>
              <a:rPr lang="en-US" dirty="0">
                <a:solidFill>
                  <a:srgbClr val="000000"/>
                </a:solidFill>
              </a:rPr>
              <a:t> Jets etc.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Solar wind condition variability</a:t>
            </a:r>
          </a:p>
          <a:p>
            <a:pPr marL="285750" indent="-285750">
              <a:buFontTx/>
              <a:buChar char="-"/>
            </a:pPr>
            <a:r>
              <a:rPr lang="en-US" dirty="0"/>
              <a:t>Transient phenomena (e.g. CMEs)</a:t>
            </a:r>
            <a:endParaRPr lang="sv-SE" dirty="0">
              <a:solidFill>
                <a:srgbClr val="000000"/>
              </a:solidFill>
            </a:endParaRPr>
          </a:p>
        </p:txBody>
      </p:sp>
      <p:pic>
        <p:nvPicPr>
          <p:cNvPr id="9" name="Picture 2" descr="Zoomed-in image of the magnetosheath and foreshock region of the... |  Download Scientific Diagram">
            <a:extLst>
              <a:ext uri="{FF2B5EF4-FFF2-40B4-BE49-F238E27FC236}">
                <a16:creationId xmlns:a16="http://schemas.microsoft.com/office/drawing/2014/main" id="{F016E500-67AB-1ED5-07FC-87B3793B3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140" y="1207179"/>
            <a:ext cx="4677162" cy="477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604F7D3-D60B-B15F-92BC-4CE2AFB13DB6}"/>
              </a:ext>
            </a:extLst>
          </p:cNvPr>
          <p:cNvSpPr/>
          <p:nvPr/>
        </p:nvSpPr>
        <p:spPr>
          <a:xfrm>
            <a:off x="10495702" y="6254253"/>
            <a:ext cx="16962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Credits: </a:t>
            </a:r>
            <a:r>
              <a:rPr lang="el-GR" sz="1000" dirty="0">
                <a:solidFill>
                  <a:srgbClr val="000000"/>
                </a:solidFill>
              </a:rPr>
              <a:t>V</a:t>
            </a:r>
            <a:r>
              <a:rPr lang="en-US" sz="1000" dirty="0">
                <a:solidFill>
                  <a:srgbClr val="000000"/>
                </a:solidFill>
              </a:rPr>
              <a:t>LASIATOR team</a:t>
            </a:r>
            <a:endParaRPr lang="sv-SE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28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CA3DE-0CFE-B649-0040-7841597DF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Earth’s shock and magnetosphere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6C25D-ADE1-99E6-16EA-7B7F277923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3583A3D-B734-FE4C-912C-2EA3D20EEBC9}" type="datetime1">
              <a:rPr lang="en-US" smtClean="0"/>
              <a:t>1/11/24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D12D0-9B8F-B131-007E-86D64EC9F9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LMAG2023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110D-4ACA-594B-FE55-EACA85758D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894B8A-8A2A-AC36-E692-8FE3DF35B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673" y="6504543"/>
            <a:ext cx="2132654" cy="3534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3DBB43-F4FA-9C1A-F27E-861ADB63D3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78" y="1340145"/>
            <a:ext cx="5046601" cy="469791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C3F2D2-0627-9002-1B45-9E5E77C58A02}"/>
              </a:ext>
            </a:extLst>
          </p:cNvPr>
          <p:cNvSpPr/>
          <p:nvPr/>
        </p:nvSpPr>
        <p:spPr>
          <a:xfrm>
            <a:off x="0" y="6320429"/>
            <a:ext cx="277992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+mj-lt"/>
              </a:rPr>
              <a:t>Courtesy of M. </a:t>
            </a:r>
            <a:r>
              <a:rPr lang="en-US" sz="800" dirty="0" err="1">
                <a:solidFill>
                  <a:srgbClr val="000000"/>
                </a:solidFill>
                <a:latin typeface="+mj-lt"/>
              </a:rPr>
              <a:t>Palmroth</a:t>
            </a:r>
            <a:r>
              <a:rPr lang="en-US" sz="800" dirty="0">
                <a:solidFill>
                  <a:srgbClr val="000000"/>
                </a:solidFill>
                <a:latin typeface="+mj-lt"/>
              </a:rPr>
              <a:t>, U Helsinki / Edited by S. Raptis</a:t>
            </a:r>
            <a:endParaRPr lang="sv-SE" sz="8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122D3D-D32D-F18D-5740-34C2A0192B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108" y="1340170"/>
            <a:ext cx="6090194" cy="46895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63EA2C1-3AD7-D621-F37F-1D600CD273B6}"/>
              </a:ext>
            </a:extLst>
          </p:cNvPr>
          <p:cNvSpPr/>
          <p:nvPr/>
        </p:nvSpPr>
        <p:spPr>
          <a:xfrm>
            <a:off x="11130491" y="6320429"/>
            <a:ext cx="106150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v-SE" sz="800" dirty="0">
                <a:solidFill>
                  <a:srgbClr val="000000"/>
                </a:solidFill>
              </a:rPr>
              <a:t>L. B. Wilson (2016)</a:t>
            </a:r>
          </a:p>
        </p:txBody>
      </p:sp>
    </p:spTree>
    <p:extLst>
      <p:ext uri="{BB962C8B-B14F-4D97-AF65-F5344CB8AC3E}">
        <p14:creationId xmlns:p14="http://schemas.microsoft.com/office/powerpoint/2010/main" val="2142637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CA3DE-0CFE-B649-0040-7841597DF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Qpar</a:t>
            </a:r>
            <a:r>
              <a:rPr lang="en-US" dirty="0"/>
              <a:t> &amp; </a:t>
            </a:r>
            <a:r>
              <a:rPr lang="en-US" dirty="0" err="1"/>
              <a:t>Qperp</a:t>
            </a:r>
            <a:r>
              <a:rPr lang="en-US" dirty="0"/>
              <a:t> shocks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6C25D-ADE1-99E6-16EA-7B7F277923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3583A3D-B734-FE4C-912C-2EA3D20EEBC9}" type="datetime1">
              <a:rPr lang="en-US" smtClean="0"/>
              <a:t>1/11/24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D12D0-9B8F-B131-007E-86D64EC9F9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LMAG2023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110D-4ACA-594B-FE55-EACA85758D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894B8A-8A2A-AC36-E692-8FE3DF35B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673" y="6504543"/>
            <a:ext cx="2132654" cy="353457"/>
          </a:xfrm>
          <a:prstGeom prst="rect">
            <a:avLst/>
          </a:prstGeom>
        </p:spPr>
      </p:pic>
      <p:pic>
        <p:nvPicPr>
          <p:cNvPr id="8" name="Picture 4" descr="Bow shock sketch">
            <a:extLst>
              <a:ext uri="{FF2B5EF4-FFF2-40B4-BE49-F238E27FC236}">
                <a16:creationId xmlns:a16="http://schemas.microsoft.com/office/drawing/2014/main" id="{1CF86BDF-5EB2-24C0-A6C4-D2505D314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60" y="934008"/>
            <a:ext cx="9001797" cy="543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5700FDA-1957-289A-08D0-6A9F4AD9B081}"/>
                  </a:ext>
                </a:extLst>
              </p:cNvPr>
              <p:cNvSpPr txBox="1"/>
              <p:nvPr/>
            </p:nvSpPr>
            <p:spPr>
              <a:xfrm>
                <a:off x="10059594" y="2826432"/>
                <a:ext cx="188217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i="1" dirty="0">
                    <a:solidFill>
                      <a:srgbClr val="0070C0"/>
                    </a:solidFill>
                  </a:rPr>
                  <a:t>Qpar</a:t>
                </a:r>
                <a:r>
                  <a:rPr lang="en-US" sz="1400" i="1" dirty="0">
                    <a:solidFill>
                      <a:srgbClr val="000000"/>
                    </a:solidFill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Β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  <m:r>
                      <a:rPr lang="el-GR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sSup>
                      <m:sSupPr>
                        <m:ctrlP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1400" i="1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 </a:t>
                </a:r>
              </a:p>
              <a:p>
                <a:pPr algn="ctr"/>
                <a:r>
                  <a:rPr lang="en-US" sz="1400" i="1" dirty="0" err="1">
                    <a:solidFill>
                      <a:srgbClr val="FF0000"/>
                    </a:solidFill>
                  </a:rPr>
                  <a:t>Qperp</a:t>
                </a:r>
                <a:r>
                  <a:rPr lang="en-US" sz="1400" i="1" dirty="0">
                    <a:solidFill>
                      <a:srgbClr val="000000"/>
                    </a:solidFill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Β</m:t>
                        </m:r>
                        <m:r>
                          <m:rPr>
                            <m:sty m:val="p"/>
                          </m:rPr>
                          <a:rPr lang="en-US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  <m:r>
                      <a:rPr lang="el-GR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sSup>
                      <m:sSupPr>
                        <m:ctrlP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1400" i="1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 </a:t>
                </a:r>
              </a:p>
              <a:p>
                <a:pPr algn="ctr"/>
                <a:endParaRPr lang="en-US" sz="1400" i="1" dirty="0">
                  <a:solidFill>
                    <a:srgbClr val="000000"/>
                  </a:solidFill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5700FDA-1957-289A-08D0-6A9F4AD9B0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9594" y="2826432"/>
                <a:ext cx="1882178" cy="738664"/>
              </a:xfrm>
              <a:prstGeom prst="rect">
                <a:avLst/>
              </a:prstGeom>
              <a:blipFill>
                <a:blip r:embed="rId4"/>
                <a:stretch>
                  <a:fillRect t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0C56BC3-C0EA-5BB2-8166-AE4D8981E61D}"/>
                  </a:ext>
                </a:extLst>
              </p:cNvPr>
              <p:cNvSpPr/>
              <p:nvPr/>
            </p:nvSpPr>
            <p:spPr>
              <a:xfrm>
                <a:off x="10052757" y="1587833"/>
                <a:ext cx="1854005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000000"/>
                    </a:solidFill>
                  </a:rPr>
                  <a:t>“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Β</m:t>
                        </m:r>
                        <m:r>
                          <m:rPr>
                            <m:sty m:val="p"/>
                          </m:rPr>
                          <a:rPr lang="en-US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</m:oMath>
                </a14:m>
                <a:r>
                  <a:rPr lang="sv-SE" sz="1400" dirty="0">
                    <a:solidFill>
                      <a:srgbClr val="000000"/>
                    </a:solidFill>
                  </a:rPr>
                  <a:t> is the </a:t>
                </a:r>
                <a:r>
                  <a:rPr lang="sv-SE" sz="1400" dirty="0" err="1">
                    <a:solidFill>
                      <a:srgbClr val="000000"/>
                    </a:solidFill>
                  </a:rPr>
                  <a:t>angle</a:t>
                </a:r>
                <a:r>
                  <a:rPr lang="sv-SE" sz="1400" dirty="0">
                    <a:solidFill>
                      <a:srgbClr val="000000"/>
                    </a:solidFill>
                  </a:rPr>
                  <a:t> </a:t>
                </a:r>
                <a:r>
                  <a:rPr lang="sv-SE" sz="1400" dirty="0" err="1">
                    <a:solidFill>
                      <a:srgbClr val="000000"/>
                    </a:solidFill>
                  </a:rPr>
                  <a:t>between</a:t>
                </a:r>
                <a:r>
                  <a:rPr lang="sv-SE" sz="1400" dirty="0">
                    <a:solidFill>
                      <a:srgbClr val="000000"/>
                    </a:solidFill>
                  </a:rPr>
                  <a:t> the IMF and the </a:t>
                </a:r>
                <a:r>
                  <a:rPr lang="sv-SE" sz="1400" dirty="0" err="1">
                    <a:solidFill>
                      <a:srgbClr val="000000"/>
                    </a:solidFill>
                  </a:rPr>
                  <a:t>shock’s</a:t>
                </a:r>
                <a:r>
                  <a:rPr lang="sv-SE" sz="1400" dirty="0">
                    <a:solidFill>
                      <a:srgbClr val="000000"/>
                    </a:solidFill>
                  </a:rPr>
                  <a:t> normal </a:t>
                </a:r>
                <a:r>
                  <a:rPr lang="sv-SE" sz="1400" dirty="0" err="1">
                    <a:solidFill>
                      <a:srgbClr val="000000"/>
                    </a:solidFill>
                  </a:rPr>
                  <a:t>vector</a:t>
                </a:r>
                <a:r>
                  <a:rPr lang="sv-SE" sz="1400" dirty="0">
                    <a:solidFill>
                      <a:srgbClr val="000000"/>
                    </a:solidFill>
                  </a:rPr>
                  <a:t>”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0C56BC3-C0EA-5BB2-8166-AE4D8981E6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2757" y="1587833"/>
                <a:ext cx="1854005" cy="954107"/>
              </a:xfrm>
              <a:prstGeom prst="rect">
                <a:avLst/>
              </a:prstGeom>
              <a:blipFill>
                <a:blip r:embed="rId5"/>
                <a:stretch>
                  <a:fillRect l="-680" r="-3401" b="-5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E7861942-EF1B-9BC7-F4F6-ED80F357DDBF}"/>
              </a:ext>
            </a:extLst>
          </p:cNvPr>
          <p:cNvSpPr txBox="1"/>
          <p:nvPr/>
        </p:nvSpPr>
        <p:spPr>
          <a:xfrm>
            <a:off x="-57054" y="6286691"/>
            <a:ext cx="47963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</a:rPr>
              <a:t>Raptis</a:t>
            </a:r>
            <a:r>
              <a:rPr lang="en-US" sz="1000" dirty="0">
                <a:solidFill>
                  <a:srgbClr val="000000"/>
                </a:solidFill>
              </a:rPr>
              <a:t>, </a:t>
            </a:r>
            <a:r>
              <a:rPr lang="en-US" sz="1000" dirty="0" err="1">
                <a:solidFill>
                  <a:srgbClr val="000000"/>
                </a:solidFill>
              </a:rPr>
              <a:t>Aminalragia-Giamini</a:t>
            </a:r>
            <a:r>
              <a:rPr lang="en-US" sz="1000" dirty="0">
                <a:solidFill>
                  <a:srgbClr val="000000"/>
                </a:solidFill>
              </a:rPr>
              <a:t> et al. (2020) | Front. Astron. Space </a:t>
            </a:r>
            <a:r>
              <a:rPr lang="en-US" sz="1000" dirty="0" err="1">
                <a:solidFill>
                  <a:srgbClr val="000000"/>
                </a:solidFill>
              </a:rPr>
              <a:t>Sci</a:t>
            </a:r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861469"/>
      </p:ext>
    </p:extLst>
  </p:cSld>
  <p:clrMapOvr>
    <a:masterClrMapping/>
  </p:clrMapOvr>
</p:sld>
</file>

<file path=ppt/theme/theme1.xml><?xml version="1.0" encoding="utf-8"?>
<a:theme xmlns:a="http://schemas.openxmlformats.org/drawingml/2006/main" name="APL-PowerPoint-Theme_light">
  <a:themeElements>
    <a:clrScheme name="Custom 2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C73"/>
      </a:accent1>
      <a:accent2>
        <a:srgbClr val="3E8EDE"/>
      </a:accent2>
      <a:accent3>
        <a:srgbClr val="74AA50"/>
      </a:accent3>
      <a:accent4>
        <a:srgbClr val="D2D755"/>
      </a:accent4>
      <a:accent5>
        <a:srgbClr val="FF9E16"/>
      </a:accent5>
      <a:accent6>
        <a:srgbClr val="E03C30"/>
      </a:accent6>
      <a:hlink>
        <a:srgbClr val="0537FF"/>
      </a:hlink>
      <a:folHlink>
        <a:srgbClr val="953A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9050">
          <a:noFill/>
        </a:ln>
      </a:spPr>
      <a:bodyPr wrap="square" rtlCol="0">
        <a:spAutoFit/>
      </a:bodyPr>
      <a:lstStyle>
        <a:defPPr>
          <a:defRPr sz="2000" dirty="0" err="1" smtClean="0">
            <a:solidFill>
              <a:schemeClr val="tx2">
                <a:lumMod val="7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6" id="{16C812F3-2FAC-5A45-BDAF-C812BAE1DAA2}" vid="{8F7B72D4-A8C2-6840-876C-3FF5A50C17A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57BFD2CB1E744298C1AF8AA7379FF3" ma:contentTypeVersion="2" ma:contentTypeDescription="Create a new document." ma:contentTypeScope="" ma:versionID="15c23ae1aff2a31a8746ac30c25ad53f">
  <xsd:schema xmlns:xsd="http://www.w3.org/2001/XMLSchema" xmlns:xs="http://www.w3.org/2001/XMLSchema" xmlns:p="http://schemas.microsoft.com/office/2006/metadata/properties" xmlns:ns1="http://schemas.microsoft.com/sharepoint/v3" xmlns:ns2="http://schemas.microsoft.com/sharepoint/v4" targetNamespace="http://schemas.microsoft.com/office/2006/metadata/properties" ma:root="true" ma:fieldsID="0ebe41797ef7d785f7ee00a308cc1d4d" ns1:_="" ns2:_="">
    <xsd:import namespace="http://schemas.microsoft.com/sharepoint/v3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0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911D45-17A0-45A6-A22C-53F5573CA735}">
  <ds:schemaRefs>
    <ds:schemaRef ds:uri="http://schemas.microsoft.com/office/2006/metadata/properties"/>
    <ds:schemaRef ds:uri="http://schemas.microsoft.com/office/infopath/2007/PartnerControls"/>
    <ds:schemaRef ds:uri="http://schemas.microsoft.com/sharepoint/v4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4AA6DDF8-B058-4ED7-BDF4-785C140BC0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15DBFC5-D377-49F5-9682-C93407E8475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APL-PowerPoint-Theme_light</Template>
  <TotalTime>26805</TotalTime>
  <Words>1391</Words>
  <Application>Microsoft Macintosh PowerPoint</Application>
  <PresentationFormat>Widescreen</PresentationFormat>
  <Paragraphs>468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.AppleSystemUIFont</vt:lpstr>
      <vt:lpstr>Arial</vt:lpstr>
      <vt:lpstr>Calibri</vt:lpstr>
      <vt:lpstr>Cambria Math</vt:lpstr>
      <vt:lpstr>Courier New</vt:lpstr>
      <vt:lpstr>Garamond</vt:lpstr>
      <vt:lpstr>Garamond Premr Pro</vt:lpstr>
      <vt:lpstr>Helvetica</vt:lpstr>
      <vt:lpstr>Times New Roman</vt:lpstr>
      <vt:lpstr>Wingdings</vt:lpstr>
      <vt:lpstr>APL-PowerPoint-Theme_light</vt:lpstr>
      <vt:lpstr>Characterizing Earth’s Magnetosheath and High-Speed Downstream Jets using Machine Learning</vt:lpstr>
      <vt:lpstr>PowerPoint Presentation</vt:lpstr>
      <vt:lpstr>Neural Networks &amp; Backpropagation</vt:lpstr>
      <vt:lpstr>Convolutional Neural Network (CNN) Layers</vt:lpstr>
      <vt:lpstr>PowerPoint Presentation</vt:lpstr>
      <vt:lpstr>Shock transition (Theory &amp; “initial” data)</vt:lpstr>
      <vt:lpstr>Bow shock transition (reality)</vt:lpstr>
      <vt:lpstr>Earth’s shock and magnetosphere</vt:lpstr>
      <vt:lpstr>Qpar &amp; Qperp shocks</vt:lpstr>
      <vt:lpstr>Shock transitions with MMS</vt:lpstr>
      <vt:lpstr>A common problem</vt:lpstr>
      <vt:lpstr>PowerPoint Presentation</vt:lpstr>
      <vt:lpstr>Big picture</vt:lpstr>
      <vt:lpstr>Relevant Paper #1</vt:lpstr>
      <vt:lpstr>Big picture</vt:lpstr>
      <vt:lpstr>Relevant Paper #2</vt:lpstr>
      <vt:lpstr>Relevant Paper #2</vt:lpstr>
      <vt:lpstr>Big picture</vt:lpstr>
      <vt:lpstr>Relevant Paper #3</vt:lpstr>
      <vt:lpstr>PowerPoint Presentation</vt:lpstr>
      <vt:lpstr>Dataset &amp; caveats</vt:lpstr>
      <vt:lpstr>Pre-process steps</vt:lpstr>
      <vt:lpstr>Pre-process steps</vt:lpstr>
      <vt:lpstr>Pre-process steps</vt:lpstr>
      <vt:lpstr>Basic idea (NN)</vt:lpstr>
      <vt:lpstr>Preliminary results (test set)</vt:lpstr>
      <vt:lpstr>Basic idea (NN)</vt:lpstr>
      <vt:lpstr>Basic idea (CNN)</vt:lpstr>
      <vt:lpstr>Preliminary results (test set)</vt:lpstr>
      <vt:lpstr>Discussion &amp; Conclusion</vt:lpstr>
      <vt:lpstr>PowerPoint Presentation</vt:lpstr>
      <vt:lpstr>Model Basic Properties</vt:lpstr>
      <vt:lpstr>Example of OMNI miss-match</vt:lpstr>
      <vt:lpstr>Preliminary results (moments)</vt:lpstr>
      <vt:lpstr>Interesting results with XGboost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Slava</dc:creator>
  <cp:keywords/>
  <dc:description>Version 1.0</dc:description>
  <cp:lastModifiedBy>Savvas Raptis</cp:lastModifiedBy>
  <cp:revision>1328</cp:revision>
  <cp:lastPrinted>2017-08-24T18:44:08Z</cp:lastPrinted>
  <dcterms:created xsi:type="dcterms:W3CDTF">2020-06-15T13:25:06Z</dcterms:created>
  <dcterms:modified xsi:type="dcterms:W3CDTF">2024-01-12T04:36:44Z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0x0101009757BFD2CB1E744298C1AF8AA7379FF3</vt:lpwstr>
  </property>
</Properties>
</file>