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35"/>
  </p:notesMasterIdLst>
  <p:handoutMasterIdLst>
    <p:handoutMasterId r:id="rId36"/>
  </p:handoutMasterIdLst>
  <p:sldIdLst>
    <p:sldId id="365" r:id="rId5"/>
    <p:sldId id="575" r:id="rId6"/>
    <p:sldId id="817" r:id="rId7"/>
    <p:sldId id="564" r:id="rId8"/>
    <p:sldId id="778" r:id="rId9"/>
    <p:sldId id="794" r:id="rId10"/>
    <p:sldId id="809" r:id="rId11"/>
    <p:sldId id="810" r:id="rId12"/>
    <p:sldId id="795" r:id="rId13"/>
    <p:sldId id="832" r:id="rId14"/>
    <p:sldId id="826" r:id="rId15"/>
    <p:sldId id="822" r:id="rId16"/>
    <p:sldId id="825" r:id="rId17"/>
    <p:sldId id="829" r:id="rId18"/>
    <p:sldId id="823" r:id="rId19"/>
    <p:sldId id="824" r:id="rId20"/>
    <p:sldId id="830" r:id="rId21"/>
    <p:sldId id="811" r:id="rId22"/>
    <p:sldId id="818" r:id="rId23"/>
    <p:sldId id="831" r:id="rId24"/>
    <p:sldId id="821" r:id="rId25"/>
    <p:sldId id="820" r:id="rId26"/>
    <p:sldId id="808" r:id="rId27"/>
    <p:sldId id="819" r:id="rId28"/>
    <p:sldId id="599" r:id="rId29"/>
    <p:sldId id="816" r:id="rId30"/>
    <p:sldId id="637" r:id="rId31"/>
    <p:sldId id="827" r:id="rId32"/>
    <p:sldId id="828" r:id="rId33"/>
    <p:sldId id="773" r:id="rId3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00"/>
    <a:srgbClr val="FF3B3B"/>
    <a:srgbClr val="FF0000"/>
    <a:srgbClr val="808080"/>
    <a:srgbClr val="EAEAEA"/>
    <a:srgbClr val="DDDDDD"/>
    <a:srgbClr val="2F4D5D"/>
    <a:srgbClr val="5F5F5F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45" autoAdjust="0"/>
    <p:restoredTop sz="94422" autoAdjust="0"/>
  </p:normalViewPr>
  <p:slideViewPr>
    <p:cSldViewPr snapToGrid="0" snapToObjects="1">
      <p:cViewPr varScale="1">
        <p:scale>
          <a:sx n="121" d="100"/>
          <a:sy n="121" d="100"/>
        </p:scale>
        <p:origin x="808" y="168"/>
      </p:cViewPr>
      <p:guideLst/>
    </p:cSldViewPr>
  </p:slideViewPr>
  <p:outlineViewPr>
    <p:cViewPr>
      <p:scale>
        <a:sx n="33" d="100"/>
        <a:sy n="33" d="100"/>
      </p:scale>
      <p:origin x="0" y="-36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notesViewPr>
    <p:cSldViewPr snapToGrid="0" snapToObjects="1">
      <p:cViewPr varScale="1">
        <p:scale>
          <a:sx n="126" d="100"/>
          <a:sy n="126" d="100"/>
        </p:scale>
        <p:origin x="4912" y="6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591CCF-F6FD-734B-854A-5BC033593B1E}" type="datetimeFigureOut">
              <a:rPr lang="nl-NL" smtClean="0"/>
              <a:t>11-01-2024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2A6D4-CD3D-5148-8B70-A84796F2013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89163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66214-DB21-4647-B5DA-0D17CA592867}" type="datetimeFigureOut">
              <a:rPr lang="nl-NL" smtClean="0"/>
              <a:t>11-01-2024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4E32A-327F-AF4B-8E1F-209FBF93D26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4046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7837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35504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04383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52924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84406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57795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3045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18001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272406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8268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3334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651325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4919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Travelling foreshocks : </a:t>
            </a:r>
            <a:r>
              <a:rPr lang="en-US" i="0" dirty="0">
                <a:effectLst/>
                <a:latin typeface="Helvetica" pitchFamily="2" charset="0"/>
              </a:rPr>
              <a:t>This happens when a bundle of magnetic field lines from a relatively thin magnetic flux tube connects to the nominally quasi-perpendicular bow shock in such a way that the shock’s geometry is locally changed from quasi-perpendicular to quasi-parallel</a:t>
            </a:r>
          </a:p>
          <a:p>
            <a:endParaRPr lang="en-US" dirty="0"/>
          </a:p>
          <a:p>
            <a:r>
              <a:rPr lang="en-US" dirty="0"/>
              <a:t>Foreshock Compressive Boundaries:  F</a:t>
            </a:r>
            <a:r>
              <a:rPr lang="en-US" i="0" dirty="0">
                <a:effectLst/>
                <a:latin typeface="Helvetica" pitchFamily="2" charset="0"/>
              </a:rPr>
              <a:t>CBs are characterized by a strong compression of magnetic field magnitude and density that is followed by strong decreases of these two quantities on the foreshock side</a:t>
            </a:r>
          </a:p>
          <a:p>
            <a:endParaRPr lang="en-US" dirty="0"/>
          </a:p>
          <a:p>
            <a:r>
              <a:rPr lang="en-US" dirty="0"/>
              <a:t>Hot Flow Anomalies : </a:t>
            </a:r>
            <a:r>
              <a:rPr lang="en-US" i="1" dirty="0">
                <a:effectLst/>
                <a:latin typeface="Helvetica" pitchFamily="2" charset="0"/>
              </a:rPr>
              <a:t>when an IMF directional</a:t>
            </a:r>
            <a:r>
              <a:rPr lang="en-US" i="0" dirty="0">
                <a:effectLst/>
                <a:latin typeface="Helvetica" pitchFamily="2" charset="0"/>
              </a:rPr>
              <a:t> </a:t>
            </a:r>
            <a:r>
              <a:rPr lang="en-US" i="1" dirty="0">
                <a:effectLst/>
                <a:latin typeface="Helvetica" pitchFamily="2" charset="0"/>
              </a:rPr>
              <a:t>discontinuity intersects the bow shock and the convection electric field (−V X B) points</a:t>
            </a:r>
            <a:r>
              <a:rPr lang="en-US" i="0" dirty="0">
                <a:effectLst/>
                <a:latin typeface="Helvetica" pitchFamily="2" charset="0"/>
              </a:rPr>
              <a:t> </a:t>
            </a:r>
            <a:r>
              <a:rPr lang="en-US" i="1" dirty="0">
                <a:effectLst/>
                <a:latin typeface="Helvetica" pitchFamily="2" charset="0"/>
              </a:rPr>
              <a:t>towards the sheet on at least one side</a:t>
            </a:r>
            <a:endParaRPr lang="en-US" dirty="0">
              <a:effectLst/>
              <a:latin typeface="Helvetica" pitchFamily="2" charset="0"/>
            </a:endParaRP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Foreshock Bubbles: </a:t>
            </a:r>
            <a:r>
              <a:rPr lang="en-US" i="1" dirty="0">
                <a:effectLst/>
                <a:latin typeface="Helvetica" pitchFamily="2" charset="0"/>
              </a:rPr>
              <a:t>form due to the interaction of IMF rotational discontinuities with the </a:t>
            </a:r>
            <a:r>
              <a:rPr lang="en-US" i="1" dirty="0" err="1">
                <a:effectLst/>
                <a:latin typeface="Helvetica" pitchFamily="2" charset="0"/>
              </a:rPr>
              <a:t>backstreaming</a:t>
            </a:r>
            <a:r>
              <a:rPr lang="en-US" i="0" dirty="0">
                <a:effectLst/>
                <a:latin typeface="Helvetica" pitchFamily="2" charset="0"/>
              </a:rPr>
              <a:t> </a:t>
            </a:r>
            <a:r>
              <a:rPr lang="en-US" i="1" dirty="0">
                <a:effectLst/>
                <a:latin typeface="Helvetica" pitchFamily="2" charset="0"/>
              </a:rPr>
              <a:t>ions in the foreshock region. If the convection electric field on the upstream of the</a:t>
            </a:r>
            <a:r>
              <a:rPr lang="en-US" i="0" dirty="0">
                <a:effectLst/>
                <a:latin typeface="Helvetica" pitchFamily="2" charset="0"/>
              </a:rPr>
              <a:t> </a:t>
            </a:r>
            <a:r>
              <a:rPr lang="en-US" i="1" dirty="0">
                <a:effectLst/>
                <a:latin typeface="Helvetica" pitchFamily="2" charset="0"/>
              </a:rPr>
              <a:t>rotational discontinuity has a larger earthward component than the electric field on its</a:t>
            </a:r>
            <a:r>
              <a:rPr lang="en-US" i="0" dirty="0">
                <a:effectLst/>
                <a:latin typeface="Helvetica" pitchFamily="2" charset="0"/>
              </a:rPr>
              <a:t> </a:t>
            </a:r>
            <a:r>
              <a:rPr lang="en-US" i="1" dirty="0">
                <a:effectLst/>
                <a:latin typeface="Helvetica" pitchFamily="2" charset="0"/>
              </a:rPr>
              <a:t>downstream side, foreshock ions become concentrated on the upstream side.</a:t>
            </a:r>
            <a:endParaRPr lang="en-US" dirty="0">
              <a:effectLst/>
              <a:latin typeface="Helvetica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74560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3139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15900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71076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969399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17225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4301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0" name="Rechthoek 9"/>
          <p:cNvSpPr/>
          <p:nvPr userDrawn="1"/>
        </p:nvSpPr>
        <p:spPr>
          <a:xfrm>
            <a:off x="0" y="648000"/>
            <a:ext cx="12193200" cy="621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 userDrawn="1"/>
        </p:nvSpPr>
        <p:spPr>
          <a:xfrm>
            <a:off x="0" y="0"/>
            <a:ext cx="12193200" cy="51047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75999" y="1080000"/>
            <a:ext cx="6096524" cy="4024798"/>
          </a:xfrm>
        </p:spPr>
        <p:txBody>
          <a:bodyPr anchor="ctr" anchorCtr="0">
            <a:normAutofit/>
          </a:bodyPr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75999" y="5392801"/>
            <a:ext cx="6096524" cy="730188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nl-NL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248525" y="1654175"/>
            <a:ext cx="4368673" cy="446881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86177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pos="4203">
          <p15:clr>
            <a:srgbClr val="FBAE40"/>
          </p15:clr>
        </p15:guide>
        <p15:guide id="3" orient="horz" pos="397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76000" y="812775"/>
            <a:ext cx="11041200" cy="5790288"/>
          </a:xfrm>
        </p:spPr>
        <p:txBody>
          <a:bodyPr/>
          <a:lstStyle>
            <a:lvl1pPr>
              <a:defRPr lang="en-US" dirty="0" smtClean="0">
                <a:solidFill>
                  <a:srgbClr val="000000"/>
                </a:solidFill>
              </a:defRPr>
            </a:lvl1pPr>
            <a:lvl2pPr>
              <a:defRPr lang="en-US" dirty="0" smtClean="0">
                <a:solidFill>
                  <a:srgbClr val="000000"/>
                </a:solidFill>
              </a:defRPr>
            </a:lvl2pPr>
            <a:lvl3pPr>
              <a:defRPr lang="en-US" dirty="0" smtClean="0">
                <a:solidFill>
                  <a:srgbClr val="000000"/>
                </a:solidFill>
              </a:defRPr>
            </a:lvl3pPr>
            <a:lvl4pPr>
              <a:defRPr lang="en-US" dirty="0" smtClean="0">
                <a:solidFill>
                  <a:srgbClr val="000000"/>
                </a:solidFill>
              </a:defRPr>
            </a:lvl4pPr>
            <a:lvl5pPr>
              <a:defRPr lang="nl-NL" dirty="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75400" y="46165"/>
            <a:ext cx="11041200" cy="74292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8" name="Tijdelijke aanduiding voor datum 3"/>
          <p:cNvSpPr txBox="1">
            <a:spLocks/>
          </p:cNvSpPr>
          <p:nvPr userDrawn="1"/>
        </p:nvSpPr>
        <p:spPr>
          <a:xfrm>
            <a:off x="0" y="6628375"/>
            <a:ext cx="12192000" cy="23125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00" dirty="0">
                <a:solidFill>
                  <a:srgbClr val="5F5F5F"/>
                </a:solidFill>
                <a:effectLst/>
              </a:rPr>
              <a:t>Savvas</a:t>
            </a:r>
            <a:r>
              <a:rPr lang="en-US" sz="1300" baseline="0" dirty="0">
                <a:solidFill>
                  <a:srgbClr val="5F5F5F"/>
                </a:solidFill>
                <a:effectLst/>
              </a:rPr>
              <a:t> Raptis – Foreshock &amp; </a:t>
            </a:r>
            <a:r>
              <a:rPr lang="en-US" sz="1300" baseline="0" dirty="0" err="1">
                <a:solidFill>
                  <a:srgbClr val="5F5F5F"/>
                </a:solidFill>
                <a:effectLst/>
              </a:rPr>
              <a:t>Magnetosheath</a:t>
            </a:r>
            <a:r>
              <a:rPr lang="en-US" sz="1300" baseline="0" dirty="0">
                <a:solidFill>
                  <a:srgbClr val="5F5F5F"/>
                </a:solidFill>
                <a:effectLst/>
              </a:rPr>
              <a:t> Transients</a:t>
            </a:r>
            <a:endParaRPr lang="nl-NL" sz="1300" dirty="0">
              <a:solidFill>
                <a:srgbClr val="5F5F5F"/>
              </a:solidFill>
              <a:effectLst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177421" y="63493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ijdelijke aanduiding voor datum 3"/>
          <p:cNvSpPr txBox="1">
            <a:spLocks/>
          </p:cNvSpPr>
          <p:nvPr userDrawn="1"/>
        </p:nvSpPr>
        <p:spPr>
          <a:xfrm>
            <a:off x="8313020" y="6628374"/>
            <a:ext cx="3840480" cy="23125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300" dirty="0">
                <a:solidFill>
                  <a:srgbClr val="5F5F5F"/>
                </a:solidFill>
              </a:rPr>
              <a:t>MMS SWT Meeting 2023  |</a:t>
            </a:r>
            <a:r>
              <a:rPr lang="en-US" sz="1300" baseline="0" dirty="0">
                <a:solidFill>
                  <a:srgbClr val="5F5F5F"/>
                </a:solidFill>
              </a:rPr>
              <a:t> 25 Oct 23</a:t>
            </a:r>
            <a:endParaRPr lang="nl-NL" sz="1300" dirty="0">
              <a:solidFill>
                <a:srgbClr val="5F5F5F"/>
              </a:solidFill>
            </a:endParaRPr>
          </a:p>
        </p:txBody>
      </p:sp>
      <p:sp>
        <p:nvSpPr>
          <p:cNvPr id="11" name="Tijdelijke aanduiding voor datum 3"/>
          <p:cNvSpPr txBox="1">
            <a:spLocks/>
          </p:cNvSpPr>
          <p:nvPr userDrawn="1"/>
        </p:nvSpPr>
        <p:spPr>
          <a:xfrm>
            <a:off x="38500" y="6638591"/>
            <a:ext cx="3840480" cy="21081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A71291-1C34-4771-A37E-677F2182E258}" type="slidenum">
              <a:rPr lang="en-US" sz="1300" smtClean="0">
                <a:solidFill>
                  <a:srgbClr val="5F5F5F"/>
                </a:solidFill>
              </a:rPr>
              <a:pPr/>
              <a:t>‹#›</a:t>
            </a:fld>
            <a:endParaRPr lang="en-US" sz="1300" dirty="0">
              <a:solidFill>
                <a:srgbClr val="5F5F5F"/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6626748"/>
            <a:ext cx="12192000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soli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2180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1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67"/>
            <a:ext cx="12189624" cy="68566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324100"/>
            <a:ext cx="9144000" cy="1572399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038600"/>
            <a:ext cx="9144000" cy="838200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4876800"/>
            <a:ext cx="5410200" cy="13335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09" y="95382"/>
            <a:ext cx="3178301" cy="130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21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43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110412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rgbClr val="000000"/>
                </a:solidFill>
                <a:latin typeface="Arial" charset="0"/>
              </a:defRPr>
            </a:lvl1pPr>
          </a:lstStyle>
          <a:p>
            <a:fld id="{07099480-D11A-4789-80EE-022E820CF635}" type="datetime1">
              <a:rPr lang="nl-BE" smtClean="0"/>
              <a:pPr/>
              <a:t>11/01/2024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033600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lang="en-US" dirty="0" smtClean="0">
                <a:solidFill>
                  <a:srgbClr val="000000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6375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baseline="0">
          <a:solidFill>
            <a:srgbClr val="000000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400" kern="1200" baseline="0">
          <a:solidFill>
            <a:srgbClr val="000000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 baseline="0">
          <a:solidFill>
            <a:srgbClr val="000000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000" kern="1200" baseline="0">
          <a:solidFill>
            <a:srgbClr val="000000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rgbClr val="000000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rgbClr val="000000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2" userDrawn="1">
          <p15:clr>
            <a:srgbClr val="F26B43"/>
          </p15:clr>
        </p15:guide>
        <p15:guide id="2" pos="7319" userDrawn="1">
          <p15:clr>
            <a:srgbClr val="F26B43"/>
          </p15:clr>
        </p15:guide>
        <p15:guide id="3" orient="horz" pos="3857" userDrawn="1">
          <p15:clr>
            <a:srgbClr val="F26B43"/>
          </p15:clr>
        </p15:guide>
        <p15:guide id="4" pos="36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savvasraptis.github.io/" TargetMode="External"/><Relationship Id="rId4" Type="http://schemas.openxmlformats.org/officeDocument/2006/relationships/hyperlink" Target="mailto:savvas.raptis@jhuapl.edu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image" Target="../media/image20.wmf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hyperlink" Target="https://eos.org/features/space-raindrops-splashing-on-earths-magnetic-umbrella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.springer.com/article/10.1007/s11214-018-0516-3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.springer.com/article/10.1007/s11214-018-0516-3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teams.issibern.ch/upstreammesoscaletransients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B42B9-2C4A-434B-810C-97BD7591E6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931143"/>
            <a:ext cx="9312965" cy="1650257"/>
          </a:xfrm>
        </p:spPr>
        <p:txBody>
          <a:bodyPr>
            <a:normAutofit fontScale="90000"/>
          </a:bodyPr>
          <a:lstStyle/>
          <a:p>
            <a:r>
              <a:rPr lang="en-US" dirty="0"/>
              <a:t>Transient phenomena in foreshock, shock, and </a:t>
            </a:r>
            <a:r>
              <a:rPr lang="en-US" dirty="0" err="1"/>
              <a:t>magnetosheath</a:t>
            </a:r>
            <a:r>
              <a:rPr lang="en-US" dirty="0"/>
              <a:t> – Expectations from large separation campaign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5DD875-1502-9F4F-B75E-289A7CE319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5800" y="4210050"/>
            <a:ext cx="8372856" cy="13335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Savvas Raptis</a:t>
            </a:r>
            <a:r>
              <a:rPr lang="en-US" baseline="30000" dirty="0">
                <a:solidFill>
                  <a:srgbClr val="000000"/>
                </a:solidFill>
              </a:rPr>
              <a:t>1,2,3</a:t>
            </a:r>
          </a:p>
          <a:p>
            <a:endParaRPr lang="en-US" baseline="30000" dirty="0">
              <a:solidFill>
                <a:srgbClr val="000000"/>
              </a:solidFill>
            </a:endParaRPr>
          </a:p>
          <a:p>
            <a:r>
              <a:rPr lang="en-US" baseline="30000" dirty="0">
                <a:solidFill>
                  <a:srgbClr val="000000"/>
                </a:solidFill>
              </a:rPr>
              <a:t>1 </a:t>
            </a:r>
            <a:r>
              <a:rPr lang="en-US" dirty="0">
                <a:solidFill>
                  <a:srgbClr val="000000"/>
                </a:solidFill>
              </a:rPr>
              <a:t>APL/JHU, Laurel, MD, USA</a:t>
            </a:r>
          </a:p>
          <a:p>
            <a:r>
              <a:rPr lang="en-US" baseline="30000" dirty="0">
                <a:solidFill>
                  <a:srgbClr val="000000"/>
                </a:solidFill>
              </a:rPr>
              <a:t>2 </a:t>
            </a:r>
            <a:r>
              <a:rPr lang="en-US" dirty="0">
                <a:solidFill>
                  <a:srgbClr val="000000"/>
                </a:solidFill>
              </a:rPr>
              <a:t>KTH, Stockholm, Sweden</a:t>
            </a:r>
          </a:p>
          <a:p>
            <a:r>
              <a:rPr lang="en-US" baseline="30000" dirty="0">
                <a:solidFill>
                  <a:srgbClr val="000000"/>
                </a:solidFill>
              </a:rPr>
              <a:t>3 </a:t>
            </a:r>
            <a:r>
              <a:rPr lang="en-US" dirty="0">
                <a:solidFill>
                  <a:srgbClr val="000000"/>
                </a:solidFill>
              </a:rPr>
              <a:t>ESA/ESTEC, Leiden, The Netherlands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916795-6BE1-F346-81AB-7DB4A7780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2105" y="6172200"/>
            <a:ext cx="4090349" cy="67791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9CA71CF-1C64-249F-6546-045575077414}"/>
              </a:ext>
            </a:extLst>
          </p:cNvPr>
          <p:cNvSpPr/>
          <p:nvPr/>
        </p:nvSpPr>
        <p:spPr>
          <a:xfrm>
            <a:off x="685800" y="5550097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ADF6A3-D175-9224-DF72-D7267B7D9BAB}"/>
              </a:ext>
            </a:extLst>
          </p:cNvPr>
          <p:cNvSpPr txBox="1"/>
          <p:nvPr/>
        </p:nvSpPr>
        <p:spPr>
          <a:xfrm>
            <a:off x="0" y="6542340"/>
            <a:ext cx="4695516" cy="307777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>
                    <a:lumMod val="75000"/>
                  </a:schemeClr>
                </a:solidFill>
                <a:hlinkClick r:id="rId4"/>
              </a:rPr>
              <a:t>savvas.raptis@jhuapl.edu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 / 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  <a:hlinkClick r:id="rId5"/>
              </a:rPr>
              <a:t>https://savvasraptis.github.io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A3F3C4-77E1-A405-7D88-FEF394A55D67}"/>
              </a:ext>
            </a:extLst>
          </p:cNvPr>
          <p:cNvSpPr txBox="1"/>
          <p:nvPr/>
        </p:nvSpPr>
        <p:spPr>
          <a:xfrm>
            <a:off x="0" y="6019120"/>
            <a:ext cx="61485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u="none" strike="noStrike" dirty="0">
                <a:solidFill>
                  <a:srgbClr val="333333"/>
                </a:solidFill>
                <a:effectLst/>
                <a:latin typeface="Garamond" panose="02020404030301010803" pitchFamily="18" charset="0"/>
              </a:rPr>
              <a:t>SR acknowledges the support by John Hopkins University Applied Physics Laboratory independent R&amp;D fund</a:t>
            </a:r>
            <a:endParaRPr lang="en-US" sz="14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295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BBD0B4B-27F4-CE65-A814-551B6A60F4DD}"/>
              </a:ext>
            </a:extLst>
          </p:cNvPr>
          <p:cNvSpPr/>
          <p:nvPr/>
        </p:nvSpPr>
        <p:spPr>
          <a:xfrm>
            <a:off x="-77012" y="6422328"/>
            <a:ext cx="223651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000" dirty="0">
                <a:solidFill>
                  <a:srgbClr val="000000"/>
                </a:solidFill>
              </a:rPr>
              <a:t>Credits: Lucille </a:t>
            </a:r>
            <a:r>
              <a:rPr lang="en-US" sz="1000" dirty="0" err="1">
                <a:solidFill>
                  <a:srgbClr val="000000"/>
                </a:solidFill>
              </a:rPr>
              <a:t>Turc</a:t>
            </a:r>
            <a:r>
              <a:rPr lang="en-US" sz="1000" dirty="0">
                <a:solidFill>
                  <a:srgbClr val="000000"/>
                </a:solidFill>
              </a:rPr>
              <a:t> / </a:t>
            </a:r>
            <a:r>
              <a:rPr lang="en-US" sz="1000" dirty="0" err="1">
                <a:solidFill>
                  <a:srgbClr val="000000"/>
                </a:solidFill>
              </a:rPr>
              <a:t>Vlasiator</a:t>
            </a:r>
            <a:r>
              <a:rPr lang="en-US" sz="1000" dirty="0">
                <a:solidFill>
                  <a:srgbClr val="000000"/>
                </a:solidFill>
              </a:rPr>
              <a:t> team</a:t>
            </a:r>
            <a:endParaRPr lang="el-GR" sz="1000" dirty="0">
              <a:solidFill>
                <a:srgbClr val="000000"/>
              </a:solidFill>
            </a:endParaRPr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FE2A8645-D063-D4A2-F02B-A8E6845F9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80" y="519112"/>
            <a:ext cx="9311640" cy="581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2767397-A710-1549-43D6-2C1F35C914D5}"/>
              </a:ext>
            </a:extLst>
          </p:cNvPr>
          <p:cNvSpPr/>
          <p:nvPr/>
        </p:nvSpPr>
        <p:spPr>
          <a:xfrm>
            <a:off x="6316436" y="2088835"/>
            <a:ext cx="3371850" cy="32461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9058B7F-6144-285A-ACE5-FF6FFC949155}"/>
              </a:ext>
            </a:extLst>
          </p:cNvPr>
          <p:cNvCxnSpPr/>
          <p:nvPr/>
        </p:nvCxnSpPr>
        <p:spPr>
          <a:xfrm flipH="1">
            <a:off x="9688286" y="1190763"/>
            <a:ext cx="762000" cy="1295400"/>
          </a:xfrm>
          <a:prstGeom prst="straightConnector1">
            <a:avLst/>
          </a:prstGeom>
          <a:ln w="28575">
            <a:solidFill>
              <a:srgbClr val="FF3B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81318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D8BE21-6E06-7C97-5C4A-8F25FE646C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477456"/>
            <a:ext cx="7772400" cy="590308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BD0B4B-27F4-CE65-A814-551B6A60F4DD}"/>
              </a:ext>
            </a:extLst>
          </p:cNvPr>
          <p:cNvSpPr/>
          <p:nvPr/>
        </p:nvSpPr>
        <p:spPr>
          <a:xfrm>
            <a:off x="-77012" y="6422328"/>
            <a:ext cx="141417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000" dirty="0">
                <a:solidFill>
                  <a:srgbClr val="000000"/>
                </a:solidFill>
              </a:rPr>
              <a:t>Credits: Florian Koller</a:t>
            </a:r>
            <a:endParaRPr lang="el-GR" sz="1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5248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EABBA9B-0952-17FB-2650-9E3923C39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69" y="1885903"/>
            <a:ext cx="6079131" cy="326462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5400" y="46165"/>
            <a:ext cx="11041200" cy="516190"/>
          </a:xfrm>
        </p:spPr>
        <p:txBody>
          <a:bodyPr/>
          <a:lstStyle/>
          <a:p>
            <a:pPr algn="ctr"/>
            <a:r>
              <a:rPr lang="en-US" dirty="0"/>
              <a:t>Jet formation – Solar Transients</a:t>
            </a:r>
            <a:endParaRPr lang="sv-SE" dirty="0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4996B13E-70C7-1AF3-4128-FAAA563B58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3713" y="175736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D40BB98C-E08D-DFBD-D7E7-C8FB9046A6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699" y="264985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0A8C8A65-F44E-0291-DB58-995EEC14E9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2763" y="192246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9EF2A47-82EF-A2C0-C7FF-F4413E24F148}"/>
              </a:ext>
            </a:extLst>
          </p:cNvPr>
          <p:cNvCxnSpPr>
            <a:cxnSpLocks/>
          </p:cNvCxnSpPr>
          <p:nvPr/>
        </p:nvCxnSpPr>
        <p:spPr>
          <a:xfrm>
            <a:off x="6096000" y="836272"/>
            <a:ext cx="0" cy="5555848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266" name="Picture 2" descr="Details are in the caption following the image">
            <a:extLst>
              <a:ext uri="{FF2B5EF4-FFF2-40B4-BE49-F238E27FC236}">
                <a16:creationId xmlns:a16="http://schemas.microsoft.com/office/drawing/2014/main" id="{2DEB7F5E-6F95-D487-F367-BFF0FB88F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828" y="1933560"/>
            <a:ext cx="3966213" cy="461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FF05DB-3B88-0188-CB8C-254A3726608D}"/>
              </a:ext>
            </a:extLst>
          </p:cNvPr>
          <p:cNvSpPr txBox="1"/>
          <p:nvPr/>
        </p:nvSpPr>
        <p:spPr>
          <a:xfrm>
            <a:off x="10537091" y="6422328"/>
            <a:ext cx="246886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000000"/>
                </a:solidFill>
              </a:rPr>
              <a:t>Koller</a:t>
            </a:r>
            <a:r>
              <a:rPr lang="en-US" sz="1000" dirty="0">
                <a:solidFill>
                  <a:srgbClr val="000000"/>
                </a:solidFill>
              </a:rPr>
              <a:t> F, et al,. 2023 | JGR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5538AB-2C9D-7114-D921-F98969C636C0}"/>
              </a:ext>
            </a:extLst>
          </p:cNvPr>
          <p:cNvSpPr/>
          <p:nvPr/>
        </p:nvSpPr>
        <p:spPr>
          <a:xfrm>
            <a:off x="-77012" y="6422328"/>
            <a:ext cx="175560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000" b="1" dirty="0">
                <a:solidFill>
                  <a:srgbClr val="000000"/>
                </a:solidFill>
              </a:rPr>
              <a:t>Koller F</a:t>
            </a:r>
            <a:r>
              <a:rPr lang="en-US" sz="1000" dirty="0">
                <a:solidFill>
                  <a:srgbClr val="000000"/>
                </a:solidFill>
              </a:rPr>
              <a:t>., et al. 2022 | JGR </a:t>
            </a:r>
            <a:endParaRPr lang="el-GR" sz="1000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5E26D75-650C-6D4C-1CDA-51D2329D8021}"/>
                  </a:ext>
                </a:extLst>
              </p:cNvPr>
              <p:cNvSpPr txBox="1"/>
              <p:nvPr/>
            </p:nvSpPr>
            <p:spPr>
              <a:xfrm>
                <a:off x="1319465" y="1127450"/>
                <a:ext cx="301684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800" i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Magnetic Ejecta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↓</m:t>
                    </m:r>
                  </m:oMath>
                </a14:m>
                <a:r>
                  <a:rPr lang="en-US" sz="1800" i="1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i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#jets</a:t>
                </a:r>
                <a:endParaRPr lang="en-US" sz="1800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i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SIR + HSS</a:t>
                </a:r>
                <a:r>
                  <a:rPr lang="en-US" i="1" dirty="0">
                    <a:solidFill>
                      <a:srgbClr val="00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↑</m:t>
                    </m:r>
                  </m:oMath>
                </a14:m>
                <a:r>
                  <a:rPr lang="en-US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i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# jets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5E26D75-650C-6D4C-1CDA-51D2329D80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9465" y="1127450"/>
                <a:ext cx="3016840" cy="646331"/>
              </a:xfrm>
              <a:prstGeom prst="rect">
                <a:avLst/>
              </a:prstGeom>
              <a:blipFill>
                <a:blip r:embed="rId5"/>
                <a:stretch>
                  <a:fillRect t="-3846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ECE56419-49AB-5496-8CF9-080A508A8AD9}"/>
              </a:ext>
            </a:extLst>
          </p:cNvPr>
          <p:cNvSpPr txBox="1"/>
          <p:nvPr/>
        </p:nvSpPr>
        <p:spPr>
          <a:xfrm>
            <a:off x="7291192" y="647793"/>
            <a:ext cx="36433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Variable or extreme parameters modify the occurrence and properties of transients in the foreshock / </a:t>
            </a:r>
            <a:r>
              <a:rPr lang="en-US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magnetosheath</a:t>
            </a:r>
            <a:endParaRPr lang="en-US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403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5400" y="46165"/>
            <a:ext cx="11041200" cy="516190"/>
          </a:xfrm>
        </p:spPr>
        <p:txBody>
          <a:bodyPr/>
          <a:lstStyle/>
          <a:p>
            <a:pPr algn="ctr"/>
            <a:r>
              <a:rPr lang="en-US" dirty="0"/>
              <a:t>Open questions on Solar transients</a:t>
            </a:r>
            <a:endParaRPr lang="sv-SE" dirty="0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4996B13E-70C7-1AF3-4128-FAAA563B58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3713" y="175736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3C56AF-F404-74AF-F3AC-1A737AAE8510}"/>
              </a:ext>
            </a:extLst>
          </p:cNvPr>
          <p:cNvSpPr txBox="1"/>
          <p:nvPr/>
        </p:nvSpPr>
        <p:spPr>
          <a:xfrm>
            <a:off x="1321031" y="960873"/>
            <a:ext cx="9547065" cy="1656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 rtl="0">
              <a:spcBef>
                <a:spcPts val="0"/>
              </a:spcBef>
              <a:spcAft>
                <a:spcPts val="700"/>
              </a:spcAft>
              <a:buAutoNum type="arabicParenR"/>
            </a:pPr>
            <a:r>
              <a:rPr lang="en-US" dirty="0">
                <a:solidFill>
                  <a:srgbClr val="000000"/>
                </a:solidFill>
                <a:latin typeface="Liberation Serif"/>
              </a:rPr>
              <a:t>How do close to shock conditions vary with the presence of SW transient phenomena (magnetic clouds, CMEs, high speed streamers etc.) ? (</a:t>
            </a:r>
            <a:r>
              <a:rPr lang="en-US" b="1" dirty="0">
                <a:solidFill>
                  <a:srgbClr val="000000"/>
                </a:solidFill>
                <a:latin typeface="Liberation Serif"/>
              </a:rPr>
              <a:t>A</a:t>
            </a:r>
            <a:r>
              <a:rPr lang="en-US" dirty="0">
                <a:solidFill>
                  <a:srgbClr val="000000"/>
                </a:solidFill>
                <a:latin typeface="Liberation Serif"/>
              </a:rPr>
              <a:t>)</a:t>
            </a:r>
          </a:p>
          <a:p>
            <a:pPr marL="342900" indent="-342900" algn="just" rtl="0">
              <a:spcBef>
                <a:spcPts val="0"/>
              </a:spcBef>
              <a:spcAft>
                <a:spcPts val="700"/>
              </a:spcAft>
              <a:buAutoNum type="arabicParenR"/>
            </a:pPr>
            <a:r>
              <a:rPr lang="en-US" dirty="0">
                <a:solidFill>
                  <a:srgbClr val="000000"/>
                </a:solidFill>
                <a:latin typeface="Liberation Serif"/>
              </a:rPr>
              <a:t>How does the formation of foreshock and </a:t>
            </a:r>
            <a:r>
              <a:rPr lang="en-US" dirty="0" err="1">
                <a:solidFill>
                  <a:srgbClr val="000000"/>
                </a:solidFill>
                <a:latin typeface="Liberation Serif"/>
              </a:rPr>
              <a:t>magnetosheath</a:t>
            </a:r>
            <a:r>
              <a:rPr lang="en-US" dirty="0">
                <a:solidFill>
                  <a:srgbClr val="000000"/>
                </a:solidFill>
                <a:latin typeface="Liberation Serif"/>
              </a:rPr>
              <a:t> transient change when there are SW transients? (</a:t>
            </a:r>
            <a:r>
              <a:rPr lang="en-US" b="1" dirty="0">
                <a:solidFill>
                  <a:srgbClr val="000000"/>
                </a:solidFill>
                <a:latin typeface="Liberation Serif"/>
              </a:rPr>
              <a:t>A</a:t>
            </a:r>
            <a:r>
              <a:rPr lang="en-US" dirty="0">
                <a:solidFill>
                  <a:srgbClr val="000000"/>
                </a:solidFill>
                <a:latin typeface="Liberation Serif"/>
              </a:rPr>
              <a:t>)</a:t>
            </a:r>
          </a:p>
          <a:p>
            <a:pPr marL="342900" indent="-342900" algn="just" rtl="0">
              <a:spcBef>
                <a:spcPts val="0"/>
              </a:spcBef>
              <a:spcAft>
                <a:spcPts val="700"/>
              </a:spcAft>
              <a:buAutoNum type="arabicParenR"/>
            </a:pPr>
            <a:r>
              <a:rPr lang="en-US" dirty="0">
                <a:solidFill>
                  <a:srgbClr val="000000"/>
                </a:solidFill>
                <a:latin typeface="Liberation Serif"/>
              </a:rPr>
              <a:t>What are the exact effects of the solar transients to the magnetopause (</a:t>
            </a:r>
            <a:r>
              <a:rPr lang="en-US" b="1" dirty="0">
                <a:solidFill>
                  <a:srgbClr val="000000"/>
                </a:solidFill>
                <a:latin typeface="Liberation Serif"/>
              </a:rPr>
              <a:t>B</a:t>
            </a:r>
            <a:r>
              <a:rPr lang="en-US" dirty="0">
                <a:solidFill>
                  <a:srgbClr val="000000"/>
                </a:solidFill>
                <a:latin typeface="Liberation Serif"/>
              </a:rPr>
              <a:t>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37C1CA4-4055-490C-A8EC-A4CAC7A0DA38}"/>
              </a:ext>
            </a:extLst>
          </p:cNvPr>
          <p:cNvGrpSpPr/>
          <p:nvPr/>
        </p:nvGrpSpPr>
        <p:grpSpPr>
          <a:xfrm>
            <a:off x="-9144" y="3051545"/>
            <a:ext cx="12208178" cy="3484505"/>
            <a:chOff x="-9144" y="3051545"/>
            <a:chExt cx="12208178" cy="348450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5E81442-252F-940C-7439-0C2EAF744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9144" y="3107050"/>
              <a:ext cx="6103708" cy="34290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0BCA3C1-2625-94B4-3DD1-D16E0916A4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5326" y="3107050"/>
              <a:ext cx="6103708" cy="34290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962AF6B-1187-7009-1471-DBEF4561DBF0}"/>
                </a:ext>
              </a:extLst>
            </p:cNvPr>
            <p:cNvSpPr txBox="1"/>
            <p:nvPr/>
          </p:nvSpPr>
          <p:spPr>
            <a:xfrm>
              <a:off x="575400" y="3107050"/>
              <a:ext cx="63436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Liberation Serif"/>
                </a:rPr>
                <a:t>(</a:t>
              </a:r>
              <a:r>
                <a:rPr lang="en-US" b="1" dirty="0">
                  <a:solidFill>
                    <a:srgbClr val="000000"/>
                  </a:solidFill>
                  <a:latin typeface="Liberation Serif"/>
                </a:rPr>
                <a:t>A</a:t>
              </a:r>
              <a:r>
                <a:rPr lang="en-US" dirty="0">
                  <a:solidFill>
                    <a:srgbClr val="000000"/>
                  </a:solidFill>
                  <a:latin typeface="Liberation Serif"/>
                </a:rPr>
                <a:t>)</a:t>
              </a:r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25F75A2-8818-C826-4FF0-0E497C1BBD36}"/>
                </a:ext>
              </a:extLst>
            </p:cNvPr>
            <p:cNvSpPr txBox="1"/>
            <p:nvPr/>
          </p:nvSpPr>
          <p:spPr>
            <a:xfrm>
              <a:off x="6679108" y="3051545"/>
              <a:ext cx="63436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Liberation Serif"/>
                </a:rPr>
                <a:t>(</a:t>
              </a:r>
              <a:r>
                <a:rPr lang="en-US" b="1" dirty="0">
                  <a:solidFill>
                    <a:srgbClr val="000000"/>
                  </a:solidFill>
                  <a:latin typeface="Liberation Serif"/>
                </a:rPr>
                <a:t>B</a:t>
              </a:r>
              <a:r>
                <a:rPr lang="en-US" dirty="0">
                  <a:solidFill>
                    <a:srgbClr val="000000"/>
                  </a:solidFill>
                  <a:latin typeface="Liberation Serif"/>
                </a:rPr>
                <a:t>)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5582654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BBD0B4B-27F4-CE65-A814-551B6A60F4DD}"/>
              </a:ext>
            </a:extLst>
          </p:cNvPr>
          <p:cNvSpPr/>
          <p:nvPr/>
        </p:nvSpPr>
        <p:spPr>
          <a:xfrm>
            <a:off x="-77012" y="6422328"/>
            <a:ext cx="223651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000" dirty="0">
                <a:solidFill>
                  <a:srgbClr val="000000"/>
                </a:solidFill>
              </a:rPr>
              <a:t>Credits: Lucille </a:t>
            </a:r>
            <a:r>
              <a:rPr lang="en-US" sz="1000" dirty="0" err="1">
                <a:solidFill>
                  <a:srgbClr val="000000"/>
                </a:solidFill>
              </a:rPr>
              <a:t>Turc</a:t>
            </a:r>
            <a:r>
              <a:rPr lang="en-US" sz="1000" dirty="0">
                <a:solidFill>
                  <a:srgbClr val="000000"/>
                </a:solidFill>
              </a:rPr>
              <a:t> / </a:t>
            </a:r>
            <a:r>
              <a:rPr lang="en-US" sz="1000" dirty="0" err="1">
                <a:solidFill>
                  <a:srgbClr val="000000"/>
                </a:solidFill>
              </a:rPr>
              <a:t>Vlasiator</a:t>
            </a:r>
            <a:r>
              <a:rPr lang="en-US" sz="1000" dirty="0">
                <a:solidFill>
                  <a:srgbClr val="000000"/>
                </a:solidFill>
              </a:rPr>
              <a:t> team</a:t>
            </a:r>
            <a:endParaRPr lang="el-GR" sz="1000" dirty="0">
              <a:solidFill>
                <a:srgbClr val="000000"/>
              </a:solidFill>
            </a:endParaRPr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FE2A8645-D063-D4A2-F02B-A8E6845F9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80" y="519112"/>
            <a:ext cx="9311640" cy="581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2767397-A710-1549-43D6-2C1F35C914D5}"/>
              </a:ext>
            </a:extLst>
          </p:cNvPr>
          <p:cNvSpPr/>
          <p:nvPr/>
        </p:nvSpPr>
        <p:spPr>
          <a:xfrm>
            <a:off x="3714750" y="2914651"/>
            <a:ext cx="3371850" cy="32461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9058B7F-6144-285A-ACE5-FF6FFC949155}"/>
              </a:ext>
            </a:extLst>
          </p:cNvPr>
          <p:cNvCxnSpPr/>
          <p:nvPr/>
        </p:nvCxnSpPr>
        <p:spPr>
          <a:xfrm flipH="1">
            <a:off x="5400675" y="1441135"/>
            <a:ext cx="762000" cy="1295400"/>
          </a:xfrm>
          <a:prstGeom prst="straightConnector1">
            <a:avLst/>
          </a:prstGeom>
          <a:ln w="28575">
            <a:solidFill>
              <a:srgbClr val="FF3B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70906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5400" y="46165"/>
            <a:ext cx="11041200" cy="516190"/>
          </a:xfrm>
        </p:spPr>
        <p:txBody>
          <a:bodyPr/>
          <a:lstStyle/>
          <a:p>
            <a:pPr algn="ctr"/>
            <a:r>
              <a:rPr lang="en-US" dirty="0"/>
              <a:t>Transmission of Foreshock Transients</a:t>
            </a:r>
            <a:endParaRPr lang="sv-SE" dirty="0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4996B13E-70C7-1AF3-4128-FAAA563B58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3713" y="175736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9EF2A47-82EF-A2C0-C7FF-F4413E24F148}"/>
              </a:ext>
            </a:extLst>
          </p:cNvPr>
          <p:cNvCxnSpPr>
            <a:cxnSpLocks/>
          </p:cNvCxnSpPr>
          <p:nvPr/>
        </p:nvCxnSpPr>
        <p:spPr>
          <a:xfrm>
            <a:off x="6096000" y="836272"/>
            <a:ext cx="0" cy="5555848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08E5558-04A5-D1A7-53F3-DD27F150AEB6}"/>
              </a:ext>
            </a:extLst>
          </p:cNvPr>
          <p:cNvSpPr/>
          <p:nvPr/>
        </p:nvSpPr>
        <p:spPr>
          <a:xfrm>
            <a:off x="-77012" y="6422328"/>
            <a:ext cx="212429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000" b="1" dirty="0" err="1">
                <a:solidFill>
                  <a:srgbClr val="000000"/>
                </a:solidFill>
              </a:rPr>
              <a:t>Turc</a:t>
            </a:r>
            <a:r>
              <a:rPr lang="en-US" sz="1000" b="1" dirty="0">
                <a:solidFill>
                  <a:srgbClr val="000000"/>
                </a:solidFill>
              </a:rPr>
              <a:t> L</a:t>
            </a:r>
            <a:r>
              <a:rPr lang="en-US" sz="1000" dirty="0">
                <a:solidFill>
                  <a:srgbClr val="000000"/>
                </a:solidFill>
              </a:rPr>
              <a:t>., et al. 2023 | Nat. Physics </a:t>
            </a:r>
            <a:endParaRPr lang="el-GR" sz="1000" dirty="0">
              <a:solidFill>
                <a:srgbClr val="0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8A0284-B357-C637-2840-C5391907DC5C}"/>
              </a:ext>
            </a:extLst>
          </p:cNvPr>
          <p:cNvSpPr txBox="1"/>
          <p:nvPr/>
        </p:nvSpPr>
        <p:spPr>
          <a:xfrm>
            <a:off x="494396" y="791273"/>
            <a:ext cx="56015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1" dirty="0">
                <a:solidFill>
                  <a:srgbClr val="000000"/>
                </a:solidFill>
              </a:rPr>
              <a:t>ULF waves are transmitted and so are the non-linear associated phenomena (</a:t>
            </a:r>
            <a:r>
              <a:rPr lang="en-US" sz="1500" i="1" dirty="0" err="1">
                <a:solidFill>
                  <a:srgbClr val="000000"/>
                </a:solidFill>
              </a:rPr>
              <a:t>Shocklets</a:t>
            </a:r>
            <a:r>
              <a:rPr lang="en-US" sz="1500" i="1" dirty="0">
                <a:solidFill>
                  <a:srgbClr val="000000"/>
                </a:solidFill>
              </a:rPr>
              <a:t>, SLAMS, etc.)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1DCB8E-90E1-E50D-7391-7E6E6F1C5357}"/>
              </a:ext>
            </a:extLst>
          </p:cNvPr>
          <p:cNvSpPr txBox="1"/>
          <p:nvPr/>
        </p:nvSpPr>
        <p:spPr>
          <a:xfrm>
            <a:off x="6531039" y="791273"/>
            <a:ext cx="56015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1" dirty="0">
                <a:solidFill>
                  <a:srgbClr val="000000"/>
                </a:solidFill>
              </a:rPr>
              <a:t>Transmission of FCB, FBs, HFAs, etc. has been shown in simulation and observations.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2210D8-0853-0997-4164-6079E466A467}"/>
              </a:ext>
            </a:extLst>
          </p:cNvPr>
          <p:cNvSpPr/>
          <p:nvPr/>
        </p:nvSpPr>
        <p:spPr>
          <a:xfrm>
            <a:off x="4266058" y="6422328"/>
            <a:ext cx="174759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000" b="1" dirty="0" err="1">
                <a:solidFill>
                  <a:srgbClr val="000000"/>
                </a:solidFill>
              </a:rPr>
              <a:t>Kajdic</a:t>
            </a:r>
            <a:r>
              <a:rPr lang="en-US" sz="1000" b="1" dirty="0">
                <a:solidFill>
                  <a:srgbClr val="000000"/>
                </a:solidFill>
              </a:rPr>
              <a:t> P</a:t>
            </a:r>
            <a:r>
              <a:rPr lang="en-US" sz="1000" dirty="0">
                <a:solidFill>
                  <a:srgbClr val="000000"/>
                </a:solidFill>
              </a:rPr>
              <a:t>., et al. 2022 | JGR</a:t>
            </a:r>
            <a:endParaRPr lang="el-GR" sz="1000" dirty="0">
              <a:solidFill>
                <a:srgbClr val="00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14004A7-AD95-DB9D-4856-C9EC9E1D001C}"/>
              </a:ext>
            </a:extLst>
          </p:cNvPr>
          <p:cNvSpPr/>
          <p:nvPr/>
        </p:nvSpPr>
        <p:spPr>
          <a:xfrm>
            <a:off x="1977237" y="6422328"/>
            <a:ext cx="235833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000" b="1" dirty="0">
                <a:solidFill>
                  <a:srgbClr val="000000"/>
                </a:solidFill>
              </a:rPr>
              <a:t>Raptis S</a:t>
            </a:r>
            <a:r>
              <a:rPr lang="en-US" sz="1000" dirty="0">
                <a:solidFill>
                  <a:srgbClr val="000000"/>
                </a:solidFill>
              </a:rPr>
              <a:t>., et al. 2022a | Nat. </a:t>
            </a:r>
            <a:r>
              <a:rPr lang="en-US" sz="1000" dirty="0" err="1">
                <a:solidFill>
                  <a:srgbClr val="000000"/>
                </a:solidFill>
              </a:rPr>
              <a:t>Commun</a:t>
            </a:r>
            <a:endParaRPr lang="el-GR" sz="1000" dirty="0">
              <a:solidFill>
                <a:srgbClr val="00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9FB25A-4516-4A7B-BA66-CE76AC64C88F}"/>
              </a:ext>
            </a:extLst>
          </p:cNvPr>
          <p:cNvSpPr/>
          <p:nvPr/>
        </p:nvSpPr>
        <p:spPr>
          <a:xfrm>
            <a:off x="3800180" y="4253698"/>
            <a:ext cx="189346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000" b="1" dirty="0" err="1">
                <a:solidFill>
                  <a:srgbClr val="000000"/>
                </a:solidFill>
              </a:rPr>
              <a:t>Preisser</a:t>
            </a:r>
            <a:r>
              <a:rPr lang="en-US" sz="1000" b="1" dirty="0">
                <a:solidFill>
                  <a:srgbClr val="000000"/>
                </a:solidFill>
              </a:rPr>
              <a:t> L</a:t>
            </a:r>
            <a:r>
              <a:rPr lang="en-US" sz="1000" dirty="0">
                <a:solidFill>
                  <a:srgbClr val="000000"/>
                </a:solidFill>
              </a:rPr>
              <a:t>., et al. 2020 | </a:t>
            </a:r>
            <a:r>
              <a:rPr lang="en-US" sz="1000" dirty="0" err="1">
                <a:solidFill>
                  <a:srgbClr val="000000"/>
                </a:solidFill>
              </a:rPr>
              <a:t>ApJL</a:t>
            </a:r>
            <a:endParaRPr lang="el-GR" sz="1000" dirty="0">
              <a:solidFill>
                <a:srgbClr val="000000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72ACECB-4BAB-5085-191B-348BC4ACB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245" y="1517718"/>
            <a:ext cx="5398935" cy="280269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AFB872C-02ED-DAE3-205F-C5EC6632A2FF}"/>
              </a:ext>
            </a:extLst>
          </p:cNvPr>
          <p:cNvSpPr/>
          <p:nvPr/>
        </p:nvSpPr>
        <p:spPr>
          <a:xfrm>
            <a:off x="6827146" y="5931305"/>
            <a:ext cx="17828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000" b="1" dirty="0" err="1">
                <a:solidFill>
                  <a:srgbClr val="000000"/>
                </a:solidFill>
              </a:rPr>
              <a:t>Sibeck</a:t>
            </a:r>
            <a:r>
              <a:rPr lang="en-US" sz="1000" b="1" dirty="0">
                <a:solidFill>
                  <a:srgbClr val="000000"/>
                </a:solidFill>
              </a:rPr>
              <a:t> D</a:t>
            </a:r>
            <a:r>
              <a:rPr lang="en-US" sz="1000" dirty="0">
                <a:solidFill>
                  <a:srgbClr val="000000"/>
                </a:solidFill>
              </a:rPr>
              <a:t>., et al. 2021 | JGR</a:t>
            </a:r>
            <a:endParaRPr lang="el-GR" sz="1000" dirty="0">
              <a:solidFill>
                <a:srgbClr val="000000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086B347-7C77-653D-2942-D627813DBE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3102" y="1574189"/>
            <a:ext cx="5297461" cy="43642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49293E3-51D0-64BE-09BD-107C23E6BD17}"/>
              </a:ext>
            </a:extLst>
          </p:cNvPr>
          <p:cNvSpPr/>
          <p:nvPr/>
        </p:nvSpPr>
        <p:spPr>
          <a:xfrm>
            <a:off x="10479164" y="6422328"/>
            <a:ext cx="16850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000" b="1" dirty="0">
                <a:solidFill>
                  <a:srgbClr val="000000"/>
                </a:solidFill>
              </a:rPr>
              <a:t>Zhou Y</a:t>
            </a:r>
            <a:r>
              <a:rPr lang="en-US" sz="1000" dirty="0">
                <a:solidFill>
                  <a:srgbClr val="000000"/>
                </a:solidFill>
              </a:rPr>
              <a:t>., et al. 2023 | GRL</a:t>
            </a:r>
            <a:endParaRPr lang="el-GR" sz="1000" dirty="0">
              <a:solidFill>
                <a:srgbClr val="00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CD07059-9B74-80CB-6EDD-EC9C5877082A}"/>
              </a:ext>
            </a:extLst>
          </p:cNvPr>
          <p:cNvSpPr/>
          <p:nvPr/>
        </p:nvSpPr>
        <p:spPr>
          <a:xfrm>
            <a:off x="6209964" y="6422328"/>
            <a:ext cx="209865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000" b="1" dirty="0">
                <a:solidFill>
                  <a:srgbClr val="000000"/>
                </a:solidFill>
              </a:rPr>
              <a:t>Wang C-P</a:t>
            </a:r>
            <a:r>
              <a:rPr lang="en-US" sz="1000" dirty="0">
                <a:solidFill>
                  <a:srgbClr val="000000"/>
                </a:solidFill>
              </a:rPr>
              <a:t>., et al. 2023 | Frontiers</a:t>
            </a:r>
            <a:endParaRPr lang="el-GR" sz="1000" dirty="0">
              <a:solidFill>
                <a:srgbClr val="00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25AAA3E-8C05-7341-D0CD-6C1AAAF65DD0}"/>
              </a:ext>
            </a:extLst>
          </p:cNvPr>
          <p:cNvSpPr/>
          <p:nvPr/>
        </p:nvSpPr>
        <p:spPr>
          <a:xfrm>
            <a:off x="8220096" y="6422328"/>
            <a:ext cx="207460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000" b="1" dirty="0">
                <a:solidFill>
                  <a:srgbClr val="000000"/>
                </a:solidFill>
              </a:rPr>
              <a:t>Eastwood J.P</a:t>
            </a:r>
            <a:r>
              <a:rPr lang="en-US" sz="1000" dirty="0">
                <a:solidFill>
                  <a:srgbClr val="000000"/>
                </a:solidFill>
              </a:rPr>
              <a:t>., et al. 2008 | JGR</a:t>
            </a:r>
            <a:endParaRPr lang="el-GR" sz="1000" dirty="0">
              <a:solidFill>
                <a:srgbClr val="00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C7C405D-A38F-2CE9-7F47-0DDD7FB2F073}"/>
              </a:ext>
            </a:extLst>
          </p:cNvPr>
          <p:cNvSpPr/>
          <p:nvPr/>
        </p:nvSpPr>
        <p:spPr>
          <a:xfrm>
            <a:off x="530280" y="6059032"/>
            <a:ext cx="210987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000" b="1" dirty="0">
                <a:solidFill>
                  <a:srgbClr val="000000"/>
                </a:solidFill>
              </a:rPr>
              <a:t>Karlsson T</a:t>
            </a:r>
            <a:r>
              <a:rPr lang="en-US" sz="1000" dirty="0">
                <a:solidFill>
                  <a:srgbClr val="000000"/>
                </a:solidFill>
              </a:rPr>
              <a:t>., et al. 2022 | ANGEO</a:t>
            </a:r>
            <a:endParaRPr lang="el-GR" sz="1000" dirty="0">
              <a:solidFill>
                <a:srgbClr val="000000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2EDB901-CDB9-73BC-057E-E862A16609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375" y="4010428"/>
            <a:ext cx="2124298" cy="205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362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20" grpId="0"/>
      <p:bldP spid="10" grpId="0"/>
      <p:bldP spid="11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5400" y="46165"/>
            <a:ext cx="11041200" cy="516190"/>
          </a:xfrm>
        </p:spPr>
        <p:txBody>
          <a:bodyPr/>
          <a:lstStyle/>
          <a:p>
            <a:pPr algn="ctr"/>
            <a:r>
              <a:rPr lang="en-US" dirty="0"/>
              <a:t>Open questions on Foreshock transients</a:t>
            </a:r>
            <a:endParaRPr lang="sv-SE" dirty="0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4996B13E-70C7-1AF3-4128-FAAA563B58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3713" y="175736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D40BB98C-E08D-DFBD-D7E7-C8FB9046A6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699" y="264985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0A8C8A65-F44E-0291-DB58-995EEC14E9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2763" y="192246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460D2C-D38C-206A-09FA-BF34F7F43547}"/>
              </a:ext>
            </a:extLst>
          </p:cNvPr>
          <p:cNvSpPr txBox="1"/>
          <p:nvPr/>
        </p:nvSpPr>
        <p:spPr>
          <a:xfrm>
            <a:off x="1321031" y="1051167"/>
            <a:ext cx="9547065" cy="1656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700"/>
              </a:spcAft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latin typeface="Liberation Serif"/>
              </a:rPr>
              <a:t>What are the observational signatures of ULF (and associated phenomena) transmission ? How are the properties changing ? (</a:t>
            </a:r>
            <a:r>
              <a:rPr lang="en-US" b="1" dirty="0">
                <a:solidFill>
                  <a:srgbClr val="000000"/>
                </a:solidFill>
                <a:latin typeface="Liberation Serif"/>
              </a:rPr>
              <a:t>A</a:t>
            </a:r>
            <a:r>
              <a:rPr lang="en-US" dirty="0">
                <a:solidFill>
                  <a:srgbClr val="000000"/>
                </a:solidFill>
                <a:latin typeface="Liberation Serif"/>
              </a:rPr>
              <a:t>)</a:t>
            </a:r>
          </a:p>
          <a:p>
            <a:pPr marL="342900" indent="-342900" algn="just" rtl="0"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</a:pPr>
            <a:endParaRPr lang="en-US" dirty="0">
              <a:solidFill>
                <a:srgbClr val="000000"/>
              </a:solidFill>
              <a:latin typeface="Liberation Serif"/>
            </a:endParaRPr>
          </a:p>
          <a:p>
            <a:pPr marL="342900" indent="-342900" algn="just">
              <a:spcAft>
                <a:spcPts val="700"/>
              </a:spcAft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latin typeface="Liberation Serif"/>
              </a:rPr>
              <a:t>What effects can be caused in the </a:t>
            </a:r>
            <a:r>
              <a:rPr lang="en-US" dirty="0" err="1">
                <a:solidFill>
                  <a:srgbClr val="000000"/>
                </a:solidFill>
                <a:latin typeface="Liberation Serif"/>
              </a:rPr>
              <a:t>magnetosheath</a:t>
            </a:r>
            <a:r>
              <a:rPr lang="en-US" dirty="0">
                <a:solidFill>
                  <a:srgbClr val="000000"/>
                </a:solidFill>
                <a:latin typeface="Liberation Serif"/>
              </a:rPr>
              <a:t> plasma and in the magnetopause through the interaction of these structures with the ambient plasma (</a:t>
            </a:r>
            <a:r>
              <a:rPr lang="en-US" b="1" dirty="0">
                <a:solidFill>
                  <a:srgbClr val="000000"/>
                </a:solidFill>
                <a:latin typeface="Liberation Serif"/>
              </a:rPr>
              <a:t>A, B</a:t>
            </a:r>
            <a:r>
              <a:rPr lang="en-US" dirty="0">
                <a:solidFill>
                  <a:srgbClr val="000000"/>
                </a:solidFill>
                <a:latin typeface="Liberation Serif"/>
              </a:rPr>
              <a:t>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A547C4A-83BE-F76F-D6CF-2EF441621B8C}"/>
              </a:ext>
            </a:extLst>
          </p:cNvPr>
          <p:cNvGrpSpPr/>
          <p:nvPr/>
        </p:nvGrpSpPr>
        <p:grpSpPr>
          <a:xfrm>
            <a:off x="-9144" y="3051545"/>
            <a:ext cx="12208178" cy="3484505"/>
            <a:chOff x="-9144" y="3051545"/>
            <a:chExt cx="12208178" cy="348450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76AD15F-72A4-278C-2AA1-7DE2D7B8B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9144" y="3107050"/>
              <a:ext cx="6103708" cy="34290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6BAC884-BA82-22AC-6FCA-5EB01B3171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5326" y="3107050"/>
              <a:ext cx="6103708" cy="34290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750EF53-DEA0-AD7F-185D-85F6B08E39DC}"/>
                </a:ext>
              </a:extLst>
            </p:cNvPr>
            <p:cNvSpPr txBox="1"/>
            <p:nvPr/>
          </p:nvSpPr>
          <p:spPr>
            <a:xfrm>
              <a:off x="575400" y="3107050"/>
              <a:ext cx="63436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Liberation Serif"/>
                </a:rPr>
                <a:t>(</a:t>
              </a:r>
              <a:r>
                <a:rPr lang="en-US" b="1" dirty="0">
                  <a:solidFill>
                    <a:srgbClr val="000000"/>
                  </a:solidFill>
                  <a:latin typeface="Liberation Serif"/>
                </a:rPr>
                <a:t>A</a:t>
              </a:r>
              <a:r>
                <a:rPr lang="en-US" dirty="0">
                  <a:solidFill>
                    <a:srgbClr val="000000"/>
                  </a:solidFill>
                  <a:latin typeface="Liberation Serif"/>
                </a:rPr>
                <a:t>)</a:t>
              </a:r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DC05961-DAAB-63CC-2034-6CA6AE3E83BE}"/>
                </a:ext>
              </a:extLst>
            </p:cNvPr>
            <p:cNvSpPr txBox="1"/>
            <p:nvPr/>
          </p:nvSpPr>
          <p:spPr>
            <a:xfrm>
              <a:off x="6679108" y="3051545"/>
              <a:ext cx="63436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Liberation Serif"/>
                </a:rPr>
                <a:t>(</a:t>
              </a:r>
              <a:r>
                <a:rPr lang="en-US" b="1" dirty="0">
                  <a:solidFill>
                    <a:srgbClr val="000000"/>
                  </a:solidFill>
                  <a:latin typeface="Liberation Serif"/>
                </a:rPr>
                <a:t>B</a:t>
              </a:r>
              <a:r>
                <a:rPr lang="en-US" dirty="0">
                  <a:solidFill>
                    <a:srgbClr val="000000"/>
                  </a:solidFill>
                  <a:latin typeface="Liberation Serif"/>
                </a:rPr>
                <a:t>)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830282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BBD0B4B-27F4-CE65-A814-551B6A60F4DD}"/>
              </a:ext>
            </a:extLst>
          </p:cNvPr>
          <p:cNvSpPr/>
          <p:nvPr/>
        </p:nvSpPr>
        <p:spPr>
          <a:xfrm>
            <a:off x="-77012" y="6422328"/>
            <a:ext cx="223651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000" dirty="0">
                <a:solidFill>
                  <a:srgbClr val="000000"/>
                </a:solidFill>
              </a:rPr>
              <a:t>Credits: Lucille </a:t>
            </a:r>
            <a:r>
              <a:rPr lang="en-US" sz="1000" dirty="0" err="1">
                <a:solidFill>
                  <a:srgbClr val="000000"/>
                </a:solidFill>
              </a:rPr>
              <a:t>Turc</a:t>
            </a:r>
            <a:r>
              <a:rPr lang="en-US" sz="1000" dirty="0">
                <a:solidFill>
                  <a:srgbClr val="000000"/>
                </a:solidFill>
              </a:rPr>
              <a:t> / </a:t>
            </a:r>
            <a:r>
              <a:rPr lang="en-US" sz="1000" dirty="0" err="1">
                <a:solidFill>
                  <a:srgbClr val="000000"/>
                </a:solidFill>
              </a:rPr>
              <a:t>Vlasiator</a:t>
            </a:r>
            <a:r>
              <a:rPr lang="en-US" sz="1000" dirty="0">
                <a:solidFill>
                  <a:srgbClr val="000000"/>
                </a:solidFill>
              </a:rPr>
              <a:t> team</a:t>
            </a:r>
            <a:endParaRPr lang="el-GR" sz="1000" dirty="0">
              <a:solidFill>
                <a:srgbClr val="000000"/>
              </a:solidFill>
            </a:endParaRPr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FE2A8645-D063-D4A2-F02B-A8E6845F9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80" y="519112"/>
            <a:ext cx="9311640" cy="581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2767397-A710-1549-43D6-2C1F35C914D5}"/>
              </a:ext>
            </a:extLst>
          </p:cNvPr>
          <p:cNvSpPr/>
          <p:nvPr/>
        </p:nvSpPr>
        <p:spPr>
          <a:xfrm rot="1508636" flipH="1">
            <a:off x="3234690" y="3319483"/>
            <a:ext cx="400050" cy="20573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347BC72-1804-13DD-D746-A9CC47150911}"/>
              </a:ext>
            </a:extLst>
          </p:cNvPr>
          <p:cNvCxnSpPr/>
          <p:nvPr/>
        </p:nvCxnSpPr>
        <p:spPr>
          <a:xfrm flipH="1">
            <a:off x="3909332" y="2036569"/>
            <a:ext cx="762000" cy="1295400"/>
          </a:xfrm>
          <a:prstGeom prst="straightConnector1">
            <a:avLst/>
          </a:prstGeom>
          <a:ln w="28575">
            <a:solidFill>
              <a:srgbClr val="FF3B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71389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5400" y="46165"/>
            <a:ext cx="11041200" cy="516190"/>
          </a:xfrm>
        </p:spPr>
        <p:txBody>
          <a:bodyPr/>
          <a:lstStyle/>
          <a:p>
            <a:pPr algn="ctr"/>
            <a:r>
              <a:rPr lang="en-US" dirty="0"/>
              <a:t>Jet formation</a:t>
            </a:r>
            <a:endParaRPr lang="sv-SE" dirty="0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4996B13E-70C7-1AF3-4128-FAAA563B58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3713" y="175736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D40BB98C-E08D-DFBD-D7E7-C8FB9046A6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699" y="264985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0A8C8A65-F44E-0291-DB58-995EEC14E9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2763" y="192246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" name="Picture 6" descr="A picture containing table&#10;&#10;Description automatically generated">
            <a:extLst>
              <a:ext uri="{FF2B5EF4-FFF2-40B4-BE49-F238E27FC236}">
                <a16:creationId xmlns:a16="http://schemas.microsoft.com/office/drawing/2014/main" id="{D9EAB2BD-067D-A229-4DEB-CB460D2AB9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9" y="1532013"/>
            <a:ext cx="5580024" cy="3236811"/>
          </a:xfrm>
          <a:prstGeom prst="rect">
            <a:avLst/>
          </a:prstGeom>
        </p:spPr>
      </p:pic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BF67D055-3044-8F2D-E169-DB9BD217FF0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7562606"/>
              </p:ext>
            </p:extLst>
          </p:nvPr>
        </p:nvGraphicFramePr>
        <p:xfrm>
          <a:off x="1300756" y="4857672"/>
          <a:ext cx="4279268" cy="10364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Εικόνα Bitmap" r:id="rId4" imgW="10382400" imgH="2514600" progId="Paint.Picture">
                  <p:embed/>
                </p:oleObj>
              </mc:Choice>
              <mc:Fallback>
                <p:oleObj name="Εικόνα Bitmap" r:id="rId4" imgW="10382400" imgH="2514600" progId="Paint.Picture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224B3B07-1648-DBDD-35F6-C52A755559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00756" y="4857672"/>
                        <a:ext cx="4279268" cy="10364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9EF2A47-82EF-A2C0-C7FF-F4413E24F148}"/>
              </a:ext>
            </a:extLst>
          </p:cNvPr>
          <p:cNvCxnSpPr>
            <a:cxnSpLocks/>
          </p:cNvCxnSpPr>
          <p:nvPr/>
        </p:nvCxnSpPr>
        <p:spPr>
          <a:xfrm>
            <a:off x="6096000" y="836272"/>
            <a:ext cx="0" cy="5555848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F31A0DB-9A04-9FB9-4250-E1560C5CB807}"/>
              </a:ext>
            </a:extLst>
          </p:cNvPr>
          <p:cNvSpPr txBox="1"/>
          <p:nvPr/>
        </p:nvSpPr>
        <p:spPr>
          <a:xfrm>
            <a:off x="1033748" y="1031480"/>
            <a:ext cx="480426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i="1" dirty="0">
                <a:solidFill>
                  <a:srgbClr val="000000"/>
                </a:solidFill>
              </a:rPr>
              <a:t>Jets forming from shock’s fundamental non-stationarity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0BFB8E-080A-CEB8-E9B5-3D073F0955C9}"/>
              </a:ext>
            </a:extLst>
          </p:cNvPr>
          <p:cNvSpPr txBox="1"/>
          <p:nvPr/>
        </p:nvSpPr>
        <p:spPr>
          <a:xfrm>
            <a:off x="6803058" y="1026587"/>
            <a:ext cx="518122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i="1" dirty="0">
                <a:solidFill>
                  <a:srgbClr val="000000"/>
                </a:solidFill>
              </a:rPr>
              <a:t>75% of jets caused by Foreshock Compressive Structures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F3D5158-DE0B-A31D-6739-7BCDB6CBAB83}"/>
              </a:ext>
            </a:extLst>
          </p:cNvPr>
          <p:cNvSpPr/>
          <p:nvPr/>
        </p:nvSpPr>
        <p:spPr>
          <a:xfrm>
            <a:off x="-77012" y="6422328"/>
            <a:ext cx="248016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000" b="1" dirty="0">
                <a:solidFill>
                  <a:srgbClr val="000000"/>
                </a:solidFill>
              </a:rPr>
              <a:t>Raptis S</a:t>
            </a:r>
            <a:r>
              <a:rPr lang="en-US" sz="1000" dirty="0">
                <a:solidFill>
                  <a:srgbClr val="000000"/>
                </a:solidFill>
              </a:rPr>
              <a:t>., et al. 2022a | Nat. </a:t>
            </a:r>
            <a:r>
              <a:rPr lang="en-US" sz="1000" dirty="0" err="1">
                <a:solidFill>
                  <a:srgbClr val="000000"/>
                </a:solidFill>
              </a:rPr>
              <a:t>Commun</a:t>
            </a:r>
            <a:r>
              <a:rPr lang="en-US" sz="1000" dirty="0">
                <a:solidFill>
                  <a:srgbClr val="000000"/>
                </a:solidFill>
              </a:rPr>
              <a:t>.</a:t>
            </a:r>
            <a:endParaRPr lang="el-GR" sz="1000" dirty="0">
              <a:solidFill>
                <a:srgbClr val="000000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1D340F8-8D38-BE8B-4E08-CDAA9D2CE3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1700" y="1573520"/>
            <a:ext cx="5144898" cy="402612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47A221D-B676-6390-B153-43ACD3D8CCDE}"/>
              </a:ext>
            </a:extLst>
          </p:cNvPr>
          <p:cNvSpPr txBox="1"/>
          <p:nvPr/>
        </p:nvSpPr>
        <p:spPr>
          <a:xfrm>
            <a:off x="10570142" y="6422328"/>
            <a:ext cx="246886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000000"/>
                </a:solidFill>
              </a:rPr>
              <a:t>Suni</a:t>
            </a:r>
            <a:r>
              <a:rPr lang="en-US" sz="1000" dirty="0">
                <a:solidFill>
                  <a:srgbClr val="000000"/>
                </a:solidFill>
              </a:rPr>
              <a:t> J, et al,. 2021 | GRL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C8643B-F34C-30E6-EC07-31E9DEDEAEFF}"/>
              </a:ext>
            </a:extLst>
          </p:cNvPr>
          <p:cNvSpPr txBox="1"/>
          <p:nvPr/>
        </p:nvSpPr>
        <p:spPr>
          <a:xfrm>
            <a:off x="1999263" y="5963832"/>
            <a:ext cx="20689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Turbulence Campaign 2019</a:t>
            </a:r>
          </a:p>
        </p:txBody>
      </p:sp>
    </p:spTree>
    <p:extLst>
      <p:ext uri="{BB962C8B-B14F-4D97-AF65-F5344CB8AC3E}">
        <p14:creationId xmlns:p14="http://schemas.microsoft.com/office/powerpoint/2010/main" val="3872761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5400" y="46165"/>
            <a:ext cx="11041200" cy="516190"/>
          </a:xfrm>
        </p:spPr>
        <p:txBody>
          <a:bodyPr/>
          <a:lstStyle/>
          <a:p>
            <a:pPr algn="ctr"/>
            <a:r>
              <a:rPr lang="en-US" dirty="0"/>
              <a:t>Open questions on formation</a:t>
            </a:r>
            <a:endParaRPr lang="sv-SE" dirty="0"/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D40BB98C-E08D-DFBD-D7E7-C8FB9046A6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699" y="264985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53DAE65-D835-F540-1A87-A0BF4C48204C}"/>
              </a:ext>
            </a:extLst>
          </p:cNvPr>
          <p:cNvSpPr txBox="1"/>
          <p:nvPr/>
        </p:nvSpPr>
        <p:spPr>
          <a:xfrm>
            <a:off x="1321031" y="1051167"/>
            <a:ext cx="9815055" cy="1379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700"/>
              </a:spcAft>
              <a:buFontTx/>
              <a:buAutoNum type="arabicParenR"/>
            </a:pPr>
            <a:r>
              <a:rPr lang="en-US" dirty="0">
                <a:solidFill>
                  <a:srgbClr val="000000"/>
                </a:solidFill>
                <a:latin typeface="Liberation Serif"/>
              </a:rPr>
              <a:t>Is global shock reformation the answer to jets ? or  maybe faster flows get dissipated and become part of the background population before reaching the MP ? (</a:t>
            </a:r>
            <a:r>
              <a:rPr lang="en-US" b="1" dirty="0">
                <a:solidFill>
                  <a:srgbClr val="000000"/>
                </a:solidFill>
                <a:latin typeface="Liberation Serif"/>
              </a:rPr>
              <a:t>A</a:t>
            </a:r>
            <a:r>
              <a:rPr lang="en-US" dirty="0">
                <a:solidFill>
                  <a:srgbClr val="000000"/>
                </a:solidFill>
                <a:latin typeface="Liberation Serif"/>
              </a:rPr>
              <a:t>)</a:t>
            </a:r>
          </a:p>
          <a:p>
            <a:pPr marL="342900" indent="-342900" algn="just" rtl="0">
              <a:spcBef>
                <a:spcPts val="0"/>
              </a:spcBef>
              <a:spcAft>
                <a:spcPts val="700"/>
              </a:spcAft>
              <a:buAutoNum type="arabicParenR"/>
            </a:pPr>
            <a:endParaRPr lang="en-US" dirty="0">
              <a:solidFill>
                <a:srgbClr val="000000"/>
              </a:solidFill>
              <a:latin typeface="Liberation Serif"/>
            </a:endParaRPr>
          </a:p>
          <a:p>
            <a:pPr marL="342900" indent="-342900" algn="just">
              <a:spcAft>
                <a:spcPts val="700"/>
              </a:spcAft>
              <a:buFontTx/>
              <a:buAutoNum type="arabicParenR"/>
            </a:pPr>
            <a:r>
              <a:rPr lang="en-US" dirty="0">
                <a:solidFill>
                  <a:srgbClr val="000000"/>
                </a:solidFill>
                <a:latin typeface="Liberation Serif"/>
              </a:rPr>
              <a:t>How are close to the shock upstream conditions affecting the formation of downstream jets ? (</a:t>
            </a:r>
            <a:r>
              <a:rPr lang="en-US" b="1" dirty="0">
                <a:solidFill>
                  <a:srgbClr val="000000"/>
                </a:solidFill>
                <a:latin typeface="Liberation Serif"/>
              </a:rPr>
              <a:t>A, B</a:t>
            </a:r>
            <a:r>
              <a:rPr lang="en-US" dirty="0">
                <a:solidFill>
                  <a:srgbClr val="000000"/>
                </a:solidFill>
                <a:latin typeface="Liberation Serif"/>
              </a:rPr>
              <a:t>)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5A86BAD-E39B-16B4-1AA4-70E1F908FAC6}"/>
              </a:ext>
            </a:extLst>
          </p:cNvPr>
          <p:cNvGrpSpPr/>
          <p:nvPr/>
        </p:nvGrpSpPr>
        <p:grpSpPr>
          <a:xfrm>
            <a:off x="-9144" y="3051545"/>
            <a:ext cx="12208178" cy="3484505"/>
            <a:chOff x="-9144" y="3051545"/>
            <a:chExt cx="12208178" cy="348450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A4F0467-FF51-7CF8-22F1-F51B2C5722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9144" y="3107050"/>
              <a:ext cx="6103708" cy="342900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D105897-CB7E-0231-094E-37959F3124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5326" y="3107050"/>
              <a:ext cx="6103708" cy="342900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040FE0A-9284-1920-82C8-538182F08198}"/>
                </a:ext>
              </a:extLst>
            </p:cNvPr>
            <p:cNvSpPr txBox="1"/>
            <p:nvPr/>
          </p:nvSpPr>
          <p:spPr>
            <a:xfrm>
              <a:off x="575400" y="3107050"/>
              <a:ext cx="63436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Liberation Serif"/>
                </a:rPr>
                <a:t>(</a:t>
              </a:r>
              <a:r>
                <a:rPr lang="en-US" b="1" dirty="0">
                  <a:solidFill>
                    <a:srgbClr val="000000"/>
                  </a:solidFill>
                  <a:latin typeface="Liberation Serif"/>
                </a:rPr>
                <a:t>A</a:t>
              </a:r>
              <a:r>
                <a:rPr lang="en-US" dirty="0">
                  <a:solidFill>
                    <a:srgbClr val="000000"/>
                  </a:solidFill>
                  <a:latin typeface="Liberation Serif"/>
                </a:rPr>
                <a:t>)</a:t>
              </a:r>
              <a:endParaRPr lang="en-US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4A1C5F3-771A-3FB7-8F9A-C912088DA11D}"/>
                </a:ext>
              </a:extLst>
            </p:cNvPr>
            <p:cNvSpPr txBox="1"/>
            <p:nvPr/>
          </p:nvSpPr>
          <p:spPr>
            <a:xfrm>
              <a:off x="6679108" y="3051545"/>
              <a:ext cx="63436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Liberation Serif"/>
                </a:rPr>
                <a:t>(</a:t>
              </a:r>
              <a:r>
                <a:rPr lang="en-US" b="1" dirty="0">
                  <a:solidFill>
                    <a:srgbClr val="000000"/>
                  </a:solidFill>
                  <a:latin typeface="Liberation Serif"/>
                </a:rPr>
                <a:t>B</a:t>
              </a:r>
              <a:r>
                <a:rPr lang="en-US" dirty="0">
                  <a:solidFill>
                    <a:srgbClr val="000000"/>
                  </a:solidFill>
                  <a:latin typeface="Liberation Serif"/>
                </a:rPr>
                <a:t>)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14846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llustration of features related to the interaction of the solar wind with Earth’s magnetic field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136" y="984445"/>
            <a:ext cx="4578253" cy="5059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Transient Phenomena in Foreshock &amp; </a:t>
            </a:r>
            <a:r>
              <a:rPr lang="en-US" dirty="0" err="1"/>
              <a:t>Magnetosheath</a:t>
            </a:r>
            <a:endParaRPr lang="sv-SE" dirty="0"/>
          </a:p>
        </p:txBody>
      </p:sp>
      <p:sp>
        <p:nvSpPr>
          <p:cNvPr id="12" name="Rectangle 11"/>
          <p:cNvSpPr/>
          <p:nvPr/>
        </p:nvSpPr>
        <p:spPr>
          <a:xfrm>
            <a:off x="6991425" y="6393136"/>
            <a:ext cx="526458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  <a:latin typeface="+mj-lt"/>
              </a:rPr>
              <a:t>Credits: </a:t>
            </a:r>
            <a:r>
              <a:rPr lang="en-US" sz="800" dirty="0" err="1">
                <a:solidFill>
                  <a:srgbClr val="000000"/>
                </a:solidFill>
                <a:latin typeface="+mj-lt"/>
              </a:rPr>
              <a:t>Vuorinen</a:t>
            </a:r>
            <a:r>
              <a:rPr lang="en-US" sz="800" dirty="0">
                <a:solidFill>
                  <a:srgbClr val="000000"/>
                </a:solidFill>
                <a:latin typeface="+mj-lt"/>
              </a:rPr>
              <a:t> et al. (2022) </a:t>
            </a:r>
            <a:r>
              <a:rPr lang="en-US" sz="800" dirty="0">
                <a:solidFill>
                  <a:srgbClr val="000000"/>
                </a:solidFill>
                <a:latin typeface="+mj-lt"/>
                <a:hlinkClick r:id="rId4"/>
              </a:rPr>
              <a:t>https://eos.org/features/space-raindrops-splashing-on-earths-magnetic-umbrella</a:t>
            </a:r>
            <a:r>
              <a:rPr lang="en-US" sz="800" dirty="0">
                <a:solidFill>
                  <a:srgbClr val="000000"/>
                </a:solidFill>
                <a:latin typeface="+mj-lt"/>
              </a:rPr>
              <a:t> </a:t>
            </a:r>
            <a:endParaRPr lang="sv-SE" sz="8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013833-AA7C-A8D7-29F7-11CD73D034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4" y="984445"/>
            <a:ext cx="5484563" cy="510561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992CD76-1173-920E-10CA-C4D1D431D90F}"/>
              </a:ext>
            </a:extLst>
          </p:cNvPr>
          <p:cNvSpPr/>
          <p:nvPr/>
        </p:nvSpPr>
        <p:spPr>
          <a:xfrm>
            <a:off x="48925" y="6393136"/>
            <a:ext cx="181492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  <a:latin typeface="+mj-lt"/>
              </a:rPr>
              <a:t>Courtesy of M. </a:t>
            </a:r>
            <a:r>
              <a:rPr lang="en-US" sz="800" dirty="0" err="1">
                <a:solidFill>
                  <a:srgbClr val="000000"/>
                </a:solidFill>
                <a:latin typeface="+mj-lt"/>
              </a:rPr>
              <a:t>Palmroth</a:t>
            </a:r>
            <a:r>
              <a:rPr lang="en-US" sz="800" dirty="0">
                <a:solidFill>
                  <a:srgbClr val="000000"/>
                </a:solidFill>
                <a:latin typeface="+mj-lt"/>
              </a:rPr>
              <a:t>, U Helsinki</a:t>
            </a:r>
            <a:endParaRPr lang="sv-SE" sz="800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7122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BBD0B4B-27F4-CE65-A814-551B6A60F4DD}"/>
              </a:ext>
            </a:extLst>
          </p:cNvPr>
          <p:cNvSpPr/>
          <p:nvPr/>
        </p:nvSpPr>
        <p:spPr>
          <a:xfrm>
            <a:off x="-77012" y="6422328"/>
            <a:ext cx="223651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000" dirty="0">
                <a:solidFill>
                  <a:srgbClr val="000000"/>
                </a:solidFill>
              </a:rPr>
              <a:t>Credits: Lucille </a:t>
            </a:r>
            <a:r>
              <a:rPr lang="en-US" sz="1000" dirty="0" err="1">
                <a:solidFill>
                  <a:srgbClr val="000000"/>
                </a:solidFill>
              </a:rPr>
              <a:t>Turc</a:t>
            </a:r>
            <a:r>
              <a:rPr lang="en-US" sz="1000" dirty="0">
                <a:solidFill>
                  <a:srgbClr val="000000"/>
                </a:solidFill>
              </a:rPr>
              <a:t> / </a:t>
            </a:r>
            <a:r>
              <a:rPr lang="en-US" sz="1000" dirty="0" err="1">
                <a:solidFill>
                  <a:srgbClr val="000000"/>
                </a:solidFill>
              </a:rPr>
              <a:t>Vlasiator</a:t>
            </a:r>
            <a:r>
              <a:rPr lang="en-US" sz="1000" dirty="0">
                <a:solidFill>
                  <a:srgbClr val="000000"/>
                </a:solidFill>
              </a:rPr>
              <a:t> team</a:t>
            </a:r>
            <a:endParaRPr lang="el-GR" sz="1000" dirty="0">
              <a:solidFill>
                <a:srgbClr val="000000"/>
              </a:solidFill>
            </a:endParaRPr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FE2A8645-D063-D4A2-F02B-A8E6845F9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80" y="519112"/>
            <a:ext cx="9311640" cy="581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2767397-A710-1549-43D6-2C1F35C914D5}"/>
              </a:ext>
            </a:extLst>
          </p:cNvPr>
          <p:cNvSpPr/>
          <p:nvPr/>
        </p:nvSpPr>
        <p:spPr>
          <a:xfrm rot="2149575" flipH="1">
            <a:off x="2717550" y="3833810"/>
            <a:ext cx="486503" cy="13572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8244411-4E00-645B-B695-C25F9E122B92}"/>
              </a:ext>
            </a:extLst>
          </p:cNvPr>
          <p:cNvCxnSpPr/>
          <p:nvPr/>
        </p:nvCxnSpPr>
        <p:spPr>
          <a:xfrm flipH="1">
            <a:off x="3365047" y="2524428"/>
            <a:ext cx="762000" cy="1295400"/>
          </a:xfrm>
          <a:prstGeom prst="straightConnector1">
            <a:avLst/>
          </a:prstGeom>
          <a:ln w="28575">
            <a:solidFill>
              <a:srgbClr val="FF3B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86947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5400" y="46165"/>
            <a:ext cx="11041200" cy="516190"/>
          </a:xfrm>
        </p:spPr>
        <p:txBody>
          <a:bodyPr/>
          <a:lstStyle/>
          <a:p>
            <a:pPr algn="ctr"/>
            <a:r>
              <a:rPr lang="en-US" dirty="0"/>
              <a:t>Jet evolution</a:t>
            </a:r>
            <a:endParaRPr lang="sv-SE" dirty="0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4996B13E-70C7-1AF3-4128-FAAA563B58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3713" y="175736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D40BB98C-E08D-DFBD-D7E7-C8FB9046A6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699" y="264985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0A8C8A65-F44E-0291-DB58-995EEC14E9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2763" y="192246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" name="Picture 1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E0BC7775-5100-415D-5E88-AD4F4B5602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77" t="-2118" r="23409" b="31183"/>
          <a:stretch/>
        </p:blipFill>
        <p:spPr>
          <a:xfrm>
            <a:off x="6961198" y="1633873"/>
            <a:ext cx="4229635" cy="3926911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9EF2A47-82EF-A2C0-C7FF-F4413E24F148}"/>
              </a:ext>
            </a:extLst>
          </p:cNvPr>
          <p:cNvCxnSpPr>
            <a:cxnSpLocks/>
          </p:cNvCxnSpPr>
          <p:nvPr/>
        </p:nvCxnSpPr>
        <p:spPr>
          <a:xfrm>
            <a:off x="6096000" y="836272"/>
            <a:ext cx="0" cy="5555848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50BFB8E-080A-CEB8-E9B5-3D073F0955C9}"/>
              </a:ext>
            </a:extLst>
          </p:cNvPr>
          <p:cNvSpPr txBox="1"/>
          <p:nvPr/>
        </p:nvSpPr>
        <p:spPr>
          <a:xfrm>
            <a:off x="6560687" y="998968"/>
            <a:ext cx="507863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i="1" dirty="0">
                <a:solidFill>
                  <a:srgbClr val="000000"/>
                </a:solidFill>
              </a:rPr>
              <a:t>Jets exhibiting 2+ populations = partial moments needed </a:t>
            </a:r>
          </a:p>
          <a:p>
            <a:pPr algn="ctr"/>
            <a:r>
              <a:rPr lang="en-US" sz="1500" i="1" dirty="0">
                <a:solidFill>
                  <a:srgbClr val="000000"/>
                </a:solidFill>
              </a:rPr>
              <a:t>= similar properties to upstream SW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CBB726C-580F-08D5-5DB5-B5B2B59FB19F}"/>
              </a:ext>
            </a:extLst>
          </p:cNvPr>
          <p:cNvGrpSpPr/>
          <p:nvPr/>
        </p:nvGrpSpPr>
        <p:grpSpPr>
          <a:xfrm>
            <a:off x="8343008" y="5560784"/>
            <a:ext cx="1650189" cy="585978"/>
            <a:chOff x="8357250" y="5480397"/>
            <a:chExt cx="1872680" cy="66498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7EFCD31-76EC-EAD9-8308-75DDEFAB5C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57250" y="5480397"/>
              <a:ext cx="1777997" cy="44450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5A8FE6B-425B-44DA-E7DB-C719DA33B55A}"/>
                </a:ext>
              </a:extLst>
            </p:cNvPr>
            <p:cNvSpPr txBox="1"/>
            <p:nvPr/>
          </p:nvSpPr>
          <p:spPr>
            <a:xfrm>
              <a:off x="8395252" y="5796107"/>
              <a:ext cx="537007" cy="3492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FF"/>
                  </a:solidFill>
                </a:rPr>
                <a:t>Jet 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14F70CA-EA53-4986-7266-8FBD7C231528}"/>
                </a:ext>
              </a:extLst>
            </p:cNvPr>
            <p:cNvSpPr txBox="1"/>
            <p:nvPr/>
          </p:nvSpPr>
          <p:spPr>
            <a:xfrm>
              <a:off x="9216310" y="5796107"/>
              <a:ext cx="1013620" cy="3492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808080"/>
                  </a:solidFill>
                </a:rPr>
                <a:t>BG/MSH</a:t>
              </a: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8F3D5158-DE0B-A31D-6739-7BCDB6CBAB83}"/>
              </a:ext>
            </a:extLst>
          </p:cNvPr>
          <p:cNvSpPr/>
          <p:nvPr/>
        </p:nvSpPr>
        <p:spPr>
          <a:xfrm>
            <a:off x="-77012" y="6422328"/>
            <a:ext cx="201208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000" b="1" dirty="0" err="1">
                <a:solidFill>
                  <a:srgbClr val="000000"/>
                </a:solidFill>
              </a:rPr>
              <a:t>LaMoury</a:t>
            </a:r>
            <a:r>
              <a:rPr lang="en-US" sz="1000" b="1" dirty="0">
                <a:solidFill>
                  <a:srgbClr val="000000"/>
                </a:solidFill>
              </a:rPr>
              <a:t> A</a:t>
            </a:r>
            <a:r>
              <a:rPr lang="en-US" sz="1000" dirty="0">
                <a:solidFill>
                  <a:srgbClr val="000000"/>
                </a:solidFill>
              </a:rPr>
              <a:t>., et al. 2021 | JGR </a:t>
            </a:r>
            <a:endParaRPr lang="el-GR" sz="1000" dirty="0">
              <a:solidFill>
                <a:srgbClr val="00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F03BD72-2335-9DFE-3400-207DE0ED6487}"/>
              </a:ext>
            </a:extLst>
          </p:cNvPr>
          <p:cNvSpPr txBox="1"/>
          <p:nvPr/>
        </p:nvSpPr>
        <p:spPr>
          <a:xfrm>
            <a:off x="10404887" y="6422328"/>
            <a:ext cx="246886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000000"/>
                </a:solidFill>
              </a:rPr>
              <a:t>Raptis</a:t>
            </a:r>
            <a:r>
              <a:rPr lang="en-US" sz="1000" dirty="0">
                <a:solidFill>
                  <a:srgbClr val="000000"/>
                </a:solidFill>
              </a:rPr>
              <a:t> S, et al,. 2022b | GRL</a:t>
            </a:r>
          </a:p>
        </p:txBody>
      </p:sp>
      <p:pic>
        <p:nvPicPr>
          <p:cNvPr id="4" name="Picture 2" descr="Details are in the caption following the image">
            <a:extLst>
              <a:ext uri="{FF2B5EF4-FFF2-40B4-BE49-F238E27FC236}">
                <a16:creationId xmlns:a16="http://schemas.microsoft.com/office/drawing/2014/main" id="{2F324D73-27AC-AC8C-3B56-A2E0AB42F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8" y="906801"/>
            <a:ext cx="3038299" cy="541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BBC1530-6820-5316-7A4F-EFDC1CB8C838}"/>
              </a:ext>
            </a:extLst>
          </p:cNvPr>
          <p:cNvSpPr txBox="1"/>
          <p:nvPr/>
        </p:nvSpPr>
        <p:spPr>
          <a:xfrm>
            <a:off x="3357658" y="997642"/>
            <a:ext cx="2129003" cy="1492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can a jet reach the MP 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3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times more likely for high solar wind speed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more likely for low cone angles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946702E-81BA-AA7D-7437-16C4F9EAB54F}"/>
              </a:ext>
            </a:extLst>
          </p:cNvPr>
          <p:cNvSpPr txBox="1"/>
          <p:nvPr/>
        </p:nvSpPr>
        <p:spPr>
          <a:xfrm>
            <a:off x="3701114" y="6404102"/>
            <a:ext cx="246886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 err="1">
                <a:solidFill>
                  <a:srgbClr val="000000"/>
                </a:solidFill>
              </a:rPr>
              <a:t>Palmroth</a:t>
            </a:r>
            <a:r>
              <a:rPr lang="en-US" sz="1000" dirty="0">
                <a:solidFill>
                  <a:srgbClr val="000000"/>
                </a:solidFill>
              </a:rPr>
              <a:t> M, et al,. 2021 | ANGEO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B628605-6E78-0ED9-F183-460B2855C115}"/>
              </a:ext>
            </a:extLst>
          </p:cNvPr>
          <p:cNvSpPr txBox="1"/>
          <p:nvPr/>
        </p:nvSpPr>
        <p:spPr>
          <a:xfrm>
            <a:off x="3617680" y="5111440"/>
            <a:ext cx="2422422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Jets </a:t>
            </a:r>
            <a:r>
              <a:rPr lang="en-US" sz="13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thermalize</a:t>
            </a:r>
            <a:r>
              <a:rPr lang="en-US" sz="13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towards the magnetopause, the shape of the jets </a:t>
            </a:r>
            <a:r>
              <a:rPr lang="en-US" sz="13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flatten</a:t>
            </a:r>
            <a:r>
              <a:rPr lang="en-US" sz="13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they are able to </a:t>
            </a:r>
            <a:r>
              <a:rPr lang="en-US" sz="13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maintain their flow velocity </a:t>
            </a:r>
            <a:r>
              <a:rPr lang="en-US" sz="13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direction within the </a:t>
            </a:r>
            <a:r>
              <a:rPr lang="en-US" sz="13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magnetosheath</a:t>
            </a:r>
            <a:r>
              <a:rPr lang="en-US" sz="13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flow</a:t>
            </a:r>
            <a:endParaRPr lang="en-US" sz="13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747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5400" y="46165"/>
            <a:ext cx="11041200" cy="516190"/>
          </a:xfrm>
        </p:spPr>
        <p:txBody>
          <a:bodyPr/>
          <a:lstStyle/>
          <a:p>
            <a:pPr algn="ctr"/>
            <a:r>
              <a:rPr lang="en-US" dirty="0"/>
              <a:t>Open questions on Evolution</a:t>
            </a:r>
            <a:endParaRPr lang="sv-SE" dirty="0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4996B13E-70C7-1AF3-4128-FAAA563B58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3713" y="175736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D40BB98C-E08D-DFBD-D7E7-C8FB9046A6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699" y="264985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0A8C8A65-F44E-0291-DB58-995EEC14E9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2763" y="192246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A9F837C-DF88-9299-21D2-5625507ED1F0}"/>
              </a:ext>
            </a:extLst>
          </p:cNvPr>
          <p:cNvSpPr txBox="1"/>
          <p:nvPr/>
        </p:nvSpPr>
        <p:spPr>
          <a:xfrm>
            <a:off x="1107571" y="737298"/>
            <a:ext cx="9973986" cy="21133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700"/>
              </a:spcAft>
              <a:buFontTx/>
              <a:buAutoNum type="arabicParenR"/>
            </a:pPr>
            <a:r>
              <a:rPr lang="en-US" dirty="0">
                <a:solidFill>
                  <a:srgbClr val="000000"/>
                </a:solidFill>
                <a:latin typeface="Liberation Serif"/>
              </a:rPr>
              <a:t>Do jets continue to show a clear double population? Does this change over time or closer to the MP ? (</a:t>
            </a:r>
            <a:r>
              <a:rPr lang="en-US" b="1" dirty="0">
                <a:solidFill>
                  <a:srgbClr val="000000"/>
                </a:solidFill>
                <a:latin typeface="Liberation Serif"/>
              </a:rPr>
              <a:t>A</a:t>
            </a:r>
            <a:r>
              <a:rPr lang="en-US" dirty="0">
                <a:solidFill>
                  <a:srgbClr val="000000"/>
                </a:solidFill>
                <a:latin typeface="Liberation Serif"/>
              </a:rPr>
              <a:t>)  </a:t>
            </a:r>
          </a:p>
          <a:p>
            <a:pPr marL="342900" indent="-342900" algn="just" rtl="0">
              <a:spcBef>
                <a:spcPts val="0"/>
              </a:spcBef>
              <a:spcAft>
                <a:spcPts val="700"/>
              </a:spcAft>
              <a:buAutoNum type="arabicParenR"/>
            </a:pPr>
            <a:endParaRPr lang="en-US" dirty="0">
              <a:solidFill>
                <a:srgbClr val="000000"/>
              </a:solidFill>
              <a:latin typeface="Liberation Serif"/>
            </a:endParaRPr>
          </a:p>
          <a:p>
            <a:pPr marL="342900" indent="-342900" algn="just">
              <a:spcAft>
                <a:spcPts val="700"/>
              </a:spcAft>
              <a:buFontTx/>
              <a:buAutoNum type="arabicParenR"/>
            </a:pPr>
            <a:r>
              <a:rPr lang="en-US" dirty="0">
                <a:solidFill>
                  <a:srgbClr val="000000"/>
                </a:solidFill>
                <a:latin typeface="Liberation Serif"/>
              </a:rPr>
              <a:t>How are the properties and the shape vary over distance from the bow shock/magnetopause? (</a:t>
            </a:r>
            <a:r>
              <a:rPr lang="en-US" b="1" dirty="0">
                <a:solidFill>
                  <a:srgbClr val="000000"/>
                </a:solidFill>
                <a:latin typeface="Liberation Serif"/>
              </a:rPr>
              <a:t>A</a:t>
            </a:r>
            <a:r>
              <a:rPr lang="en-US" dirty="0">
                <a:solidFill>
                  <a:srgbClr val="000000"/>
                </a:solidFill>
                <a:latin typeface="Liberation Serif"/>
              </a:rPr>
              <a:t>)</a:t>
            </a:r>
          </a:p>
          <a:p>
            <a:pPr marL="342900" indent="-342900" algn="just">
              <a:spcAft>
                <a:spcPts val="700"/>
              </a:spcAft>
              <a:buFontTx/>
              <a:buAutoNum type="arabicParenR"/>
            </a:pPr>
            <a:endParaRPr lang="en-US" dirty="0">
              <a:solidFill>
                <a:srgbClr val="000000"/>
              </a:solidFill>
              <a:latin typeface="Liberation Serif"/>
            </a:endParaRPr>
          </a:p>
          <a:p>
            <a:pPr marL="342900" indent="-342900" algn="just">
              <a:spcAft>
                <a:spcPts val="700"/>
              </a:spcAft>
              <a:buFontTx/>
              <a:buAutoNum type="arabicParenR"/>
            </a:pPr>
            <a:r>
              <a:rPr lang="en-US" dirty="0">
                <a:solidFill>
                  <a:srgbClr val="000000"/>
                </a:solidFill>
                <a:latin typeface="Liberation Serif"/>
              </a:rPr>
              <a:t>How do jets contribute to the generation of wave activity, turbulence and particle energization? (</a:t>
            </a:r>
            <a:r>
              <a:rPr lang="en-US" b="1" dirty="0">
                <a:solidFill>
                  <a:srgbClr val="000000"/>
                </a:solidFill>
                <a:latin typeface="Liberation Serif"/>
              </a:rPr>
              <a:t>A</a:t>
            </a:r>
            <a:r>
              <a:rPr lang="en-US" dirty="0">
                <a:solidFill>
                  <a:srgbClr val="000000"/>
                </a:solidFill>
                <a:latin typeface="Liberation Serif"/>
              </a:rPr>
              <a:t>)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FA54642-FE48-B996-4995-12A9DA86B6C4}"/>
              </a:ext>
            </a:extLst>
          </p:cNvPr>
          <p:cNvGrpSpPr/>
          <p:nvPr/>
        </p:nvGrpSpPr>
        <p:grpSpPr>
          <a:xfrm>
            <a:off x="-9144" y="3051545"/>
            <a:ext cx="12208178" cy="3484505"/>
            <a:chOff x="-9144" y="3051545"/>
            <a:chExt cx="12208178" cy="3484505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4C8F2684-8788-C40B-1B79-750457488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9144" y="3107050"/>
              <a:ext cx="6103708" cy="3429000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26E36B1B-54FB-7AFE-CA8C-066CAEF8D8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5326" y="3107050"/>
              <a:ext cx="6103708" cy="342900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D44AB20-5508-5D97-8202-C73469776066}"/>
                </a:ext>
              </a:extLst>
            </p:cNvPr>
            <p:cNvSpPr txBox="1"/>
            <p:nvPr/>
          </p:nvSpPr>
          <p:spPr>
            <a:xfrm>
              <a:off x="575400" y="3107050"/>
              <a:ext cx="63436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Liberation Serif"/>
                </a:rPr>
                <a:t>(</a:t>
              </a:r>
              <a:r>
                <a:rPr lang="en-US" b="1" dirty="0">
                  <a:solidFill>
                    <a:srgbClr val="000000"/>
                  </a:solidFill>
                  <a:latin typeface="Liberation Serif"/>
                </a:rPr>
                <a:t>A</a:t>
              </a:r>
              <a:r>
                <a:rPr lang="en-US" dirty="0">
                  <a:solidFill>
                    <a:srgbClr val="000000"/>
                  </a:solidFill>
                  <a:latin typeface="Liberation Serif"/>
                </a:rPr>
                <a:t>)</a:t>
              </a:r>
              <a:endParaRPr lang="en-US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39F525F-0B50-9169-3A60-D9C3986EA643}"/>
                </a:ext>
              </a:extLst>
            </p:cNvPr>
            <p:cNvSpPr txBox="1"/>
            <p:nvPr/>
          </p:nvSpPr>
          <p:spPr>
            <a:xfrm>
              <a:off x="6679108" y="3051545"/>
              <a:ext cx="63436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Liberation Serif"/>
                </a:rPr>
                <a:t>(</a:t>
              </a:r>
              <a:r>
                <a:rPr lang="en-US" b="1" dirty="0">
                  <a:solidFill>
                    <a:srgbClr val="000000"/>
                  </a:solidFill>
                  <a:latin typeface="Liberation Serif"/>
                </a:rPr>
                <a:t>B</a:t>
              </a:r>
              <a:r>
                <a:rPr lang="en-US" dirty="0">
                  <a:solidFill>
                    <a:srgbClr val="000000"/>
                  </a:solidFill>
                  <a:latin typeface="Liberation Serif"/>
                </a:rPr>
                <a:t>)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9666655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9311ABC-A7BB-B8F5-94AB-90BD4114A34A}"/>
              </a:ext>
            </a:extLst>
          </p:cNvPr>
          <p:cNvSpPr txBox="1"/>
          <p:nvPr/>
        </p:nvSpPr>
        <p:spPr>
          <a:xfrm>
            <a:off x="379828" y="1067359"/>
            <a:ext cx="11690252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200" u="sng" dirty="0">
                <a:solidFill>
                  <a:srgbClr val="000000"/>
                </a:solidFill>
              </a:rPr>
              <a:t>Foreshock &amp; </a:t>
            </a:r>
            <a:r>
              <a:rPr lang="en-US" sz="2200" u="sng" dirty="0" err="1">
                <a:solidFill>
                  <a:srgbClr val="000000"/>
                </a:solidFill>
              </a:rPr>
              <a:t>magnetosheath</a:t>
            </a:r>
            <a:r>
              <a:rPr lang="en-US" sz="2200" u="sng" dirty="0">
                <a:solidFill>
                  <a:srgbClr val="000000"/>
                </a:solidFill>
              </a:rPr>
              <a:t> phenomena, in particular transient events </a:t>
            </a:r>
            <a:r>
              <a:rPr lang="en-US" sz="2200" dirty="0">
                <a:solidFill>
                  <a:srgbClr val="000000"/>
                </a:solidFill>
              </a:rPr>
              <a:t>= Interesting multi-scale physics, space weather effects, and overall unique environments to expand our understanding and test our codes. </a:t>
            </a:r>
          </a:p>
          <a:p>
            <a:pPr marL="457200" indent="-457200">
              <a:buFont typeface="+mj-lt"/>
              <a:buAutoNum type="arabicPeriod"/>
            </a:pPr>
            <a:endParaRPr lang="en-US" sz="2200" dirty="0">
              <a:solidFill>
                <a:srgbClr val="00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200" u="sng" dirty="0">
                <a:solidFill>
                  <a:srgbClr val="000000"/>
                </a:solidFill>
              </a:rPr>
              <a:t>MMS future campaigns</a:t>
            </a:r>
            <a:r>
              <a:rPr lang="en-US" sz="2200" dirty="0">
                <a:solidFill>
                  <a:srgbClr val="000000"/>
                </a:solidFill>
              </a:rPr>
              <a:t>: Opportunity to investigate different scales in high time-resolution, revealing previously unknown relationships between phenomena.</a:t>
            </a:r>
          </a:p>
          <a:p>
            <a:pPr marL="457200" indent="-457200">
              <a:buFont typeface="+mj-lt"/>
              <a:buAutoNum type="arabicPeriod"/>
            </a:pPr>
            <a:endParaRPr lang="en-US" sz="2200" dirty="0">
              <a:solidFill>
                <a:srgbClr val="00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200" dirty="0">
                <a:solidFill>
                  <a:srgbClr val="000000"/>
                </a:solidFill>
              </a:rPr>
              <a:t>(Skipped): </a:t>
            </a:r>
            <a:r>
              <a:rPr lang="en-US" sz="2200" u="sng" dirty="0">
                <a:solidFill>
                  <a:srgbClr val="000000"/>
                </a:solidFill>
              </a:rPr>
              <a:t>Effects on inner magnetosphere</a:t>
            </a:r>
            <a:r>
              <a:rPr lang="en-US" sz="2200" dirty="0">
                <a:solidFill>
                  <a:srgbClr val="000000"/>
                </a:solidFill>
              </a:rPr>
              <a:t>, excitation of ULF waves, etc. </a:t>
            </a:r>
          </a:p>
          <a:p>
            <a:pPr marL="457200" indent="-457200">
              <a:buFont typeface="+mj-lt"/>
              <a:buAutoNum type="arabicPeriod"/>
            </a:pPr>
            <a:endParaRPr lang="en-US" sz="2200" dirty="0">
              <a:solidFill>
                <a:srgbClr val="00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200" dirty="0">
                <a:solidFill>
                  <a:srgbClr val="000000"/>
                </a:solidFill>
              </a:rPr>
              <a:t>(Skipped): Potential </a:t>
            </a:r>
            <a:r>
              <a:rPr lang="en-US" sz="2200" u="sng" dirty="0">
                <a:solidFill>
                  <a:srgbClr val="000000"/>
                </a:solidFill>
              </a:rPr>
              <a:t>conjunctions with THEMIS/Cluster</a:t>
            </a:r>
            <a:r>
              <a:rPr lang="en-US" sz="2200" dirty="0">
                <a:solidFill>
                  <a:srgbClr val="000000"/>
                </a:solidFill>
              </a:rPr>
              <a:t> and other missions for investigating even larger scale evolution. </a:t>
            </a:r>
          </a:p>
          <a:p>
            <a:pPr marL="342900" indent="-342900">
              <a:buFont typeface="+mj-lt"/>
              <a:buAutoNum type="arabicPeriod"/>
            </a:pP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E41DC4F3-1D41-D796-EE2E-D6A5E36D71C6}"/>
              </a:ext>
            </a:extLst>
          </p:cNvPr>
          <p:cNvSpPr txBox="1">
            <a:spLocks/>
          </p:cNvSpPr>
          <p:nvPr/>
        </p:nvSpPr>
        <p:spPr>
          <a:xfrm>
            <a:off x="575400" y="46165"/>
            <a:ext cx="11041200" cy="51619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kern="1200" baseline="0">
                <a:solidFill>
                  <a:srgbClr val="000000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Discussion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381348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5400" y="46165"/>
            <a:ext cx="11041200" cy="516190"/>
          </a:xfrm>
        </p:spPr>
        <p:txBody>
          <a:bodyPr>
            <a:normAutofit/>
          </a:bodyPr>
          <a:lstStyle/>
          <a:p>
            <a:pPr algn="ctr"/>
            <a:r>
              <a:rPr lang="sv-SE" dirty="0"/>
              <a:t>+1 bonus </a:t>
            </a:r>
            <a:r>
              <a:rPr lang="sv-SE" dirty="0" err="1"/>
              <a:t>reason</a:t>
            </a:r>
            <a:r>
              <a:rPr lang="sv-SE" dirty="0"/>
              <a:t> for the </a:t>
            </a:r>
            <a:r>
              <a:rPr lang="sv-SE" dirty="0" err="1"/>
              <a:t>upstream</a:t>
            </a:r>
            <a:r>
              <a:rPr lang="sv-SE" dirty="0"/>
              <a:t> monitor </a:t>
            </a:r>
            <a:r>
              <a:rPr lang="sv-SE" dirty="0" err="1"/>
              <a:t>campaign</a:t>
            </a:r>
            <a:endParaRPr lang="sv-SE" dirty="0"/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6780F21A-D64C-6ECC-9D42-1E6FB0A0A7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699" y="264985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2B9EF58-3585-2C1E-0050-2DFE44818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4302" y="562355"/>
            <a:ext cx="6060498" cy="32921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B9F8A54-C2FF-3B7E-03BC-884EAD3320C7}"/>
              </a:ext>
            </a:extLst>
          </p:cNvPr>
          <p:cNvSpPr txBox="1"/>
          <p:nvPr/>
        </p:nvSpPr>
        <p:spPr>
          <a:xfrm>
            <a:off x="6348672" y="2477268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WIND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CA87B0-192A-CDBE-61C5-7E380C7396E2}"/>
              </a:ext>
            </a:extLst>
          </p:cNvPr>
          <p:cNvSpPr txBox="1"/>
          <p:nvPr/>
        </p:nvSpPr>
        <p:spPr>
          <a:xfrm>
            <a:off x="6348672" y="1548651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ACE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34AF47A-2286-7EA9-7FEA-DA8899F74A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1706"/>
            <a:ext cx="5021778" cy="43345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5CDAA8C-0599-B03F-A882-7683A0270B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1778" y="3832896"/>
            <a:ext cx="7053943" cy="278378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D955BF1-FAAC-68E0-E23C-D1373922286C}"/>
              </a:ext>
            </a:extLst>
          </p:cNvPr>
          <p:cNvSpPr txBox="1"/>
          <p:nvPr/>
        </p:nvSpPr>
        <p:spPr>
          <a:xfrm>
            <a:off x="5674302" y="4795595"/>
            <a:ext cx="9717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ACE (GSE)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C0B6787-BABC-ABA2-436A-65E83082B81D}"/>
              </a:ext>
            </a:extLst>
          </p:cNvPr>
          <p:cNvSpPr txBox="1"/>
          <p:nvPr/>
        </p:nvSpPr>
        <p:spPr>
          <a:xfrm>
            <a:off x="2453790" y="1002949"/>
            <a:ext cx="2634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MMS at </a:t>
            </a:r>
            <a:r>
              <a:rPr lang="en-US" dirty="0" err="1">
                <a:solidFill>
                  <a:srgbClr val="000000"/>
                </a:solidFill>
              </a:rPr>
              <a:t>Magnetosheath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764921C-0A6B-33BD-FC74-BA7FEB96706F}"/>
              </a:ext>
            </a:extLst>
          </p:cNvPr>
          <p:cNvSpPr txBox="1"/>
          <p:nvPr/>
        </p:nvSpPr>
        <p:spPr>
          <a:xfrm>
            <a:off x="2079947" y="3334186"/>
            <a:ext cx="2941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OMNI propagated to shock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53FDE89-8259-E42E-BC74-A86420CE5396}"/>
              </a:ext>
            </a:extLst>
          </p:cNvPr>
          <p:cNvSpPr txBox="1"/>
          <p:nvPr/>
        </p:nvSpPr>
        <p:spPr>
          <a:xfrm>
            <a:off x="216854" y="5697390"/>
            <a:ext cx="48709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u="sng" dirty="0">
                <a:solidFill>
                  <a:srgbClr val="000000"/>
                </a:solidFill>
              </a:rPr>
              <a:t>Key-point</a:t>
            </a:r>
            <a:r>
              <a:rPr lang="en-US" b="1" dirty="0">
                <a:solidFill>
                  <a:srgbClr val="000000"/>
                </a:solidFill>
              </a:rPr>
              <a:t>: </a:t>
            </a:r>
            <a:r>
              <a:rPr lang="en-US" dirty="0">
                <a:solidFill>
                  <a:srgbClr val="0000FF"/>
                </a:solidFill>
              </a:rPr>
              <a:t>Several minutes of Dt is typical</a:t>
            </a:r>
            <a:r>
              <a:rPr lang="en-US" dirty="0">
                <a:solidFill>
                  <a:srgbClr val="000000"/>
                </a:solidFill>
              </a:rPr>
              <a:t>, </a:t>
            </a:r>
            <a:r>
              <a:rPr lang="en-US" dirty="0">
                <a:solidFill>
                  <a:srgbClr val="FF0000"/>
                </a:solidFill>
              </a:rPr>
              <a:t>but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cases like above are not rare either</a:t>
            </a:r>
            <a:r>
              <a:rPr lang="en-US" dirty="0">
                <a:solidFill>
                  <a:srgbClr val="000000"/>
                </a:solidFill>
              </a:rPr>
              <a:t>. </a:t>
            </a:r>
          </a:p>
          <a:p>
            <a:pPr algn="ctr"/>
            <a:r>
              <a:rPr lang="en-US" b="1" dirty="0">
                <a:solidFill>
                  <a:srgbClr val="000000"/>
                </a:solidFill>
              </a:rPr>
              <a:t>Be careful when using propagated values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CF0C8D-2C41-D56A-B528-CFF895A52E28}"/>
              </a:ext>
            </a:extLst>
          </p:cNvPr>
          <p:cNvSpPr txBox="1"/>
          <p:nvPr/>
        </p:nvSpPr>
        <p:spPr>
          <a:xfrm>
            <a:off x="5641506" y="6020555"/>
            <a:ext cx="1066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WIND (GSE)</a:t>
            </a:r>
          </a:p>
        </p:txBody>
      </p:sp>
    </p:spTree>
    <p:extLst>
      <p:ext uri="{BB962C8B-B14F-4D97-AF65-F5344CB8AC3E}">
        <p14:creationId xmlns:p14="http://schemas.microsoft.com/office/powerpoint/2010/main" val="37666962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0914" y="0"/>
            <a:ext cx="11196286" cy="66294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400" dirty="0"/>
              <a:t>Extras</a:t>
            </a:r>
          </a:p>
          <a:p>
            <a:pPr marL="0" indent="0" algn="ctr">
              <a:buNone/>
            </a:pPr>
            <a:r>
              <a:rPr lang="en-US" sz="3400" dirty="0"/>
              <a:t>General</a:t>
            </a:r>
          </a:p>
        </p:txBody>
      </p:sp>
    </p:spTree>
    <p:extLst>
      <p:ext uri="{BB962C8B-B14F-4D97-AF65-F5344CB8AC3E}">
        <p14:creationId xmlns:p14="http://schemas.microsoft.com/office/powerpoint/2010/main" val="41964077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 err="1"/>
              <a:t>Example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a multi-SC Jet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846019B-07FA-7292-79B4-FA6ACA29D5F3}"/>
              </a:ext>
            </a:extLst>
          </p:cNvPr>
          <p:cNvGrpSpPr/>
          <p:nvPr/>
        </p:nvGrpSpPr>
        <p:grpSpPr>
          <a:xfrm>
            <a:off x="301024" y="2006043"/>
            <a:ext cx="6673307" cy="3701682"/>
            <a:chOff x="10887030" y="11072870"/>
            <a:chExt cx="22132928" cy="12277133"/>
          </a:xfrm>
        </p:grpSpPr>
        <p:pic>
          <p:nvPicPr>
            <p:cNvPr id="13" name="Picture 12" descr="Line chart&#10;&#10;Description automatically generated with low confidence">
              <a:extLst>
                <a:ext uri="{FF2B5EF4-FFF2-40B4-BE49-F238E27FC236}">
                  <a16:creationId xmlns:a16="http://schemas.microsoft.com/office/drawing/2014/main" id="{AA689D29-8002-0A00-DA4E-DA838711D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87030" y="11072870"/>
              <a:ext cx="13127822" cy="11939530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81C67DC-26B4-F7BE-30B2-2F947D8DAD41}"/>
                </a:ext>
              </a:extLst>
            </p:cNvPr>
            <p:cNvGrpSpPr/>
            <p:nvPr/>
          </p:nvGrpSpPr>
          <p:grpSpPr>
            <a:xfrm>
              <a:off x="24004603" y="12239528"/>
              <a:ext cx="9015355" cy="11110475"/>
              <a:chOff x="23401939" y="11065728"/>
              <a:chExt cx="9015355" cy="11110475"/>
            </a:xfrm>
          </p:grpSpPr>
          <p:pic>
            <p:nvPicPr>
              <p:cNvPr id="24" name="Picture 23" descr="Chart&#10;&#10;Description automatically generated">
                <a:extLst>
                  <a:ext uri="{FF2B5EF4-FFF2-40B4-BE49-F238E27FC236}">
                    <a16:creationId xmlns:a16="http://schemas.microsoft.com/office/drawing/2014/main" id="{1A173870-EFE4-D720-8317-17531F58F5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401939" y="11065728"/>
                <a:ext cx="9015355" cy="11110475"/>
              </a:xfrm>
              <a:prstGeom prst="rect">
                <a:avLst/>
              </a:prstGeom>
            </p:spPr>
          </p:pic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6FA9EC2-CAA1-A307-F9CD-159686A618F0}"/>
                  </a:ext>
                </a:extLst>
              </p:cNvPr>
              <p:cNvSpPr/>
              <p:nvPr/>
            </p:nvSpPr>
            <p:spPr>
              <a:xfrm>
                <a:off x="27281350" y="11079276"/>
                <a:ext cx="914400" cy="3416366"/>
              </a:xfrm>
              <a:prstGeom prst="rect">
                <a:avLst/>
              </a:prstGeom>
              <a:solidFill>
                <a:srgbClr val="FF3131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45330D7-F4F3-F295-1DE9-90329D3A569C}"/>
                  </a:ext>
                </a:extLst>
              </p:cNvPr>
              <p:cNvSpPr/>
              <p:nvPr/>
            </p:nvSpPr>
            <p:spPr>
              <a:xfrm>
                <a:off x="28195750" y="14516042"/>
                <a:ext cx="914400" cy="3416366"/>
              </a:xfrm>
              <a:prstGeom prst="rect">
                <a:avLst/>
              </a:prstGeom>
              <a:solidFill>
                <a:srgbClr val="FF3131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F73E13FF-91D6-85DD-DA52-074FEF92AD65}"/>
                  </a:ext>
                </a:extLst>
              </p:cNvPr>
              <p:cNvSpPr/>
              <p:nvPr/>
            </p:nvSpPr>
            <p:spPr>
              <a:xfrm>
                <a:off x="29491150" y="17932408"/>
                <a:ext cx="914400" cy="3437210"/>
              </a:xfrm>
              <a:prstGeom prst="rect">
                <a:avLst/>
              </a:prstGeom>
              <a:solidFill>
                <a:srgbClr val="FF3131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</p:grp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A00BAF2-D770-48E7-75E3-72C0869D0C32}"/>
                </a:ext>
              </a:extLst>
            </p:cNvPr>
            <p:cNvSpPr/>
            <p:nvPr/>
          </p:nvSpPr>
          <p:spPr>
            <a:xfrm rot="21236528">
              <a:off x="16002000" y="14687096"/>
              <a:ext cx="595028" cy="2214482"/>
            </a:xfrm>
            <a:prstGeom prst="ellipse">
              <a:avLst/>
            </a:prstGeom>
            <a:solidFill>
              <a:srgbClr val="FF0D0D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?</a:t>
              </a:r>
              <a:endParaRPr lang="LID4096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9A6EBC8-41D4-58A6-6CCA-3C6106D2F328}"/>
                </a:ext>
              </a:extLst>
            </p:cNvPr>
            <p:cNvSpPr/>
            <p:nvPr/>
          </p:nvSpPr>
          <p:spPr>
            <a:xfrm>
              <a:off x="15845096" y="16691473"/>
              <a:ext cx="798592" cy="2358527"/>
            </a:xfrm>
            <a:prstGeom prst="ellipse">
              <a:avLst/>
            </a:prstGeom>
            <a:solidFill>
              <a:srgbClr val="FF0D0D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?</a:t>
              </a:r>
              <a:endParaRPr lang="LID4096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AC9BE28-2A8B-E51D-1EA2-6F7D31346EED}"/>
                </a:ext>
              </a:extLst>
            </p:cNvPr>
            <p:cNvSpPr/>
            <p:nvPr/>
          </p:nvSpPr>
          <p:spPr>
            <a:xfrm rot="340478">
              <a:off x="15889208" y="18685608"/>
              <a:ext cx="798592" cy="2819400"/>
            </a:xfrm>
            <a:prstGeom prst="ellipse">
              <a:avLst/>
            </a:prstGeom>
            <a:solidFill>
              <a:srgbClr val="FF0D0D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?</a:t>
              </a:r>
              <a:endParaRPr lang="LID4096" dirty="0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9B5DD6E-D2BF-7BEC-4E00-6E56961C57F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925617" y="14856725"/>
              <a:ext cx="1837393" cy="6670168"/>
            </a:xfrm>
            <a:prstGeom prst="line">
              <a:avLst/>
            </a:prstGeom>
            <a:ln w="19050">
              <a:solidFill>
                <a:srgbClr val="CC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4A5DE46-59C6-8FB2-7CA1-346C8968F8CF}"/>
                </a:ext>
              </a:extLst>
            </p:cNvPr>
            <p:cNvCxnSpPr>
              <a:cxnSpLocks/>
            </p:cNvCxnSpPr>
            <p:nvPr/>
          </p:nvCxnSpPr>
          <p:spPr>
            <a:xfrm>
              <a:off x="16002000" y="14683124"/>
              <a:ext cx="0" cy="6881476"/>
            </a:xfrm>
            <a:prstGeom prst="line">
              <a:avLst/>
            </a:prstGeom>
            <a:ln w="19050">
              <a:solidFill>
                <a:srgbClr val="CC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Picture 28" descr="Chart&#10;&#10;Description automatically generated">
            <a:extLst>
              <a:ext uri="{FF2B5EF4-FFF2-40B4-BE49-F238E27FC236}">
                <a16:creationId xmlns:a16="http://schemas.microsoft.com/office/drawing/2014/main" id="{38D66F2E-43EF-FFE7-9F3B-E00B9843DA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032" y="789089"/>
            <a:ext cx="4767630" cy="576475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7CCAF41-97DF-C6D2-A996-05517E474CCC}"/>
              </a:ext>
            </a:extLst>
          </p:cNvPr>
          <p:cNvSpPr txBox="1"/>
          <p:nvPr/>
        </p:nvSpPr>
        <p:spPr>
          <a:xfrm>
            <a:off x="0" y="6369989"/>
            <a:ext cx="167225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000000"/>
                </a:solidFill>
              </a:rPr>
              <a:t>(Ongoing work – TBD)</a:t>
            </a:r>
          </a:p>
        </p:txBody>
      </p:sp>
    </p:spTree>
    <p:extLst>
      <p:ext uri="{BB962C8B-B14F-4D97-AF65-F5344CB8AC3E}">
        <p14:creationId xmlns:p14="http://schemas.microsoft.com/office/powerpoint/2010/main" val="22148194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 lot of data are not fully used (conjunctions) 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637" y="1661082"/>
            <a:ext cx="5615798" cy="4160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60" y="1037044"/>
            <a:ext cx="5251360" cy="517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8482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Qpar</a:t>
            </a:r>
            <a:r>
              <a:rPr lang="en-US" dirty="0"/>
              <a:t> – </a:t>
            </a:r>
            <a:r>
              <a:rPr lang="en-US" dirty="0" err="1"/>
              <a:t>Qperp</a:t>
            </a:r>
            <a:r>
              <a:rPr lang="en-US" dirty="0"/>
              <a:t> crossings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19825B-92C2-486D-DB10-426278D511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632" y="1057897"/>
            <a:ext cx="7284735" cy="540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9090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Qpar</a:t>
            </a:r>
            <a:r>
              <a:rPr lang="en-US" dirty="0"/>
              <a:t> – </a:t>
            </a:r>
            <a:r>
              <a:rPr lang="en-US" dirty="0" err="1"/>
              <a:t>Qperp</a:t>
            </a:r>
            <a:r>
              <a:rPr lang="en-US" dirty="0"/>
              <a:t> Jets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8CD58047-1963-087F-0890-4E5E0EE146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13866"/>
            <a:ext cx="4162825" cy="4992624"/>
          </a:xfrm>
          <a:prstGeom prst="rect">
            <a:avLst/>
          </a:prstGeom>
        </p:spPr>
      </p:pic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3E560CD0-E88F-1EAB-9593-623367AA7A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175" y="1213866"/>
            <a:ext cx="4180640" cy="498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773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Foreshock Transients</a:t>
            </a:r>
            <a:endParaRPr lang="sv-SE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6C3534-411A-6B96-295B-338D53A6785B}"/>
              </a:ext>
            </a:extLst>
          </p:cNvPr>
          <p:cNvSpPr txBox="1"/>
          <p:nvPr/>
        </p:nvSpPr>
        <p:spPr>
          <a:xfrm>
            <a:off x="2575292" y="6273479"/>
            <a:ext cx="7041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Different type of TUMS (Transient Upstream Mesoscale Structures)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54BEE11-D692-69D6-91DF-FBD978F4E704}"/>
              </a:ext>
            </a:extLst>
          </p:cNvPr>
          <p:cNvGrpSpPr/>
          <p:nvPr/>
        </p:nvGrpSpPr>
        <p:grpSpPr>
          <a:xfrm>
            <a:off x="256581" y="1089537"/>
            <a:ext cx="3945793" cy="4444873"/>
            <a:chOff x="0" y="1137543"/>
            <a:chExt cx="3945793" cy="444487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45F49AE-95A6-F7AD-69DC-9B5F9C0BB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3999" y="1137543"/>
              <a:ext cx="3577795" cy="356616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71C7987-AE86-F10F-C9B6-5F9470363CCD}"/>
                </a:ext>
              </a:extLst>
            </p:cNvPr>
            <p:cNvSpPr txBox="1"/>
            <p:nvPr/>
          </p:nvSpPr>
          <p:spPr>
            <a:xfrm>
              <a:off x="0" y="4936085"/>
              <a:ext cx="39457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</a:rPr>
                <a:t>Travelling Foreshocks and Foreshock Compressive Boundaries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6F44B2C-800A-6991-1959-B892A3B94B22}"/>
              </a:ext>
            </a:extLst>
          </p:cNvPr>
          <p:cNvGrpSpPr/>
          <p:nvPr/>
        </p:nvGrpSpPr>
        <p:grpSpPr>
          <a:xfrm>
            <a:off x="3993934" y="1110781"/>
            <a:ext cx="3947550" cy="4402385"/>
            <a:chOff x="3993934" y="1041531"/>
            <a:chExt cx="3947550" cy="440238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43C5B69-F2D5-AB74-C7AA-442F7733A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93934" y="1041531"/>
              <a:ext cx="3947550" cy="375818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572675F-6C4F-715D-E965-410DD45EA6F6}"/>
                </a:ext>
              </a:extLst>
            </p:cNvPr>
            <p:cNvSpPr txBox="1"/>
            <p:nvPr/>
          </p:nvSpPr>
          <p:spPr>
            <a:xfrm>
              <a:off x="3994813" y="5074584"/>
              <a:ext cx="39457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</a:rPr>
                <a:t>Hot Flow Anomalies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A752318-4A21-2B17-3945-751792138AC0}"/>
              </a:ext>
            </a:extLst>
          </p:cNvPr>
          <p:cNvGrpSpPr/>
          <p:nvPr/>
        </p:nvGrpSpPr>
        <p:grpSpPr>
          <a:xfrm>
            <a:off x="7989626" y="1158787"/>
            <a:ext cx="3945793" cy="4306373"/>
            <a:chOff x="7989626" y="1137543"/>
            <a:chExt cx="3945793" cy="430637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8175AD5-4CE0-91AE-C3DB-073E5EFAD8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89597" y="1137543"/>
              <a:ext cx="3745851" cy="356616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48939C9-0A80-023C-74FB-1BB4563609C1}"/>
                </a:ext>
              </a:extLst>
            </p:cNvPr>
            <p:cNvSpPr txBox="1"/>
            <p:nvPr/>
          </p:nvSpPr>
          <p:spPr>
            <a:xfrm>
              <a:off x="7989626" y="5074584"/>
              <a:ext cx="39457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</a:rPr>
                <a:t>Foreshock Bubbles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2ADED49-8185-EDA2-C163-358630AFCFEB}"/>
              </a:ext>
            </a:extLst>
          </p:cNvPr>
          <p:cNvSpPr txBox="1"/>
          <p:nvPr/>
        </p:nvSpPr>
        <p:spPr>
          <a:xfrm>
            <a:off x="-45505" y="6354238"/>
            <a:ext cx="23006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rgbClr val="000000"/>
                </a:solidFill>
              </a:rPr>
              <a:t>Primož</a:t>
            </a:r>
            <a:r>
              <a:rPr lang="en-US" sz="1200" dirty="0">
                <a:solidFill>
                  <a:srgbClr val="000000"/>
                </a:solidFill>
              </a:rPr>
              <a:t> K. et al. (2023 ongoing)</a:t>
            </a:r>
          </a:p>
        </p:txBody>
      </p:sp>
    </p:spTree>
    <p:extLst>
      <p:ext uri="{BB962C8B-B14F-4D97-AF65-F5344CB8AC3E}">
        <p14:creationId xmlns:p14="http://schemas.microsoft.com/office/powerpoint/2010/main" val="1794589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F31B726-AFE0-DDB8-1238-51D3631EED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4899" y="2348884"/>
            <a:ext cx="5868119" cy="192732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5400" y="46165"/>
            <a:ext cx="11041200" cy="46014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Why do we care? “big picture”</a:t>
            </a:r>
            <a:endParaRPr lang="sv-S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DA14012-28A6-7BED-92C6-17200FBE4D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590" y="631108"/>
            <a:ext cx="5336410" cy="14764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590C6D5-3EC6-8B84-17E9-9EFECEC209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570" y="3907644"/>
            <a:ext cx="5336410" cy="13902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3170637-0C00-AFCA-87ED-62270B195E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851" y="2176104"/>
            <a:ext cx="6069854" cy="16141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07BA62B-4F5C-7039-63E1-0AE1ED8FA0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506305"/>
            <a:ext cx="5280877" cy="192732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3408BA4-4467-4762-EE50-5D5502D0D9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67479" y="5319115"/>
            <a:ext cx="4930670" cy="127832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7069878-EBC5-B73B-72CB-8E9ED5723D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34899" y="4487974"/>
            <a:ext cx="5441978" cy="816907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19B8FF35-BC21-45FC-B0B9-4C4AB369C8DE}"/>
              </a:ext>
            </a:extLst>
          </p:cNvPr>
          <p:cNvGrpSpPr/>
          <p:nvPr/>
        </p:nvGrpSpPr>
        <p:grpSpPr>
          <a:xfrm>
            <a:off x="0" y="5418224"/>
            <a:ext cx="7420468" cy="875189"/>
            <a:chOff x="243114" y="4898527"/>
            <a:chExt cx="9691658" cy="1143059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C99DF63-DB44-2875-B08E-3F899ED8E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257227" y="4898527"/>
              <a:ext cx="7677545" cy="1143059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F56C963-922B-6D7B-D256-A706B2307A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43114" y="5166397"/>
              <a:ext cx="2108341" cy="5723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57780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Magnetosheath</a:t>
            </a:r>
            <a:r>
              <a:rPr lang="en-US" dirty="0"/>
              <a:t> jets</a:t>
            </a:r>
            <a:endParaRPr lang="sv-SE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6439754"/>
            <a:ext cx="41525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rgbClr val="000000"/>
                </a:solidFill>
              </a:rPr>
              <a:t>Plaschke</a:t>
            </a:r>
            <a:r>
              <a:rPr lang="en-US" sz="800" dirty="0">
                <a:solidFill>
                  <a:srgbClr val="000000"/>
                </a:solidFill>
              </a:rPr>
              <a:t> F. et al. (2018); sketch by H. </a:t>
            </a:r>
            <a:r>
              <a:rPr lang="en-US" sz="800" dirty="0" err="1">
                <a:solidFill>
                  <a:srgbClr val="000000"/>
                </a:solidFill>
              </a:rPr>
              <a:t>Hietala</a:t>
            </a:r>
            <a:r>
              <a:rPr lang="en-US" sz="800" dirty="0">
                <a:solidFill>
                  <a:srgbClr val="000000"/>
                </a:solidFill>
              </a:rPr>
              <a:t> | Space Sci. Rev </a:t>
            </a:r>
            <a:endParaRPr lang="sv-SE" sz="800" dirty="0">
              <a:solidFill>
                <a:srgbClr val="00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55054" y="879165"/>
            <a:ext cx="6671562" cy="5273044"/>
            <a:chOff x="5857373" y="1020731"/>
            <a:chExt cx="6332723" cy="5085898"/>
          </a:xfrm>
        </p:grpSpPr>
        <p:pic>
          <p:nvPicPr>
            <p:cNvPr id="13" name="Picture 2" descr="https://media.springernature.com/original/springer-static/image/art%3A10.1007%2Fs11214-018-0516-3/MediaObjects/11214_2018_516_Fig1_HTML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7373" y="1020731"/>
              <a:ext cx="5907024" cy="5085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10492194" y="2820742"/>
              <a:ext cx="169790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</a:rPr>
                <a:t>Shock acceleration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73179F8-E571-5B1C-EDDF-BC962BFBF5AD}"/>
              </a:ext>
            </a:extLst>
          </p:cNvPr>
          <p:cNvSpPr txBox="1"/>
          <p:nvPr/>
        </p:nvSpPr>
        <p:spPr>
          <a:xfrm>
            <a:off x="7336863" y="1564564"/>
            <a:ext cx="4521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Magnetosheath jets are </a:t>
            </a:r>
            <a:r>
              <a:rPr lang="en-US" sz="1600" b="1" dirty="0">
                <a:solidFill>
                  <a:srgbClr val="000000"/>
                </a:solidFill>
              </a:rPr>
              <a:t>transient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b="1" dirty="0">
                <a:solidFill>
                  <a:srgbClr val="000000"/>
                </a:solidFill>
              </a:rPr>
              <a:t>localized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b="1" dirty="0">
                <a:solidFill>
                  <a:srgbClr val="000000"/>
                </a:solidFill>
              </a:rPr>
              <a:t>enhancements</a:t>
            </a:r>
            <a:r>
              <a:rPr lang="en-US" sz="1600" dirty="0">
                <a:solidFill>
                  <a:srgbClr val="000000"/>
                </a:solidFill>
              </a:rPr>
              <a:t> of </a:t>
            </a:r>
            <a:r>
              <a:rPr lang="en-US" sz="1600" b="1" dirty="0">
                <a:solidFill>
                  <a:srgbClr val="000000"/>
                </a:solidFill>
              </a:rPr>
              <a:t>dynamic pressure </a:t>
            </a:r>
            <a:r>
              <a:rPr lang="en-US" sz="1600" dirty="0">
                <a:solidFill>
                  <a:srgbClr val="000000"/>
                </a:solidFill>
              </a:rPr>
              <a:t>(density and/or velocity increase)</a:t>
            </a:r>
          </a:p>
          <a:p>
            <a:pPr algn="ctr"/>
            <a:endParaRPr lang="en-US" sz="1600" i="1" dirty="0">
              <a:solidFill>
                <a:srgbClr val="000000"/>
              </a:solidFill>
            </a:endParaRPr>
          </a:p>
          <a:p>
            <a:pPr algn="ctr"/>
            <a:r>
              <a:rPr lang="en-US" sz="1600" i="1" dirty="0">
                <a:solidFill>
                  <a:srgbClr val="000000"/>
                </a:solidFill>
              </a:rPr>
              <a:t>e.g., 200% dynamic pressure enhancement compared to background </a:t>
            </a:r>
            <a:r>
              <a:rPr lang="en-US" sz="1600" i="1" dirty="0" err="1">
                <a:solidFill>
                  <a:srgbClr val="000000"/>
                </a:solidFill>
              </a:rPr>
              <a:t>magnetosheath</a:t>
            </a:r>
            <a:endParaRPr lang="sv-SE" sz="1600" i="1" dirty="0">
              <a:solidFill>
                <a:srgbClr val="0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EF61FE-2D62-5199-C057-2D78C4D5B807}"/>
              </a:ext>
            </a:extLst>
          </p:cNvPr>
          <p:cNvSpPr txBox="1"/>
          <p:nvPr/>
        </p:nvSpPr>
        <p:spPr>
          <a:xfrm>
            <a:off x="9024229" y="925464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>
                <a:solidFill>
                  <a:srgbClr val="000000"/>
                </a:solidFill>
              </a:rPr>
              <a:t>Definition</a:t>
            </a:r>
            <a:endParaRPr lang="sv-SE" u="sng" dirty="0">
              <a:solidFill>
                <a:srgbClr val="0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F4E62A-3979-5D07-828B-15BE9E87415F}"/>
              </a:ext>
            </a:extLst>
          </p:cNvPr>
          <p:cNvSpPr txBox="1"/>
          <p:nvPr/>
        </p:nvSpPr>
        <p:spPr>
          <a:xfrm>
            <a:off x="7172261" y="3993726"/>
            <a:ext cx="48504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000000"/>
                </a:solidFill>
              </a:rPr>
              <a:t>Radiation belts</a:t>
            </a:r>
          </a:p>
          <a:p>
            <a:pPr algn="ctr"/>
            <a:r>
              <a:rPr lang="en-US" sz="1600" i="1" dirty="0">
                <a:solidFill>
                  <a:srgbClr val="000000"/>
                </a:solidFill>
              </a:rPr>
              <a:t>Throat aurora</a:t>
            </a:r>
          </a:p>
          <a:p>
            <a:pPr algn="ctr"/>
            <a:r>
              <a:rPr lang="en-US" sz="1600" i="1" dirty="0">
                <a:solidFill>
                  <a:srgbClr val="000000"/>
                </a:solidFill>
              </a:rPr>
              <a:t>Magnetopause reconnection</a:t>
            </a:r>
          </a:p>
          <a:p>
            <a:pPr algn="ctr"/>
            <a:r>
              <a:rPr lang="en-US" sz="1600" i="1" dirty="0">
                <a:solidFill>
                  <a:srgbClr val="000000"/>
                </a:solidFill>
              </a:rPr>
              <a:t>Magnetopause penetration</a:t>
            </a:r>
          </a:p>
          <a:p>
            <a:pPr algn="ctr"/>
            <a:r>
              <a:rPr lang="en-US" sz="1600" i="1" dirty="0">
                <a:solidFill>
                  <a:srgbClr val="000000"/>
                </a:solidFill>
              </a:rPr>
              <a:t>Shock acceleration</a:t>
            </a:r>
          </a:p>
          <a:p>
            <a:pPr algn="ctr"/>
            <a:r>
              <a:rPr lang="en-US" sz="1600" i="1" dirty="0">
                <a:solidFill>
                  <a:srgbClr val="000000"/>
                </a:solidFill>
              </a:rPr>
              <a:t>Magnetopause surface </a:t>
            </a:r>
            <a:r>
              <a:rPr lang="en-US" sz="1600" i="1" dirty="0" err="1">
                <a:solidFill>
                  <a:srgbClr val="000000"/>
                </a:solidFill>
              </a:rPr>
              <a:t>eigenmodes</a:t>
            </a:r>
            <a:endParaRPr lang="en-US" sz="1600" i="1" dirty="0">
              <a:solidFill>
                <a:srgbClr val="000000"/>
              </a:solidFill>
            </a:endParaRPr>
          </a:p>
          <a:p>
            <a:pPr algn="ctr"/>
            <a:r>
              <a:rPr lang="en-US" sz="1600" i="1" dirty="0">
                <a:solidFill>
                  <a:srgbClr val="000000"/>
                </a:solidFill>
              </a:rPr>
              <a:t>ULF waves </a:t>
            </a:r>
          </a:p>
          <a:p>
            <a:pPr algn="ctr"/>
            <a:r>
              <a:rPr lang="sv-SE" sz="1600" i="1" dirty="0" err="1">
                <a:solidFill>
                  <a:srgbClr val="000000"/>
                </a:solidFill>
              </a:rPr>
              <a:t>Substorms</a:t>
            </a:r>
            <a:endParaRPr lang="sv-SE" sz="1600" i="1" dirty="0">
              <a:solidFill>
                <a:srgbClr val="000000"/>
              </a:solidFill>
            </a:endParaRPr>
          </a:p>
          <a:p>
            <a:pPr algn="ctr"/>
            <a:r>
              <a:rPr lang="sv-SE" sz="1600" i="1" dirty="0" err="1">
                <a:solidFill>
                  <a:srgbClr val="000000"/>
                </a:solidFill>
              </a:rPr>
              <a:t>Ground</a:t>
            </a:r>
            <a:r>
              <a:rPr lang="sv-SE" sz="1600" i="1" dirty="0">
                <a:solidFill>
                  <a:srgbClr val="000000"/>
                </a:solidFill>
              </a:rPr>
              <a:t> magnetometer </a:t>
            </a:r>
            <a:r>
              <a:rPr lang="sv-SE" sz="1600" i="1" dirty="0" err="1">
                <a:solidFill>
                  <a:srgbClr val="000000"/>
                </a:solidFill>
              </a:rPr>
              <a:t>detection</a:t>
            </a:r>
            <a:endParaRPr lang="sv-SE" sz="1600" i="1" dirty="0">
              <a:solidFill>
                <a:srgbClr val="0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4FD2C7-1917-7B5C-AC6F-208575141150}"/>
              </a:ext>
            </a:extLst>
          </p:cNvPr>
          <p:cNvSpPr txBox="1"/>
          <p:nvPr/>
        </p:nvSpPr>
        <p:spPr>
          <a:xfrm>
            <a:off x="8466384" y="3639931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>
                <a:solidFill>
                  <a:srgbClr val="000000"/>
                </a:solidFill>
              </a:rPr>
              <a:t>Related phenomena</a:t>
            </a:r>
            <a:endParaRPr lang="sv-SE" u="sng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3465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Jets – references update (&gt;2019)</a:t>
            </a:r>
            <a:endParaRPr lang="sv-SE" dirty="0"/>
          </a:p>
        </p:txBody>
      </p:sp>
      <p:sp>
        <p:nvSpPr>
          <p:cNvPr id="12" name="Rectangle 11"/>
          <p:cNvSpPr/>
          <p:nvPr/>
        </p:nvSpPr>
        <p:spPr>
          <a:xfrm>
            <a:off x="4781640" y="790869"/>
            <a:ext cx="7410359" cy="5863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u="sng" dirty="0">
                <a:solidFill>
                  <a:srgbClr val="000000"/>
                </a:solidFill>
              </a:rPr>
              <a:t>Associated phenomena &amp; effects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500" b="1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000000"/>
                </a:solidFill>
              </a:rPr>
              <a:t>Excitation</a:t>
            </a:r>
            <a:r>
              <a:rPr lang="en-US" sz="1500" dirty="0">
                <a:solidFill>
                  <a:srgbClr val="000000"/>
                </a:solidFill>
              </a:rPr>
              <a:t> of surface </a:t>
            </a:r>
            <a:r>
              <a:rPr lang="en-US" sz="1500" b="1" dirty="0" err="1">
                <a:solidFill>
                  <a:srgbClr val="000000"/>
                </a:solidFill>
              </a:rPr>
              <a:t>eigenmodes</a:t>
            </a:r>
            <a:r>
              <a:rPr lang="en-US" sz="1500" dirty="0">
                <a:solidFill>
                  <a:srgbClr val="000000"/>
                </a:solidFill>
              </a:rPr>
              <a:t> at magnetopause: </a:t>
            </a:r>
            <a:r>
              <a:rPr lang="en-US" sz="1500" dirty="0">
                <a:solidFill>
                  <a:srgbClr val="0070C0"/>
                </a:solidFill>
              </a:rPr>
              <a:t>Archer et al. (2019, 2021)</a:t>
            </a:r>
            <a:endParaRPr lang="en-US" sz="1500" b="1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000000"/>
                </a:solidFill>
              </a:rPr>
              <a:t>Mirror mode waves </a:t>
            </a:r>
            <a:r>
              <a:rPr lang="en-US" sz="1500" dirty="0">
                <a:solidFill>
                  <a:srgbClr val="000000"/>
                </a:solidFill>
              </a:rPr>
              <a:t>and jets</a:t>
            </a:r>
            <a:r>
              <a:rPr lang="en-US" sz="1500" b="1" dirty="0">
                <a:solidFill>
                  <a:srgbClr val="000000"/>
                </a:solidFill>
              </a:rPr>
              <a:t>: </a:t>
            </a:r>
            <a:r>
              <a:rPr lang="en-US" sz="1500" dirty="0">
                <a:solidFill>
                  <a:srgbClr val="0070C0"/>
                </a:solidFill>
              </a:rPr>
              <a:t>Bianco-Cano et al. (2020)</a:t>
            </a:r>
            <a:endParaRPr lang="en-US" sz="15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Bursty </a:t>
            </a:r>
            <a:r>
              <a:rPr lang="en-US" sz="1500" b="1" dirty="0">
                <a:solidFill>
                  <a:srgbClr val="000000"/>
                </a:solidFill>
              </a:rPr>
              <a:t>magnetic reconnection</a:t>
            </a:r>
            <a:r>
              <a:rPr lang="en-US" sz="1500" dirty="0">
                <a:solidFill>
                  <a:srgbClr val="000000"/>
                </a:solidFill>
              </a:rPr>
              <a:t> at the Earth's magnetopause: </a:t>
            </a:r>
            <a:r>
              <a:rPr lang="en-US" sz="1500" dirty="0">
                <a:solidFill>
                  <a:srgbClr val="0070C0"/>
                </a:solidFill>
              </a:rPr>
              <a:t>Ng et al. (2021)</a:t>
            </a:r>
            <a:endParaRPr lang="en-US" sz="15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000000"/>
                </a:solidFill>
              </a:rPr>
              <a:t>Ground-based magnetometer </a:t>
            </a:r>
            <a:r>
              <a:rPr lang="en-US" sz="1500" dirty="0">
                <a:solidFill>
                  <a:srgbClr val="000000"/>
                </a:solidFill>
              </a:rPr>
              <a:t>response: </a:t>
            </a:r>
            <a:r>
              <a:rPr lang="en-US" sz="1500" dirty="0" err="1">
                <a:solidFill>
                  <a:srgbClr val="0070C0"/>
                </a:solidFill>
              </a:rPr>
              <a:t>Norenius</a:t>
            </a:r>
            <a:r>
              <a:rPr lang="en-US" sz="1500" dirty="0">
                <a:solidFill>
                  <a:srgbClr val="0070C0"/>
                </a:solidFill>
              </a:rPr>
              <a:t> et al. (2021)</a:t>
            </a:r>
            <a:endParaRPr lang="en-US" sz="15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Generation </a:t>
            </a:r>
            <a:r>
              <a:rPr lang="en-US" sz="1500" b="1" dirty="0">
                <a:solidFill>
                  <a:srgbClr val="000000"/>
                </a:solidFill>
              </a:rPr>
              <a:t>of Pi2 pulsations</a:t>
            </a:r>
            <a:r>
              <a:rPr lang="en-US" sz="1500" dirty="0">
                <a:solidFill>
                  <a:srgbClr val="000000"/>
                </a:solidFill>
              </a:rPr>
              <a:t>: </a:t>
            </a:r>
            <a:r>
              <a:rPr lang="en-US" sz="1500" dirty="0">
                <a:solidFill>
                  <a:srgbClr val="0070C0"/>
                </a:solidFill>
              </a:rPr>
              <a:t>Katsavrias et al. (2021)</a:t>
            </a:r>
            <a:endParaRPr lang="en-US" sz="15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B in jets, </a:t>
            </a:r>
            <a:r>
              <a:rPr lang="en-US" sz="1500" b="1" dirty="0" err="1">
                <a:solidFill>
                  <a:srgbClr val="000000"/>
                </a:solidFill>
              </a:rPr>
              <a:t>Bz</a:t>
            </a:r>
            <a:r>
              <a:rPr lang="en-US" sz="1500" b="1" dirty="0">
                <a:solidFill>
                  <a:srgbClr val="000000"/>
                </a:solidFill>
              </a:rPr>
              <a:t> variations near magnetopause</a:t>
            </a:r>
            <a:r>
              <a:rPr lang="en-US" sz="1500" dirty="0">
                <a:solidFill>
                  <a:srgbClr val="000000"/>
                </a:solidFill>
              </a:rPr>
              <a:t>: </a:t>
            </a:r>
            <a:r>
              <a:rPr lang="en-US" sz="1500" dirty="0" err="1">
                <a:solidFill>
                  <a:srgbClr val="0070C0"/>
                </a:solidFill>
              </a:rPr>
              <a:t>Vuorinen</a:t>
            </a:r>
            <a:r>
              <a:rPr lang="en-US" sz="1500" dirty="0">
                <a:solidFill>
                  <a:srgbClr val="0070C0"/>
                </a:solidFill>
              </a:rPr>
              <a:t> et al. (2021)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High-Speed Jets </a:t>
            </a:r>
            <a:r>
              <a:rPr lang="en-US" sz="1500" b="1" dirty="0">
                <a:solidFill>
                  <a:srgbClr val="000000"/>
                </a:solidFill>
              </a:rPr>
              <a:t>Triggering Dayside Ground ULF</a:t>
            </a:r>
            <a:r>
              <a:rPr lang="en-US" sz="1500" dirty="0">
                <a:solidFill>
                  <a:srgbClr val="000000"/>
                </a:solidFill>
              </a:rPr>
              <a:t>: </a:t>
            </a:r>
            <a:r>
              <a:rPr lang="en-US" sz="1500" dirty="0">
                <a:solidFill>
                  <a:srgbClr val="0070C0"/>
                </a:solidFill>
              </a:rPr>
              <a:t>Wang et al. (2022)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000000"/>
                </a:solidFill>
              </a:rPr>
              <a:t>Waves </a:t>
            </a:r>
            <a:r>
              <a:rPr lang="en-US" sz="1500" dirty="0">
                <a:solidFill>
                  <a:srgbClr val="000000"/>
                </a:solidFill>
              </a:rPr>
              <a:t>and</a:t>
            </a:r>
            <a:r>
              <a:rPr lang="en-US" sz="1500" b="1" dirty="0">
                <a:solidFill>
                  <a:srgbClr val="000000"/>
                </a:solidFill>
              </a:rPr>
              <a:t> jets </a:t>
            </a:r>
            <a:r>
              <a:rPr lang="en-US" sz="1500" dirty="0">
                <a:solidFill>
                  <a:srgbClr val="000000"/>
                </a:solidFill>
              </a:rPr>
              <a:t>using burst MMS data: </a:t>
            </a:r>
            <a:r>
              <a:rPr lang="en-US" sz="1500" dirty="0" err="1">
                <a:solidFill>
                  <a:srgbClr val="0070C0"/>
                </a:solidFill>
              </a:rPr>
              <a:t>Krämer</a:t>
            </a:r>
            <a:r>
              <a:rPr lang="en-US" sz="1500" dirty="0">
                <a:solidFill>
                  <a:srgbClr val="0070C0"/>
                </a:solidFill>
              </a:rPr>
              <a:t> et al. (2023)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>
              <a:solidFill>
                <a:srgbClr val="000000"/>
              </a:solidFill>
            </a:endParaRPr>
          </a:p>
          <a:p>
            <a:pPr algn="ctr"/>
            <a:r>
              <a:rPr lang="en-US" sz="1500" u="sng" dirty="0">
                <a:solidFill>
                  <a:srgbClr val="000000"/>
                </a:solidFill>
              </a:rPr>
              <a:t>Modeling &amp; formation</a:t>
            </a:r>
          </a:p>
          <a:p>
            <a:pPr algn="ctr"/>
            <a:endParaRPr lang="en-US" sz="1500" u="sng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000000"/>
                </a:solidFill>
              </a:rPr>
              <a:t>Velocity &amp; magnetic field alignment </a:t>
            </a:r>
            <a:r>
              <a:rPr lang="en-US" sz="1500" dirty="0">
                <a:solidFill>
                  <a:srgbClr val="000000"/>
                </a:solidFill>
              </a:rPr>
              <a:t>in jets</a:t>
            </a:r>
            <a:r>
              <a:rPr lang="en-US" sz="1500" b="1" dirty="0">
                <a:solidFill>
                  <a:srgbClr val="000000"/>
                </a:solidFill>
              </a:rPr>
              <a:t>: </a:t>
            </a:r>
            <a:r>
              <a:rPr lang="en-US" sz="1500" dirty="0">
                <a:solidFill>
                  <a:srgbClr val="0070C0"/>
                </a:solidFill>
              </a:rPr>
              <a:t>Plaschke et al. (2020)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000000"/>
                </a:solidFill>
              </a:rPr>
              <a:t>Classification</a:t>
            </a:r>
            <a:r>
              <a:rPr lang="en-US" sz="1500" dirty="0">
                <a:solidFill>
                  <a:srgbClr val="000000"/>
                </a:solidFill>
              </a:rPr>
              <a:t> of jets using MMS &amp; Neural Networks: </a:t>
            </a:r>
            <a:r>
              <a:rPr lang="en-US" sz="1500" dirty="0">
                <a:solidFill>
                  <a:srgbClr val="0070C0"/>
                </a:solidFill>
              </a:rPr>
              <a:t>Raptis et al. (2020a,2020b)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Comparison </a:t>
            </a:r>
            <a:r>
              <a:rPr lang="en-US" sz="1500" b="1" dirty="0">
                <a:solidFill>
                  <a:srgbClr val="000000"/>
                </a:solidFill>
              </a:rPr>
              <a:t>MMS vs simulations</a:t>
            </a:r>
            <a:r>
              <a:rPr lang="en-US" sz="1500" dirty="0">
                <a:solidFill>
                  <a:srgbClr val="000000"/>
                </a:solidFill>
              </a:rPr>
              <a:t>: </a:t>
            </a:r>
            <a:r>
              <a:rPr lang="en-US" sz="1500" dirty="0" err="1">
                <a:solidFill>
                  <a:srgbClr val="0070C0"/>
                </a:solidFill>
              </a:rPr>
              <a:t>Palmroth</a:t>
            </a:r>
            <a:r>
              <a:rPr lang="en-US" sz="1500" dirty="0">
                <a:solidFill>
                  <a:srgbClr val="0070C0"/>
                </a:solidFill>
              </a:rPr>
              <a:t> et al. (2021)</a:t>
            </a:r>
            <a:endParaRPr lang="en-US" sz="15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000000"/>
                </a:solidFill>
              </a:rPr>
              <a:t>Solar wind effect </a:t>
            </a:r>
            <a:r>
              <a:rPr lang="en-US" sz="1500" dirty="0">
                <a:solidFill>
                  <a:srgbClr val="000000"/>
                </a:solidFill>
              </a:rPr>
              <a:t>on jet formation: </a:t>
            </a:r>
            <a:r>
              <a:rPr lang="en-US" sz="1500" dirty="0" err="1">
                <a:solidFill>
                  <a:srgbClr val="0070C0"/>
                </a:solidFill>
              </a:rPr>
              <a:t>LaMoury</a:t>
            </a:r>
            <a:r>
              <a:rPr lang="en-US" sz="1500" dirty="0">
                <a:solidFill>
                  <a:srgbClr val="0070C0"/>
                </a:solidFill>
              </a:rPr>
              <a:t> et al. (2021)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Magnetosheath Jets and </a:t>
            </a:r>
            <a:r>
              <a:rPr lang="en-US" sz="1500" b="1" dirty="0">
                <a:solidFill>
                  <a:srgbClr val="000000"/>
                </a:solidFill>
              </a:rPr>
              <a:t>Plasmoids</a:t>
            </a:r>
            <a:r>
              <a:rPr lang="en-US" sz="1500" dirty="0">
                <a:solidFill>
                  <a:srgbClr val="000000"/>
                </a:solidFill>
              </a:rPr>
              <a:t> - Hybrid Simulations: </a:t>
            </a:r>
            <a:r>
              <a:rPr lang="en-US" sz="1500" dirty="0" err="1">
                <a:solidFill>
                  <a:srgbClr val="0070C0"/>
                </a:solidFill>
              </a:rPr>
              <a:t>Preisser</a:t>
            </a:r>
            <a:r>
              <a:rPr lang="en-US" sz="1500" dirty="0">
                <a:solidFill>
                  <a:srgbClr val="0070C0"/>
                </a:solidFill>
              </a:rPr>
              <a:t> et al. (2020)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000000"/>
                </a:solidFill>
              </a:rPr>
              <a:t>Formation</a:t>
            </a:r>
            <a:r>
              <a:rPr lang="en-US" sz="1500" dirty="0">
                <a:solidFill>
                  <a:srgbClr val="000000"/>
                </a:solidFill>
              </a:rPr>
              <a:t> of jets in </a:t>
            </a:r>
            <a:r>
              <a:rPr lang="en-US" sz="1500" b="1" dirty="0">
                <a:solidFill>
                  <a:srgbClr val="000000"/>
                </a:solidFill>
              </a:rPr>
              <a:t>Quasi-perpendicular magnetosheath</a:t>
            </a:r>
            <a:r>
              <a:rPr lang="en-US" sz="1500" dirty="0">
                <a:solidFill>
                  <a:srgbClr val="000000"/>
                </a:solidFill>
              </a:rPr>
              <a:t>:  </a:t>
            </a:r>
            <a:r>
              <a:rPr lang="en-US" sz="1500" dirty="0">
                <a:solidFill>
                  <a:srgbClr val="0070C0"/>
                </a:solidFill>
              </a:rPr>
              <a:t>Primoz et al. (2021)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000000"/>
                </a:solidFill>
              </a:rPr>
              <a:t>Occurrence</a:t>
            </a:r>
            <a:r>
              <a:rPr lang="en-US" sz="1500" dirty="0">
                <a:solidFill>
                  <a:srgbClr val="000000"/>
                </a:solidFill>
              </a:rPr>
              <a:t>  in relation to </a:t>
            </a:r>
            <a:r>
              <a:rPr lang="en-US" sz="1500" b="1" dirty="0">
                <a:solidFill>
                  <a:srgbClr val="000000"/>
                </a:solidFill>
              </a:rPr>
              <a:t>CMEs and SIRs</a:t>
            </a:r>
            <a:r>
              <a:rPr lang="en-US" sz="1500" dirty="0">
                <a:solidFill>
                  <a:srgbClr val="000000"/>
                </a:solidFill>
              </a:rPr>
              <a:t>:</a:t>
            </a:r>
            <a:r>
              <a:rPr lang="en-US" sz="1500" dirty="0">
                <a:solidFill>
                  <a:srgbClr val="0070C0"/>
                </a:solidFill>
              </a:rPr>
              <a:t> Koller et al. (2022)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000000"/>
                </a:solidFill>
              </a:rPr>
              <a:t>Shock reformation</a:t>
            </a:r>
            <a:r>
              <a:rPr lang="en-US" sz="1500" dirty="0">
                <a:solidFill>
                  <a:srgbClr val="000000"/>
                </a:solidFill>
              </a:rPr>
              <a:t> and the </a:t>
            </a:r>
            <a:r>
              <a:rPr lang="en-US" sz="1500" b="1" dirty="0">
                <a:solidFill>
                  <a:srgbClr val="000000"/>
                </a:solidFill>
              </a:rPr>
              <a:t>formation of high-speed jets</a:t>
            </a:r>
            <a:r>
              <a:rPr lang="en-US" sz="1500" dirty="0">
                <a:solidFill>
                  <a:srgbClr val="000000"/>
                </a:solidFill>
              </a:rPr>
              <a:t>:</a:t>
            </a:r>
            <a:r>
              <a:rPr lang="en-US" sz="1500" dirty="0">
                <a:solidFill>
                  <a:srgbClr val="0070C0"/>
                </a:solidFill>
              </a:rPr>
              <a:t> Raptis et al. (2022a)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000000"/>
                </a:solidFill>
              </a:rPr>
              <a:t>Electron acceleration </a:t>
            </a:r>
            <a:r>
              <a:rPr lang="en-US" sz="1500" dirty="0">
                <a:solidFill>
                  <a:srgbClr val="000000"/>
                </a:solidFill>
              </a:rPr>
              <a:t>and</a:t>
            </a:r>
            <a:r>
              <a:rPr lang="en-US" sz="1500" b="1" dirty="0">
                <a:solidFill>
                  <a:srgbClr val="000000"/>
                </a:solidFill>
              </a:rPr>
              <a:t> bow waves in </a:t>
            </a:r>
            <a:r>
              <a:rPr lang="en-US" sz="1500" dirty="0">
                <a:solidFill>
                  <a:srgbClr val="000000"/>
                </a:solidFill>
              </a:rPr>
              <a:t>jets:</a:t>
            </a:r>
            <a:r>
              <a:rPr lang="en-US" sz="1500" dirty="0">
                <a:solidFill>
                  <a:srgbClr val="0070C0"/>
                </a:solidFill>
              </a:rPr>
              <a:t> </a:t>
            </a:r>
            <a:r>
              <a:rPr lang="en-US" sz="1500" dirty="0" err="1">
                <a:solidFill>
                  <a:srgbClr val="0070C0"/>
                </a:solidFill>
              </a:rPr>
              <a:t>Vuorinen</a:t>
            </a:r>
            <a:r>
              <a:rPr lang="en-US" sz="1500" dirty="0">
                <a:solidFill>
                  <a:srgbClr val="0070C0"/>
                </a:solidFill>
              </a:rPr>
              <a:t> et al. (2022)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000000"/>
                </a:solidFill>
              </a:rPr>
              <a:t>Kinetic structure</a:t>
            </a:r>
            <a:r>
              <a:rPr lang="en-US" sz="1500" dirty="0">
                <a:solidFill>
                  <a:srgbClr val="000000"/>
                </a:solidFill>
              </a:rPr>
              <a:t> of jets </a:t>
            </a:r>
            <a:r>
              <a:rPr lang="en-US" sz="1500" b="1" dirty="0">
                <a:solidFill>
                  <a:srgbClr val="000000"/>
                </a:solidFill>
              </a:rPr>
              <a:t>and partial plasma moments</a:t>
            </a:r>
            <a:r>
              <a:rPr lang="en-US" sz="1500" dirty="0">
                <a:solidFill>
                  <a:srgbClr val="000000"/>
                </a:solidFill>
              </a:rPr>
              <a:t>:</a:t>
            </a:r>
            <a:r>
              <a:rPr lang="en-US" sz="1500" dirty="0">
                <a:solidFill>
                  <a:srgbClr val="0070C0"/>
                </a:solidFill>
              </a:rPr>
              <a:t> Raptis et al. (2022b)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330848"/>
            <a:ext cx="1221905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000000"/>
                </a:solidFill>
              </a:rPr>
              <a:t>And more : </a:t>
            </a:r>
            <a:r>
              <a:rPr lang="en-US" sz="1500" dirty="0">
                <a:solidFill>
                  <a:srgbClr val="0070C0"/>
                </a:solidFill>
              </a:rPr>
              <a:t>Liu et al. (2020a,2020b)</a:t>
            </a:r>
            <a:r>
              <a:rPr lang="en-US" sz="1500" dirty="0">
                <a:solidFill>
                  <a:srgbClr val="000000"/>
                </a:solidFill>
              </a:rPr>
              <a:t>,</a:t>
            </a:r>
            <a:r>
              <a:rPr lang="en-US" sz="1500" dirty="0">
                <a:solidFill>
                  <a:srgbClr val="0070C0"/>
                </a:solidFill>
              </a:rPr>
              <a:t> </a:t>
            </a:r>
            <a:r>
              <a:rPr lang="en-US" sz="1500" dirty="0" err="1">
                <a:solidFill>
                  <a:srgbClr val="0070C0"/>
                </a:solidFill>
              </a:rPr>
              <a:t>Omelchenko</a:t>
            </a:r>
            <a:r>
              <a:rPr lang="en-US" sz="1500" dirty="0">
                <a:solidFill>
                  <a:srgbClr val="0070C0"/>
                </a:solidFill>
              </a:rPr>
              <a:t> et al (2021)</a:t>
            </a:r>
            <a:r>
              <a:rPr lang="en-US" sz="1500" dirty="0">
                <a:solidFill>
                  <a:srgbClr val="000000"/>
                </a:solidFill>
              </a:rPr>
              <a:t>,</a:t>
            </a:r>
            <a:r>
              <a:rPr lang="en-US" sz="1500" dirty="0">
                <a:solidFill>
                  <a:srgbClr val="0070C0"/>
                </a:solidFill>
              </a:rPr>
              <a:t> </a:t>
            </a:r>
            <a:r>
              <a:rPr lang="en-US" sz="1500" dirty="0" err="1">
                <a:solidFill>
                  <a:srgbClr val="0070C0"/>
                </a:solidFill>
              </a:rPr>
              <a:t>Sibeck</a:t>
            </a:r>
            <a:r>
              <a:rPr lang="en-US" sz="1500" dirty="0">
                <a:solidFill>
                  <a:srgbClr val="0070C0"/>
                </a:solidFill>
              </a:rPr>
              <a:t> et al. (2021)</a:t>
            </a:r>
            <a:r>
              <a:rPr lang="en-US" sz="1500" dirty="0">
                <a:solidFill>
                  <a:srgbClr val="000000"/>
                </a:solidFill>
              </a:rPr>
              <a:t>, </a:t>
            </a:r>
            <a:r>
              <a:rPr lang="en-US" sz="1500" dirty="0" err="1">
                <a:solidFill>
                  <a:srgbClr val="0070C0"/>
                </a:solidFill>
              </a:rPr>
              <a:t>Suni</a:t>
            </a:r>
            <a:r>
              <a:rPr lang="en-US" sz="1500" dirty="0">
                <a:solidFill>
                  <a:srgbClr val="0070C0"/>
                </a:solidFill>
              </a:rPr>
              <a:t> et al. (2021)</a:t>
            </a:r>
            <a:r>
              <a:rPr lang="en-US" sz="1500" dirty="0">
                <a:solidFill>
                  <a:srgbClr val="000000"/>
                </a:solidFill>
              </a:rPr>
              <a:t>, </a:t>
            </a:r>
            <a:r>
              <a:rPr lang="en-US" sz="1500" dirty="0" err="1">
                <a:solidFill>
                  <a:srgbClr val="0070C0"/>
                </a:solidFill>
              </a:rPr>
              <a:t>Tinoco</a:t>
            </a:r>
            <a:r>
              <a:rPr lang="en-US" sz="1500" dirty="0">
                <a:solidFill>
                  <a:srgbClr val="0070C0"/>
                </a:solidFill>
              </a:rPr>
              <a:t>-Arenas et al. (2022) </a:t>
            </a:r>
            <a:r>
              <a:rPr lang="en-US" sz="1500" dirty="0">
                <a:solidFill>
                  <a:srgbClr val="000000"/>
                </a:solidFill>
              </a:rPr>
              <a:t>… etc.</a:t>
            </a:r>
            <a:endParaRPr lang="sv-SE" sz="1500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6079" y="2682806"/>
            <a:ext cx="446556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</a:rPr>
              <a:t>Jets Downstream of Collisionless Shocks</a:t>
            </a:r>
          </a:p>
          <a:p>
            <a:endParaRPr lang="en-US" u="sng" dirty="0">
              <a:solidFill>
                <a:srgbClr val="000000"/>
              </a:solidFill>
            </a:endParaRPr>
          </a:p>
          <a:p>
            <a:pPr algn="ctr"/>
            <a:r>
              <a:rPr lang="en-US" dirty="0">
                <a:solidFill>
                  <a:srgbClr val="000000"/>
                </a:solidFill>
              </a:rPr>
              <a:t>Plaschke et al. (2018)</a:t>
            </a:r>
          </a:p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r>
              <a:rPr lang="en-US" dirty="0">
                <a:solidFill>
                  <a:srgbClr val="000000"/>
                </a:solidFill>
                <a:hlinkClick r:id="rId3"/>
              </a:rPr>
              <a:t>https://link.springer.com/article/10.1007/s11214-018-0516-3</a:t>
            </a:r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3927107" y="2146434"/>
            <a:ext cx="854533" cy="5363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4170680" y="3550920"/>
            <a:ext cx="610960" cy="1625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4CE10899-EC9A-E255-5FAE-4EF39AF56660}"/>
              </a:ext>
            </a:extLst>
          </p:cNvPr>
          <p:cNvSpPr txBox="1"/>
          <p:nvPr/>
        </p:nvSpPr>
        <p:spPr>
          <a:xfrm>
            <a:off x="1750146" y="2313473"/>
            <a:ext cx="1597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~110 citations</a:t>
            </a:r>
          </a:p>
        </p:txBody>
      </p:sp>
    </p:spTree>
    <p:extLst>
      <p:ext uri="{BB962C8B-B14F-4D97-AF65-F5344CB8AC3E}">
        <p14:creationId xmlns:p14="http://schemas.microsoft.com/office/powerpoint/2010/main" val="3157811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Jets – references update (&gt;2019)</a:t>
            </a:r>
            <a:endParaRPr lang="sv-SE" dirty="0"/>
          </a:p>
        </p:txBody>
      </p:sp>
      <p:sp>
        <p:nvSpPr>
          <p:cNvPr id="6" name="Rectangle 5"/>
          <p:cNvSpPr/>
          <p:nvPr/>
        </p:nvSpPr>
        <p:spPr>
          <a:xfrm>
            <a:off x="316079" y="2682806"/>
            <a:ext cx="446556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</a:rPr>
              <a:t>Jets Downstream of Collisionless Shocks</a:t>
            </a:r>
          </a:p>
          <a:p>
            <a:endParaRPr lang="en-US" u="sng" dirty="0">
              <a:solidFill>
                <a:srgbClr val="000000"/>
              </a:solidFill>
            </a:endParaRPr>
          </a:p>
          <a:p>
            <a:pPr algn="ctr"/>
            <a:r>
              <a:rPr lang="en-US" dirty="0">
                <a:solidFill>
                  <a:srgbClr val="000000"/>
                </a:solidFill>
              </a:rPr>
              <a:t>Plaschke et al. (2018)</a:t>
            </a:r>
          </a:p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r>
              <a:rPr lang="en-US" dirty="0">
                <a:solidFill>
                  <a:srgbClr val="000000"/>
                </a:solidFill>
                <a:hlinkClick r:id="rId3"/>
              </a:rPr>
              <a:t>https://link.springer.com/article/10.1007/s11214-018-0516-3</a:t>
            </a:r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  <p:cxnSp>
        <p:nvCxnSpPr>
          <p:cNvPr id="16" name="Straight Arrow Connector 15"/>
          <p:cNvCxnSpPr>
            <a:cxnSpLocks/>
          </p:cNvCxnSpPr>
          <p:nvPr/>
        </p:nvCxnSpPr>
        <p:spPr>
          <a:xfrm>
            <a:off x="4781640" y="3429000"/>
            <a:ext cx="97402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04F231EE-22BC-96E2-E82E-850D27154AEC}"/>
              </a:ext>
            </a:extLst>
          </p:cNvPr>
          <p:cNvSpPr/>
          <p:nvPr/>
        </p:nvSpPr>
        <p:spPr>
          <a:xfrm>
            <a:off x="4781640" y="1012740"/>
            <a:ext cx="741035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600" dirty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endParaRPr lang="en-US" sz="1600" dirty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endParaRPr lang="en-US" sz="1600" dirty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endParaRPr lang="en-US" sz="1600" dirty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endParaRPr lang="en-US" sz="1600" dirty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endParaRPr lang="en-US" sz="1600" dirty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endParaRPr lang="en-US" sz="1600" dirty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endParaRPr lang="en-US" sz="1600" dirty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en-US" sz="1600" b="1" dirty="0">
                <a:solidFill>
                  <a:schemeClr val="bg2">
                    <a:lumMod val="10000"/>
                  </a:schemeClr>
                </a:solidFill>
              </a:rPr>
              <a:t>Jets Downstream of </a:t>
            </a:r>
            <a:r>
              <a:rPr lang="en-US" sz="1600" b="1" dirty="0" err="1">
                <a:solidFill>
                  <a:schemeClr val="bg2">
                    <a:lumMod val="10000"/>
                  </a:schemeClr>
                </a:solidFill>
              </a:rPr>
              <a:t>Collisionless</a:t>
            </a:r>
            <a:r>
              <a:rPr lang="en-US" sz="1600" b="1" dirty="0">
                <a:solidFill>
                  <a:schemeClr val="bg2">
                    <a:lumMod val="10000"/>
                  </a:schemeClr>
                </a:solidFill>
              </a:rPr>
              <a:t> Shocks: </a:t>
            </a:r>
          </a:p>
          <a:p>
            <a:pPr algn="ctr"/>
            <a:r>
              <a:rPr lang="en-US" sz="1600" b="1" dirty="0">
                <a:solidFill>
                  <a:schemeClr val="bg2">
                    <a:lumMod val="10000"/>
                  </a:schemeClr>
                </a:solidFill>
              </a:rPr>
              <a:t>The Last Five Years</a:t>
            </a:r>
          </a:p>
          <a:p>
            <a:pPr algn="ctr"/>
            <a:endParaRPr lang="en-US" sz="1600" dirty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Ongoing review (TBD)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4ACD25-3F24-3C2B-12A5-82D12E0E9653}"/>
              </a:ext>
            </a:extLst>
          </p:cNvPr>
          <p:cNvSpPr txBox="1"/>
          <p:nvPr/>
        </p:nvSpPr>
        <p:spPr>
          <a:xfrm>
            <a:off x="1750146" y="2313473"/>
            <a:ext cx="1597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~110 citations</a:t>
            </a:r>
          </a:p>
        </p:txBody>
      </p:sp>
    </p:spTree>
    <p:extLst>
      <p:ext uri="{BB962C8B-B14F-4D97-AF65-F5344CB8AC3E}">
        <p14:creationId xmlns:p14="http://schemas.microsoft.com/office/powerpoint/2010/main" val="12593650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5400" y="46165"/>
            <a:ext cx="11041200" cy="516190"/>
          </a:xfrm>
        </p:spPr>
        <p:txBody>
          <a:bodyPr/>
          <a:lstStyle/>
          <a:p>
            <a:pPr algn="ctr"/>
            <a:r>
              <a:rPr lang="en-US" dirty="0"/>
              <a:t>Dayside transient community &amp; expectations from MMS</a:t>
            </a:r>
            <a:endParaRPr lang="sv-S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963D74-E578-8D2F-C7ED-C3139DABE976}"/>
              </a:ext>
            </a:extLst>
          </p:cNvPr>
          <p:cNvSpPr txBox="1"/>
          <p:nvPr/>
        </p:nvSpPr>
        <p:spPr>
          <a:xfrm>
            <a:off x="206503" y="716848"/>
            <a:ext cx="5692520" cy="1995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>
              <a:solidFill>
                <a:srgbClr val="000000"/>
              </a:solidFill>
            </a:endParaRPr>
          </a:p>
          <a:p>
            <a:pPr marL="342900" indent="-342900" algn="just" rtl="0"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Liberation Serif"/>
              </a:rPr>
              <a:t>ISSI Science International Team 555 “</a:t>
            </a:r>
            <a:r>
              <a:rPr lang="en-US" sz="1600" b="1" i="0" u="none" strike="noStrike" dirty="0">
                <a:solidFill>
                  <a:srgbClr val="000000"/>
                </a:solidFill>
                <a:effectLst/>
                <a:latin typeface="Liberation Serif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Impact of Upstream Mesoscale Transients on the Near-Earth Environment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Liberation Serif"/>
              </a:rPr>
              <a:t>”</a:t>
            </a:r>
          </a:p>
          <a:p>
            <a:pPr marL="342900" indent="-342900" algn="just" rtl="0"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</a:pPr>
            <a:r>
              <a:rPr lang="en-US" sz="1600" i="0" u="none" strike="noStrike" dirty="0">
                <a:solidFill>
                  <a:srgbClr val="000000"/>
                </a:solidFill>
                <a:effectLst/>
                <a:latin typeface="Liberation Serif"/>
              </a:rPr>
              <a:t>The </a:t>
            </a:r>
            <a:r>
              <a:rPr lang="en-US" sz="1600" b="1" i="0" u="sng" strike="noStrike" dirty="0">
                <a:solidFill>
                  <a:srgbClr val="000000"/>
                </a:solidFill>
                <a:effectLst/>
                <a:latin typeface="Liberation Serif"/>
              </a:rPr>
              <a:t>Graz Jet Workshop</a:t>
            </a:r>
            <a:r>
              <a:rPr lang="en-US" sz="1600" b="0" i="0" u="sng" strike="noStrike" dirty="0">
                <a:solidFill>
                  <a:srgbClr val="000000"/>
                </a:solidFill>
                <a:effectLst/>
                <a:latin typeface="Liberation Serif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Liberation Serif"/>
              </a:rPr>
              <a:t>(Group working on </a:t>
            </a:r>
            <a:r>
              <a:rPr lang="en-US" sz="1600" dirty="0" err="1">
                <a:solidFill>
                  <a:srgbClr val="000000"/>
                </a:solidFill>
                <a:latin typeface="Liberation Serif"/>
              </a:rPr>
              <a:t>magnetosheath</a:t>
            </a:r>
            <a:r>
              <a:rPr lang="en-US" sz="1600" dirty="0">
                <a:solidFill>
                  <a:srgbClr val="000000"/>
                </a:solidFill>
                <a:latin typeface="Liberation Serif"/>
              </a:rPr>
              <a:t> jets) </a:t>
            </a:r>
          </a:p>
          <a:p>
            <a:pPr marL="342900" indent="-342900" algn="just" rtl="0"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Liberation Serif"/>
              </a:rPr>
              <a:t>ISSI Science International Team 546 “</a:t>
            </a:r>
            <a:r>
              <a:rPr lang="en-US" sz="1600" b="1" i="0" u="sng" strike="noStrike" dirty="0">
                <a:solidFill>
                  <a:srgbClr val="000000"/>
                </a:solidFill>
                <a:effectLst/>
                <a:latin typeface="Liberation Serif"/>
              </a:rPr>
              <a:t>Magnetohydrodynamic Surface Waves at Earth's Magnetosphere (and Beyond)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Liberation Serif"/>
              </a:rPr>
              <a:t>”</a:t>
            </a:r>
            <a:endParaRPr lang="en-US" sz="1600" dirty="0">
              <a:solidFill>
                <a:srgbClr val="000000"/>
              </a:solidFill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D67FA44F-73ED-C4D1-5B99-093D653358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7624022"/>
              </p:ext>
            </p:extLst>
          </p:nvPr>
        </p:nvGraphicFramePr>
        <p:xfrm>
          <a:off x="6293770" y="562355"/>
          <a:ext cx="5558567" cy="3073400"/>
        </p:xfrm>
        <a:graphic>
          <a:graphicData uri="http://schemas.openxmlformats.org/drawingml/2006/table">
            <a:tbl>
              <a:tblPr/>
              <a:tblGrid>
                <a:gridCol w="1798106">
                  <a:extLst>
                    <a:ext uri="{9D8B030D-6E8A-4147-A177-3AD203B41FA5}">
                      <a16:colId xmlns:a16="http://schemas.microsoft.com/office/drawing/2014/main" val="2568312242"/>
                    </a:ext>
                  </a:extLst>
                </a:gridCol>
                <a:gridCol w="3760461">
                  <a:extLst>
                    <a:ext uri="{9D8B030D-6E8A-4147-A177-3AD203B41FA5}">
                      <a16:colId xmlns:a16="http://schemas.microsoft.com/office/drawing/2014/main" val="4351562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Primož Kajdič</a:t>
                      </a:r>
                      <a:endParaRPr lang="en-US" sz="900">
                        <a:effectLst/>
                      </a:endParaRPr>
                    </a:p>
                  </a:txBody>
                  <a:tcPr marL="73025" marR="73025" marT="17780" marB="177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Geophysics Institute, UNAM, Mexico</a:t>
                      </a:r>
                      <a:endParaRPr lang="en-US" sz="900">
                        <a:effectLst/>
                      </a:endParaRPr>
                    </a:p>
                  </a:txBody>
                  <a:tcPr marL="73025" marR="73025" marT="17780" marB="1778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52174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Xóchitl Blanco-Cano</a:t>
                      </a:r>
                      <a:endParaRPr lang="en-US" sz="900">
                        <a:effectLst/>
                      </a:endParaRPr>
                    </a:p>
                  </a:txBody>
                  <a:tcPr marL="73025" marR="73025" marT="17780" marB="177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Geophysics Institute, UNAM, Mexico</a:t>
                      </a:r>
                      <a:endParaRPr lang="en-US" sz="900">
                        <a:effectLst/>
                      </a:endParaRPr>
                    </a:p>
                  </a:txBody>
                  <a:tcPr marL="73025" marR="73025" marT="17780" marB="1778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92198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Lucile Turc</a:t>
                      </a:r>
                      <a:endParaRPr lang="en-US" sz="900">
                        <a:effectLst/>
                      </a:endParaRPr>
                    </a:p>
                  </a:txBody>
                  <a:tcPr marL="73025" marR="73025" marT="17780" marB="177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University of Helsinki, Finland</a:t>
                      </a:r>
                      <a:endParaRPr lang="en-US" sz="900">
                        <a:effectLst/>
                      </a:endParaRPr>
                    </a:p>
                  </a:txBody>
                  <a:tcPr marL="73025" marR="73025" marT="17780" marB="1778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64992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Yann Pfau-Kempf</a:t>
                      </a:r>
                      <a:endParaRPr lang="en-US" sz="900">
                        <a:effectLst/>
                      </a:endParaRPr>
                    </a:p>
                  </a:txBody>
                  <a:tcPr marL="73025" marR="73025" marT="17780" marB="177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University of Helsinki, Finland</a:t>
                      </a:r>
                      <a:endParaRPr lang="en-US" sz="900">
                        <a:effectLst/>
                      </a:endParaRPr>
                    </a:p>
                  </a:txBody>
                  <a:tcPr marL="73025" marR="73025" marT="17780" marB="1778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04726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Terry Z. Liu</a:t>
                      </a:r>
                      <a:endParaRPr lang="en-US" sz="900" dirty="0">
                        <a:effectLst/>
                      </a:endParaRPr>
                    </a:p>
                  </a:txBody>
                  <a:tcPr marL="73025" marR="73025" marT="17780" marB="177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University of California, Los Angeles, USA</a:t>
                      </a:r>
                      <a:endParaRPr lang="en-US" sz="900">
                        <a:effectLst/>
                      </a:endParaRPr>
                    </a:p>
                  </a:txBody>
                  <a:tcPr marL="73025" marR="73025" marT="17780" marB="1778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91534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Hui Zhang</a:t>
                      </a:r>
                      <a:endParaRPr lang="en-US" sz="900">
                        <a:effectLst/>
                      </a:endParaRPr>
                    </a:p>
                  </a:txBody>
                  <a:tcPr marL="73025" marR="73025" marT="17780" marB="177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Geophysical Institute, University of Alaska Fairbanks, Fairbanks, USA</a:t>
                      </a:r>
                      <a:endParaRPr lang="en-US" sz="900">
                        <a:effectLst/>
                      </a:endParaRPr>
                    </a:p>
                  </a:txBody>
                  <a:tcPr marL="73025" marR="73025" marT="17780" marB="1778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63656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Boyi Wang</a:t>
                      </a:r>
                      <a:endParaRPr lang="en-US" sz="900">
                        <a:effectLst/>
                      </a:endParaRPr>
                    </a:p>
                  </a:txBody>
                  <a:tcPr marL="73025" marR="73025" marT="17780" marB="177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Harbin Institute of Technology (Shenzhen), China</a:t>
                      </a:r>
                      <a:endParaRPr lang="en-US" sz="900">
                        <a:effectLst/>
                      </a:endParaRPr>
                    </a:p>
                  </a:txBody>
                  <a:tcPr marL="73025" marR="73025" marT="17780" marB="1778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71165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Yufei Hao</a:t>
                      </a:r>
                      <a:endParaRPr lang="en-US" sz="900">
                        <a:effectLst/>
                      </a:endParaRPr>
                    </a:p>
                  </a:txBody>
                  <a:tcPr marL="73025" marR="73025" marT="17780" marB="177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KLPS, PMO, Chinese Academy of Sciences, China</a:t>
                      </a:r>
                      <a:endParaRPr lang="en-US" sz="900">
                        <a:effectLst/>
                      </a:endParaRPr>
                    </a:p>
                  </a:txBody>
                  <a:tcPr marL="73025" marR="73025" marT="17780" marB="1778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17116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Martin O. Archer</a:t>
                      </a:r>
                      <a:endParaRPr lang="en-US" sz="900">
                        <a:effectLst/>
                      </a:endParaRPr>
                    </a:p>
                  </a:txBody>
                  <a:tcPr marL="73025" marR="73025" marT="17780" marB="177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Imperial College London, UK</a:t>
                      </a:r>
                      <a:endParaRPr lang="en-US" sz="900">
                        <a:effectLst/>
                      </a:endParaRPr>
                    </a:p>
                  </a:txBody>
                  <a:tcPr marL="73025" marR="73025" marT="17780" marB="1778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91339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Nojan Omidi</a:t>
                      </a:r>
                      <a:endParaRPr lang="en-US" sz="900">
                        <a:effectLst/>
                      </a:endParaRP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Luis Preisser</a:t>
                      </a:r>
                      <a:endParaRPr lang="en-US" sz="900">
                        <a:effectLst/>
                      </a:endParaRPr>
                    </a:p>
                  </a:txBody>
                  <a:tcPr marL="73025" marR="73025" marT="17780" marB="177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Solana Scientific Inc., USA</a:t>
                      </a:r>
                      <a:endParaRPr lang="en-US" sz="900">
                        <a:effectLst/>
                      </a:endParaRP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Space Research Institute, Austrian Academy of Sciences, Graz, Austria</a:t>
                      </a:r>
                      <a:endParaRPr lang="en-US" sz="900">
                        <a:effectLst/>
                      </a:endParaRPr>
                    </a:p>
                  </a:txBody>
                  <a:tcPr marL="73025" marR="73025" marT="17780" marB="1778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11333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Yu Lin</a:t>
                      </a:r>
                      <a:endParaRPr lang="en-US" sz="900">
                        <a:effectLst/>
                      </a:endParaRPr>
                    </a:p>
                  </a:txBody>
                  <a:tcPr marL="73025" marR="73025" marT="17780" marB="177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Physics Department, Auburn University, USA</a:t>
                      </a:r>
                      <a:endParaRPr lang="en-US" sz="900" dirty="0">
                        <a:effectLst/>
                      </a:endParaRPr>
                    </a:p>
                  </a:txBody>
                  <a:tcPr marL="73025" marR="73025" marT="17780" marB="1778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55176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Savvas Raptis</a:t>
                      </a:r>
                      <a:endParaRPr lang="en-US" sz="900">
                        <a:effectLst/>
                      </a:endParaRPr>
                    </a:p>
                  </a:txBody>
                  <a:tcPr marL="73025" marR="73025" marT="17780" marB="177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ESA/ESTEC, Noordwijk, The Netherlands</a:t>
                      </a:r>
                      <a:endParaRPr lang="en-US" sz="900">
                        <a:effectLst/>
                      </a:endParaRPr>
                    </a:p>
                  </a:txBody>
                  <a:tcPr marL="73025" marR="73025" marT="17780" marB="1778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87310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Adrian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LaMoury</a:t>
                      </a:r>
                      <a:endParaRPr lang="en-US" sz="900" dirty="0">
                        <a:effectLst/>
                      </a:endParaRPr>
                    </a:p>
                  </a:txBody>
                  <a:tcPr marL="73025" marR="73025" marT="17780" marB="177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Imperial College London, UK</a:t>
                      </a:r>
                      <a:endParaRPr lang="en-US" sz="900" dirty="0">
                        <a:effectLst/>
                      </a:endParaRPr>
                    </a:p>
                  </a:txBody>
                  <a:tcPr marL="73025" marR="73025" marT="17780" marB="1778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94274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Philippe Escoubet</a:t>
                      </a:r>
                      <a:endParaRPr lang="en-US" sz="900">
                        <a:effectLst/>
                      </a:endParaRPr>
                    </a:p>
                  </a:txBody>
                  <a:tcPr marL="73025" marR="73025" marT="17780" marB="177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ESA/ESTEC, Noordwijk, The Netherlands</a:t>
                      </a:r>
                      <a:endParaRPr lang="en-US" sz="900">
                        <a:effectLst/>
                      </a:endParaRPr>
                    </a:p>
                  </a:txBody>
                  <a:tcPr marL="73025" marR="73025" marT="17780" marB="1778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29111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Marcos Vinicius Dias Silveira</a:t>
                      </a:r>
                      <a:endParaRPr lang="en-US" sz="900">
                        <a:effectLst/>
                      </a:endParaRPr>
                    </a:p>
                  </a:txBody>
                  <a:tcPr marL="73025" marR="73025" marT="17780" marB="177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University of Sao Paulo, EEL,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Brasil</a:t>
                      </a:r>
                      <a:endParaRPr lang="en-US" sz="900" dirty="0">
                        <a:effectLst/>
                      </a:endParaRPr>
                    </a:p>
                  </a:txBody>
                  <a:tcPr marL="73025" marR="73025" marT="17780" marB="1778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78309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Shutao Yao</a:t>
                      </a:r>
                      <a:endParaRPr lang="en-US" sz="900">
                        <a:effectLst/>
                      </a:endParaRPr>
                    </a:p>
                  </a:txBody>
                  <a:tcPr marL="73025" marR="73025" marT="17780" marB="177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Shandong University, China</a:t>
                      </a:r>
                      <a:endParaRPr lang="en-US" sz="900">
                        <a:effectLst/>
                      </a:endParaRPr>
                    </a:p>
                  </a:txBody>
                  <a:tcPr marL="73025" marR="73025" marT="17780" marB="1778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82353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Sun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Hee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 Lee</a:t>
                      </a:r>
                      <a:endParaRPr lang="en-US" sz="900" dirty="0">
                        <a:effectLst/>
                      </a:endParaRPr>
                    </a:p>
                  </a:txBody>
                  <a:tcPr marL="73025" marR="73025" marT="17780" marB="177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CUA, NASA GSFC, USA</a:t>
                      </a:r>
                      <a:endParaRPr lang="en-US" sz="900" dirty="0">
                        <a:effectLst/>
                      </a:endParaRPr>
                    </a:p>
                  </a:txBody>
                  <a:tcPr marL="73025" marR="73025" marT="17780" marB="1778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8485587"/>
                  </a:ext>
                </a:extLst>
              </a:tr>
            </a:tbl>
          </a:graphicData>
        </a:graphic>
      </p:graphicFrame>
      <p:sp>
        <p:nvSpPr>
          <p:cNvPr id="13" name="Rectangle 3">
            <a:extLst>
              <a:ext uri="{FF2B5EF4-FFF2-40B4-BE49-F238E27FC236}">
                <a16:creationId xmlns:a16="http://schemas.microsoft.com/office/drawing/2014/main" id="{4996B13E-70C7-1AF3-4128-FAAA563B58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3713" y="175736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EF656B43-58E7-35CD-0B89-65067E934D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2912029"/>
              </p:ext>
            </p:extLst>
          </p:nvPr>
        </p:nvGraphicFramePr>
        <p:xfrm>
          <a:off x="6047232" y="3753174"/>
          <a:ext cx="5558566" cy="2788920"/>
        </p:xfrm>
        <a:graphic>
          <a:graphicData uri="http://schemas.openxmlformats.org/drawingml/2006/table">
            <a:tbl>
              <a:tblPr/>
              <a:tblGrid>
                <a:gridCol w="1809564">
                  <a:extLst>
                    <a:ext uri="{9D8B030D-6E8A-4147-A177-3AD203B41FA5}">
                      <a16:colId xmlns:a16="http://schemas.microsoft.com/office/drawing/2014/main" val="754265333"/>
                    </a:ext>
                  </a:extLst>
                </a:gridCol>
                <a:gridCol w="3749002">
                  <a:extLst>
                    <a:ext uri="{9D8B030D-6E8A-4147-A177-3AD203B41FA5}">
                      <a16:colId xmlns:a16="http://schemas.microsoft.com/office/drawing/2014/main" val="921072443"/>
                    </a:ext>
                  </a:extLst>
                </a:gridCol>
              </a:tblGrid>
              <a:tr h="1089378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Savvas Raptis</a:t>
                      </a:r>
                      <a:endParaRPr lang="en-US" sz="900" dirty="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Adrian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LaMoury</a:t>
                      </a:r>
                      <a:endParaRPr lang="en-US" sz="900" dirty="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Laura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Vuorinen</a:t>
                      </a:r>
                      <a:endParaRPr lang="en-US" sz="900" dirty="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Herbert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Gunell</a:t>
                      </a:r>
                      <a:endParaRPr lang="en-US" sz="900" dirty="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Eva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Krämer</a:t>
                      </a:r>
                      <a:endParaRPr lang="en-US" sz="900" dirty="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Niki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Xirogiannopoulou</a:t>
                      </a:r>
                      <a:endParaRPr lang="en-US" sz="900" dirty="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Jonas Suni</a:t>
                      </a:r>
                      <a:endParaRPr lang="en-US" sz="900" dirty="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Adrian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Pöppelwerth</a:t>
                      </a:r>
                      <a:endParaRPr lang="en-US" sz="900" dirty="0">
                        <a:effectLst/>
                      </a:endParaRPr>
                    </a:p>
                  </a:txBody>
                  <a:tcPr marL="73025" marR="730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ESA/ESTEC,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Noordwijk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, The Netherlands</a:t>
                      </a:r>
                      <a:endParaRPr lang="en-US" sz="900" dirty="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Imperial College London, UK</a:t>
                      </a:r>
                      <a:endParaRPr lang="en-US" sz="900" dirty="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University of Turku, Finland</a:t>
                      </a:r>
                      <a:endParaRPr lang="en-US" sz="900" dirty="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Umeå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 University, Sweden</a:t>
                      </a:r>
                      <a:endParaRPr lang="en-US" sz="900" dirty="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Umeå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 University, Sweden</a:t>
                      </a:r>
                      <a:endParaRPr lang="en-US" sz="900" dirty="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Charle’s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 University, Czech Republic</a:t>
                      </a:r>
                      <a:endParaRPr lang="en-US" sz="900" dirty="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University of Helsinki, Finland</a:t>
                      </a:r>
                      <a:endParaRPr lang="en-US" sz="900" dirty="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TU Braunschweig, Germany</a:t>
                      </a:r>
                      <a:endParaRPr lang="en-US" sz="900" dirty="0">
                        <a:effectLst/>
                      </a:endParaRPr>
                    </a:p>
                  </a:txBody>
                  <a:tcPr marL="73025" marR="730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2014023"/>
                  </a:ext>
                </a:extLst>
              </a:tr>
              <a:tr h="209496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Cyril Simon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Wedlund</a:t>
                      </a:r>
                      <a:endParaRPr lang="en-US" sz="900" dirty="0">
                        <a:effectLst/>
                      </a:endParaRPr>
                    </a:p>
                  </a:txBody>
                  <a:tcPr marL="73025" marR="730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Space Research Institute, Austrian Academy of Sciences, Graz, Austria</a:t>
                      </a:r>
                      <a:endParaRPr lang="en-US" sz="900" dirty="0">
                        <a:effectLst/>
                      </a:endParaRPr>
                    </a:p>
                  </a:txBody>
                  <a:tcPr marL="73025" marR="730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3367012"/>
                  </a:ext>
                </a:extLst>
              </a:tr>
              <a:tr h="335193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Manuela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Temmer</a:t>
                      </a:r>
                      <a:endParaRPr lang="en-US" sz="900" dirty="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Luis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Preisser</a:t>
                      </a:r>
                      <a:endParaRPr lang="en-US" sz="900" dirty="0">
                        <a:effectLst/>
                      </a:endParaRPr>
                    </a:p>
                  </a:txBody>
                  <a:tcPr marL="73025" marR="730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Institute of Physics, University of Graz, Austria</a:t>
                      </a:r>
                      <a:endParaRPr lang="en-US" sz="900" dirty="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Space Research Institute, Austrian Academy of Sciences, Graz, Austria</a:t>
                      </a:r>
                      <a:endParaRPr lang="en-US" sz="900" dirty="0">
                        <a:effectLst/>
                      </a:endParaRPr>
                    </a:p>
                  </a:txBody>
                  <a:tcPr marL="73025" marR="730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3660788"/>
                  </a:ext>
                </a:extLst>
              </a:tr>
              <a:tr h="335193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Tomas Karlsson</a:t>
                      </a:r>
                      <a:endParaRPr lang="en-US" sz="900" dirty="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Florian Koller</a:t>
                      </a:r>
                      <a:endParaRPr lang="en-US" sz="900" dirty="0">
                        <a:effectLst/>
                      </a:endParaRPr>
                    </a:p>
                  </a:txBody>
                  <a:tcPr marL="73025" marR="730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KTH Royal Institute of Technology, Sweden</a:t>
                      </a:r>
                      <a:endParaRPr lang="en-US" sz="900" dirty="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Institute of Physics, University of Graz, Austria</a:t>
                      </a:r>
                      <a:endParaRPr lang="en-US" sz="900" dirty="0">
                        <a:effectLst/>
                      </a:endParaRPr>
                    </a:p>
                  </a:txBody>
                  <a:tcPr marL="73025" marR="730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29643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Xochitl Blanco-Cano</a:t>
                      </a:r>
                      <a:endParaRPr lang="en-US" sz="900" dirty="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Heli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Hietala</a:t>
                      </a:r>
                      <a:endParaRPr lang="en-US" sz="900" dirty="0">
                        <a:effectLst/>
                      </a:endParaRPr>
                    </a:p>
                  </a:txBody>
                  <a:tcPr marL="73025" marR="730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Instituto de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Geofísica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, UNAM, México</a:t>
                      </a:r>
                      <a:endParaRPr lang="en-US" sz="900" dirty="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Queen Mary University of London</a:t>
                      </a: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Liberation Serif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Liberation Serif"/>
                      </a:endParaRPr>
                    </a:p>
                  </a:txBody>
                  <a:tcPr marL="73025" marR="730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5363001"/>
                  </a:ext>
                </a:extLst>
              </a:tr>
            </a:tbl>
          </a:graphicData>
        </a:graphic>
      </p:graphicFrame>
      <p:sp>
        <p:nvSpPr>
          <p:cNvPr id="15" name="Rectangle 4">
            <a:extLst>
              <a:ext uri="{FF2B5EF4-FFF2-40B4-BE49-F238E27FC236}">
                <a16:creationId xmlns:a16="http://schemas.microsoft.com/office/drawing/2014/main" id="{D40BB98C-E08D-DFBD-D7E7-C8FB9046A6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699" y="264985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2C034DF3-F839-940D-A19F-C5BC32EF0B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7671693"/>
              </p:ext>
            </p:extLst>
          </p:nvPr>
        </p:nvGraphicFramePr>
        <p:xfrm>
          <a:off x="339663" y="3045907"/>
          <a:ext cx="5426200" cy="3108960"/>
        </p:xfrm>
        <a:graphic>
          <a:graphicData uri="http://schemas.openxmlformats.org/drawingml/2006/table">
            <a:tbl>
              <a:tblPr/>
              <a:tblGrid>
                <a:gridCol w="1732308">
                  <a:extLst>
                    <a:ext uri="{9D8B030D-6E8A-4147-A177-3AD203B41FA5}">
                      <a16:colId xmlns:a16="http://schemas.microsoft.com/office/drawing/2014/main" val="1051509682"/>
                    </a:ext>
                  </a:extLst>
                </a:gridCol>
                <a:gridCol w="3693892">
                  <a:extLst>
                    <a:ext uri="{9D8B030D-6E8A-4147-A177-3AD203B41FA5}">
                      <a16:colId xmlns:a16="http://schemas.microsoft.com/office/drawing/2014/main" val="91191932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Martin Archer (leader)</a:t>
                      </a:r>
                      <a:endParaRPr lang="en-US" sz="900">
                        <a:effectLst/>
                      </a:endParaRPr>
                    </a:p>
                  </a:txBody>
                  <a:tcPr marL="73025" marR="73025" marT="17780" marB="177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Imperial College London, UK</a:t>
                      </a:r>
                      <a:endParaRPr lang="en-US" sz="900">
                        <a:effectLst/>
                      </a:endParaRPr>
                    </a:p>
                  </a:txBody>
                  <a:tcPr marL="73025" marR="73025" marT="17780" marB="1778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81476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Katariina Nykyri (co-leader)</a:t>
                      </a:r>
                      <a:endParaRPr lang="en-US" sz="900">
                        <a:effectLst/>
                      </a:endParaRPr>
                    </a:p>
                  </a:txBody>
                  <a:tcPr marL="73025" marR="73025" marT="17780" marB="177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Embry-Riddle Aeronautical University, USA</a:t>
                      </a:r>
                      <a:endParaRPr lang="en-US" sz="900">
                        <a:effectLst/>
                      </a:endParaRPr>
                    </a:p>
                  </a:txBody>
                  <a:tcPr marL="73025" marR="73025" marT="17780" marB="1778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33404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Simone Di Matteo</a:t>
                      </a:r>
                      <a:endParaRPr lang="en-US" sz="900">
                        <a:effectLst/>
                      </a:endParaRPr>
                    </a:p>
                  </a:txBody>
                  <a:tcPr marL="73025" marR="73025" marT="17780" marB="177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Catholic University of America, USA</a:t>
                      </a:r>
                      <a:endParaRPr lang="en-US" sz="900">
                        <a:effectLst/>
                      </a:endParaRPr>
                    </a:p>
                  </a:txBody>
                  <a:tcPr marL="73025" marR="73025" marT="17780" marB="1778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42394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Tom Elsden</a:t>
                      </a:r>
                      <a:endParaRPr lang="en-US" sz="900">
                        <a:effectLst/>
                      </a:endParaRPr>
                    </a:p>
                  </a:txBody>
                  <a:tcPr marL="73025" marR="73025" marT="17780" marB="177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St Andrews University, UK</a:t>
                      </a:r>
                      <a:endParaRPr lang="en-US" sz="900" dirty="0">
                        <a:effectLst/>
                      </a:endParaRPr>
                    </a:p>
                  </a:txBody>
                  <a:tcPr marL="73025" marR="73025" marT="17780" marB="1778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8534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Megan Gillies </a:t>
                      </a:r>
                      <a:endParaRPr lang="en-US" sz="900">
                        <a:effectLst/>
                      </a:endParaRPr>
                    </a:p>
                  </a:txBody>
                  <a:tcPr marL="73025" marR="73025" marT="17780" marB="177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University of Alberta, USA</a:t>
                      </a:r>
                      <a:endParaRPr lang="en-US" sz="900">
                        <a:effectLst/>
                      </a:endParaRPr>
                    </a:p>
                  </a:txBody>
                  <a:tcPr marL="73025" marR="73025" marT="17780" marB="1778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39632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Michael Hartinger</a:t>
                      </a:r>
                      <a:endParaRPr lang="en-US" sz="900">
                        <a:effectLst/>
                      </a:endParaRPr>
                    </a:p>
                  </a:txBody>
                  <a:tcPr marL="73025" marR="73025" marT="17780" marB="177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Space Science Institute, USA</a:t>
                      </a:r>
                      <a:endParaRPr lang="en-US" sz="900" dirty="0">
                        <a:effectLst/>
                      </a:endParaRPr>
                    </a:p>
                  </a:txBody>
                  <a:tcPr marL="73025" marR="73025" marT="17780" marB="1778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96662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Anatoly Leonovich </a:t>
                      </a:r>
                      <a:endParaRPr lang="en-US" sz="900">
                        <a:effectLst/>
                      </a:endParaRPr>
                    </a:p>
                  </a:txBody>
                  <a:tcPr marL="73025" marR="73025" marT="17780" marB="177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Institute of Solar-Terrestrial Physics, Irkutsk, Russia</a:t>
                      </a:r>
                      <a:endParaRPr lang="en-US" sz="900">
                        <a:effectLst/>
                      </a:endParaRPr>
                    </a:p>
                  </a:txBody>
                  <a:tcPr marL="73025" marR="73025" marT="17780" marB="1778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1037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Bo Li </a:t>
                      </a:r>
                      <a:endParaRPr lang="en-US" sz="900">
                        <a:effectLst/>
                      </a:endParaRPr>
                    </a:p>
                  </a:txBody>
                  <a:tcPr marL="73025" marR="73025" marT="17780" marB="177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Shandong University Weihai, China</a:t>
                      </a:r>
                      <a:endParaRPr lang="en-US" sz="900">
                        <a:effectLst/>
                      </a:endParaRPr>
                    </a:p>
                  </a:txBody>
                  <a:tcPr marL="73025" marR="73025" marT="17780" marB="1778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75953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Valery Nakariakov</a:t>
                      </a:r>
                      <a:endParaRPr lang="en-US" sz="900">
                        <a:effectLst/>
                      </a:endParaRPr>
                    </a:p>
                  </a:txBody>
                  <a:tcPr marL="73025" marR="73025" marT="17780" marB="177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University of Warwick, UK</a:t>
                      </a:r>
                      <a:endParaRPr lang="en-US" sz="900">
                        <a:effectLst/>
                      </a:endParaRPr>
                    </a:p>
                  </a:txBody>
                  <a:tcPr marL="73025" marR="73025" marT="17780" marB="1778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54054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Vyacheslav Pilipenko </a:t>
                      </a:r>
                      <a:endParaRPr lang="en-US" sz="900">
                        <a:effectLst/>
                      </a:endParaRPr>
                    </a:p>
                  </a:txBody>
                  <a:tcPr marL="73025" marR="73025" marT="17780" marB="177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Space Research Institute,Moscow, Russia</a:t>
                      </a:r>
                      <a:endParaRPr lang="en-US" sz="900">
                        <a:effectLst/>
                      </a:endParaRPr>
                    </a:p>
                  </a:txBody>
                  <a:tcPr marL="73025" marR="73025" marT="17780" marB="1778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84159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Ferdinand Plaschke </a:t>
                      </a:r>
                      <a:endParaRPr lang="en-US" sz="900">
                        <a:effectLst/>
                      </a:endParaRPr>
                    </a:p>
                  </a:txBody>
                  <a:tcPr marL="73025" marR="73025" marT="17780" marB="177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Technische Universität Braunschweig, Germany</a:t>
                      </a:r>
                      <a:endParaRPr lang="en-US" sz="900">
                        <a:effectLst/>
                      </a:endParaRPr>
                    </a:p>
                  </a:txBody>
                  <a:tcPr marL="73025" marR="73025" marT="17780" marB="1778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7381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Xueling Shi </a:t>
                      </a:r>
                      <a:endParaRPr lang="en-US" sz="900">
                        <a:effectLst/>
                      </a:endParaRPr>
                    </a:p>
                  </a:txBody>
                  <a:tcPr marL="73025" marR="73025" marT="17780" marB="177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Virginia Tech, USA</a:t>
                      </a:r>
                      <a:endParaRPr lang="en-US" sz="900" dirty="0">
                        <a:effectLst/>
                      </a:endParaRPr>
                    </a:p>
                  </a:txBody>
                  <a:tcPr marL="73025" marR="73025" marT="17780" marB="1778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35745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Kareem Sorathia </a:t>
                      </a:r>
                      <a:endParaRPr lang="en-US" sz="900">
                        <a:effectLst/>
                      </a:endParaRPr>
                    </a:p>
                  </a:txBody>
                  <a:tcPr marL="73025" marR="73025" marT="17780" marB="177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Johns Hopkins University Applied Physics Laboratory, USA</a:t>
                      </a:r>
                      <a:endParaRPr lang="en-US" sz="900" dirty="0">
                        <a:effectLst/>
                      </a:endParaRPr>
                    </a:p>
                  </a:txBody>
                  <a:tcPr marL="73025" marR="73025" marT="17780" marB="1778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89483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Maria Walach</a:t>
                      </a:r>
                      <a:endParaRPr lang="en-US" sz="900">
                        <a:effectLst/>
                      </a:endParaRPr>
                    </a:p>
                  </a:txBody>
                  <a:tcPr marL="73025" marR="73025" marT="17780" marB="177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Lancaster University, UK</a:t>
                      </a:r>
                      <a:endParaRPr lang="en-US" sz="900">
                        <a:effectLst/>
                      </a:endParaRPr>
                    </a:p>
                  </a:txBody>
                  <a:tcPr marL="73025" marR="73025" marT="17780" marB="1778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53585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Zhonghua Yao</a:t>
                      </a:r>
                      <a:endParaRPr lang="en-US" sz="900">
                        <a:effectLst/>
                      </a:endParaRPr>
                    </a:p>
                  </a:txBody>
                  <a:tcPr marL="73025" marR="73025" marT="17780" marB="177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Chinese Academy of Sciences, Beijing, China</a:t>
                      </a:r>
                      <a:endParaRPr lang="en-US" sz="900" dirty="0">
                        <a:effectLst/>
                      </a:endParaRPr>
                    </a:p>
                  </a:txBody>
                  <a:tcPr marL="73025" marR="73025" marT="17780" marB="1778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09482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Kevin Blasl</a:t>
                      </a:r>
                      <a:endParaRPr lang="en-US" sz="900">
                        <a:effectLst/>
                      </a:endParaRPr>
                    </a:p>
                  </a:txBody>
                  <a:tcPr marL="73025" marR="73025" marT="17780" marB="177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Austrian Academy of Sciences, Graz, Austria</a:t>
                      </a:r>
                      <a:endParaRPr lang="en-US" sz="900" dirty="0">
                        <a:effectLst/>
                      </a:endParaRPr>
                    </a:p>
                  </a:txBody>
                  <a:tcPr marL="73025" marR="73025" marT="17780" marB="1778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82598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Rachel Rice</a:t>
                      </a:r>
                      <a:endParaRPr lang="en-US" sz="900">
                        <a:effectLst/>
                      </a:endParaRPr>
                    </a:p>
                  </a:txBody>
                  <a:tcPr marL="73025" marR="73025" marT="17780" marB="177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University of Maryland, USA</a:t>
                      </a:r>
                      <a:endParaRPr lang="en-US" sz="900">
                        <a:effectLst/>
                      </a:endParaRPr>
                    </a:p>
                  </a:txBody>
                  <a:tcPr marL="73025" marR="73025" marT="17780" marB="1778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40921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Frances Staples</a:t>
                      </a:r>
                      <a:endParaRPr lang="en-US" sz="900" dirty="0">
                        <a:effectLst/>
                      </a:endParaRPr>
                    </a:p>
                  </a:txBody>
                  <a:tcPr marL="73025" marR="73025" marT="17780" marB="177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University of California, Los Angeles, USA</a:t>
                      </a:r>
                      <a:endParaRPr lang="en-US" sz="900" dirty="0">
                        <a:effectLst/>
                      </a:endParaRPr>
                    </a:p>
                  </a:txBody>
                  <a:tcPr marL="73025" marR="73025" marT="17780" marB="1778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6700549"/>
                  </a:ext>
                </a:extLst>
              </a:tr>
            </a:tbl>
          </a:graphicData>
        </a:graphic>
      </p:graphicFrame>
      <p:sp>
        <p:nvSpPr>
          <p:cNvPr id="17" name="Rectangle 5">
            <a:extLst>
              <a:ext uri="{FF2B5EF4-FFF2-40B4-BE49-F238E27FC236}">
                <a16:creationId xmlns:a16="http://schemas.microsoft.com/office/drawing/2014/main" id="{0A8C8A65-F44E-0291-DB58-995EEC14E9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2763" y="192246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FCE9CE-EF0C-C3A0-E8AC-C6C64CB43EDA}"/>
              </a:ext>
            </a:extLst>
          </p:cNvPr>
          <p:cNvSpPr txBox="1"/>
          <p:nvPr/>
        </p:nvSpPr>
        <p:spPr>
          <a:xfrm>
            <a:off x="11310257" y="562355"/>
            <a:ext cx="295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DA48D5-4FBD-FA81-4AE8-EEB9877218BE}"/>
              </a:ext>
            </a:extLst>
          </p:cNvPr>
          <p:cNvSpPr txBox="1"/>
          <p:nvPr/>
        </p:nvSpPr>
        <p:spPr>
          <a:xfrm>
            <a:off x="10948307" y="3800855"/>
            <a:ext cx="7658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036646-3A7D-4BD8-0FF2-71EC272D54F0}"/>
              </a:ext>
            </a:extLst>
          </p:cNvPr>
          <p:cNvSpPr txBox="1"/>
          <p:nvPr/>
        </p:nvSpPr>
        <p:spPr>
          <a:xfrm>
            <a:off x="4601936" y="3255220"/>
            <a:ext cx="9334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7765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5400" y="46165"/>
            <a:ext cx="11041200" cy="516190"/>
          </a:xfrm>
        </p:spPr>
        <p:txBody>
          <a:bodyPr/>
          <a:lstStyle/>
          <a:p>
            <a:pPr algn="ctr"/>
            <a:r>
              <a:rPr lang="en-US" dirty="0"/>
              <a:t>What we wished for? </a:t>
            </a:r>
            <a:endParaRPr lang="sv-SE" dirty="0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4996B13E-70C7-1AF3-4128-FAAA563B58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3713" y="175736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D40BB98C-E08D-DFBD-D7E7-C8FB9046A6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699" y="264985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0A8C8A65-F44E-0291-DB58-995EEC14E9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2763" y="192246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3AFA41-1B72-83DD-50E8-18ED3CC5CC4C}"/>
              </a:ext>
            </a:extLst>
          </p:cNvPr>
          <p:cNvSpPr txBox="1"/>
          <p:nvPr/>
        </p:nvSpPr>
        <p:spPr>
          <a:xfrm>
            <a:off x="2269236" y="562355"/>
            <a:ext cx="7653528" cy="3221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spcBef>
                <a:spcPts val="0"/>
              </a:spcBef>
              <a:spcAft>
                <a:spcPts val="700"/>
              </a:spcAft>
            </a:pPr>
            <a:r>
              <a:rPr lang="en-US" dirty="0">
                <a:solidFill>
                  <a:srgbClr val="000000"/>
                </a:solidFill>
                <a:latin typeface="Liberation Serif"/>
              </a:rPr>
              <a:t>String-of-pearls campaigns with variable separation:</a:t>
            </a:r>
          </a:p>
          <a:p>
            <a:pPr marL="342900" indent="-342900" algn="just" rtl="0">
              <a:spcBef>
                <a:spcPts val="0"/>
              </a:spcBef>
              <a:spcAft>
                <a:spcPts val="700"/>
              </a:spcAft>
              <a:buAutoNum type="alphaLcParenBoth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Liberation Serif"/>
              </a:rPr>
              <a:t>1000s kms to investigate the effect of dayside transients </a:t>
            </a:r>
            <a:r>
              <a:rPr lang="en-US" dirty="0">
                <a:solidFill>
                  <a:srgbClr val="000000"/>
                </a:solidFill>
                <a:latin typeface="Liberation Serif"/>
              </a:rPr>
              <a:t>on the magnetosphere</a:t>
            </a:r>
          </a:p>
          <a:p>
            <a:pPr marL="342900" indent="-342900" algn="just" rtl="0">
              <a:spcBef>
                <a:spcPts val="0"/>
              </a:spcBef>
              <a:spcAft>
                <a:spcPts val="700"/>
              </a:spcAft>
              <a:buAutoNum type="alphaLcParenBoth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Liberation Serif"/>
              </a:rPr>
              <a:t>1-2 satellites upstream and 1-2 downstream to evaluate the transmission </a:t>
            </a:r>
            <a:r>
              <a:rPr lang="en-US" dirty="0">
                <a:solidFill>
                  <a:srgbClr val="000000"/>
                </a:solidFill>
                <a:latin typeface="Liberation Serif"/>
              </a:rPr>
              <a:t>and potential effects for the shock</a:t>
            </a:r>
          </a:p>
          <a:p>
            <a:pPr marL="342900" indent="-342900" algn="just" rtl="0">
              <a:spcBef>
                <a:spcPts val="0"/>
              </a:spcBef>
              <a:spcAft>
                <a:spcPts val="700"/>
              </a:spcAft>
              <a:buAutoNum type="alphaLcParenBoth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Liberation Serif"/>
              </a:rPr>
              <a:t>Magnetopause response (1000s km separation) while upstream SW/foreshock (several Re)</a:t>
            </a:r>
            <a:endParaRPr lang="en-US" b="0" i="0" u="none" strike="noStrike" dirty="0">
              <a:solidFill>
                <a:srgbClr val="000000"/>
              </a:solidFill>
              <a:effectLst/>
            </a:endParaRPr>
          </a:p>
          <a:p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D320022-CAE4-DB35-960B-0F0C99E24B37}"/>
              </a:ext>
            </a:extLst>
          </p:cNvPr>
          <p:cNvGrpSpPr/>
          <p:nvPr/>
        </p:nvGrpSpPr>
        <p:grpSpPr>
          <a:xfrm>
            <a:off x="-9144" y="3051545"/>
            <a:ext cx="12208178" cy="3484505"/>
            <a:chOff x="-9144" y="3051545"/>
            <a:chExt cx="12208178" cy="348450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ABB4AF5-8424-59AA-E612-AF6270C45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9144" y="3107050"/>
              <a:ext cx="6103708" cy="3429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4FB68E4-AA6D-A86E-A559-875B73D5B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5326" y="3107050"/>
              <a:ext cx="6103708" cy="34290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EE0579B-004A-EC7E-A262-9E00D0385449}"/>
                </a:ext>
              </a:extLst>
            </p:cNvPr>
            <p:cNvSpPr txBox="1"/>
            <p:nvPr/>
          </p:nvSpPr>
          <p:spPr>
            <a:xfrm>
              <a:off x="575400" y="3107050"/>
              <a:ext cx="63436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Liberation Serif"/>
                </a:rPr>
                <a:t>(</a:t>
              </a:r>
              <a:r>
                <a:rPr lang="en-US" b="1" dirty="0">
                  <a:solidFill>
                    <a:srgbClr val="000000"/>
                  </a:solidFill>
                  <a:latin typeface="Liberation Serif"/>
                </a:rPr>
                <a:t>A</a:t>
              </a:r>
              <a:r>
                <a:rPr lang="en-US" dirty="0">
                  <a:solidFill>
                    <a:srgbClr val="000000"/>
                  </a:solidFill>
                  <a:latin typeface="Liberation Serif"/>
                </a:rPr>
                <a:t>)</a:t>
              </a:r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B0F56FF-2B70-4605-298D-48089CB638D1}"/>
                </a:ext>
              </a:extLst>
            </p:cNvPr>
            <p:cNvSpPr txBox="1"/>
            <p:nvPr/>
          </p:nvSpPr>
          <p:spPr>
            <a:xfrm>
              <a:off x="6679108" y="3051545"/>
              <a:ext cx="63436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Liberation Serif"/>
                </a:rPr>
                <a:t>(</a:t>
              </a:r>
              <a:r>
                <a:rPr lang="en-US" b="1" dirty="0">
                  <a:solidFill>
                    <a:srgbClr val="000000"/>
                  </a:solidFill>
                  <a:latin typeface="Liberation Serif"/>
                </a:rPr>
                <a:t>B</a:t>
              </a:r>
              <a:r>
                <a:rPr lang="en-US" dirty="0">
                  <a:solidFill>
                    <a:srgbClr val="000000"/>
                  </a:solidFill>
                  <a:latin typeface="Liberation Serif"/>
                </a:rPr>
                <a:t>)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58761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0914" y="-1"/>
            <a:ext cx="11196286" cy="665371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400" dirty="0"/>
              <a:t>Why we need that ? </a:t>
            </a:r>
          </a:p>
          <a:p>
            <a:pPr marL="0" indent="0" algn="ctr">
              <a:buNone/>
            </a:pPr>
            <a:r>
              <a:rPr lang="en-US" sz="4400" dirty="0"/>
              <a:t>(i.e., test cases)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580809198"/>
      </p:ext>
    </p:extLst>
  </p:cSld>
  <p:clrMapOvr>
    <a:masterClrMapping/>
  </p:clrMapOvr>
</p:sld>
</file>

<file path=ppt/theme/theme1.xml><?xml version="1.0" encoding="utf-8"?>
<a:theme xmlns:a="http://schemas.openxmlformats.org/drawingml/2006/main" name="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F2B428C8B21A141B5825E5B86F557DB" ma:contentTypeVersion="15" ma:contentTypeDescription="Skapa ett nytt dokument." ma:contentTypeScope="" ma:versionID="975073b9cecf71b6bc8c14a7c33e31db">
  <xsd:schema xmlns:xsd="http://www.w3.org/2001/XMLSchema" xmlns:xs="http://www.w3.org/2001/XMLSchema" xmlns:p="http://schemas.microsoft.com/office/2006/metadata/properties" xmlns:ns3="977cb6ed-b1a4-473b-8ba2-0f8e0a4901ff" xmlns:ns4="6707e3d7-8225-4321-a0ab-c333d198a7fc" targetNamespace="http://schemas.microsoft.com/office/2006/metadata/properties" ma:root="true" ma:fieldsID="0cdfbe7b44d734305c4ef3f71cda5902" ns3:_="" ns4:_="">
    <xsd:import namespace="977cb6ed-b1a4-473b-8ba2-0f8e0a4901ff"/>
    <xsd:import namespace="6707e3d7-8225-4321-a0ab-c333d198a7f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7cb6ed-b1a4-473b-8ba2-0f8e0a4901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07e3d7-8225-4321-a0ab-c333d198a7f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Delar tips,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6B3048F-AB18-4F93-A27A-DBB845175962}">
  <ds:schemaRefs>
    <ds:schemaRef ds:uri="http://schemas.microsoft.com/office/2006/metadata/properties"/>
    <ds:schemaRef ds:uri="http://schemas.microsoft.com/office/infopath/2007/PartnerControls"/>
    <ds:schemaRef ds:uri="http://purl.org/dc/elements/1.1/"/>
    <ds:schemaRef ds:uri="http://www.w3.org/XML/1998/namespace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6707e3d7-8225-4321-a0ab-c333d198a7fc"/>
    <ds:schemaRef ds:uri="977cb6ed-b1a4-473b-8ba2-0f8e0a4901ff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7ECBB746-F6CA-42D5-AFDD-F49C58B4277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78B54EE-C366-449D-9972-DF83693BEC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77cb6ed-b1a4-473b-8ba2-0f8e0a4901ff"/>
    <ds:schemaRef ds:uri="6707e3d7-8225-4321-a0ab-c333d198a7f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KU Leuven</Template>
  <TotalTime>0</TotalTime>
  <Words>2168</Words>
  <Application>Microsoft Macintosh PowerPoint</Application>
  <PresentationFormat>Widescreen</PresentationFormat>
  <Paragraphs>328</Paragraphs>
  <Slides>30</Slides>
  <Notes>20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Calibri</vt:lpstr>
      <vt:lpstr>Cambria Math</vt:lpstr>
      <vt:lpstr>Garamond</vt:lpstr>
      <vt:lpstr>Helvetica</vt:lpstr>
      <vt:lpstr>Liberation Serif</vt:lpstr>
      <vt:lpstr>KU Leuven</vt:lpstr>
      <vt:lpstr>Εικόνα Bitmap</vt:lpstr>
      <vt:lpstr>Transient phenomena in foreshock, shock, and magnetosheath – Expectations from large separation campaign</vt:lpstr>
      <vt:lpstr>Transient Phenomena in Foreshock &amp; Magnetosheath</vt:lpstr>
      <vt:lpstr>Foreshock Transients</vt:lpstr>
      <vt:lpstr>Magnetosheath jets</vt:lpstr>
      <vt:lpstr>Jets – references update (&gt;2019)</vt:lpstr>
      <vt:lpstr>Jets – references update (&gt;2019)</vt:lpstr>
      <vt:lpstr>Dayside transient community &amp; expectations from MMS</vt:lpstr>
      <vt:lpstr>What we wished for? </vt:lpstr>
      <vt:lpstr>PowerPoint Presentation</vt:lpstr>
      <vt:lpstr>PowerPoint Presentation</vt:lpstr>
      <vt:lpstr>PowerPoint Presentation</vt:lpstr>
      <vt:lpstr>Jet formation – Solar Transients</vt:lpstr>
      <vt:lpstr>Open questions on Solar transients</vt:lpstr>
      <vt:lpstr>PowerPoint Presentation</vt:lpstr>
      <vt:lpstr>Transmission of Foreshock Transients</vt:lpstr>
      <vt:lpstr>Open questions on Foreshock transients</vt:lpstr>
      <vt:lpstr>PowerPoint Presentation</vt:lpstr>
      <vt:lpstr>Jet formation</vt:lpstr>
      <vt:lpstr>Open questions on formation</vt:lpstr>
      <vt:lpstr>PowerPoint Presentation</vt:lpstr>
      <vt:lpstr>Jet evolution</vt:lpstr>
      <vt:lpstr>Open questions on Evolution</vt:lpstr>
      <vt:lpstr>PowerPoint Presentation</vt:lpstr>
      <vt:lpstr>+1 bonus reason for the upstream monitor campaign</vt:lpstr>
      <vt:lpstr>PowerPoint Presentation</vt:lpstr>
      <vt:lpstr>Example of a multi-SC Jet</vt:lpstr>
      <vt:lpstr>A lot of data are not fully used (conjunctions) </vt:lpstr>
      <vt:lpstr>Qpar – Qperp crossings</vt:lpstr>
      <vt:lpstr>Qpar – Qperp Jets</vt:lpstr>
      <vt:lpstr>Why do we care? “big picture”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2017-09-13T11:47:32Z</dcterms:created>
  <dcterms:modified xsi:type="dcterms:W3CDTF">2024-01-12T04:42:13Z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0x0101004F2B428C8B21A141B5825E5B86F557DB</vt:lpwstr>
  </property>
</Properties>
</file>