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4" r:id="rId1"/>
    <p:sldMasterId id="2147483845" r:id="rId2"/>
  </p:sldMasterIdLst>
  <p:notesMasterIdLst>
    <p:notesMasterId r:id="rId15"/>
  </p:notesMasterIdLst>
  <p:handoutMasterIdLst>
    <p:handoutMasterId r:id="rId16"/>
  </p:handoutMasterIdLst>
  <p:sldIdLst>
    <p:sldId id="1211" r:id="rId3"/>
    <p:sldId id="1251" r:id="rId4"/>
    <p:sldId id="1256" r:id="rId5"/>
    <p:sldId id="1254" r:id="rId6"/>
    <p:sldId id="1255" r:id="rId7"/>
    <p:sldId id="1252" r:id="rId8"/>
    <p:sldId id="1232" r:id="rId9"/>
    <p:sldId id="1238" r:id="rId10"/>
    <p:sldId id="1239" r:id="rId11"/>
    <p:sldId id="1253" r:id="rId12"/>
    <p:sldId id="1257" r:id="rId13"/>
    <p:sldId id="123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26EFF"/>
    <a:srgbClr val="63A537"/>
    <a:srgbClr val="FF0000"/>
    <a:srgbClr val="5884F3"/>
    <a:srgbClr val="5856FF"/>
    <a:srgbClr val="5887FF"/>
    <a:srgbClr val="607FFF"/>
    <a:srgbClr val="5D6EFF"/>
    <a:srgbClr val="737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94"/>
    <p:restoredTop sz="92216" autoAdjust="0"/>
  </p:normalViewPr>
  <p:slideViewPr>
    <p:cSldViewPr snapToGrid="0" snapToObjects="1">
      <p:cViewPr varScale="1">
        <p:scale>
          <a:sx n="130" d="100"/>
          <a:sy n="130" d="100"/>
        </p:scale>
        <p:origin x="1192"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882169-967B-5F44-B3C1-8435946D6413}" type="datetimeFigureOut">
              <a:rPr lang="en-US">
                <a:latin typeface="Arial Regular"/>
              </a:rPr>
              <a:t>12/10/24</a:t>
            </a:fld>
            <a:endParaRPr lang="en-US" dirty="0">
              <a:latin typeface="Arial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D897BE-DFA9-AE4B-A5BD-F0BDBFFBCA84}" type="slidenum">
              <a:rPr>
                <a:latin typeface="Arial Regular"/>
              </a:rPr>
              <a:t>‹#›</a:t>
            </a:fld>
            <a:endParaRPr lang="en-US" dirty="0">
              <a:latin typeface="Arial Regular"/>
            </a:endParaRPr>
          </a:p>
        </p:txBody>
      </p:sp>
    </p:spTree>
    <p:extLst>
      <p:ext uri="{BB962C8B-B14F-4D97-AF65-F5344CB8AC3E}">
        <p14:creationId xmlns:p14="http://schemas.microsoft.com/office/powerpoint/2010/main" val="35995499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Regular"/>
              </a:defRPr>
            </a:lvl1pPr>
          </a:lstStyle>
          <a:p>
            <a:fld id="{B42874F4-29F4-C64D-97CD-55487E475ADC}" type="datetimeFigureOut">
              <a:rPr lang="en-US" smtClean="0"/>
              <a:pPr/>
              <a:t>12/10/24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Regular"/>
              </a:defRPr>
            </a:lvl1pPr>
          </a:lstStyle>
          <a:p>
            <a:fld id="{666D9F43-5C19-D34D-BD2C-C156CCDF2ACF}" type="slidenum">
              <a:rPr lang="en-US" smtClean="0"/>
              <a:pPr/>
              <a:t>‹#›</a:t>
            </a:fld>
            <a:endParaRPr lang="en-US" dirty="0"/>
          </a:p>
        </p:txBody>
      </p:sp>
    </p:spTree>
    <p:extLst>
      <p:ext uri="{BB962C8B-B14F-4D97-AF65-F5344CB8AC3E}">
        <p14:creationId xmlns:p14="http://schemas.microsoft.com/office/powerpoint/2010/main" val="16606554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Arial Regular"/>
        <a:ea typeface="+mn-ea"/>
        <a:cs typeface="+mn-cs"/>
      </a:defRPr>
    </a:lvl1pPr>
    <a:lvl2pPr marL="457200" algn="l" defTabSz="457200" rtl="0" eaLnBrk="1" latinLnBrk="0" hangingPunct="1">
      <a:defRPr sz="1200" b="0" i="0" kern="1200">
        <a:solidFill>
          <a:schemeClr val="tx1"/>
        </a:solidFill>
        <a:latin typeface="Arial Regular"/>
        <a:ea typeface="+mn-ea"/>
        <a:cs typeface="+mn-cs"/>
      </a:defRPr>
    </a:lvl2pPr>
    <a:lvl3pPr marL="914400" algn="l" defTabSz="457200" rtl="0" eaLnBrk="1" latinLnBrk="0" hangingPunct="1">
      <a:defRPr sz="1200" b="0" i="0" kern="1200">
        <a:solidFill>
          <a:schemeClr val="tx1"/>
        </a:solidFill>
        <a:latin typeface="Arial Regular"/>
        <a:ea typeface="+mn-ea"/>
        <a:cs typeface="+mn-cs"/>
      </a:defRPr>
    </a:lvl3pPr>
    <a:lvl4pPr marL="1371600" algn="l" defTabSz="457200" rtl="0" eaLnBrk="1" latinLnBrk="0" hangingPunct="1">
      <a:defRPr sz="1200" b="0" i="0" kern="1200">
        <a:solidFill>
          <a:schemeClr val="tx1"/>
        </a:solidFill>
        <a:latin typeface="Arial Regular"/>
        <a:ea typeface="+mn-ea"/>
        <a:cs typeface="+mn-cs"/>
      </a:defRPr>
    </a:lvl4pPr>
    <a:lvl5pPr marL="1828800" algn="l" defTabSz="457200" rtl="0" eaLnBrk="1" latinLnBrk="0" hangingPunct="1">
      <a:defRPr sz="1200" b="0" i="0" kern="1200">
        <a:solidFill>
          <a:schemeClr val="tx1"/>
        </a:solidFill>
        <a:latin typeface="Arial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1</a:t>
            </a:fld>
            <a:endParaRPr lang="en-US" dirty="0"/>
          </a:p>
        </p:txBody>
      </p:sp>
    </p:spTree>
    <p:extLst>
      <p:ext uri="{BB962C8B-B14F-4D97-AF65-F5344CB8AC3E}">
        <p14:creationId xmlns:p14="http://schemas.microsoft.com/office/powerpoint/2010/main" val="3081401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B2F9A-5663-E947-4A45-EF1179CA2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4B1E5-9770-F475-0DEF-1E172337E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6AB28-F013-A851-F3C2-0D4A17347A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5DA59B-9429-1912-8BBC-E8C3F9254E3A}"/>
              </a:ext>
            </a:extLst>
          </p:cNvPr>
          <p:cNvSpPr>
            <a:spLocks noGrp="1"/>
          </p:cNvSpPr>
          <p:nvPr>
            <p:ph type="sldNum" sz="quarter" idx="5"/>
          </p:nvPr>
        </p:nvSpPr>
        <p:spPr/>
        <p:txBody>
          <a:bodyPr/>
          <a:lstStyle/>
          <a:p>
            <a:fld id="{666D9F43-5C19-D34D-BD2C-C156CCDF2ACF}" type="slidenum">
              <a:rPr lang="en-US" smtClean="0"/>
              <a:pPr/>
              <a:t>11</a:t>
            </a:fld>
            <a:endParaRPr lang="en-US" dirty="0"/>
          </a:p>
        </p:txBody>
      </p:sp>
    </p:spTree>
    <p:extLst>
      <p:ext uri="{BB962C8B-B14F-4D97-AF65-F5344CB8AC3E}">
        <p14:creationId xmlns:p14="http://schemas.microsoft.com/office/powerpoint/2010/main" val="60588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What this slide shows</a:t>
            </a:r>
            <a:r>
              <a:rPr lang="en-US" dirty="0"/>
              <a:t>:</a:t>
            </a:r>
          </a:p>
          <a:p>
            <a:pPr marL="171450" indent="-171450">
              <a:buFont typeface="Arial" panose="020B0604020202020204" pitchFamily="34" charset="0"/>
              <a:buChar char="•"/>
            </a:pPr>
            <a:r>
              <a:rPr lang="en-US" b="1" dirty="0"/>
              <a:t>Top</a:t>
            </a:r>
            <a:r>
              <a:rPr lang="en-US" dirty="0"/>
              <a:t>: MAGE model input from a simulation of the 2013 “St. Patrick’s Day” storm, showing signatures of a penetrating injection near 00:00 MLT, with increasing activity expanding dawnward as the simulation progresses.</a:t>
            </a:r>
          </a:p>
          <a:p>
            <a:pPr marL="628650" lvl="1" indent="-171450">
              <a:buFont typeface="Arial" panose="020B0604020202020204" pitchFamily="34" charset="0"/>
              <a:buChar char="•"/>
            </a:pPr>
            <a:r>
              <a:rPr lang="en-US" dirty="0"/>
              <a:t>Video spans a 15-minute window from 11:30-11:45 UT</a:t>
            </a:r>
          </a:p>
          <a:p>
            <a:pPr marL="171450" indent="-171450">
              <a:buFont typeface="Arial" panose="020B0604020202020204" pitchFamily="34" charset="0"/>
              <a:buChar char="•"/>
            </a:pPr>
            <a:r>
              <a:rPr lang="en-US" b="1" dirty="0"/>
              <a:t>Bottom</a:t>
            </a:r>
            <a:r>
              <a:rPr lang="en-US" dirty="0"/>
              <a:t>: Synthetic ENA fluxes from the same interval, projected to the SM equatorial plane</a:t>
            </a:r>
          </a:p>
          <a:p>
            <a:pPr marL="628650" lvl="1" indent="-171450">
              <a:buFont typeface="Arial" panose="020B0604020202020204" pitchFamily="34" charset="0"/>
              <a:buChar char="•"/>
            </a:pPr>
            <a:r>
              <a:rPr lang="en-US" b="1" dirty="0"/>
              <a:t>Left</a:t>
            </a:r>
            <a:r>
              <a:rPr lang="en-US" dirty="0"/>
              <a:t>:    16.5 keV ENA fluxes (“low-energy”)</a:t>
            </a:r>
          </a:p>
          <a:p>
            <a:pPr marL="628650" lvl="1" indent="-171450">
              <a:buFont typeface="Arial" panose="020B0604020202020204" pitchFamily="34" charset="0"/>
              <a:buChar char="•"/>
            </a:pPr>
            <a:r>
              <a:rPr lang="en-US" b="1" dirty="0"/>
              <a:t>Right</a:t>
            </a:r>
            <a:r>
              <a:rPr lang="en-US" dirty="0"/>
              <a:t>: 80.5 keV ENA fluxes (“high-energy”)</a:t>
            </a:r>
          </a:p>
          <a:p>
            <a:pPr marL="628650" lvl="1" indent="-171450">
              <a:buFont typeface="Arial" panose="020B0604020202020204" pitchFamily="34" charset="0"/>
              <a:buChar char="•"/>
            </a:pPr>
            <a:r>
              <a:rPr lang="en-US" b="1" dirty="0"/>
              <a:t>This comparison demonstrates how mesoscale magnetotail features might appear in different energy channels of an ENA imager.</a:t>
            </a:r>
          </a:p>
          <a:p>
            <a:pPr marL="1085850" lvl="2" indent="-171450">
              <a:buFont typeface="Arial" panose="020B0604020202020204" pitchFamily="34" charset="0"/>
              <a:buChar char="•"/>
            </a:pPr>
            <a:r>
              <a:rPr lang="en-US" dirty="0"/>
              <a:t>Low energy: Injection looks like a “depletion” in ENA flux near injection location.</a:t>
            </a:r>
          </a:p>
          <a:p>
            <a:pPr marL="1085850" lvl="2" indent="-171450">
              <a:buFont typeface="Arial" panose="020B0604020202020204" pitchFamily="34" charset="0"/>
              <a:buChar char="•"/>
            </a:pPr>
            <a:r>
              <a:rPr lang="en-US" dirty="0"/>
              <a:t>High energy: Injection looks like an “enhancement” in ENA flux near injection location.</a:t>
            </a:r>
          </a:p>
          <a:p>
            <a:pPr marL="171450" lvl="0" indent="-171450">
              <a:buFont typeface="Arial" panose="020B0604020202020204" pitchFamily="34" charset="0"/>
              <a:buChar char="•"/>
            </a:pPr>
            <a:r>
              <a:rPr lang="en-US" b="1" dirty="0"/>
              <a:t>Main takeaway</a:t>
            </a:r>
            <a:r>
              <a:rPr lang="en-US" dirty="0"/>
              <a:t>: This video shows features in synthetic ENA fluxes which map closely to mesoscale structures seen in MAGE.</a:t>
            </a:r>
          </a:p>
          <a:p>
            <a:pPr marL="457200" lvl="1" indent="0">
              <a:buFont typeface="Arial" panose="020B0604020202020204" pitchFamily="34" charset="0"/>
              <a:buNone/>
            </a:pPr>
            <a:endParaRPr lang="en-US" dirty="0"/>
          </a:p>
          <a:p>
            <a:pPr marL="0" lvl="0" indent="0">
              <a:buFont typeface="Arial" panose="020B0604020202020204" pitchFamily="34" charset="0"/>
              <a:buNone/>
            </a:pPr>
            <a:r>
              <a:rPr lang="en-US" u="sng" dirty="0"/>
              <a:t>Takeaways</a:t>
            </a:r>
            <a:r>
              <a:rPr lang="en-US" dirty="0"/>
              <a:t>:</a:t>
            </a:r>
          </a:p>
          <a:p>
            <a:pPr marL="171450" lvl="0" indent="-171450">
              <a:buFont typeface="Arial" panose="020B0604020202020204" pitchFamily="34" charset="0"/>
              <a:buChar char="•"/>
            </a:pPr>
            <a:r>
              <a:rPr lang="en-US" dirty="0"/>
              <a:t>Global simulations like MAGE allow us to simulate ENA imaging.</a:t>
            </a:r>
          </a:p>
          <a:p>
            <a:pPr marL="171450" lvl="0" indent="-171450">
              <a:buFont typeface="Arial" panose="020B0604020202020204" pitchFamily="34" charset="0"/>
              <a:buChar char="•"/>
            </a:pPr>
            <a:r>
              <a:rPr lang="en-US" dirty="0"/>
              <a:t>This in turn can help inform future mission design requirements for using ENA imaging to study transient mesoscale magnetotail phenomena, like BBFs and injections.</a:t>
            </a:r>
          </a:p>
          <a:p>
            <a:pPr marL="171450" lvl="0" indent="-171450">
              <a:buFont typeface="Arial" panose="020B0604020202020204" pitchFamily="34" charset="0"/>
              <a:buChar char="•"/>
            </a:pPr>
            <a:r>
              <a:rPr lang="en-US" dirty="0"/>
              <a:t>Through these simulations, we may also gain insights for resolving ambiguities inherent to line-of-sight-integrated ENA imaging.</a:t>
            </a:r>
          </a:p>
          <a:p>
            <a:pPr marL="0" lvl="0" indent="0">
              <a:buFont typeface="Arial" panose="020B0604020202020204" pitchFamily="34" charset="0"/>
              <a:buNone/>
            </a:pPr>
            <a:endParaRPr lang="en-US" dirty="0"/>
          </a:p>
          <a:p>
            <a:pPr marL="0" indent="0">
              <a:buFont typeface="Arial" panose="020B0604020202020204" pitchFamily="34" charset="0"/>
              <a:buNone/>
            </a:pPr>
            <a:r>
              <a:rPr lang="en-US" dirty="0"/>
              <a:t>Possible FAQ topics + misc. details</a:t>
            </a:r>
          </a:p>
          <a:p>
            <a:pPr marL="171450" indent="-171450">
              <a:buFont typeface="Arial" panose="020B0604020202020204" pitchFamily="34" charset="0"/>
              <a:buChar char="•"/>
            </a:pPr>
            <a:r>
              <a:rPr lang="en-US" dirty="0"/>
              <a:t>ENA images on this slide were made using an “ideal” imager </a:t>
            </a:r>
            <a:r>
              <a:rPr lang="en-US" dirty="0">
                <a:sym typeface="Wingdings" panose="05000000000000000000" pitchFamily="2" charset="2"/>
              </a:rPr>
              <a:t> Perfect instrument efficiencies, fixed vantage point, high angular resolution.</a:t>
            </a:r>
            <a:endParaRPr lang="en-US" dirty="0"/>
          </a:p>
          <a:p>
            <a:pPr marL="171450" indent="-171450">
              <a:buFont typeface="Arial" panose="020B0604020202020204" pitchFamily="34" charset="0"/>
              <a:buChar char="•"/>
            </a:pPr>
            <a:r>
              <a:rPr lang="en-US" dirty="0"/>
              <a:t>Imager angular resolution used here: ~1°x1°</a:t>
            </a:r>
          </a:p>
        </p:txBody>
      </p:sp>
      <p:sp>
        <p:nvSpPr>
          <p:cNvPr id="4" name="Slide Number Placeholder 3"/>
          <p:cNvSpPr>
            <a:spLocks noGrp="1"/>
          </p:cNvSpPr>
          <p:nvPr>
            <p:ph type="sldNum" sz="quarter" idx="5"/>
          </p:nvPr>
        </p:nvSpPr>
        <p:spPr/>
        <p:txBody>
          <a:bodyPr/>
          <a:lstStyle/>
          <a:p>
            <a:fld id="{666D9F43-5C19-D34D-BD2C-C156CCDF2ACF}" type="slidenum">
              <a:rPr lang="en-US" smtClean="0"/>
              <a:pPr/>
              <a:t>12</a:t>
            </a:fld>
            <a:endParaRPr lang="en-US" dirty="0"/>
          </a:p>
        </p:txBody>
      </p:sp>
    </p:spTree>
    <p:extLst>
      <p:ext uri="{BB962C8B-B14F-4D97-AF65-F5344CB8AC3E}">
        <p14:creationId xmlns:p14="http://schemas.microsoft.com/office/powerpoint/2010/main" val="379029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Intention of slide: 1 theme is global scale consequences of mesoscale processes, these scales processes conspire to do large effect </a:t>
            </a:r>
          </a:p>
          <a:p>
            <a:endParaRPr lang="en-US" dirty="0"/>
          </a:p>
          <a:p>
            <a:r>
              <a:rPr lang="en-US" dirty="0"/>
              <a:t>This image here, explains one of these feedback loops, start from thew right, we know that we have these flows that we call </a:t>
            </a:r>
            <a:r>
              <a:rPr lang="en-US" dirty="0" err="1"/>
              <a:t>bbfs</a:t>
            </a:r>
            <a:r>
              <a:rPr lang="en-US" dirty="0"/>
              <a:t>.  We know from simulations that build up ring current based on simulation work and observational work.</a:t>
            </a:r>
          </a:p>
          <a:p>
            <a:endParaRPr lang="en-US" dirty="0"/>
          </a:p>
          <a:p>
            <a:r>
              <a:rPr lang="en-US" dirty="0"/>
              <a:t>If indeed, these contribute, through the ring current have (move to second image in the middle). It’s the major current system it contributes to the global reconfiguration of the magnetosphere.  It controls (we move to the left) where, when and how much energy is deposited in the thermosphere system which then has feedback in the magnetosphere. </a:t>
            </a:r>
          </a:p>
        </p:txBody>
      </p:sp>
      <p:sp>
        <p:nvSpPr>
          <p:cNvPr id="4" name="Slide Number Placeholder 3"/>
          <p:cNvSpPr>
            <a:spLocks noGrp="1"/>
          </p:cNvSpPr>
          <p:nvPr>
            <p:ph type="sldNum" sz="quarter" idx="5"/>
          </p:nvPr>
        </p:nvSpPr>
        <p:spPr/>
        <p:txBody>
          <a:bodyPr/>
          <a:lstStyle/>
          <a:p>
            <a:fld id="{666D9F43-5C19-D34D-BD2C-C156CCDF2ACF}" type="slidenum">
              <a:rPr lang="en-US" smtClean="0"/>
              <a:pPr/>
              <a:t>2</a:t>
            </a:fld>
            <a:endParaRPr lang="en-US" dirty="0"/>
          </a:p>
        </p:txBody>
      </p:sp>
    </p:spTree>
    <p:extLst>
      <p:ext uri="{BB962C8B-B14F-4D97-AF65-F5344CB8AC3E}">
        <p14:creationId xmlns:p14="http://schemas.microsoft.com/office/powerpoint/2010/main" val="398294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84919-822A-A479-3A40-38698BF92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12F70-C0C1-A4DF-DC36-ECEBEBE166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E8C3C-00D8-2FFD-0C65-21F95ABF15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90CF91-9386-4C24-A707-53B9066F13AD}"/>
              </a:ext>
            </a:extLst>
          </p:cNvPr>
          <p:cNvSpPr>
            <a:spLocks noGrp="1"/>
          </p:cNvSpPr>
          <p:nvPr>
            <p:ph type="sldNum" sz="quarter" idx="5"/>
          </p:nvPr>
        </p:nvSpPr>
        <p:spPr/>
        <p:txBody>
          <a:bodyPr/>
          <a:lstStyle/>
          <a:p>
            <a:fld id="{666D9F43-5C19-D34D-BD2C-C156CCDF2ACF}" type="slidenum">
              <a:rPr lang="en-US" smtClean="0"/>
              <a:pPr/>
              <a:t>3</a:t>
            </a:fld>
            <a:endParaRPr lang="en-US" dirty="0"/>
          </a:p>
        </p:txBody>
      </p:sp>
    </p:spTree>
    <p:extLst>
      <p:ext uri="{BB962C8B-B14F-4D97-AF65-F5344CB8AC3E}">
        <p14:creationId xmlns:p14="http://schemas.microsoft.com/office/powerpoint/2010/main" val="3365392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spectra of ring current is changing due to both transport of gradually hotter plasma sheet and energy-dependent losses </a:t>
            </a:r>
          </a:p>
        </p:txBody>
      </p:sp>
      <p:sp>
        <p:nvSpPr>
          <p:cNvPr id="4" name="Slide Number Placeholder 3"/>
          <p:cNvSpPr>
            <a:spLocks noGrp="1"/>
          </p:cNvSpPr>
          <p:nvPr>
            <p:ph type="sldNum" sz="quarter" idx="5"/>
          </p:nvPr>
        </p:nvSpPr>
        <p:spPr/>
        <p:txBody>
          <a:bodyPr/>
          <a:lstStyle/>
          <a:p>
            <a:fld id="{666D9F43-5C19-D34D-BD2C-C156CCDF2ACF}" type="slidenum">
              <a:rPr lang="en-US" smtClean="0"/>
              <a:pPr/>
              <a:t>4</a:t>
            </a:fld>
            <a:endParaRPr lang="en-US" dirty="0"/>
          </a:p>
        </p:txBody>
      </p:sp>
    </p:spTree>
    <p:extLst>
      <p:ext uri="{BB962C8B-B14F-4D97-AF65-F5344CB8AC3E}">
        <p14:creationId xmlns:p14="http://schemas.microsoft.com/office/powerpoint/2010/main" val="839247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868B-C60F-81A0-36EC-2592D0D27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C38B7-8C0A-36E6-3D76-5C97121CF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22AF6-65BC-44FE-FF73-D64485288F27}"/>
              </a:ext>
            </a:extLst>
          </p:cNvPr>
          <p:cNvSpPr>
            <a:spLocks noGrp="1"/>
          </p:cNvSpPr>
          <p:nvPr>
            <p:ph type="body" idx="1"/>
          </p:nvPr>
        </p:nvSpPr>
        <p:spPr/>
        <p:txBody>
          <a:bodyPr/>
          <a:lstStyle/>
          <a:p>
            <a:r>
              <a:rPr lang="en-US" dirty="0"/>
              <a:t>Beyond Anthony’s work that looked at the contribution of bubbles.  However, in parallel, Shin Ohtani has worked on ground based magnetometer data and noticed that during storms we have the DCW system.</a:t>
            </a:r>
          </a:p>
          <a:p>
            <a:endParaRPr lang="en-US" dirty="0"/>
          </a:p>
          <a:p>
            <a:r>
              <a:rPr lang="en-US" b="0" i="0" dirty="0">
                <a:solidFill>
                  <a:srgbClr val="D1D2D3"/>
                </a:solidFill>
                <a:effectLst/>
                <a:latin typeface="Slack-Lato"/>
              </a:rPr>
              <a:t>Kareem using simulation showed that this DCW is created by the storm-time dusk-biased ring current asymmetrically inflating the tail and skewing reconnection and subsequent BBFs </a:t>
            </a:r>
            <a:r>
              <a:rPr lang="en-US" b="0" i="0" dirty="0" err="1">
                <a:solidFill>
                  <a:srgbClr val="D1D2D3"/>
                </a:solidFill>
                <a:effectLst/>
                <a:latin typeface="Slack-Lato"/>
              </a:rPr>
              <a:t>dawnward</a:t>
            </a:r>
            <a:endParaRPr lang="en-US" b="0" i="0" dirty="0">
              <a:solidFill>
                <a:schemeClr val="tx1"/>
              </a:solidFill>
              <a:effectLst/>
              <a:latin typeface="Arial Regular"/>
            </a:endParaRPr>
          </a:p>
          <a:p>
            <a:endParaRPr lang="en-US" b="0" i="0" dirty="0">
              <a:solidFill>
                <a:schemeClr val="tx1"/>
              </a:solidFill>
              <a:effectLst/>
              <a:latin typeface="Arial Regular"/>
            </a:endParaRPr>
          </a:p>
          <a:p>
            <a:r>
              <a:rPr lang="en-US" b="0" i="0" dirty="0">
                <a:solidFill>
                  <a:srgbClr val="D1D2D3"/>
                </a:solidFill>
                <a:effectLst/>
                <a:latin typeface="Slack-Lato"/>
              </a:rPr>
              <a:t>As the </a:t>
            </a:r>
            <a:r>
              <a:rPr lang="en-US" b="0" i="0" dirty="0" err="1">
                <a:solidFill>
                  <a:srgbClr val="D1D2D3"/>
                </a:solidFill>
                <a:effectLst/>
                <a:latin typeface="Slack-Lato"/>
              </a:rPr>
              <a:t>dipolarization</a:t>
            </a:r>
            <a:r>
              <a:rPr lang="en-US" b="0" i="0" dirty="0">
                <a:solidFill>
                  <a:srgbClr val="D1D2D3"/>
                </a:solidFill>
                <a:effectLst/>
                <a:latin typeface="Slack-Lato"/>
              </a:rPr>
              <a:t> at dawn cause disruption (see bottom plot) we have effects in the whole system, creating omega bands, and localized disturbances (dB/dt) that have space weather implications</a:t>
            </a:r>
          </a:p>
        </p:txBody>
      </p:sp>
      <p:sp>
        <p:nvSpPr>
          <p:cNvPr id="4" name="Slide Number Placeholder 3">
            <a:extLst>
              <a:ext uri="{FF2B5EF4-FFF2-40B4-BE49-F238E27FC236}">
                <a16:creationId xmlns:a16="http://schemas.microsoft.com/office/drawing/2014/main" id="{9427E4B3-57BA-2652-0CF7-C940811DE00E}"/>
              </a:ext>
            </a:extLst>
          </p:cNvPr>
          <p:cNvSpPr>
            <a:spLocks noGrp="1"/>
          </p:cNvSpPr>
          <p:nvPr>
            <p:ph type="sldNum" sz="quarter" idx="5"/>
          </p:nvPr>
        </p:nvSpPr>
        <p:spPr/>
        <p:txBody>
          <a:bodyPr/>
          <a:lstStyle/>
          <a:p>
            <a:fld id="{666D9F43-5C19-D34D-BD2C-C156CCDF2ACF}" type="slidenum">
              <a:rPr lang="en-US" smtClean="0"/>
              <a:pPr/>
              <a:t>5</a:t>
            </a:fld>
            <a:endParaRPr lang="en-US" dirty="0"/>
          </a:p>
        </p:txBody>
      </p:sp>
    </p:spTree>
    <p:extLst>
      <p:ext uri="{BB962C8B-B14F-4D97-AF65-F5344CB8AC3E}">
        <p14:creationId xmlns:p14="http://schemas.microsoft.com/office/powerpoint/2010/main" val="7763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33C6F-C905-2635-CE1A-2E7B47832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19A10-2A85-661C-E657-42742D1943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457758-EB1F-C5B6-CEBF-CE2240810710}"/>
              </a:ext>
            </a:extLst>
          </p:cNvPr>
          <p:cNvSpPr>
            <a:spLocks noGrp="1"/>
          </p:cNvSpPr>
          <p:nvPr>
            <p:ph type="body" idx="1"/>
          </p:nvPr>
        </p:nvSpPr>
        <p:spPr/>
        <p:txBody>
          <a:bodyPr/>
          <a:lstStyle/>
          <a:p>
            <a:r>
              <a:rPr lang="en-US" dirty="0"/>
              <a:t>Roughly 5 minutes</a:t>
            </a:r>
          </a:p>
        </p:txBody>
      </p:sp>
      <p:sp>
        <p:nvSpPr>
          <p:cNvPr id="4" name="Slide Number Placeholder 3">
            <a:extLst>
              <a:ext uri="{FF2B5EF4-FFF2-40B4-BE49-F238E27FC236}">
                <a16:creationId xmlns:a16="http://schemas.microsoft.com/office/drawing/2014/main" id="{90B4A07F-4633-002A-D9AB-08311620C1B8}"/>
              </a:ext>
            </a:extLst>
          </p:cNvPr>
          <p:cNvSpPr>
            <a:spLocks noGrp="1"/>
          </p:cNvSpPr>
          <p:nvPr>
            <p:ph type="sldNum" sz="quarter" idx="5"/>
          </p:nvPr>
        </p:nvSpPr>
        <p:spPr/>
        <p:txBody>
          <a:bodyPr/>
          <a:lstStyle/>
          <a:p>
            <a:fld id="{666D9F43-5C19-D34D-BD2C-C156CCDF2ACF}" type="slidenum">
              <a:rPr lang="en-US" smtClean="0"/>
              <a:pPr/>
              <a:t>6</a:t>
            </a:fld>
            <a:endParaRPr lang="en-US" dirty="0"/>
          </a:p>
        </p:txBody>
      </p:sp>
    </p:spTree>
    <p:extLst>
      <p:ext uri="{BB962C8B-B14F-4D97-AF65-F5344CB8AC3E}">
        <p14:creationId xmlns:p14="http://schemas.microsoft.com/office/powerpoint/2010/main" val="843548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7</a:t>
            </a:fld>
            <a:endParaRPr lang="en-US" dirty="0"/>
          </a:p>
        </p:txBody>
      </p:sp>
    </p:spTree>
    <p:extLst>
      <p:ext uri="{BB962C8B-B14F-4D97-AF65-F5344CB8AC3E}">
        <p14:creationId xmlns:p14="http://schemas.microsoft.com/office/powerpoint/2010/main" val="960703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D9F43-5C19-D34D-BD2C-C156CCDF2ACF}" type="slidenum">
              <a:rPr lang="en-US" smtClean="0"/>
              <a:pPr/>
              <a:t>8</a:t>
            </a:fld>
            <a:endParaRPr lang="en-US" dirty="0"/>
          </a:p>
        </p:txBody>
      </p:sp>
    </p:spTree>
    <p:extLst>
      <p:ext uri="{BB962C8B-B14F-4D97-AF65-F5344CB8AC3E}">
        <p14:creationId xmlns:p14="http://schemas.microsoft.com/office/powerpoint/2010/main" val="83410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5C3EB-4319-41F8-AFFF-9D4A7822E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B3D83-0454-BCB1-E68F-27CC8DD58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C119C-A505-3567-E241-CCBFA3E7E7D7}"/>
              </a:ext>
            </a:extLst>
          </p:cNvPr>
          <p:cNvSpPr>
            <a:spLocks noGrp="1"/>
          </p:cNvSpPr>
          <p:nvPr>
            <p:ph type="body" idx="1"/>
          </p:nvPr>
        </p:nvSpPr>
        <p:spPr/>
        <p:txBody>
          <a:bodyPr/>
          <a:lstStyle/>
          <a:p>
            <a:pPr marL="457200" indent="-457200">
              <a:buAutoNum type="alphaLcParenBoth"/>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We keep doing these things, but now there is a major mission recommended by the decadal </a:t>
            </a:r>
            <a:r>
              <a:rPr lang="en-US" sz="1200" dirty="0">
                <a:solidFill>
                  <a:schemeClr val="tx1"/>
                </a:solidFill>
              </a:rPr>
              <a:t>See Decadal</a:t>
            </a:r>
            <a:r>
              <a:rPr lang="en-US" sz="1200" dirty="0"/>
              <a:t> </a:t>
            </a:r>
            <a:r>
              <a:rPr lang="en-US" sz="1200" dirty="0">
                <a:solidFill>
                  <a:schemeClr val="tx1"/>
                </a:solidFill>
              </a:rPr>
              <a:t>mission “Links”</a:t>
            </a:r>
            <a:endParaRPr lang="en-US" sz="1200" dirty="0"/>
          </a:p>
          <a:p>
            <a:pPr algn="l"/>
            <a:endParaRPr lang="en-US" sz="1200" dirty="0"/>
          </a:p>
          <a:p>
            <a:pPr algn="l"/>
            <a:r>
              <a:rPr lang="en-US" sz="1200" dirty="0"/>
              <a:t>We still don’t know what’s the balance between the mesoscale</a:t>
            </a:r>
            <a:endParaRPr lang="en-US" sz="1200" dirty="0">
              <a:solidFill>
                <a:schemeClr val="tx1"/>
              </a:solidFill>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C037FA5-EEA4-470D-BC80-124205EFB5B0}"/>
              </a:ext>
            </a:extLst>
          </p:cNvPr>
          <p:cNvSpPr>
            <a:spLocks noGrp="1"/>
          </p:cNvSpPr>
          <p:nvPr>
            <p:ph type="sldNum" sz="quarter" idx="5"/>
          </p:nvPr>
        </p:nvSpPr>
        <p:spPr/>
        <p:txBody>
          <a:bodyPr/>
          <a:lstStyle/>
          <a:p>
            <a:fld id="{666D9F43-5C19-D34D-BD2C-C156CCDF2ACF}" type="slidenum">
              <a:rPr lang="en-US" smtClean="0"/>
              <a:pPr/>
              <a:t>10</a:t>
            </a:fld>
            <a:endParaRPr lang="en-US" dirty="0"/>
          </a:p>
        </p:txBody>
      </p:sp>
    </p:spTree>
    <p:extLst>
      <p:ext uri="{BB962C8B-B14F-4D97-AF65-F5344CB8AC3E}">
        <p14:creationId xmlns:p14="http://schemas.microsoft.com/office/powerpoint/2010/main" val="3482503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Slide_Subtit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8A56A7-6422-D74C-BC85-C1A07BA0E230}"/>
              </a:ext>
            </a:extLst>
          </p:cNvPr>
          <p:cNvPicPr>
            <a:picLocks noChangeAspect="1"/>
          </p:cNvPicPr>
          <p:nvPr userDrawn="1"/>
        </p:nvPicPr>
        <p:blipFill>
          <a:blip r:embed="rId2"/>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631EBC-B843-098E-C71A-C3AEBC40C730}"/>
              </a:ext>
            </a:extLst>
          </p:cNvPr>
          <p:cNvSpPr/>
          <p:nvPr userDrawn="1"/>
        </p:nvSpPr>
        <p:spPr>
          <a:xfrm rot="16200000">
            <a:off x="415886" y="-415888"/>
            <a:ext cx="6858000" cy="7689773"/>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35" name="Title 1">
            <a:extLst>
              <a:ext uri="{FF2B5EF4-FFF2-40B4-BE49-F238E27FC236}">
                <a16:creationId xmlns:a16="http://schemas.microsoft.com/office/drawing/2014/main" id="{7450BC01-C94D-6940-A1C3-1ADCF6C8EB28}"/>
              </a:ext>
            </a:extLst>
          </p:cNvPr>
          <p:cNvSpPr>
            <a:spLocks noGrp="1"/>
          </p:cNvSpPr>
          <p:nvPr userDrawn="1">
            <p:ph type="ctrTitle" hasCustomPrompt="1"/>
          </p:nvPr>
        </p:nvSpPr>
        <p:spPr>
          <a:xfrm>
            <a:off x="705632" y="1987729"/>
            <a:ext cx="4854368" cy="1667663"/>
          </a:xfrm>
          <a:prstGeom prst="rect">
            <a:avLst/>
          </a:prstGeom>
          <a:effectLst/>
        </p:spPr>
        <p:txBody>
          <a:bodyPr lIns="0" rIns="0" bIns="91440" anchor="b" anchorCtr="0">
            <a:normAutofit/>
          </a:bodyPr>
          <a:lstStyle>
            <a:lvl1pPr algn="l">
              <a:lnSpc>
                <a:spcPct val="100000"/>
              </a:lnSpc>
              <a:defRPr sz="3600" b="1">
                <a:solidFill>
                  <a:schemeClr val="bg1"/>
                </a:solidFill>
                <a:effectLst/>
              </a:defRPr>
            </a:lvl1pPr>
          </a:lstStyle>
          <a:p>
            <a:r>
              <a:rPr lang="en-US" dirty="0"/>
              <a:t>Click to add title</a:t>
            </a:r>
          </a:p>
        </p:txBody>
      </p:sp>
      <p:sp>
        <p:nvSpPr>
          <p:cNvPr id="36" name="Text Placeholder 9">
            <a:extLst>
              <a:ext uri="{FF2B5EF4-FFF2-40B4-BE49-F238E27FC236}">
                <a16:creationId xmlns:a16="http://schemas.microsoft.com/office/drawing/2014/main" id="{B2E2980B-A8C5-0245-9EDF-7E0F133478BE}"/>
              </a:ext>
            </a:extLst>
          </p:cNvPr>
          <p:cNvSpPr>
            <a:spLocks noGrp="1"/>
          </p:cNvSpPr>
          <p:nvPr userDrawn="1">
            <p:ph type="body" sz="quarter" idx="26" hasCustomPrompt="1"/>
          </p:nvPr>
        </p:nvSpPr>
        <p:spPr>
          <a:xfrm>
            <a:off x="705631" y="3799495"/>
            <a:ext cx="4854368" cy="706464"/>
          </a:xfrm>
        </p:spPr>
        <p:txBody>
          <a:bodyPr rIns="0">
            <a:noAutofit/>
          </a:bodyPr>
          <a:lstStyle>
            <a:lvl1pPr marL="0" indent="0" algn="l">
              <a:buNone/>
              <a:defRPr sz="2200" b="0">
                <a:solidFill>
                  <a:schemeClr val="bg1"/>
                </a:solidFill>
              </a:defRPr>
            </a:lvl1pPr>
          </a:lstStyle>
          <a:p>
            <a:pPr lvl="0"/>
            <a:r>
              <a:rPr lang="en-US" dirty="0"/>
              <a:t>Click to add date</a:t>
            </a:r>
          </a:p>
        </p:txBody>
      </p:sp>
      <p:sp>
        <p:nvSpPr>
          <p:cNvPr id="53" name="Text Placeholder 9">
            <a:extLst>
              <a:ext uri="{FF2B5EF4-FFF2-40B4-BE49-F238E27FC236}">
                <a16:creationId xmlns:a16="http://schemas.microsoft.com/office/drawing/2014/main" id="{7A404919-9B34-444B-930A-020C7FA50325}"/>
              </a:ext>
            </a:extLst>
          </p:cNvPr>
          <p:cNvSpPr>
            <a:spLocks noGrp="1"/>
          </p:cNvSpPr>
          <p:nvPr userDrawn="1">
            <p:ph type="body" sz="quarter" idx="27" hasCustomPrompt="1"/>
          </p:nvPr>
        </p:nvSpPr>
        <p:spPr>
          <a:xfrm>
            <a:off x="705631" y="5328352"/>
            <a:ext cx="4885272" cy="246221"/>
          </a:xfrm>
        </p:spPr>
        <p:txBody>
          <a:bodyPr wrap="square" rIns="0">
            <a:spAutoFit/>
          </a:bodyPr>
          <a:lstStyle>
            <a:lvl1pPr marL="0" indent="0" algn="l">
              <a:lnSpc>
                <a:spcPct val="100000"/>
              </a:lnSpc>
              <a:spcBef>
                <a:spcPts val="0"/>
              </a:spcBef>
              <a:spcAft>
                <a:spcPts val="1200"/>
              </a:spcAft>
              <a:buNone/>
              <a:defRPr sz="1600">
                <a:solidFill>
                  <a:schemeClr val="bg1"/>
                </a:solidFill>
              </a:defRPr>
            </a:lvl1pPr>
          </a:lstStyle>
          <a:p>
            <a:pPr lvl="0"/>
            <a:r>
              <a:rPr lang="en-US" dirty="0"/>
              <a:t>Click to add presenter names, org, and email address</a:t>
            </a:r>
          </a:p>
        </p:txBody>
      </p:sp>
      <p:cxnSp>
        <p:nvCxnSpPr>
          <p:cNvPr id="18" name="Straight Connector 17">
            <a:extLst>
              <a:ext uri="{FF2B5EF4-FFF2-40B4-BE49-F238E27FC236}">
                <a16:creationId xmlns:a16="http://schemas.microsoft.com/office/drawing/2014/main" id="{1E960BAE-28C4-CD46-922A-EC5C5430073A}"/>
              </a:ext>
            </a:extLst>
          </p:cNvPr>
          <p:cNvCxnSpPr>
            <a:cxnSpLocks/>
          </p:cNvCxnSpPr>
          <p:nvPr userDrawn="1"/>
        </p:nvCxnSpPr>
        <p:spPr>
          <a:xfrm>
            <a:off x="675814" y="5098580"/>
            <a:ext cx="4928154" cy="0"/>
          </a:xfrm>
          <a:prstGeom prst="line">
            <a:avLst/>
          </a:prstGeom>
          <a:ln>
            <a:solidFill>
              <a:srgbClr val="E8B944"/>
            </a:solidFill>
          </a:ln>
        </p:spPr>
        <p:style>
          <a:lnRef idx="1">
            <a:schemeClr val="accent5"/>
          </a:lnRef>
          <a:fillRef idx="0">
            <a:schemeClr val="accent5"/>
          </a:fillRef>
          <a:effectRef idx="0">
            <a:schemeClr val="accent5"/>
          </a:effectRef>
          <a:fontRef idx="minor">
            <a:schemeClr val="tx1"/>
          </a:fontRef>
        </p:style>
      </p:cxnSp>
      <p:pic>
        <p:nvPicPr>
          <p:cNvPr id="4" name="Picture 3">
            <a:extLst>
              <a:ext uri="{FF2B5EF4-FFF2-40B4-BE49-F238E27FC236}">
                <a16:creationId xmlns:a16="http://schemas.microsoft.com/office/drawing/2014/main" id="{25D65DAD-5BE9-5F90-5A35-A8D6A2BD59F0}"/>
              </a:ext>
            </a:extLst>
          </p:cNvPr>
          <p:cNvPicPr>
            <a:picLocks noChangeAspect="1"/>
          </p:cNvPicPr>
          <p:nvPr userDrawn="1"/>
        </p:nvPicPr>
        <p:blipFill>
          <a:blip r:embed="rId3"/>
          <a:stretch>
            <a:fillRect/>
          </a:stretch>
        </p:blipFill>
        <p:spPr>
          <a:xfrm>
            <a:off x="434936" y="409422"/>
            <a:ext cx="6819900" cy="1130300"/>
          </a:xfrm>
          <a:prstGeom prst="rect">
            <a:avLst/>
          </a:prstGeom>
        </p:spPr>
      </p:pic>
    </p:spTree>
    <p:extLst>
      <p:ext uri="{BB962C8B-B14F-4D97-AF65-F5344CB8AC3E}">
        <p14:creationId xmlns:p14="http://schemas.microsoft.com/office/powerpoint/2010/main" val="313184670"/>
      </p:ext>
    </p:extLst>
  </p:cSld>
  <p:clrMapOvr>
    <a:masterClrMapping/>
  </p:clrMapOvr>
  <p:extLst>
    <p:ext uri="{DCECCB84-F9BA-43D5-87BE-67443E8EF086}">
      <p15:sldGuideLst xmlns:p15="http://schemas.microsoft.com/office/powerpoint/2012/main">
        <p15:guide id="1" pos="5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_Only_Light">
    <p:spTree>
      <p:nvGrpSpPr>
        <p:cNvPr id="1" name=""/>
        <p:cNvGrpSpPr/>
        <p:nvPr/>
      </p:nvGrpSpPr>
      <p:grpSpPr>
        <a:xfrm>
          <a:off x="0" y="0"/>
          <a:ext cx="0" cy="0"/>
          <a:chOff x="0" y="0"/>
          <a:chExt cx="0" cy="0"/>
        </a:xfrm>
      </p:grpSpPr>
      <p:sp>
        <p:nvSpPr>
          <p:cNvPr id="16" name="Slide Number Placeholder 15"/>
          <p:cNvSpPr>
            <a:spLocks noGrp="1"/>
          </p:cNvSpPr>
          <p:nvPr>
            <p:ph type="sldNum" sz="quarter" idx="16"/>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2" name="Rectangle 1">
            <a:extLst>
              <a:ext uri="{FF2B5EF4-FFF2-40B4-BE49-F238E27FC236}">
                <a16:creationId xmlns:a16="http://schemas.microsoft.com/office/drawing/2014/main" id="{48D16827-0E65-9B48-8717-97F88D8D9DE3}"/>
              </a:ext>
            </a:extLst>
          </p:cNvPr>
          <p:cNvSpPr/>
          <p:nvPr userDrawn="1"/>
        </p:nvSpPr>
        <p:spPr>
          <a:xfrm>
            <a:off x="0" y="2511"/>
            <a:ext cx="1219200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4" name="Date Placeholder 6">
            <a:extLst>
              <a:ext uri="{FF2B5EF4-FFF2-40B4-BE49-F238E27FC236}">
                <a16:creationId xmlns:a16="http://schemas.microsoft.com/office/drawing/2014/main" id="{36C0B5BD-9A26-C60F-9AA1-EE7A371CDC87}"/>
              </a:ext>
            </a:extLst>
          </p:cNvPr>
          <p:cNvSpPr txBox="1">
            <a:spLocks/>
          </p:cNvSpPr>
          <p:nvPr userDrawn="1"/>
        </p:nvSpPr>
        <p:spPr>
          <a:xfrm>
            <a:off x="8681079" y="6567072"/>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275827570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or Section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78426-35DC-67ED-946D-8BF4449D0FE4}"/>
              </a:ext>
            </a:extLst>
          </p:cNvPr>
          <p:cNvPicPr>
            <a:picLocks noChangeAspect="1"/>
          </p:cNvPicPr>
          <p:nvPr userDrawn="1"/>
        </p:nvPicPr>
        <p:blipFill>
          <a:blip r:embed="rId2"/>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2E030D7-F514-528E-4575-A44875D8524E}"/>
              </a:ext>
            </a:extLst>
          </p:cNvPr>
          <p:cNvSpPr/>
          <p:nvPr userDrawn="1"/>
        </p:nvSpPr>
        <p:spPr>
          <a:xfrm rot="16200000">
            <a:off x="2667001" y="-2667001"/>
            <a:ext cx="6858000" cy="12192002"/>
          </a:xfrm>
          <a:prstGeom prst="rect">
            <a:avLst/>
          </a:prstGeom>
          <a:gradFill flip="none" rotWithShape="1">
            <a:gsLst>
              <a:gs pos="0">
                <a:schemeClr val="tx1">
                  <a:alpha val="50000"/>
                </a:schemeClr>
              </a:gs>
              <a:gs pos="100000">
                <a:schemeClr val="tx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16" name="Slide Number Placeholder 15"/>
          <p:cNvSpPr>
            <a:spLocks noGrp="1"/>
          </p:cNvSpPr>
          <p:nvPr>
            <p:ph type="sldNum" sz="quarter" idx="16"/>
          </p:nvPr>
        </p:nvSpPr>
        <p:spPr/>
        <p:txBody>
          <a:bodyPr/>
          <a:lstStyle>
            <a:lvl1pPr>
              <a:defRPr>
                <a:solidFill>
                  <a:schemeClr val="bg1"/>
                </a:solidFill>
              </a:defRPr>
            </a:lvl1pPr>
          </a:lstStyle>
          <a:p>
            <a:fld id="{4EBCDCBD-78E1-0D41-A999-31B5EBF8E02C}" type="slidenum">
              <a:rPr lang="en-US" smtClean="0"/>
              <a:pPr/>
              <a:t>‹#›</a:t>
            </a:fld>
            <a:endParaRPr lang="en-US" dirty="0"/>
          </a:p>
        </p:txBody>
      </p:sp>
      <p:sp>
        <p:nvSpPr>
          <p:cNvPr id="12" name="Content Placeholder 11">
            <a:extLst>
              <a:ext uri="{FF2B5EF4-FFF2-40B4-BE49-F238E27FC236}">
                <a16:creationId xmlns:a16="http://schemas.microsoft.com/office/drawing/2014/main" id="{4A2083EC-DE01-2141-A794-565F88E16175}"/>
              </a:ext>
            </a:extLst>
          </p:cNvPr>
          <p:cNvSpPr>
            <a:spLocks noGrp="1"/>
          </p:cNvSpPr>
          <p:nvPr>
            <p:ph sz="quarter" idx="18"/>
          </p:nvPr>
        </p:nvSpPr>
        <p:spPr>
          <a:xfrm>
            <a:off x="2722033" y="1606148"/>
            <a:ext cx="6883400" cy="4235851"/>
          </a:xfrm>
        </p:spPr>
        <p:txBody>
          <a:bodyPr/>
          <a:lstStyle>
            <a:lvl1pPr marL="465138" indent="-465138">
              <a:buClr>
                <a:srgbClr val="5884F3"/>
              </a:buClr>
              <a:tabLst/>
              <a:defRPr sz="2800">
                <a:solidFill>
                  <a:schemeClr val="bg1"/>
                </a:solidFill>
              </a:defRPr>
            </a:lvl1pPr>
            <a:lvl2pPr>
              <a:buClr>
                <a:srgbClr val="5884F3"/>
              </a:buClr>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endParaRPr lang="en-US" dirty="0"/>
          </a:p>
        </p:txBody>
      </p:sp>
      <p:sp>
        <p:nvSpPr>
          <p:cNvPr id="15" name="Title 14">
            <a:extLst>
              <a:ext uri="{FF2B5EF4-FFF2-40B4-BE49-F238E27FC236}">
                <a16:creationId xmlns:a16="http://schemas.microsoft.com/office/drawing/2014/main" id="{D69FEEE9-FC23-BB4D-9C9C-3F198B78EB76}"/>
              </a:ext>
            </a:extLst>
          </p:cNvPr>
          <p:cNvSpPr>
            <a:spLocks noGrp="1"/>
          </p:cNvSpPr>
          <p:nvPr>
            <p:ph type="title" hasCustomPrompt="1"/>
          </p:nvPr>
        </p:nvSpPr>
        <p:spPr>
          <a:xfrm>
            <a:off x="1582911" y="414599"/>
            <a:ext cx="9059476" cy="776950"/>
          </a:xfrm>
        </p:spPr>
        <p:txBody>
          <a:bodyPr>
            <a:noAutofit/>
          </a:bodyPr>
          <a:lstStyle>
            <a:lvl1pPr>
              <a:defRPr sz="3600">
                <a:solidFill>
                  <a:schemeClr val="bg1"/>
                </a:solidFill>
              </a:defRPr>
            </a:lvl1pPr>
          </a:lstStyle>
          <a:p>
            <a:r>
              <a:rPr lang="en-US" dirty="0"/>
              <a:t>Click to Edit Section Title</a:t>
            </a:r>
          </a:p>
        </p:txBody>
      </p:sp>
      <p:cxnSp>
        <p:nvCxnSpPr>
          <p:cNvPr id="17" name="Straight Connector 16">
            <a:extLst>
              <a:ext uri="{FF2B5EF4-FFF2-40B4-BE49-F238E27FC236}">
                <a16:creationId xmlns:a16="http://schemas.microsoft.com/office/drawing/2014/main" id="{A643D86C-7FF7-BE46-9F11-A21D9ACA0B6C}"/>
              </a:ext>
            </a:extLst>
          </p:cNvPr>
          <p:cNvCxnSpPr>
            <a:cxnSpLocks/>
          </p:cNvCxnSpPr>
          <p:nvPr userDrawn="1"/>
        </p:nvCxnSpPr>
        <p:spPr>
          <a:xfrm>
            <a:off x="1389413" y="6453876"/>
            <a:ext cx="10459687" cy="1"/>
          </a:xfrm>
          <a:prstGeom prst="line">
            <a:avLst/>
          </a:prstGeom>
          <a:ln w="12700">
            <a:solidFill>
              <a:schemeClr val="accent3">
                <a:lumMod val="20000"/>
                <a:lumOff val="80000"/>
                <a:alpha val="82353"/>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03884F6-B86E-751D-3E62-D0A2DA70CA57}"/>
              </a:ext>
            </a:extLst>
          </p:cNvPr>
          <p:cNvPicPr>
            <a:picLocks noChangeAspect="1"/>
          </p:cNvPicPr>
          <p:nvPr userDrawn="1"/>
        </p:nvPicPr>
        <p:blipFill>
          <a:blip r:embed="rId3"/>
          <a:stretch>
            <a:fillRect/>
          </a:stretch>
        </p:blipFill>
        <p:spPr>
          <a:xfrm>
            <a:off x="179270" y="6363698"/>
            <a:ext cx="1015998" cy="398431"/>
          </a:xfrm>
          <a:prstGeom prst="rect">
            <a:avLst/>
          </a:prstGeom>
        </p:spPr>
      </p:pic>
      <p:sp>
        <p:nvSpPr>
          <p:cNvPr id="2" name="Date Placeholder 6">
            <a:extLst>
              <a:ext uri="{FF2B5EF4-FFF2-40B4-BE49-F238E27FC236}">
                <a16:creationId xmlns:a16="http://schemas.microsoft.com/office/drawing/2014/main" id="{F58D4C30-AF3D-3828-730F-2DE247EA6E68}"/>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15440749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85DD55-9702-4374-531C-CFFB28D80E7A}"/>
              </a:ext>
            </a:extLst>
          </p:cNvPr>
          <p:cNvPicPr>
            <a:picLocks noChangeAspect="1"/>
          </p:cNvPicPr>
          <p:nvPr userDrawn="1"/>
        </p:nvPicPr>
        <p:blipFill>
          <a:blip r:embed="rId2"/>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2E8BFF3-226C-B3C6-E5F9-BB4F79716762}"/>
              </a:ext>
            </a:extLst>
          </p:cNvPr>
          <p:cNvSpPr/>
          <p:nvPr userDrawn="1"/>
        </p:nvSpPr>
        <p:spPr>
          <a:xfrm rot="16200000">
            <a:off x="2667001" y="-2667001"/>
            <a:ext cx="6858000" cy="12192002"/>
          </a:xfrm>
          <a:prstGeom prst="rect">
            <a:avLst/>
          </a:prstGeom>
          <a:gradFill flip="none" rotWithShape="1">
            <a:gsLst>
              <a:gs pos="0">
                <a:schemeClr val="tx1">
                  <a:alpha val="74891"/>
                </a:schemeClr>
              </a:gs>
              <a:gs pos="100000">
                <a:schemeClr val="tx1">
                  <a:alpha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pic>
        <p:nvPicPr>
          <p:cNvPr id="5" name="Picture 4" hidden="1">
            <a:extLst>
              <a:ext uri="{FF2B5EF4-FFF2-40B4-BE49-F238E27FC236}">
                <a16:creationId xmlns:a16="http://schemas.microsoft.com/office/drawing/2014/main" id="{5567D0AB-C81D-6D4B-8B7B-43797505B39F}"/>
              </a:ext>
            </a:extLst>
          </p:cNvPr>
          <p:cNvPicPr>
            <a:picLocks noChangeAspect="1"/>
          </p:cNvPicPr>
          <p:nvPr userDrawn="1"/>
        </p:nvPicPr>
        <p:blipFill>
          <a:blip r:embed="rId3">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hidden="1">
            <a:extLst>
              <a:ext uri="{FF2B5EF4-FFF2-40B4-BE49-F238E27FC236}">
                <a16:creationId xmlns:a16="http://schemas.microsoft.com/office/drawing/2014/main" id="{D5A0D358-32A6-F140-8A00-3B7FA5BA9B96}"/>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C59F6F5-62AF-8A73-D601-FB83A8AACD63}"/>
              </a:ext>
            </a:extLst>
          </p:cNvPr>
          <p:cNvPicPr>
            <a:picLocks noChangeAspect="1"/>
          </p:cNvPicPr>
          <p:nvPr userDrawn="1"/>
        </p:nvPicPr>
        <p:blipFill>
          <a:blip r:embed="rId4"/>
          <a:stretch>
            <a:fillRect/>
          </a:stretch>
        </p:blipFill>
        <p:spPr>
          <a:xfrm>
            <a:off x="2686050" y="2863849"/>
            <a:ext cx="6819900" cy="1130300"/>
          </a:xfrm>
          <a:prstGeom prst="rect">
            <a:avLst/>
          </a:prstGeom>
        </p:spPr>
      </p:pic>
    </p:spTree>
    <p:extLst>
      <p:ext uri="{BB962C8B-B14F-4D97-AF65-F5344CB8AC3E}">
        <p14:creationId xmlns:p14="http://schemas.microsoft.com/office/powerpoint/2010/main" val="436272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a:xfrm>
            <a:off x="342900" y="320040"/>
            <a:ext cx="11481670" cy="541022"/>
          </a:xfrm>
        </p:spPr>
        <p:txBody>
          <a:bodyPr/>
          <a:lstStyle/>
          <a:p>
            <a:r>
              <a:rPr lang="en-US" dirty="0"/>
              <a:t>Click to edit Master title style</a:t>
            </a:r>
          </a:p>
        </p:txBody>
      </p:sp>
      <p:sp>
        <p:nvSpPr>
          <p:cNvPr id="6" name="Date Placeholder 6">
            <a:extLst>
              <a:ext uri="{FF2B5EF4-FFF2-40B4-BE49-F238E27FC236}">
                <a16:creationId xmlns:a16="http://schemas.microsoft.com/office/drawing/2014/main" id="{14AF87F1-F038-1FE3-4808-0052302B0761}"/>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71142874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_1-Column_Dark_Sec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899" y="2034986"/>
            <a:ext cx="11506201" cy="3137649"/>
          </a:xfrm>
        </p:spPr>
        <p:txBody>
          <a:bodyPr/>
          <a:lstStyle>
            <a:lvl1pPr marL="0" indent="0" algn="ctr">
              <a:spcBef>
                <a:spcPts val="0"/>
              </a:spcBef>
              <a:spcAft>
                <a:spcPts val="2400"/>
              </a:spcAft>
              <a:buClr>
                <a:srgbClr val="FFB63A"/>
              </a:buClr>
              <a:buSzPct val="110000"/>
              <a:buNone/>
              <a:defRPr sz="3200">
                <a:solidFill>
                  <a:schemeClr val="bg1"/>
                </a:solidFill>
              </a:defRPr>
            </a:lvl1pPr>
            <a:lvl2pPr marL="231775" indent="0" algn="ctr">
              <a:buClr>
                <a:srgbClr val="FFB63A"/>
              </a:buClr>
              <a:buSzPct val="110000"/>
              <a:buNone/>
              <a:defRPr>
                <a:solidFill>
                  <a:schemeClr val="bg1"/>
                </a:solidFill>
              </a:defRPr>
            </a:lvl2pPr>
            <a:lvl3pPr marL="457200" indent="0" algn="ctr">
              <a:buClr>
                <a:srgbClr val="FFB63A"/>
              </a:buClr>
              <a:buSzPct val="110000"/>
              <a:buNone/>
              <a:defRPr>
                <a:solidFill>
                  <a:schemeClr val="bg1"/>
                </a:solidFill>
              </a:defRPr>
            </a:lvl3pPr>
            <a:lvl4pPr marL="690563" indent="0" algn="ctr">
              <a:buClr>
                <a:srgbClr val="FFB63A"/>
              </a:buClr>
              <a:buSzPct val="110000"/>
              <a:buNone/>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endParaRPr lang="en-US" dirty="0"/>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a:xfrm>
            <a:off x="342899" y="320040"/>
            <a:ext cx="11506201" cy="541022"/>
          </a:xfrm>
        </p:spPr>
        <p:txBody>
          <a:bodyPr/>
          <a:lstStyle/>
          <a:p>
            <a:r>
              <a:rPr lang="en-US" dirty="0"/>
              <a:t>Click to edit Master title style</a:t>
            </a:r>
          </a:p>
        </p:txBody>
      </p:sp>
      <p:sp>
        <p:nvSpPr>
          <p:cNvPr id="6" name="Date Placeholder 6">
            <a:extLst>
              <a:ext uri="{FF2B5EF4-FFF2-40B4-BE49-F238E27FC236}">
                <a16:creationId xmlns:a16="http://schemas.microsoft.com/office/drawing/2014/main" id="{6DDEBC29-1F9B-C32E-13E2-F1328CFB49AE}"/>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411782430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le-Only_Dark">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3" name="Date Placeholder 6">
            <a:extLst>
              <a:ext uri="{FF2B5EF4-FFF2-40B4-BE49-F238E27FC236}">
                <a16:creationId xmlns:a16="http://schemas.microsoft.com/office/drawing/2014/main" id="{32E8BB34-134E-4298-79F2-4B488B21DD88}"/>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4990936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21" name="Title 5">
            <a:extLst>
              <a:ext uri="{FF2B5EF4-FFF2-40B4-BE49-F238E27FC236}">
                <a16:creationId xmlns:a16="http://schemas.microsoft.com/office/drawing/2014/main" id="{50947B28-9FB7-9142-B292-D27776C34C0A}"/>
              </a:ext>
            </a:extLst>
          </p:cNvPr>
          <p:cNvSpPr>
            <a:spLocks noGrp="1"/>
          </p:cNvSpPr>
          <p:nvPr>
            <p:ph type="title"/>
          </p:nvPr>
        </p:nvSpPr>
        <p:spPr>
          <a:xfrm>
            <a:off x="342900" y="196573"/>
            <a:ext cx="11506200" cy="522734"/>
          </a:xfrm>
        </p:spPr>
        <p:txBody>
          <a:bodyPr anchor="b">
            <a:normAutofit/>
          </a:bodyPr>
          <a:lstStyle>
            <a:lvl1pPr>
              <a:defRPr sz="2800"/>
            </a:lvl1pPr>
          </a:lstStyle>
          <a:p>
            <a:r>
              <a:rPr lang="en-US" dirty="0"/>
              <a:t>Click to edit Master title style</a:t>
            </a:r>
          </a:p>
        </p:txBody>
      </p:sp>
      <p:sp>
        <p:nvSpPr>
          <p:cNvPr id="22" name="Text Placeholder 3">
            <a:extLst>
              <a:ext uri="{FF2B5EF4-FFF2-40B4-BE49-F238E27FC236}">
                <a16:creationId xmlns:a16="http://schemas.microsoft.com/office/drawing/2014/main" id="{40CB6AE4-1BB8-8A44-8A6E-6C52ABD14DB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a:solidFill>
                  <a:schemeClr val="bg1"/>
                </a:solidFill>
                <a:effectLst>
                  <a:outerShdw blurRad="63500" dir="5400000" algn="ctr" rotWithShape="0">
                    <a:srgbClr val="000000">
                      <a:alpha val="50000"/>
                    </a:srgbClr>
                  </a:outerShdw>
                </a:effectLst>
              </a:defRPr>
            </a:lvl1pPr>
          </a:lstStyle>
          <a:p>
            <a:pPr lvl="0"/>
            <a:r>
              <a:rPr lang="en-US" dirty="0"/>
              <a:t>Click to edit subtitle</a:t>
            </a:r>
          </a:p>
        </p:txBody>
      </p:sp>
      <p:sp>
        <p:nvSpPr>
          <p:cNvPr id="5" name="Date Placeholder 6">
            <a:extLst>
              <a:ext uri="{FF2B5EF4-FFF2-40B4-BE49-F238E27FC236}">
                <a16:creationId xmlns:a16="http://schemas.microsoft.com/office/drawing/2014/main" id="{3A0BA37C-451F-814C-17EC-780FC39B2A96}"/>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86028800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89729"/>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900" y="5585013"/>
            <a:ext cx="11506200" cy="625288"/>
          </a:xfrm>
          <a:solidFill>
            <a:srgbClr val="5884F3"/>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6" name="Date Placeholder 6">
            <a:extLst>
              <a:ext uri="{FF2B5EF4-FFF2-40B4-BE49-F238E27FC236}">
                <a16:creationId xmlns:a16="http://schemas.microsoft.com/office/drawing/2014/main" id="{2486FB11-5FF4-C8CA-8BC9-106F1A24FD12}"/>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26985962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2">
            <a:extLst>
              <a:ext uri="{FF2B5EF4-FFF2-40B4-BE49-F238E27FC236}">
                <a16:creationId xmlns:a16="http://schemas.microsoft.com/office/drawing/2014/main" id="{6F506C9D-1A55-A845-A020-96C5FEE79068}"/>
              </a:ext>
            </a:extLst>
          </p:cNvPr>
          <p:cNvSpPr>
            <a:spLocks noGrp="1"/>
          </p:cNvSpPr>
          <p:nvPr>
            <p:ph idx="12" hasCustomPrompt="1"/>
          </p:nvPr>
        </p:nvSpPr>
        <p:spPr>
          <a:xfrm>
            <a:off x="6210300" y="1485900"/>
            <a:ext cx="5638800" cy="4724400"/>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Date Placeholder 6">
            <a:extLst>
              <a:ext uri="{FF2B5EF4-FFF2-40B4-BE49-F238E27FC236}">
                <a16:creationId xmlns:a16="http://schemas.microsoft.com/office/drawing/2014/main" id="{96946CAA-A62F-B903-4857-77998834663E}"/>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9938307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_1-Column_Dark_Left_Only">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6" name="Date Placeholder 6">
            <a:extLst>
              <a:ext uri="{FF2B5EF4-FFF2-40B4-BE49-F238E27FC236}">
                <a16:creationId xmlns:a16="http://schemas.microsoft.com/office/drawing/2014/main" id="{4D050B82-02D8-20FB-5D1F-F2351D9430B7}"/>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157506413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5884F3"/>
              </a:buClr>
              <a:buSzPct val="110000"/>
              <a:defRPr>
                <a:solidFill>
                  <a:schemeClr val="tx1"/>
                </a:solidFill>
              </a:defRPr>
            </a:lvl1pPr>
            <a:lvl2pPr>
              <a:buClr>
                <a:srgbClr val="5884F3"/>
              </a:buClr>
              <a:buSzPct val="110000"/>
              <a:defRPr>
                <a:solidFill>
                  <a:schemeClr val="tx1"/>
                </a:solidFill>
              </a:defRPr>
            </a:lvl2pPr>
            <a:lvl3pPr>
              <a:buClr>
                <a:srgbClr val="5884F3"/>
              </a:buClr>
              <a:buSzPct val="110000"/>
              <a:defRPr>
                <a:solidFill>
                  <a:schemeClr val="tx1"/>
                </a:solidFill>
              </a:defRPr>
            </a:lvl3pPr>
            <a:lvl4pPr>
              <a:buClr>
                <a:srgbClr val="5884F3"/>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hasCustomPrompt="1"/>
          </p:nvPr>
        </p:nvSpPr>
        <p:spPr>
          <a:xfrm>
            <a:off x="342899" y="320040"/>
            <a:ext cx="11500459" cy="541022"/>
          </a:xfrm>
          <a:ln>
            <a:noFill/>
          </a:ln>
        </p:spPr>
        <p:txBody>
          <a:bodyPr/>
          <a:lstStyle>
            <a:lvl1pPr>
              <a:defRPr>
                <a:solidFill>
                  <a:srgbClr val="5884F3"/>
                </a:solidFill>
              </a:defRPr>
            </a:lvl1pPr>
          </a:lstStyle>
          <a:p>
            <a:r>
              <a:rPr lang="en-US" dirty="0"/>
              <a:t>Click to add title</a:t>
            </a:r>
          </a:p>
        </p:txBody>
      </p:sp>
      <p:sp>
        <p:nvSpPr>
          <p:cNvPr id="2" name="Date Placeholder 6">
            <a:extLst>
              <a:ext uri="{FF2B5EF4-FFF2-40B4-BE49-F238E27FC236}">
                <a16:creationId xmlns:a16="http://schemas.microsoft.com/office/drawing/2014/main" id="{0016F8C3-116C-83CA-D888-4A281F76DA0B}"/>
              </a:ext>
            </a:extLst>
          </p:cNvPr>
          <p:cNvSpPr>
            <a:spLocks noGrp="1"/>
          </p:cNvSpPr>
          <p:nvPr>
            <p:ph type="dt" sz="half" idx="2"/>
          </p:nvPr>
        </p:nvSpPr>
        <p:spPr>
          <a:xfrm>
            <a:off x="8681079" y="6562395"/>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December 10, 2024</a:t>
            </a:fld>
            <a:endParaRPr lang="en-US" dirty="0"/>
          </a:p>
        </p:txBody>
      </p:sp>
      <p:sp>
        <p:nvSpPr>
          <p:cNvPr id="4" name="Date Placeholder 6">
            <a:extLst>
              <a:ext uri="{FF2B5EF4-FFF2-40B4-BE49-F238E27FC236}">
                <a16:creationId xmlns:a16="http://schemas.microsoft.com/office/drawing/2014/main" id="{A85338BE-ED95-3FC7-CD9C-04D4F094DE64}"/>
              </a:ext>
            </a:extLst>
          </p:cNvPr>
          <p:cNvSpPr txBox="1">
            <a:spLocks/>
          </p:cNvSpPr>
          <p:nvPr userDrawn="1"/>
        </p:nvSpPr>
        <p:spPr>
          <a:xfrm>
            <a:off x="4721528" y="6562395"/>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t>AGU 2024 – SM33C | Savvas Raptis – Stormtime Magnetotail Dynamics</a:t>
            </a:r>
          </a:p>
        </p:txBody>
      </p:sp>
    </p:spTree>
    <p:extLst>
      <p:ext uri="{BB962C8B-B14F-4D97-AF65-F5344CB8AC3E}">
        <p14:creationId xmlns:p14="http://schemas.microsoft.com/office/powerpoint/2010/main" val="78158494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89729"/>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900" y="5565913"/>
            <a:ext cx="11506200" cy="644387"/>
          </a:xfrm>
          <a:solidFill>
            <a:srgbClr val="5884F3"/>
          </a:solidFill>
        </p:spPr>
        <p:txBody>
          <a:bodyPr anchor="ctr" anchorCtr="0"/>
          <a:lstStyle>
            <a:lvl1pPr marL="0" indent="0" algn="ctr">
              <a:buNone/>
              <a:defRPr>
                <a:solidFill>
                  <a:schemeClr val="bg1"/>
                </a:solidFill>
              </a:defRPr>
            </a:lvl1pPr>
          </a:lstStyle>
          <a:p>
            <a:pPr lvl="0"/>
            <a:r>
              <a:rPr lang="en-US" dirty="0"/>
              <a:t>Click to add text</a:t>
            </a:r>
          </a:p>
        </p:txBody>
      </p:sp>
      <p:sp>
        <p:nvSpPr>
          <p:cNvPr id="19" name="Content Placeholder 2">
            <a:extLst>
              <a:ext uri="{FF2B5EF4-FFF2-40B4-BE49-F238E27FC236}">
                <a16:creationId xmlns:a16="http://schemas.microsoft.com/office/drawing/2014/main" id="{0129A712-8912-1742-9555-69F3A08E8CD5}"/>
              </a:ext>
            </a:extLst>
          </p:cNvPr>
          <p:cNvSpPr>
            <a:spLocks noGrp="1"/>
          </p:cNvSpPr>
          <p:nvPr>
            <p:ph idx="19" hasCustomPrompt="1"/>
          </p:nvPr>
        </p:nvSpPr>
        <p:spPr>
          <a:xfrm>
            <a:off x="6210300" y="1485548"/>
            <a:ext cx="5638800" cy="3889729"/>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Date Placeholder 6">
            <a:extLst>
              <a:ext uri="{FF2B5EF4-FFF2-40B4-BE49-F238E27FC236}">
                <a16:creationId xmlns:a16="http://schemas.microsoft.com/office/drawing/2014/main" id="{12651081-6D35-8AC5-D302-EE9A21D178A7}"/>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378750361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ontent_1-Column_Side_Dark-ban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677771"/>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900" y="5450541"/>
            <a:ext cx="5638800" cy="759759"/>
          </a:xfrm>
          <a:solidFill>
            <a:srgbClr val="5884F3"/>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6" name="Date Placeholder 6">
            <a:extLst>
              <a:ext uri="{FF2B5EF4-FFF2-40B4-BE49-F238E27FC236}">
                <a16:creationId xmlns:a16="http://schemas.microsoft.com/office/drawing/2014/main" id="{76694EAF-E653-C433-FE46-247FA9F4DF91}"/>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232065432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ontent_1-Column_Side_Dark-band-wide">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899" y="1485900"/>
            <a:ext cx="8308041" cy="3677771"/>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Title 4">
            <a:extLst>
              <a:ext uri="{FF2B5EF4-FFF2-40B4-BE49-F238E27FC236}">
                <a16:creationId xmlns:a16="http://schemas.microsoft.com/office/drawing/2014/main" id="{17E9D6F4-8128-7B45-8291-3059557E1580}"/>
              </a:ext>
            </a:extLst>
          </p:cNvPr>
          <p:cNvSpPr>
            <a:spLocks noGrp="1"/>
          </p:cNvSpPr>
          <p:nvPr>
            <p:ph type="title"/>
          </p:nvPr>
        </p:nvSpPr>
        <p:spPr/>
        <p:txBody>
          <a:bodyPr/>
          <a:lstStyle/>
          <a:p>
            <a:r>
              <a:rPr lang="en-US" dirty="0"/>
              <a:t>Click to edit Master title style</a:t>
            </a:r>
          </a:p>
        </p:txBody>
      </p:sp>
      <p:sp>
        <p:nvSpPr>
          <p:cNvPr id="17" name="Content Placeholder 4">
            <a:extLst>
              <a:ext uri="{FF2B5EF4-FFF2-40B4-BE49-F238E27FC236}">
                <a16:creationId xmlns:a16="http://schemas.microsoft.com/office/drawing/2014/main" id="{347FEFC5-6D8E-504A-9903-7A6DE7DBC74D}"/>
              </a:ext>
            </a:extLst>
          </p:cNvPr>
          <p:cNvSpPr>
            <a:spLocks noGrp="1"/>
          </p:cNvSpPr>
          <p:nvPr>
            <p:ph sz="quarter" idx="18" hasCustomPrompt="1"/>
          </p:nvPr>
        </p:nvSpPr>
        <p:spPr>
          <a:xfrm>
            <a:off x="342899" y="5307107"/>
            <a:ext cx="8308042" cy="903194"/>
          </a:xfrm>
          <a:solidFill>
            <a:srgbClr val="5884F3"/>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6" name="Date Placeholder 6">
            <a:extLst>
              <a:ext uri="{FF2B5EF4-FFF2-40B4-BE49-F238E27FC236}">
                <a16:creationId xmlns:a16="http://schemas.microsoft.com/office/drawing/2014/main" id="{C4B95773-B3AB-840F-2D80-61D5E01FF41F}"/>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116354824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17" name="Title 5">
            <a:extLst>
              <a:ext uri="{FF2B5EF4-FFF2-40B4-BE49-F238E27FC236}">
                <a16:creationId xmlns:a16="http://schemas.microsoft.com/office/drawing/2014/main" id="{8D222AA0-DC90-5044-933D-1CA1F1F5ECFA}"/>
              </a:ext>
            </a:extLst>
          </p:cNvPr>
          <p:cNvSpPr>
            <a:spLocks noGrp="1"/>
          </p:cNvSpPr>
          <p:nvPr>
            <p:ph type="title"/>
          </p:nvPr>
        </p:nvSpPr>
        <p:spPr>
          <a:xfrm>
            <a:off x="342900" y="196573"/>
            <a:ext cx="11506200" cy="522734"/>
          </a:xfrm>
        </p:spPr>
        <p:txBody>
          <a:bodyPr anchor="b">
            <a:noAutofit/>
          </a:bodyPr>
          <a:lstStyle>
            <a:lvl1pPr>
              <a:defRPr sz="2800"/>
            </a:lvl1pPr>
          </a:lstStyle>
          <a:p>
            <a:r>
              <a:rPr lang="en-US" dirty="0"/>
              <a:t>Click to edit Master title style</a:t>
            </a:r>
          </a:p>
        </p:txBody>
      </p:sp>
      <p:sp>
        <p:nvSpPr>
          <p:cNvPr id="19" name="Text Placeholder 3">
            <a:extLst>
              <a:ext uri="{FF2B5EF4-FFF2-40B4-BE49-F238E27FC236}">
                <a16:creationId xmlns:a16="http://schemas.microsoft.com/office/drawing/2014/main" id="{03E27036-59DE-4441-AC44-F9E20B135047}"/>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a:solidFill>
                  <a:schemeClr val="bg1"/>
                </a:solidFill>
                <a:effectLst>
                  <a:outerShdw blurRad="63500" dir="5400000" algn="ctr" rotWithShape="0">
                    <a:srgbClr val="000000">
                      <a:alpha val="50000"/>
                    </a:srgbClr>
                  </a:outerShdw>
                </a:effectLst>
              </a:defRPr>
            </a:lvl1pPr>
          </a:lstStyle>
          <a:p>
            <a:pPr lvl="0"/>
            <a:r>
              <a:rPr lang="en-US" dirty="0"/>
              <a:t>Click to edit subtitle</a:t>
            </a:r>
          </a:p>
        </p:txBody>
      </p:sp>
      <p:sp>
        <p:nvSpPr>
          <p:cNvPr id="5" name="Date Placeholder 6">
            <a:extLst>
              <a:ext uri="{FF2B5EF4-FFF2-40B4-BE49-F238E27FC236}">
                <a16:creationId xmlns:a16="http://schemas.microsoft.com/office/drawing/2014/main" id="{359996A9-D1C6-2A54-7DEA-D89089F0067D}"/>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86048513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Content_1-Column_Subtitle_Dark">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31EF9B28-8B20-B44F-AAE9-0BECC81C0DCA}"/>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17" name="Title 5">
            <a:extLst>
              <a:ext uri="{FF2B5EF4-FFF2-40B4-BE49-F238E27FC236}">
                <a16:creationId xmlns:a16="http://schemas.microsoft.com/office/drawing/2014/main" id="{8D222AA0-DC90-5044-933D-1CA1F1F5ECFA}"/>
              </a:ext>
            </a:extLst>
          </p:cNvPr>
          <p:cNvSpPr>
            <a:spLocks noGrp="1"/>
          </p:cNvSpPr>
          <p:nvPr>
            <p:ph type="title"/>
          </p:nvPr>
        </p:nvSpPr>
        <p:spPr>
          <a:xfrm>
            <a:off x="342900" y="196573"/>
            <a:ext cx="11506200" cy="522734"/>
          </a:xfrm>
        </p:spPr>
        <p:txBody>
          <a:bodyPr anchor="b">
            <a:noAutofit/>
          </a:bodyPr>
          <a:lstStyle>
            <a:lvl1pPr>
              <a:defRPr sz="2800"/>
            </a:lvl1pPr>
          </a:lstStyle>
          <a:p>
            <a:r>
              <a:rPr lang="en-US" dirty="0"/>
              <a:t>Click to edit Master title style</a:t>
            </a:r>
          </a:p>
        </p:txBody>
      </p:sp>
      <p:sp>
        <p:nvSpPr>
          <p:cNvPr id="19" name="Text Placeholder 3">
            <a:extLst>
              <a:ext uri="{FF2B5EF4-FFF2-40B4-BE49-F238E27FC236}">
                <a16:creationId xmlns:a16="http://schemas.microsoft.com/office/drawing/2014/main" id="{03E27036-59DE-4441-AC44-F9E20B135047}"/>
              </a:ext>
            </a:extLst>
          </p:cNvPr>
          <p:cNvSpPr>
            <a:spLocks noGrp="1"/>
          </p:cNvSpPr>
          <p:nvPr>
            <p:ph type="body" sz="quarter" idx="17" hasCustomPrompt="1"/>
          </p:nvPr>
        </p:nvSpPr>
        <p:spPr>
          <a:xfrm>
            <a:off x="342899" y="719307"/>
            <a:ext cx="9944101" cy="267461"/>
          </a:xfrm>
        </p:spPr>
        <p:txBody>
          <a:bodyPr>
            <a:noAutofit/>
          </a:bodyPr>
          <a:lstStyle>
            <a:lvl1pPr marL="0" indent="0">
              <a:buNone/>
              <a:defRPr sz="1800">
                <a:solidFill>
                  <a:schemeClr val="bg1"/>
                </a:solidFill>
                <a:effectLst>
                  <a:outerShdw blurRad="63500" dir="5400000" algn="ctr" rotWithShape="0">
                    <a:srgbClr val="000000">
                      <a:alpha val="50000"/>
                    </a:srgbClr>
                  </a:outerShdw>
                </a:effectLst>
              </a:defRPr>
            </a:lvl1pPr>
          </a:lstStyle>
          <a:p>
            <a:pPr lvl="0"/>
            <a:r>
              <a:rPr lang="en-US" dirty="0"/>
              <a:t>Click to edit subtitle</a:t>
            </a:r>
          </a:p>
        </p:txBody>
      </p:sp>
      <p:sp>
        <p:nvSpPr>
          <p:cNvPr id="18" name="Content Placeholder 2">
            <a:extLst>
              <a:ext uri="{FF2B5EF4-FFF2-40B4-BE49-F238E27FC236}">
                <a16:creationId xmlns:a16="http://schemas.microsoft.com/office/drawing/2014/main" id="{8DF9D45F-5488-6345-858E-14BF1ED6BC4E}"/>
              </a:ext>
            </a:extLst>
          </p:cNvPr>
          <p:cNvSpPr>
            <a:spLocks noGrp="1"/>
          </p:cNvSpPr>
          <p:nvPr>
            <p:ph idx="18" hasCustomPrompt="1"/>
          </p:nvPr>
        </p:nvSpPr>
        <p:spPr>
          <a:xfrm>
            <a:off x="6210300" y="1494092"/>
            <a:ext cx="5638800" cy="4724400"/>
          </a:xfrm>
        </p:spPr>
        <p:txBody>
          <a:bodyPr/>
          <a:lstStyle>
            <a:lvl1pPr>
              <a:buClr>
                <a:srgbClr val="5884F3"/>
              </a:buClr>
              <a:buSzPct val="110000"/>
              <a:defRPr>
                <a:solidFill>
                  <a:schemeClr val="bg1"/>
                </a:solidFill>
              </a:defRPr>
            </a:lvl1pPr>
            <a:lvl2pPr>
              <a:buClr>
                <a:srgbClr val="5884F3"/>
              </a:buClr>
              <a:buSzPct val="110000"/>
              <a:defRPr>
                <a:solidFill>
                  <a:schemeClr val="bg1"/>
                </a:solidFill>
              </a:defRPr>
            </a:lvl2pPr>
            <a:lvl3pPr>
              <a:buClr>
                <a:srgbClr val="5884F3"/>
              </a:buClr>
              <a:buSzPct val="110000"/>
              <a:defRPr>
                <a:solidFill>
                  <a:schemeClr val="bg1"/>
                </a:solidFill>
              </a:defRPr>
            </a:lvl3pPr>
            <a:lvl4pPr>
              <a:buClr>
                <a:srgbClr val="5884F3"/>
              </a:buClr>
              <a:buSzPct val="110000"/>
              <a:defRPr>
                <a:solidFill>
                  <a:schemeClr val="bg1"/>
                </a:solidFill>
              </a:defRPr>
            </a:lvl4pPr>
            <a:lvl5pPr>
              <a:buClr>
                <a:srgbClr val="C00000"/>
              </a:buClr>
              <a:buSzPct val="110000"/>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Date Placeholder 6">
            <a:extLst>
              <a:ext uri="{FF2B5EF4-FFF2-40B4-BE49-F238E27FC236}">
                <a16:creationId xmlns:a16="http://schemas.microsoft.com/office/drawing/2014/main" id="{761CEEEF-018B-D898-6087-9B8996642E2D}"/>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139932664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oter_Only_Dark">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EEAF27-AB7D-664D-B72B-A0474FEF2348}"/>
              </a:ext>
            </a:extLst>
          </p:cNvPr>
          <p:cNvSpPr/>
          <p:nvPr userDrawn="1"/>
        </p:nvSpPr>
        <p:spPr>
          <a:xfrm>
            <a:off x="0" y="0"/>
            <a:ext cx="12192000" cy="1264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4" name="Slide Number Placeholder 3">
            <a:extLst>
              <a:ext uri="{FF2B5EF4-FFF2-40B4-BE49-F238E27FC236}">
                <a16:creationId xmlns:a16="http://schemas.microsoft.com/office/drawing/2014/main" id="{27672E51-E816-C24C-AA01-4967BF123BA1}"/>
              </a:ext>
            </a:extLst>
          </p:cNvPr>
          <p:cNvSpPr>
            <a:spLocks noGrp="1"/>
          </p:cNvSpPr>
          <p:nvPr>
            <p:ph type="sldNum" sz="quarter" idx="11"/>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5" name="Date Placeholder 6">
            <a:extLst>
              <a:ext uri="{FF2B5EF4-FFF2-40B4-BE49-F238E27FC236}">
                <a16:creationId xmlns:a16="http://schemas.microsoft.com/office/drawing/2014/main" id="{93CBDCB7-A024-F0AD-5EA2-3D014EF457AA}"/>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311018979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40304"/>
          </a:xfrm>
        </p:spPr>
        <p:txBody>
          <a:bodyPr/>
          <a:lstStyle>
            <a:lvl1pPr>
              <a:buClr>
                <a:srgbClr val="5884F3"/>
              </a:buClr>
              <a:buSzPct val="110000"/>
              <a:defRPr>
                <a:solidFill>
                  <a:schemeClr val="tx1"/>
                </a:solidFill>
              </a:defRPr>
            </a:lvl1pPr>
            <a:lvl2pPr>
              <a:buClr>
                <a:srgbClr val="5884F3"/>
              </a:buClr>
              <a:buSzPct val="110000"/>
              <a:defRPr>
                <a:solidFill>
                  <a:schemeClr val="tx1"/>
                </a:solidFill>
              </a:defRPr>
            </a:lvl2pPr>
            <a:lvl3pPr>
              <a:buClr>
                <a:srgbClr val="5884F3"/>
              </a:buClr>
              <a:buSzPct val="110000"/>
              <a:defRPr>
                <a:solidFill>
                  <a:schemeClr val="tx1"/>
                </a:solidFill>
              </a:defRPr>
            </a:lvl3pPr>
            <a:lvl4pPr>
              <a:buClr>
                <a:srgbClr val="5884F3"/>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dirty="0"/>
              <a:t>Click to edit Master title style</a:t>
            </a:r>
          </a:p>
        </p:txBody>
      </p:sp>
      <p:sp>
        <p:nvSpPr>
          <p:cNvPr id="5" name="Content Placeholder 4">
            <a:extLst>
              <a:ext uri="{FF2B5EF4-FFF2-40B4-BE49-F238E27FC236}">
                <a16:creationId xmlns:a16="http://schemas.microsoft.com/office/drawing/2014/main" id="{AC033220-7CDF-BC4F-8693-A3EABD5485CE}"/>
              </a:ext>
            </a:extLst>
          </p:cNvPr>
          <p:cNvSpPr>
            <a:spLocks noGrp="1"/>
          </p:cNvSpPr>
          <p:nvPr>
            <p:ph sz="quarter" idx="18" hasCustomPrompt="1"/>
          </p:nvPr>
        </p:nvSpPr>
        <p:spPr>
          <a:xfrm>
            <a:off x="342900" y="5602941"/>
            <a:ext cx="11506200" cy="607359"/>
          </a:xfrm>
          <a:solidFill>
            <a:srgbClr val="5884F3"/>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2" name="Date Placeholder 6">
            <a:extLst>
              <a:ext uri="{FF2B5EF4-FFF2-40B4-BE49-F238E27FC236}">
                <a16:creationId xmlns:a16="http://schemas.microsoft.com/office/drawing/2014/main" id="{2D966072-7611-4A78-3ECA-D1454E9714D5}"/>
              </a:ext>
            </a:extLst>
          </p:cNvPr>
          <p:cNvSpPr txBox="1">
            <a:spLocks/>
          </p:cNvSpPr>
          <p:nvPr userDrawn="1"/>
        </p:nvSpPr>
        <p:spPr>
          <a:xfrm>
            <a:off x="8681079" y="6567072"/>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124671866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5884F3"/>
              </a:buClr>
              <a:buSzPct val="110000"/>
              <a:defRPr>
                <a:solidFill>
                  <a:schemeClr val="tx1"/>
                </a:solidFill>
              </a:defRPr>
            </a:lvl1pPr>
            <a:lvl2pPr>
              <a:buClr>
                <a:srgbClr val="5884F3"/>
              </a:buClr>
              <a:buSzPct val="110000"/>
              <a:defRPr>
                <a:solidFill>
                  <a:schemeClr val="tx1"/>
                </a:solidFill>
              </a:defRPr>
            </a:lvl2pPr>
            <a:lvl3pPr>
              <a:buClr>
                <a:srgbClr val="5884F3"/>
              </a:buClr>
              <a:buSzPct val="110000"/>
              <a:defRPr>
                <a:solidFill>
                  <a:schemeClr val="tx1"/>
                </a:solidFill>
              </a:defRPr>
            </a:lvl3pPr>
            <a:lvl4pPr>
              <a:buClr>
                <a:srgbClr val="5884F3"/>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p>
            <a:r>
              <a:rPr lang="en-US" dirty="0"/>
              <a:t>Click to edit Master title style</a:t>
            </a:r>
          </a:p>
        </p:txBody>
      </p:sp>
      <p:sp>
        <p:nvSpPr>
          <p:cNvPr id="7" name="Content Placeholder 2">
            <a:extLst>
              <a:ext uri="{FF2B5EF4-FFF2-40B4-BE49-F238E27FC236}">
                <a16:creationId xmlns:a16="http://schemas.microsoft.com/office/drawing/2014/main" id="{7F0EDE62-CA61-464A-91BF-A09FB87CF976}"/>
              </a:ext>
            </a:extLst>
          </p:cNvPr>
          <p:cNvSpPr>
            <a:spLocks noGrp="1"/>
          </p:cNvSpPr>
          <p:nvPr>
            <p:ph idx="18" hasCustomPrompt="1"/>
          </p:nvPr>
        </p:nvSpPr>
        <p:spPr>
          <a:xfrm>
            <a:off x="6210300" y="1485900"/>
            <a:ext cx="5638800" cy="4724400"/>
          </a:xfrm>
        </p:spPr>
        <p:txBody>
          <a:bodyPr/>
          <a:lstStyle>
            <a:lvl1pPr>
              <a:buClr>
                <a:srgbClr val="5884F3"/>
              </a:buClr>
              <a:buSzPct val="110000"/>
              <a:defRPr>
                <a:solidFill>
                  <a:schemeClr val="tx1"/>
                </a:solidFill>
              </a:defRPr>
            </a:lvl1pPr>
            <a:lvl2pPr>
              <a:buClr>
                <a:srgbClr val="5884F3"/>
              </a:buClr>
              <a:buSzPct val="110000"/>
              <a:defRPr>
                <a:solidFill>
                  <a:schemeClr val="tx1"/>
                </a:solidFill>
              </a:defRPr>
            </a:lvl2pPr>
            <a:lvl3pPr>
              <a:buClr>
                <a:srgbClr val="5884F3"/>
              </a:buClr>
              <a:buSzPct val="110000"/>
              <a:defRPr>
                <a:solidFill>
                  <a:schemeClr val="tx1"/>
                </a:solidFill>
              </a:defRPr>
            </a:lvl3pPr>
            <a:lvl4pPr>
              <a:buClr>
                <a:srgbClr val="5884F3"/>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2" name="Date Placeholder 6">
            <a:extLst>
              <a:ext uri="{FF2B5EF4-FFF2-40B4-BE49-F238E27FC236}">
                <a16:creationId xmlns:a16="http://schemas.microsoft.com/office/drawing/2014/main" id="{F0D0B9A8-E1F7-B251-F709-88D12DC68E28}"/>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December 10, 2024</a:t>
            </a:fld>
            <a:endParaRPr lang="en-US" dirty="0"/>
          </a:p>
        </p:txBody>
      </p:sp>
    </p:spTree>
    <p:extLst>
      <p:ext uri="{BB962C8B-B14F-4D97-AF65-F5344CB8AC3E}">
        <p14:creationId xmlns:p14="http://schemas.microsoft.com/office/powerpoint/2010/main" val="18858778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ntent_1-Column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40304"/>
          </a:xfrm>
        </p:spPr>
        <p:txBody>
          <a:bodyPr/>
          <a:lstStyle>
            <a:lvl1pPr>
              <a:buClr>
                <a:srgbClr val="5884F3"/>
              </a:buClr>
              <a:buSzPct val="110000"/>
              <a:defRPr>
                <a:solidFill>
                  <a:schemeClr val="tx1"/>
                </a:solidFill>
              </a:defRPr>
            </a:lvl1pPr>
            <a:lvl2pPr>
              <a:buClr>
                <a:srgbClr val="5884F3"/>
              </a:buClr>
              <a:buSzPct val="110000"/>
              <a:defRPr>
                <a:solidFill>
                  <a:schemeClr val="tx1"/>
                </a:solidFill>
              </a:defRPr>
            </a:lvl2pPr>
            <a:lvl3pPr>
              <a:buClr>
                <a:srgbClr val="5884F3"/>
              </a:buClr>
              <a:buSzPct val="110000"/>
              <a:defRPr>
                <a:solidFill>
                  <a:schemeClr val="tx1"/>
                </a:solidFill>
              </a:defRPr>
            </a:lvl3pPr>
            <a:lvl4pPr>
              <a:buClr>
                <a:srgbClr val="5884F3"/>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p:txBody>
          <a:bodyPr/>
          <a:lstStyle>
            <a:lvl1pPr>
              <a:defRPr>
                <a:solidFill>
                  <a:srgbClr val="5884F3"/>
                </a:solidFill>
              </a:defRPr>
            </a:lvl1pPr>
          </a:lstStyle>
          <a:p>
            <a:r>
              <a:rPr lang="en-US" dirty="0"/>
              <a:t>Click to edit Master title style</a:t>
            </a:r>
          </a:p>
        </p:txBody>
      </p:sp>
      <p:sp>
        <p:nvSpPr>
          <p:cNvPr id="7" name="Content Placeholder 2">
            <a:extLst>
              <a:ext uri="{FF2B5EF4-FFF2-40B4-BE49-F238E27FC236}">
                <a16:creationId xmlns:a16="http://schemas.microsoft.com/office/drawing/2014/main" id="{9DD17566-9DBC-764E-8F5B-3F05A9B74552}"/>
              </a:ext>
            </a:extLst>
          </p:cNvPr>
          <p:cNvSpPr>
            <a:spLocks noGrp="1"/>
          </p:cNvSpPr>
          <p:nvPr>
            <p:ph idx="19" hasCustomPrompt="1"/>
          </p:nvPr>
        </p:nvSpPr>
        <p:spPr>
          <a:xfrm>
            <a:off x="6210300" y="1485900"/>
            <a:ext cx="5638800" cy="3840304"/>
          </a:xfrm>
        </p:spPr>
        <p:txBody>
          <a:bodyPr/>
          <a:lstStyle>
            <a:lvl1pPr>
              <a:buClr>
                <a:srgbClr val="5884F3"/>
              </a:buClr>
              <a:buSzPct val="110000"/>
              <a:defRPr>
                <a:solidFill>
                  <a:schemeClr val="tx1"/>
                </a:solidFill>
              </a:defRPr>
            </a:lvl1pPr>
            <a:lvl2pPr>
              <a:buClr>
                <a:srgbClr val="5884F3"/>
              </a:buClr>
              <a:buSzPct val="110000"/>
              <a:defRPr>
                <a:solidFill>
                  <a:schemeClr val="tx1"/>
                </a:solidFill>
              </a:defRPr>
            </a:lvl2pPr>
            <a:lvl3pPr>
              <a:buClr>
                <a:srgbClr val="5884F3"/>
              </a:buClr>
              <a:buSzPct val="110000"/>
              <a:defRPr>
                <a:solidFill>
                  <a:schemeClr val="tx1"/>
                </a:solidFill>
              </a:defRPr>
            </a:lvl3pPr>
            <a:lvl4pPr>
              <a:buClr>
                <a:srgbClr val="5884F3"/>
              </a:buClr>
              <a:buSzPct val="110000"/>
              <a:defRPr>
                <a:solidFill>
                  <a:schemeClr val="tx1"/>
                </a:solidFill>
              </a:defRPr>
            </a:lvl4pPr>
            <a:lvl5pPr>
              <a:buClr>
                <a:srgbClr val="A92B40"/>
              </a:buClr>
              <a:buSzPct val="110000"/>
              <a:defRPr>
                <a:solidFill>
                  <a:srgbClr val="745C3A"/>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4">
            <a:extLst>
              <a:ext uri="{FF2B5EF4-FFF2-40B4-BE49-F238E27FC236}">
                <a16:creationId xmlns:a16="http://schemas.microsoft.com/office/drawing/2014/main" id="{2F95C5DB-C59E-D345-89F8-017CDF6357D4}"/>
              </a:ext>
            </a:extLst>
          </p:cNvPr>
          <p:cNvSpPr>
            <a:spLocks noGrp="1"/>
          </p:cNvSpPr>
          <p:nvPr>
            <p:ph sz="quarter" idx="18" hasCustomPrompt="1"/>
          </p:nvPr>
        </p:nvSpPr>
        <p:spPr>
          <a:xfrm>
            <a:off x="342900" y="5602941"/>
            <a:ext cx="11506200" cy="607359"/>
          </a:xfrm>
          <a:solidFill>
            <a:srgbClr val="5884F3"/>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4" name="Date Placeholder 6">
            <a:extLst>
              <a:ext uri="{FF2B5EF4-FFF2-40B4-BE49-F238E27FC236}">
                <a16:creationId xmlns:a16="http://schemas.microsoft.com/office/drawing/2014/main" id="{8E4553FA-1FE0-0E9C-68D0-8A84C9B3F01D}"/>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December 10, 2024</a:t>
            </a:fld>
            <a:endParaRPr lang="en-US" dirty="0"/>
          </a:p>
        </p:txBody>
      </p:sp>
    </p:spTree>
    <p:extLst>
      <p:ext uri="{BB962C8B-B14F-4D97-AF65-F5344CB8AC3E}">
        <p14:creationId xmlns:p14="http://schemas.microsoft.com/office/powerpoint/2010/main" val="33210555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_1-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4724400"/>
          </a:xfrm>
        </p:spPr>
        <p:txBody>
          <a:bodyPr/>
          <a:lstStyle>
            <a:lvl1pPr>
              <a:buClr>
                <a:srgbClr val="5884F3"/>
              </a:buClr>
              <a:buSzPct val="110000"/>
              <a:defRPr/>
            </a:lvl1pPr>
            <a:lvl2pPr>
              <a:buClr>
                <a:srgbClr val="5884F3"/>
              </a:buClr>
              <a:buSzPct val="110000"/>
              <a:defRPr/>
            </a:lvl2pPr>
            <a:lvl3pPr>
              <a:buClr>
                <a:srgbClr val="5884F3"/>
              </a:buClr>
              <a:buSzPct val="110000"/>
              <a:defRPr/>
            </a:lvl3pPr>
            <a:lvl4pPr>
              <a:buClr>
                <a:srgbClr val="5884F3"/>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11400251" cy="522734"/>
          </a:xfrm>
        </p:spPr>
        <p:txBody>
          <a:bodyPr anchor="b">
            <a:no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5" name="Date Placeholder 6">
            <a:extLst>
              <a:ext uri="{FF2B5EF4-FFF2-40B4-BE49-F238E27FC236}">
                <a16:creationId xmlns:a16="http://schemas.microsoft.com/office/drawing/2014/main" id="{B14FAB80-1D17-DA1C-C4A3-1A30BEB290BA}"/>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December 10, 2024</a:t>
            </a:fld>
            <a:endParaRPr lang="en-US" dirty="0"/>
          </a:p>
        </p:txBody>
      </p:sp>
    </p:spTree>
    <p:extLst>
      <p:ext uri="{BB962C8B-B14F-4D97-AF65-F5344CB8AC3E}">
        <p14:creationId xmlns:p14="http://schemas.microsoft.com/office/powerpoint/2010/main" val="159283195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4724400"/>
          </a:xfrm>
        </p:spPr>
        <p:txBody>
          <a:bodyPr/>
          <a:lstStyle>
            <a:lvl1pPr>
              <a:buClr>
                <a:srgbClr val="5884F3"/>
              </a:buClr>
              <a:buSzPct val="110000"/>
              <a:defRPr/>
            </a:lvl1pPr>
            <a:lvl2pPr>
              <a:buClr>
                <a:srgbClr val="5884F3"/>
              </a:buClr>
              <a:buSzPct val="110000"/>
              <a:defRPr/>
            </a:lvl2pPr>
            <a:lvl3pPr>
              <a:buClr>
                <a:srgbClr val="5884F3"/>
              </a:buClr>
              <a:buSzPct val="110000"/>
              <a:defRPr/>
            </a:lvl3pPr>
            <a:lvl4pPr>
              <a:buClr>
                <a:srgbClr val="5884F3"/>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11475407" cy="522734"/>
          </a:xfrm>
        </p:spPr>
        <p:txBody>
          <a:bodyPr anchor="b">
            <a:no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2">
            <a:extLst>
              <a:ext uri="{FF2B5EF4-FFF2-40B4-BE49-F238E27FC236}">
                <a16:creationId xmlns:a16="http://schemas.microsoft.com/office/drawing/2014/main" id="{2D0C850B-65B8-714C-A8B2-A315BE5CE112}"/>
              </a:ext>
            </a:extLst>
          </p:cNvPr>
          <p:cNvSpPr>
            <a:spLocks noGrp="1"/>
          </p:cNvSpPr>
          <p:nvPr>
            <p:ph idx="19" hasCustomPrompt="1"/>
          </p:nvPr>
        </p:nvSpPr>
        <p:spPr>
          <a:xfrm>
            <a:off x="6210300" y="1485900"/>
            <a:ext cx="5638800" cy="4724400"/>
          </a:xfrm>
        </p:spPr>
        <p:txBody>
          <a:bodyPr/>
          <a:lstStyle>
            <a:lvl1pPr>
              <a:buClr>
                <a:srgbClr val="5884F3"/>
              </a:buClr>
              <a:buSzPct val="110000"/>
              <a:defRPr/>
            </a:lvl1pPr>
            <a:lvl2pPr>
              <a:buClr>
                <a:srgbClr val="5884F3"/>
              </a:buClr>
              <a:buSzPct val="110000"/>
              <a:defRPr/>
            </a:lvl2pPr>
            <a:lvl3pPr>
              <a:buClr>
                <a:srgbClr val="5884F3"/>
              </a:buClr>
              <a:buSzPct val="110000"/>
              <a:defRPr/>
            </a:lvl3pPr>
            <a:lvl4pPr>
              <a:buClr>
                <a:srgbClr val="5884F3"/>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Date Placeholder 6">
            <a:extLst>
              <a:ext uri="{FF2B5EF4-FFF2-40B4-BE49-F238E27FC236}">
                <a16:creationId xmlns:a16="http://schemas.microsoft.com/office/drawing/2014/main" id="{6804D7F7-F6F6-9E53-C3BB-93ED4ACB59AC}"/>
              </a:ext>
            </a:extLst>
          </p:cNvPr>
          <p:cNvSpPr txBox="1">
            <a:spLocks/>
          </p:cNvSpPr>
          <p:nvPr userDrawn="1"/>
        </p:nvSpPr>
        <p:spPr>
          <a:xfrm>
            <a:off x="8681079" y="6567072"/>
            <a:ext cx="2743200" cy="170334"/>
          </a:xfrm>
          <a:prstGeom prst="rect">
            <a:avLst/>
          </a:prstGeom>
        </p:spPr>
        <p:txBody>
          <a:bodyPr wrap="none" anchor="ctr" anchorCtr="0"/>
          <a:lstStyle>
            <a:defPPr>
              <a:defRPr lang="en-US"/>
            </a:defPPr>
            <a:lvl1pPr marL="0" algn="r" defTabSz="457200" rtl="0" eaLnBrk="1" latinLnBrk="0" hangingPunct="1">
              <a:defRPr sz="10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1914433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11506200" cy="3840304"/>
          </a:xfrm>
        </p:spPr>
        <p:txBody>
          <a:bodyPr/>
          <a:lstStyle>
            <a:lvl1pPr>
              <a:buClr>
                <a:srgbClr val="5884F3"/>
              </a:buClr>
              <a:buSzPct val="110000"/>
              <a:defRPr/>
            </a:lvl1pPr>
            <a:lvl2pPr>
              <a:buClr>
                <a:srgbClr val="5884F3"/>
              </a:buClr>
              <a:buSzPct val="110000"/>
              <a:defRPr/>
            </a:lvl2pPr>
            <a:lvl3pPr>
              <a:buClr>
                <a:srgbClr val="5884F3"/>
              </a:buClr>
              <a:buSzPct val="110000"/>
              <a:defRPr/>
            </a:lvl3pPr>
            <a:lvl4pPr>
              <a:buClr>
                <a:srgbClr val="5884F3"/>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11487933" cy="522734"/>
          </a:xfrm>
        </p:spPr>
        <p:txBody>
          <a:bodyPr anchor="b">
            <a:no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9" name="Content Placeholder 4">
            <a:extLst>
              <a:ext uri="{FF2B5EF4-FFF2-40B4-BE49-F238E27FC236}">
                <a16:creationId xmlns:a16="http://schemas.microsoft.com/office/drawing/2014/main" id="{FF94C5F9-2CF6-5C46-AB28-474E46CEFBDF}"/>
              </a:ext>
            </a:extLst>
          </p:cNvPr>
          <p:cNvSpPr>
            <a:spLocks noGrp="1"/>
          </p:cNvSpPr>
          <p:nvPr>
            <p:ph sz="quarter" idx="19" hasCustomPrompt="1"/>
          </p:nvPr>
        </p:nvSpPr>
        <p:spPr>
          <a:xfrm>
            <a:off x="342900" y="5602941"/>
            <a:ext cx="11506200" cy="607359"/>
          </a:xfrm>
          <a:solidFill>
            <a:srgbClr val="5884F3"/>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5" name="Date Placeholder 6">
            <a:extLst>
              <a:ext uri="{FF2B5EF4-FFF2-40B4-BE49-F238E27FC236}">
                <a16:creationId xmlns:a16="http://schemas.microsoft.com/office/drawing/2014/main" id="{F5A28D4E-66C9-C049-364E-CBCD183BA42E}"/>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December 10, 2024</a:t>
            </a:fld>
            <a:endParaRPr lang="en-US" dirty="0"/>
          </a:p>
        </p:txBody>
      </p:sp>
    </p:spTree>
    <p:extLst>
      <p:ext uri="{BB962C8B-B14F-4D97-AF65-F5344CB8AC3E}">
        <p14:creationId xmlns:p14="http://schemas.microsoft.com/office/powerpoint/2010/main" val="192537481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lumn_Subtitle_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42900" y="1485900"/>
            <a:ext cx="5638800" cy="3840304"/>
          </a:xfrm>
        </p:spPr>
        <p:txBody>
          <a:bodyPr/>
          <a:lstStyle>
            <a:lvl1pPr>
              <a:buClr>
                <a:srgbClr val="5884F3"/>
              </a:buClr>
              <a:buSzPct val="110000"/>
              <a:defRPr/>
            </a:lvl1pPr>
            <a:lvl2pPr>
              <a:buClr>
                <a:srgbClr val="5884F3"/>
              </a:buClr>
              <a:buSzPct val="110000"/>
              <a:defRPr/>
            </a:lvl2pPr>
            <a:lvl3pPr>
              <a:buClr>
                <a:srgbClr val="5884F3"/>
              </a:buClr>
              <a:buSzPct val="110000"/>
              <a:defRPr/>
            </a:lvl3pPr>
            <a:lvl4pPr>
              <a:buClr>
                <a:srgbClr val="5884F3"/>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6" name="Slide Number Placeholder 15"/>
          <p:cNvSpPr>
            <a:spLocks noGrp="1"/>
          </p:cNvSpPr>
          <p:nvPr>
            <p:ph type="sldNum" sz="quarter" idx="16"/>
          </p:nvPr>
        </p:nvSpPr>
        <p:spPr/>
        <p:txBody>
          <a:bodyPr/>
          <a:lstStyle>
            <a:lvl1pPr>
              <a:defRPr>
                <a:solidFill>
                  <a:srgbClr val="5884F3"/>
                </a:solidFill>
              </a:defRPr>
            </a:lvl1pPr>
          </a:lstStyle>
          <a:p>
            <a:fld id="{4EBCDCBD-78E1-0D41-A999-31B5EBF8E02C}" type="slidenum">
              <a:rPr lang="en-US" smtClean="0"/>
              <a:pPr/>
              <a:t>‹#›</a:t>
            </a:fld>
            <a:endParaRPr lang="en-US" dirty="0"/>
          </a:p>
        </p:txBody>
      </p:sp>
      <p:sp>
        <p:nvSpPr>
          <p:cNvPr id="6" name="Title 5">
            <a:extLst>
              <a:ext uri="{FF2B5EF4-FFF2-40B4-BE49-F238E27FC236}">
                <a16:creationId xmlns:a16="http://schemas.microsoft.com/office/drawing/2014/main" id="{9674EDA7-5786-674F-8B57-F3B490C62CED}"/>
              </a:ext>
            </a:extLst>
          </p:cNvPr>
          <p:cNvSpPr>
            <a:spLocks noGrp="1"/>
          </p:cNvSpPr>
          <p:nvPr>
            <p:ph type="title"/>
          </p:nvPr>
        </p:nvSpPr>
        <p:spPr>
          <a:xfrm>
            <a:off x="342900" y="196573"/>
            <a:ext cx="11494196" cy="522734"/>
          </a:xfrm>
        </p:spPr>
        <p:txBody>
          <a:bodyPr anchor="b">
            <a:no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AE530C3E-DA7C-4348-A9B9-B81BE835E6AB}"/>
              </a:ext>
            </a:extLst>
          </p:cNvPr>
          <p:cNvSpPr>
            <a:spLocks noGrp="1"/>
          </p:cNvSpPr>
          <p:nvPr>
            <p:ph type="body" sz="quarter" idx="17" hasCustomPrompt="1"/>
          </p:nvPr>
        </p:nvSpPr>
        <p:spPr>
          <a:xfrm>
            <a:off x="342899" y="719307"/>
            <a:ext cx="9972439" cy="267461"/>
          </a:xfrm>
        </p:spPr>
        <p:txBody>
          <a:bodyPr>
            <a:noAutofit/>
          </a:bodyPr>
          <a:lstStyle>
            <a:lvl1pPr marL="0" indent="0">
              <a:buNone/>
              <a:defRPr sz="1800" b="0" cap="none" spc="0">
                <a:ln>
                  <a:noFill/>
                </a:ln>
                <a:solidFill>
                  <a:schemeClr val="tx1"/>
                </a:solidFill>
                <a:effectLst/>
              </a:defRPr>
            </a:lvl1pPr>
          </a:lstStyle>
          <a:p>
            <a:pPr lvl="0"/>
            <a:r>
              <a:rPr lang="en-US" dirty="0"/>
              <a:t>Click to edit subtitle</a:t>
            </a:r>
          </a:p>
        </p:txBody>
      </p:sp>
      <p:sp>
        <p:nvSpPr>
          <p:cNvPr id="7" name="Content Placeholder 2">
            <a:extLst>
              <a:ext uri="{FF2B5EF4-FFF2-40B4-BE49-F238E27FC236}">
                <a16:creationId xmlns:a16="http://schemas.microsoft.com/office/drawing/2014/main" id="{2D0C850B-65B8-714C-A8B2-A315BE5CE112}"/>
              </a:ext>
            </a:extLst>
          </p:cNvPr>
          <p:cNvSpPr>
            <a:spLocks noGrp="1"/>
          </p:cNvSpPr>
          <p:nvPr>
            <p:ph idx="19" hasCustomPrompt="1"/>
          </p:nvPr>
        </p:nvSpPr>
        <p:spPr>
          <a:xfrm>
            <a:off x="6210300" y="1485900"/>
            <a:ext cx="5638800" cy="3840304"/>
          </a:xfrm>
        </p:spPr>
        <p:txBody>
          <a:bodyPr/>
          <a:lstStyle>
            <a:lvl1pPr>
              <a:buClr>
                <a:srgbClr val="5884F3"/>
              </a:buClr>
              <a:buSzPct val="110000"/>
              <a:defRPr/>
            </a:lvl1pPr>
            <a:lvl2pPr>
              <a:buClr>
                <a:srgbClr val="5884F3"/>
              </a:buClr>
              <a:buSzPct val="110000"/>
              <a:defRPr/>
            </a:lvl2pPr>
            <a:lvl3pPr>
              <a:buClr>
                <a:srgbClr val="5884F3"/>
              </a:buClr>
              <a:buSzPct val="110000"/>
              <a:defRPr/>
            </a:lvl3pPr>
            <a:lvl4pPr>
              <a:buClr>
                <a:srgbClr val="5884F3"/>
              </a:buClr>
              <a:buSzPct val="110000"/>
              <a:defRPr/>
            </a:lvl4pPr>
            <a:lvl5pPr>
              <a:buClr>
                <a:srgbClr val="A92B40"/>
              </a:buClr>
              <a:buSzPct val="1100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0" name="Content Placeholder 4">
            <a:extLst>
              <a:ext uri="{FF2B5EF4-FFF2-40B4-BE49-F238E27FC236}">
                <a16:creationId xmlns:a16="http://schemas.microsoft.com/office/drawing/2014/main" id="{15FDF5DC-C8DB-7240-97B7-200B377EA33B}"/>
              </a:ext>
            </a:extLst>
          </p:cNvPr>
          <p:cNvSpPr>
            <a:spLocks noGrp="1"/>
          </p:cNvSpPr>
          <p:nvPr>
            <p:ph sz="quarter" idx="20" hasCustomPrompt="1"/>
          </p:nvPr>
        </p:nvSpPr>
        <p:spPr>
          <a:xfrm>
            <a:off x="342900" y="5602941"/>
            <a:ext cx="11506200" cy="607359"/>
          </a:xfrm>
          <a:solidFill>
            <a:srgbClr val="5884F3"/>
          </a:solidFill>
        </p:spPr>
        <p:txBody>
          <a:bodyPr anchor="ctr" anchorCtr="0"/>
          <a:lstStyle>
            <a:lvl1pPr marL="0" indent="0" algn="ctr">
              <a:buNone/>
              <a:defRPr b="1" i="1">
                <a:solidFill>
                  <a:schemeClr val="bg1"/>
                </a:solidFill>
              </a:defRPr>
            </a:lvl1pPr>
          </a:lstStyle>
          <a:p>
            <a:pPr lvl="0"/>
            <a:r>
              <a:rPr lang="en-US" dirty="0"/>
              <a:t>Click to add text</a:t>
            </a:r>
          </a:p>
        </p:txBody>
      </p:sp>
      <p:sp>
        <p:nvSpPr>
          <p:cNvPr id="5" name="Date Placeholder 6">
            <a:extLst>
              <a:ext uri="{FF2B5EF4-FFF2-40B4-BE49-F238E27FC236}">
                <a16:creationId xmlns:a16="http://schemas.microsoft.com/office/drawing/2014/main" id="{C3FDFB24-3DBB-8461-BA04-F79FEE9D5CA3}"/>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December 10, 2024</a:t>
            </a:fld>
            <a:endParaRPr lang="en-US" dirty="0"/>
          </a:p>
        </p:txBody>
      </p:sp>
    </p:spTree>
    <p:extLst>
      <p:ext uri="{BB962C8B-B14F-4D97-AF65-F5344CB8AC3E}">
        <p14:creationId xmlns:p14="http://schemas.microsoft.com/office/powerpoint/2010/main" val="145907623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1485900"/>
            <a:ext cx="11506200" cy="47244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65397" y="6576427"/>
            <a:ext cx="283703" cy="151625"/>
          </a:xfrm>
          <a:prstGeom prst="rect">
            <a:avLst/>
          </a:prstGeom>
        </p:spPr>
        <p:txBody>
          <a:bodyPr vert="horz" lIns="0" tIns="0" rIns="0" bIns="0" rtlCol="0" anchor="ctr"/>
          <a:lstStyle>
            <a:lvl1pPr algn="ctr">
              <a:defRPr sz="1000" b="1">
                <a:solidFill>
                  <a:srgbClr val="426EFF"/>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504240" y="6580768"/>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0" y="320040"/>
            <a:ext cx="11494196" cy="541022"/>
          </a:xfrm>
          <a:prstGeom prst="rect">
            <a:avLst/>
          </a:prstGeom>
        </p:spPr>
        <p:txBody>
          <a:bodyPr vert="horz" lIns="0" tIns="45720" rIns="91440" bIns="45720" rtlCol="0" anchor="ctr">
            <a:noAutofit/>
          </a:bodyPr>
          <a:lstStyle/>
          <a:p>
            <a:r>
              <a:rPr lang="en-US" dirty="0"/>
              <a:t>Click to add title</a:t>
            </a:r>
          </a:p>
        </p:txBody>
      </p:sp>
      <p:cxnSp>
        <p:nvCxnSpPr>
          <p:cNvPr id="4" name="Straight Connector 3">
            <a:extLst>
              <a:ext uri="{FF2B5EF4-FFF2-40B4-BE49-F238E27FC236}">
                <a16:creationId xmlns:a16="http://schemas.microsoft.com/office/drawing/2014/main" id="{83BD028C-D5F1-C643-99AC-4DB0B4C35FB7}"/>
              </a:ext>
            </a:extLst>
          </p:cNvPr>
          <p:cNvCxnSpPr>
            <a:cxnSpLocks/>
          </p:cNvCxnSpPr>
          <p:nvPr userDrawn="1"/>
        </p:nvCxnSpPr>
        <p:spPr>
          <a:xfrm>
            <a:off x="0" y="1181100"/>
            <a:ext cx="12192000" cy="0"/>
          </a:xfrm>
          <a:prstGeom prst="line">
            <a:avLst/>
          </a:prstGeom>
          <a:ln w="12700">
            <a:solidFill>
              <a:srgbClr val="5884F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589772-B352-C649-B68C-5AD600D746D3}"/>
              </a:ext>
            </a:extLst>
          </p:cNvPr>
          <p:cNvCxnSpPr>
            <a:cxnSpLocks/>
          </p:cNvCxnSpPr>
          <p:nvPr userDrawn="1"/>
        </p:nvCxnSpPr>
        <p:spPr>
          <a:xfrm>
            <a:off x="1389413" y="6453876"/>
            <a:ext cx="10459687" cy="1"/>
          </a:xfrm>
          <a:prstGeom prst="line">
            <a:avLst/>
          </a:prstGeom>
          <a:ln w="12700">
            <a:solidFill>
              <a:srgbClr val="5884F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944E3D7-F70B-0770-602C-1949F0D58F6E}"/>
              </a:ext>
            </a:extLst>
          </p:cNvPr>
          <p:cNvPicPr>
            <a:picLocks noChangeAspect="1"/>
          </p:cNvPicPr>
          <p:nvPr userDrawn="1"/>
        </p:nvPicPr>
        <p:blipFill>
          <a:blip r:embed="rId14"/>
          <a:stretch>
            <a:fillRect/>
          </a:stretch>
        </p:blipFill>
        <p:spPr>
          <a:xfrm>
            <a:off x="180907" y="6364598"/>
            <a:ext cx="1013703" cy="397531"/>
          </a:xfrm>
          <a:prstGeom prst="rect">
            <a:avLst/>
          </a:prstGeom>
        </p:spPr>
      </p:pic>
      <p:sp>
        <p:nvSpPr>
          <p:cNvPr id="2" name="Date Placeholder 6">
            <a:extLst>
              <a:ext uri="{FF2B5EF4-FFF2-40B4-BE49-F238E27FC236}">
                <a16:creationId xmlns:a16="http://schemas.microsoft.com/office/drawing/2014/main" id="{9F1EBA40-11F0-3195-8AD6-0553460900A8}"/>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lumMod val="50000"/>
                  </a:schemeClr>
                </a:solidFill>
              </a:defRPr>
            </a:lvl1pPr>
          </a:lstStyle>
          <a:p>
            <a:fld id="{5EF15F05-1471-4947-B44B-4928A1E39F88}" type="datetime4">
              <a:rPr lang="en-US" smtClean="0"/>
              <a:t>December 10, 2024</a:t>
            </a:fld>
            <a:endParaRPr lang="en-US" dirty="0"/>
          </a:p>
        </p:txBody>
      </p:sp>
    </p:spTree>
    <p:extLst>
      <p:ext uri="{BB962C8B-B14F-4D97-AF65-F5344CB8AC3E}">
        <p14:creationId xmlns:p14="http://schemas.microsoft.com/office/powerpoint/2010/main" val="1481799220"/>
      </p:ext>
    </p:extLst>
  </p:cSld>
  <p:clrMap bg1="lt1" tx1="dk1" bg2="lt2" tx2="dk2" accent1="accent1" accent2="accent2" accent3="accent3" accent4="accent4" accent5="accent5" accent6="accent6" hlink="hlink" folHlink="folHlink"/>
  <p:sldLayoutIdLst>
    <p:sldLayoutId id="2147483776" r:id="rId1"/>
    <p:sldLayoutId id="2147483786" r:id="rId2"/>
    <p:sldLayoutId id="2147483835" r:id="rId3"/>
    <p:sldLayoutId id="2147483837" r:id="rId4"/>
    <p:sldLayoutId id="2147483838" r:id="rId5"/>
    <p:sldLayoutId id="2147483823" r:id="rId6"/>
    <p:sldLayoutId id="2147483839" r:id="rId7"/>
    <p:sldLayoutId id="2147483840" r:id="rId8"/>
    <p:sldLayoutId id="2147483841" r:id="rId9"/>
    <p:sldLayoutId id="2147483815" r:id="rId10"/>
    <p:sldLayoutId id="2147483878" r:id="rId11"/>
    <p:sldLayoutId id="2147483808" r:id="rId12"/>
  </p:sldLayoutIdLst>
  <p:hf hdr="0" ftr="0"/>
  <p:txStyles>
    <p:titleStyle>
      <a:lvl1pPr algn="l" defTabSz="914400" rtl="0" eaLnBrk="1" latinLnBrk="0" hangingPunct="1">
        <a:lnSpc>
          <a:spcPct val="100000"/>
        </a:lnSpc>
        <a:spcBef>
          <a:spcPct val="0"/>
        </a:spcBef>
        <a:buNone/>
        <a:defRPr sz="3000" b="1" kern="1200" cap="none" spc="0" baseline="0">
          <a:ln>
            <a:noFill/>
          </a:ln>
          <a:solidFill>
            <a:srgbClr val="5884F3"/>
          </a:solidFill>
          <a:effectLst/>
          <a:latin typeface="+mj-lt"/>
          <a:ea typeface="+mj-ea"/>
          <a:cs typeface="+mj-cs"/>
        </a:defRPr>
      </a:lvl1pPr>
    </p:titleStyle>
    <p:bodyStyle>
      <a:lvl1pPr marL="231775" indent="-231775" algn="l" defTabSz="914400" rtl="0" eaLnBrk="1" latinLnBrk="0" hangingPunct="1">
        <a:lnSpc>
          <a:spcPct val="90000"/>
        </a:lnSpc>
        <a:spcBef>
          <a:spcPts val="1000"/>
        </a:spcBef>
        <a:spcAft>
          <a:spcPts val="800"/>
        </a:spcAft>
        <a:buClr>
          <a:srgbClr val="5884F3"/>
        </a:buClr>
        <a:buSzPct val="110000"/>
        <a:buFont typeface="Arial"/>
        <a:buChar char="•"/>
        <a:tabLst/>
        <a:defRPr sz="2400" kern="1200">
          <a:solidFill>
            <a:schemeClr val="tx1"/>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5884F3"/>
        </a:buClr>
        <a:buSzPct val="110000"/>
        <a:buFont typeface=".AppleSystemUIFont" charset="-120"/>
        <a:buChar char="-"/>
        <a:tabLst/>
        <a:defRPr sz="1800" kern="1200">
          <a:solidFill>
            <a:schemeClr val="tx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5884F3"/>
        </a:buClr>
        <a:buSzPct val="110000"/>
        <a:buFont typeface="Wingdings" charset="2"/>
        <a:buChar char="§"/>
        <a:tabLst/>
        <a:defRPr sz="1800" kern="1200">
          <a:solidFill>
            <a:schemeClr val="tx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5884F3"/>
        </a:buClr>
        <a:buSzPct val="110000"/>
        <a:buFont typeface="Courier New" charset="0"/>
        <a:buChar char="o"/>
        <a:tabLst/>
        <a:defRPr sz="18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userDrawn="1">
          <p15:clr>
            <a:srgbClr val="F26B43"/>
          </p15:clr>
        </p15:guide>
        <p15:guide id="11" userDrawn="1">
          <p15:clr>
            <a:srgbClr val="F26B43"/>
          </p15:clr>
        </p15:guide>
        <p15:guide id="12" pos="7680" userDrawn="1">
          <p15:clr>
            <a:srgbClr val="F26B43"/>
          </p15:clr>
        </p15:guide>
        <p15:guide id="13" orient="horz" pos="3912" userDrawn="1">
          <p15:clr>
            <a:srgbClr val="F26B43"/>
          </p15:clr>
        </p15:guide>
        <p15:guide id="16" orient="horz" pos="936">
          <p15:clr>
            <a:srgbClr val="F26B43"/>
          </p15:clr>
        </p15:guide>
        <p15:guide id="17" pos="216" userDrawn="1">
          <p15:clr>
            <a:srgbClr val="F26B43"/>
          </p15:clr>
        </p15:guide>
        <p15:guide id="18" pos="7464" userDrawn="1">
          <p15:clr>
            <a:srgbClr val="F26B43"/>
          </p15:clr>
        </p15:guide>
        <p15:guide id="19" pos="6480" userDrawn="1">
          <p15:clr>
            <a:srgbClr val="F26B43"/>
          </p15:clr>
        </p15:guide>
        <p15:guide id="22" orient="horz" pos="744" userDrawn="1">
          <p15:clr>
            <a:srgbClr val="F26B43"/>
          </p15:clr>
        </p15:guide>
        <p15:guide id="23" orient="horz" pos="4200" userDrawn="1">
          <p15:clr>
            <a:srgbClr val="F26B43"/>
          </p15:clr>
        </p15:guide>
        <p15:guide id="25" pos="3840" userDrawn="1">
          <p15:clr>
            <a:srgbClr val="F26B43"/>
          </p15:clr>
        </p15:guide>
        <p15:guide id="26" pos="3768" userDrawn="1">
          <p15:clr>
            <a:srgbClr val="F26B43"/>
          </p15:clr>
        </p15:guide>
        <p15:guide id="27" pos="3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2900" y="1485900"/>
            <a:ext cx="11506200" cy="4724400"/>
          </a:xfrm>
          <a:prstGeom prst="rect">
            <a:avLst/>
          </a:prstGeom>
        </p:spPr>
        <p:txBody>
          <a:bodyPr vert="horz" lIns="0" tIns="0" rIns="0" bIns="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11565397" y="6576427"/>
            <a:ext cx="283703" cy="151625"/>
          </a:xfrm>
          <a:prstGeom prst="rect">
            <a:avLst/>
          </a:prstGeom>
        </p:spPr>
        <p:txBody>
          <a:bodyPr vert="horz" lIns="0" tIns="0" rIns="0" bIns="0" rtlCol="0" anchor="ctr"/>
          <a:lstStyle>
            <a:lvl1pPr algn="ctr">
              <a:defRPr sz="1000" b="1">
                <a:solidFill>
                  <a:srgbClr val="5884F3"/>
                </a:solidFill>
              </a:defRPr>
            </a:lvl1pPr>
          </a:lstStyle>
          <a:p>
            <a:fld id="{4EBCDCBD-78E1-0D41-A999-31B5EBF8E02C}" type="slidenum">
              <a:rPr lang="en-US" smtClean="0"/>
              <a:pPr/>
              <a:t>‹#›</a:t>
            </a:fld>
            <a:endParaRPr lang="en-US" dirty="0"/>
          </a:p>
        </p:txBody>
      </p:sp>
      <p:cxnSp>
        <p:nvCxnSpPr>
          <p:cNvPr id="8" name="Straight Connector 7"/>
          <p:cNvCxnSpPr/>
          <p:nvPr userDrawn="1"/>
        </p:nvCxnSpPr>
        <p:spPr>
          <a:xfrm>
            <a:off x="11504240" y="6580768"/>
            <a:ext cx="0" cy="155141"/>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itle Placeholder 6">
            <a:extLst>
              <a:ext uri="{FF2B5EF4-FFF2-40B4-BE49-F238E27FC236}">
                <a16:creationId xmlns:a16="http://schemas.microsoft.com/office/drawing/2014/main" id="{35FDE96B-53ED-514C-AF51-BCC132AC1FC7}"/>
              </a:ext>
            </a:extLst>
          </p:cNvPr>
          <p:cNvSpPr>
            <a:spLocks noGrp="1"/>
          </p:cNvSpPr>
          <p:nvPr>
            <p:ph type="title"/>
          </p:nvPr>
        </p:nvSpPr>
        <p:spPr>
          <a:xfrm>
            <a:off x="342900" y="320040"/>
            <a:ext cx="11506200" cy="541022"/>
          </a:xfrm>
          <a:prstGeom prst="rect">
            <a:avLst/>
          </a:prstGeom>
        </p:spPr>
        <p:txBody>
          <a:bodyPr vert="horz" lIns="0" tIns="0" rIns="91440" bIns="0" rtlCol="0" anchor="ctr">
            <a:noAutofit/>
          </a:bodyPr>
          <a:lstStyle/>
          <a:p>
            <a:r>
              <a:rPr lang="en-US" dirty="0"/>
              <a:t>Click to add title</a:t>
            </a:r>
          </a:p>
        </p:txBody>
      </p:sp>
      <p:cxnSp>
        <p:nvCxnSpPr>
          <p:cNvPr id="16" name="Straight Connector 15">
            <a:extLst>
              <a:ext uri="{FF2B5EF4-FFF2-40B4-BE49-F238E27FC236}">
                <a16:creationId xmlns:a16="http://schemas.microsoft.com/office/drawing/2014/main" id="{F8E57244-87A0-8B4B-88E2-F05364CEA8FB}"/>
              </a:ext>
            </a:extLst>
          </p:cNvPr>
          <p:cNvCxnSpPr>
            <a:cxnSpLocks/>
          </p:cNvCxnSpPr>
          <p:nvPr userDrawn="1"/>
        </p:nvCxnSpPr>
        <p:spPr>
          <a:xfrm>
            <a:off x="1276507" y="6426258"/>
            <a:ext cx="1057259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3E42EA-0B02-D140-B92D-A592F2D59689}"/>
              </a:ext>
            </a:extLst>
          </p:cNvPr>
          <p:cNvCxnSpPr>
            <a:cxnSpLocks/>
          </p:cNvCxnSpPr>
          <p:nvPr userDrawn="1"/>
        </p:nvCxnSpPr>
        <p:spPr>
          <a:xfrm>
            <a:off x="0" y="1181100"/>
            <a:ext cx="121920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F318D7E-8175-2A02-5202-3C57DF76236F}"/>
              </a:ext>
            </a:extLst>
          </p:cNvPr>
          <p:cNvPicPr>
            <a:picLocks noChangeAspect="1"/>
          </p:cNvPicPr>
          <p:nvPr userDrawn="1"/>
        </p:nvPicPr>
        <p:blipFill>
          <a:blip r:embed="rId15"/>
          <a:stretch>
            <a:fillRect/>
          </a:stretch>
        </p:blipFill>
        <p:spPr>
          <a:xfrm>
            <a:off x="179270" y="6363698"/>
            <a:ext cx="1015998" cy="398431"/>
          </a:xfrm>
          <a:prstGeom prst="rect">
            <a:avLst/>
          </a:prstGeom>
        </p:spPr>
      </p:pic>
      <p:sp>
        <p:nvSpPr>
          <p:cNvPr id="2" name="Date Placeholder 6">
            <a:extLst>
              <a:ext uri="{FF2B5EF4-FFF2-40B4-BE49-F238E27FC236}">
                <a16:creationId xmlns:a16="http://schemas.microsoft.com/office/drawing/2014/main" id="{EA61C2CD-DE15-C4B9-5622-D5C526F2DDAA}"/>
              </a:ext>
            </a:extLst>
          </p:cNvPr>
          <p:cNvSpPr>
            <a:spLocks noGrp="1"/>
          </p:cNvSpPr>
          <p:nvPr>
            <p:ph type="dt" sz="half" idx="2"/>
          </p:nvPr>
        </p:nvSpPr>
        <p:spPr>
          <a:xfrm>
            <a:off x="8681079" y="6567072"/>
            <a:ext cx="2743200" cy="170334"/>
          </a:xfrm>
          <a:prstGeom prst="rect">
            <a:avLst/>
          </a:prstGeom>
        </p:spPr>
        <p:txBody>
          <a:bodyPr wrap="none" anchor="ctr" anchorCtr="0"/>
          <a:lstStyle>
            <a:lvl1pPr algn="r">
              <a:defRPr sz="1000">
                <a:solidFill>
                  <a:schemeClr val="bg1"/>
                </a:solidFill>
              </a:defRPr>
            </a:lvl1pPr>
          </a:lstStyle>
          <a:p>
            <a:fld id="{5EF15F05-1471-4947-B44B-4928A1E39F88}" type="datetime4">
              <a:rPr lang="en-US" smtClean="0"/>
              <a:pPr/>
              <a:t>December 10, 2024</a:t>
            </a:fld>
            <a:endParaRPr lang="en-US" dirty="0"/>
          </a:p>
        </p:txBody>
      </p:sp>
    </p:spTree>
    <p:extLst>
      <p:ext uri="{BB962C8B-B14F-4D97-AF65-F5344CB8AC3E}">
        <p14:creationId xmlns:p14="http://schemas.microsoft.com/office/powerpoint/2010/main" val="273602944"/>
      </p:ext>
    </p:extLst>
  </p:cSld>
  <p:clrMap bg1="lt1" tx1="dk1" bg2="lt2" tx2="dk2" accent1="accent1" accent2="accent2" accent3="accent3" accent4="accent4" accent5="accent5" accent6="accent6" hlink="hlink" folHlink="folHlink"/>
  <p:sldLayoutIdLst>
    <p:sldLayoutId id="2147483858" r:id="rId1"/>
    <p:sldLayoutId id="2147483873" r:id="rId2"/>
    <p:sldLayoutId id="2147483869" r:id="rId3"/>
    <p:sldLayoutId id="2147483865" r:id="rId4"/>
    <p:sldLayoutId id="2147483859" r:id="rId5"/>
    <p:sldLayoutId id="2147483860" r:id="rId6"/>
    <p:sldLayoutId id="2147483872" r:id="rId7"/>
    <p:sldLayoutId id="2147483861" r:id="rId8"/>
    <p:sldLayoutId id="2147483870" r:id="rId9"/>
    <p:sldLayoutId id="2147483871" r:id="rId10"/>
    <p:sldLayoutId id="2147483862" r:id="rId11"/>
    <p:sldLayoutId id="2147483863" r:id="rId12"/>
    <p:sldLayoutId id="2147483864" r:id="rId13"/>
  </p:sldLayoutIdLst>
  <p:hf hdr="0" ftr="0"/>
  <p:txStyles>
    <p:titleStyle>
      <a:lvl1pPr algn="l" defTabSz="914400" rtl="0" eaLnBrk="1" latinLnBrk="0" hangingPunct="1">
        <a:lnSpc>
          <a:spcPct val="100000"/>
        </a:lnSpc>
        <a:spcBef>
          <a:spcPct val="0"/>
        </a:spcBef>
        <a:buNone/>
        <a:defRPr sz="3000" b="1" kern="1200" baseline="0">
          <a:solidFill>
            <a:schemeClr val="bg1"/>
          </a:solidFill>
          <a:effectLst>
            <a:outerShdw blurRad="63500" dir="5400000" algn="ctr" rotWithShape="0">
              <a:srgbClr val="000000">
                <a:alpha val="50000"/>
              </a:srgbClr>
            </a:outerShdw>
          </a:effectLst>
          <a:latin typeface="+mj-lt"/>
          <a:ea typeface="+mj-ea"/>
          <a:cs typeface="+mj-cs"/>
        </a:defRPr>
      </a:lvl1pPr>
    </p:titleStyle>
    <p:bodyStyle>
      <a:lvl1pPr marL="231775" indent="-231775" algn="l" defTabSz="914400" rtl="0" eaLnBrk="1" latinLnBrk="0" hangingPunct="1">
        <a:lnSpc>
          <a:spcPct val="90000"/>
        </a:lnSpc>
        <a:spcBef>
          <a:spcPts val="1000"/>
        </a:spcBef>
        <a:spcAft>
          <a:spcPts val="800"/>
        </a:spcAft>
        <a:buClr>
          <a:srgbClr val="5884F3"/>
        </a:buClr>
        <a:buSzPct val="110000"/>
        <a:buFont typeface="Arial"/>
        <a:buChar char="•"/>
        <a:tabLst/>
        <a:defRPr sz="2400" kern="1200">
          <a:solidFill>
            <a:schemeClr val="bg1"/>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5884F3"/>
        </a:buClr>
        <a:buSzPct val="110000"/>
        <a:buFont typeface=".AppleSystemUIFont" charset="-120"/>
        <a:buChar char="-"/>
        <a:tabLst/>
        <a:defRPr sz="1800" kern="1200">
          <a:solidFill>
            <a:schemeClr val="bg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5884F3"/>
        </a:buClr>
        <a:buSzPct val="110000"/>
        <a:buFont typeface="Wingdings" charset="2"/>
        <a:buChar char="§"/>
        <a:tabLst/>
        <a:defRPr sz="1800" kern="1200">
          <a:solidFill>
            <a:schemeClr val="bg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5884F3"/>
        </a:buClr>
        <a:buSzPct val="110000"/>
        <a:buFont typeface="Courier New" charset="0"/>
        <a:buChar char="o"/>
        <a:tabLst/>
        <a:defRPr sz="1800" kern="1200">
          <a:solidFill>
            <a:schemeClr val="bg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15:clr>
            <a:srgbClr val="F26B43"/>
          </p15:clr>
        </p15:guide>
        <p15:guide id="11">
          <p15:clr>
            <a:srgbClr val="F26B43"/>
          </p15:clr>
        </p15:guide>
        <p15:guide id="12" pos="7680">
          <p15:clr>
            <a:srgbClr val="F26B43"/>
          </p15:clr>
        </p15:guide>
        <p15:guide id="13" orient="horz" pos="3912">
          <p15:clr>
            <a:srgbClr val="F26B43"/>
          </p15:clr>
        </p15:guide>
        <p15:guide id="16" orient="horz" pos="936">
          <p15:clr>
            <a:srgbClr val="F26B43"/>
          </p15:clr>
        </p15:guide>
        <p15:guide id="17" pos="216">
          <p15:clr>
            <a:srgbClr val="F26B43"/>
          </p15:clr>
        </p15:guide>
        <p15:guide id="18" pos="7464">
          <p15:clr>
            <a:srgbClr val="F26B43"/>
          </p15:clr>
        </p15:guide>
        <p15:guide id="19" pos="6480">
          <p15:clr>
            <a:srgbClr val="F26B43"/>
          </p15:clr>
        </p15:guide>
        <p15:guide id="22" orient="horz" pos="744">
          <p15:clr>
            <a:srgbClr val="F26B43"/>
          </p15:clr>
        </p15:guide>
        <p15:guide id="23" orient="horz" pos="4200">
          <p15:clr>
            <a:srgbClr val="F26B43"/>
          </p15:clr>
        </p15:guide>
        <p15:guide id="25" pos="3840">
          <p15:clr>
            <a:srgbClr val="F26B43"/>
          </p15:clr>
        </p15:guide>
        <p15:guide id="26" pos="3768">
          <p15:clr>
            <a:srgbClr val="F26B43"/>
          </p15:clr>
        </p15:guide>
        <p15:guide id="27" pos="3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savvas.raptis@jhuapl.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savvasraptis.github.io/"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emf"/><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0.png"/><Relationship Id="rId4" Type="http://schemas.openxmlformats.org/officeDocument/2006/relationships/image" Target="../media/image1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01F20E2-1953-954C-AADC-E6C4F6955B3F}"/>
              </a:ext>
            </a:extLst>
          </p:cNvPr>
          <p:cNvSpPr>
            <a:spLocks noGrp="1"/>
          </p:cNvSpPr>
          <p:nvPr>
            <p:ph type="body" sz="quarter" idx="27"/>
          </p:nvPr>
        </p:nvSpPr>
        <p:spPr>
          <a:xfrm>
            <a:off x="687514" y="5157434"/>
            <a:ext cx="8924837" cy="1364476"/>
          </a:xfrm>
        </p:spPr>
        <p:txBody>
          <a:bodyPr/>
          <a:lstStyle/>
          <a:p>
            <a:r>
              <a:rPr lang="en-US" b="1" dirty="0"/>
              <a:t>S. Raptis</a:t>
            </a:r>
            <a:r>
              <a:rPr lang="en-US" b="1" baseline="30000" dirty="0"/>
              <a:t>1</a:t>
            </a:r>
            <a:r>
              <a:rPr lang="en-US" dirty="0"/>
              <a:t>, V. Merkin</a:t>
            </a:r>
            <a:r>
              <a:rPr lang="en-US" b="1" baseline="30000" dirty="0"/>
              <a:t>1</a:t>
            </a:r>
            <a:r>
              <a:rPr lang="en-US" dirty="0"/>
              <a:t>, A. Sciola</a:t>
            </a:r>
            <a:r>
              <a:rPr lang="en-US" b="1" baseline="30000" dirty="0"/>
              <a:t>1</a:t>
            </a:r>
            <a:r>
              <a:rPr lang="en-US" dirty="0"/>
              <a:t>, S. Ohtani</a:t>
            </a:r>
            <a:r>
              <a:rPr lang="en-US" b="1" baseline="30000" dirty="0"/>
              <a:t>1</a:t>
            </a:r>
            <a:r>
              <a:rPr lang="en-US" dirty="0"/>
              <a:t>,  K. Sorathia</a:t>
            </a:r>
            <a:r>
              <a:rPr lang="en-US" b="1" baseline="30000" dirty="0"/>
              <a:t>1</a:t>
            </a:r>
            <a:r>
              <a:rPr lang="en-US" dirty="0"/>
              <a:t>, J. Tibbetts</a:t>
            </a:r>
            <a:r>
              <a:rPr lang="en-US" b="1" baseline="30000" dirty="0"/>
              <a:t>1</a:t>
            </a:r>
            <a:r>
              <a:rPr lang="en-US" dirty="0"/>
              <a:t>, A. Keesee</a:t>
            </a:r>
            <a:r>
              <a:rPr lang="en-US" b="1" baseline="30000" dirty="0"/>
              <a:t>1</a:t>
            </a:r>
            <a:r>
              <a:rPr lang="en-US" dirty="0"/>
              <a:t>, M. Gkioulidou</a:t>
            </a:r>
            <a:r>
              <a:rPr lang="en-US" b="1" baseline="30000" dirty="0"/>
              <a:t>1</a:t>
            </a:r>
            <a:endParaRPr lang="en-US" dirty="0"/>
          </a:p>
          <a:p>
            <a:r>
              <a:rPr lang="en-US" baseline="30000" dirty="0"/>
              <a:t>1</a:t>
            </a:r>
            <a:r>
              <a:rPr lang="en-US" dirty="0"/>
              <a:t>JHU/APL</a:t>
            </a:r>
          </a:p>
          <a:p>
            <a:r>
              <a:rPr lang="en-US" baseline="30000" dirty="0"/>
              <a:t>2</a:t>
            </a:r>
            <a:r>
              <a:rPr lang="en-US" dirty="0"/>
              <a:t>University of New Hampshire</a:t>
            </a:r>
            <a:endParaRPr lang="en-US" baseline="30000" dirty="0"/>
          </a:p>
          <a:p>
            <a:endParaRPr lang="en-US" baseline="30000" dirty="0"/>
          </a:p>
        </p:txBody>
      </p:sp>
      <p:sp>
        <p:nvSpPr>
          <p:cNvPr id="4" name="Title 3">
            <a:extLst>
              <a:ext uri="{FF2B5EF4-FFF2-40B4-BE49-F238E27FC236}">
                <a16:creationId xmlns:a16="http://schemas.microsoft.com/office/drawing/2014/main" id="{43FB9558-125D-4F4F-8C6C-74DF7CA4FB83}"/>
              </a:ext>
            </a:extLst>
          </p:cNvPr>
          <p:cNvSpPr>
            <a:spLocks noGrp="1"/>
          </p:cNvSpPr>
          <p:nvPr>
            <p:ph type="ctrTitle"/>
          </p:nvPr>
        </p:nvSpPr>
        <p:spPr>
          <a:xfrm>
            <a:off x="1278939" y="2025137"/>
            <a:ext cx="9634122" cy="1667663"/>
          </a:xfrm>
        </p:spPr>
        <p:txBody>
          <a:bodyPr>
            <a:noAutofit/>
          </a:bodyPr>
          <a:lstStyle/>
          <a:p>
            <a:pPr algn="ctr"/>
            <a:r>
              <a:rPr lang="en-US" dirty="0"/>
              <a:t>Advances in Understanding Stormtime Magnetotail Dynamics </a:t>
            </a:r>
          </a:p>
        </p:txBody>
      </p:sp>
      <p:sp>
        <p:nvSpPr>
          <p:cNvPr id="10" name="Text Placeholder 3">
            <a:extLst>
              <a:ext uri="{FF2B5EF4-FFF2-40B4-BE49-F238E27FC236}">
                <a16:creationId xmlns:a16="http://schemas.microsoft.com/office/drawing/2014/main" id="{7FD43A0D-4C36-9D4E-83C8-9AD60061A643}"/>
              </a:ext>
            </a:extLst>
          </p:cNvPr>
          <p:cNvSpPr txBox="1">
            <a:spLocks/>
          </p:cNvSpPr>
          <p:nvPr/>
        </p:nvSpPr>
        <p:spPr>
          <a:xfrm>
            <a:off x="685799" y="4393321"/>
            <a:ext cx="3921370" cy="1333500"/>
          </a:xfrm>
          <a:prstGeom prst="rect">
            <a:avLst/>
          </a:prstGeom>
        </p:spPr>
        <p:txBody>
          <a:bodyPr/>
          <a:lstStyle>
            <a:lvl1pPr marL="228600" indent="-228600" algn="l" defTabSz="914400" rtl="0" eaLnBrk="1" latinLnBrk="0" hangingPunct="1">
              <a:lnSpc>
                <a:spcPct val="100000"/>
              </a:lnSpc>
              <a:spcBef>
                <a:spcPts val="1000"/>
              </a:spcBef>
              <a:buFont typeface="Arial"/>
              <a:buChar char="•"/>
              <a:defRPr sz="2000" kern="1200">
                <a:solidFill>
                  <a:schemeClr val="accent5">
                    <a:lumMod val="50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accent5">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accent5">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accent5">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200"/>
              </a:spcBef>
              <a:buNone/>
            </a:pPr>
            <a:endParaRPr lang="en-US" dirty="0">
              <a:solidFill>
                <a:schemeClr val="bg1"/>
              </a:solidFill>
            </a:endParaRPr>
          </a:p>
        </p:txBody>
      </p:sp>
      <p:sp>
        <p:nvSpPr>
          <p:cNvPr id="3" name="Text Placeholder 2">
            <a:extLst>
              <a:ext uri="{FF2B5EF4-FFF2-40B4-BE49-F238E27FC236}">
                <a16:creationId xmlns:a16="http://schemas.microsoft.com/office/drawing/2014/main" id="{EF124813-01FB-466D-F289-DE1C8B2CA16D}"/>
              </a:ext>
            </a:extLst>
          </p:cNvPr>
          <p:cNvSpPr>
            <a:spLocks noGrp="1"/>
          </p:cNvSpPr>
          <p:nvPr>
            <p:ph type="body" sz="quarter" idx="26"/>
          </p:nvPr>
        </p:nvSpPr>
        <p:spPr>
          <a:xfrm>
            <a:off x="685799" y="4040089"/>
            <a:ext cx="4854368" cy="706464"/>
          </a:xfrm>
        </p:spPr>
        <p:txBody>
          <a:bodyPr/>
          <a:lstStyle/>
          <a:p>
            <a:r>
              <a:rPr lang="en-US" dirty="0"/>
              <a:t>Wednesday 11 December 2024</a:t>
            </a:r>
          </a:p>
        </p:txBody>
      </p:sp>
      <p:sp>
        <p:nvSpPr>
          <p:cNvPr id="2" name="TextBox 1">
            <a:extLst>
              <a:ext uri="{FF2B5EF4-FFF2-40B4-BE49-F238E27FC236}">
                <a16:creationId xmlns:a16="http://schemas.microsoft.com/office/drawing/2014/main" id="{DDA5A49B-BB8A-6DB4-7A38-D26D742B080A}"/>
              </a:ext>
            </a:extLst>
          </p:cNvPr>
          <p:cNvSpPr txBox="1"/>
          <p:nvPr/>
        </p:nvSpPr>
        <p:spPr>
          <a:xfrm>
            <a:off x="0" y="6538398"/>
            <a:ext cx="5787851" cy="307777"/>
          </a:xfrm>
          <a:prstGeom prst="rect">
            <a:avLst/>
          </a:prstGeom>
          <a:noFill/>
          <a:ln w="19050">
            <a:noFill/>
          </a:ln>
        </p:spPr>
        <p:txBody>
          <a:bodyPr wrap="square" rtlCol="0">
            <a:spAutoFit/>
          </a:bodyPr>
          <a:lstStyle/>
          <a:p>
            <a:r>
              <a:rPr lang="en-US" sz="1400" dirty="0">
                <a:solidFill>
                  <a:schemeClr val="tx2">
                    <a:lumMod val="75000"/>
                  </a:schemeClr>
                </a:solidFill>
                <a:hlinkClick r:id="rId3"/>
              </a:rPr>
              <a:t>savvas.raptis@jhuapl.edu</a:t>
            </a:r>
            <a:r>
              <a:rPr lang="en-US" sz="1400" dirty="0">
                <a:solidFill>
                  <a:schemeClr val="tx2">
                    <a:lumMod val="75000"/>
                  </a:schemeClr>
                </a:solidFill>
              </a:rPr>
              <a:t> </a:t>
            </a:r>
            <a:r>
              <a:rPr lang="en-US" sz="1400" dirty="0">
                <a:solidFill>
                  <a:schemeClr val="tx2">
                    <a:lumMod val="75000"/>
                  </a:schemeClr>
                </a:solidFill>
                <a:hlinkClick r:id="rId4"/>
              </a:rPr>
              <a:t>https://savvasraptis.github.io</a:t>
            </a:r>
            <a:r>
              <a:rPr lang="en-US" sz="1400" dirty="0">
                <a:solidFill>
                  <a:schemeClr val="tx2">
                    <a:lumMod val="75000"/>
                  </a:schemeClr>
                </a:solidFill>
              </a:rPr>
              <a:t> </a:t>
            </a:r>
          </a:p>
        </p:txBody>
      </p:sp>
    </p:spTree>
    <p:extLst>
      <p:ext uri="{BB962C8B-B14F-4D97-AF65-F5344CB8AC3E}">
        <p14:creationId xmlns:p14="http://schemas.microsoft.com/office/powerpoint/2010/main" val="2678697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F65E4-26AC-E6BD-4B71-144A5C2C55A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632CEB-B030-088E-E8C7-74779FFB68B4}"/>
              </a:ext>
            </a:extLst>
          </p:cNvPr>
          <p:cNvSpPr>
            <a:spLocks noGrp="1"/>
          </p:cNvSpPr>
          <p:nvPr>
            <p:ph type="sldNum" sz="quarter" idx="16"/>
          </p:nvPr>
        </p:nvSpPr>
        <p:spPr/>
        <p:txBody>
          <a:bodyPr/>
          <a:lstStyle/>
          <a:p>
            <a:fld id="{4EBCDCBD-78E1-0D41-A999-31B5EBF8E02C}" type="slidenum">
              <a:rPr lang="en-US" smtClean="0"/>
              <a:pPr/>
              <a:t>10</a:t>
            </a:fld>
            <a:endParaRPr lang="en-US" dirty="0"/>
          </a:p>
        </p:txBody>
      </p:sp>
      <p:sp>
        <p:nvSpPr>
          <p:cNvPr id="4" name="Title 3">
            <a:extLst>
              <a:ext uri="{FF2B5EF4-FFF2-40B4-BE49-F238E27FC236}">
                <a16:creationId xmlns:a16="http://schemas.microsoft.com/office/drawing/2014/main" id="{73584155-2745-D140-9B77-C460B59711AF}"/>
              </a:ext>
            </a:extLst>
          </p:cNvPr>
          <p:cNvSpPr>
            <a:spLocks noGrp="1"/>
          </p:cNvSpPr>
          <p:nvPr>
            <p:ph type="title"/>
          </p:nvPr>
        </p:nvSpPr>
        <p:spPr/>
        <p:txBody>
          <a:bodyPr/>
          <a:lstStyle/>
          <a:p>
            <a:r>
              <a:rPr lang="en-US" dirty="0"/>
              <a:t>Summary</a:t>
            </a:r>
          </a:p>
        </p:txBody>
      </p:sp>
      <p:sp>
        <p:nvSpPr>
          <p:cNvPr id="5" name="Date Placeholder 4">
            <a:extLst>
              <a:ext uri="{FF2B5EF4-FFF2-40B4-BE49-F238E27FC236}">
                <a16:creationId xmlns:a16="http://schemas.microsoft.com/office/drawing/2014/main" id="{9BE7476B-68EF-51C8-101F-67830EE801D2}"/>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sp>
        <p:nvSpPr>
          <p:cNvPr id="2" name="TextBox 1">
            <a:extLst>
              <a:ext uri="{FF2B5EF4-FFF2-40B4-BE49-F238E27FC236}">
                <a16:creationId xmlns:a16="http://schemas.microsoft.com/office/drawing/2014/main" id="{003506A6-1047-C332-7B7C-6F1E5A9B26A6}"/>
              </a:ext>
            </a:extLst>
          </p:cNvPr>
          <p:cNvSpPr txBox="1"/>
          <p:nvPr/>
        </p:nvSpPr>
        <p:spPr>
          <a:xfrm>
            <a:off x="342899" y="1429713"/>
            <a:ext cx="11333287" cy="4401205"/>
          </a:xfrm>
          <a:prstGeom prst="rect">
            <a:avLst/>
          </a:prstGeom>
          <a:noFill/>
          <a:ln w="19050">
            <a:noFill/>
          </a:ln>
        </p:spPr>
        <p:txBody>
          <a:bodyPr wrap="square" rtlCol="0">
            <a:spAutoFit/>
          </a:bodyPr>
          <a:lstStyle/>
          <a:p>
            <a:pPr algn="ctr"/>
            <a:r>
              <a:rPr lang="en-US" sz="2000" dirty="0">
                <a:solidFill>
                  <a:srgbClr val="FF0000"/>
                </a:solidFill>
                <a:latin typeface="Palatino" pitchFamily="2" charset="77"/>
                <a:ea typeface="Palatino" pitchFamily="2" charset="77"/>
              </a:rPr>
              <a:t>Contribution of Mesoscale Burst Intervals in tail dynamics remains a major unanswered question* </a:t>
            </a:r>
          </a:p>
          <a:p>
            <a:pPr algn="ctr"/>
            <a:endParaRPr lang="en-US" sz="2000" dirty="0"/>
          </a:p>
          <a:p>
            <a:r>
              <a:rPr lang="en-US" sz="2000" dirty="0"/>
              <a:t>However, recent simulation and observation efforts have showed us that :</a:t>
            </a:r>
          </a:p>
          <a:p>
            <a:pPr algn="l"/>
            <a:endParaRPr lang="en-US" sz="2000" dirty="0">
              <a:solidFill>
                <a:srgbClr val="000000"/>
              </a:solidFill>
            </a:endParaRPr>
          </a:p>
          <a:p>
            <a:pPr marL="457200" indent="-457200">
              <a:buAutoNum type="alphaLcParenBoth"/>
            </a:pPr>
            <a:r>
              <a:rPr lang="en-US" sz="2000" dirty="0">
                <a:solidFill>
                  <a:srgbClr val="000000"/>
                </a:solidFill>
              </a:rPr>
              <a:t>During the </a:t>
            </a:r>
            <a:r>
              <a:rPr lang="en-US" sz="2000" b="1" dirty="0">
                <a:solidFill>
                  <a:srgbClr val="000000"/>
                </a:solidFill>
              </a:rPr>
              <a:t>initial buildup of the ring current at least 50% of the net transport below 6 R</a:t>
            </a:r>
            <a:r>
              <a:rPr lang="en-US" sz="2000" b="1" baseline="-25000" dirty="0">
                <a:solidFill>
                  <a:srgbClr val="000000"/>
                </a:solidFill>
              </a:rPr>
              <a:t>E</a:t>
            </a:r>
            <a:r>
              <a:rPr lang="en-US" sz="2000" b="1" dirty="0">
                <a:solidFill>
                  <a:srgbClr val="000000"/>
                </a:solidFill>
              </a:rPr>
              <a:t> is due to plasma sheet bubbles (</a:t>
            </a:r>
            <a:r>
              <a:rPr lang="en-US" sz="2000" b="1" dirty="0" err="1">
                <a:solidFill>
                  <a:srgbClr val="000000"/>
                </a:solidFill>
              </a:rPr>
              <a:t>Sciola</a:t>
            </a:r>
            <a:r>
              <a:rPr lang="en-US" sz="2000" b="1" dirty="0">
                <a:solidFill>
                  <a:srgbClr val="000000"/>
                </a:solidFill>
              </a:rPr>
              <a:t>+ 2023).</a:t>
            </a:r>
          </a:p>
          <a:p>
            <a:pPr marL="457200" indent="-457200">
              <a:buFontTx/>
              <a:buAutoNum type="alphaLcParenBoth"/>
            </a:pPr>
            <a:r>
              <a:rPr lang="en-US" sz="2000" dirty="0">
                <a:solidFill>
                  <a:srgbClr val="000000"/>
                </a:solidFill>
              </a:rPr>
              <a:t>During storms </a:t>
            </a:r>
            <a:r>
              <a:rPr lang="en-US" sz="2000" b="1" dirty="0">
                <a:solidFill>
                  <a:srgbClr val="000000"/>
                </a:solidFill>
                <a:effectLst/>
                <a:latin typeface="Arial" panose="020B0604020202020204" pitchFamily="34" charset="0"/>
              </a:rPr>
              <a:t>dawnside BBFs create multiscale enhancement of the dawnside AEJ and cause large dB/dt</a:t>
            </a:r>
            <a:r>
              <a:rPr lang="en-US" sz="2000" dirty="0">
                <a:solidFill>
                  <a:srgbClr val="000000"/>
                </a:solidFill>
                <a:effectLst/>
                <a:latin typeface="Arial" panose="020B0604020202020204" pitchFamily="34" charset="0"/>
              </a:rPr>
              <a:t> (Kareem+2023).</a:t>
            </a:r>
            <a:endParaRPr lang="en-US" sz="2000" b="1" dirty="0">
              <a:solidFill>
                <a:srgbClr val="000000"/>
              </a:solidFill>
            </a:endParaRPr>
          </a:p>
          <a:p>
            <a:pPr marL="457200" indent="-457200">
              <a:buAutoNum type="alphaLcParenBoth"/>
            </a:pPr>
            <a:r>
              <a:rPr lang="en-US" sz="2000" b="1" dirty="0">
                <a:solidFill>
                  <a:srgbClr val="000000"/>
                </a:solidFill>
              </a:rPr>
              <a:t>Stormtime convection </a:t>
            </a:r>
            <a:r>
              <a:rPr lang="en-US" sz="2000" dirty="0">
                <a:solidFill>
                  <a:srgbClr val="000000"/>
                </a:solidFill>
              </a:rPr>
              <a:t>is associated to more </a:t>
            </a:r>
            <a:r>
              <a:rPr lang="en-US" sz="2000" b="1" dirty="0">
                <a:solidFill>
                  <a:srgbClr val="000000"/>
                </a:solidFill>
              </a:rPr>
              <a:t>dipolar field at dusk </a:t>
            </a:r>
            <a:r>
              <a:rPr lang="en-US" sz="2000" dirty="0">
                <a:solidFill>
                  <a:srgbClr val="000000"/>
                </a:solidFill>
              </a:rPr>
              <a:t>and</a:t>
            </a:r>
            <a:r>
              <a:rPr lang="en-US" sz="2000" b="1" dirty="0">
                <a:solidFill>
                  <a:srgbClr val="000000"/>
                </a:solidFill>
              </a:rPr>
              <a:t> faster flow at dawn (Raptis+2024).</a:t>
            </a:r>
          </a:p>
          <a:p>
            <a:pPr marL="457200" indent="-457200">
              <a:buAutoNum type="alphaLcParenBoth"/>
            </a:pPr>
            <a:r>
              <a:rPr lang="en-US" sz="2000" b="1" dirty="0">
                <a:solidFill>
                  <a:srgbClr val="000000"/>
                </a:solidFill>
              </a:rPr>
              <a:t>BBFs contribution to magnetic flux transport is elevated during storms, accounting for 30-50% (Ongoing).</a:t>
            </a:r>
          </a:p>
          <a:p>
            <a:pPr marL="457200" indent="-457200">
              <a:buAutoNum type="alphaLcParenBoth"/>
            </a:pPr>
            <a:r>
              <a:rPr lang="en-US" sz="2000" b="1" dirty="0">
                <a:solidFill>
                  <a:srgbClr val="000000"/>
                </a:solidFill>
              </a:rPr>
              <a:t>BBFs are more frequent during storms, and are more frequent at dawn during the main phase and at dusk during quiet/recovery times (Ongoing).</a:t>
            </a:r>
            <a:endParaRPr lang="en-US" sz="2000" dirty="0">
              <a:solidFill>
                <a:srgbClr val="000000"/>
              </a:solidFill>
            </a:endParaRPr>
          </a:p>
        </p:txBody>
      </p:sp>
      <p:sp>
        <p:nvSpPr>
          <p:cNvPr id="7" name="TextBox 6">
            <a:extLst>
              <a:ext uri="{FF2B5EF4-FFF2-40B4-BE49-F238E27FC236}">
                <a16:creationId xmlns:a16="http://schemas.microsoft.com/office/drawing/2014/main" id="{C4B735A4-DCF0-F9B0-36F3-74131910F0B7}"/>
              </a:ext>
            </a:extLst>
          </p:cNvPr>
          <p:cNvSpPr txBox="1"/>
          <p:nvPr/>
        </p:nvSpPr>
        <p:spPr>
          <a:xfrm>
            <a:off x="0" y="6091793"/>
            <a:ext cx="6560963" cy="276999"/>
          </a:xfrm>
          <a:prstGeom prst="rect">
            <a:avLst/>
          </a:prstGeom>
          <a:noFill/>
          <a:ln w="19050">
            <a:noFill/>
          </a:ln>
        </p:spPr>
        <p:txBody>
          <a:bodyPr wrap="none" rtlCol="0">
            <a:spAutoFit/>
          </a:bodyPr>
          <a:lstStyle/>
          <a:p>
            <a:pPr algn="l"/>
            <a:r>
              <a:rPr lang="en-US" sz="1200" dirty="0">
                <a:solidFill>
                  <a:schemeClr val="tx1"/>
                </a:solidFill>
              </a:rPr>
              <a:t>See also Anusree </a:t>
            </a:r>
            <a:r>
              <a:rPr lang="en-US" sz="1200" dirty="0" err="1">
                <a:solidFill>
                  <a:schemeClr val="tx1"/>
                </a:solidFill>
              </a:rPr>
              <a:t>Devanandan’s</a:t>
            </a:r>
            <a:r>
              <a:rPr lang="en-US" sz="1200" dirty="0">
                <a:solidFill>
                  <a:schemeClr val="tx1"/>
                </a:solidFill>
              </a:rPr>
              <a:t> Poster: </a:t>
            </a:r>
            <a:r>
              <a:rPr lang="en-US" sz="1200" b="1" dirty="0">
                <a:solidFill>
                  <a:schemeClr val="tx1"/>
                </a:solidFill>
              </a:rPr>
              <a:t>SM13A-2769 </a:t>
            </a:r>
            <a:r>
              <a:rPr lang="en-US" sz="1200" dirty="0">
                <a:solidFill>
                  <a:schemeClr val="tx1"/>
                </a:solidFill>
              </a:rPr>
              <a:t>and</a:t>
            </a:r>
            <a:r>
              <a:rPr lang="en-US" sz="1200" b="1" dirty="0">
                <a:solidFill>
                  <a:schemeClr val="tx1"/>
                </a:solidFill>
              </a:rPr>
              <a:t> </a:t>
            </a:r>
            <a:r>
              <a:rPr lang="en-US" sz="1200" dirty="0">
                <a:solidFill>
                  <a:schemeClr val="tx1"/>
                </a:solidFill>
              </a:rPr>
              <a:t>Joel Tibbetts Poster: </a:t>
            </a:r>
            <a:r>
              <a:rPr lang="en-US" sz="1200" b="1" dirty="0">
                <a:solidFill>
                  <a:schemeClr val="tx1"/>
                </a:solidFill>
              </a:rPr>
              <a:t>SM13A-2772</a:t>
            </a:r>
            <a:endParaRPr lang="en-US" sz="1200" dirty="0">
              <a:solidFill>
                <a:schemeClr val="tx1"/>
              </a:solidFill>
            </a:endParaRPr>
          </a:p>
        </p:txBody>
      </p:sp>
      <p:sp>
        <p:nvSpPr>
          <p:cNvPr id="11" name="TextBox 10">
            <a:extLst>
              <a:ext uri="{FF2B5EF4-FFF2-40B4-BE49-F238E27FC236}">
                <a16:creationId xmlns:a16="http://schemas.microsoft.com/office/drawing/2014/main" id="{983790FA-DF69-8471-918B-D156EC4D1C4A}"/>
              </a:ext>
            </a:extLst>
          </p:cNvPr>
          <p:cNvSpPr txBox="1"/>
          <p:nvPr/>
        </p:nvSpPr>
        <p:spPr>
          <a:xfrm>
            <a:off x="7214989" y="6097418"/>
            <a:ext cx="6110416" cy="369332"/>
          </a:xfrm>
          <a:prstGeom prst="rect">
            <a:avLst/>
          </a:prstGeom>
          <a:noFill/>
          <a:ln w="19050">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sz="1800" dirty="0">
                <a:solidFill>
                  <a:schemeClr val="tx1"/>
                </a:solidFill>
              </a:rPr>
              <a:t>See Decadal</a:t>
            </a:r>
            <a:r>
              <a:rPr lang="en-US" sz="1800" dirty="0"/>
              <a:t> </a:t>
            </a:r>
            <a:r>
              <a:rPr lang="en-US" sz="1800" dirty="0">
                <a:solidFill>
                  <a:schemeClr val="tx1"/>
                </a:solidFill>
              </a:rPr>
              <a:t>mission recommendation: “Links”</a:t>
            </a:r>
            <a:endParaRPr lang="en-US" sz="1800" dirty="0"/>
          </a:p>
        </p:txBody>
      </p:sp>
    </p:spTree>
    <p:extLst>
      <p:ext uri="{BB962C8B-B14F-4D97-AF65-F5344CB8AC3E}">
        <p14:creationId xmlns:p14="http://schemas.microsoft.com/office/powerpoint/2010/main" val="53474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01F01-2922-4C5D-7D51-3E3D51CE9E5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B55E35-0A1F-F557-E058-D2C3BBB25CB8}"/>
              </a:ext>
            </a:extLst>
          </p:cNvPr>
          <p:cNvSpPr>
            <a:spLocks noGrp="1"/>
          </p:cNvSpPr>
          <p:nvPr>
            <p:ph type="sldNum" sz="quarter" idx="16"/>
          </p:nvPr>
        </p:nvSpPr>
        <p:spPr/>
        <p:txBody>
          <a:bodyPr/>
          <a:lstStyle/>
          <a:p>
            <a:fld id="{4EBCDCBD-78E1-0D41-A999-31B5EBF8E02C}" type="slidenum">
              <a:rPr lang="en-US" smtClean="0"/>
              <a:pPr/>
              <a:t>11</a:t>
            </a:fld>
            <a:endParaRPr lang="en-US" dirty="0"/>
          </a:p>
        </p:txBody>
      </p:sp>
      <p:sp>
        <p:nvSpPr>
          <p:cNvPr id="6" name="Title 5">
            <a:extLst>
              <a:ext uri="{FF2B5EF4-FFF2-40B4-BE49-F238E27FC236}">
                <a16:creationId xmlns:a16="http://schemas.microsoft.com/office/drawing/2014/main" id="{0D54559F-1A5C-F85D-8032-5B146119A770}"/>
              </a:ext>
            </a:extLst>
          </p:cNvPr>
          <p:cNvSpPr>
            <a:spLocks noGrp="1"/>
          </p:cNvSpPr>
          <p:nvPr>
            <p:ph type="title"/>
          </p:nvPr>
        </p:nvSpPr>
        <p:spPr>
          <a:xfrm>
            <a:off x="1566262" y="3040525"/>
            <a:ext cx="9059476" cy="776950"/>
          </a:xfrm>
        </p:spPr>
        <p:txBody>
          <a:bodyPr/>
          <a:lstStyle/>
          <a:p>
            <a:pPr algn="ctr"/>
            <a:r>
              <a:rPr lang="en-US" dirty="0"/>
              <a:t>Extra</a:t>
            </a:r>
          </a:p>
        </p:txBody>
      </p:sp>
      <p:sp>
        <p:nvSpPr>
          <p:cNvPr id="5" name="Date Placeholder 4">
            <a:extLst>
              <a:ext uri="{FF2B5EF4-FFF2-40B4-BE49-F238E27FC236}">
                <a16:creationId xmlns:a16="http://schemas.microsoft.com/office/drawing/2014/main" id="{86F84337-6F6F-CB0B-377D-5CE9C3551EF1}"/>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spTree>
    <p:extLst>
      <p:ext uri="{BB962C8B-B14F-4D97-AF65-F5344CB8AC3E}">
        <p14:creationId xmlns:p14="http://schemas.microsoft.com/office/powerpoint/2010/main" val="820748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B1953C-C6F6-0273-1FEA-8EFB9023722B}"/>
              </a:ext>
            </a:extLst>
          </p:cNvPr>
          <p:cNvSpPr>
            <a:spLocks noGrp="1"/>
          </p:cNvSpPr>
          <p:nvPr>
            <p:ph type="sldNum" sz="quarter" idx="16"/>
          </p:nvPr>
        </p:nvSpPr>
        <p:spPr/>
        <p:txBody>
          <a:bodyPr/>
          <a:lstStyle/>
          <a:p>
            <a:fld id="{4EBCDCBD-78E1-0D41-A999-31B5EBF8E02C}" type="slidenum">
              <a:rPr lang="en-US" smtClean="0"/>
              <a:pPr/>
              <a:t>12</a:t>
            </a:fld>
            <a:endParaRPr lang="en-US" dirty="0"/>
          </a:p>
        </p:txBody>
      </p:sp>
      <p:sp>
        <p:nvSpPr>
          <p:cNvPr id="7" name="Content Placeholder 6">
            <a:extLst>
              <a:ext uri="{FF2B5EF4-FFF2-40B4-BE49-F238E27FC236}">
                <a16:creationId xmlns:a16="http://schemas.microsoft.com/office/drawing/2014/main" id="{8B935CBF-DA3E-3BED-EE2F-A6ED2766643B}"/>
              </a:ext>
            </a:extLst>
          </p:cNvPr>
          <p:cNvSpPr>
            <a:spLocks noGrp="1"/>
          </p:cNvSpPr>
          <p:nvPr>
            <p:ph sz="quarter" idx="18"/>
          </p:nvPr>
        </p:nvSpPr>
        <p:spPr>
          <a:xfrm>
            <a:off x="476518" y="1609686"/>
            <a:ext cx="3891002" cy="4235851"/>
          </a:xfrm>
        </p:spPr>
        <p:txBody>
          <a:bodyPr/>
          <a:lstStyle/>
          <a:p>
            <a:r>
              <a:rPr lang="en-US" sz="1800" dirty="0"/>
              <a:t>Observing system simulation experiment (OSSE) for energetic neutral atom (ENA) imagers based on MAGE</a:t>
            </a:r>
          </a:p>
          <a:p>
            <a:r>
              <a:rPr lang="en-US" sz="1800" dirty="0"/>
              <a:t>Customizable to different imager characteristics and geometries (e.g., TWINS, IMAGE/MENA)</a:t>
            </a:r>
          </a:p>
          <a:p>
            <a:pPr lvl="1"/>
            <a:r>
              <a:rPr lang="en-US" dirty="0">
                <a:solidFill>
                  <a:srgbClr val="FFFF00"/>
                </a:solidFill>
                <a:sym typeface="Wingdings" panose="05000000000000000000" pitchFamily="2" charset="2"/>
              </a:rPr>
              <a:t> Enables data-model comparisons with existing missions</a:t>
            </a:r>
            <a:endParaRPr lang="en-US" dirty="0">
              <a:solidFill>
                <a:srgbClr val="FFFF00"/>
              </a:solidFill>
            </a:endParaRPr>
          </a:p>
          <a:p>
            <a:r>
              <a:rPr lang="en-US" sz="1800" dirty="0"/>
              <a:t>Motivating question: By taking MAGE data as “ground truth,” what would an ENA imager be able to resolve in terms of mesoscale features?</a:t>
            </a:r>
          </a:p>
          <a:p>
            <a:pPr lvl="1"/>
            <a:r>
              <a:rPr lang="en-US" dirty="0">
                <a:solidFill>
                  <a:srgbClr val="FFFF00"/>
                </a:solidFill>
                <a:sym typeface="Wingdings" panose="05000000000000000000" pitchFamily="2" charset="2"/>
              </a:rPr>
              <a:t> Can inform future mission design requirements</a:t>
            </a:r>
            <a:endParaRPr lang="en-US" dirty="0">
              <a:solidFill>
                <a:srgbClr val="FFFF00"/>
              </a:solidFill>
            </a:endParaRPr>
          </a:p>
        </p:txBody>
      </p:sp>
      <p:sp>
        <p:nvSpPr>
          <p:cNvPr id="6" name="Title 5">
            <a:extLst>
              <a:ext uri="{FF2B5EF4-FFF2-40B4-BE49-F238E27FC236}">
                <a16:creationId xmlns:a16="http://schemas.microsoft.com/office/drawing/2014/main" id="{0FB12954-26B2-2560-0F43-B9D8C564258E}"/>
              </a:ext>
            </a:extLst>
          </p:cNvPr>
          <p:cNvSpPr>
            <a:spLocks noGrp="1"/>
          </p:cNvSpPr>
          <p:nvPr>
            <p:ph type="title"/>
          </p:nvPr>
        </p:nvSpPr>
        <p:spPr>
          <a:xfrm>
            <a:off x="389016" y="341920"/>
            <a:ext cx="4749655" cy="776950"/>
          </a:xfrm>
        </p:spPr>
        <p:txBody>
          <a:bodyPr/>
          <a:lstStyle/>
          <a:p>
            <a:r>
              <a:rPr lang="en-US" dirty="0"/>
              <a:t>Modeling ENA Imaging with MAGE</a:t>
            </a:r>
          </a:p>
        </p:txBody>
      </p:sp>
      <p:sp>
        <p:nvSpPr>
          <p:cNvPr id="5" name="Date Placeholder 4">
            <a:extLst>
              <a:ext uri="{FF2B5EF4-FFF2-40B4-BE49-F238E27FC236}">
                <a16:creationId xmlns:a16="http://schemas.microsoft.com/office/drawing/2014/main" id="{967F41F5-41AE-1C80-1B0D-1689DEDE4E30}"/>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sp>
        <p:nvSpPr>
          <p:cNvPr id="2" name="TextBox 1">
            <a:extLst>
              <a:ext uri="{FF2B5EF4-FFF2-40B4-BE49-F238E27FC236}">
                <a16:creationId xmlns:a16="http://schemas.microsoft.com/office/drawing/2014/main" id="{EAE67EE1-0873-0DCD-D789-35D531F3DB9F}"/>
              </a:ext>
            </a:extLst>
          </p:cNvPr>
          <p:cNvSpPr txBox="1"/>
          <p:nvPr/>
        </p:nvSpPr>
        <p:spPr>
          <a:xfrm>
            <a:off x="1322231" y="6524947"/>
            <a:ext cx="7651384" cy="276999"/>
          </a:xfrm>
          <a:prstGeom prst="rect">
            <a:avLst/>
          </a:prstGeom>
          <a:noFill/>
          <a:ln w="19050">
            <a:noFill/>
          </a:ln>
        </p:spPr>
        <p:txBody>
          <a:bodyPr wrap="square" rtlCol="0">
            <a:spAutoFit/>
          </a:bodyPr>
          <a:lstStyle/>
          <a:p>
            <a:pPr algn="l"/>
            <a:r>
              <a:rPr lang="en-US" sz="1200" dirty="0">
                <a:solidFill>
                  <a:schemeClr val="bg1"/>
                </a:solidFill>
              </a:rPr>
              <a:t>Contact: Joel Tibbetts | joel.tibbetts@unh.edu					 Poster: SM13A-2772</a:t>
            </a:r>
          </a:p>
        </p:txBody>
      </p:sp>
      <p:sp>
        <p:nvSpPr>
          <p:cNvPr id="30" name="TextBox 29">
            <a:extLst>
              <a:ext uri="{FF2B5EF4-FFF2-40B4-BE49-F238E27FC236}">
                <a16:creationId xmlns:a16="http://schemas.microsoft.com/office/drawing/2014/main" id="{5ED17336-4DA9-4434-DA0F-AE70C68D2090}"/>
              </a:ext>
            </a:extLst>
          </p:cNvPr>
          <p:cNvSpPr txBox="1"/>
          <p:nvPr/>
        </p:nvSpPr>
        <p:spPr>
          <a:xfrm rot="16200000">
            <a:off x="4073878" y="1905923"/>
            <a:ext cx="2295230" cy="369332"/>
          </a:xfrm>
          <a:prstGeom prst="rect">
            <a:avLst/>
          </a:prstGeom>
          <a:solidFill>
            <a:srgbClr val="00204F"/>
          </a:solidFill>
          <a:ln w="19050">
            <a:noFill/>
          </a:ln>
        </p:spPr>
        <p:txBody>
          <a:bodyPr wrap="square" rtlCol="0">
            <a:spAutoFit/>
          </a:bodyPr>
          <a:lstStyle/>
          <a:p>
            <a:pPr algn="ctr"/>
            <a:r>
              <a:rPr lang="en-US" dirty="0">
                <a:solidFill>
                  <a:schemeClr val="bg1"/>
                </a:solidFill>
              </a:rPr>
              <a:t>MAGE MHD input</a:t>
            </a:r>
          </a:p>
        </p:txBody>
      </p:sp>
      <p:sp>
        <p:nvSpPr>
          <p:cNvPr id="31" name="TextBox 30">
            <a:extLst>
              <a:ext uri="{FF2B5EF4-FFF2-40B4-BE49-F238E27FC236}">
                <a16:creationId xmlns:a16="http://schemas.microsoft.com/office/drawing/2014/main" id="{7ED10B1B-4284-EF1A-D1A0-81820E8DDFEB}"/>
              </a:ext>
            </a:extLst>
          </p:cNvPr>
          <p:cNvSpPr txBox="1"/>
          <p:nvPr/>
        </p:nvSpPr>
        <p:spPr>
          <a:xfrm rot="16200000">
            <a:off x="4117788" y="4879728"/>
            <a:ext cx="1959372" cy="646331"/>
          </a:xfrm>
          <a:prstGeom prst="rect">
            <a:avLst/>
          </a:prstGeom>
          <a:solidFill>
            <a:srgbClr val="00204F"/>
          </a:solidFill>
          <a:ln w="19050">
            <a:noFill/>
          </a:ln>
        </p:spPr>
        <p:txBody>
          <a:bodyPr wrap="square" rtlCol="0">
            <a:spAutoFit/>
          </a:bodyPr>
          <a:lstStyle/>
          <a:p>
            <a:pPr algn="ctr"/>
            <a:r>
              <a:rPr lang="en-US" dirty="0">
                <a:solidFill>
                  <a:schemeClr val="bg1"/>
                </a:solidFill>
              </a:rPr>
              <a:t>Synthetic ENA flux output</a:t>
            </a:r>
          </a:p>
        </p:txBody>
      </p:sp>
      <p:pic>
        <p:nvPicPr>
          <p:cNvPr id="8" name="41_stacked_GAMERA_and_OSSE_16.5_80.5keV">
            <a:hlinkClick r:id="" action="ppaction://media"/>
            <a:extLst>
              <a:ext uri="{FF2B5EF4-FFF2-40B4-BE49-F238E27FC236}">
                <a16:creationId xmlns:a16="http://schemas.microsoft.com/office/drawing/2014/main" id="{473EFCA5-5B3C-C411-6727-68B2A88E3DB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58"/>
          <a:stretch/>
        </p:blipFill>
        <p:spPr>
          <a:xfrm>
            <a:off x="5486896" y="84958"/>
            <a:ext cx="6545404" cy="6349541"/>
          </a:xfrm>
          <a:prstGeom prst="rect">
            <a:avLst/>
          </a:prstGeom>
        </p:spPr>
      </p:pic>
      <p:grpSp>
        <p:nvGrpSpPr>
          <p:cNvPr id="13" name="Group 12">
            <a:extLst>
              <a:ext uri="{FF2B5EF4-FFF2-40B4-BE49-F238E27FC236}">
                <a16:creationId xmlns:a16="http://schemas.microsoft.com/office/drawing/2014/main" id="{DEA65020-A750-72EA-C60E-F814C2CE2FCF}"/>
              </a:ext>
            </a:extLst>
          </p:cNvPr>
          <p:cNvGrpSpPr/>
          <p:nvPr/>
        </p:nvGrpSpPr>
        <p:grpSpPr>
          <a:xfrm>
            <a:off x="6689128" y="4836922"/>
            <a:ext cx="420878" cy="420878"/>
            <a:chOff x="8945908" y="3135680"/>
            <a:chExt cx="579120" cy="579120"/>
          </a:xfrm>
        </p:grpSpPr>
        <p:sp>
          <p:nvSpPr>
            <p:cNvPr id="14" name="Flowchart: Connector 13">
              <a:extLst>
                <a:ext uri="{FF2B5EF4-FFF2-40B4-BE49-F238E27FC236}">
                  <a16:creationId xmlns:a16="http://schemas.microsoft.com/office/drawing/2014/main" id="{1431DD66-02F1-DD5E-B9BA-0CB2094C8061}"/>
                </a:ext>
              </a:extLst>
            </p:cNvPr>
            <p:cNvSpPr/>
            <p:nvPr/>
          </p:nvSpPr>
          <p:spPr>
            <a:xfrm>
              <a:off x="8945908" y="3135680"/>
              <a:ext cx="579120" cy="579120"/>
            </a:xfrm>
            <a:prstGeom prst="flowChartConnector">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err="1"/>
            </a:p>
          </p:txBody>
        </p:sp>
        <p:grpSp>
          <p:nvGrpSpPr>
            <p:cNvPr id="15" name="Group 14">
              <a:extLst>
                <a:ext uri="{FF2B5EF4-FFF2-40B4-BE49-F238E27FC236}">
                  <a16:creationId xmlns:a16="http://schemas.microsoft.com/office/drawing/2014/main" id="{647793DD-841B-EFA1-B793-28EED0AA5F50}"/>
                </a:ext>
              </a:extLst>
            </p:cNvPr>
            <p:cNvGrpSpPr/>
            <p:nvPr/>
          </p:nvGrpSpPr>
          <p:grpSpPr>
            <a:xfrm>
              <a:off x="9160733" y="3350806"/>
              <a:ext cx="151146" cy="151146"/>
              <a:chOff x="9160733" y="3350806"/>
              <a:chExt cx="151146" cy="151146"/>
            </a:xfrm>
          </p:grpSpPr>
          <p:sp>
            <p:nvSpPr>
              <p:cNvPr id="16" name="Flowchart: Connector 15">
                <a:extLst>
                  <a:ext uri="{FF2B5EF4-FFF2-40B4-BE49-F238E27FC236}">
                    <a16:creationId xmlns:a16="http://schemas.microsoft.com/office/drawing/2014/main" id="{69A9553F-8D90-C754-46F9-B0005079EBB1}"/>
                  </a:ext>
                </a:extLst>
              </p:cNvPr>
              <p:cNvSpPr/>
              <p:nvPr/>
            </p:nvSpPr>
            <p:spPr>
              <a:xfrm>
                <a:off x="9160733" y="3350806"/>
                <a:ext cx="151146" cy="151146"/>
              </a:xfrm>
              <a:prstGeom prst="flowChartConnector">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err="1"/>
              </a:p>
            </p:txBody>
          </p:sp>
          <p:sp>
            <p:nvSpPr>
              <p:cNvPr id="17" name="Partial Circle 16">
                <a:extLst>
                  <a:ext uri="{FF2B5EF4-FFF2-40B4-BE49-F238E27FC236}">
                    <a16:creationId xmlns:a16="http://schemas.microsoft.com/office/drawing/2014/main" id="{F117D874-01BC-0213-59FA-F2D7B7F6A453}"/>
                  </a:ext>
                </a:extLst>
              </p:cNvPr>
              <p:cNvSpPr/>
              <p:nvPr/>
            </p:nvSpPr>
            <p:spPr>
              <a:xfrm rot="10800000">
                <a:off x="9179633" y="3369405"/>
                <a:ext cx="111670" cy="111670"/>
              </a:xfrm>
              <a:prstGeom prst="pie">
                <a:avLst>
                  <a:gd name="adj1" fmla="val 5378588"/>
                  <a:gd name="adj2" fmla="val 1620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err="1">
                  <a:solidFill>
                    <a:schemeClr val="tx1"/>
                  </a:solidFill>
                </a:endParaRPr>
              </a:p>
            </p:txBody>
          </p:sp>
        </p:grpSp>
      </p:grpSp>
      <p:grpSp>
        <p:nvGrpSpPr>
          <p:cNvPr id="29" name="Group 28">
            <a:extLst>
              <a:ext uri="{FF2B5EF4-FFF2-40B4-BE49-F238E27FC236}">
                <a16:creationId xmlns:a16="http://schemas.microsoft.com/office/drawing/2014/main" id="{808F1BB3-6549-F06E-E6F8-45FE90037967}"/>
              </a:ext>
            </a:extLst>
          </p:cNvPr>
          <p:cNvGrpSpPr/>
          <p:nvPr/>
        </p:nvGrpSpPr>
        <p:grpSpPr>
          <a:xfrm>
            <a:off x="10326514" y="2629130"/>
            <a:ext cx="1223964" cy="246221"/>
            <a:chOff x="10420350" y="2758732"/>
            <a:chExt cx="1223964" cy="246221"/>
          </a:xfrm>
        </p:grpSpPr>
        <p:sp>
          <p:nvSpPr>
            <p:cNvPr id="27" name="TextBox 26">
              <a:extLst>
                <a:ext uri="{FF2B5EF4-FFF2-40B4-BE49-F238E27FC236}">
                  <a16:creationId xmlns:a16="http://schemas.microsoft.com/office/drawing/2014/main" id="{52468B59-63A0-FA01-336E-257A237FFFA8}"/>
                </a:ext>
              </a:extLst>
            </p:cNvPr>
            <p:cNvSpPr txBox="1"/>
            <p:nvPr/>
          </p:nvSpPr>
          <p:spPr>
            <a:xfrm>
              <a:off x="10420350" y="2758732"/>
              <a:ext cx="1223964" cy="246221"/>
            </a:xfrm>
            <a:prstGeom prst="rect">
              <a:avLst/>
            </a:prstGeom>
            <a:solidFill>
              <a:srgbClr val="00204F"/>
            </a:solidFill>
            <a:ln w="19050">
              <a:noFill/>
            </a:ln>
          </p:spPr>
          <p:txBody>
            <a:bodyPr wrap="square" rtlCol="0">
              <a:spAutoFit/>
            </a:bodyPr>
            <a:lstStyle/>
            <a:p>
              <a:pPr algn="r"/>
              <a:r>
                <a:rPr lang="en-US" sz="1000" dirty="0">
                  <a:solidFill>
                    <a:schemeClr val="bg1"/>
                  </a:solidFill>
                </a:rPr>
                <a:t>   = virtual satellite</a:t>
              </a:r>
            </a:p>
          </p:txBody>
        </p:sp>
        <p:sp>
          <p:nvSpPr>
            <p:cNvPr id="28" name="Star: 5 Points 27">
              <a:extLst>
                <a:ext uri="{FF2B5EF4-FFF2-40B4-BE49-F238E27FC236}">
                  <a16:creationId xmlns:a16="http://schemas.microsoft.com/office/drawing/2014/main" id="{31EC5D5B-DF17-2F58-681F-6D4B7AD297CC}"/>
                </a:ext>
              </a:extLst>
            </p:cNvPr>
            <p:cNvSpPr/>
            <p:nvPr/>
          </p:nvSpPr>
          <p:spPr>
            <a:xfrm>
              <a:off x="10475814" y="2816696"/>
              <a:ext cx="111166" cy="111166"/>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a:p>
          </p:txBody>
        </p:sp>
      </p:grpSp>
      <p:grpSp>
        <p:nvGrpSpPr>
          <p:cNvPr id="26" name="Group 25">
            <a:extLst>
              <a:ext uri="{FF2B5EF4-FFF2-40B4-BE49-F238E27FC236}">
                <a16:creationId xmlns:a16="http://schemas.microsoft.com/office/drawing/2014/main" id="{66903D30-EFF8-DB64-4185-B7B5FA388B73}"/>
              </a:ext>
            </a:extLst>
          </p:cNvPr>
          <p:cNvGrpSpPr/>
          <p:nvPr/>
        </p:nvGrpSpPr>
        <p:grpSpPr>
          <a:xfrm>
            <a:off x="9963260" y="4836922"/>
            <a:ext cx="420878" cy="420878"/>
            <a:chOff x="8945908" y="3135680"/>
            <a:chExt cx="579120" cy="579120"/>
          </a:xfrm>
        </p:grpSpPr>
        <p:sp>
          <p:nvSpPr>
            <p:cNvPr id="32" name="Flowchart: Connector 31">
              <a:extLst>
                <a:ext uri="{FF2B5EF4-FFF2-40B4-BE49-F238E27FC236}">
                  <a16:creationId xmlns:a16="http://schemas.microsoft.com/office/drawing/2014/main" id="{667F4B74-FE33-0B99-E352-48EBBECDC1CB}"/>
                </a:ext>
              </a:extLst>
            </p:cNvPr>
            <p:cNvSpPr/>
            <p:nvPr/>
          </p:nvSpPr>
          <p:spPr>
            <a:xfrm>
              <a:off x="8945908" y="3135680"/>
              <a:ext cx="579120" cy="579120"/>
            </a:xfrm>
            <a:prstGeom prst="flowChartConnector">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77500" lnSpcReduction="20000"/>
            </a:bodyPr>
            <a:lstStyle/>
            <a:p>
              <a:pPr algn="ctr"/>
              <a:endParaRPr lang="en-US" sz="2000" dirty="0" err="1"/>
            </a:p>
          </p:txBody>
        </p:sp>
        <p:grpSp>
          <p:nvGrpSpPr>
            <p:cNvPr id="33" name="Group 32">
              <a:extLst>
                <a:ext uri="{FF2B5EF4-FFF2-40B4-BE49-F238E27FC236}">
                  <a16:creationId xmlns:a16="http://schemas.microsoft.com/office/drawing/2014/main" id="{A1CA65B7-1064-07FB-5BE5-8B938F59D891}"/>
                </a:ext>
              </a:extLst>
            </p:cNvPr>
            <p:cNvGrpSpPr/>
            <p:nvPr/>
          </p:nvGrpSpPr>
          <p:grpSpPr>
            <a:xfrm>
              <a:off x="9160733" y="3350806"/>
              <a:ext cx="151146" cy="151146"/>
              <a:chOff x="9160733" y="3350806"/>
              <a:chExt cx="151146" cy="151146"/>
            </a:xfrm>
          </p:grpSpPr>
          <p:sp>
            <p:nvSpPr>
              <p:cNvPr id="34" name="Flowchart: Connector 33">
                <a:extLst>
                  <a:ext uri="{FF2B5EF4-FFF2-40B4-BE49-F238E27FC236}">
                    <a16:creationId xmlns:a16="http://schemas.microsoft.com/office/drawing/2014/main" id="{C5EEC6EA-2820-38FF-E53B-D9E375E556B2}"/>
                  </a:ext>
                </a:extLst>
              </p:cNvPr>
              <p:cNvSpPr/>
              <p:nvPr/>
            </p:nvSpPr>
            <p:spPr>
              <a:xfrm>
                <a:off x="9160733" y="3350806"/>
                <a:ext cx="151146" cy="151146"/>
              </a:xfrm>
              <a:prstGeom prst="flowChartConnector">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err="1"/>
              </a:p>
            </p:txBody>
          </p:sp>
          <p:sp>
            <p:nvSpPr>
              <p:cNvPr id="35" name="Partial Circle 34">
                <a:extLst>
                  <a:ext uri="{FF2B5EF4-FFF2-40B4-BE49-F238E27FC236}">
                    <a16:creationId xmlns:a16="http://schemas.microsoft.com/office/drawing/2014/main" id="{DFDC5458-F978-B620-54C5-598777BE9725}"/>
                  </a:ext>
                </a:extLst>
              </p:cNvPr>
              <p:cNvSpPr/>
              <p:nvPr/>
            </p:nvSpPr>
            <p:spPr>
              <a:xfrm rot="10800000">
                <a:off x="9179633" y="3369405"/>
                <a:ext cx="111670" cy="111670"/>
              </a:xfrm>
              <a:prstGeom prst="pie">
                <a:avLst>
                  <a:gd name="adj1" fmla="val 5378588"/>
                  <a:gd name="adj2" fmla="val 1620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err="1">
                  <a:solidFill>
                    <a:schemeClr val="tx1"/>
                  </a:solidFill>
                </a:endParaRPr>
              </a:p>
            </p:txBody>
          </p:sp>
        </p:grpSp>
      </p:grpSp>
      <p:sp>
        <p:nvSpPr>
          <p:cNvPr id="4" name="Arc 3">
            <a:extLst>
              <a:ext uri="{FF2B5EF4-FFF2-40B4-BE49-F238E27FC236}">
                <a16:creationId xmlns:a16="http://schemas.microsoft.com/office/drawing/2014/main" id="{BB3CCE98-B5C6-044F-6919-7236364D03FE}"/>
              </a:ext>
            </a:extLst>
          </p:cNvPr>
          <p:cNvSpPr/>
          <p:nvPr/>
        </p:nvSpPr>
        <p:spPr>
          <a:xfrm>
            <a:off x="9584965" y="148107"/>
            <a:ext cx="2188992" cy="2188992"/>
          </a:xfrm>
          <a:prstGeom prst="arc">
            <a:avLst>
              <a:gd name="adj1" fmla="val 1132550"/>
              <a:gd name="adj2" fmla="val 9636324"/>
            </a:avLst>
          </a:prstGeom>
          <a:solidFill>
            <a:srgbClr val="FFCC00">
              <a:alpha val="30196"/>
            </a:srgbClr>
          </a:solid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0713250-2021-AD5B-CC0D-36417D318C51}"/>
              </a:ext>
            </a:extLst>
          </p:cNvPr>
          <p:cNvSpPr txBox="1"/>
          <p:nvPr/>
        </p:nvSpPr>
        <p:spPr>
          <a:xfrm rot="20171779">
            <a:off x="9739528" y="1617148"/>
            <a:ext cx="466077" cy="215444"/>
          </a:xfrm>
          <a:prstGeom prst="rect">
            <a:avLst/>
          </a:prstGeom>
          <a:noFill/>
          <a:ln w="19050">
            <a:noFill/>
          </a:ln>
        </p:spPr>
        <p:txBody>
          <a:bodyPr wrap="square" rtlCol="0">
            <a:spAutoFit/>
          </a:bodyPr>
          <a:lstStyle/>
          <a:p>
            <a:pPr algn="l"/>
            <a:r>
              <a:rPr lang="en-US" sz="800" dirty="0">
                <a:solidFill>
                  <a:schemeClr val="bg1"/>
                </a:solidFill>
              </a:rPr>
              <a:t>FOV</a:t>
            </a:r>
          </a:p>
        </p:txBody>
      </p:sp>
      <p:sp>
        <p:nvSpPr>
          <p:cNvPr id="23" name="Star: 5 Points 22">
            <a:extLst>
              <a:ext uri="{FF2B5EF4-FFF2-40B4-BE49-F238E27FC236}">
                <a16:creationId xmlns:a16="http://schemas.microsoft.com/office/drawing/2014/main" id="{3525B881-6EA6-119F-14AB-F7DC5D0BBB09}"/>
              </a:ext>
            </a:extLst>
          </p:cNvPr>
          <p:cNvSpPr/>
          <p:nvPr/>
        </p:nvSpPr>
        <p:spPr>
          <a:xfrm>
            <a:off x="10622401" y="1177848"/>
            <a:ext cx="111166" cy="111166"/>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a:p>
        </p:txBody>
      </p:sp>
      <p:sp>
        <p:nvSpPr>
          <p:cNvPr id="10" name="Star: 5 Points 9">
            <a:extLst>
              <a:ext uri="{FF2B5EF4-FFF2-40B4-BE49-F238E27FC236}">
                <a16:creationId xmlns:a16="http://schemas.microsoft.com/office/drawing/2014/main" id="{AB659455-3CB8-BA0D-C727-26E9D6915199}"/>
              </a:ext>
            </a:extLst>
          </p:cNvPr>
          <p:cNvSpPr/>
          <p:nvPr/>
        </p:nvSpPr>
        <p:spPr>
          <a:xfrm>
            <a:off x="7714012" y="1489310"/>
            <a:ext cx="111166" cy="111166"/>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US" sz="2000" dirty="0"/>
          </a:p>
        </p:txBody>
      </p:sp>
    </p:spTree>
    <p:extLst>
      <p:ext uri="{BB962C8B-B14F-4D97-AF65-F5344CB8AC3E}">
        <p14:creationId xmlns:p14="http://schemas.microsoft.com/office/powerpoint/2010/main" val="29293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0C97B7-8782-1D55-75FF-6113B50FC0A5}"/>
              </a:ext>
            </a:extLst>
          </p:cNvPr>
          <p:cNvSpPr>
            <a:spLocks noGrp="1"/>
          </p:cNvSpPr>
          <p:nvPr>
            <p:ph type="sldNum" sz="quarter" idx="16"/>
          </p:nvPr>
        </p:nvSpPr>
        <p:spPr/>
        <p:txBody>
          <a:bodyPr/>
          <a:lstStyle/>
          <a:p>
            <a:fld id="{4EBCDCBD-78E1-0D41-A999-31B5EBF8E02C}" type="slidenum">
              <a:rPr lang="en-US" smtClean="0"/>
              <a:pPr/>
              <a:t>2</a:t>
            </a:fld>
            <a:endParaRPr lang="en-US" dirty="0"/>
          </a:p>
        </p:txBody>
      </p:sp>
      <p:sp>
        <p:nvSpPr>
          <p:cNvPr id="4" name="Title 3">
            <a:extLst>
              <a:ext uri="{FF2B5EF4-FFF2-40B4-BE49-F238E27FC236}">
                <a16:creationId xmlns:a16="http://schemas.microsoft.com/office/drawing/2014/main" id="{3B616211-E416-9FF8-9F93-758C86821DFC}"/>
              </a:ext>
            </a:extLst>
          </p:cNvPr>
          <p:cNvSpPr>
            <a:spLocks noGrp="1"/>
          </p:cNvSpPr>
          <p:nvPr>
            <p:ph type="title"/>
          </p:nvPr>
        </p:nvSpPr>
        <p:spPr/>
        <p:txBody>
          <a:bodyPr/>
          <a:lstStyle/>
          <a:p>
            <a:r>
              <a:rPr lang="en-US" sz="3200" dirty="0"/>
              <a:t>CGS Science Theme 1</a:t>
            </a:r>
            <a:endParaRPr lang="en-US" dirty="0"/>
          </a:p>
        </p:txBody>
      </p:sp>
      <p:sp>
        <p:nvSpPr>
          <p:cNvPr id="5" name="Date Placeholder 4">
            <a:extLst>
              <a:ext uri="{FF2B5EF4-FFF2-40B4-BE49-F238E27FC236}">
                <a16:creationId xmlns:a16="http://schemas.microsoft.com/office/drawing/2014/main" id="{1B2B3865-2F99-C9A8-7B9F-727768E771E7}"/>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sp>
        <p:nvSpPr>
          <p:cNvPr id="10" name="Text Placeholder 8">
            <a:extLst>
              <a:ext uri="{FF2B5EF4-FFF2-40B4-BE49-F238E27FC236}">
                <a16:creationId xmlns:a16="http://schemas.microsoft.com/office/drawing/2014/main" id="{03285898-1B09-8D89-0A32-5F13284AB861}"/>
              </a:ext>
            </a:extLst>
          </p:cNvPr>
          <p:cNvSpPr txBox="1">
            <a:spLocks/>
          </p:cNvSpPr>
          <p:nvPr/>
        </p:nvSpPr>
        <p:spPr>
          <a:xfrm>
            <a:off x="268109" y="818889"/>
            <a:ext cx="11277600" cy="3860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70000" lnSpcReduction="20000"/>
          </a:bodyPr>
          <a:lstStyle>
            <a:lvl1pPr marL="0" indent="0" algn="l" defTabSz="914400" rtl="0" eaLnBrk="1" latinLnBrk="0" hangingPunct="1">
              <a:lnSpc>
                <a:spcPct val="90000"/>
              </a:lnSpc>
              <a:spcBef>
                <a:spcPts val="1000"/>
              </a:spcBef>
              <a:spcAft>
                <a:spcPts val="800"/>
              </a:spcAft>
              <a:buClr>
                <a:srgbClr val="5884F3"/>
              </a:buClr>
              <a:buSzTx/>
              <a:buFontTx/>
              <a:buNone/>
              <a:tabLst/>
              <a:defRPr sz="2400" kern="1200">
                <a:solidFill>
                  <a:srgbClr val="8497B0"/>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5884F3"/>
              </a:buClr>
              <a:buSzPct val="110000"/>
              <a:buFont typeface=".AppleSystemUIFont" charset="-120"/>
              <a:buChar char="-"/>
              <a:tabLst/>
              <a:defRPr sz="1800" kern="1200">
                <a:solidFill>
                  <a:schemeClr val="tx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5884F3"/>
              </a:buClr>
              <a:buSzPct val="110000"/>
              <a:buFont typeface="Wingdings" charset="2"/>
              <a:buChar char="§"/>
              <a:tabLst/>
              <a:defRPr sz="1800" kern="1200">
                <a:solidFill>
                  <a:schemeClr val="tx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5884F3"/>
              </a:buClr>
              <a:buSzPct val="110000"/>
              <a:buFont typeface="Courier New" charset="0"/>
              <a:buChar char="o"/>
              <a:tabLst/>
              <a:defRPr sz="18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Multiscale plasma sheet transport, ring current build-up, and their global impacts throughout stormtime geospace</a:t>
            </a:r>
          </a:p>
        </p:txBody>
      </p:sp>
      <p:pic>
        <p:nvPicPr>
          <p:cNvPr id="11" name="ts07d_RC_injections.png" descr="ts07d_RC_injections.png">
            <a:extLst>
              <a:ext uri="{FF2B5EF4-FFF2-40B4-BE49-F238E27FC236}">
                <a16:creationId xmlns:a16="http://schemas.microsoft.com/office/drawing/2014/main" id="{AC186305-0054-8330-905E-19BEF41B482D}"/>
              </a:ext>
            </a:extLst>
          </p:cNvPr>
          <p:cNvPicPr>
            <a:picLocks noChangeAspect="1"/>
          </p:cNvPicPr>
          <p:nvPr/>
        </p:nvPicPr>
        <p:blipFill>
          <a:blip r:embed="rId3"/>
          <a:stretch>
            <a:fillRect/>
          </a:stretch>
        </p:blipFill>
        <p:spPr>
          <a:xfrm>
            <a:off x="457200" y="1676201"/>
            <a:ext cx="10791686" cy="3478580"/>
          </a:xfrm>
          <a:prstGeom prst="rect">
            <a:avLst/>
          </a:prstGeom>
          <a:ln w="12700">
            <a:miter lim="400000"/>
          </a:ln>
        </p:spPr>
      </p:pic>
      <p:sp>
        <p:nvSpPr>
          <p:cNvPr id="2" name="TextBox 1">
            <a:extLst>
              <a:ext uri="{FF2B5EF4-FFF2-40B4-BE49-F238E27FC236}">
                <a16:creationId xmlns:a16="http://schemas.microsoft.com/office/drawing/2014/main" id="{FB686870-092F-C93F-ADF7-C09DCE0228FB}"/>
              </a:ext>
            </a:extLst>
          </p:cNvPr>
          <p:cNvSpPr txBox="1"/>
          <p:nvPr/>
        </p:nvSpPr>
        <p:spPr>
          <a:xfrm>
            <a:off x="1213555" y="5350755"/>
            <a:ext cx="6221576" cy="1015663"/>
          </a:xfrm>
          <a:prstGeom prst="rect">
            <a:avLst/>
          </a:prstGeom>
          <a:noFill/>
          <a:ln w="19050">
            <a:noFill/>
          </a:ln>
        </p:spPr>
        <p:txBody>
          <a:bodyPr wrap="none" rtlCol="0">
            <a:spAutoFit/>
          </a:bodyPr>
          <a:lstStyle/>
          <a:p>
            <a:pPr algn="ctr"/>
            <a:r>
              <a:rPr lang="en-US" sz="2000" u="sng" dirty="0"/>
              <a:t>Today we’ll highlight </a:t>
            </a:r>
          </a:p>
          <a:p>
            <a:pPr algn="just"/>
            <a:r>
              <a:rPr lang="en-US" sz="2000" dirty="0"/>
              <a:t>- 3 published works (2 in 2023 and one last summer) </a:t>
            </a:r>
          </a:p>
          <a:p>
            <a:pPr algn="just"/>
            <a:r>
              <a:rPr lang="en-US" sz="2000" dirty="0"/>
              <a:t>- 1 ongoing effort</a:t>
            </a:r>
            <a:endParaRPr lang="en-US" sz="2000" dirty="0">
              <a:solidFill>
                <a:schemeClr val="tx1"/>
              </a:solidFill>
            </a:endParaRPr>
          </a:p>
        </p:txBody>
      </p:sp>
    </p:spTree>
    <p:extLst>
      <p:ext uri="{BB962C8B-B14F-4D97-AF65-F5344CB8AC3E}">
        <p14:creationId xmlns:p14="http://schemas.microsoft.com/office/powerpoint/2010/main" val="137275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2812C-C57B-29B4-8F37-D3D803835C3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FDF747-FCFF-5194-11F5-B41E3ECA76FB}"/>
              </a:ext>
            </a:extLst>
          </p:cNvPr>
          <p:cNvSpPr>
            <a:spLocks noGrp="1"/>
          </p:cNvSpPr>
          <p:nvPr>
            <p:ph type="sldNum" sz="quarter" idx="16"/>
          </p:nvPr>
        </p:nvSpPr>
        <p:spPr/>
        <p:txBody>
          <a:bodyPr/>
          <a:lstStyle/>
          <a:p>
            <a:fld id="{4EBCDCBD-78E1-0D41-A999-31B5EBF8E02C}" type="slidenum">
              <a:rPr lang="en-US" smtClean="0"/>
              <a:pPr/>
              <a:t>3</a:t>
            </a:fld>
            <a:endParaRPr lang="en-US" dirty="0"/>
          </a:p>
        </p:txBody>
      </p:sp>
      <p:sp>
        <p:nvSpPr>
          <p:cNvPr id="4" name="Title 3">
            <a:extLst>
              <a:ext uri="{FF2B5EF4-FFF2-40B4-BE49-F238E27FC236}">
                <a16:creationId xmlns:a16="http://schemas.microsoft.com/office/drawing/2014/main" id="{EA532B65-1252-2755-C2F1-3EB95BA12E46}"/>
              </a:ext>
            </a:extLst>
          </p:cNvPr>
          <p:cNvSpPr>
            <a:spLocks noGrp="1"/>
          </p:cNvSpPr>
          <p:nvPr>
            <p:ph type="title"/>
          </p:nvPr>
        </p:nvSpPr>
        <p:spPr/>
        <p:txBody>
          <a:bodyPr/>
          <a:lstStyle/>
          <a:p>
            <a:r>
              <a:rPr lang="en-US" sz="3200" dirty="0"/>
              <a:t>CGS Science Theme 1</a:t>
            </a:r>
            <a:endParaRPr lang="en-US" dirty="0"/>
          </a:p>
        </p:txBody>
      </p:sp>
      <p:sp>
        <p:nvSpPr>
          <p:cNvPr id="5" name="Date Placeholder 4">
            <a:extLst>
              <a:ext uri="{FF2B5EF4-FFF2-40B4-BE49-F238E27FC236}">
                <a16:creationId xmlns:a16="http://schemas.microsoft.com/office/drawing/2014/main" id="{90810F85-C646-B03B-97BF-E84A7ADADFF3}"/>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sp>
        <p:nvSpPr>
          <p:cNvPr id="10" name="Text Placeholder 8">
            <a:extLst>
              <a:ext uri="{FF2B5EF4-FFF2-40B4-BE49-F238E27FC236}">
                <a16:creationId xmlns:a16="http://schemas.microsoft.com/office/drawing/2014/main" id="{D3C3B822-DEAC-B6F6-92B8-E51EF043BBE2}"/>
              </a:ext>
            </a:extLst>
          </p:cNvPr>
          <p:cNvSpPr txBox="1">
            <a:spLocks/>
          </p:cNvSpPr>
          <p:nvPr/>
        </p:nvSpPr>
        <p:spPr>
          <a:xfrm>
            <a:off x="268109" y="818889"/>
            <a:ext cx="11277600" cy="38608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70000" lnSpcReduction="20000"/>
          </a:bodyPr>
          <a:lstStyle>
            <a:lvl1pPr marL="0" indent="0" algn="l" defTabSz="914400" rtl="0" eaLnBrk="1" latinLnBrk="0" hangingPunct="1">
              <a:lnSpc>
                <a:spcPct val="90000"/>
              </a:lnSpc>
              <a:spcBef>
                <a:spcPts val="1000"/>
              </a:spcBef>
              <a:spcAft>
                <a:spcPts val="800"/>
              </a:spcAft>
              <a:buClr>
                <a:srgbClr val="5884F3"/>
              </a:buClr>
              <a:buSzTx/>
              <a:buFontTx/>
              <a:buNone/>
              <a:tabLst/>
              <a:defRPr sz="2400" kern="1200">
                <a:solidFill>
                  <a:srgbClr val="8497B0"/>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5884F3"/>
              </a:buClr>
              <a:buSzPct val="110000"/>
              <a:buFont typeface=".AppleSystemUIFont" charset="-120"/>
              <a:buChar char="-"/>
              <a:tabLst/>
              <a:defRPr sz="1800" kern="1200">
                <a:solidFill>
                  <a:schemeClr val="tx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5884F3"/>
              </a:buClr>
              <a:buSzPct val="110000"/>
              <a:buFont typeface="Wingdings" charset="2"/>
              <a:buChar char="§"/>
              <a:tabLst/>
              <a:defRPr sz="1800" kern="1200">
                <a:solidFill>
                  <a:schemeClr val="tx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5884F3"/>
              </a:buClr>
              <a:buSzPct val="110000"/>
              <a:buFont typeface="Courier New" charset="0"/>
              <a:buChar char="o"/>
              <a:tabLst/>
              <a:defRPr sz="18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Multiscale plasma sheet transport, ring current build-up, and their global impacts throughout stormtime geospace</a:t>
            </a:r>
          </a:p>
        </p:txBody>
      </p:sp>
      <p:pic>
        <p:nvPicPr>
          <p:cNvPr id="11" name="ts07d_RC_injections.png" descr="ts07d_RC_injections.png">
            <a:extLst>
              <a:ext uri="{FF2B5EF4-FFF2-40B4-BE49-F238E27FC236}">
                <a16:creationId xmlns:a16="http://schemas.microsoft.com/office/drawing/2014/main" id="{649CBA7D-342A-1BF2-89C6-58D066225CD8}"/>
              </a:ext>
            </a:extLst>
          </p:cNvPr>
          <p:cNvPicPr>
            <a:picLocks noChangeAspect="1"/>
          </p:cNvPicPr>
          <p:nvPr/>
        </p:nvPicPr>
        <p:blipFill>
          <a:blip r:embed="rId3"/>
          <a:stretch>
            <a:fillRect/>
          </a:stretch>
        </p:blipFill>
        <p:spPr>
          <a:xfrm>
            <a:off x="457200" y="1676201"/>
            <a:ext cx="10791686" cy="3478580"/>
          </a:xfrm>
          <a:prstGeom prst="rect">
            <a:avLst/>
          </a:prstGeom>
          <a:ln w="12700">
            <a:miter lim="400000"/>
          </a:ln>
        </p:spPr>
      </p:pic>
      <p:sp>
        <p:nvSpPr>
          <p:cNvPr id="7" name="Left Brace 6">
            <a:extLst>
              <a:ext uri="{FF2B5EF4-FFF2-40B4-BE49-F238E27FC236}">
                <a16:creationId xmlns:a16="http://schemas.microsoft.com/office/drawing/2014/main" id="{B2EE2CA3-933C-BB6E-1F27-D8E49C76D872}"/>
              </a:ext>
            </a:extLst>
          </p:cNvPr>
          <p:cNvSpPr/>
          <p:nvPr/>
        </p:nvSpPr>
        <p:spPr>
          <a:xfrm rot="16200000">
            <a:off x="8443794" y="2804114"/>
            <a:ext cx="451555" cy="5152886"/>
          </a:xfrm>
          <a:prstGeom prst="lef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a:extLst>
              <a:ext uri="{FF2B5EF4-FFF2-40B4-BE49-F238E27FC236}">
                <a16:creationId xmlns:a16="http://schemas.microsoft.com/office/drawing/2014/main" id="{830D44C9-C267-7BE9-856D-7911B9836AA7}"/>
              </a:ext>
            </a:extLst>
          </p:cNvPr>
          <p:cNvSpPr/>
          <p:nvPr/>
        </p:nvSpPr>
        <p:spPr>
          <a:xfrm>
            <a:off x="6096000" y="1703219"/>
            <a:ext cx="5152886" cy="3451560"/>
          </a:xfrm>
          <a:prstGeom prst="rect">
            <a:avLst/>
          </a:prstGeom>
          <a:solidFill>
            <a:srgbClr val="63A53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6" name="TextBox 5">
            <a:extLst>
              <a:ext uri="{FF2B5EF4-FFF2-40B4-BE49-F238E27FC236}">
                <a16:creationId xmlns:a16="http://schemas.microsoft.com/office/drawing/2014/main" id="{1A014B5A-90DB-B7E3-89BF-36ABC13A77BD}"/>
              </a:ext>
            </a:extLst>
          </p:cNvPr>
          <p:cNvSpPr txBox="1"/>
          <p:nvPr/>
        </p:nvSpPr>
        <p:spPr>
          <a:xfrm>
            <a:off x="7435131" y="5552764"/>
            <a:ext cx="3204723" cy="400110"/>
          </a:xfrm>
          <a:prstGeom prst="rect">
            <a:avLst/>
          </a:prstGeom>
          <a:noFill/>
          <a:ln w="19050">
            <a:noFill/>
          </a:ln>
        </p:spPr>
        <p:txBody>
          <a:bodyPr wrap="none" rtlCol="0">
            <a:spAutoFit/>
          </a:bodyPr>
          <a:lstStyle/>
          <a:p>
            <a:pPr algn="l"/>
            <a:r>
              <a:rPr lang="en-US" sz="2000" dirty="0" err="1"/>
              <a:t>Plasmasheet</a:t>
            </a:r>
            <a:r>
              <a:rPr lang="en-US" sz="2000" dirty="0"/>
              <a:t>/Magnetotail </a:t>
            </a:r>
            <a:endParaRPr lang="en-US" sz="2000" dirty="0">
              <a:solidFill>
                <a:schemeClr val="tx1"/>
              </a:solidFill>
            </a:endParaRPr>
          </a:p>
        </p:txBody>
      </p:sp>
      <p:sp>
        <p:nvSpPr>
          <p:cNvPr id="9" name="TextBox 8">
            <a:extLst>
              <a:ext uri="{FF2B5EF4-FFF2-40B4-BE49-F238E27FC236}">
                <a16:creationId xmlns:a16="http://schemas.microsoft.com/office/drawing/2014/main" id="{743E31C8-A259-454D-963F-9A0915B1BF7C}"/>
              </a:ext>
            </a:extLst>
          </p:cNvPr>
          <p:cNvSpPr txBox="1"/>
          <p:nvPr/>
        </p:nvSpPr>
        <p:spPr>
          <a:xfrm>
            <a:off x="1213555" y="5350755"/>
            <a:ext cx="6221576" cy="1015663"/>
          </a:xfrm>
          <a:prstGeom prst="rect">
            <a:avLst/>
          </a:prstGeom>
          <a:noFill/>
          <a:ln w="19050">
            <a:noFill/>
          </a:ln>
        </p:spPr>
        <p:txBody>
          <a:bodyPr wrap="none" rtlCol="0">
            <a:spAutoFit/>
          </a:bodyPr>
          <a:lstStyle/>
          <a:p>
            <a:pPr algn="ctr"/>
            <a:r>
              <a:rPr lang="en-US" sz="2000" u="sng" dirty="0"/>
              <a:t>Today we’ll highlight </a:t>
            </a:r>
          </a:p>
          <a:p>
            <a:pPr algn="just"/>
            <a:r>
              <a:rPr lang="en-US" sz="2000" dirty="0"/>
              <a:t>- 3 published works (2 in 2023 and one last summer) </a:t>
            </a:r>
          </a:p>
          <a:p>
            <a:pPr algn="just"/>
            <a:r>
              <a:rPr lang="en-US" sz="2000" dirty="0"/>
              <a:t>- 1 ongoing effort</a:t>
            </a:r>
            <a:endParaRPr lang="en-US" sz="2000" dirty="0">
              <a:solidFill>
                <a:schemeClr val="tx1"/>
              </a:solidFill>
            </a:endParaRPr>
          </a:p>
        </p:txBody>
      </p:sp>
    </p:spTree>
    <p:extLst>
      <p:ext uri="{BB962C8B-B14F-4D97-AF65-F5344CB8AC3E}">
        <p14:creationId xmlns:p14="http://schemas.microsoft.com/office/powerpoint/2010/main" val="13319641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0A435-ADD8-1F9C-DB37-0C9FCAE464E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1F6246-6CDC-8FA5-A87A-A3E99A3E8E8A}"/>
              </a:ext>
            </a:extLst>
          </p:cNvPr>
          <p:cNvSpPr>
            <a:spLocks noGrp="1"/>
          </p:cNvSpPr>
          <p:nvPr>
            <p:ph type="sldNum" sz="quarter" idx="16"/>
          </p:nvPr>
        </p:nvSpPr>
        <p:spPr/>
        <p:txBody>
          <a:bodyPr/>
          <a:lstStyle/>
          <a:p>
            <a:fld id="{4EBCDCBD-78E1-0D41-A999-31B5EBF8E02C}" type="slidenum">
              <a:rPr lang="en-US" smtClean="0"/>
              <a:pPr/>
              <a:t>4</a:t>
            </a:fld>
            <a:endParaRPr lang="en-US" dirty="0"/>
          </a:p>
        </p:txBody>
      </p:sp>
      <p:sp>
        <p:nvSpPr>
          <p:cNvPr id="4" name="Title 3">
            <a:extLst>
              <a:ext uri="{FF2B5EF4-FFF2-40B4-BE49-F238E27FC236}">
                <a16:creationId xmlns:a16="http://schemas.microsoft.com/office/drawing/2014/main" id="{3FF05FBD-942C-B637-0402-064D9221BC05}"/>
              </a:ext>
            </a:extLst>
          </p:cNvPr>
          <p:cNvSpPr>
            <a:spLocks noGrp="1"/>
          </p:cNvSpPr>
          <p:nvPr>
            <p:ph type="title"/>
          </p:nvPr>
        </p:nvSpPr>
        <p:spPr>
          <a:xfrm>
            <a:off x="137941" y="320040"/>
            <a:ext cx="5846028" cy="541022"/>
          </a:xfrm>
        </p:spPr>
        <p:txBody>
          <a:bodyPr/>
          <a:lstStyle/>
          <a:p>
            <a:pPr algn="ctr"/>
            <a:r>
              <a:rPr lang="en-US" sz="2500" dirty="0"/>
              <a:t>Contribution of plasma sheet bubbles </a:t>
            </a:r>
            <a:r>
              <a:rPr lang="en-US" sz="2500"/>
              <a:t>to stormtime </a:t>
            </a:r>
            <a:r>
              <a:rPr lang="en-US" sz="2500" dirty="0"/>
              <a:t>ring current buildup</a:t>
            </a:r>
          </a:p>
        </p:txBody>
      </p:sp>
      <p:sp>
        <p:nvSpPr>
          <p:cNvPr id="5" name="Date Placeholder 4">
            <a:extLst>
              <a:ext uri="{FF2B5EF4-FFF2-40B4-BE49-F238E27FC236}">
                <a16:creationId xmlns:a16="http://schemas.microsoft.com/office/drawing/2014/main" id="{A97AEE06-1CE2-0C18-6D65-A4BCA72D958E}"/>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grpSp>
        <p:nvGrpSpPr>
          <p:cNvPr id="36" name="Group 35">
            <a:extLst>
              <a:ext uri="{FF2B5EF4-FFF2-40B4-BE49-F238E27FC236}">
                <a16:creationId xmlns:a16="http://schemas.microsoft.com/office/drawing/2014/main" id="{610CA07F-B9F5-77A1-CFCE-96FE89A64226}"/>
              </a:ext>
            </a:extLst>
          </p:cNvPr>
          <p:cNvGrpSpPr/>
          <p:nvPr/>
        </p:nvGrpSpPr>
        <p:grpSpPr>
          <a:xfrm>
            <a:off x="4410371" y="3604748"/>
            <a:ext cx="7183149" cy="2811515"/>
            <a:chOff x="4025904" y="3604748"/>
            <a:chExt cx="7183149" cy="2811515"/>
          </a:xfrm>
        </p:grpSpPr>
        <p:grpSp>
          <p:nvGrpSpPr>
            <p:cNvPr id="37" name="Group 36">
              <a:extLst>
                <a:ext uri="{FF2B5EF4-FFF2-40B4-BE49-F238E27FC236}">
                  <a16:creationId xmlns:a16="http://schemas.microsoft.com/office/drawing/2014/main" id="{66A3AAFF-99F9-3D9D-3800-580C3425239A}"/>
                </a:ext>
              </a:extLst>
            </p:cNvPr>
            <p:cNvGrpSpPr/>
            <p:nvPr/>
          </p:nvGrpSpPr>
          <p:grpSpPr>
            <a:xfrm>
              <a:off x="4566870" y="3666007"/>
              <a:ext cx="6047115" cy="2738858"/>
              <a:chOff x="3721918" y="863034"/>
              <a:chExt cx="8411714" cy="4084642"/>
            </a:xfrm>
          </p:grpSpPr>
          <p:pic>
            <p:nvPicPr>
              <p:cNvPr id="41" name="Picture 40">
                <a:extLst>
                  <a:ext uri="{FF2B5EF4-FFF2-40B4-BE49-F238E27FC236}">
                    <a16:creationId xmlns:a16="http://schemas.microsoft.com/office/drawing/2014/main" id="{BBB71432-5946-B9B4-EDC2-98F7A88520F7}"/>
                  </a:ext>
                </a:extLst>
              </p:cNvPr>
              <p:cNvPicPr>
                <a:picLocks noChangeAspect="1"/>
              </p:cNvPicPr>
              <p:nvPr/>
            </p:nvPicPr>
            <p:blipFill rotWithShape="1">
              <a:blip r:embed="rId5"/>
              <a:srcRect t="93190" b="1685"/>
              <a:stretch/>
            </p:blipFill>
            <p:spPr>
              <a:xfrm>
                <a:off x="3721918" y="4673356"/>
                <a:ext cx="8411714" cy="274320"/>
              </a:xfrm>
              <a:prstGeom prst="rect">
                <a:avLst/>
              </a:prstGeom>
            </p:spPr>
          </p:pic>
          <p:pic>
            <p:nvPicPr>
              <p:cNvPr id="42" name="Picture 41">
                <a:extLst>
                  <a:ext uri="{FF2B5EF4-FFF2-40B4-BE49-F238E27FC236}">
                    <a16:creationId xmlns:a16="http://schemas.microsoft.com/office/drawing/2014/main" id="{A5D7503B-97F9-AAAF-DB27-F03F1C5B873B}"/>
                  </a:ext>
                </a:extLst>
              </p:cNvPr>
              <p:cNvPicPr>
                <a:picLocks noChangeAspect="1"/>
              </p:cNvPicPr>
              <p:nvPr/>
            </p:nvPicPr>
            <p:blipFill rotWithShape="1">
              <a:blip r:embed="rId5"/>
              <a:srcRect t="-2" b="27403"/>
              <a:stretch/>
            </p:blipFill>
            <p:spPr>
              <a:xfrm>
                <a:off x="3721918" y="863034"/>
                <a:ext cx="8411714" cy="3886200"/>
              </a:xfrm>
              <a:prstGeom prst="rect">
                <a:avLst/>
              </a:prstGeom>
            </p:spPr>
          </p:pic>
        </p:grpSp>
        <p:sp>
          <p:nvSpPr>
            <p:cNvPr id="38" name="TextBox 37">
              <a:extLst>
                <a:ext uri="{FF2B5EF4-FFF2-40B4-BE49-F238E27FC236}">
                  <a16:creationId xmlns:a16="http://schemas.microsoft.com/office/drawing/2014/main" id="{10BB13F8-3BFB-3FCE-F055-61BD9790FB51}"/>
                </a:ext>
              </a:extLst>
            </p:cNvPr>
            <p:cNvSpPr txBox="1"/>
            <p:nvPr/>
          </p:nvSpPr>
          <p:spPr>
            <a:xfrm rot="16200000">
              <a:off x="4371149" y="4429482"/>
              <a:ext cx="569582" cy="307777"/>
            </a:xfrm>
            <a:prstGeom prst="rect">
              <a:avLst/>
            </a:prstGeom>
            <a:solidFill>
              <a:schemeClr val="bg1"/>
            </a:solidFill>
            <a:ln w="19050">
              <a:noFill/>
            </a:ln>
          </p:spPr>
          <p:txBody>
            <a:bodyPr wrap="square" rtlCol="0">
              <a:spAutoFit/>
            </a:bodyPr>
            <a:lstStyle/>
            <a:p>
              <a:pPr algn="ctr"/>
              <a:r>
                <a:rPr lang="en-US" sz="1400" b="1" dirty="0">
                  <a:solidFill>
                    <a:schemeClr val="tx2">
                      <a:lumMod val="75000"/>
                    </a:schemeClr>
                  </a:solidFill>
                </a:rPr>
                <a:t>MLT</a:t>
              </a:r>
            </a:p>
          </p:txBody>
        </p:sp>
        <p:sp>
          <p:nvSpPr>
            <p:cNvPr id="39" name="TextBox 38">
              <a:extLst>
                <a:ext uri="{FF2B5EF4-FFF2-40B4-BE49-F238E27FC236}">
                  <a16:creationId xmlns:a16="http://schemas.microsoft.com/office/drawing/2014/main" id="{EFEAE011-6121-335C-702C-122EB479BDC0}"/>
                </a:ext>
              </a:extLst>
            </p:cNvPr>
            <p:cNvSpPr txBox="1"/>
            <p:nvPr/>
          </p:nvSpPr>
          <p:spPr>
            <a:xfrm rot="16200000">
              <a:off x="9859241" y="4215896"/>
              <a:ext cx="1960960" cy="738664"/>
            </a:xfrm>
            <a:prstGeom prst="rect">
              <a:avLst/>
            </a:prstGeom>
            <a:solidFill>
              <a:schemeClr val="bg1"/>
            </a:solidFill>
            <a:ln w="19050">
              <a:noFill/>
            </a:ln>
          </p:spPr>
          <p:txBody>
            <a:bodyPr wrap="square" rtlCol="0">
              <a:spAutoFit/>
            </a:bodyPr>
            <a:lstStyle/>
            <a:p>
              <a:pPr algn="ctr"/>
              <a:r>
                <a:rPr lang="en-US" sz="1400" b="1" dirty="0">
                  <a:solidFill>
                    <a:schemeClr val="tx2">
                      <a:lumMod val="75000"/>
                    </a:schemeClr>
                  </a:solidFill>
                </a:rPr>
                <a:t>Plasma energy transport through nightside 6 R</a:t>
              </a:r>
              <a:r>
                <a:rPr lang="en-US" sz="1400" b="1" baseline="-25000" dirty="0">
                  <a:solidFill>
                    <a:schemeClr val="tx2">
                      <a:lumMod val="75000"/>
                    </a:schemeClr>
                  </a:solidFill>
                </a:rPr>
                <a:t>E</a:t>
              </a:r>
              <a:r>
                <a:rPr lang="en-US" sz="1400" b="1" dirty="0">
                  <a:solidFill>
                    <a:schemeClr val="tx2">
                      <a:lumMod val="75000"/>
                    </a:schemeClr>
                  </a:solidFill>
                </a:rPr>
                <a:t> arc</a:t>
              </a:r>
            </a:p>
          </p:txBody>
        </p:sp>
        <p:sp>
          <p:nvSpPr>
            <p:cNvPr id="40" name="TextBox 39">
              <a:extLst>
                <a:ext uri="{FF2B5EF4-FFF2-40B4-BE49-F238E27FC236}">
                  <a16:creationId xmlns:a16="http://schemas.microsoft.com/office/drawing/2014/main" id="{1F256B98-5204-2981-42D0-A8EBF12D1F14}"/>
                </a:ext>
              </a:extLst>
            </p:cNvPr>
            <p:cNvSpPr txBox="1"/>
            <p:nvPr/>
          </p:nvSpPr>
          <p:spPr>
            <a:xfrm rot="16200000">
              <a:off x="3805706" y="5457401"/>
              <a:ext cx="1179060" cy="738664"/>
            </a:xfrm>
            <a:prstGeom prst="rect">
              <a:avLst/>
            </a:prstGeom>
            <a:solidFill>
              <a:schemeClr val="bg1"/>
            </a:solidFill>
            <a:ln w="19050">
              <a:noFill/>
            </a:ln>
          </p:spPr>
          <p:txBody>
            <a:bodyPr wrap="square" rtlCol="0">
              <a:spAutoFit/>
            </a:bodyPr>
            <a:lstStyle/>
            <a:p>
              <a:pPr algn="ctr"/>
              <a:r>
                <a:rPr lang="en-US" sz="1400" b="1" dirty="0">
                  <a:solidFill>
                    <a:schemeClr val="tx2">
                      <a:lumMod val="75000"/>
                    </a:schemeClr>
                  </a:solidFill>
                </a:rPr>
                <a:t>Arc-integrated transport</a:t>
              </a:r>
            </a:p>
          </p:txBody>
        </p:sp>
      </p:grpSp>
      <p:pic>
        <p:nvPicPr>
          <p:cNvPr id="43" name="ms02.mp4">
            <a:hlinkClick r:id="" action="ppaction://media"/>
            <a:extLst>
              <a:ext uri="{FF2B5EF4-FFF2-40B4-BE49-F238E27FC236}">
                <a16:creationId xmlns:a16="http://schemas.microsoft.com/office/drawing/2014/main" id="{C65CC9D5-43E3-2A3C-9DDD-7388C75039FE}"/>
              </a:ext>
            </a:extLst>
          </p:cNvPr>
          <p:cNvPicPr>
            <a:picLocks noChangeAspect="1"/>
          </p:cNvPicPr>
          <p:nvPr>
            <a:videoFile r:link="rId1"/>
            <p:extLst>
              <p:ext uri="{DAA4B4D4-6D71-4841-9C94-3DE7FCFB9230}">
                <p14:media xmlns:p14="http://schemas.microsoft.com/office/powerpoint/2010/main" r:embed="rId2">
                  <p14:trim st="10254.4062" end="17557.4353"/>
                </p14:media>
              </p:ext>
            </p:extLst>
          </p:nvPr>
        </p:nvPicPr>
        <p:blipFill>
          <a:blip r:embed="rId6"/>
          <a:stretch>
            <a:fillRect/>
          </a:stretch>
        </p:blipFill>
        <p:spPr>
          <a:xfrm>
            <a:off x="5865428" y="14855"/>
            <a:ext cx="6326572" cy="3601844"/>
          </a:xfrm>
          <a:prstGeom prst="rect">
            <a:avLst/>
          </a:prstGeom>
        </p:spPr>
      </p:pic>
      <p:sp>
        <p:nvSpPr>
          <p:cNvPr id="44" name="Rectangle 43">
            <a:extLst>
              <a:ext uri="{FF2B5EF4-FFF2-40B4-BE49-F238E27FC236}">
                <a16:creationId xmlns:a16="http://schemas.microsoft.com/office/drawing/2014/main" id="{4EEA00A0-F4EC-EE1E-98FC-AA27069F699F}"/>
              </a:ext>
            </a:extLst>
          </p:cNvPr>
          <p:cNvSpPr/>
          <p:nvPr/>
        </p:nvSpPr>
        <p:spPr>
          <a:xfrm>
            <a:off x="7217150" y="237641"/>
            <a:ext cx="561876" cy="2954352"/>
          </a:xfrm>
          <a:prstGeom prst="rect">
            <a:avLst/>
          </a:prstGeom>
          <a:solidFill>
            <a:srgbClr val="00B050">
              <a:alpha val="32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cxnSp>
        <p:nvCxnSpPr>
          <p:cNvPr id="45" name="Straight Connector 44">
            <a:extLst>
              <a:ext uri="{FF2B5EF4-FFF2-40B4-BE49-F238E27FC236}">
                <a16:creationId xmlns:a16="http://schemas.microsoft.com/office/drawing/2014/main" id="{5DC6F720-1D76-FFB5-3B5D-37A96FDF19A9}"/>
              </a:ext>
            </a:extLst>
          </p:cNvPr>
          <p:cNvCxnSpPr>
            <a:cxnSpLocks/>
          </p:cNvCxnSpPr>
          <p:nvPr/>
        </p:nvCxnSpPr>
        <p:spPr>
          <a:xfrm flipH="1">
            <a:off x="5355315" y="3191993"/>
            <a:ext cx="1861835" cy="516762"/>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E189201-7904-46F3-F9A9-A09E292870E3}"/>
              </a:ext>
            </a:extLst>
          </p:cNvPr>
          <p:cNvCxnSpPr>
            <a:cxnSpLocks/>
          </p:cNvCxnSpPr>
          <p:nvPr/>
        </p:nvCxnSpPr>
        <p:spPr>
          <a:xfrm>
            <a:off x="7779026" y="3191993"/>
            <a:ext cx="2515967" cy="513565"/>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7" name="Content Placeholder 2">
            <a:extLst>
              <a:ext uri="{FF2B5EF4-FFF2-40B4-BE49-F238E27FC236}">
                <a16:creationId xmlns:a16="http://schemas.microsoft.com/office/drawing/2014/main" id="{BC1467E9-C3D3-9513-F621-2F501B900DC6}"/>
              </a:ext>
            </a:extLst>
          </p:cNvPr>
          <p:cNvSpPr>
            <a:spLocks noGrp="1"/>
          </p:cNvSpPr>
          <p:nvPr>
            <p:ph idx="1"/>
          </p:nvPr>
        </p:nvSpPr>
        <p:spPr>
          <a:xfrm>
            <a:off x="272277" y="1724319"/>
            <a:ext cx="5534638" cy="4724400"/>
          </a:xfrm>
        </p:spPr>
        <p:txBody>
          <a:bodyPr/>
          <a:lstStyle/>
          <a:p>
            <a:r>
              <a:rPr lang="en-US" sz="2200" dirty="0"/>
              <a:t>During </a:t>
            </a:r>
            <a:r>
              <a:rPr lang="en-US" sz="2200" b="1" dirty="0"/>
              <a:t>initial buildup of the ring current at least 50% of the net transport below 6 R</a:t>
            </a:r>
            <a:r>
              <a:rPr lang="en-US" sz="2200" b="1" baseline="-25000" dirty="0"/>
              <a:t>E</a:t>
            </a:r>
            <a:r>
              <a:rPr lang="en-US" sz="2200" b="1" dirty="0"/>
              <a:t> is due to plasma sheet bubbles</a:t>
            </a:r>
          </a:p>
        </p:txBody>
      </p:sp>
      <p:sp>
        <p:nvSpPr>
          <p:cNvPr id="48" name="Text Placeholder 3">
            <a:extLst>
              <a:ext uri="{FF2B5EF4-FFF2-40B4-BE49-F238E27FC236}">
                <a16:creationId xmlns:a16="http://schemas.microsoft.com/office/drawing/2014/main" id="{C0BCCBD4-E27F-60B3-C4D1-E7D798AFD0C6}"/>
              </a:ext>
            </a:extLst>
          </p:cNvPr>
          <p:cNvSpPr txBox="1">
            <a:spLocks/>
          </p:cNvSpPr>
          <p:nvPr/>
        </p:nvSpPr>
        <p:spPr>
          <a:xfrm>
            <a:off x="83462" y="1221046"/>
            <a:ext cx="5846028" cy="386085"/>
          </a:xfrm>
          <a:prstGeom prst="rect">
            <a:avLst/>
          </a:prstGeom>
        </p:spPr>
        <p:txBody>
          <a:bodyPr/>
          <a:lstStyle>
            <a:lvl1pPr marL="231775" indent="-231775" algn="l" defTabSz="914400" rtl="0" eaLnBrk="1" latinLnBrk="0" hangingPunct="1">
              <a:lnSpc>
                <a:spcPct val="90000"/>
              </a:lnSpc>
              <a:spcBef>
                <a:spcPts val="1000"/>
              </a:spcBef>
              <a:spcAft>
                <a:spcPts val="800"/>
              </a:spcAft>
              <a:buClr>
                <a:srgbClr val="5884F3"/>
              </a:buClr>
              <a:buSzPct val="110000"/>
              <a:buFont typeface="Arial"/>
              <a:buChar char="•"/>
              <a:tabLst/>
              <a:defRPr sz="2400" kern="1200">
                <a:solidFill>
                  <a:schemeClr val="tx1"/>
                </a:solidFill>
                <a:latin typeface="+mn-lt"/>
                <a:ea typeface="+mn-ea"/>
                <a:cs typeface="+mn-cs"/>
              </a:defRPr>
            </a:lvl1pPr>
            <a:lvl2pPr marL="457200" indent="-225425" algn="l" defTabSz="914400" rtl="0" eaLnBrk="1" latinLnBrk="0" hangingPunct="1">
              <a:lnSpc>
                <a:spcPct val="90000"/>
              </a:lnSpc>
              <a:spcBef>
                <a:spcPts val="400"/>
              </a:spcBef>
              <a:spcAft>
                <a:spcPts val="800"/>
              </a:spcAft>
              <a:buClr>
                <a:srgbClr val="5884F3"/>
              </a:buClr>
              <a:buSzPct val="110000"/>
              <a:buFont typeface=".AppleSystemUIFont" charset="-120"/>
              <a:buChar char="-"/>
              <a:tabLst/>
              <a:defRPr sz="1800" kern="1200">
                <a:solidFill>
                  <a:schemeClr val="tx1"/>
                </a:solidFill>
                <a:latin typeface="+mn-lt"/>
                <a:ea typeface="+mn-ea"/>
                <a:cs typeface="+mn-cs"/>
              </a:defRPr>
            </a:lvl2pPr>
            <a:lvl3pPr marL="690563" indent="-233363" algn="l" defTabSz="914400" rtl="0" eaLnBrk="1" latinLnBrk="0" hangingPunct="1">
              <a:lnSpc>
                <a:spcPct val="90000"/>
              </a:lnSpc>
              <a:spcBef>
                <a:spcPts val="400"/>
              </a:spcBef>
              <a:spcAft>
                <a:spcPts val="800"/>
              </a:spcAft>
              <a:buClr>
                <a:srgbClr val="5884F3"/>
              </a:buClr>
              <a:buSzPct val="110000"/>
              <a:buFont typeface="Wingdings" charset="2"/>
              <a:buChar char="§"/>
              <a:tabLst/>
              <a:defRPr sz="1800" kern="1200">
                <a:solidFill>
                  <a:schemeClr val="tx1"/>
                </a:solidFill>
                <a:latin typeface="+mn-lt"/>
                <a:ea typeface="+mn-ea"/>
                <a:cs typeface="+mn-cs"/>
              </a:defRPr>
            </a:lvl3pPr>
            <a:lvl4pPr marL="915988" indent="-225425" algn="l" defTabSz="914400" rtl="0" eaLnBrk="1" latinLnBrk="0" hangingPunct="1">
              <a:lnSpc>
                <a:spcPct val="90000"/>
              </a:lnSpc>
              <a:spcBef>
                <a:spcPts val="400"/>
              </a:spcBef>
              <a:spcAft>
                <a:spcPts val="800"/>
              </a:spcAft>
              <a:buClr>
                <a:srgbClr val="5884F3"/>
              </a:buClr>
              <a:buSzPct val="110000"/>
              <a:buFont typeface="Courier New" charset="0"/>
              <a:buChar char="o"/>
              <a:tabLst/>
              <a:defRPr sz="1800" kern="1200">
                <a:solidFill>
                  <a:schemeClr val="tx1"/>
                </a:solidFill>
                <a:latin typeface="+mn-lt"/>
                <a:ea typeface="+mn-ea"/>
                <a:cs typeface="+mn-cs"/>
              </a:defRPr>
            </a:lvl4pPr>
            <a:lvl5pPr marL="2063750" indent="-228600" algn="l" defTabSz="914400" rtl="0" eaLnBrk="1" latinLnBrk="0" hangingPunct="1">
              <a:lnSpc>
                <a:spcPct val="100000"/>
              </a:lnSpc>
              <a:spcBef>
                <a:spcPts val="400"/>
              </a:spcBef>
              <a:buClr>
                <a:srgbClr val="A92B40"/>
              </a:buClr>
              <a:buSzPct val="110000"/>
              <a:buFont typeface="Arial"/>
              <a:buChar char="•"/>
              <a:tabLst/>
              <a:defRPr sz="1600" kern="1200" baseline="0">
                <a:solidFill>
                  <a:srgbClr val="745C3A"/>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Case study of the March 17, 2013 storm</a:t>
            </a:r>
          </a:p>
        </p:txBody>
      </p:sp>
      <p:sp>
        <p:nvSpPr>
          <p:cNvPr id="49" name="Content Placeholder 2">
            <a:extLst>
              <a:ext uri="{FF2B5EF4-FFF2-40B4-BE49-F238E27FC236}">
                <a16:creationId xmlns:a16="http://schemas.microsoft.com/office/drawing/2014/main" id="{E6D24303-A4B6-AECB-54EB-AB7073A3B032}"/>
              </a:ext>
            </a:extLst>
          </p:cNvPr>
          <p:cNvSpPr txBox="1">
            <a:spLocks/>
          </p:cNvSpPr>
          <p:nvPr/>
        </p:nvSpPr>
        <p:spPr>
          <a:xfrm>
            <a:off x="273692" y="2907718"/>
            <a:ext cx="4105296" cy="3535915"/>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000000"/>
                </a:solidFill>
              </a:rPr>
              <a:t>The </a:t>
            </a:r>
            <a:r>
              <a:rPr lang="en-US" b="1" dirty="0">
                <a:solidFill>
                  <a:srgbClr val="000000"/>
                </a:solidFill>
              </a:rPr>
              <a:t>return flows </a:t>
            </a:r>
            <a:r>
              <a:rPr lang="en-US" dirty="0">
                <a:solidFill>
                  <a:srgbClr val="000000"/>
                </a:solidFill>
              </a:rPr>
              <a:t>that accompany bubbles as a result of interchange </a:t>
            </a:r>
            <a:r>
              <a:rPr lang="en-US" b="1" dirty="0">
                <a:solidFill>
                  <a:srgbClr val="000000"/>
                </a:solidFill>
              </a:rPr>
              <a:t>transport outwards an average of 40% of the plasma energy </a:t>
            </a:r>
          </a:p>
          <a:p>
            <a:r>
              <a:rPr lang="en-US" dirty="0">
                <a:solidFill>
                  <a:srgbClr val="000000"/>
                </a:solidFill>
              </a:rPr>
              <a:t>The evolution of the modeled ring current energy spectra is due to both an evolving source population and energy-dependent losses</a:t>
            </a:r>
          </a:p>
        </p:txBody>
      </p:sp>
      <p:sp>
        <p:nvSpPr>
          <p:cNvPr id="50" name="TextBox 49">
            <a:extLst>
              <a:ext uri="{FF2B5EF4-FFF2-40B4-BE49-F238E27FC236}">
                <a16:creationId xmlns:a16="http://schemas.microsoft.com/office/drawing/2014/main" id="{D5B3EF27-C2DF-C384-958F-04702D669DD1}"/>
              </a:ext>
            </a:extLst>
          </p:cNvPr>
          <p:cNvSpPr txBox="1"/>
          <p:nvPr/>
        </p:nvSpPr>
        <p:spPr>
          <a:xfrm>
            <a:off x="10803027" y="6121085"/>
            <a:ext cx="1371600" cy="338554"/>
          </a:xfrm>
          <a:prstGeom prst="rect">
            <a:avLst/>
          </a:prstGeom>
          <a:solidFill>
            <a:schemeClr val="bg1"/>
          </a:solidFill>
          <a:ln w="19050">
            <a:noFill/>
          </a:ln>
        </p:spPr>
        <p:txBody>
          <a:bodyPr wrap="square" rtlCol="0">
            <a:spAutoFit/>
          </a:bodyPr>
          <a:lstStyle/>
          <a:p>
            <a:pPr algn="ctr"/>
            <a:r>
              <a:rPr lang="en-US" sz="1600" dirty="0" err="1">
                <a:solidFill>
                  <a:schemeClr val="tx2">
                    <a:lumMod val="75000"/>
                  </a:schemeClr>
                </a:solidFill>
              </a:rPr>
              <a:t>Sciola</a:t>
            </a:r>
            <a:r>
              <a:rPr lang="en-US" sz="1600" dirty="0">
                <a:solidFill>
                  <a:schemeClr val="tx2">
                    <a:lumMod val="75000"/>
                  </a:schemeClr>
                </a:solidFill>
              </a:rPr>
              <a:t>+ 2023</a:t>
            </a:r>
          </a:p>
        </p:txBody>
      </p:sp>
      <p:pic>
        <p:nvPicPr>
          <p:cNvPr id="55" name="Picture 54">
            <a:extLst>
              <a:ext uri="{FF2B5EF4-FFF2-40B4-BE49-F238E27FC236}">
                <a16:creationId xmlns:a16="http://schemas.microsoft.com/office/drawing/2014/main" id="{6D5985F5-7A59-02B3-DDB0-A69A7769088A}"/>
              </a:ext>
            </a:extLst>
          </p:cNvPr>
          <p:cNvPicPr>
            <a:picLocks noChangeAspect="1"/>
          </p:cNvPicPr>
          <p:nvPr/>
        </p:nvPicPr>
        <p:blipFill>
          <a:blip r:embed="rId7"/>
          <a:stretch>
            <a:fillRect/>
          </a:stretch>
        </p:blipFill>
        <p:spPr>
          <a:xfrm>
            <a:off x="1356934" y="5496676"/>
            <a:ext cx="1371600" cy="1371600"/>
          </a:xfrm>
          <a:prstGeom prst="rect">
            <a:avLst/>
          </a:prstGeom>
        </p:spPr>
      </p:pic>
      <p:sp>
        <p:nvSpPr>
          <p:cNvPr id="56" name="TextBox 55">
            <a:extLst>
              <a:ext uri="{FF2B5EF4-FFF2-40B4-BE49-F238E27FC236}">
                <a16:creationId xmlns:a16="http://schemas.microsoft.com/office/drawing/2014/main" id="{1339B627-E235-ABD2-C152-61B7A36D490F}"/>
              </a:ext>
            </a:extLst>
          </p:cNvPr>
          <p:cNvSpPr txBox="1"/>
          <p:nvPr/>
        </p:nvSpPr>
        <p:spPr>
          <a:xfrm>
            <a:off x="73454" y="5974705"/>
            <a:ext cx="752129" cy="246221"/>
          </a:xfrm>
          <a:prstGeom prst="rect">
            <a:avLst/>
          </a:prstGeom>
          <a:noFill/>
        </p:spPr>
        <p:txBody>
          <a:bodyPr wrap="none" rtlCol="0">
            <a:spAutoFit/>
          </a:bodyPr>
          <a:lstStyle/>
          <a:p>
            <a:r>
              <a:rPr lang="en-US" sz="1000" dirty="0">
                <a:solidFill>
                  <a:srgbClr val="000000"/>
                </a:solidFill>
              </a:rPr>
              <a:t>Full paper</a:t>
            </a:r>
          </a:p>
        </p:txBody>
      </p:sp>
      <p:cxnSp>
        <p:nvCxnSpPr>
          <p:cNvPr id="57" name="Straight Arrow Connector 56">
            <a:extLst>
              <a:ext uri="{FF2B5EF4-FFF2-40B4-BE49-F238E27FC236}">
                <a16:creationId xmlns:a16="http://schemas.microsoft.com/office/drawing/2014/main" id="{CE1C2DEA-72A4-84BF-4BAD-F4E4FA95412C}"/>
              </a:ext>
            </a:extLst>
          </p:cNvPr>
          <p:cNvCxnSpPr>
            <a:stCxn id="56" idx="3"/>
          </p:cNvCxnSpPr>
          <p:nvPr/>
        </p:nvCxnSpPr>
        <p:spPr>
          <a:xfrm flipV="1">
            <a:off x="825583" y="6097815"/>
            <a:ext cx="531351"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55"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3"/>
                                        </p:tgtEl>
                                      </p:cBhvr>
                                    </p:cmd>
                                  </p:childTnLst>
                                </p:cTn>
                              </p:par>
                            </p:childTnLst>
                          </p:cTn>
                        </p:par>
                      </p:childTnLst>
                    </p:cTn>
                  </p:par>
                </p:childTnLst>
              </p:cTn>
              <p:nextCondLst>
                <p:cond evt="onClick" delay="0">
                  <p:tgtEl>
                    <p:spTgt spid="43"/>
                  </p:tgtEl>
                </p:cond>
              </p:nextCondLst>
            </p:seq>
            <p:video>
              <p:cMediaNode vol="80000">
                <p:cTn id="12" repeatCount="indefinite" fill="hold" display="0">
                  <p:stCondLst>
                    <p:cond delay="indefinite"/>
                  </p:stCondLst>
                </p:cTn>
                <p:tgtEl>
                  <p:spTgt spid="4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0EE4A-D4E1-23EB-D324-BA51FFDAC17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438A61-F6FA-1C17-EAA9-2419C2E5E63C}"/>
              </a:ext>
            </a:extLst>
          </p:cNvPr>
          <p:cNvSpPr>
            <a:spLocks noGrp="1"/>
          </p:cNvSpPr>
          <p:nvPr>
            <p:ph type="sldNum" sz="quarter" idx="16"/>
          </p:nvPr>
        </p:nvSpPr>
        <p:spPr/>
        <p:txBody>
          <a:bodyPr/>
          <a:lstStyle/>
          <a:p>
            <a:fld id="{4EBCDCBD-78E1-0D41-A999-31B5EBF8E02C}" type="slidenum">
              <a:rPr lang="en-US" smtClean="0"/>
              <a:pPr/>
              <a:t>5</a:t>
            </a:fld>
            <a:endParaRPr lang="en-US" dirty="0"/>
          </a:p>
        </p:txBody>
      </p:sp>
      <p:sp>
        <p:nvSpPr>
          <p:cNvPr id="4" name="Title 3">
            <a:extLst>
              <a:ext uri="{FF2B5EF4-FFF2-40B4-BE49-F238E27FC236}">
                <a16:creationId xmlns:a16="http://schemas.microsoft.com/office/drawing/2014/main" id="{1BC49A98-F7F4-D0B1-8F9A-5EE8DE448A27}"/>
              </a:ext>
            </a:extLst>
          </p:cNvPr>
          <p:cNvSpPr>
            <a:spLocks noGrp="1"/>
          </p:cNvSpPr>
          <p:nvPr>
            <p:ph type="title"/>
          </p:nvPr>
        </p:nvSpPr>
        <p:spPr/>
        <p:txBody>
          <a:bodyPr/>
          <a:lstStyle/>
          <a:p>
            <a:r>
              <a:rPr lang="en-US" b="1" dirty="0">
                <a:solidFill>
                  <a:srgbClr val="426EFF"/>
                </a:solidFill>
                <a:effectLst/>
                <a:latin typeface="Arial" panose="020B0604020202020204" pitchFamily="34" charset="0"/>
              </a:rPr>
              <a:t>Modeling GMDs w/ MAGE</a:t>
            </a:r>
            <a:endParaRPr lang="en-US" dirty="0">
              <a:solidFill>
                <a:srgbClr val="426EFF"/>
              </a:solidFill>
              <a:effectLst/>
              <a:latin typeface="Arial" panose="020B0604020202020204" pitchFamily="34" charset="0"/>
            </a:endParaRPr>
          </a:p>
        </p:txBody>
      </p:sp>
      <p:sp>
        <p:nvSpPr>
          <p:cNvPr id="5" name="Date Placeholder 4">
            <a:extLst>
              <a:ext uri="{FF2B5EF4-FFF2-40B4-BE49-F238E27FC236}">
                <a16:creationId xmlns:a16="http://schemas.microsoft.com/office/drawing/2014/main" id="{B0B9A984-6D5B-035E-129F-BBE73A6B4C81}"/>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sp>
        <p:nvSpPr>
          <p:cNvPr id="7" name="TextBox 6">
            <a:extLst>
              <a:ext uri="{FF2B5EF4-FFF2-40B4-BE49-F238E27FC236}">
                <a16:creationId xmlns:a16="http://schemas.microsoft.com/office/drawing/2014/main" id="{EACFDE82-3E92-8CC7-ABA3-ABF7E5E309B9}"/>
              </a:ext>
            </a:extLst>
          </p:cNvPr>
          <p:cNvSpPr txBox="1"/>
          <p:nvPr/>
        </p:nvSpPr>
        <p:spPr>
          <a:xfrm>
            <a:off x="467260" y="1511088"/>
            <a:ext cx="6099858" cy="3098284"/>
          </a:xfrm>
          <a:prstGeom prst="rect">
            <a:avLst/>
          </a:prstGeom>
          <a:noFill/>
          <a:ln w="19050">
            <a:noFill/>
          </a:ln>
        </p:spPr>
        <p:txBody>
          <a:bodyPr wrap="square">
            <a:spAutoFit/>
          </a:bodyPr>
          <a:lstStyle/>
          <a:p>
            <a:pPr>
              <a:spcAft>
                <a:spcPts val="750"/>
              </a:spcAft>
            </a:pPr>
            <a:r>
              <a:rPr lang="en-US" b="1" dirty="0">
                <a:solidFill>
                  <a:srgbClr val="27303E"/>
                </a:solidFill>
                <a:effectLst/>
                <a:latin typeface="Arial" panose="020B0604020202020204" pitchFamily="34" charset="0"/>
              </a:rPr>
              <a:t>Stormtime MI Coupling</a:t>
            </a:r>
            <a:endParaRPr lang="en-US" dirty="0">
              <a:solidFill>
                <a:srgbClr val="27303E"/>
              </a:solidFill>
              <a:effectLst/>
              <a:latin typeface="Arial" panose="020B0604020202020204" pitchFamily="34" charset="0"/>
            </a:endParaRPr>
          </a:p>
          <a:p>
            <a:pPr>
              <a:spcAft>
                <a:spcPts val="750"/>
              </a:spcAft>
              <a:buFont typeface="Arial" panose="020B0604020202020204" pitchFamily="34" charset="0"/>
              <a:buChar char="•"/>
            </a:pPr>
            <a:r>
              <a:rPr lang="en-US" dirty="0">
                <a:solidFill>
                  <a:srgbClr val="27303E"/>
                </a:solidFill>
                <a:effectLst/>
                <a:latin typeface="Arial" panose="020B0604020202020204" pitchFamily="34" charset="0"/>
              </a:rPr>
              <a:t> Dawnside current wedge</a:t>
            </a:r>
          </a:p>
          <a:p>
            <a:pPr marL="742950" lvl="1" indent="-285750">
              <a:spcAft>
                <a:spcPts val="750"/>
              </a:spcAft>
              <a:buFont typeface="Arial" panose="020B0604020202020204" pitchFamily="34" charset="0"/>
              <a:buChar char="•"/>
            </a:pPr>
            <a:r>
              <a:rPr lang="en-US" dirty="0">
                <a:solidFill>
                  <a:srgbClr val="27303E"/>
                </a:solidFill>
                <a:effectLst/>
                <a:latin typeface="Arial" panose="020B0604020202020204" pitchFamily="34" charset="0"/>
              </a:rPr>
              <a:t>Ohtani ’21 and ’23, </a:t>
            </a:r>
            <a:r>
              <a:rPr lang="en-US" dirty="0" err="1">
                <a:solidFill>
                  <a:srgbClr val="27303E"/>
                </a:solidFill>
                <a:effectLst/>
                <a:latin typeface="Arial" panose="020B0604020202020204" pitchFamily="34" charset="0"/>
              </a:rPr>
              <a:t>Sorathia</a:t>
            </a:r>
            <a:r>
              <a:rPr lang="en-US" dirty="0">
                <a:solidFill>
                  <a:srgbClr val="27303E"/>
                </a:solidFill>
                <a:effectLst/>
                <a:latin typeface="Arial" panose="020B0604020202020204" pitchFamily="34" charset="0"/>
              </a:rPr>
              <a:t>+ ’23</a:t>
            </a:r>
          </a:p>
          <a:p>
            <a:pPr>
              <a:spcAft>
                <a:spcPts val="750"/>
              </a:spcAft>
              <a:buFont typeface="Arial" panose="020B0604020202020204" pitchFamily="34" charset="0"/>
              <a:buChar char="•"/>
            </a:pPr>
            <a:r>
              <a:rPr lang="en-US" dirty="0">
                <a:solidFill>
                  <a:srgbClr val="27303E"/>
                </a:solidFill>
                <a:effectLst/>
                <a:latin typeface="Arial" panose="020B0604020202020204" pitchFamily="34" charset="0"/>
              </a:rPr>
              <a:t> Modeling shows dawnside BBFs during stormtime create multiscale enhancement of the dawnside AEJ</a:t>
            </a:r>
          </a:p>
          <a:p>
            <a:pPr marL="742950" lvl="1" indent="-285750">
              <a:buFont typeface="Arial" panose="020B0604020202020204" pitchFamily="34" charset="0"/>
              <a:buChar char="•"/>
            </a:pPr>
            <a:r>
              <a:rPr lang="en-US" dirty="0">
                <a:solidFill>
                  <a:srgbClr val="27303E"/>
                </a:solidFill>
                <a:effectLst/>
                <a:latin typeface="Arial" panose="020B0604020202020204" pitchFamily="34" charset="0"/>
              </a:rPr>
              <a:t>BBFs connect to omega bands &amp; large dB/dt</a:t>
            </a:r>
          </a:p>
          <a:p>
            <a:pPr marL="742950" lvl="1" indent="-285750">
              <a:buFont typeface="Arial" panose="020B0604020202020204" pitchFamily="34" charset="0"/>
              <a:buChar char="•"/>
            </a:pPr>
            <a:endParaRPr lang="en-US" dirty="0">
              <a:solidFill>
                <a:srgbClr val="27303E"/>
              </a:solidFill>
              <a:effectLst/>
              <a:latin typeface="Arial" panose="020B0604020202020204" pitchFamily="34" charset="0"/>
            </a:endParaRPr>
          </a:p>
          <a:p>
            <a:pPr>
              <a:spcAft>
                <a:spcPts val="750"/>
              </a:spcAft>
            </a:pPr>
            <a:r>
              <a:rPr lang="en-US" b="1" dirty="0">
                <a:solidFill>
                  <a:srgbClr val="27303E"/>
                </a:solidFill>
                <a:effectLst/>
                <a:latin typeface="Arial" panose="020B0604020202020204" pitchFamily="34" charset="0"/>
              </a:rPr>
              <a:t>Dawnside GMDs</a:t>
            </a:r>
            <a:endParaRPr lang="en-US" dirty="0">
              <a:solidFill>
                <a:srgbClr val="27303E"/>
              </a:solidFill>
              <a:effectLst/>
              <a:latin typeface="Arial" panose="020B0604020202020204" pitchFamily="34" charset="0"/>
            </a:endParaRPr>
          </a:p>
          <a:p>
            <a:pPr marL="285750" indent="-285750">
              <a:spcAft>
                <a:spcPts val="750"/>
              </a:spcAft>
              <a:buFont typeface="Arial" panose="020B0604020202020204" pitchFamily="34" charset="0"/>
              <a:buChar char="•"/>
            </a:pPr>
            <a:r>
              <a:rPr lang="en-US" dirty="0">
                <a:solidFill>
                  <a:srgbClr val="27303E"/>
                </a:solidFill>
                <a:effectLst/>
                <a:latin typeface="Arial" panose="020B0604020202020204" pitchFamily="34" charset="0"/>
              </a:rPr>
              <a:t>dB/dt skewed towards dawn (Schillings+ ’22)</a:t>
            </a:r>
          </a:p>
        </p:txBody>
      </p:sp>
      <p:pic>
        <p:nvPicPr>
          <p:cNvPr id="10" name="Picture 9">
            <a:extLst>
              <a:ext uri="{FF2B5EF4-FFF2-40B4-BE49-F238E27FC236}">
                <a16:creationId xmlns:a16="http://schemas.microsoft.com/office/drawing/2014/main" id="{C9D76877-1990-F90B-A235-F8AA9E5D0062}"/>
              </a:ext>
            </a:extLst>
          </p:cNvPr>
          <p:cNvPicPr>
            <a:picLocks noChangeAspect="1"/>
          </p:cNvPicPr>
          <p:nvPr/>
        </p:nvPicPr>
        <p:blipFill>
          <a:blip r:embed="rId3"/>
          <a:stretch>
            <a:fillRect/>
          </a:stretch>
        </p:blipFill>
        <p:spPr>
          <a:xfrm>
            <a:off x="6883400" y="2891131"/>
            <a:ext cx="5308600" cy="3568700"/>
          </a:xfrm>
          <a:prstGeom prst="rect">
            <a:avLst/>
          </a:prstGeom>
        </p:spPr>
      </p:pic>
      <p:pic>
        <p:nvPicPr>
          <p:cNvPr id="2" name="Picture 2" descr="Details are in the caption following the image">
            <a:extLst>
              <a:ext uri="{FF2B5EF4-FFF2-40B4-BE49-F238E27FC236}">
                <a16:creationId xmlns:a16="http://schemas.microsoft.com/office/drawing/2014/main" id="{F563C2F0-A7D5-6749-EDE9-DADC271DC0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7816"/>
          <a:stretch/>
        </p:blipFill>
        <p:spPr bwMode="auto">
          <a:xfrm>
            <a:off x="6691478" y="320040"/>
            <a:ext cx="5517455" cy="23820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DBD1193-515D-F5D7-A335-5B8BB8043312}"/>
              </a:ext>
            </a:extLst>
          </p:cNvPr>
          <p:cNvSpPr txBox="1"/>
          <p:nvPr/>
        </p:nvSpPr>
        <p:spPr>
          <a:xfrm>
            <a:off x="966041" y="5458572"/>
            <a:ext cx="865943" cy="276999"/>
          </a:xfrm>
          <a:prstGeom prst="rect">
            <a:avLst/>
          </a:prstGeom>
          <a:noFill/>
        </p:spPr>
        <p:txBody>
          <a:bodyPr wrap="none" rtlCol="0">
            <a:spAutoFit/>
          </a:bodyPr>
          <a:lstStyle/>
          <a:p>
            <a:r>
              <a:rPr lang="en-US" sz="1200" dirty="0">
                <a:solidFill>
                  <a:srgbClr val="000000"/>
                </a:solidFill>
              </a:rPr>
              <a:t>Full paper</a:t>
            </a:r>
          </a:p>
        </p:txBody>
      </p:sp>
      <p:cxnSp>
        <p:nvCxnSpPr>
          <p:cNvPr id="9" name="Straight Arrow Connector 8">
            <a:extLst>
              <a:ext uri="{FF2B5EF4-FFF2-40B4-BE49-F238E27FC236}">
                <a16:creationId xmlns:a16="http://schemas.microsoft.com/office/drawing/2014/main" id="{5618E21B-BE8E-90B5-272B-69B397CA0218}"/>
              </a:ext>
            </a:extLst>
          </p:cNvPr>
          <p:cNvCxnSpPr>
            <a:cxnSpLocks/>
            <a:stCxn id="8" idx="3"/>
            <a:endCxn id="12" idx="1"/>
          </p:cNvCxnSpPr>
          <p:nvPr/>
        </p:nvCxnSpPr>
        <p:spPr>
          <a:xfrm>
            <a:off x="1831984" y="5597072"/>
            <a:ext cx="603812" cy="0"/>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0608EE9-45E4-B18E-081C-D1D0E19530F6}"/>
              </a:ext>
            </a:extLst>
          </p:cNvPr>
          <p:cNvPicPr>
            <a:picLocks noChangeAspect="1"/>
          </p:cNvPicPr>
          <p:nvPr/>
        </p:nvPicPr>
        <p:blipFill>
          <a:blip r:embed="rId5"/>
          <a:stretch>
            <a:fillRect/>
          </a:stretch>
        </p:blipFill>
        <p:spPr>
          <a:xfrm>
            <a:off x="2435796" y="4900548"/>
            <a:ext cx="1393047" cy="1393047"/>
          </a:xfrm>
          <a:prstGeom prst="rect">
            <a:avLst/>
          </a:prstGeom>
        </p:spPr>
      </p:pic>
    </p:spTree>
    <p:extLst>
      <p:ext uri="{BB962C8B-B14F-4D97-AF65-F5344CB8AC3E}">
        <p14:creationId xmlns:p14="http://schemas.microsoft.com/office/powerpoint/2010/main" val="3289494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F9972-B0E4-E241-258A-4A6BDF881C1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A798AD-4BDA-7A22-47EE-4DEA0A663625}"/>
              </a:ext>
            </a:extLst>
          </p:cNvPr>
          <p:cNvSpPr>
            <a:spLocks noGrp="1"/>
          </p:cNvSpPr>
          <p:nvPr>
            <p:ph type="sldNum" sz="quarter" idx="16"/>
          </p:nvPr>
        </p:nvSpPr>
        <p:spPr/>
        <p:txBody>
          <a:bodyPr/>
          <a:lstStyle/>
          <a:p>
            <a:fld id="{4EBCDCBD-78E1-0D41-A999-31B5EBF8E02C}" type="slidenum">
              <a:rPr lang="en-US" smtClean="0"/>
              <a:pPr/>
              <a:t>6</a:t>
            </a:fld>
            <a:endParaRPr lang="en-US" dirty="0"/>
          </a:p>
        </p:txBody>
      </p:sp>
      <p:sp>
        <p:nvSpPr>
          <p:cNvPr id="6" name="Title 5">
            <a:extLst>
              <a:ext uri="{FF2B5EF4-FFF2-40B4-BE49-F238E27FC236}">
                <a16:creationId xmlns:a16="http://schemas.microsoft.com/office/drawing/2014/main" id="{7E289988-D2C4-4405-C630-273DA4895677}"/>
              </a:ext>
            </a:extLst>
          </p:cNvPr>
          <p:cNvSpPr>
            <a:spLocks noGrp="1"/>
          </p:cNvSpPr>
          <p:nvPr>
            <p:ph type="title"/>
          </p:nvPr>
        </p:nvSpPr>
        <p:spPr>
          <a:xfrm>
            <a:off x="1566262" y="3040525"/>
            <a:ext cx="9059476" cy="776950"/>
          </a:xfrm>
        </p:spPr>
        <p:txBody>
          <a:bodyPr/>
          <a:lstStyle/>
          <a:p>
            <a:pPr algn="ctr"/>
            <a:r>
              <a:rPr lang="en-US" dirty="0"/>
              <a:t>Data Analysis Results</a:t>
            </a:r>
          </a:p>
        </p:txBody>
      </p:sp>
      <p:sp>
        <p:nvSpPr>
          <p:cNvPr id="5" name="Date Placeholder 4">
            <a:extLst>
              <a:ext uri="{FF2B5EF4-FFF2-40B4-BE49-F238E27FC236}">
                <a16:creationId xmlns:a16="http://schemas.microsoft.com/office/drawing/2014/main" id="{7CE419F9-D794-93BB-93C8-EE1EA8EED9FE}"/>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spTree>
    <p:extLst>
      <p:ext uri="{BB962C8B-B14F-4D97-AF65-F5344CB8AC3E}">
        <p14:creationId xmlns:p14="http://schemas.microsoft.com/office/powerpoint/2010/main" val="2019233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CCD0B-CDAC-7D79-86FC-027DE79B354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80829F-7CFB-27F8-A682-4E4C5D369921}"/>
              </a:ext>
            </a:extLst>
          </p:cNvPr>
          <p:cNvSpPr>
            <a:spLocks noGrp="1"/>
          </p:cNvSpPr>
          <p:nvPr>
            <p:ph type="sldNum" sz="quarter" idx="16"/>
          </p:nvPr>
        </p:nvSpPr>
        <p:spPr/>
        <p:txBody>
          <a:bodyPr/>
          <a:lstStyle/>
          <a:p>
            <a:fld id="{4EBCDCBD-78E1-0D41-A999-31B5EBF8E02C}" type="slidenum">
              <a:rPr lang="en-US" smtClean="0"/>
              <a:pPr/>
              <a:t>7</a:t>
            </a:fld>
            <a:endParaRPr lang="en-US" dirty="0"/>
          </a:p>
        </p:txBody>
      </p:sp>
      <p:sp>
        <p:nvSpPr>
          <p:cNvPr id="4" name="Title 3">
            <a:extLst>
              <a:ext uri="{FF2B5EF4-FFF2-40B4-BE49-F238E27FC236}">
                <a16:creationId xmlns:a16="http://schemas.microsoft.com/office/drawing/2014/main" id="{B0003DA5-8B4F-278D-1874-A3463E48FB07}"/>
              </a:ext>
            </a:extLst>
          </p:cNvPr>
          <p:cNvSpPr>
            <a:spLocks noGrp="1"/>
          </p:cNvSpPr>
          <p:nvPr>
            <p:ph type="title"/>
          </p:nvPr>
        </p:nvSpPr>
        <p:spPr/>
        <p:txBody>
          <a:bodyPr/>
          <a:lstStyle/>
          <a:p>
            <a:r>
              <a:rPr lang="en-US" dirty="0"/>
              <a:t>Stormtime Global Convection - Geotail (1994 – 2022)</a:t>
            </a:r>
          </a:p>
        </p:txBody>
      </p:sp>
      <p:sp>
        <p:nvSpPr>
          <p:cNvPr id="5" name="Date Placeholder 4">
            <a:extLst>
              <a:ext uri="{FF2B5EF4-FFF2-40B4-BE49-F238E27FC236}">
                <a16:creationId xmlns:a16="http://schemas.microsoft.com/office/drawing/2014/main" id="{E9383C90-5137-8903-15BC-0F3B04B972CF}"/>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pic>
        <p:nvPicPr>
          <p:cNvPr id="2" name="Picture 1">
            <a:extLst>
              <a:ext uri="{FF2B5EF4-FFF2-40B4-BE49-F238E27FC236}">
                <a16:creationId xmlns:a16="http://schemas.microsoft.com/office/drawing/2014/main" id="{98D7D761-4532-E517-A845-AE083576E309}"/>
              </a:ext>
            </a:extLst>
          </p:cNvPr>
          <p:cNvPicPr>
            <a:picLocks noChangeAspect="1"/>
          </p:cNvPicPr>
          <p:nvPr/>
        </p:nvPicPr>
        <p:blipFill>
          <a:blip r:embed="rId3"/>
          <a:stretch>
            <a:fillRect/>
          </a:stretch>
        </p:blipFill>
        <p:spPr>
          <a:xfrm>
            <a:off x="620283" y="1470836"/>
            <a:ext cx="11432902" cy="4539535"/>
          </a:xfrm>
          <a:prstGeom prst="rect">
            <a:avLst/>
          </a:prstGeom>
        </p:spPr>
      </p:pic>
      <p:sp>
        <p:nvSpPr>
          <p:cNvPr id="19" name="TextBox 18">
            <a:extLst>
              <a:ext uri="{FF2B5EF4-FFF2-40B4-BE49-F238E27FC236}">
                <a16:creationId xmlns:a16="http://schemas.microsoft.com/office/drawing/2014/main" id="{F880B989-8538-FD36-0150-487AE529DE79}"/>
              </a:ext>
            </a:extLst>
          </p:cNvPr>
          <p:cNvSpPr txBox="1"/>
          <p:nvPr/>
        </p:nvSpPr>
        <p:spPr>
          <a:xfrm>
            <a:off x="-120252" y="4459953"/>
            <a:ext cx="774571" cy="369332"/>
          </a:xfrm>
          <a:prstGeom prst="rect">
            <a:avLst/>
          </a:prstGeom>
          <a:noFill/>
        </p:spPr>
        <p:txBody>
          <a:bodyPr wrap="none" rtlCol="0">
            <a:spAutoFit/>
          </a:bodyPr>
          <a:lstStyle/>
          <a:p>
            <a:r>
              <a:rPr lang="en-US" dirty="0">
                <a:solidFill>
                  <a:srgbClr val="000000"/>
                </a:solidFill>
              </a:rPr>
              <a:t>Dawn</a:t>
            </a:r>
          </a:p>
        </p:txBody>
      </p:sp>
      <p:sp>
        <p:nvSpPr>
          <p:cNvPr id="20" name="TextBox 19">
            <a:extLst>
              <a:ext uri="{FF2B5EF4-FFF2-40B4-BE49-F238E27FC236}">
                <a16:creationId xmlns:a16="http://schemas.microsoft.com/office/drawing/2014/main" id="{3EA2E30B-C951-5412-0CE8-E062BBA91E7D}"/>
              </a:ext>
            </a:extLst>
          </p:cNvPr>
          <p:cNvSpPr txBox="1"/>
          <p:nvPr/>
        </p:nvSpPr>
        <p:spPr>
          <a:xfrm>
            <a:off x="-90168" y="2510523"/>
            <a:ext cx="710451" cy="369332"/>
          </a:xfrm>
          <a:prstGeom prst="rect">
            <a:avLst/>
          </a:prstGeom>
          <a:noFill/>
        </p:spPr>
        <p:txBody>
          <a:bodyPr wrap="none" rtlCol="0">
            <a:spAutoFit/>
          </a:bodyPr>
          <a:lstStyle/>
          <a:p>
            <a:r>
              <a:rPr lang="en-US" dirty="0">
                <a:solidFill>
                  <a:srgbClr val="000000"/>
                </a:solidFill>
              </a:rPr>
              <a:t>Dusk</a:t>
            </a:r>
          </a:p>
        </p:txBody>
      </p:sp>
      <p:sp>
        <p:nvSpPr>
          <p:cNvPr id="21" name="TextBox 20">
            <a:extLst>
              <a:ext uri="{FF2B5EF4-FFF2-40B4-BE49-F238E27FC236}">
                <a16:creationId xmlns:a16="http://schemas.microsoft.com/office/drawing/2014/main" id="{9D25B8DC-C4E1-AD3A-0843-AF73B2080AF0}"/>
              </a:ext>
            </a:extLst>
          </p:cNvPr>
          <p:cNvSpPr txBox="1"/>
          <p:nvPr/>
        </p:nvSpPr>
        <p:spPr>
          <a:xfrm>
            <a:off x="2609792" y="5970507"/>
            <a:ext cx="710451" cy="369332"/>
          </a:xfrm>
          <a:prstGeom prst="rect">
            <a:avLst/>
          </a:prstGeom>
          <a:noFill/>
        </p:spPr>
        <p:txBody>
          <a:bodyPr wrap="none" rtlCol="0">
            <a:spAutoFit/>
          </a:bodyPr>
          <a:lstStyle/>
          <a:p>
            <a:r>
              <a:rPr lang="en-US" dirty="0">
                <a:solidFill>
                  <a:srgbClr val="000000"/>
                </a:solidFill>
              </a:rPr>
              <a:t>Inner</a:t>
            </a:r>
          </a:p>
        </p:txBody>
      </p:sp>
      <p:sp>
        <p:nvSpPr>
          <p:cNvPr id="22" name="TextBox 21">
            <a:extLst>
              <a:ext uri="{FF2B5EF4-FFF2-40B4-BE49-F238E27FC236}">
                <a16:creationId xmlns:a16="http://schemas.microsoft.com/office/drawing/2014/main" id="{420E5602-E46A-C1F1-424D-EAEC537F9BFE}"/>
              </a:ext>
            </a:extLst>
          </p:cNvPr>
          <p:cNvSpPr txBox="1"/>
          <p:nvPr/>
        </p:nvSpPr>
        <p:spPr>
          <a:xfrm>
            <a:off x="1026339" y="5975736"/>
            <a:ext cx="761747" cy="369332"/>
          </a:xfrm>
          <a:prstGeom prst="rect">
            <a:avLst/>
          </a:prstGeom>
          <a:noFill/>
        </p:spPr>
        <p:txBody>
          <a:bodyPr wrap="none" rtlCol="0">
            <a:spAutoFit/>
          </a:bodyPr>
          <a:lstStyle/>
          <a:p>
            <a:r>
              <a:rPr lang="en-US" dirty="0">
                <a:solidFill>
                  <a:srgbClr val="000000"/>
                </a:solidFill>
              </a:rPr>
              <a:t>Outer</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5314135-CEB9-3AE7-8A0C-ACB144B0E992}"/>
                  </a:ext>
                </a:extLst>
              </p:cNvPr>
              <p:cNvSpPr txBox="1"/>
              <p:nvPr/>
            </p:nvSpPr>
            <p:spPr>
              <a:xfrm>
                <a:off x="66263" y="1871211"/>
                <a:ext cx="625492" cy="369332"/>
              </a:xfrm>
              <a:prstGeom prst="rect">
                <a:avLst/>
              </a:prstGeom>
              <a:noFill/>
            </p:spPr>
            <p:txBody>
              <a:bodyPr wrap="none" rtlCol="0">
                <a:spAutoFit/>
              </a:bodyPr>
              <a:lstStyle/>
              <a:p>
                <a:r>
                  <a:rPr lang="en-US" dirty="0" err="1">
                    <a:solidFill>
                      <a:srgbClr val="000000"/>
                    </a:solidFill>
                  </a:rPr>
                  <a:t>Ey</a:t>
                </a:r>
                <a:r>
                  <a:rPr lang="en-US" dirty="0">
                    <a:solidFill>
                      <a:srgbClr val="00B050"/>
                    </a:solidFill>
                    <a:ea typeface="Cambria Math" panose="02040503050406030204" pitchFamily="18" charset="0"/>
                  </a:rPr>
                  <a:t> </a:t>
                </a: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m:t>
                    </m:r>
                  </m:oMath>
                </a14:m>
                <a:endParaRPr lang="en-US" dirty="0">
                  <a:solidFill>
                    <a:srgbClr val="000000"/>
                  </a:solidFill>
                </a:endParaRPr>
              </a:p>
            </p:txBody>
          </p:sp>
        </mc:Choice>
        <mc:Fallback xmlns="">
          <p:sp>
            <p:nvSpPr>
              <p:cNvPr id="23" name="TextBox 22">
                <a:extLst>
                  <a:ext uri="{FF2B5EF4-FFF2-40B4-BE49-F238E27FC236}">
                    <a16:creationId xmlns:a16="http://schemas.microsoft.com/office/drawing/2014/main" id="{B5314135-CEB9-3AE7-8A0C-ACB144B0E992}"/>
                  </a:ext>
                </a:extLst>
              </p:cNvPr>
              <p:cNvSpPr txBox="1">
                <a:spLocks noRot="1" noChangeAspect="1" noMove="1" noResize="1" noEditPoints="1" noAdjustHandles="1" noChangeArrowheads="1" noChangeShapeType="1" noTextEdit="1"/>
              </p:cNvSpPr>
              <p:nvPr/>
            </p:nvSpPr>
            <p:spPr>
              <a:xfrm>
                <a:off x="66263" y="1871211"/>
                <a:ext cx="625492" cy="369332"/>
              </a:xfrm>
              <a:prstGeom prst="rect">
                <a:avLst/>
              </a:prstGeom>
              <a:blipFill>
                <a:blip r:embed="rId4"/>
                <a:stretch>
                  <a:fillRect l="-10000" t="-10000" b="-26667"/>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8C8C461E-856F-EDFB-0379-077582746A37}"/>
              </a:ext>
            </a:extLst>
          </p:cNvPr>
          <p:cNvCxnSpPr>
            <a:cxnSpLocks/>
            <a:stCxn id="23" idx="3"/>
          </p:cNvCxnSpPr>
          <p:nvPr/>
        </p:nvCxnSpPr>
        <p:spPr>
          <a:xfrm>
            <a:off x="691755" y="2055877"/>
            <a:ext cx="1096331" cy="302210"/>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832F9ED-1780-8811-2E0D-62871FAF935F}"/>
              </a:ext>
            </a:extLst>
          </p:cNvPr>
          <p:cNvCxnSpPr>
            <a:cxnSpLocks/>
            <a:stCxn id="23" idx="2"/>
          </p:cNvCxnSpPr>
          <p:nvPr/>
        </p:nvCxnSpPr>
        <p:spPr>
          <a:xfrm>
            <a:off x="379009" y="2240543"/>
            <a:ext cx="1294953" cy="2376915"/>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3907D28-0C77-637A-F602-7855B6405FD9}"/>
                  </a:ext>
                </a:extLst>
              </p:cNvPr>
              <p:cNvSpPr txBox="1"/>
              <p:nvPr/>
            </p:nvSpPr>
            <p:spPr>
              <a:xfrm>
                <a:off x="11468360" y="1168626"/>
                <a:ext cx="625492" cy="369332"/>
              </a:xfrm>
              <a:prstGeom prst="rect">
                <a:avLst/>
              </a:prstGeom>
              <a:noFill/>
            </p:spPr>
            <p:txBody>
              <a:bodyPr wrap="none" rtlCol="0">
                <a:spAutoFit/>
              </a:bodyPr>
              <a:lstStyle/>
              <a:p>
                <a:r>
                  <a:rPr lang="en-US" dirty="0" err="1">
                    <a:solidFill>
                      <a:srgbClr val="000000"/>
                    </a:solidFill>
                  </a:rPr>
                  <a:t>Bz</a:t>
                </a:r>
                <a:r>
                  <a:rPr lang="en-US" dirty="0">
                    <a:solidFill>
                      <a:srgbClr val="00B050"/>
                    </a:solidFill>
                    <a:ea typeface="Cambria Math" panose="02040503050406030204" pitchFamily="18" charset="0"/>
                  </a:rPr>
                  <a:t> </a:t>
                </a: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m:t>
                    </m:r>
                  </m:oMath>
                </a14:m>
                <a:endParaRPr lang="en-US" dirty="0">
                  <a:solidFill>
                    <a:srgbClr val="000000"/>
                  </a:solidFill>
                </a:endParaRPr>
              </a:p>
            </p:txBody>
          </p:sp>
        </mc:Choice>
        <mc:Fallback xmlns="">
          <p:sp>
            <p:nvSpPr>
              <p:cNvPr id="26" name="TextBox 25">
                <a:extLst>
                  <a:ext uri="{FF2B5EF4-FFF2-40B4-BE49-F238E27FC236}">
                    <a16:creationId xmlns:a16="http://schemas.microsoft.com/office/drawing/2014/main" id="{13907D28-0C77-637A-F602-7855B6405FD9}"/>
                  </a:ext>
                </a:extLst>
              </p:cNvPr>
              <p:cNvSpPr txBox="1">
                <a:spLocks noRot="1" noChangeAspect="1" noMove="1" noResize="1" noEditPoints="1" noAdjustHandles="1" noChangeArrowheads="1" noChangeShapeType="1" noTextEdit="1"/>
              </p:cNvSpPr>
              <p:nvPr/>
            </p:nvSpPr>
            <p:spPr>
              <a:xfrm>
                <a:off x="11468360" y="1168626"/>
                <a:ext cx="625492" cy="369332"/>
              </a:xfrm>
              <a:prstGeom prst="rect">
                <a:avLst/>
              </a:prstGeom>
              <a:blipFill>
                <a:blip r:embed="rId5"/>
                <a:stretch>
                  <a:fillRect l="-5882" t="-10345" b="-27586"/>
                </a:stretch>
              </a:blipFill>
            </p:spPr>
            <p:txBody>
              <a:bodyPr/>
              <a:lstStyle/>
              <a:p>
                <a:r>
                  <a:rPr lang="en-US">
                    <a:noFill/>
                  </a:rPr>
                  <a:t> </a:t>
                </a:r>
              </a:p>
            </p:txBody>
          </p:sp>
        </mc:Fallback>
      </mc:AlternateContent>
      <p:cxnSp>
        <p:nvCxnSpPr>
          <p:cNvPr id="27" name="Straight Arrow Connector 26">
            <a:extLst>
              <a:ext uri="{FF2B5EF4-FFF2-40B4-BE49-F238E27FC236}">
                <a16:creationId xmlns:a16="http://schemas.microsoft.com/office/drawing/2014/main" id="{1D0F92EC-9929-34AC-18A3-6A88D9361B8A}"/>
              </a:ext>
            </a:extLst>
          </p:cNvPr>
          <p:cNvCxnSpPr>
            <a:cxnSpLocks/>
            <a:stCxn id="26" idx="1"/>
          </p:cNvCxnSpPr>
          <p:nvPr/>
        </p:nvCxnSpPr>
        <p:spPr>
          <a:xfrm flipH="1">
            <a:off x="10464262" y="1353292"/>
            <a:ext cx="1004098" cy="677500"/>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546A93F-D18C-9864-AB64-D194831EA43D}"/>
                  </a:ext>
                </a:extLst>
              </p:cNvPr>
              <p:cNvSpPr txBox="1"/>
              <p:nvPr/>
            </p:nvSpPr>
            <p:spPr>
              <a:xfrm>
                <a:off x="7588105" y="6110758"/>
                <a:ext cx="777777" cy="369332"/>
              </a:xfrm>
              <a:prstGeom prst="rect">
                <a:avLst/>
              </a:prstGeom>
              <a:noFill/>
            </p:spPr>
            <p:txBody>
              <a:bodyPr wrap="none" rtlCol="0">
                <a:spAutoFit/>
              </a:bodyPr>
              <a:lstStyle/>
              <a:p>
                <a:r>
                  <a:rPr lang="en-US" dirty="0" err="1">
                    <a:solidFill>
                      <a:srgbClr val="000000"/>
                    </a:solidFill>
                  </a:rPr>
                  <a:t>V⊥x</a:t>
                </a:r>
                <a:r>
                  <a:rPr lang="en-US" dirty="0">
                    <a:solidFill>
                      <a:srgbClr val="000000"/>
                    </a:solidFill>
                  </a:rPr>
                  <a:t> </a:t>
                </a:r>
                <a14:m>
                  <m:oMath xmlns:m="http://schemas.openxmlformats.org/officeDocument/2006/math">
                    <m:r>
                      <a:rPr lang="en-US" i="1" smtClean="0">
                        <a:solidFill>
                          <a:srgbClr val="00B050"/>
                        </a:solidFill>
                        <a:latin typeface="Cambria Math" panose="02040503050406030204" pitchFamily="18" charset="0"/>
                        <a:ea typeface="Cambria Math" panose="02040503050406030204" pitchFamily="18" charset="0"/>
                      </a:rPr>
                      <m:t>↑</m:t>
                    </m:r>
                  </m:oMath>
                </a14:m>
                <a:endParaRPr lang="en-US" dirty="0">
                  <a:solidFill>
                    <a:srgbClr val="000000"/>
                  </a:solidFill>
                </a:endParaRPr>
              </a:p>
            </p:txBody>
          </p:sp>
        </mc:Choice>
        <mc:Fallback xmlns="">
          <p:sp>
            <p:nvSpPr>
              <p:cNvPr id="28" name="TextBox 27">
                <a:extLst>
                  <a:ext uri="{FF2B5EF4-FFF2-40B4-BE49-F238E27FC236}">
                    <a16:creationId xmlns:a16="http://schemas.microsoft.com/office/drawing/2014/main" id="{A546A93F-D18C-9864-AB64-D194831EA43D}"/>
                  </a:ext>
                </a:extLst>
              </p:cNvPr>
              <p:cNvSpPr txBox="1">
                <a:spLocks noRot="1" noChangeAspect="1" noMove="1" noResize="1" noEditPoints="1" noAdjustHandles="1" noChangeArrowheads="1" noChangeShapeType="1" noTextEdit="1"/>
              </p:cNvSpPr>
              <p:nvPr/>
            </p:nvSpPr>
            <p:spPr>
              <a:xfrm>
                <a:off x="7588105" y="6110758"/>
                <a:ext cx="777777" cy="369332"/>
              </a:xfrm>
              <a:prstGeom prst="rect">
                <a:avLst/>
              </a:prstGeom>
              <a:blipFill>
                <a:blip r:embed="rId6"/>
                <a:stretch>
                  <a:fillRect l="-6452" t="-6452" b="-22581"/>
                </a:stretch>
              </a:blipFill>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66058A07-F688-4002-F281-AF3E006E5042}"/>
              </a:ext>
            </a:extLst>
          </p:cNvPr>
          <p:cNvCxnSpPr>
            <a:cxnSpLocks/>
          </p:cNvCxnSpPr>
          <p:nvPr/>
        </p:nvCxnSpPr>
        <p:spPr>
          <a:xfrm flipH="1" flipV="1">
            <a:off x="6639951" y="5489932"/>
            <a:ext cx="1479921" cy="670470"/>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965B666-4D5C-30A7-B76A-F900A1B32980}"/>
                  </a:ext>
                </a:extLst>
              </p:cNvPr>
              <p:cNvSpPr txBox="1"/>
              <p:nvPr/>
            </p:nvSpPr>
            <p:spPr>
              <a:xfrm>
                <a:off x="4971414" y="1299431"/>
                <a:ext cx="777777" cy="369332"/>
              </a:xfrm>
              <a:prstGeom prst="rect">
                <a:avLst/>
              </a:prstGeom>
              <a:noFill/>
            </p:spPr>
            <p:txBody>
              <a:bodyPr wrap="none" rtlCol="0">
                <a:spAutoFit/>
              </a:bodyPr>
              <a:lstStyle/>
              <a:p>
                <a:r>
                  <a:rPr lang="en-US" dirty="0" err="1">
                    <a:solidFill>
                      <a:srgbClr val="000000"/>
                    </a:solidFill>
                  </a:rPr>
                  <a:t>V⊥x</a:t>
                </a:r>
                <a:r>
                  <a:rPr lang="en-US" dirty="0">
                    <a:solidFill>
                      <a:srgbClr val="000000"/>
                    </a:solidFill>
                  </a:rPr>
                  <a:t> </a:t>
                </a:r>
                <a14:m>
                  <m:oMath xmlns:m="http://schemas.openxmlformats.org/officeDocument/2006/math">
                    <m:r>
                      <a:rPr lang="en-US" i="1" smtClean="0">
                        <a:solidFill>
                          <a:srgbClr val="FF3B3B"/>
                        </a:solidFill>
                        <a:latin typeface="Cambria Math" panose="02040503050406030204" pitchFamily="18" charset="0"/>
                        <a:ea typeface="Cambria Math" panose="02040503050406030204" pitchFamily="18" charset="0"/>
                      </a:rPr>
                      <m:t>↓</m:t>
                    </m:r>
                  </m:oMath>
                </a14:m>
                <a:endParaRPr lang="en-US" dirty="0">
                  <a:solidFill>
                    <a:srgbClr val="000000"/>
                  </a:solidFill>
                </a:endParaRPr>
              </a:p>
            </p:txBody>
          </p:sp>
        </mc:Choice>
        <mc:Fallback xmlns="">
          <p:sp>
            <p:nvSpPr>
              <p:cNvPr id="30" name="TextBox 29">
                <a:extLst>
                  <a:ext uri="{FF2B5EF4-FFF2-40B4-BE49-F238E27FC236}">
                    <a16:creationId xmlns:a16="http://schemas.microsoft.com/office/drawing/2014/main" id="{E965B666-4D5C-30A7-B76A-F900A1B32980}"/>
                  </a:ext>
                </a:extLst>
              </p:cNvPr>
              <p:cNvSpPr txBox="1">
                <a:spLocks noRot="1" noChangeAspect="1" noMove="1" noResize="1" noEditPoints="1" noAdjustHandles="1" noChangeArrowheads="1" noChangeShapeType="1" noTextEdit="1"/>
              </p:cNvSpPr>
              <p:nvPr/>
            </p:nvSpPr>
            <p:spPr>
              <a:xfrm>
                <a:off x="4971414" y="1299431"/>
                <a:ext cx="777777" cy="369332"/>
              </a:xfrm>
              <a:prstGeom prst="rect">
                <a:avLst/>
              </a:prstGeom>
              <a:blipFill>
                <a:blip r:embed="rId7"/>
                <a:stretch>
                  <a:fillRect l="-6452" t="-10000" b="-26667"/>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9E8B0781-9DB7-A2D2-57BE-C740EBC5E559}"/>
              </a:ext>
            </a:extLst>
          </p:cNvPr>
          <p:cNvCxnSpPr>
            <a:cxnSpLocks/>
            <a:stCxn id="30" idx="2"/>
          </p:cNvCxnSpPr>
          <p:nvPr/>
        </p:nvCxnSpPr>
        <p:spPr>
          <a:xfrm>
            <a:off x="5360303" y="1668763"/>
            <a:ext cx="265950" cy="1211092"/>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4BACF76-B655-C7D8-C9BE-37E2C15176EA}"/>
              </a:ext>
            </a:extLst>
          </p:cNvPr>
          <p:cNvSpPr txBox="1"/>
          <p:nvPr/>
        </p:nvSpPr>
        <p:spPr>
          <a:xfrm>
            <a:off x="5843579" y="5126839"/>
            <a:ext cx="593432" cy="477054"/>
          </a:xfrm>
          <a:prstGeom prst="rect">
            <a:avLst/>
          </a:prstGeom>
          <a:noFill/>
        </p:spPr>
        <p:txBody>
          <a:bodyPr wrap="none" rtlCol="0">
            <a:spAutoFit/>
          </a:bodyPr>
          <a:lstStyle/>
          <a:p>
            <a:r>
              <a:rPr lang="en-US" sz="2500" dirty="0">
                <a:solidFill>
                  <a:srgbClr val="FFFF00"/>
                </a:solidFill>
                <a:latin typeface="Lucida Blackletter" pitchFamily="2" charset="77"/>
                <a:ea typeface="Palatino" pitchFamily="2" charset="77"/>
                <a:cs typeface="Apple Chancery" panose="03020702040506060504" pitchFamily="66" charset="-79"/>
              </a:rPr>
              <a:t>(2)</a:t>
            </a:r>
          </a:p>
        </p:txBody>
      </p:sp>
      <p:sp>
        <p:nvSpPr>
          <p:cNvPr id="33" name="TextBox 32">
            <a:extLst>
              <a:ext uri="{FF2B5EF4-FFF2-40B4-BE49-F238E27FC236}">
                <a16:creationId xmlns:a16="http://schemas.microsoft.com/office/drawing/2014/main" id="{61DFCD14-C785-1163-C3EE-4F2211266848}"/>
              </a:ext>
            </a:extLst>
          </p:cNvPr>
          <p:cNvSpPr txBox="1"/>
          <p:nvPr/>
        </p:nvSpPr>
        <p:spPr>
          <a:xfrm>
            <a:off x="10015719" y="1299431"/>
            <a:ext cx="593432" cy="477054"/>
          </a:xfrm>
          <a:prstGeom prst="rect">
            <a:avLst/>
          </a:prstGeom>
          <a:noFill/>
        </p:spPr>
        <p:txBody>
          <a:bodyPr wrap="none" rtlCol="0">
            <a:spAutoFit/>
          </a:bodyPr>
          <a:lstStyle/>
          <a:p>
            <a:r>
              <a:rPr lang="en-US" sz="2500" dirty="0">
                <a:solidFill>
                  <a:schemeClr val="accent2"/>
                </a:solidFill>
                <a:latin typeface="Lucida Blackletter" pitchFamily="2" charset="77"/>
                <a:ea typeface="Palatino" pitchFamily="2" charset="77"/>
                <a:cs typeface="Apple Chancery" panose="03020702040506060504" pitchFamily="66" charset="-79"/>
              </a:rPr>
              <a:t>(1)</a:t>
            </a:r>
          </a:p>
        </p:txBody>
      </p:sp>
      <p:sp>
        <p:nvSpPr>
          <p:cNvPr id="34" name="TextBox 33">
            <a:extLst>
              <a:ext uri="{FF2B5EF4-FFF2-40B4-BE49-F238E27FC236}">
                <a16:creationId xmlns:a16="http://schemas.microsoft.com/office/drawing/2014/main" id="{FEBB51E5-6DFF-7C04-D14C-7B2DC7FE9B92}"/>
              </a:ext>
            </a:extLst>
          </p:cNvPr>
          <p:cNvSpPr txBox="1"/>
          <p:nvPr/>
        </p:nvSpPr>
        <p:spPr>
          <a:xfrm>
            <a:off x="2313076" y="1273593"/>
            <a:ext cx="593432" cy="477054"/>
          </a:xfrm>
          <a:prstGeom prst="rect">
            <a:avLst/>
          </a:prstGeom>
          <a:noFill/>
        </p:spPr>
        <p:txBody>
          <a:bodyPr wrap="none" rtlCol="0">
            <a:spAutoFit/>
          </a:bodyPr>
          <a:lstStyle/>
          <a:p>
            <a:r>
              <a:rPr lang="en-US" sz="2500" dirty="0">
                <a:solidFill>
                  <a:schemeClr val="accent2"/>
                </a:solidFill>
                <a:latin typeface="Lucida Blackletter" pitchFamily="2" charset="77"/>
                <a:ea typeface="Palatino" pitchFamily="2" charset="77"/>
                <a:cs typeface="Apple Chancery" panose="03020702040506060504" pitchFamily="66" charset="-79"/>
              </a:rPr>
              <a:t>(1)</a:t>
            </a:r>
          </a:p>
        </p:txBody>
      </p:sp>
      <p:sp>
        <p:nvSpPr>
          <p:cNvPr id="35" name="TextBox 34">
            <a:extLst>
              <a:ext uri="{FF2B5EF4-FFF2-40B4-BE49-F238E27FC236}">
                <a16:creationId xmlns:a16="http://schemas.microsoft.com/office/drawing/2014/main" id="{5FF0D856-2CB1-9385-ABA0-BB0B2BCCE88C}"/>
              </a:ext>
            </a:extLst>
          </p:cNvPr>
          <p:cNvSpPr txBox="1"/>
          <p:nvPr/>
        </p:nvSpPr>
        <p:spPr>
          <a:xfrm>
            <a:off x="1955451" y="6007961"/>
            <a:ext cx="466794" cy="369332"/>
          </a:xfrm>
          <a:prstGeom prst="rect">
            <a:avLst/>
          </a:prstGeom>
          <a:noFill/>
        </p:spPr>
        <p:txBody>
          <a:bodyPr wrap="none" rtlCol="0">
            <a:spAutoFit/>
          </a:bodyPr>
          <a:lstStyle/>
          <a:p>
            <a:r>
              <a:rPr lang="en-US" b="1" dirty="0" err="1">
                <a:solidFill>
                  <a:srgbClr val="000000"/>
                </a:solidFill>
              </a:rPr>
              <a:t>Ey</a:t>
            </a:r>
            <a:endParaRPr lang="en-US" b="1" dirty="0">
              <a:solidFill>
                <a:srgbClr val="000000"/>
              </a:solidFill>
            </a:endParaRPr>
          </a:p>
        </p:txBody>
      </p:sp>
      <p:sp>
        <p:nvSpPr>
          <p:cNvPr id="36" name="TextBox 35">
            <a:extLst>
              <a:ext uri="{FF2B5EF4-FFF2-40B4-BE49-F238E27FC236}">
                <a16:creationId xmlns:a16="http://schemas.microsoft.com/office/drawing/2014/main" id="{DA5113D6-280F-B428-7038-722BEB1806ED}"/>
              </a:ext>
            </a:extLst>
          </p:cNvPr>
          <p:cNvSpPr txBox="1"/>
          <p:nvPr/>
        </p:nvSpPr>
        <p:spPr>
          <a:xfrm>
            <a:off x="5776669" y="6007961"/>
            <a:ext cx="623889" cy="369332"/>
          </a:xfrm>
          <a:prstGeom prst="rect">
            <a:avLst/>
          </a:prstGeom>
          <a:noFill/>
        </p:spPr>
        <p:txBody>
          <a:bodyPr wrap="none" rtlCol="0">
            <a:spAutoFit/>
          </a:bodyPr>
          <a:lstStyle/>
          <a:p>
            <a:r>
              <a:rPr lang="en-US" b="1" dirty="0" err="1">
                <a:solidFill>
                  <a:srgbClr val="000000"/>
                </a:solidFill>
              </a:rPr>
              <a:t>V⊥x</a:t>
            </a:r>
            <a:endParaRPr lang="en-US" b="1" dirty="0">
              <a:solidFill>
                <a:srgbClr val="000000"/>
              </a:solidFill>
            </a:endParaRPr>
          </a:p>
        </p:txBody>
      </p:sp>
      <p:sp>
        <p:nvSpPr>
          <p:cNvPr id="37" name="TextBox 36">
            <a:extLst>
              <a:ext uri="{FF2B5EF4-FFF2-40B4-BE49-F238E27FC236}">
                <a16:creationId xmlns:a16="http://schemas.microsoft.com/office/drawing/2014/main" id="{A67774B8-60C5-3FCE-8943-B43F2C354619}"/>
              </a:ext>
            </a:extLst>
          </p:cNvPr>
          <p:cNvSpPr txBox="1"/>
          <p:nvPr/>
        </p:nvSpPr>
        <p:spPr>
          <a:xfrm>
            <a:off x="9815616" y="6007961"/>
            <a:ext cx="466794" cy="369332"/>
          </a:xfrm>
          <a:prstGeom prst="rect">
            <a:avLst/>
          </a:prstGeom>
          <a:noFill/>
        </p:spPr>
        <p:txBody>
          <a:bodyPr wrap="none" rtlCol="0">
            <a:spAutoFit/>
          </a:bodyPr>
          <a:lstStyle/>
          <a:p>
            <a:r>
              <a:rPr lang="en-US" b="1" dirty="0" err="1">
                <a:solidFill>
                  <a:srgbClr val="000000"/>
                </a:solidFill>
              </a:rPr>
              <a:t>Bz</a:t>
            </a:r>
            <a:endParaRPr lang="en-US" b="1" dirty="0">
              <a:solidFill>
                <a:srgbClr val="000000"/>
              </a:solidFill>
            </a:endParaRPr>
          </a:p>
        </p:txBody>
      </p:sp>
      <p:sp>
        <p:nvSpPr>
          <p:cNvPr id="38" name="Rectangle 37">
            <a:extLst>
              <a:ext uri="{FF2B5EF4-FFF2-40B4-BE49-F238E27FC236}">
                <a16:creationId xmlns:a16="http://schemas.microsoft.com/office/drawing/2014/main" id="{ED96A433-06C1-FFC4-BC6D-2A54708DF275}"/>
              </a:ext>
            </a:extLst>
          </p:cNvPr>
          <p:cNvSpPr/>
          <p:nvPr/>
        </p:nvSpPr>
        <p:spPr>
          <a:xfrm>
            <a:off x="1659898" y="1713528"/>
            <a:ext cx="1901449" cy="1963323"/>
          </a:xfrm>
          <a:prstGeom prst="rect">
            <a:avLst/>
          </a:prstGeom>
          <a:noFill/>
          <a:ln w="3810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9F933D04-CA80-DB24-85E8-9977F41108DC}"/>
              </a:ext>
            </a:extLst>
          </p:cNvPr>
          <p:cNvSpPr/>
          <p:nvPr/>
        </p:nvSpPr>
        <p:spPr>
          <a:xfrm>
            <a:off x="1016431" y="4638409"/>
            <a:ext cx="2544916" cy="965484"/>
          </a:xfrm>
          <a:prstGeom prst="rect">
            <a:avLst/>
          </a:prstGeom>
          <a:noFill/>
          <a:ln w="38100">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237CEE75-D962-F49B-5163-2625A349D354}"/>
              </a:ext>
            </a:extLst>
          </p:cNvPr>
          <p:cNvSpPr/>
          <p:nvPr/>
        </p:nvSpPr>
        <p:spPr>
          <a:xfrm>
            <a:off x="9365265" y="1725904"/>
            <a:ext cx="1901449" cy="1950948"/>
          </a:xfrm>
          <a:prstGeom prst="rect">
            <a:avLst/>
          </a:prstGeom>
          <a:noFill/>
          <a:ln w="38100">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DC75015-FC9E-736B-676F-3449578E7F82}"/>
              </a:ext>
            </a:extLst>
          </p:cNvPr>
          <p:cNvSpPr/>
          <p:nvPr/>
        </p:nvSpPr>
        <p:spPr>
          <a:xfrm>
            <a:off x="4875502" y="4638410"/>
            <a:ext cx="2529587" cy="965484"/>
          </a:xfrm>
          <a:prstGeom prst="rect">
            <a:avLst/>
          </a:prstGeom>
          <a:noFill/>
          <a:ln w="38100">
            <a:solidFill>
              <a:srgbClr val="FFFF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050CB50-11E2-6CDD-82C5-24288EE20E3E}"/>
              </a:ext>
            </a:extLst>
          </p:cNvPr>
          <p:cNvSpPr txBox="1"/>
          <p:nvPr/>
        </p:nvSpPr>
        <p:spPr>
          <a:xfrm>
            <a:off x="2036074" y="5177033"/>
            <a:ext cx="593432" cy="477054"/>
          </a:xfrm>
          <a:prstGeom prst="rect">
            <a:avLst/>
          </a:prstGeom>
          <a:noFill/>
        </p:spPr>
        <p:txBody>
          <a:bodyPr wrap="none" rtlCol="0">
            <a:spAutoFit/>
          </a:bodyPr>
          <a:lstStyle/>
          <a:p>
            <a:r>
              <a:rPr lang="en-US" sz="2500" dirty="0">
                <a:solidFill>
                  <a:srgbClr val="FFFF00"/>
                </a:solidFill>
                <a:latin typeface="Lucida Blackletter" pitchFamily="2" charset="77"/>
                <a:ea typeface="Palatino" pitchFamily="2" charset="77"/>
                <a:cs typeface="Apple Chancery" panose="03020702040506060504" pitchFamily="66" charset="-79"/>
              </a:rPr>
              <a:t>(2)</a:t>
            </a:r>
          </a:p>
        </p:txBody>
      </p:sp>
      <p:sp>
        <p:nvSpPr>
          <p:cNvPr id="6" name="TextBox 5">
            <a:extLst>
              <a:ext uri="{FF2B5EF4-FFF2-40B4-BE49-F238E27FC236}">
                <a16:creationId xmlns:a16="http://schemas.microsoft.com/office/drawing/2014/main" id="{CA74AADC-1187-85DC-AB4C-E3A791E78EE9}"/>
              </a:ext>
            </a:extLst>
          </p:cNvPr>
          <p:cNvSpPr txBox="1"/>
          <p:nvPr/>
        </p:nvSpPr>
        <p:spPr>
          <a:xfrm>
            <a:off x="10851452" y="6234082"/>
            <a:ext cx="1306768" cy="246221"/>
          </a:xfrm>
          <a:prstGeom prst="rect">
            <a:avLst/>
          </a:prstGeom>
          <a:noFill/>
        </p:spPr>
        <p:txBody>
          <a:bodyPr wrap="none" rtlCol="0">
            <a:spAutoFit/>
          </a:bodyPr>
          <a:lstStyle/>
          <a:p>
            <a:r>
              <a:rPr lang="en-US" sz="1000" dirty="0">
                <a:solidFill>
                  <a:srgbClr val="000000"/>
                </a:solidFill>
              </a:rPr>
              <a:t>Raptis+ 2024 | GRL</a:t>
            </a:r>
          </a:p>
        </p:txBody>
      </p:sp>
      <p:pic>
        <p:nvPicPr>
          <p:cNvPr id="10" name="Picture 9">
            <a:extLst>
              <a:ext uri="{FF2B5EF4-FFF2-40B4-BE49-F238E27FC236}">
                <a16:creationId xmlns:a16="http://schemas.microsoft.com/office/drawing/2014/main" id="{3B0274D9-0198-F0B1-A829-CEC35D41CC5F}"/>
              </a:ext>
            </a:extLst>
          </p:cNvPr>
          <p:cNvPicPr>
            <a:picLocks noChangeAspect="1"/>
          </p:cNvPicPr>
          <p:nvPr/>
        </p:nvPicPr>
        <p:blipFill>
          <a:blip r:embed="rId8"/>
          <a:stretch>
            <a:fillRect/>
          </a:stretch>
        </p:blipFill>
        <p:spPr>
          <a:xfrm>
            <a:off x="11018859" y="22326"/>
            <a:ext cx="1097246" cy="1097246"/>
          </a:xfrm>
          <a:prstGeom prst="rect">
            <a:avLst/>
          </a:prstGeom>
        </p:spPr>
      </p:pic>
      <p:sp>
        <p:nvSpPr>
          <p:cNvPr id="11" name="TextBox 10">
            <a:extLst>
              <a:ext uri="{FF2B5EF4-FFF2-40B4-BE49-F238E27FC236}">
                <a16:creationId xmlns:a16="http://schemas.microsoft.com/office/drawing/2014/main" id="{E950A22C-0A4D-1581-4AB3-9D23C3E428B2}"/>
              </a:ext>
            </a:extLst>
          </p:cNvPr>
          <p:cNvSpPr txBox="1"/>
          <p:nvPr/>
        </p:nvSpPr>
        <p:spPr>
          <a:xfrm>
            <a:off x="9735379" y="62204"/>
            <a:ext cx="752129" cy="246221"/>
          </a:xfrm>
          <a:prstGeom prst="rect">
            <a:avLst/>
          </a:prstGeom>
          <a:noFill/>
        </p:spPr>
        <p:txBody>
          <a:bodyPr wrap="none" rtlCol="0">
            <a:spAutoFit/>
          </a:bodyPr>
          <a:lstStyle/>
          <a:p>
            <a:r>
              <a:rPr lang="en-US" sz="1000" dirty="0">
                <a:solidFill>
                  <a:srgbClr val="000000"/>
                </a:solidFill>
              </a:rPr>
              <a:t>Full paper</a:t>
            </a:r>
          </a:p>
        </p:txBody>
      </p:sp>
      <p:cxnSp>
        <p:nvCxnSpPr>
          <p:cNvPr id="13" name="Straight Arrow Connector 12">
            <a:extLst>
              <a:ext uri="{FF2B5EF4-FFF2-40B4-BE49-F238E27FC236}">
                <a16:creationId xmlns:a16="http://schemas.microsoft.com/office/drawing/2014/main" id="{F712AA02-1A36-686E-A74D-27D9AE04B653}"/>
              </a:ext>
            </a:extLst>
          </p:cNvPr>
          <p:cNvCxnSpPr>
            <a:stCxn id="11" idx="3"/>
          </p:cNvCxnSpPr>
          <p:nvPr/>
        </p:nvCxnSpPr>
        <p:spPr>
          <a:xfrm flipV="1">
            <a:off x="10487508" y="185314"/>
            <a:ext cx="531351" cy="1"/>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45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45F26-F114-DF5A-B18D-90B3E31A24A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83CC80-F0B5-4230-AF10-D99D9C40081B}"/>
              </a:ext>
            </a:extLst>
          </p:cNvPr>
          <p:cNvSpPr>
            <a:spLocks noGrp="1"/>
          </p:cNvSpPr>
          <p:nvPr>
            <p:ph type="sldNum" sz="quarter" idx="16"/>
          </p:nvPr>
        </p:nvSpPr>
        <p:spPr/>
        <p:txBody>
          <a:bodyPr/>
          <a:lstStyle/>
          <a:p>
            <a:fld id="{4EBCDCBD-78E1-0D41-A999-31B5EBF8E02C}" type="slidenum">
              <a:rPr lang="en-US" smtClean="0"/>
              <a:pPr/>
              <a:t>8</a:t>
            </a:fld>
            <a:endParaRPr lang="en-US" dirty="0"/>
          </a:p>
        </p:txBody>
      </p:sp>
      <p:sp>
        <p:nvSpPr>
          <p:cNvPr id="4" name="Title 3">
            <a:extLst>
              <a:ext uri="{FF2B5EF4-FFF2-40B4-BE49-F238E27FC236}">
                <a16:creationId xmlns:a16="http://schemas.microsoft.com/office/drawing/2014/main" id="{3923D6B4-DFBD-429A-D6A4-BA935C8B49C4}"/>
              </a:ext>
            </a:extLst>
          </p:cNvPr>
          <p:cNvSpPr>
            <a:spLocks noGrp="1"/>
          </p:cNvSpPr>
          <p:nvPr>
            <p:ph type="title"/>
          </p:nvPr>
        </p:nvSpPr>
        <p:spPr/>
        <p:txBody>
          <a:bodyPr/>
          <a:lstStyle/>
          <a:p>
            <a:r>
              <a:rPr lang="en-US" dirty="0"/>
              <a:t>Bursty Magnetic Flux Contribution</a:t>
            </a:r>
          </a:p>
        </p:txBody>
      </p:sp>
      <p:sp>
        <p:nvSpPr>
          <p:cNvPr id="5" name="Date Placeholder 4">
            <a:extLst>
              <a:ext uri="{FF2B5EF4-FFF2-40B4-BE49-F238E27FC236}">
                <a16:creationId xmlns:a16="http://schemas.microsoft.com/office/drawing/2014/main" id="{3124AF0F-69E5-2DE4-6096-277DD72260D3}"/>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pic>
        <p:nvPicPr>
          <p:cNvPr id="7" name="Picture 6">
            <a:extLst>
              <a:ext uri="{FF2B5EF4-FFF2-40B4-BE49-F238E27FC236}">
                <a16:creationId xmlns:a16="http://schemas.microsoft.com/office/drawing/2014/main" id="{E2E75811-EB93-F8B1-B745-FF7F8F8AFFEE}"/>
              </a:ext>
            </a:extLst>
          </p:cNvPr>
          <p:cNvPicPr>
            <a:picLocks noChangeAspect="1"/>
          </p:cNvPicPr>
          <p:nvPr/>
        </p:nvPicPr>
        <p:blipFill>
          <a:blip r:embed="rId3"/>
          <a:stretch>
            <a:fillRect/>
          </a:stretch>
        </p:blipFill>
        <p:spPr>
          <a:xfrm>
            <a:off x="4749800" y="2356211"/>
            <a:ext cx="7442200" cy="3632200"/>
          </a:xfrm>
          <a:prstGeom prst="rect">
            <a:avLst/>
          </a:prstGeom>
        </p:spPr>
      </p:pic>
      <p:pic>
        <p:nvPicPr>
          <p:cNvPr id="9" name="Picture 8">
            <a:extLst>
              <a:ext uri="{FF2B5EF4-FFF2-40B4-BE49-F238E27FC236}">
                <a16:creationId xmlns:a16="http://schemas.microsoft.com/office/drawing/2014/main" id="{BAAFC53F-E42A-CE38-C65A-727D2E7F0D10}"/>
              </a:ext>
            </a:extLst>
          </p:cNvPr>
          <p:cNvPicPr>
            <a:picLocks noChangeAspect="1"/>
          </p:cNvPicPr>
          <p:nvPr/>
        </p:nvPicPr>
        <p:blipFill>
          <a:blip r:embed="rId4"/>
          <a:stretch>
            <a:fillRect/>
          </a:stretch>
        </p:blipFill>
        <p:spPr>
          <a:xfrm>
            <a:off x="0" y="1547926"/>
            <a:ext cx="4764165" cy="4440485"/>
          </a:xfrm>
          <a:prstGeom prst="rect">
            <a:avLst/>
          </a:prstGeom>
        </p:spPr>
      </p:pic>
      <p:sp>
        <p:nvSpPr>
          <p:cNvPr id="10" name="Rectangle 9">
            <a:extLst>
              <a:ext uri="{FF2B5EF4-FFF2-40B4-BE49-F238E27FC236}">
                <a16:creationId xmlns:a16="http://schemas.microsoft.com/office/drawing/2014/main" id="{768B1AF5-091F-E385-F3A9-18EABCF9F2BA}"/>
              </a:ext>
            </a:extLst>
          </p:cNvPr>
          <p:cNvSpPr/>
          <p:nvPr/>
        </p:nvSpPr>
        <p:spPr>
          <a:xfrm>
            <a:off x="658368" y="1737360"/>
            <a:ext cx="1655064" cy="3886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cxnSp>
        <p:nvCxnSpPr>
          <p:cNvPr id="12" name="Straight Arrow Connector 11">
            <a:extLst>
              <a:ext uri="{FF2B5EF4-FFF2-40B4-BE49-F238E27FC236}">
                <a16:creationId xmlns:a16="http://schemas.microsoft.com/office/drawing/2014/main" id="{5B429C25-3E36-5924-18EF-233CA11A8A08}"/>
              </a:ext>
            </a:extLst>
          </p:cNvPr>
          <p:cNvCxnSpPr>
            <a:cxnSpLocks/>
          </p:cNvCxnSpPr>
          <p:nvPr/>
        </p:nvCxnSpPr>
        <p:spPr>
          <a:xfrm flipV="1">
            <a:off x="2514600" y="5310074"/>
            <a:ext cx="3328416" cy="474856"/>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1285DB8-02C7-8E22-88B0-4BD420ED258F}"/>
                  </a:ext>
                </a:extLst>
              </p:cNvPr>
              <p:cNvSpPr txBox="1"/>
              <p:nvPr/>
            </p:nvSpPr>
            <p:spPr>
              <a:xfrm>
                <a:off x="4468913" y="5614416"/>
                <a:ext cx="912622" cy="645369"/>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b="0" i="1" smtClean="0">
                              <a:solidFill>
                                <a:schemeClr val="tx1"/>
                              </a:solidFill>
                              <a:latin typeface="Cambria Math" panose="02040503050406030204" pitchFamily="18" charset="0"/>
                            </a:rPr>
                          </m:ctrlPr>
                        </m:fPr>
                        <m:num>
                          <m:nary>
                            <m:naryPr>
                              <m:chr m:val="∑"/>
                              <m:subHide m:val="on"/>
                              <m:supHide m:val="on"/>
                              <m:ctrlPr>
                                <a:rPr lang="en-US" sz="2000" i="1" smtClean="0">
                                  <a:solidFill>
                                    <a:schemeClr val="tx1"/>
                                  </a:solidFill>
                                  <a:latin typeface="Cambria Math" panose="02040503050406030204" pitchFamily="18" charset="0"/>
                                </a:rPr>
                              </m:ctrlPr>
                            </m:naryPr>
                            <m:sub/>
                            <m:sup/>
                            <m:e>
                              <m:r>
                                <a:rPr lang="en-US" sz="2000" b="0" i="1" smtClean="0">
                                  <a:solidFill>
                                    <a:schemeClr val="tx1"/>
                                  </a:solidFill>
                                  <a:latin typeface="Cambria Math" panose="02040503050406030204" pitchFamily="18" charset="0"/>
                                </a:rPr>
                                <m:t>𝐵𝐵𝐹𝑠</m:t>
                              </m:r>
                            </m:e>
                          </m:nary>
                        </m:num>
                        <m:den>
                          <m:nary>
                            <m:naryPr>
                              <m:chr m:val="∑"/>
                              <m:subHide m:val="on"/>
                              <m:supHide m:val="on"/>
                              <m:ctrlPr>
                                <a:rPr lang="en-US" sz="2000" i="1">
                                  <a:latin typeface="Cambria Math" panose="02040503050406030204" pitchFamily="18" charset="0"/>
                                </a:rPr>
                              </m:ctrlPr>
                            </m:naryPr>
                            <m:sub/>
                            <m:sup/>
                            <m:e>
                              <m:r>
                                <a:rPr lang="en-US" sz="2000" i="1">
                                  <a:latin typeface="Cambria Math" panose="02040503050406030204" pitchFamily="18" charset="0"/>
                                </a:rPr>
                                <m:t>𝑡𝑜𝑡𝑎𝑙</m:t>
                              </m:r>
                            </m:e>
                          </m:nary>
                        </m:den>
                      </m:f>
                    </m:oMath>
                  </m:oMathPara>
                </a14:m>
                <a:endParaRPr lang="en-US" sz="2000" dirty="0" err="1">
                  <a:solidFill>
                    <a:schemeClr val="tx1"/>
                  </a:solidFill>
                </a:endParaRPr>
              </a:p>
            </p:txBody>
          </p:sp>
        </mc:Choice>
        <mc:Fallback xmlns="">
          <p:sp>
            <p:nvSpPr>
              <p:cNvPr id="13" name="TextBox 12">
                <a:extLst>
                  <a:ext uri="{FF2B5EF4-FFF2-40B4-BE49-F238E27FC236}">
                    <a16:creationId xmlns:a16="http://schemas.microsoft.com/office/drawing/2014/main" id="{41285DB8-02C7-8E22-88B0-4BD420ED258F}"/>
                  </a:ext>
                </a:extLst>
              </p:cNvPr>
              <p:cNvSpPr txBox="1">
                <a:spLocks noRot="1" noChangeAspect="1" noMove="1" noResize="1" noEditPoints="1" noAdjustHandles="1" noChangeArrowheads="1" noChangeShapeType="1" noTextEdit="1"/>
              </p:cNvSpPr>
              <p:nvPr/>
            </p:nvSpPr>
            <p:spPr>
              <a:xfrm>
                <a:off x="4468913" y="5614416"/>
                <a:ext cx="912622" cy="645369"/>
              </a:xfrm>
              <a:prstGeom prst="rect">
                <a:avLst/>
              </a:prstGeom>
              <a:blipFill>
                <a:blip r:embed="rId5"/>
                <a:stretch>
                  <a:fillRect l="-45205" t="-84314" r="-4110" b="-121569"/>
                </a:stretch>
              </a:blipFill>
              <a:ln w="19050">
                <a:no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450BF61D-B00A-CB26-D190-AFDBDB23E9D2}"/>
              </a:ext>
            </a:extLst>
          </p:cNvPr>
          <p:cNvCxnSpPr/>
          <p:nvPr/>
        </p:nvCxnSpPr>
        <p:spPr>
          <a:xfrm flipV="1">
            <a:off x="457200" y="5029200"/>
            <a:ext cx="1088136" cy="1170432"/>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345ECEB-0F5D-DAF8-7962-CB7A0E81A9DF}"/>
              </a:ext>
            </a:extLst>
          </p:cNvPr>
          <p:cNvSpPr txBox="1"/>
          <p:nvPr/>
        </p:nvSpPr>
        <p:spPr>
          <a:xfrm>
            <a:off x="-48933" y="6137325"/>
            <a:ext cx="2408032" cy="276999"/>
          </a:xfrm>
          <a:prstGeom prst="rect">
            <a:avLst/>
          </a:prstGeom>
          <a:noFill/>
          <a:ln w="19050">
            <a:noFill/>
          </a:ln>
        </p:spPr>
        <p:txBody>
          <a:bodyPr wrap="none" rtlCol="0">
            <a:spAutoFit/>
          </a:bodyPr>
          <a:lstStyle/>
          <a:p>
            <a:pPr algn="l"/>
            <a:r>
              <a:rPr lang="en-US" sz="1200" dirty="0">
                <a:solidFill>
                  <a:schemeClr val="tx1"/>
                </a:solidFill>
              </a:rPr>
              <a:t>Similar profiles between phases*</a:t>
            </a:r>
          </a:p>
        </p:txBody>
      </p:sp>
      <p:sp>
        <p:nvSpPr>
          <p:cNvPr id="17" name="TextBox 16">
            <a:extLst>
              <a:ext uri="{FF2B5EF4-FFF2-40B4-BE49-F238E27FC236}">
                <a16:creationId xmlns:a16="http://schemas.microsoft.com/office/drawing/2014/main" id="{3E68099C-6298-D4EA-68A7-6E434455B342}"/>
              </a:ext>
            </a:extLst>
          </p:cNvPr>
          <p:cNvSpPr txBox="1"/>
          <p:nvPr/>
        </p:nvSpPr>
        <p:spPr>
          <a:xfrm>
            <a:off x="6187310" y="1936171"/>
            <a:ext cx="4865434" cy="400110"/>
          </a:xfrm>
          <a:prstGeom prst="rect">
            <a:avLst/>
          </a:prstGeom>
          <a:noFill/>
          <a:ln w="19050">
            <a:noFill/>
          </a:ln>
        </p:spPr>
        <p:txBody>
          <a:bodyPr wrap="none" rtlCol="0">
            <a:spAutoFit/>
          </a:bodyPr>
          <a:lstStyle/>
          <a:p>
            <a:pPr algn="l"/>
            <a:r>
              <a:rPr lang="en-US" sz="2000" dirty="0">
                <a:solidFill>
                  <a:schemeClr val="tx1"/>
                </a:solidFill>
              </a:rPr>
              <a:t>Error bars: min/max of dataset variations</a:t>
            </a:r>
          </a:p>
        </p:txBody>
      </p:sp>
      <p:sp>
        <p:nvSpPr>
          <p:cNvPr id="18" name="TextBox 17">
            <a:extLst>
              <a:ext uri="{FF2B5EF4-FFF2-40B4-BE49-F238E27FC236}">
                <a16:creationId xmlns:a16="http://schemas.microsoft.com/office/drawing/2014/main" id="{642A377C-CA97-5CA9-9CD3-D8015909D2AC}"/>
              </a:ext>
            </a:extLst>
          </p:cNvPr>
          <p:cNvSpPr txBox="1"/>
          <p:nvPr/>
        </p:nvSpPr>
        <p:spPr>
          <a:xfrm>
            <a:off x="5482590" y="6007960"/>
            <a:ext cx="6252210" cy="369332"/>
          </a:xfrm>
          <a:prstGeom prst="rect">
            <a:avLst/>
          </a:prstGeom>
          <a:noFill/>
          <a:ln w="19050">
            <a:noFill/>
          </a:ln>
        </p:spPr>
        <p:txBody>
          <a:bodyPr wrap="square">
            <a:spAutoFit/>
          </a:bodyPr>
          <a:lstStyle/>
          <a:p>
            <a:pPr marL="0" indent="0" algn="ctr">
              <a:buNone/>
            </a:pPr>
            <a:r>
              <a:rPr lang="en-US" dirty="0"/>
              <a:t>Strict and flexible = Different plasma sheet classification</a:t>
            </a:r>
          </a:p>
        </p:txBody>
      </p:sp>
      <p:sp>
        <p:nvSpPr>
          <p:cNvPr id="2" name="TextBox 1">
            <a:extLst>
              <a:ext uri="{FF2B5EF4-FFF2-40B4-BE49-F238E27FC236}">
                <a16:creationId xmlns:a16="http://schemas.microsoft.com/office/drawing/2014/main" id="{4849B04E-AA50-26D5-A21F-8B6904109B94}"/>
              </a:ext>
            </a:extLst>
          </p:cNvPr>
          <p:cNvSpPr txBox="1"/>
          <p:nvPr/>
        </p:nvSpPr>
        <p:spPr>
          <a:xfrm>
            <a:off x="-120" y="1213376"/>
            <a:ext cx="2741456" cy="276999"/>
          </a:xfrm>
          <a:prstGeom prst="rect">
            <a:avLst/>
          </a:prstGeom>
          <a:noFill/>
          <a:ln w="19050">
            <a:noFill/>
          </a:ln>
        </p:spPr>
        <p:txBody>
          <a:bodyPr wrap="none" rtlCol="0">
            <a:spAutoFit/>
          </a:bodyPr>
          <a:lstStyle/>
          <a:p>
            <a:pPr algn="l"/>
            <a:r>
              <a:rPr lang="en-US" sz="1200" dirty="0">
                <a:solidFill>
                  <a:schemeClr val="tx1"/>
                </a:solidFill>
              </a:rPr>
              <a:t>Histograms are normalized per phase</a:t>
            </a:r>
          </a:p>
        </p:txBody>
      </p:sp>
      <p:sp>
        <p:nvSpPr>
          <p:cNvPr id="11" name="Rectangle 10">
            <a:extLst>
              <a:ext uri="{FF2B5EF4-FFF2-40B4-BE49-F238E27FC236}">
                <a16:creationId xmlns:a16="http://schemas.microsoft.com/office/drawing/2014/main" id="{46FE75AC-AEE5-C353-7AA6-B80EEC384034}"/>
              </a:ext>
            </a:extLst>
          </p:cNvPr>
          <p:cNvSpPr/>
          <p:nvPr/>
        </p:nvSpPr>
        <p:spPr>
          <a:xfrm>
            <a:off x="6093128" y="5237398"/>
            <a:ext cx="999048" cy="54753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1600" dirty="0">
                <a:solidFill>
                  <a:schemeClr val="tx1"/>
                </a:solidFill>
              </a:rPr>
              <a:t>Flexible</a:t>
            </a:r>
          </a:p>
        </p:txBody>
      </p:sp>
      <p:sp>
        <p:nvSpPr>
          <p:cNvPr id="22" name="Rectangle 21">
            <a:extLst>
              <a:ext uri="{FF2B5EF4-FFF2-40B4-BE49-F238E27FC236}">
                <a16:creationId xmlns:a16="http://schemas.microsoft.com/office/drawing/2014/main" id="{56D06E0F-6E25-DBD9-F386-4B826C8A2E96}"/>
              </a:ext>
            </a:extLst>
          </p:cNvPr>
          <p:cNvSpPr/>
          <p:nvPr/>
        </p:nvSpPr>
        <p:spPr>
          <a:xfrm>
            <a:off x="9677400" y="5237398"/>
            <a:ext cx="999048" cy="54753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en-US" sz="1600" dirty="0">
                <a:solidFill>
                  <a:schemeClr val="tx1"/>
                </a:solidFill>
              </a:rPr>
              <a:t>Strict</a:t>
            </a:r>
          </a:p>
        </p:txBody>
      </p:sp>
      <p:sp>
        <p:nvSpPr>
          <p:cNvPr id="6" name="TextBox 5">
            <a:extLst>
              <a:ext uri="{FF2B5EF4-FFF2-40B4-BE49-F238E27FC236}">
                <a16:creationId xmlns:a16="http://schemas.microsoft.com/office/drawing/2014/main" id="{C21D3904-D1B0-7622-FF39-C29621E5D99F}"/>
              </a:ext>
            </a:extLst>
          </p:cNvPr>
          <p:cNvSpPr txBox="1"/>
          <p:nvPr/>
        </p:nvSpPr>
        <p:spPr>
          <a:xfrm>
            <a:off x="10326030" y="315453"/>
            <a:ext cx="1766830" cy="400110"/>
          </a:xfrm>
          <a:prstGeom prst="rect">
            <a:avLst/>
          </a:prstGeom>
          <a:noFill/>
          <a:ln w="19050">
            <a:noFill/>
          </a:ln>
        </p:spPr>
        <p:txBody>
          <a:bodyPr wrap="none" rtlCol="0">
            <a:spAutoFit/>
          </a:bodyPr>
          <a:lstStyle/>
          <a:p>
            <a:pPr algn="l"/>
            <a:r>
              <a:rPr lang="en-US" sz="2000" dirty="0">
                <a:solidFill>
                  <a:schemeClr val="tx1"/>
                </a:solidFill>
              </a:rPr>
              <a:t>Ongoing work</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CDDAE3-DFE2-71E6-382B-110CEEC43BD8}"/>
                  </a:ext>
                </a:extLst>
              </p:cNvPr>
              <p:cNvSpPr txBox="1"/>
              <p:nvPr/>
            </p:nvSpPr>
            <p:spPr>
              <a:xfrm>
                <a:off x="6057482" y="1298594"/>
                <a:ext cx="6134518" cy="498663"/>
              </a:xfrm>
              <a:prstGeom prst="rect">
                <a:avLst/>
              </a:prstGeom>
              <a:noFill/>
              <a:ln w="19050">
                <a:noFill/>
              </a:ln>
            </p:spPr>
            <p:txBody>
              <a:bodyPr wrap="square">
                <a:spAutoFit/>
              </a:bodyPr>
              <a:lstStyle/>
              <a:p>
                <a:r>
                  <a:rPr lang="en-US" u="sng" dirty="0"/>
                  <a:t>BBFs</a:t>
                </a:r>
                <a:r>
                  <a:rPr lang="en-US" dirty="0"/>
                  <a:t>: 1 point :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v</m:t>
                        </m:r>
                      </m:e>
                      <m:sub>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x</m:t>
                        </m:r>
                      </m:sub>
                    </m:sSub>
                    <m:r>
                      <a:rPr lang="en-US">
                        <a:latin typeface="Cambria Math" panose="02040503050406030204" pitchFamily="18" charset="0"/>
                      </a:rPr>
                      <m:t>&gt;250</m:t>
                    </m:r>
                    <m:f>
                      <m:fPr>
                        <m:ctrlPr>
                          <a:rPr lang="en-US" i="1">
                            <a:latin typeface="Cambria Math" panose="02040503050406030204" pitchFamily="18" charset="0"/>
                          </a:rPr>
                        </m:ctrlPr>
                      </m:fPr>
                      <m:num>
                        <m:r>
                          <m:rPr>
                            <m:sty m:val="p"/>
                          </m:rPr>
                          <a:rPr lang="en-US">
                            <a:latin typeface="Cambria Math" panose="02040503050406030204" pitchFamily="18" charset="0"/>
                          </a:rPr>
                          <m:t>km</m:t>
                        </m:r>
                      </m:num>
                      <m:den>
                        <m:r>
                          <m:rPr>
                            <m:sty m:val="p"/>
                          </m:rPr>
                          <a:rPr lang="en-US">
                            <a:latin typeface="Cambria Math" panose="02040503050406030204" pitchFamily="18" charset="0"/>
                          </a:rPr>
                          <m:t>s</m:t>
                        </m:r>
                      </m:den>
                    </m:f>
                  </m:oMath>
                </a14:m>
                <a:r>
                  <a:rPr lang="en-US" dirty="0"/>
                  <a:t> | Interval: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v</m:t>
                        </m:r>
                      </m:e>
                      <m:sub>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x</m:t>
                        </m:r>
                      </m:sub>
                    </m:sSub>
                    <m:r>
                      <a:rPr lang="en-US">
                        <a:latin typeface="Cambria Math" panose="02040503050406030204" pitchFamily="18" charset="0"/>
                      </a:rPr>
                      <m:t>&gt;100</m:t>
                    </m:r>
                    <m:f>
                      <m:fPr>
                        <m:ctrlPr>
                          <a:rPr lang="en-US" i="1">
                            <a:latin typeface="Cambria Math" panose="02040503050406030204" pitchFamily="18" charset="0"/>
                          </a:rPr>
                        </m:ctrlPr>
                      </m:fPr>
                      <m:num>
                        <m:r>
                          <m:rPr>
                            <m:sty m:val="p"/>
                          </m:rPr>
                          <a:rPr lang="en-US">
                            <a:latin typeface="Cambria Math" panose="02040503050406030204" pitchFamily="18" charset="0"/>
                          </a:rPr>
                          <m:t>km</m:t>
                        </m:r>
                      </m:num>
                      <m:den>
                        <m:r>
                          <m:rPr>
                            <m:sty m:val="p"/>
                          </m:rPr>
                          <a:rPr lang="en-US">
                            <a:latin typeface="Cambria Math" panose="02040503050406030204" pitchFamily="18" charset="0"/>
                          </a:rPr>
                          <m:t>s</m:t>
                        </m:r>
                      </m:den>
                    </m:f>
                  </m:oMath>
                </a14:m>
                <a:endParaRPr lang="en-US" dirty="0"/>
              </a:p>
            </p:txBody>
          </p:sp>
        </mc:Choice>
        <mc:Fallback xmlns="">
          <p:sp>
            <p:nvSpPr>
              <p:cNvPr id="8" name="TextBox 7">
                <a:extLst>
                  <a:ext uri="{FF2B5EF4-FFF2-40B4-BE49-F238E27FC236}">
                    <a16:creationId xmlns:a16="http://schemas.microsoft.com/office/drawing/2014/main" id="{3ECDDAE3-DFE2-71E6-382B-110CEEC43BD8}"/>
                  </a:ext>
                </a:extLst>
              </p:cNvPr>
              <p:cNvSpPr txBox="1">
                <a:spLocks noRot="1" noChangeAspect="1" noMove="1" noResize="1" noEditPoints="1" noAdjustHandles="1" noChangeArrowheads="1" noChangeShapeType="1" noTextEdit="1"/>
              </p:cNvSpPr>
              <p:nvPr/>
            </p:nvSpPr>
            <p:spPr>
              <a:xfrm>
                <a:off x="6057482" y="1298594"/>
                <a:ext cx="6134518" cy="498663"/>
              </a:xfrm>
              <a:prstGeom prst="rect">
                <a:avLst/>
              </a:prstGeom>
              <a:blipFill>
                <a:blip r:embed="rId6"/>
                <a:stretch>
                  <a:fillRect l="-1033" b="-5000"/>
                </a:stretch>
              </a:blipFill>
              <a:ln w="19050">
                <a:noFill/>
              </a:ln>
            </p:spPr>
            <p:txBody>
              <a:bodyPr/>
              <a:lstStyle/>
              <a:p>
                <a:r>
                  <a:rPr lang="en-US">
                    <a:noFill/>
                  </a:rPr>
                  <a:t> </a:t>
                </a:r>
              </a:p>
            </p:txBody>
          </p:sp>
        </mc:Fallback>
      </mc:AlternateContent>
    </p:spTree>
    <p:extLst>
      <p:ext uri="{BB962C8B-B14F-4D97-AF65-F5344CB8AC3E}">
        <p14:creationId xmlns:p14="http://schemas.microsoft.com/office/powerpoint/2010/main" val="196244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478AD-D646-9B74-51FB-F3DCA7D9E26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5A27708-F192-07F4-28DD-FC59F08E750D}"/>
              </a:ext>
            </a:extLst>
          </p:cNvPr>
          <p:cNvSpPr>
            <a:spLocks noGrp="1"/>
          </p:cNvSpPr>
          <p:nvPr>
            <p:ph type="sldNum" sz="quarter" idx="16"/>
          </p:nvPr>
        </p:nvSpPr>
        <p:spPr/>
        <p:txBody>
          <a:bodyPr/>
          <a:lstStyle/>
          <a:p>
            <a:fld id="{4EBCDCBD-78E1-0D41-A999-31B5EBF8E02C}" type="slidenum">
              <a:rPr lang="en-US" smtClean="0"/>
              <a:pPr/>
              <a:t>9</a:t>
            </a:fld>
            <a:endParaRPr lang="en-US" dirty="0"/>
          </a:p>
        </p:txBody>
      </p:sp>
      <p:sp>
        <p:nvSpPr>
          <p:cNvPr id="4" name="Title 3">
            <a:extLst>
              <a:ext uri="{FF2B5EF4-FFF2-40B4-BE49-F238E27FC236}">
                <a16:creationId xmlns:a16="http://schemas.microsoft.com/office/drawing/2014/main" id="{17CEFAE4-F762-344B-E922-BFE468968800}"/>
              </a:ext>
            </a:extLst>
          </p:cNvPr>
          <p:cNvSpPr>
            <a:spLocks noGrp="1"/>
          </p:cNvSpPr>
          <p:nvPr>
            <p:ph type="title"/>
          </p:nvPr>
        </p:nvSpPr>
        <p:spPr>
          <a:xfrm>
            <a:off x="340667" y="515418"/>
            <a:ext cx="11500459" cy="541022"/>
          </a:xfrm>
        </p:spPr>
        <p:txBody>
          <a:bodyPr/>
          <a:lstStyle/>
          <a:p>
            <a:r>
              <a:rPr lang="en-US" dirty="0"/>
              <a:t>Dawn – Dusk Asymmetry of BBFs/BEIs</a:t>
            </a:r>
          </a:p>
        </p:txBody>
      </p:sp>
      <p:sp>
        <p:nvSpPr>
          <p:cNvPr id="5" name="Date Placeholder 4">
            <a:extLst>
              <a:ext uri="{FF2B5EF4-FFF2-40B4-BE49-F238E27FC236}">
                <a16:creationId xmlns:a16="http://schemas.microsoft.com/office/drawing/2014/main" id="{BE6544EB-85D7-949F-5EE4-086872EF2A4A}"/>
              </a:ext>
            </a:extLst>
          </p:cNvPr>
          <p:cNvSpPr>
            <a:spLocks noGrp="1"/>
          </p:cNvSpPr>
          <p:nvPr>
            <p:ph type="dt" sz="half" idx="2"/>
          </p:nvPr>
        </p:nvSpPr>
        <p:spPr/>
        <p:txBody>
          <a:bodyPr/>
          <a:lstStyle/>
          <a:p>
            <a:fld id="{5EF15F05-1471-4947-B44B-4928A1E39F88}" type="datetime4">
              <a:rPr lang="en-US" smtClean="0"/>
              <a:t>December 10, 2024</a:t>
            </a:fld>
            <a:endParaRPr lang="en-US" dirty="0"/>
          </a:p>
        </p:txBody>
      </p:sp>
      <p:sp>
        <p:nvSpPr>
          <p:cNvPr id="16" name="TextBox 15">
            <a:extLst>
              <a:ext uri="{FF2B5EF4-FFF2-40B4-BE49-F238E27FC236}">
                <a16:creationId xmlns:a16="http://schemas.microsoft.com/office/drawing/2014/main" id="{57438803-7CF3-32C6-9F7B-EB9D8F86EB04}"/>
              </a:ext>
            </a:extLst>
          </p:cNvPr>
          <p:cNvSpPr txBox="1"/>
          <p:nvPr/>
        </p:nvSpPr>
        <p:spPr>
          <a:xfrm>
            <a:off x="2114488" y="1251553"/>
            <a:ext cx="7952818" cy="400110"/>
          </a:xfrm>
          <a:prstGeom prst="rect">
            <a:avLst/>
          </a:prstGeom>
          <a:noFill/>
          <a:ln w="19050">
            <a:noFill/>
          </a:ln>
        </p:spPr>
        <p:txBody>
          <a:bodyPr wrap="none" rtlCol="0">
            <a:spAutoFit/>
          </a:bodyPr>
          <a:lstStyle/>
          <a:p>
            <a:pPr algn="l"/>
            <a:r>
              <a:rPr lang="en-US" sz="2000" b="1" dirty="0"/>
              <a:t>Bursty Interval Occurrence</a:t>
            </a:r>
            <a:r>
              <a:rPr lang="en-US" sz="2000" dirty="0"/>
              <a:t>: ~2-4% quiet times | ~4-8% main phase</a:t>
            </a:r>
            <a:endParaRPr lang="en-US" sz="2000" dirty="0">
              <a:solidFill>
                <a:schemeClr val="tx1"/>
              </a:solidFill>
            </a:endParaRPr>
          </a:p>
        </p:txBody>
      </p:sp>
      <p:sp>
        <p:nvSpPr>
          <p:cNvPr id="6" name="TextBox 5">
            <a:extLst>
              <a:ext uri="{FF2B5EF4-FFF2-40B4-BE49-F238E27FC236}">
                <a16:creationId xmlns:a16="http://schemas.microsoft.com/office/drawing/2014/main" id="{0FECF97B-2950-5C42-63F3-220CC7DE88EB}"/>
              </a:ext>
            </a:extLst>
          </p:cNvPr>
          <p:cNvSpPr txBox="1"/>
          <p:nvPr/>
        </p:nvSpPr>
        <p:spPr>
          <a:xfrm>
            <a:off x="0" y="5604838"/>
            <a:ext cx="6753772" cy="707886"/>
          </a:xfrm>
          <a:prstGeom prst="rect">
            <a:avLst/>
          </a:prstGeom>
          <a:noFill/>
          <a:ln w="19050">
            <a:noFill/>
          </a:ln>
        </p:spPr>
        <p:txBody>
          <a:bodyPr wrap="none" rtlCol="0">
            <a:spAutoFit/>
          </a:bodyPr>
          <a:lstStyle/>
          <a:p>
            <a:pPr algn="l"/>
            <a:r>
              <a:rPr lang="en-US" sz="2000" dirty="0">
                <a:solidFill>
                  <a:schemeClr val="tx1"/>
                </a:solidFill>
              </a:rPr>
              <a:t>Error bars = min/max based on definition of bursty interval</a:t>
            </a:r>
          </a:p>
          <a:p>
            <a:pPr algn="l"/>
            <a:r>
              <a:rPr lang="en-US" sz="2000" dirty="0"/>
              <a:t>Different sets = Different definition of dawn/dusk</a:t>
            </a:r>
            <a:endParaRPr lang="en-US" sz="2000" dirty="0">
              <a:solidFill>
                <a:schemeClr val="tx1"/>
              </a:solidFill>
            </a:endParaRPr>
          </a:p>
        </p:txBody>
      </p:sp>
      <p:grpSp>
        <p:nvGrpSpPr>
          <p:cNvPr id="20" name="Group 19">
            <a:extLst>
              <a:ext uri="{FF2B5EF4-FFF2-40B4-BE49-F238E27FC236}">
                <a16:creationId xmlns:a16="http://schemas.microsoft.com/office/drawing/2014/main" id="{CA538442-1C07-ACCE-9A00-B6B907986BBC}"/>
              </a:ext>
            </a:extLst>
          </p:cNvPr>
          <p:cNvGrpSpPr/>
          <p:nvPr/>
        </p:nvGrpSpPr>
        <p:grpSpPr>
          <a:xfrm>
            <a:off x="1611086" y="1892157"/>
            <a:ext cx="7883930" cy="3557899"/>
            <a:chOff x="1611086" y="1641779"/>
            <a:chExt cx="7883930" cy="3557899"/>
          </a:xfrm>
        </p:grpSpPr>
        <p:pic>
          <p:nvPicPr>
            <p:cNvPr id="8" name="Picture 7">
              <a:extLst>
                <a:ext uri="{FF2B5EF4-FFF2-40B4-BE49-F238E27FC236}">
                  <a16:creationId xmlns:a16="http://schemas.microsoft.com/office/drawing/2014/main" id="{D68AA6C9-4605-00E9-0239-1712BD0CECBD}"/>
                </a:ext>
              </a:extLst>
            </p:cNvPr>
            <p:cNvPicPr>
              <a:picLocks noChangeAspect="1"/>
            </p:cNvPicPr>
            <p:nvPr/>
          </p:nvPicPr>
          <p:blipFill>
            <a:blip r:embed="rId2"/>
            <a:srcRect l="44203"/>
            <a:stretch/>
          </p:blipFill>
          <p:spPr>
            <a:xfrm>
              <a:off x="2686779" y="1641779"/>
              <a:ext cx="6808237" cy="3477481"/>
            </a:xfrm>
            <a:prstGeom prst="rect">
              <a:avLst/>
            </a:prstGeom>
          </p:spPr>
        </p:pic>
        <p:sp>
          <p:nvSpPr>
            <p:cNvPr id="7" name="Rectangle 6">
              <a:extLst>
                <a:ext uri="{FF2B5EF4-FFF2-40B4-BE49-F238E27FC236}">
                  <a16:creationId xmlns:a16="http://schemas.microsoft.com/office/drawing/2014/main" id="{3A8DF489-D91C-1A66-B32F-C40127BBF162}"/>
                </a:ext>
              </a:extLst>
            </p:cNvPr>
            <p:cNvSpPr/>
            <p:nvPr/>
          </p:nvSpPr>
          <p:spPr>
            <a:xfrm>
              <a:off x="1611086" y="4027714"/>
              <a:ext cx="6854075" cy="1171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000" dirty="0" err="1"/>
            </a:p>
          </p:txBody>
        </p:sp>
        <p:sp>
          <p:nvSpPr>
            <p:cNvPr id="9" name="TextBox 8">
              <a:extLst>
                <a:ext uri="{FF2B5EF4-FFF2-40B4-BE49-F238E27FC236}">
                  <a16:creationId xmlns:a16="http://schemas.microsoft.com/office/drawing/2014/main" id="{9B234B78-032E-B9D5-5049-8251FA6446CD}"/>
                </a:ext>
              </a:extLst>
            </p:cNvPr>
            <p:cNvSpPr txBox="1"/>
            <p:nvPr/>
          </p:nvSpPr>
          <p:spPr>
            <a:xfrm>
              <a:off x="3178628" y="4028419"/>
              <a:ext cx="1458797" cy="523220"/>
            </a:xfrm>
            <a:prstGeom prst="rect">
              <a:avLst/>
            </a:prstGeom>
            <a:noFill/>
            <a:ln w="19050">
              <a:noFill/>
            </a:ln>
          </p:spPr>
          <p:txBody>
            <a:bodyPr wrap="none" rtlCol="0">
              <a:spAutoFit/>
            </a:bodyPr>
            <a:lstStyle/>
            <a:p>
              <a:pPr algn="l"/>
              <a:r>
                <a:rPr lang="en-US" sz="1400" dirty="0"/>
                <a:t>DAWN (&lt;-3 Re)</a:t>
              </a:r>
            </a:p>
            <a:p>
              <a:pPr algn="l"/>
              <a:r>
                <a:rPr lang="en-US" sz="1400" dirty="0">
                  <a:solidFill>
                    <a:schemeClr val="tx1"/>
                  </a:solidFill>
                </a:rPr>
                <a:t>DUSK (&gt;3</a:t>
              </a:r>
              <a:r>
                <a:rPr lang="en-US" sz="1400" dirty="0"/>
                <a:t> Re</a:t>
              </a:r>
              <a:r>
                <a:rPr lang="en-US" sz="1400" dirty="0">
                  <a:solidFill>
                    <a:schemeClr val="tx1"/>
                  </a:solidFill>
                </a:rPr>
                <a:t>)</a:t>
              </a:r>
            </a:p>
          </p:txBody>
        </p:sp>
        <p:sp>
          <p:nvSpPr>
            <p:cNvPr id="10" name="TextBox 9">
              <a:extLst>
                <a:ext uri="{FF2B5EF4-FFF2-40B4-BE49-F238E27FC236}">
                  <a16:creationId xmlns:a16="http://schemas.microsoft.com/office/drawing/2014/main" id="{58E86806-D43C-5A25-4C6A-B857CDB21BF9}"/>
                </a:ext>
              </a:extLst>
            </p:cNvPr>
            <p:cNvSpPr txBox="1"/>
            <p:nvPr/>
          </p:nvSpPr>
          <p:spPr>
            <a:xfrm>
              <a:off x="4817455" y="4027714"/>
              <a:ext cx="1437958" cy="523220"/>
            </a:xfrm>
            <a:prstGeom prst="rect">
              <a:avLst/>
            </a:prstGeom>
            <a:noFill/>
            <a:ln w="19050">
              <a:noFill/>
            </a:ln>
          </p:spPr>
          <p:txBody>
            <a:bodyPr wrap="none" rtlCol="0">
              <a:spAutoFit/>
            </a:bodyPr>
            <a:lstStyle/>
            <a:p>
              <a:pPr algn="l"/>
              <a:r>
                <a:rPr lang="en-US" sz="1400" dirty="0"/>
                <a:t>DAWN (&lt;-4 Re)</a:t>
              </a:r>
            </a:p>
            <a:p>
              <a:pPr algn="l"/>
              <a:r>
                <a:rPr lang="en-US" sz="1400" dirty="0">
                  <a:solidFill>
                    <a:schemeClr val="tx1"/>
                  </a:solidFill>
                </a:rPr>
                <a:t>DUSK (&gt;4</a:t>
              </a:r>
              <a:r>
                <a:rPr lang="en-US" sz="1400" dirty="0"/>
                <a:t> Re</a:t>
              </a:r>
              <a:r>
                <a:rPr lang="en-US" sz="1400" dirty="0">
                  <a:solidFill>
                    <a:schemeClr val="tx1"/>
                  </a:solidFill>
                </a:rPr>
                <a:t>)</a:t>
              </a:r>
            </a:p>
          </p:txBody>
        </p:sp>
        <p:sp>
          <p:nvSpPr>
            <p:cNvPr id="11" name="TextBox 10">
              <a:extLst>
                <a:ext uri="{FF2B5EF4-FFF2-40B4-BE49-F238E27FC236}">
                  <a16:creationId xmlns:a16="http://schemas.microsoft.com/office/drawing/2014/main" id="{3ACD2B2C-BFB0-BFC0-A029-BCF87D74670D}"/>
                </a:ext>
              </a:extLst>
            </p:cNvPr>
            <p:cNvSpPr txBox="1"/>
            <p:nvPr/>
          </p:nvSpPr>
          <p:spPr>
            <a:xfrm>
              <a:off x="6435443" y="4027714"/>
              <a:ext cx="1437958" cy="523220"/>
            </a:xfrm>
            <a:prstGeom prst="rect">
              <a:avLst/>
            </a:prstGeom>
            <a:noFill/>
            <a:ln w="19050">
              <a:noFill/>
            </a:ln>
          </p:spPr>
          <p:txBody>
            <a:bodyPr wrap="none" rtlCol="0">
              <a:spAutoFit/>
            </a:bodyPr>
            <a:lstStyle/>
            <a:p>
              <a:pPr algn="l"/>
              <a:r>
                <a:rPr lang="en-US" sz="1400" dirty="0"/>
                <a:t>DAWN (&lt;-5 Re)</a:t>
              </a:r>
            </a:p>
            <a:p>
              <a:pPr algn="l"/>
              <a:r>
                <a:rPr lang="en-US" sz="1400" dirty="0">
                  <a:solidFill>
                    <a:schemeClr val="tx1"/>
                  </a:solidFill>
                </a:rPr>
                <a:t>DUSK (&gt;5</a:t>
              </a:r>
              <a:r>
                <a:rPr lang="en-US" sz="1400" dirty="0"/>
                <a:t> Re</a:t>
              </a:r>
              <a:r>
                <a:rPr lang="en-US" sz="1400" dirty="0">
                  <a:solidFill>
                    <a:schemeClr val="tx1"/>
                  </a:solidFill>
                </a:rPr>
                <a:t>)</a:t>
              </a:r>
            </a:p>
          </p:txBody>
        </p:sp>
      </p:grpSp>
      <p:sp>
        <p:nvSpPr>
          <p:cNvPr id="2" name="TextBox 1">
            <a:extLst>
              <a:ext uri="{FF2B5EF4-FFF2-40B4-BE49-F238E27FC236}">
                <a16:creationId xmlns:a16="http://schemas.microsoft.com/office/drawing/2014/main" id="{390EDEED-4EB3-6449-D445-18AF9700B31B}"/>
              </a:ext>
            </a:extLst>
          </p:cNvPr>
          <p:cNvSpPr txBox="1"/>
          <p:nvPr/>
        </p:nvSpPr>
        <p:spPr>
          <a:xfrm>
            <a:off x="1695014" y="5199678"/>
            <a:ext cx="8791766" cy="323165"/>
          </a:xfrm>
          <a:prstGeom prst="rect">
            <a:avLst/>
          </a:prstGeom>
          <a:noFill/>
          <a:ln w="19050">
            <a:noFill/>
          </a:ln>
        </p:spPr>
        <p:txBody>
          <a:bodyPr wrap="none" rtlCol="0">
            <a:spAutoFit/>
          </a:bodyPr>
          <a:lstStyle/>
          <a:p>
            <a:pPr algn="l"/>
            <a:r>
              <a:rPr lang="en-US" sz="1500" dirty="0">
                <a:solidFill>
                  <a:srgbClr val="FF0000"/>
                </a:solidFill>
              </a:rPr>
              <a:t>Same message Across all combinations = Dawn preference during main phase and Dusk during quiet</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C52EC7D-CBCE-3313-95A4-836D010226D0}"/>
                  </a:ext>
                </a:extLst>
              </p:cNvPr>
              <p:cNvSpPr txBox="1"/>
              <p:nvPr/>
            </p:nvSpPr>
            <p:spPr>
              <a:xfrm>
                <a:off x="8465161" y="1911253"/>
                <a:ext cx="3544560" cy="612796"/>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i="0" dirty="0" smtClean="0">
                          <a:latin typeface="Cambria Math" panose="02040503050406030204" pitchFamily="18" charset="0"/>
                        </a:rPr>
                        <m:t>Asymmetry</m:t>
                      </m:r>
                      <m:r>
                        <a:rPr lang="en-US" i="0" dirty="0">
                          <a:latin typeface="Cambria Math" panose="02040503050406030204" pitchFamily="18" charset="0"/>
                        </a:rPr>
                        <m:t> </m:t>
                      </m:r>
                      <m:r>
                        <a:rPr lang="en-US" i="0" dirty="0" smtClean="0">
                          <a:latin typeface="Cambria Math" panose="02040503050406030204" pitchFamily="18" charset="0"/>
                        </a:rPr>
                        <m:t>=</m:t>
                      </m:r>
                      <m:r>
                        <a:rPr lang="en-US" i="0" dirty="0">
                          <a:latin typeface="Cambria Math" panose="02040503050406030204" pitchFamily="18" charset="0"/>
                        </a:rPr>
                        <m:t> </m:t>
                      </m:r>
                      <m:f>
                        <m:fPr>
                          <m:ctrlPr>
                            <a:rPr lang="en-US" b="0" i="1" dirty="0" smtClean="0">
                              <a:latin typeface="Cambria Math" panose="02040503050406030204" pitchFamily="18" charset="0"/>
                            </a:rPr>
                          </m:ctrlPr>
                        </m:fPr>
                        <m:num>
                          <m:r>
                            <m:rPr>
                              <m:sty m:val="p"/>
                            </m:rPr>
                            <a:rPr lang="en-US" dirty="0">
                              <a:latin typeface="Cambria Math" panose="02040503050406030204" pitchFamily="18" charset="0"/>
                            </a:rPr>
                            <m:t>Occurrence</m:t>
                          </m:r>
                          <m:r>
                            <a:rPr lang="en-US" dirty="0">
                              <a:latin typeface="Cambria Math" panose="02040503050406030204" pitchFamily="18" charset="0"/>
                            </a:rPr>
                            <m:t> </m:t>
                          </m:r>
                          <m:r>
                            <m:rPr>
                              <m:sty m:val="p"/>
                            </m:rPr>
                            <a:rPr lang="en-US" dirty="0">
                              <a:latin typeface="Cambria Math" panose="02040503050406030204" pitchFamily="18" charset="0"/>
                            </a:rPr>
                            <m:t>Dusk</m:t>
                          </m:r>
                        </m:num>
                        <m:den>
                          <m:r>
                            <m:rPr>
                              <m:sty m:val="p"/>
                            </m:rPr>
                            <a:rPr lang="en-US" dirty="0">
                              <a:latin typeface="Cambria Math" panose="02040503050406030204" pitchFamily="18" charset="0"/>
                            </a:rPr>
                            <m:t>Occurrence</m:t>
                          </m:r>
                          <m:r>
                            <a:rPr lang="en-US" b="0" i="1" dirty="0" smtClean="0">
                              <a:latin typeface="Cambria Math" panose="02040503050406030204" pitchFamily="18" charset="0"/>
                            </a:rPr>
                            <m:t> </m:t>
                          </m:r>
                          <m:r>
                            <m:rPr>
                              <m:sty m:val="p"/>
                            </m:rPr>
                            <a:rPr lang="en-US" b="0" i="0" dirty="0" smtClean="0">
                              <a:latin typeface="Cambria Math" panose="02040503050406030204" pitchFamily="18" charset="0"/>
                            </a:rPr>
                            <m:t>Dawn</m:t>
                          </m:r>
                        </m:den>
                      </m:f>
                    </m:oMath>
                  </m:oMathPara>
                </a14:m>
                <a:endParaRPr lang="en-US" dirty="0">
                  <a:solidFill>
                    <a:schemeClr val="tx1"/>
                  </a:solidFill>
                </a:endParaRPr>
              </a:p>
            </p:txBody>
          </p:sp>
        </mc:Choice>
        <mc:Fallback xmlns="">
          <p:sp>
            <p:nvSpPr>
              <p:cNvPr id="21" name="TextBox 20">
                <a:extLst>
                  <a:ext uri="{FF2B5EF4-FFF2-40B4-BE49-F238E27FC236}">
                    <a16:creationId xmlns:a16="http://schemas.microsoft.com/office/drawing/2014/main" id="{EC52EC7D-CBCE-3313-95A4-836D010226D0}"/>
                  </a:ext>
                </a:extLst>
              </p:cNvPr>
              <p:cNvSpPr txBox="1">
                <a:spLocks noRot="1" noChangeAspect="1" noMove="1" noResize="1" noEditPoints="1" noAdjustHandles="1" noChangeArrowheads="1" noChangeShapeType="1" noTextEdit="1"/>
              </p:cNvSpPr>
              <p:nvPr/>
            </p:nvSpPr>
            <p:spPr>
              <a:xfrm>
                <a:off x="8465161" y="1911253"/>
                <a:ext cx="3544560" cy="612796"/>
              </a:xfrm>
              <a:prstGeom prst="rect">
                <a:avLst/>
              </a:prstGeom>
              <a:blipFill>
                <a:blip r:embed="rId3"/>
                <a:stretch>
                  <a:fillRect b="-20408"/>
                </a:stretch>
              </a:blipFill>
              <a:ln w="19050">
                <a:noFill/>
              </a:ln>
            </p:spPr>
            <p:txBody>
              <a:bodyPr/>
              <a:lstStyle/>
              <a:p>
                <a:r>
                  <a:rPr lang="en-US">
                    <a:noFill/>
                  </a:rPr>
                  <a:t> </a:t>
                </a:r>
              </a:p>
            </p:txBody>
          </p:sp>
        </mc:Fallback>
      </mc:AlternateContent>
      <p:sp>
        <p:nvSpPr>
          <p:cNvPr id="22" name="TextBox 21">
            <a:extLst>
              <a:ext uri="{FF2B5EF4-FFF2-40B4-BE49-F238E27FC236}">
                <a16:creationId xmlns:a16="http://schemas.microsoft.com/office/drawing/2014/main" id="{B09644D8-BF4E-964D-DA16-8176250E5C5B}"/>
              </a:ext>
            </a:extLst>
          </p:cNvPr>
          <p:cNvSpPr txBox="1"/>
          <p:nvPr/>
        </p:nvSpPr>
        <p:spPr>
          <a:xfrm>
            <a:off x="9628129" y="5975248"/>
            <a:ext cx="2424062" cy="461665"/>
          </a:xfrm>
          <a:prstGeom prst="rect">
            <a:avLst/>
          </a:prstGeom>
          <a:noFill/>
          <a:ln w="19050">
            <a:noFill/>
          </a:ln>
        </p:spPr>
        <p:txBody>
          <a:bodyPr wrap="none" rtlCol="0">
            <a:spAutoFit/>
          </a:bodyPr>
          <a:lstStyle/>
          <a:p>
            <a:pPr algn="l"/>
            <a:r>
              <a:rPr lang="en-US" sz="1200" dirty="0">
                <a:solidFill>
                  <a:schemeClr val="tx1"/>
                </a:solidFill>
              </a:rPr>
              <a:t>Consistent with Nagai+ 2023</a:t>
            </a:r>
          </a:p>
          <a:p>
            <a:pPr algn="l"/>
            <a:r>
              <a:rPr lang="en-US" sz="1200" dirty="0"/>
              <a:t>Reconnection moving </a:t>
            </a:r>
            <a:r>
              <a:rPr lang="en-US" sz="1200" dirty="0" err="1"/>
              <a:t>Dawnward</a:t>
            </a:r>
            <a:endParaRPr lang="en-US" sz="1200" dirty="0">
              <a:solidFill>
                <a:schemeClr val="tx1"/>
              </a:solidFil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39BC22E-7F5C-BDC0-A60E-9EC1D9E30DF9}"/>
                  </a:ext>
                </a:extLst>
              </p:cNvPr>
              <p:cNvSpPr txBox="1"/>
              <p:nvPr/>
            </p:nvSpPr>
            <p:spPr>
              <a:xfrm>
                <a:off x="98712" y="1832306"/>
                <a:ext cx="2741456" cy="610873"/>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O</m:t>
                      </m:r>
                      <m:r>
                        <m:rPr>
                          <m:sty m:val="p"/>
                        </m:rPr>
                        <a:rPr lang="en-US" b="0" i="0" smtClean="0">
                          <a:solidFill>
                            <a:schemeClr val="tx1"/>
                          </a:solidFill>
                          <a:latin typeface="Cambria Math" panose="02040503050406030204" pitchFamily="18" charset="0"/>
                        </a:rPr>
                        <m:t>ccurence</m:t>
                      </m:r>
                      <m:r>
                        <a:rPr lang="en-US" b="0" i="0"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m:rPr>
                              <m:sty m:val="p"/>
                            </m:rPr>
                            <a:rPr lang="en-US" i="0">
                              <a:latin typeface="Cambria Math" panose="02040503050406030204" pitchFamily="18" charset="0"/>
                            </a:rPr>
                            <m:t>BBF</m:t>
                          </m:r>
                          <m:r>
                            <a:rPr lang="en-US" b="0" i="0" smtClean="0">
                              <a:latin typeface="Cambria Math" panose="02040503050406030204" pitchFamily="18" charset="0"/>
                            </a:rPr>
                            <m:t> </m:t>
                          </m:r>
                          <m:r>
                            <m:rPr>
                              <m:sty m:val="p"/>
                            </m:rPr>
                            <a:rPr lang="en-US" b="0" i="0" smtClean="0">
                              <a:solidFill>
                                <a:schemeClr val="tx1"/>
                              </a:solidFill>
                              <a:latin typeface="Cambria Math" panose="02040503050406030204" pitchFamily="18" charset="0"/>
                            </a:rPr>
                            <m:t>Points</m:t>
                          </m:r>
                        </m:num>
                        <m:den>
                          <m:r>
                            <m:rPr>
                              <m:sty m:val="p"/>
                            </m:rPr>
                            <a:rPr lang="en-US" b="0" i="0" smtClean="0">
                              <a:solidFill>
                                <a:schemeClr val="tx1"/>
                              </a:solidFill>
                              <a:latin typeface="Cambria Math" panose="02040503050406030204" pitchFamily="18" charset="0"/>
                            </a:rPr>
                            <m:t>Total</m:t>
                          </m:r>
                          <m:r>
                            <a:rPr lang="en-US" b="0" i="0"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Points</m:t>
                          </m:r>
                        </m:den>
                      </m:f>
                    </m:oMath>
                  </m:oMathPara>
                </a14:m>
                <a:endParaRPr lang="en-US" dirty="0">
                  <a:solidFill>
                    <a:schemeClr val="tx1"/>
                  </a:solidFill>
                </a:endParaRPr>
              </a:p>
            </p:txBody>
          </p:sp>
        </mc:Choice>
        <mc:Fallback xmlns="">
          <p:sp>
            <p:nvSpPr>
              <p:cNvPr id="23" name="TextBox 22">
                <a:extLst>
                  <a:ext uri="{FF2B5EF4-FFF2-40B4-BE49-F238E27FC236}">
                    <a16:creationId xmlns:a16="http://schemas.microsoft.com/office/drawing/2014/main" id="{339BC22E-7F5C-BDC0-A60E-9EC1D9E30DF9}"/>
                  </a:ext>
                </a:extLst>
              </p:cNvPr>
              <p:cNvSpPr txBox="1">
                <a:spLocks noRot="1" noChangeAspect="1" noMove="1" noResize="1" noEditPoints="1" noAdjustHandles="1" noChangeArrowheads="1" noChangeShapeType="1" noTextEdit="1"/>
              </p:cNvSpPr>
              <p:nvPr/>
            </p:nvSpPr>
            <p:spPr>
              <a:xfrm>
                <a:off x="98712" y="1832306"/>
                <a:ext cx="2741456" cy="610873"/>
              </a:xfrm>
              <a:prstGeom prst="rect">
                <a:avLst/>
              </a:prstGeom>
              <a:blipFill>
                <a:blip r:embed="rId4"/>
                <a:stretch>
                  <a:fillRect t="-2041" b="-18367"/>
                </a:stretch>
              </a:blipFill>
              <a:ln w="19050">
                <a:noFill/>
              </a:ln>
            </p:spPr>
            <p:txBody>
              <a:bodyPr/>
              <a:lstStyle/>
              <a:p>
                <a:r>
                  <a:rPr lang="en-US">
                    <a:noFill/>
                  </a:rPr>
                  <a:t> </a:t>
                </a:r>
              </a:p>
            </p:txBody>
          </p:sp>
        </mc:Fallback>
      </mc:AlternateContent>
    </p:spTree>
    <p:extLst>
      <p:ext uri="{BB962C8B-B14F-4D97-AF65-F5344CB8AC3E}">
        <p14:creationId xmlns:p14="http://schemas.microsoft.com/office/powerpoint/2010/main" val="2436907593"/>
      </p:ext>
    </p:extLst>
  </p:cSld>
  <p:clrMapOvr>
    <a:masterClrMapping/>
  </p:clrMapOvr>
</p:sld>
</file>

<file path=ppt/theme/theme1.xml><?xml version="1.0" encoding="utf-8"?>
<a:theme xmlns:a="http://schemas.openxmlformats.org/drawingml/2006/main" name="CGS_Widescree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err="1" smtClean="0">
            <a:solidFill>
              <a:schemeClr val="tx1"/>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2.xml><?xml version="1.0" encoding="utf-8"?>
<a:theme xmlns:a="http://schemas.openxmlformats.org/drawingml/2006/main" name="1_CGS Widescree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lgn="l">
          <a:defRPr sz="2000" dirty="0" smtClean="0">
            <a:solidFill>
              <a:schemeClr val="bg1"/>
            </a:solidFill>
          </a:defRPr>
        </a:defPPr>
      </a:lstStyle>
    </a:txDef>
  </a:objectDefaults>
  <a:extraClrSchemeLst/>
  <a:extLst>
    <a:ext uri="{05A4C25C-085E-4340-85A3-A5531E510DB2}">
      <thm15:themeFamily xmlns:thm15="http://schemas.microsoft.com/office/thememl/2012/main" name="Presentation2" id="{315DFE08-84FE-FA4A-ABCB-E337641C4736}" vid="{93EA3F8C-A712-8E48-8ED4-FFFE1239D3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29187</TotalTime>
  <Words>1375</Words>
  <Application>Microsoft Macintosh PowerPoint</Application>
  <PresentationFormat>Widescreen</PresentationFormat>
  <Paragraphs>174</Paragraphs>
  <Slides>12</Slides>
  <Notes>11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.AppleSystemUIFont</vt:lpstr>
      <vt:lpstr>Arial</vt:lpstr>
      <vt:lpstr>Arial Regular</vt:lpstr>
      <vt:lpstr>Cambria Math</vt:lpstr>
      <vt:lpstr>Courier New</vt:lpstr>
      <vt:lpstr>Lucida Blackletter</vt:lpstr>
      <vt:lpstr>Palatino</vt:lpstr>
      <vt:lpstr>Slack-Lato</vt:lpstr>
      <vt:lpstr>Wingdings</vt:lpstr>
      <vt:lpstr>CGS_Widescreen</vt:lpstr>
      <vt:lpstr>1_CGS Widescreen</vt:lpstr>
      <vt:lpstr>Advances in Understanding Stormtime Magnetotail Dynamics </vt:lpstr>
      <vt:lpstr>CGS Science Theme 1</vt:lpstr>
      <vt:lpstr>CGS Science Theme 1</vt:lpstr>
      <vt:lpstr>Contribution of plasma sheet bubbles to stormtime ring current buildup</vt:lpstr>
      <vt:lpstr>Modeling GMDs w/ MAGE</vt:lpstr>
      <vt:lpstr>Data Analysis Results</vt:lpstr>
      <vt:lpstr>Stormtime Global Convection - Geotail (1994 – 2022)</vt:lpstr>
      <vt:lpstr>Bursty Magnetic Flux Contribution</vt:lpstr>
      <vt:lpstr>Dawn – Dusk Asymmetry of BBFs/BEIs</vt:lpstr>
      <vt:lpstr>Summary</vt:lpstr>
      <vt:lpstr>Extra</vt:lpstr>
      <vt:lpstr>Modeling ENA Imaging with MAGE</vt:lpstr>
    </vt:vector>
  </TitlesOfParts>
  <Company>JHU/APL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Turtle</dc:creator>
  <cp:lastModifiedBy>Savvas Raptis</cp:lastModifiedBy>
  <cp:revision>1677</cp:revision>
  <cp:lastPrinted>2024-12-06T17:45:37Z</cp:lastPrinted>
  <dcterms:created xsi:type="dcterms:W3CDTF">2015-04-12T19:30:02Z</dcterms:created>
  <dcterms:modified xsi:type="dcterms:W3CDTF">2024-12-11T18:21:13Z</dcterms:modified>
</cp:coreProperties>
</file>