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65" r:id="rId5"/>
    <p:sldId id="955" r:id="rId6"/>
    <p:sldId id="956" r:id="rId7"/>
    <p:sldId id="957" r:id="rId8"/>
    <p:sldId id="958" r:id="rId9"/>
    <p:sldId id="959" r:id="rId10"/>
    <p:sldId id="960" r:id="rId11"/>
    <p:sldId id="961" r:id="rId12"/>
    <p:sldId id="962" r:id="rId13"/>
    <p:sldId id="963" r:id="rId14"/>
    <p:sldId id="985" r:id="rId15"/>
    <p:sldId id="964" r:id="rId16"/>
    <p:sldId id="965" r:id="rId17"/>
    <p:sldId id="966" r:id="rId18"/>
    <p:sldId id="967" r:id="rId19"/>
    <p:sldId id="968" r:id="rId20"/>
    <p:sldId id="969" r:id="rId21"/>
    <p:sldId id="970" r:id="rId22"/>
    <p:sldId id="971" r:id="rId23"/>
    <p:sldId id="972" r:id="rId24"/>
    <p:sldId id="973" r:id="rId25"/>
    <p:sldId id="974" r:id="rId26"/>
    <p:sldId id="976" r:id="rId27"/>
    <p:sldId id="978" r:id="rId28"/>
    <p:sldId id="977" r:id="rId29"/>
    <p:sldId id="979" r:id="rId30"/>
    <p:sldId id="983" r:id="rId31"/>
    <p:sldId id="984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F7F7F"/>
    <a:srgbClr val="FF0000"/>
    <a:srgbClr val="808080"/>
    <a:srgbClr val="0000FF"/>
    <a:srgbClr val="EAEAEA"/>
    <a:srgbClr val="FF3B3B"/>
    <a:srgbClr val="FFC000"/>
    <a:srgbClr val="5F5F5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78" autoAdjust="0"/>
    <p:restoredTop sz="81673" autoAdjust="0"/>
  </p:normalViewPr>
  <p:slideViewPr>
    <p:cSldViewPr snapToGrid="0" snapToObjects="1">
      <p:cViewPr varScale="1">
        <p:scale>
          <a:sx n="111" d="100"/>
          <a:sy n="111" d="100"/>
        </p:scale>
        <p:origin x="1048" y="192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278DF3-B16B-DB47-9E64-D821335B3717}" type="doc">
      <dgm:prSet loTypeId="urn:microsoft.com/office/officeart/2005/8/layout/process1" loCatId="" qsTypeId="urn:microsoft.com/office/officeart/2005/8/quickstyle/simple1" qsCatId="simple" csTypeId="urn:microsoft.com/office/officeart/2005/8/colors/accent3_1" csCatId="accent3" phldr="1"/>
      <dgm:spPr/>
    </dgm:pt>
    <dgm:pt modelId="{8FD9CFE7-3163-4341-A4E7-B7F56B7071B3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10000"/>
                </a:schemeClr>
              </a:solidFill>
            </a:rPr>
            <a:t>Classify </a:t>
          </a:r>
          <a:r>
            <a:rPr lang="en-US" dirty="0" err="1">
              <a:solidFill>
                <a:schemeClr val="bg2">
                  <a:lumMod val="10000"/>
                </a:schemeClr>
              </a:solidFill>
            </a:rPr>
            <a:t>plasmasheet</a:t>
          </a:r>
          <a:r>
            <a:rPr lang="en-US" dirty="0">
              <a:solidFill>
                <a:schemeClr val="bg2">
                  <a:lumMod val="10000"/>
                </a:schemeClr>
              </a:solidFill>
            </a:rPr>
            <a:t> observations</a:t>
          </a:r>
        </a:p>
      </dgm:t>
    </dgm:pt>
    <dgm:pt modelId="{737046E8-247B-F045-BB72-A894BA4BF2B7}" type="parTrans" cxnId="{9059F41D-20E8-FC48-927B-0ECE3D7A58C9}">
      <dgm:prSet/>
      <dgm:spPr/>
      <dgm:t>
        <a:bodyPr/>
        <a:lstStyle/>
        <a:p>
          <a:endParaRPr lang="en-US"/>
        </a:p>
      </dgm:t>
    </dgm:pt>
    <dgm:pt modelId="{F245B3D7-5490-C345-847E-453681F8D277}" type="sibTrans" cxnId="{9059F41D-20E8-FC48-927B-0ECE3D7A58C9}">
      <dgm:prSet/>
      <dgm:spPr/>
      <dgm:t>
        <a:bodyPr/>
        <a:lstStyle/>
        <a:p>
          <a:endParaRPr lang="en-US"/>
        </a:p>
      </dgm:t>
    </dgm:pt>
    <dgm:pt modelId="{18A22F56-3847-4B40-8D59-51CB84D53954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10000"/>
                </a:schemeClr>
              </a:solidFill>
            </a:rPr>
            <a:t>Analyze their properties </a:t>
          </a:r>
        </a:p>
      </dgm:t>
    </dgm:pt>
    <dgm:pt modelId="{C48D9358-096F-6346-A474-6232EC5F8B48}" type="parTrans" cxnId="{79F29C62-83F3-8641-8D07-2F756F974343}">
      <dgm:prSet/>
      <dgm:spPr/>
      <dgm:t>
        <a:bodyPr/>
        <a:lstStyle/>
        <a:p>
          <a:endParaRPr lang="en-US"/>
        </a:p>
      </dgm:t>
    </dgm:pt>
    <dgm:pt modelId="{9B4D651A-DE0D-3149-A49F-AD6E6EDF8C7F}" type="sibTrans" cxnId="{79F29C62-83F3-8641-8D07-2F756F974343}">
      <dgm:prSet/>
      <dgm:spPr/>
      <dgm:t>
        <a:bodyPr/>
        <a:lstStyle/>
        <a:p>
          <a:endParaRPr lang="en-US"/>
        </a:p>
      </dgm:t>
    </dgm:pt>
    <dgm:pt modelId="{CC58DF84-DB25-0D4F-9A36-AA58999D36F9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10000"/>
                </a:schemeClr>
              </a:solidFill>
            </a:rPr>
            <a:t>Gather storms &amp; define their phases</a:t>
          </a:r>
        </a:p>
      </dgm:t>
    </dgm:pt>
    <dgm:pt modelId="{598F19F6-2437-0643-8595-0A1B8365B19D}" type="sibTrans" cxnId="{EB48B58D-5656-374C-9780-90A5E1D613CB}">
      <dgm:prSet/>
      <dgm:spPr/>
      <dgm:t>
        <a:bodyPr/>
        <a:lstStyle/>
        <a:p>
          <a:endParaRPr lang="en-US"/>
        </a:p>
      </dgm:t>
    </dgm:pt>
    <dgm:pt modelId="{753CA6BE-1D8C-CE49-8FD0-AC0616B68ADB}" type="parTrans" cxnId="{EB48B58D-5656-374C-9780-90A5E1D613CB}">
      <dgm:prSet/>
      <dgm:spPr/>
      <dgm:t>
        <a:bodyPr/>
        <a:lstStyle/>
        <a:p>
          <a:endParaRPr lang="en-US"/>
        </a:p>
      </dgm:t>
    </dgm:pt>
    <dgm:pt modelId="{D8F58B41-CAD5-B646-B768-2286A5935813}" type="pres">
      <dgm:prSet presAssocID="{EB278DF3-B16B-DB47-9E64-D821335B3717}" presName="Name0" presStyleCnt="0">
        <dgm:presLayoutVars>
          <dgm:dir/>
          <dgm:resizeHandles val="exact"/>
        </dgm:presLayoutVars>
      </dgm:prSet>
      <dgm:spPr/>
    </dgm:pt>
    <dgm:pt modelId="{B8775DED-B5A5-624B-AC07-476BA6C9EE53}" type="pres">
      <dgm:prSet presAssocID="{CC58DF84-DB25-0D4F-9A36-AA58999D36F9}" presName="node" presStyleLbl="node1" presStyleIdx="0" presStyleCnt="3">
        <dgm:presLayoutVars>
          <dgm:bulletEnabled val="1"/>
        </dgm:presLayoutVars>
      </dgm:prSet>
      <dgm:spPr/>
    </dgm:pt>
    <dgm:pt modelId="{885C8755-5BD3-EC49-8F14-A6792A4D3B0D}" type="pres">
      <dgm:prSet presAssocID="{598F19F6-2437-0643-8595-0A1B8365B19D}" presName="sibTrans" presStyleLbl="sibTrans2D1" presStyleIdx="0" presStyleCnt="2"/>
      <dgm:spPr/>
    </dgm:pt>
    <dgm:pt modelId="{08E2F066-5E36-B641-99A1-A5791DC2D58B}" type="pres">
      <dgm:prSet presAssocID="{598F19F6-2437-0643-8595-0A1B8365B19D}" presName="connectorText" presStyleLbl="sibTrans2D1" presStyleIdx="0" presStyleCnt="2"/>
      <dgm:spPr/>
    </dgm:pt>
    <dgm:pt modelId="{9AF3FB81-9ED4-8642-AE8A-4A84C3452351}" type="pres">
      <dgm:prSet presAssocID="{8FD9CFE7-3163-4341-A4E7-B7F56B7071B3}" presName="node" presStyleLbl="node1" presStyleIdx="1" presStyleCnt="3">
        <dgm:presLayoutVars>
          <dgm:bulletEnabled val="1"/>
        </dgm:presLayoutVars>
      </dgm:prSet>
      <dgm:spPr/>
    </dgm:pt>
    <dgm:pt modelId="{5706E9F3-4469-5E43-BA52-0BFCE9B902FC}" type="pres">
      <dgm:prSet presAssocID="{F245B3D7-5490-C345-847E-453681F8D277}" presName="sibTrans" presStyleLbl="sibTrans2D1" presStyleIdx="1" presStyleCnt="2"/>
      <dgm:spPr/>
    </dgm:pt>
    <dgm:pt modelId="{BCE28C64-23EE-7142-8218-0272992AEC52}" type="pres">
      <dgm:prSet presAssocID="{F245B3D7-5490-C345-847E-453681F8D277}" presName="connectorText" presStyleLbl="sibTrans2D1" presStyleIdx="1" presStyleCnt="2"/>
      <dgm:spPr/>
    </dgm:pt>
    <dgm:pt modelId="{E85F5071-6F75-0742-B41B-3225677D103F}" type="pres">
      <dgm:prSet presAssocID="{18A22F56-3847-4B40-8D59-51CB84D53954}" presName="node" presStyleLbl="node1" presStyleIdx="2" presStyleCnt="3">
        <dgm:presLayoutVars>
          <dgm:bulletEnabled val="1"/>
        </dgm:presLayoutVars>
      </dgm:prSet>
      <dgm:spPr/>
    </dgm:pt>
  </dgm:ptLst>
  <dgm:cxnLst>
    <dgm:cxn modelId="{AE22D21A-8E20-1A40-A267-AE0939DA48DF}" type="presOf" srcId="{F245B3D7-5490-C345-847E-453681F8D277}" destId="{BCE28C64-23EE-7142-8218-0272992AEC52}" srcOrd="1" destOrd="0" presId="urn:microsoft.com/office/officeart/2005/8/layout/process1"/>
    <dgm:cxn modelId="{9059F41D-20E8-FC48-927B-0ECE3D7A58C9}" srcId="{EB278DF3-B16B-DB47-9E64-D821335B3717}" destId="{8FD9CFE7-3163-4341-A4E7-B7F56B7071B3}" srcOrd="1" destOrd="0" parTransId="{737046E8-247B-F045-BB72-A894BA4BF2B7}" sibTransId="{F245B3D7-5490-C345-847E-453681F8D277}"/>
    <dgm:cxn modelId="{1BE9DD58-0488-0A49-AA15-E1523D31B85C}" type="presOf" srcId="{CC58DF84-DB25-0D4F-9A36-AA58999D36F9}" destId="{B8775DED-B5A5-624B-AC07-476BA6C9EE53}" srcOrd="0" destOrd="0" presId="urn:microsoft.com/office/officeart/2005/8/layout/process1"/>
    <dgm:cxn modelId="{79F29C62-83F3-8641-8D07-2F756F974343}" srcId="{EB278DF3-B16B-DB47-9E64-D821335B3717}" destId="{18A22F56-3847-4B40-8D59-51CB84D53954}" srcOrd="2" destOrd="0" parTransId="{C48D9358-096F-6346-A474-6232EC5F8B48}" sibTransId="{9B4D651A-DE0D-3149-A49F-AD6E6EDF8C7F}"/>
    <dgm:cxn modelId="{DCB34165-F80D-1F47-91C3-D454E139E367}" type="presOf" srcId="{8FD9CFE7-3163-4341-A4E7-B7F56B7071B3}" destId="{9AF3FB81-9ED4-8642-AE8A-4A84C3452351}" srcOrd="0" destOrd="0" presId="urn:microsoft.com/office/officeart/2005/8/layout/process1"/>
    <dgm:cxn modelId="{DA29547E-AE2D-0045-9491-687576E329DA}" type="presOf" srcId="{598F19F6-2437-0643-8595-0A1B8365B19D}" destId="{885C8755-5BD3-EC49-8F14-A6792A4D3B0D}" srcOrd="0" destOrd="0" presId="urn:microsoft.com/office/officeart/2005/8/layout/process1"/>
    <dgm:cxn modelId="{60F91A8C-1099-D541-935F-41315B0EA382}" type="presOf" srcId="{598F19F6-2437-0643-8595-0A1B8365B19D}" destId="{08E2F066-5E36-B641-99A1-A5791DC2D58B}" srcOrd="1" destOrd="0" presId="urn:microsoft.com/office/officeart/2005/8/layout/process1"/>
    <dgm:cxn modelId="{EB48B58D-5656-374C-9780-90A5E1D613CB}" srcId="{EB278DF3-B16B-DB47-9E64-D821335B3717}" destId="{CC58DF84-DB25-0D4F-9A36-AA58999D36F9}" srcOrd="0" destOrd="0" parTransId="{753CA6BE-1D8C-CE49-8FD0-AC0616B68ADB}" sibTransId="{598F19F6-2437-0643-8595-0A1B8365B19D}"/>
    <dgm:cxn modelId="{2EA21CB1-70D1-BE4B-B153-27F5342291CF}" type="presOf" srcId="{F245B3D7-5490-C345-847E-453681F8D277}" destId="{5706E9F3-4469-5E43-BA52-0BFCE9B902FC}" srcOrd="0" destOrd="0" presId="urn:microsoft.com/office/officeart/2005/8/layout/process1"/>
    <dgm:cxn modelId="{842EA9B6-824B-2A45-87C5-C7F2146FFC7F}" type="presOf" srcId="{18A22F56-3847-4B40-8D59-51CB84D53954}" destId="{E85F5071-6F75-0742-B41B-3225677D103F}" srcOrd="0" destOrd="0" presId="urn:microsoft.com/office/officeart/2005/8/layout/process1"/>
    <dgm:cxn modelId="{C34C2BE5-8072-A249-9E0B-FFD0E2525BFE}" type="presOf" srcId="{EB278DF3-B16B-DB47-9E64-D821335B3717}" destId="{D8F58B41-CAD5-B646-B768-2286A5935813}" srcOrd="0" destOrd="0" presId="urn:microsoft.com/office/officeart/2005/8/layout/process1"/>
    <dgm:cxn modelId="{231B52C5-9F55-B947-97A1-2A39198EF943}" type="presParOf" srcId="{D8F58B41-CAD5-B646-B768-2286A5935813}" destId="{B8775DED-B5A5-624B-AC07-476BA6C9EE53}" srcOrd="0" destOrd="0" presId="urn:microsoft.com/office/officeart/2005/8/layout/process1"/>
    <dgm:cxn modelId="{24CC2548-A6C6-024F-BA7C-61E8E5CEF052}" type="presParOf" srcId="{D8F58B41-CAD5-B646-B768-2286A5935813}" destId="{885C8755-5BD3-EC49-8F14-A6792A4D3B0D}" srcOrd="1" destOrd="0" presId="urn:microsoft.com/office/officeart/2005/8/layout/process1"/>
    <dgm:cxn modelId="{40FF0F67-16B2-7641-9649-EB4D65764D03}" type="presParOf" srcId="{885C8755-5BD3-EC49-8F14-A6792A4D3B0D}" destId="{08E2F066-5E36-B641-99A1-A5791DC2D58B}" srcOrd="0" destOrd="0" presId="urn:microsoft.com/office/officeart/2005/8/layout/process1"/>
    <dgm:cxn modelId="{71B6B251-7E70-9F45-8464-815ACB25D4CB}" type="presParOf" srcId="{D8F58B41-CAD5-B646-B768-2286A5935813}" destId="{9AF3FB81-9ED4-8642-AE8A-4A84C3452351}" srcOrd="2" destOrd="0" presId="urn:microsoft.com/office/officeart/2005/8/layout/process1"/>
    <dgm:cxn modelId="{FDB35C38-62FD-6F48-AAE6-EC911B45A068}" type="presParOf" srcId="{D8F58B41-CAD5-B646-B768-2286A5935813}" destId="{5706E9F3-4469-5E43-BA52-0BFCE9B902FC}" srcOrd="3" destOrd="0" presId="urn:microsoft.com/office/officeart/2005/8/layout/process1"/>
    <dgm:cxn modelId="{E6EC1114-0A88-8747-ABB9-D100F8AA2CAF}" type="presParOf" srcId="{5706E9F3-4469-5E43-BA52-0BFCE9B902FC}" destId="{BCE28C64-23EE-7142-8218-0272992AEC52}" srcOrd="0" destOrd="0" presId="urn:microsoft.com/office/officeart/2005/8/layout/process1"/>
    <dgm:cxn modelId="{C7F729B1-4EA4-7C4A-9B5A-96120680F837}" type="presParOf" srcId="{D8F58B41-CAD5-B646-B768-2286A5935813}" destId="{E85F5071-6F75-0742-B41B-3225677D103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75DED-B5A5-624B-AC07-476BA6C9EE53}">
      <dsp:nvSpPr>
        <dsp:cNvPr id="0" name=""/>
        <dsp:cNvSpPr/>
      </dsp:nvSpPr>
      <dsp:spPr>
        <a:xfrm>
          <a:off x="7143" y="286989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2">
                  <a:lumMod val="10000"/>
                </a:schemeClr>
              </a:solidFill>
            </a:rPr>
            <a:t>Gather storms &amp; define their phases</a:t>
          </a:r>
        </a:p>
      </dsp:txBody>
      <dsp:txXfrm>
        <a:off x="44665" y="324511"/>
        <a:ext cx="2060143" cy="1206068"/>
      </dsp:txXfrm>
    </dsp:sp>
    <dsp:sp modelId="{885C8755-5BD3-EC49-8F14-A6792A4D3B0D}">
      <dsp:nvSpPr>
        <dsp:cNvPr id="0" name=""/>
        <dsp:cNvSpPr/>
      </dsp:nvSpPr>
      <dsp:spPr>
        <a:xfrm>
          <a:off x="2355850" y="662782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355850" y="768687"/>
        <a:ext cx="316861" cy="317716"/>
      </dsp:txXfrm>
    </dsp:sp>
    <dsp:sp modelId="{9AF3FB81-9ED4-8642-AE8A-4A84C3452351}">
      <dsp:nvSpPr>
        <dsp:cNvPr id="0" name=""/>
        <dsp:cNvSpPr/>
      </dsp:nvSpPr>
      <dsp:spPr>
        <a:xfrm>
          <a:off x="2996406" y="286989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2">
                  <a:lumMod val="10000"/>
                </a:schemeClr>
              </a:solidFill>
            </a:rPr>
            <a:t>Classify </a:t>
          </a:r>
          <a:r>
            <a:rPr lang="en-US" sz="2300" kern="1200" dirty="0" err="1">
              <a:solidFill>
                <a:schemeClr val="bg2">
                  <a:lumMod val="10000"/>
                </a:schemeClr>
              </a:solidFill>
            </a:rPr>
            <a:t>plasmasheet</a:t>
          </a:r>
          <a:r>
            <a:rPr lang="en-US" sz="2300" kern="1200" dirty="0">
              <a:solidFill>
                <a:schemeClr val="bg2">
                  <a:lumMod val="10000"/>
                </a:schemeClr>
              </a:solidFill>
            </a:rPr>
            <a:t> observations</a:t>
          </a:r>
        </a:p>
      </dsp:txBody>
      <dsp:txXfrm>
        <a:off x="3033928" y="324511"/>
        <a:ext cx="2060143" cy="1206068"/>
      </dsp:txXfrm>
    </dsp:sp>
    <dsp:sp modelId="{5706E9F3-4469-5E43-BA52-0BFCE9B902FC}">
      <dsp:nvSpPr>
        <dsp:cNvPr id="0" name=""/>
        <dsp:cNvSpPr/>
      </dsp:nvSpPr>
      <dsp:spPr>
        <a:xfrm>
          <a:off x="5345112" y="662782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345112" y="768687"/>
        <a:ext cx="316861" cy="317716"/>
      </dsp:txXfrm>
    </dsp:sp>
    <dsp:sp modelId="{E85F5071-6F75-0742-B41B-3225677D103F}">
      <dsp:nvSpPr>
        <dsp:cNvPr id="0" name=""/>
        <dsp:cNvSpPr/>
      </dsp:nvSpPr>
      <dsp:spPr>
        <a:xfrm>
          <a:off x="5985668" y="286989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2">
                  <a:lumMod val="10000"/>
                </a:schemeClr>
              </a:solidFill>
            </a:rPr>
            <a:t>Analyze their properties </a:t>
          </a:r>
        </a:p>
      </dsp:txBody>
      <dsp:txXfrm>
        <a:off x="6023190" y="324511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06-11-2024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06-11-2024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83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in convection electric field.</a:t>
            </a:r>
          </a:p>
          <a:p>
            <a:r>
              <a:rPr lang="en-US" dirty="0"/>
              <a:t>Equatorial magnetic field is stronger during main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3344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4452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395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3928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806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603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3450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497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Ideas : </a:t>
            </a:r>
            <a:r>
              <a:rPr lang="en-US" b="0" dirty="0">
                <a:solidFill>
                  <a:srgbClr val="000000"/>
                </a:solidFill>
              </a:rPr>
              <a:t>If reconnection suppressed it could explain the enhanced flow of outer-dawn </a:t>
            </a:r>
            <a:r>
              <a:rPr lang="en-US" b="0" dirty="0" err="1">
                <a:solidFill>
                  <a:srgbClr val="000000"/>
                </a:solidFill>
              </a:rPr>
              <a:t>plasmasheet</a:t>
            </a:r>
            <a:endParaRPr lang="en-US" b="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0" dirty="0">
                <a:solidFill>
                  <a:srgbClr val="000000"/>
                </a:solidFill>
              </a:rPr>
              <a:t>However, for the tail of the distribution (75%) </a:t>
            </a:r>
            <a:r>
              <a:rPr lang="en-US" b="0" dirty="0" err="1">
                <a:solidFill>
                  <a:srgbClr val="000000"/>
                </a:solidFill>
              </a:rPr>
              <a:t>V⊥x</a:t>
            </a:r>
            <a:r>
              <a:rPr lang="en-US" b="0" dirty="0">
                <a:solidFill>
                  <a:srgbClr val="000000"/>
                </a:solidFill>
              </a:rPr>
              <a:t> appears to have a more significant effect. </a:t>
            </a:r>
          </a:p>
          <a:p>
            <a:pPr marL="342900" indent="-342900">
              <a:buFont typeface="+mj-lt"/>
              <a:buAutoNum type="arabicPeriod"/>
            </a:pPr>
            <a:endParaRPr lang="en-US" b="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0" dirty="0" err="1">
                <a:solidFill>
                  <a:srgbClr val="000000"/>
                </a:solidFill>
              </a:rPr>
              <a:t>Bz</a:t>
            </a:r>
            <a:r>
              <a:rPr lang="en-US" b="0" dirty="0">
                <a:solidFill>
                  <a:srgbClr val="000000"/>
                </a:solidFill>
              </a:rPr>
              <a:t> is increased across whole X and radial extend (differences between missions to be investigated)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762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75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50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674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3724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863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760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524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270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585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</a:t>
            </a:r>
            <a:r>
              <a:rPr lang="en-US" sz="1300" baseline="0" dirty="0" err="1">
                <a:solidFill>
                  <a:srgbClr val="5F5F5F"/>
                </a:solidFill>
                <a:effectLst/>
              </a:rPr>
              <a:t>Plasmasheet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Convection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EGU 2024 |</a:t>
            </a:r>
            <a:r>
              <a:rPr lang="en-US" sz="1300" baseline="0" dirty="0">
                <a:solidFill>
                  <a:srgbClr val="5F5F5F"/>
                </a:solidFill>
              </a:rPr>
              <a:t> 15 Apr 24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6/11/2024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avvasraptis.github.io/" TargetMode="External"/><Relationship Id="rId4" Type="http://schemas.openxmlformats.org/officeDocument/2006/relationships/hyperlink" Target="mailto:savvas.raptis@jhuapl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7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avvas.raptis@jhuapledu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gs.jhuapl.edu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B9-2C4A-434B-810C-97BD7591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1143"/>
            <a:ext cx="10734261" cy="16502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Evaluating the magnetic flux transport in the plasma sheet during geomagnetic storms using MMS </a:t>
            </a:r>
            <a:r>
              <a:rPr lang="en-US" dirty="0">
                <a:solidFill>
                  <a:srgbClr val="FF0000"/>
                </a:solidFill>
              </a:rPr>
              <a:t>+ </a:t>
            </a:r>
            <a:r>
              <a:rPr lang="en-US" dirty="0" err="1">
                <a:solidFill>
                  <a:srgbClr val="FF0000"/>
                </a:solidFill>
              </a:rPr>
              <a:t>Geotail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D875-1502-9F4F-B75E-289A7CE31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4210050"/>
            <a:ext cx="8372856" cy="13335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Savvas Raptis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Slava Merkin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Shin Ohtani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Matina Gkioulidou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baseline="30000" dirty="0">
              <a:solidFill>
                <a:srgbClr val="000000"/>
              </a:solidFill>
            </a:endParaRPr>
          </a:p>
          <a:p>
            <a:r>
              <a:rPr lang="en-US" baseline="30000" dirty="0">
                <a:solidFill>
                  <a:srgbClr val="000000"/>
                </a:solidFill>
              </a:rPr>
              <a:t>1 </a:t>
            </a:r>
            <a:r>
              <a:rPr lang="en-US" dirty="0">
                <a:solidFill>
                  <a:srgbClr val="000000"/>
                </a:solidFill>
              </a:rPr>
              <a:t>APL/JHU, Laurel, MD, 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16795-6BE1-F346-81AB-7DB4A7780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105" y="6172200"/>
            <a:ext cx="4090349" cy="677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CA71CF-1C64-249F-6546-045575077414}"/>
              </a:ext>
            </a:extLst>
          </p:cNvPr>
          <p:cNvSpPr/>
          <p:nvPr/>
        </p:nvSpPr>
        <p:spPr>
          <a:xfrm>
            <a:off x="685800" y="555009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DF6A3-D175-9224-DF72-D7267B7D9BAB}"/>
              </a:ext>
            </a:extLst>
          </p:cNvPr>
          <p:cNvSpPr txBox="1"/>
          <p:nvPr/>
        </p:nvSpPr>
        <p:spPr>
          <a:xfrm>
            <a:off x="0" y="6326897"/>
            <a:ext cx="249299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savvas.raptis@jhuapl.edu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5"/>
              </a:rPr>
              <a:t>https://savvasraptis.github.io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527A2-D5E9-909C-F32D-1E378D581FE7}"/>
              </a:ext>
            </a:extLst>
          </p:cNvPr>
          <p:cNvSpPr txBox="1"/>
          <p:nvPr/>
        </p:nvSpPr>
        <p:spPr>
          <a:xfrm>
            <a:off x="0" y="5803677"/>
            <a:ext cx="3593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Supported by NASA DRIVE Science Center for </a:t>
            </a:r>
            <a:r>
              <a:rPr lang="en-US" sz="1400" b="0" i="0" u="none" strike="noStrike" dirty="0" err="1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Geospace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 Storms (CGS) - 80NSSC22M0163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9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7E7046-C4E9-4373-4B03-AFF3AAC5A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r="6853"/>
          <a:stretch/>
        </p:blipFill>
        <p:spPr>
          <a:xfrm>
            <a:off x="6388287" y="1862754"/>
            <a:ext cx="5675698" cy="34170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Plasmasheet</a:t>
            </a:r>
            <a:r>
              <a:rPr lang="en-US" dirty="0"/>
              <a:t> Coverage per mission – Flexible</a:t>
            </a:r>
            <a:r>
              <a:rPr lang="en-US" sz="3200" dirty="0">
                <a:solidFill>
                  <a:srgbClr val="000000"/>
                </a:solidFill>
              </a:rPr>
              <a:t>*</a:t>
            </a:r>
            <a:r>
              <a:rPr lang="en-US" dirty="0"/>
              <a:t> Criteria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08295-4EB4-A07B-7EE6-C215BFD9EB8E}"/>
              </a:ext>
            </a:extLst>
          </p:cNvPr>
          <p:cNvSpPr txBox="1"/>
          <p:nvPr/>
        </p:nvSpPr>
        <p:spPr>
          <a:xfrm>
            <a:off x="2298357" y="1516037"/>
            <a:ext cx="246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Geotail</a:t>
            </a:r>
            <a:r>
              <a:rPr lang="en-US" dirty="0">
                <a:solidFill>
                  <a:srgbClr val="000000"/>
                </a:solidFill>
              </a:rPr>
              <a:t> ( 1994 – 2014)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0FE55-F63E-D8D3-D9DE-63BA91E86140}"/>
              </a:ext>
            </a:extLst>
          </p:cNvPr>
          <p:cNvSpPr txBox="1"/>
          <p:nvPr/>
        </p:nvSpPr>
        <p:spPr>
          <a:xfrm>
            <a:off x="7896530" y="150297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MMS (2016 – 2024)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89142-ADED-1787-A424-DAFCA7451F3C}"/>
              </a:ext>
            </a:extLst>
          </p:cNvPr>
          <p:cNvSpPr txBox="1"/>
          <p:nvPr/>
        </p:nvSpPr>
        <p:spPr>
          <a:xfrm>
            <a:off x="2164458" y="5279835"/>
            <a:ext cx="273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Quiet : 779,557 </a:t>
            </a:r>
            <a:r>
              <a:rPr lang="en-US" dirty="0">
                <a:solidFill>
                  <a:srgbClr val="00B050"/>
                </a:solidFill>
              </a:rPr>
              <a:t>(+98%)</a:t>
            </a:r>
          </a:p>
          <a:p>
            <a:r>
              <a:rPr lang="en-US" dirty="0" err="1">
                <a:solidFill>
                  <a:srgbClr val="0000FF"/>
                </a:solidFill>
              </a:rPr>
              <a:t>Reco</a:t>
            </a:r>
            <a:r>
              <a:rPr lang="en-US" dirty="0">
                <a:solidFill>
                  <a:srgbClr val="000000"/>
                </a:solidFill>
              </a:rPr>
              <a:t> : 10,6258 </a:t>
            </a:r>
            <a:r>
              <a:rPr lang="en-US" dirty="0">
                <a:solidFill>
                  <a:srgbClr val="00B050"/>
                </a:solidFill>
              </a:rPr>
              <a:t>(+90)</a:t>
            </a:r>
          </a:p>
          <a:p>
            <a:r>
              <a:rPr lang="en-US" dirty="0">
                <a:solidFill>
                  <a:srgbClr val="FF0000"/>
                </a:solidFill>
              </a:rPr>
              <a:t>Main</a:t>
            </a:r>
            <a:r>
              <a:rPr lang="en-US" dirty="0">
                <a:solidFill>
                  <a:srgbClr val="000000"/>
                </a:solidFill>
              </a:rPr>
              <a:t> : 22,797 </a:t>
            </a:r>
            <a:r>
              <a:rPr lang="en-US" dirty="0">
                <a:solidFill>
                  <a:srgbClr val="00B050"/>
                </a:solidFill>
              </a:rPr>
              <a:t>(+99%)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44A661-8149-8097-8DC7-4203D044DD9F}"/>
              </a:ext>
            </a:extLst>
          </p:cNvPr>
          <p:cNvSpPr txBox="1"/>
          <p:nvPr/>
        </p:nvSpPr>
        <p:spPr>
          <a:xfrm>
            <a:off x="7642951" y="5275302"/>
            <a:ext cx="273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Quiet : 250,749 </a:t>
            </a:r>
            <a:r>
              <a:rPr lang="en-US" dirty="0">
                <a:solidFill>
                  <a:srgbClr val="00B050"/>
                </a:solidFill>
              </a:rPr>
              <a:t>(+124%)</a:t>
            </a:r>
          </a:p>
          <a:p>
            <a:r>
              <a:rPr lang="en-US" dirty="0" err="1">
                <a:solidFill>
                  <a:srgbClr val="0000FF"/>
                </a:solidFill>
              </a:rPr>
              <a:t>Reco</a:t>
            </a:r>
            <a:r>
              <a:rPr lang="en-US" dirty="0">
                <a:solidFill>
                  <a:srgbClr val="000000"/>
                </a:solidFill>
              </a:rPr>
              <a:t> : 25,466 </a:t>
            </a:r>
            <a:r>
              <a:rPr lang="en-US" dirty="0">
                <a:solidFill>
                  <a:srgbClr val="00B050"/>
                </a:solidFill>
              </a:rPr>
              <a:t>(+90%)</a:t>
            </a:r>
          </a:p>
          <a:p>
            <a:r>
              <a:rPr lang="en-US" dirty="0">
                <a:solidFill>
                  <a:srgbClr val="FF0000"/>
                </a:solidFill>
              </a:rPr>
              <a:t>Main</a:t>
            </a:r>
            <a:r>
              <a:rPr lang="en-US" dirty="0">
                <a:solidFill>
                  <a:srgbClr val="000000"/>
                </a:solidFill>
              </a:rPr>
              <a:t> : 6,097 </a:t>
            </a:r>
            <a:r>
              <a:rPr lang="en-US" dirty="0">
                <a:solidFill>
                  <a:srgbClr val="00B050"/>
                </a:solidFill>
              </a:rPr>
              <a:t>(+175%)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908A6-1B0C-4B01-E877-BEC64547C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1874520"/>
            <a:ext cx="6429375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D9FF74-9E5D-296A-1A97-3488B96B0254}"/>
              </a:ext>
            </a:extLst>
          </p:cNvPr>
          <p:cNvSpPr txBox="1"/>
          <p:nvPr/>
        </p:nvSpPr>
        <p:spPr>
          <a:xfrm>
            <a:off x="0" y="6426477"/>
            <a:ext cx="63882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*Combine </a:t>
            </a:r>
            <a:r>
              <a:rPr lang="en-US" sz="1000" dirty="0" err="1">
                <a:solidFill>
                  <a:srgbClr val="000000"/>
                </a:solidFill>
              </a:rPr>
              <a:t>Ohtani</a:t>
            </a:r>
            <a:r>
              <a:rPr lang="en-US" sz="1000" dirty="0">
                <a:solidFill>
                  <a:srgbClr val="000000"/>
                </a:solidFill>
              </a:rPr>
              <a:t> 2008, Guild 2008, </a:t>
            </a:r>
            <a:r>
              <a:rPr lang="en-US" sz="1000" dirty="0" err="1">
                <a:solidFill>
                  <a:srgbClr val="000000"/>
                </a:solidFill>
              </a:rPr>
              <a:t>Roziers</a:t>
            </a:r>
            <a:r>
              <a:rPr lang="en-US" sz="1000" dirty="0">
                <a:solidFill>
                  <a:srgbClr val="000000"/>
                </a:solidFill>
              </a:rPr>
              <a:t> 2009, limit Y to 10 Re – changes in statistical properties: ~0 - 20%</a:t>
            </a:r>
          </a:p>
        </p:txBody>
      </p:sp>
    </p:spTree>
    <p:extLst>
      <p:ext uri="{BB962C8B-B14F-4D97-AF65-F5344CB8AC3E}">
        <p14:creationId xmlns:p14="http://schemas.microsoft.com/office/powerpoint/2010/main" val="822953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7E7046-C4E9-4373-4B03-AFF3AAC5A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r="6853"/>
          <a:stretch/>
        </p:blipFill>
        <p:spPr>
          <a:xfrm>
            <a:off x="6388287" y="1862754"/>
            <a:ext cx="5675698" cy="34170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Plasmasheet</a:t>
            </a:r>
            <a:r>
              <a:rPr lang="en-US" dirty="0"/>
              <a:t> Coverage per mission – Flexible</a:t>
            </a:r>
            <a:r>
              <a:rPr lang="en-US" sz="3200" dirty="0">
                <a:solidFill>
                  <a:srgbClr val="000000"/>
                </a:solidFill>
              </a:rPr>
              <a:t>*</a:t>
            </a:r>
            <a:r>
              <a:rPr lang="en-US" dirty="0"/>
              <a:t> Criteria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08295-4EB4-A07B-7EE6-C215BFD9EB8E}"/>
              </a:ext>
            </a:extLst>
          </p:cNvPr>
          <p:cNvSpPr txBox="1"/>
          <p:nvPr/>
        </p:nvSpPr>
        <p:spPr>
          <a:xfrm>
            <a:off x="2298357" y="1516037"/>
            <a:ext cx="246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Geotail</a:t>
            </a:r>
            <a:r>
              <a:rPr lang="en-US" dirty="0">
                <a:solidFill>
                  <a:srgbClr val="000000"/>
                </a:solidFill>
              </a:rPr>
              <a:t> ( 1994 – 2014)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0FE55-F63E-D8D3-D9DE-63BA91E86140}"/>
              </a:ext>
            </a:extLst>
          </p:cNvPr>
          <p:cNvSpPr txBox="1"/>
          <p:nvPr/>
        </p:nvSpPr>
        <p:spPr>
          <a:xfrm>
            <a:off x="7896530" y="150297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MMS (2016 – 2024)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89142-ADED-1787-A424-DAFCA7451F3C}"/>
              </a:ext>
            </a:extLst>
          </p:cNvPr>
          <p:cNvSpPr txBox="1"/>
          <p:nvPr/>
        </p:nvSpPr>
        <p:spPr>
          <a:xfrm>
            <a:off x="2164458" y="5279835"/>
            <a:ext cx="273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Quiet : 779,557 </a:t>
            </a:r>
            <a:r>
              <a:rPr lang="en-US" dirty="0">
                <a:solidFill>
                  <a:srgbClr val="00B050"/>
                </a:solidFill>
              </a:rPr>
              <a:t>(+98%)</a:t>
            </a:r>
          </a:p>
          <a:p>
            <a:r>
              <a:rPr lang="en-US" dirty="0" err="1">
                <a:solidFill>
                  <a:srgbClr val="0000FF"/>
                </a:solidFill>
              </a:rPr>
              <a:t>Reco</a:t>
            </a:r>
            <a:r>
              <a:rPr lang="en-US" dirty="0">
                <a:solidFill>
                  <a:srgbClr val="000000"/>
                </a:solidFill>
              </a:rPr>
              <a:t> : 10,6258 </a:t>
            </a:r>
            <a:r>
              <a:rPr lang="en-US" dirty="0">
                <a:solidFill>
                  <a:srgbClr val="00B050"/>
                </a:solidFill>
              </a:rPr>
              <a:t>(+90)</a:t>
            </a:r>
          </a:p>
          <a:p>
            <a:r>
              <a:rPr lang="en-US" dirty="0">
                <a:solidFill>
                  <a:srgbClr val="FF0000"/>
                </a:solidFill>
              </a:rPr>
              <a:t>Main</a:t>
            </a:r>
            <a:r>
              <a:rPr lang="en-US" dirty="0">
                <a:solidFill>
                  <a:srgbClr val="000000"/>
                </a:solidFill>
              </a:rPr>
              <a:t> : 22,797 </a:t>
            </a:r>
            <a:r>
              <a:rPr lang="en-US" dirty="0">
                <a:solidFill>
                  <a:srgbClr val="00B050"/>
                </a:solidFill>
              </a:rPr>
              <a:t>(+99%)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44A661-8149-8097-8DC7-4203D044DD9F}"/>
              </a:ext>
            </a:extLst>
          </p:cNvPr>
          <p:cNvSpPr txBox="1"/>
          <p:nvPr/>
        </p:nvSpPr>
        <p:spPr>
          <a:xfrm>
            <a:off x="7642951" y="5275302"/>
            <a:ext cx="273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Quiet : 250,749 </a:t>
            </a:r>
            <a:r>
              <a:rPr lang="en-US" dirty="0">
                <a:solidFill>
                  <a:srgbClr val="00B050"/>
                </a:solidFill>
              </a:rPr>
              <a:t>(+124%)</a:t>
            </a:r>
          </a:p>
          <a:p>
            <a:r>
              <a:rPr lang="en-US" dirty="0" err="1">
                <a:solidFill>
                  <a:srgbClr val="0000FF"/>
                </a:solidFill>
              </a:rPr>
              <a:t>Reco</a:t>
            </a:r>
            <a:r>
              <a:rPr lang="en-US" dirty="0">
                <a:solidFill>
                  <a:srgbClr val="000000"/>
                </a:solidFill>
              </a:rPr>
              <a:t> : 25,466 </a:t>
            </a:r>
            <a:r>
              <a:rPr lang="en-US" dirty="0">
                <a:solidFill>
                  <a:srgbClr val="00B050"/>
                </a:solidFill>
              </a:rPr>
              <a:t>(+90%)</a:t>
            </a:r>
          </a:p>
          <a:p>
            <a:r>
              <a:rPr lang="en-US" dirty="0">
                <a:solidFill>
                  <a:srgbClr val="FF0000"/>
                </a:solidFill>
              </a:rPr>
              <a:t>Main</a:t>
            </a:r>
            <a:r>
              <a:rPr lang="en-US" dirty="0">
                <a:solidFill>
                  <a:srgbClr val="000000"/>
                </a:solidFill>
              </a:rPr>
              <a:t> : 6,097 </a:t>
            </a:r>
            <a:r>
              <a:rPr lang="en-US" dirty="0">
                <a:solidFill>
                  <a:srgbClr val="00B050"/>
                </a:solidFill>
              </a:rPr>
              <a:t>(+175%)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908A6-1B0C-4B01-E877-BEC64547C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1874520"/>
            <a:ext cx="6429375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D9FF74-9E5D-296A-1A97-3488B96B0254}"/>
              </a:ext>
            </a:extLst>
          </p:cNvPr>
          <p:cNvSpPr txBox="1"/>
          <p:nvPr/>
        </p:nvSpPr>
        <p:spPr>
          <a:xfrm>
            <a:off x="0" y="6426477"/>
            <a:ext cx="63882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*Combine </a:t>
            </a:r>
            <a:r>
              <a:rPr lang="en-US" sz="1000" dirty="0" err="1">
                <a:solidFill>
                  <a:srgbClr val="000000"/>
                </a:solidFill>
              </a:rPr>
              <a:t>Ohtani</a:t>
            </a:r>
            <a:r>
              <a:rPr lang="en-US" sz="1000" dirty="0">
                <a:solidFill>
                  <a:srgbClr val="000000"/>
                </a:solidFill>
              </a:rPr>
              <a:t> 2008, Guild 2008, </a:t>
            </a:r>
            <a:r>
              <a:rPr lang="en-US" sz="1000" dirty="0" err="1">
                <a:solidFill>
                  <a:srgbClr val="000000"/>
                </a:solidFill>
              </a:rPr>
              <a:t>Roziers</a:t>
            </a:r>
            <a:r>
              <a:rPr lang="en-US" sz="1000" dirty="0">
                <a:solidFill>
                  <a:srgbClr val="000000"/>
                </a:solidFill>
              </a:rPr>
              <a:t> 2009, limit Y to 10 Re – changes in statistical properties: ~0 - 20%</a:t>
            </a:r>
          </a:p>
        </p:txBody>
      </p:sp>
    </p:spTree>
    <p:extLst>
      <p:ext uri="{BB962C8B-B14F-4D97-AF65-F5344CB8AC3E}">
        <p14:creationId xmlns:p14="http://schemas.microsoft.com/office/powerpoint/2010/main" val="766844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26520CC-4970-63CA-635B-2CE237FF2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511" y="881724"/>
            <a:ext cx="5095336" cy="1828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Confirmation of previous results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8700E3-2755-DE70-CB21-519F5136A330}"/>
              </a:ext>
            </a:extLst>
          </p:cNvPr>
          <p:cNvSpPr txBox="1"/>
          <p:nvPr/>
        </p:nvSpPr>
        <p:spPr>
          <a:xfrm>
            <a:off x="2148511" y="6368124"/>
            <a:ext cx="1149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</a:rPr>
              <a:t>Ohtani</a:t>
            </a:r>
            <a:r>
              <a:rPr lang="en-US" sz="800" dirty="0">
                <a:solidFill>
                  <a:srgbClr val="000000"/>
                </a:solidFill>
              </a:rPr>
              <a:t> &amp; Mukai 2008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554493F-D287-9E20-D37C-62245D4376ED}"/>
                  </a:ext>
                </a:extLst>
              </p:cNvPr>
              <p:cNvSpPr txBox="1"/>
              <p:nvPr/>
            </p:nvSpPr>
            <p:spPr>
              <a:xfrm>
                <a:off x="1469799" y="1294377"/>
                <a:ext cx="678712" cy="4269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b="0" i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  <m:r>
                            <m:rPr>
                              <m:sty m:val="p"/>
                            </m:rPr>
                            <a:rPr lang="en-US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554493F-D287-9E20-D37C-62245D437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799" y="1294377"/>
                <a:ext cx="678712" cy="42692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2800480-57FD-4BD1-2191-873F140136A0}"/>
              </a:ext>
            </a:extLst>
          </p:cNvPr>
          <p:cNvSpPr txBox="1"/>
          <p:nvPr/>
        </p:nvSpPr>
        <p:spPr>
          <a:xfrm>
            <a:off x="3671699" y="641148"/>
            <a:ext cx="20489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solidFill>
                  <a:schemeClr val="bg2">
                    <a:lumMod val="10000"/>
                  </a:schemeClr>
                </a:solidFill>
              </a:rPr>
              <a:t>Geotail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 (1994 – 2006)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AB696E-3DFB-293C-D4AF-9061218B7CBC}"/>
              </a:ext>
            </a:extLst>
          </p:cNvPr>
          <p:cNvSpPr txBox="1"/>
          <p:nvPr/>
        </p:nvSpPr>
        <p:spPr>
          <a:xfrm>
            <a:off x="8058360" y="1193549"/>
            <a:ext cx="27904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 during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times</a:t>
            </a:r>
          </a:p>
          <a:p>
            <a:pPr marL="342900" indent="-342900">
              <a:buFont typeface="+mj-lt"/>
              <a:buAutoNum type="arabicPeriod"/>
            </a:pP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realized through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enhancement rather than </a:t>
            </a:r>
            <a:r>
              <a:rPr lang="en-US" sz="1500" dirty="0" err="1">
                <a:solidFill>
                  <a:srgbClr val="000000"/>
                </a:solidFill>
              </a:rPr>
              <a:t>V⊥x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FE0593-88C3-2B84-3F02-EADD8C35324E}"/>
              </a:ext>
            </a:extLst>
          </p:cNvPr>
          <p:cNvSpPr txBox="1"/>
          <p:nvPr/>
        </p:nvSpPr>
        <p:spPr>
          <a:xfrm>
            <a:off x="7922559" y="3537001"/>
            <a:ext cx="396464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Reproduced with MMS  (2015 – 2024)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Reproduced with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Geotail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(1994 – 2014) </a:t>
            </a:r>
          </a:p>
          <a:p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to distribution along X [GSM], and R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potential Dawn/Dusk asymmetries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EBC8EE1-3BFF-EB7E-EA33-7B9030DBE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511" y="2710524"/>
            <a:ext cx="5095336" cy="1828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A323067-1217-D5B6-8B38-E2973392E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8511" y="4539324"/>
            <a:ext cx="509533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589B-7040-370B-61D2-7D401F2D1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E04804-CD39-5E49-4E45-F5590B35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Take a step Further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D3B83-D860-CCEB-A8D2-16DD96DFA778}"/>
              </a:ext>
            </a:extLst>
          </p:cNvPr>
          <p:cNvSpPr txBox="1"/>
          <p:nvPr/>
        </p:nvSpPr>
        <p:spPr>
          <a:xfrm>
            <a:off x="3502982" y="4235115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Evaluate the distribution in X and radial distance</a:t>
            </a:r>
          </a:p>
        </p:txBody>
      </p:sp>
    </p:spTree>
    <p:extLst>
      <p:ext uri="{BB962C8B-B14F-4D97-AF65-F5344CB8AC3E}">
        <p14:creationId xmlns:p14="http://schemas.microsoft.com/office/powerpoint/2010/main" val="581951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ormula Dei Quartili">
            <a:extLst>
              <a:ext uri="{FF2B5EF4-FFF2-40B4-BE49-F238E27FC236}">
                <a16:creationId xmlns:a16="http://schemas.microsoft.com/office/drawing/2014/main" id="{DD32966C-65D1-92BD-1574-5CF2A0F4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3718"/>
            <a:ext cx="1826329" cy="121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(-</a:t>
            </a:r>
            <a:r>
              <a:rPr lang="en-US" dirty="0" err="1"/>
              <a:t>VxB</a:t>
            </a:r>
            <a:r>
              <a:rPr lang="en-US" dirty="0"/>
              <a:t>)y– spatial distribution - </a:t>
            </a:r>
            <a:r>
              <a:rPr lang="en-US" dirty="0" err="1"/>
              <a:t>Geotail</a:t>
            </a: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BDCD5-6A3F-D9E2-6095-0B2CC10F7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3" y="658368"/>
            <a:ext cx="9162288" cy="5944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CBBF3D-CE52-3BBB-7419-52400F939428}"/>
              </a:ext>
            </a:extLst>
          </p:cNvPr>
          <p:cNvSpPr txBox="1"/>
          <p:nvPr/>
        </p:nvSpPr>
        <p:spPr>
          <a:xfrm>
            <a:off x="393208" y="1226916"/>
            <a:ext cx="13468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</a:rPr>
              <a:t>points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</a:rPr>
              <a:t>(</a:t>
            </a:r>
            <a:r>
              <a:rPr lang="en-US" sz="1500" dirty="0" err="1">
                <a:solidFill>
                  <a:srgbClr val="000000"/>
                </a:solidFill>
              </a:rPr>
              <a:t>days|storms</a:t>
            </a:r>
            <a:r>
              <a:rPr lang="en-US" sz="1500" dirty="0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2FE34D-CD4E-3AEC-8AB8-17BE41DCB16C}"/>
              </a:ext>
            </a:extLst>
          </p:cNvPr>
          <p:cNvCxnSpPr>
            <a:cxnSpLocks/>
          </p:cNvCxnSpPr>
          <p:nvPr/>
        </p:nvCxnSpPr>
        <p:spPr>
          <a:xfrm>
            <a:off x="1695047" y="1532013"/>
            <a:ext cx="619890" cy="10001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14AAC8-D33A-8A18-3C50-876DB1FCBFEE}"/>
              </a:ext>
            </a:extLst>
          </p:cNvPr>
          <p:cNvCxnSpPr>
            <a:cxnSpLocks/>
          </p:cNvCxnSpPr>
          <p:nvPr/>
        </p:nvCxnSpPr>
        <p:spPr>
          <a:xfrm flipV="1">
            <a:off x="1066630" y="5077087"/>
            <a:ext cx="1340904" cy="75394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FA4F74-9222-2774-8DF4-401E0F63DEF8}"/>
              </a:ext>
            </a:extLst>
          </p:cNvPr>
          <p:cNvSpPr txBox="1"/>
          <p:nvPr/>
        </p:nvSpPr>
        <p:spPr>
          <a:xfrm>
            <a:off x="107874" y="5831030"/>
            <a:ext cx="163217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</a:rPr>
              <a:t>Overlapping bins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</a:rPr>
              <a:t>width = 8 Re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</a:rPr>
              <a:t>step = 3 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6FA3B-04A0-9A30-ED6B-DF25C6F4F0D7}"/>
              </a:ext>
            </a:extLst>
          </p:cNvPr>
          <p:cNvSpPr txBox="1"/>
          <p:nvPr/>
        </p:nvSpPr>
        <p:spPr>
          <a:xfrm>
            <a:off x="191460" y="2845555"/>
            <a:ext cx="12442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</a:rPr>
              <a:t>Solid: 50%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</a:rPr>
              <a:t>Dotted: 75%</a:t>
            </a:r>
          </a:p>
          <a:p>
            <a:pPr algn="ctr"/>
            <a:endParaRPr lang="en-US" sz="1500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8F0477-EB7A-FCC5-9BA5-95D39542C2D9}"/>
              </a:ext>
            </a:extLst>
          </p:cNvPr>
          <p:cNvCxnSpPr>
            <a:cxnSpLocks/>
          </p:cNvCxnSpPr>
          <p:nvPr/>
        </p:nvCxnSpPr>
        <p:spPr>
          <a:xfrm>
            <a:off x="1405802" y="3152993"/>
            <a:ext cx="1184998" cy="27600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B8A0B9-78F9-6755-0C65-AC522CC66514}"/>
              </a:ext>
            </a:extLst>
          </p:cNvPr>
          <p:cNvCxnSpPr>
            <a:cxnSpLocks/>
          </p:cNvCxnSpPr>
          <p:nvPr/>
        </p:nvCxnSpPr>
        <p:spPr>
          <a:xfrm flipV="1">
            <a:off x="4442900" y="978466"/>
            <a:ext cx="0" cy="4447776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FF41E9-A257-5EA7-DBDC-4DB10FDF5E95}"/>
              </a:ext>
            </a:extLst>
          </p:cNvPr>
          <p:cNvCxnSpPr>
            <a:cxnSpLocks/>
          </p:cNvCxnSpPr>
          <p:nvPr/>
        </p:nvCxnSpPr>
        <p:spPr>
          <a:xfrm flipV="1">
            <a:off x="8968509" y="971032"/>
            <a:ext cx="0" cy="4447776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BB21AC-CA2A-81D5-286B-1A17732E00AD}"/>
              </a:ext>
            </a:extLst>
          </p:cNvPr>
          <p:cNvCxnSpPr/>
          <p:nvPr/>
        </p:nvCxnSpPr>
        <p:spPr>
          <a:xfrm>
            <a:off x="2825261" y="6002819"/>
            <a:ext cx="2637692" cy="0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073AAB-340E-5EB8-CF86-86487E8FC4BD}"/>
              </a:ext>
            </a:extLst>
          </p:cNvPr>
          <p:cNvSpPr txBox="1"/>
          <p:nvPr/>
        </p:nvSpPr>
        <p:spPr>
          <a:xfrm>
            <a:off x="3556941" y="6002819"/>
            <a:ext cx="1166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Towards Earth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B827297-A256-E1B4-ED2C-F93A1C8A7A88}"/>
                  </a:ext>
                </a:extLst>
              </p:cNvPr>
              <p:cNvSpPr txBox="1"/>
              <p:nvPr/>
            </p:nvSpPr>
            <p:spPr>
              <a:xfrm>
                <a:off x="10629175" y="2683972"/>
                <a:ext cx="16714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000000"/>
                    </a:solidFill>
                  </a:rPr>
                  <a:t>Storm </a:t>
                </a:r>
                <a:r>
                  <a:rPr lang="en-US" sz="1500" dirty="0" err="1">
                    <a:solidFill>
                      <a:srgbClr val="000000"/>
                    </a:solidFill>
                  </a:rPr>
                  <a:t>Ey</a:t>
                </a:r>
                <a:r>
                  <a:rPr lang="en-US" sz="150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sz="1500" dirty="0">
                  <a:solidFill>
                    <a:srgbClr val="00B05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B827297-A256-E1B4-ED2C-F93A1C8A7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175" y="2683972"/>
                <a:ext cx="1671496" cy="323165"/>
              </a:xfrm>
              <a:prstGeom prst="rect">
                <a:avLst/>
              </a:prstGeom>
              <a:blipFill>
                <a:blip r:embed="rId5"/>
                <a:stretch>
                  <a:fillRect l="-2273" t="-3846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66BE602-EBEE-F93B-7165-841709BA404F}"/>
              </a:ext>
            </a:extLst>
          </p:cNvPr>
          <p:cNvCxnSpPr>
            <a:cxnSpLocks/>
          </p:cNvCxnSpPr>
          <p:nvPr/>
        </p:nvCxnSpPr>
        <p:spPr>
          <a:xfrm flipH="1">
            <a:off x="9791114" y="3007137"/>
            <a:ext cx="995084" cy="62324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7B89262-B1A2-B9E3-B194-59E485E4AD92}"/>
              </a:ext>
            </a:extLst>
          </p:cNvPr>
          <p:cNvSpPr txBox="1"/>
          <p:nvPr/>
        </p:nvSpPr>
        <p:spPr>
          <a:xfrm>
            <a:off x="4649416" y="9855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Inner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C95A16-2FC2-D8C5-DDBA-ACE96E6FFDC5}"/>
              </a:ext>
            </a:extLst>
          </p:cNvPr>
          <p:cNvSpPr txBox="1"/>
          <p:nvPr/>
        </p:nvSpPr>
        <p:spPr>
          <a:xfrm>
            <a:off x="2792543" y="98559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Outer</a:t>
            </a:r>
          </a:p>
        </p:txBody>
      </p:sp>
    </p:spTree>
    <p:extLst>
      <p:ext uri="{BB962C8B-B14F-4D97-AF65-F5344CB8AC3E}">
        <p14:creationId xmlns:p14="http://schemas.microsoft.com/office/powerpoint/2010/main" val="3551019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8C7443B5-07C3-98CD-AD43-49A08A9AE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24" y="659757"/>
            <a:ext cx="9058551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(-</a:t>
            </a:r>
            <a:r>
              <a:rPr lang="en-US" dirty="0" err="1"/>
              <a:t>VxB</a:t>
            </a:r>
            <a:r>
              <a:rPr lang="en-US" dirty="0"/>
              <a:t>)y – spatial distribution - MMS</a:t>
            </a:r>
            <a:endParaRPr lang="sv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FA433-315E-0F0A-D83F-FFC135C46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3" y="1695996"/>
            <a:ext cx="1490511" cy="26466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F33143-0147-21E5-D2E5-CBAFAAA8127C}"/>
              </a:ext>
            </a:extLst>
          </p:cNvPr>
          <p:cNvSpPr txBox="1"/>
          <p:nvPr/>
        </p:nvSpPr>
        <p:spPr>
          <a:xfrm>
            <a:off x="0" y="1278919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XY plane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Storm times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BC151C5-772C-B4CB-234C-F55F6F6CE6A4}"/>
              </a:ext>
            </a:extLst>
          </p:cNvPr>
          <p:cNvCxnSpPr>
            <a:cxnSpLocks/>
            <a:stCxn id="8" idx="7"/>
          </p:cNvCxnSpPr>
          <p:nvPr/>
        </p:nvCxnSpPr>
        <p:spPr>
          <a:xfrm flipV="1">
            <a:off x="540469" y="1278919"/>
            <a:ext cx="1938036" cy="11438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BEBCF835-CE83-445A-B166-162680D5DEBB}"/>
              </a:ext>
            </a:extLst>
          </p:cNvPr>
          <p:cNvSpPr/>
          <p:nvPr/>
        </p:nvSpPr>
        <p:spPr>
          <a:xfrm>
            <a:off x="336884" y="2382253"/>
            <a:ext cx="238515" cy="2767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EAC6CF-BD19-37E7-EF4B-776ECB15739D}"/>
              </a:ext>
            </a:extLst>
          </p:cNvPr>
          <p:cNvCxnSpPr>
            <a:cxnSpLocks/>
          </p:cNvCxnSpPr>
          <p:nvPr/>
        </p:nvCxnSpPr>
        <p:spPr>
          <a:xfrm flipV="1">
            <a:off x="4341144" y="978466"/>
            <a:ext cx="0" cy="4447776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60E92B-05DB-9B24-754B-0B875728E4FA}"/>
              </a:ext>
            </a:extLst>
          </p:cNvPr>
          <p:cNvCxnSpPr>
            <a:cxnSpLocks/>
          </p:cNvCxnSpPr>
          <p:nvPr/>
        </p:nvCxnSpPr>
        <p:spPr>
          <a:xfrm flipV="1">
            <a:off x="8873897" y="978466"/>
            <a:ext cx="0" cy="4447776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EB6B90-D775-14CA-9BCB-D415BEBB6D58}"/>
              </a:ext>
            </a:extLst>
          </p:cNvPr>
          <p:cNvSpPr txBox="1"/>
          <p:nvPr/>
        </p:nvSpPr>
        <p:spPr>
          <a:xfrm>
            <a:off x="0" y="6305968"/>
            <a:ext cx="5396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Reminder: </a:t>
            </a:r>
            <a:r>
              <a:rPr lang="en-US" sz="1400" dirty="0">
                <a:solidFill>
                  <a:srgbClr val="FF0000"/>
                </a:solidFill>
              </a:rPr>
              <a:t>main </a:t>
            </a:r>
            <a:r>
              <a:rPr lang="en-US" sz="1400" dirty="0">
                <a:solidFill>
                  <a:srgbClr val="000000"/>
                </a:solidFill>
              </a:rPr>
              <a:t>had 6097-10s points even when ”flexible” criteria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89EDC7-31AD-2D65-69A6-FDFB52E4F0F5}"/>
              </a:ext>
            </a:extLst>
          </p:cNvPr>
          <p:cNvCxnSpPr>
            <a:cxnSpLocks/>
            <a:stCxn id="8" idx="5"/>
          </p:cNvCxnSpPr>
          <p:nvPr/>
        </p:nvCxnSpPr>
        <p:spPr>
          <a:xfrm>
            <a:off x="540469" y="2618453"/>
            <a:ext cx="1938036" cy="810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1B0FAB-758B-B63E-EFC0-D8C03F2C6A48}"/>
              </a:ext>
            </a:extLst>
          </p:cNvPr>
          <p:cNvSpPr txBox="1"/>
          <p:nvPr/>
        </p:nvSpPr>
        <p:spPr>
          <a:xfrm>
            <a:off x="-102847" y="4800475"/>
            <a:ext cx="1669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solidFill>
                  <a:srgbClr val="000000"/>
                </a:solidFill>
              </a:rPr>
              <a:t>MMS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Similar results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Less statistics</a:t>
            </a:r>
          </a:p>
        </p:txBody>
      </p:sp>
    </p:spTree>
    <p:extLst>
      <p:ext uri="{BB962C8B-B14F-4D97-AF65-F5344CB8AC3E}">
        <p14:creationId xmlns:p14="http://schemas.microsoft.com/office/powerpoint/2010/main" val="312661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Bz</a:t>
            </a:r>
            <a:r>
              <a:rPr lang="en-US" dirty="0"/>
              <a:t> – spatial distribution - </a:t>
            </a:r>
            <a:r>
              <a:rPr lang="en-US" dirty="0" err="1"/>
              <a:t>Geotail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20A52-11B7-BAA0-F5C5-F30D50721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4" y="658368"/>
            <a:ext cx="8978387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C0FF73-4649-C370-3C95-D8282B0D2CEB}"/>
              </a:ext>
            </a:extLst>
          </p:cNvPr>
          <p:cNvSpPr/>
          <p:nvPr/>
        </p:nvSpPr>
        <p:spPr>
          <a:xfrm>
            <a:off x="2250522" y="1226916"/>
            <a:ext cx="3657600" cy="998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79BE8C-BAEE-D1F5-B43A-1A13DB04FC36}"/>
              </a:ext>
            </a:extLst>
          </p:cNvPr>
          <p:cNvSpPr/>
          <p:nvPr/>
        </p:nvSpPr>
        <p:spPr>
          <a:xfrm>
            <a:off x="6782416" y="1226916"/>
            <a:ext cx="3657600" cy="998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D3D21-DFF5-88A5-468C-F36CD3519E06}"/>
              </a:ext>
            </a:extLst>
          </p:cNvPr>
          <p:cNvCxnSpPr>
            <a:cxnSpLocks/>
          </p:cNvCxnSpPr>
          <p:nvPr/>
        </p:nvCxnSpPr>
        <p:spPr>
          <a:xfrm flipV="1">
            <a:off x="4257636" y="967516"/>
            <a:ext cx="0" cy="4447776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9CE23B-2D3B-6CB9-9F0B-838CFD5C1050}"/>
              </a:ext>
            </a:extLst>
          </p:cNvPr>
          <p:cNvCxnSpPr>
            <a:cxnSpLocks/>
          </p:cNvCxnSpPr>
          <p:nvPr/>
        </p:nvCxnSpPr>
        <p:spPr>
          <a:xfrm flipV="1">
            <a:off x="8784914" y="972991"/>
            <a:ext cx="0" cy="4447776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CC1F4EC-A0DD-8D1B-68A5-A544F1D4B2A4}"/>
              </a:ext>
            </a:extLst>
          </p:cNvPr>
          <p:cNvSpPr txBox="1"/>
          <p:nvPr/>
        </p:nvSpPr>
        <p:spPr>
          <a:xfrm>
            <a:off x="238105" y="1403640"/>
            <a:ext cx="16628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Storm </a:t>
            </a:r>
            <a:r>
              <a:rPr lang="en-US" sz="1500" dirty="0" err="1">
                <a:solidFill>
                  <a:srgbClr val="000000"/>
                </a:solidFill>
              </a:rPr>
              <a:t>Bz</a:t>
            </a:r>
            <a:r>
              <a:rPr lang="en-US" sz="1500" dirty="0">
                <a:solidFill>
                  <a:srgbClr val="000000"/>
                </a:solidFill>
              </a:rPr>
              <a:t> elevated throughout the tail</a:t>
            </a:r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1D4C4F-ECE5-3E40-504F-CEE44D09617D}"/>
              </a:ext>
            </a:extLst>
          </p:cNvPr>
          <p:cNvCxnSpPr>
            <a:cxnSpLocks/>
          </p:cNvCxnSpPr>
          <p:nvPr/>
        </p:nvCxnSpPr>
        <p:spPr>
          <a:xfrm>
            <a:off x="1563624" y="1969477"/>
            <a:ext cx="2609791" cy="165295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C6E49F3-1852-C2A8-8F2F-4607BAE5EAFC}"/>
              </a:ext>
            </a:extLst>
          </p:cNvPr>
          <p:cNvSpPr txBox="1"/>
          <p:nvPr/>
        </p:nvSpPr>
        <p:spPr>
          <a:xfrm>
            <a:off x="4649416" y="9855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6050DA-7783-999E-A943-DD0AD8BEB934}"/>
              </a:ext>
            </a:extLst>
          </p:cNvPr>
          <p:cNvSpPr txBox="1"/>
          <p:nvPr/>
        </p:nvSpPr>
        <p:spPr>
          <a:xfrm>
            <a:off x="2792543" y="98559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Outer</a:t>
            </a:r>
          </a:p>
        </p:txBody>
      </p:sp>
    </p:spTree>
    <p:extLst>
      <p:ext uri="{BB962C8B-B14F-4D97-AF65-F5344CB8AC3E}">
        <p14:creationId xmlns:p14="http://schemas.microsoft.com/office/powerpoint/2010/main" val="663654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3AC980-4278-7389-6639-A0EE2358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72" y="669095"/>
            <a:ext cx="9081455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V⊥x</a:t>
            </a:r>
            <a:r>
              <a:rPr lang="en-US" dirty="0"/>
              <a:t> – spatial distribution - </a:t>
            </a:r>
            <a:r>
              <a:rPr lang="en-US" dirty="0" err="1"/>
              <a:t>Geotail</a:t>
            </a:r>
            <a:endParaRPr lang="sv-S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628FD9-C88E-5A01-5C5E-488AD242E2DB}"/>
              </a:ext>
            </a:extLst>
          </p:cNvPr>
          <p:cNvSpPr/>
          <p:nvPr/>
        </p:nvSpPr>
        <p:spPr>
          <a:xfrm>
            <a:off x="2310063" y="1058778"/>
            <a:ext cx="3657600" cy="852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10B3DD-0BDC-0D73-31F3-E8471A25BEA4}"/>
              </a:ext>
            </a:extLst>
          </p:cNvPr>
          <p:cNvSpPr/>
          <p:nvPr/>
        </p:nvSpPr>
        <p:spPr>
          <a:xfrm>
            <a:off x="6829927" y="1051071"/>
            <a:ext cx="3657600" cy="852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56D586-3847-1E28-7225-8E1D6EA150E9}"/>
              </a:ext>
            </a:extLst>
          </p:cNvPr>
          <p:cNvCxnSpPr>
            <a:cxnSpLocks/>
          </p:cNvCxnSpPr>
          <p:nvPr/>
        </p:nvCxnSpPr>
        <p:spPr>
          <a:xfrm flipV="1">
            <a:off x="4355432" y="978466"/>
            <a:ext cx="0" cy="4447776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FB92EE-0143-5B2B-F3CA-CCE4543538FA}"/>
              </a:ext>
            </a:extLst>
          </p:cNvPr>
          <p:cNvCxnSpPr>
            <a:cxnSpLocks/>
          </p:cNvCxnSpPr>
          <p:nvPr/>
        </p:nvCxnSpPr>
        <p:spPr>
          <a:xfrm flipV="1">
            <a:off x="8881041" y="978466"/>
            <a:ext cx="0" cy="4447776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C44497D-3675-CE10-F9E5-35FEAAFFA7BA}"/>
              </a:ext>
            </a:extLst>
          </p:cNvPr>
          <p:cNvSpPr txBox="1"/>
          <p:nvPr/>
        </p:nvSpPr>
        <p:spPr>
          <a:xfrm>
            <a:off x="218123" y="4785363"/>
            <a:ext cx="16628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Median </a:t>
            </a:r>
            <a:r>
              <a:rPr lang="en-US" sz="1500" dirty="0" err="1">
                <a:solidFill>
                  <a:srgbClr val="000000"/>
                </a:solidFill>
              </a:rPr>
              <a:t>V⊥x</a:t>
            </a:r>
            <a:r>
              <a:rPr lang="en-US" sz="1500" dirty="0">
                <a:solidFill>
                  <a:srgbClr val="000000"/>
                </a:solidFill>
              </a:rPr>
              <a:t> relatively constant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B7651-AE16-24D2-C9B8-BA57A42C5990}"/>
              </a:ext>
            </a:extLst>
          </p:cNvPr>
          <p:cNvSpPr txBox="1"/>
          <p:nvPr/>
        </p:nvSpPr>
        <p:spPr>
          <a:xfrm>
            <a:off x="216116" y="1609981"/>
            <a:ext cx="16628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75%V⊥x slightly enhanced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AE1895-F044-DDAB-AE24-0BF407DAAB42}"/>
              </a:ext>
            </a:extLst>
          </p:cNvPr>
          <p:cNvCxnSpPr>
            <a:cxnSpLocks/>
          </p:cNvCxnSpPr>
          <p:nvPr/>
        </p:nvCxnSpPr>
        <p:spPr>
          <a:xfrm>
            <a:off x="1563624" y="1969477"/>
            <a:ext cx="1033661" cy="17060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D48F51-C13C-F399-0F7E-4FF9CB136F5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880938" y="4946520"/>
            <a:ext cx="1190508" cy="231258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613DA3-9B81-A1BB-2FD8-ECE744B52F0A}"/>
              </a:ext>
            </a:extLst>
          </p:cNvPr>
          <p:cNvSpPr txBox="1"/>
          <p:nvPr/>
        </p:nvSpPr>
        <p:spPr>
          <a:xfrm>
            <a:off x="4649416" y="9855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Inner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F5BC9E-8FE5-1C28-ED8C-91DC47911244}"/>
              </a:ext>
            </a:extLst>
          </p:cNvPr>
          <p:cNvSpPr txBox="1"/>
          <p:nvPr/>
        </p:nvSpPr>
        <p:spPr>
          <a:xfrm>
            <a:off x="2792543" y="98559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Outer</a:t>
            </a:r>
          </a:p>
        </p:txBody>
      </p:sp>
    </p:spTree>
    <p:extLst>
      <p:ext uri="{BB962C8B-B14F-4D97-AF65-F5344CB8AC3E}">
        <p14:creationId xmlns:p14="http://schemas.microsoft.com/office/powerpoint/2010/main" val="346213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589B-7040-370B-61D2-7D401F2D1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E04804-CD39-5E49-4E45-F5590B35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Take a step Further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D3B83-D860-CCEB-A8D2-16DD96DFA778}"/>
              </a:ext>
            </a:extLst>
          </p:cNvPr>
          <p:cNvSpPr txBox="1"/>
          <p:nvPr/>
        </p:nvSpPr>
        <p:spPr>
          <a:xfrm>
            <a:off x="3502982" y="4235115"/>
            <a:ext cx="5455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Evaluate the distribution in X and radial distance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2) Investigate the 2D variability in XY GSM plane</a:t>
            </a:r>
          </a:p>
        </p:txBody>
      </p:sp>
    </p:spTree>
    <p:extLst>
      <p:ext uri="{BB962C8B-B14F-4D97-AF65-F5344CB8AC3E}">
        <p14:creationId xmlns:p14="http://schemas.microsoft.com/office/powerpoint/2010/main" val="110432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(-</a:t>
            </a:r>
            <a:r>
              <a:rPr lang="en-US" dirty="0" err="1"/>
              <a:t>VxB</a:t>
            </a:r>
            <a:r>
              <a:rPr lang="en-US" dirty="0"/>
              <a:t>)y &amp; median flow - XY - </a:t>
            </a:r>
            <a:r>
              <a:rPr lang="en-US" dirty="0" err="1"/>
              <a:t>Geotail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2DD095-D228-696B-F6B9-F2184D5D429E}"/>
              </a:ext>
            </a:extLst>
          </p:cNvPr>
          <p:cNvSpPr txBox="1"/>
          <p:nvPr/>
        </p:nvSpPr>
        <p:spPr>
          <a:xfrm>
            <a:off x="0" y="462012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8C888-4CBC-4958-306B-3A229E892119}"/>
              </a:ext>
            </a:extLst>
          </p:cNvPr>
          <p:cNvSpPr txBox="1"/>
          <p:nvPr/>
        </p:nvSpPr>
        <p:spPr>
          <a:xfrm>
            <a:off x="68912" y="216287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Dusk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9F7E4-1025-09E6-1E23-1CD3FD357FE7}"/>
              </a:ext>
            </a:extLst>
          </p:cNvPr>
          <p:cNvSpPr txBox="1"/>
          <p:nvPr/>
        </p:nvSpPr>
        <p:spPr>
          <a:xfrm>
            <a:off x="3217174" y="625062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89DD9-AF10-03B1-76EB-48F0532332BE}"/>
              </a:ext>
            </a:extLst>
          </p:cNvPr>
          <p:cNvSpPr txBox="1"/>
          <p:nvPr/>
        </p:nvSpPr>
        <p:spPr>
          <a:xfrm>
            <a:off x="1360301" y="625062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7F75A-2FC2-B198-49A7-C5432EA843C7}"/>
              </a:ext>
            </a:extLst>
          </p:cNvPr>
          <p:cNvSpPr txBox="1"/>
          <p:nvPr/>
        </p:nvSpPr>
        <p:spPr>
          <a:xfrm>
            <a:off x="8608150" y="6385151"/>
            <a:ext cx="3592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Median flows – Similar Quiet time to Nagai+ 2023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8A5415-4E57-F7B8-5CB5-549BCD70B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862208"/>
            <a:ext cx="11353800" cy="54498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246E66D-B087-72E1-8330-34833C6337DC}"/>
              </a:ext>
            </a:extLst>
          </p:cNvPr>
          <p:cNvSpPr/>
          <p:nvPr/>
        </p:nvSpPr>
        <p:spPr>
          <a:xfrm>
            <a:off x="9080938" y="1100213"/>
            <a:ext cx="2112579" cy="240809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2FD5DE-7129-4FCE-8CF9-1B27793643D4}"/>
              </a:ext>
            </a:extLst>
          </p:cNvPr>
          <p:cNvSpPr/>
          <p:nvPr/>
        </p:nvSpPr>
        <p:spPr>
          <a:xfrm>
            <a:off x="8326107" y="4729882"/>
            <a:ext cx="2778261" cy="121042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38A89-B640-CB8B-8C3B-19CA49E0609C}"/>
              </a:ext>
            </a:extLst>
          </p:cNvPr>
          <p:cNvSpPr txBox="1"/>
          <p:nvPr/>
        </p:nvSpPr>
        <p:spPr>
          <a:xfrm>
            <a:off x="1360301" y="651753"/>
            <a:ext cx="441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 Arrows () showing median plasma flow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6DFC55-4047-0756-E3B9-A334FD3687BB}"/>
                  </a:ext>
                </a:extLst>
              </p:cNvPr>
              <p:cNvSpPr txBox="1"/>
              <p:nvPr/>
            </p:nvSpPr>
            <p:spPr>
              <a:xfrm>
                <a:off x="10653432" y="428864"/>
                <a:ext cx="16714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err="1">
                    <a:solidFill>
                      <a:srgbClr val="000000"/>
                    </a:solidFill>
                  </a:rPr>
                  <a:t>Ey</a:t>
                </a:r>
                <a:r>
                  <a:rPr lang="en-US" sz="150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sz="1500" dirty="0">
                  <a:solidFill>
                    <a:srgbClr val="00B05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6DFC55-4047-0756-E3B9-A334FD36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3432" y="428864"/>
                <a:ext cx="1671496" cy="323165"/>
              </a:xfrm>
              <a:prstGeom prst="rect">
                <a:avLst/>
              </a:prstGeom>
              <a:blipFill>
                <a:blip r:embed="rId4"/>
                <a:stretch>
                  <a:fillRect l="-2273"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88EED3E-458E-CB81-241F-9DA41B9D2992}"/>
              </a:ext>
            </a:extLst>
          </p:cNvPr>
          <p:cNvCxnSpPr>
            <a:cxnSpLocks/>
          </p:cNvCxnSpPr>
          <p:nvPr/>
        </p:nvCxnSpPr>
        <p:spPr>
          <a:xfrm flipH="1">
            <a:off x="9815371" y="752029"/>
            <a:ext cx="995084" cy="62324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756300-1BEF-AAE9-255B-3E8984748EC8}"/>
                  </a:ext>
                </a:extLst>
              </p:cNvPr>
              <p:cNvSpPr txBox="1"/>
              <p:nvPr/>
            </p:nvSpPr>
            <p:spPr>
              <a:xfrm>
                <a:off x="7976239" y="6273707"/>
                <a:ext cx="71045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err="1">
                    <a:solidFill>
                      <a:srgbClr val="000000"/>
                    </a:solidFill>
                  </a:rPr>
                  <a:t>Ey</a:t>
                </a:r>
                <a:r>
                  <a:rPr lang="en-US" sz="150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sz="1500" dirty="0">
                  <a:solidFill>
                    <a:srgbClr val="00B05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756300-1BEF-AAE9-255B-3E8984748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239" y="6273707"/>
                <a:ext cx="710451" cy="323165"/>
              </a:xfrm>
              <a:prstGeom prst="rect">
                <a:avLst/>
              </a:prstGeom>
              <a:blipFill>
                <a:blip r:embed="rId5"/>
                <a:stretch>
                  <a:fillRect l="-3509"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4EF5CE-DA4E-F475-CF9E-BCF52F3C3E47}"/>
              </a:ext>
            </a:extLst>
          </p:cNvPr>
          <p:cNvCxnSpPr>
            <a:cxnSpLocks/>
          </p:cNvCxnSpPr>
          <p:nvPr/>
        </p:nvCxnSpPr>
        <p:spPr>
          <a:xfrm flipV="1">
            <a:off x="8326107" y="5757787"/>
            <a:ext cx="282043" cy="55424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221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589B-7040-370B-61D2-7D401F2D1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E04804-CD39-5E49-4E45-F5590B35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Introduction &amp; Motivation</a:t>
            </a:r>
          </a:p>
        </p:txBody>
      </p:sp>
    </p:spTree>
    <p:extLst>
      <p:ext uri="{BB962C8B-B14F-4D97-AF65-F5344CB8AC3E}">
        <p14:creationId xmlns:p14="http://schemas.microsoft.com/office/powerpoint/2010/main" val="3711528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</a:t>
            </a:r>
            <a:r>
              <a:rPr lang="en-US" dirty="0" err="1"/>
              <a:t>Bz</a:t>
            </a:r>
            <a:r>
              <a:rPr lang="en-US" dirty="0"/>
              <a:t> (</a:t>
            </a:r>
            <a:r>
              <a:rPr lang="en-US" dirty="0" err="1"/>
              <a:t>wrt</a:t>
            </a:r>
            <a:r>
              <a:rPr lang="en-US" dirty="0"/>
              <a:t> quiet phase) - XY - </a:t>
            </a:r>
            <a:r>
              <a:rPr lang="en-US" dirty="0" err="1"/>
              <a:t>Geotail</a:t>
            </a: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90312-5AAE-D8EB-3F6E-7591EE415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859536"/>
            <a:ext cx="11353800" cy="5449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E3A1DC-F62C-7B8E-0CC3-ECEAB3673ABD}"/>
              </a:ext>
            </a:extLst>
          </p:cNvPr>
          <p:cNvSpPr txBox="1"/>
          <p:nvPr/>
        </p:nvSpPr>
        <p:spPr>
          <a:xfrm>
            <a:off x="0" y="462012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Dawn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BDDA0-A89D-62B4-AEEE-257E21D314CB}"/>
              </a:ext>
            </a:extLst>
          </p:cNvPr>
          <p:cNvSpPr txBox="1"/>
          <p:nvPr/>
        </p:nvSpPr>
        <p:spPr>
          <a:xfrm>
            <a:off x="68912" y="216287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Dusk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4CF89-D580-2C72-DD7C-45BF8A7F66C4}"/>
              </a:ext>
            </a:extLst>
          </p:cNvPr>
          <p:cNvSpPr txBox="1"/>
          <p:nvPr/>
        </p:nvSpPr>
        <p:spPr>
          <a:xfrm>
            <a:off x="3217174" y="625062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84E31C-7759-818B-63F9-DE52C39234D5}"/>
              </a:ext>
            </a:extLst>
          </p:cNvPr>
          <p:cNvSpPr txBox="1"/>
          <p:nvPr/>
        </p:nvSpPr>
        <p:spPr>
          <a:xfrm>
            <a:off x="1360301" y="625062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Outer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3349C7-5735-BEE8-57F9-02BBD492AFB2}"/>
              </a:ext>
            </a:extLst>
          </p:cNvPr>
          <p:cNvSpPr/>
          <p:nvPr/>
        </p:nvSpPr>
        <p:spPr>
          <a:xfrm>
            <a:off x="9080938" y="1100213"/>
            <a:ext cx="2112579" cy="240809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4355FF-FADC-0F8B-674C-816A287B64C4}"/>
                  </a:ext>
                </a:extLst>
              </p:cNvPr>
              <p:cNvSpPr txBox="1"/>
              <p:nvPr/>
            </p:nvSpPr>
            <p:spPr>
              <a:xfrm>
                <a:off x="11270567" y="576797"/>
                <a:ext cx="62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Bz</a:t>
                </a:r>
                <a:r>
                  <a:rPr lang="en-US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4355FF-FADC-0F8B-674C-816A287B6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0567" y="576797"/>
                <a:ext cx="625492" cy="369332"/>
              </a:xfrm>
              <a:prstGeom prst="rect">
                <a:avLst/>
              </a:prstGeom>
              <a:blipFill>
                <a:blip r:embed="rId4"/>
                <a:stretch>
                  <a:fillRect l="-800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7C6074-56F0-8516-E5B2-F1B9746A3975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10266469" y="761463"/>
            <a:ext cx="1004098" cy="677500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71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</a:t>
            </a:r>
            <a:r>
              <a:rPr lang="en-US" dirty="0" err="1"/>
              <a:t>V⊥x</a:t>
            </a:r>
            <a:r>
              <a:rPr lang="en-US" dirty="0"/>
              <a:t> (</a:t>
            </a:r>
            <a:r>
              <a:rPr lang="en-US" dirty="0" err="1"/>
              <a:t>wrt</a:t>
            </a:r>
            <a:r>
              <a:rPr lang="en-US" dirty="0"/>
              <a:t> quiet phase) - XY - </a:t>
            </a:r>
            <a:r>
              <a:rPr lang="en-US" dirty="0" err="1"/>
              <a:t>Geotail</a:t>
            </a: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7AFE7-5CAC-9DA7-9496-4F9D5413B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859536"/>
            <a:ext cx="11353800" cy="5449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5EB895-854A-776F-8169-2DE46F31D762}"/>
              </a:ext>
            </a:extLst>
          </p:cNvPr>
          <p:cNvSpPr txBox="1"/>
          <p:nvPr/>
        </p:nvSpPr>
        <p:spPr>
          <a:xfrm>
            <a:off x="0" y="462012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8ECBE-690C-3C93-D0B4-948197E46EE1}"/>
              </a:ext>
            </a:extLst>
          </p:cNvPr>
          <p:cNvSpPr txBox="1"/>
          <p:nvPr/>
        </p:nvSpPr>
        <p:spPr>
          <a:xfrm>
            <a:off x="68912" y="216287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Dusk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425D2-8EB5-881E-E109-0614D5CFF66B}"/>
              </a:ext>
            </a:extLst>
          </p:cNvPr>
          <p:cNvSpPr txBox="1"/>
          <p:nvPr/>
        </p:nvSpPr>
        <p:spPr>
          <a:xfrm>
            <a:off x="3217174" y="625062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DBB7DA-2787-1FB3-19FA-21E42EB87529}"/>
              </a:ext>
            </a:extLst>
          </p:cNvPr>
          <p:cNvSpPr txBox="1"/>
          <p:nvPr/>
        </p:nvSpPr>
        <p:spPr>
          <a:xfrm>
            <a:off x="1360301" y="625062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Outer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FCDBC0-F914-068F-68B5-1ECA71D54A46}"/>
              </a:ext>
            </a:extLst>
          </p:cNvPr>
          <p:cNvSpPr/>
          <p:nvPr/>
        </p:nvSpPr>
        <p:spPr>
          <a:xfrm>
            <a:off x="8326107" y="4729882"/>
            <a:ext cx="2778261" cy="121042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42C9499-D08E-8138-B193-CBAD75360FAB}"/>
                  </a:ext>
                </a:extLst>
              </p:cNvPr>
              <p:cNvSpPr txBox="1"/>
              <p:nvPr/>
            </p:nvSpPr>
            <p:spPr>
              <a:xfrm>
                <a:off x="7588105" y="6110758"/>
                <a:ext cx="7777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V⊥x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42C9499-D08E-8138-B193-CBAD75360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105" y="6110758"/>
                <a:ext cx="777777" cy="369332"/>
              </a:xfrm>
              <a:prstGeom prst="rect">
                <a:avLst/>
              </a:prstGeom>
              <a:blipFill>
                <a:blip r:embed="rId4"/>
                <a:stretch>
                  <a:fillRect l="-6452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2383D75-B502-AD70-ECBA-3D86AF00A380}"/>
              </a:ext>
            </a:extLst>
          </p:cNvPr>
          <p:cNvCxnSpPr>
            <a:cxnSpLocks/>
          </p:cNvCxnSpPr>
          <p:nvPr/>
        </p:nvCxnSpPr>
        <p:spPr>
          <a:xfrm flipV="1">
            <a:off x="8119872" y="5683348"/>
            <a:ext cx="1263279" cy="477054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074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Storm - Main Phase Behavior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EB895-854A-776F-8169-2DE46F31D762}"/>
              </a:ext>
            </a:extLst>
          </p:cNvPr>
          <p:cNvSpPr txBox="1"/>
          <p:nvPr/>
        </p:nvSpPr>
        <p:spPr>
          <a:xfrm>
            <a:off x="-4460" y="456848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8ECBE-690C-3C93-D0B4-948197E46EE1}"/>
              </a:ext>
            </a:extLst>
          </p:cNvPr>
          <p:cNvSpPr txBox="1"/>
          <p:nvPr/>
        </p:nvSpPr>
        <p:spPr>
          <a:xfrm>
            <a:off x="59660" y="210485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Dusk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425D2-8EB5-881E-E109-0614D5CFF66B}"/>
              </a:ext>
            </a:extLst>
          </p:cNvPr>
          <p:cNvSpPr txBox="1"/>
          <p:nvPr/>
        </p:nvSpPr>
        <p:spPr>
          <a:xfrm>
            <a:off x="2670311" y="612055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DBB7DA-2787-1FB3-19FA-21E42EB87529}"/>
              </a:ext>
            </a:extLst>
          </p:cNvPr>
          <p:cNvSpPr txBox="1"/>
          <p:nvPr/>
        </p:nvSpPr>
        <p:spPr>
          <a:xfrm>
            <a:off x="798679" y="612055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Outer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6204D-AB7D-999A-8972-EAD80C5BD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2" y="737444"/>
            <a:ext cx="3855308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097793-21F8-CED0-4D1F-3252BEC61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2"/>
          <a:stretch/>
        </p:blipFill>
        <p:spPr>
          <a:xfrm>
            <a:off x="4547951" y="737444"/>
            <a:ext cx="3803983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7DA8FF-6C1A-0934-B999-C67E0476D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692" y="737444"/>
            <a:ext cx="3855308" cy="548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6A9F37-E284-1DE1-264B-265D8FF55CE4}"/>
                  </a:ext>
                </a:extLst>
              </p:cNvPr>
              <p:cNvSpPr txBox="1"/>
              <p:nvPr/>
            </p:nvSpPr>
            <p:spPr>
              <a:xfrm>
                <a:off x="110660" y="608670"/>
                <a:ext cx="62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Ey</a:t>
                </a:r>
                <a:r>
                  <a:rPr lang="en-US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6A9F37-E284-1DE1-264B-265D8FF55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60" y="608670"/>
                <a:ext cx="625492" cy="369332"/>
              </a:xfrm>
              <a:prstGeom prst="rect">
                <a:avLst/>
              </a:prstGeom>
              <a:blipFill>
                <a:blip r:embed="rId6"/>
                <a:stretch>
                  <a:fillRect l="-7843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2810D0-6415-471C-F70A-9C9E219134BD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736152" y="793336"/>
            <a:ext cx="966545" cy="238445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48987E-3C9D-8009-1FF0-D2512B14CA5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23406" y="978002"/>
            <a:ext cx="575400" cy="4011457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D9B700E-779A-CF0F-CE34-4F5001F0EAEE}"/>
                  </a:ext>
                </a:extLst>
              </p:cNvPr>
              <p:cNvSpPr txBox="1"/>
              <p:nvPr/>
            </p:nvSpPr>
            <p:spPr>
              <a:xfrm>
                <a:off x="7644049" y="538999"/>
                <a:ext cx="62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Bz</a:t>
                </a:r>
                <a:r>
                  <a:rPr lang="en-US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D9B700E-779A-CF0F-CE34-4F5001F0E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049" y="538999"/>
                <a:ext cx="625492" cy="369332"/>
              </a:xfrm>
              <a:prstGeom prst="rect">
                <a:avLst/>
              </a:prstGeom>
              <a:blipFill>
                <a:blip r:embed="rId7"/>
                <a:stretch>
                  <a:fillRect l="-588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0D0E42-A4EB-D956-36C5-39EF254CAB39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639951" y="723665"/>
            <a:ext cx="1004098" cy="677500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E0D94B-CC9C-E248-F150-B996D9CCD64D}"/>
                  </a:ext>
                </a:extLst>
              </p:cNvPr>
              <p:cNvSpPr txBox="1"/>
              <p:nvPr/>
            </p:nvSpPr>
            <p:spPr>
              <a:xfrm>
                <a:off x="7588105" y="6110758"/>
                <a:ext cx="7777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V⊥x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E0D94B-CC9C-E248-F150-B996D9CCD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105" y="6110758"/>
                <a:ext cx="777777" cy="369332"/>
              </a:xfrm>
              <a:prstGeom prst="rect">
                <a:avLst/>
              </a:prstGeom>
              <a:blipFill>
                <a:blip r:embed="rId8"/>
                <a:stretch>
                  <a:fillRect l="-6452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C5D89F-7780-1112-35E7-783F202D2EC9}"/>
              </a:ext>
            </a:extLst>
          </p:cNvPr>
          <p:cNvCxnSpPr>
            <a:cxnSpLocks/>
          </p:cNvCxnSpPr>
          <p:nvPr/>
        </p:nvCxnSpPr>
        <p:spPr>
          <a:xfrm flipV="1">
            <a:off x="8119872" y="5683348"/>
            <a:ext cx="1263279" cy="477054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B79DCC-B074-A2FB-EF60-DA37776A30A0}"/>
                  </a:ext>
                </a:extLst>
              </p:cNvPr>
              <p:cNvSpPr txBox="1"/>
              <p:nvPr/>
            </p:nvSpPr>
            <p:spPr>
              <a:xfrm>
                <a:off x="8746294" y="580887"/>
                <a:ext cx="7777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V⊥x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B79DCC-B074-A2FB-EF60-DA37776A3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294" y="580887"/>
                <a:ext cx="777777" cy="369332"/>
              </a:xfrm>
              <a:prstGeom prst="rect">
                <a:avLst/>
              </a:prstGeom>
              <a:blipFill>
                <a:blip r:embed="rId9"/>
                <a:stretch>
                  <a:fillRect l="-645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6F54BF-C422-AAEA-1FC5-5FA0418A14BA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8886923" y="950219"/>
            <a:ext cx="248260" cy="850446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74D1F8F-78BC-7026-A897-91125525BF52}"/>
              </a:ext>
            </a:extLst>
          </p:cNvPr>
          <p:cNvSpPr txBox="1"/>
          <p:nvPr/>
        </p:nvSpPr>
        <p:spPr>
          <a:xfrm>
            <a:off x="2215417" y="5489932"/>
            <a:ext cx="5934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latin typeface="Lucida Blackletter" pitchFamily="2" charset="77"/>
                <a:ea typeface="Palatino" pitchFamily="2" charset="77"/>
                <a:cs typeface="Apple Chancery" panose="03020702040506060504" pitchFamily="66" charset="-79"/>
              </a:rPr>
              <a:t>(2)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1894AB-B438-9DEC-9F1B-AC93AACC5F34}"/>
              </a:ext>
            </a:extLst>
          </p:cNvPr>
          <p:cNvSpPr txBox="1"/>
          <p:nvPr/>
        </p:nvSpPr>
        <p:spPr>
          <a:xfrm>
            <a:off x="9967630" y="5489932"/>
            <a:ext cx="5934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latin typeface="Lucida Blackletter" pitchFamily="2" charset="77"/>
                <a:ea typeface="Palatino" pitchFamily="2" charset="77"/>
                <a:cs typeface="Apple Chancery" panose="03020702040506060504" pitchFamily="66" charset="-79"/>
              </a:rPr>
              <a:t>(2)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18D4B4-1120-DD93-A13E-A2E08B8B4039}"/>
              </a:ext>
            </a:extLst>
          </p:cNvPr>
          <p:cNvSpPr txBox="1"/>
          <p:nvPr/>
        </p:nvSpPr>
        <p:spPr>
          <a:xfrm>
            <a:off x="6120177" y="1025368"/>
            <a:ext cx="5934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latin typeface="Lucida Blackletter" pitchFamily="2" charset="77"/>
                <a:ea typeface="Palatino" pitchFamily="2" charset="77"/>
                <a:cs typeface="Apple Chancery" panose="03020702040506060504" pitchFamily="66" charset="-79"/>
              </a:rPr>
              <a:t>(1)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E619E2-D443-E938-20B0-FBE8CE9FCA67}"/>
              </a:ext>
            </a:extLst>
          </p:cNvPr>
          <p:cNvSpPr txBox="1"/>
          <p:nvPr/>
        </p:nvSpPr>
        <p:spPr>
          <a:xfrm>
            <a:off x="2179450" y="1025368"/>
            <a:ext cx="5934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latin typeface="Lucida Blackletter" pitchFamily="2" charset="77"/>
                <a:ea typeface="Palatino" pitchFamily="2" charset="77"/>
                <a:cs typeface="Apple Chancery" panose="03020702040506060504" pitchFamily="66" charset="-79"/>
              </a:rPr>
              <a:t>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8A099-152A-8B86-AE93-8D30DB7A6079}"/>
              </a:ext>
            </a:extLst>
          </p:cNvPr>
          <p:cNvSpPr txBox="1"/>
          <p:nvPr/>
        </p:nvSpPr>
        <p:spPr>
          <a:xfrm>
            <a:off x="1726703" y="619831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Ey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F1A400-7822-F93A-D59A-5621D4D7166C}"/>
              </a:ext>
            </a:extLst>
          </p:cNvPr>
          <p:cNvSpPr txBox="1"/>
          <p:nvPr/>
        </p:nvSpPr>
        <p:spPr>
          <a:xfrm>
            <a:off x="5774852" y="619831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Bz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10D1FE-72AF-198F-85D5-D4C4435F6D58}"/>
              </a:ext>
            </a:extLst>
          </p:cNvPr>
          <p:cNvSpPr txBox="1"/>
          <p:nvPr/>
        </p:nvSpPr>
        <p:spPr>
          <a:xfrm>
            <a:off x="9823002" y="6198317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V⊥x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44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116402"/>
            <a:ext cx="11041200" cy="742924"/>
          </a:xfrm>
        </p:spPr>
        <p:txBody>
          <a:bodyPr/>
          <a:lstStyle/>
          <a:p>
            <a:pPr algn="ctr"/>
            <a:r>
              <a:rPr lang="en-US" dirty="0"/>
              <a:t>Discussion &amp; Conclusion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D3750A-7D8D-5D4B-86D9-FFD322314008}"/>
              </a:ext>
            </a:extLst>
          </p:cNvPr>
          <p:cNvSpPr txBox="1"/>
          <p:nvPr/>
        </p:nvSpPr>
        <p:spPr>
          <a:xfrm>
            <a:off x="0" y="6333066"/>
            <a:ext cx="7347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Supported by NASA DRIVE Science Center for </a:t>
            </a:r>
            <a:r>
              <a:rPr lang="en-US" sz="1400" b="0" i="0" u="none" strike="noStrike" dirty="0" err="1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Geospace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 Storms (CGS) - 80NSSC22M0163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BF083-F405-7CB0-68E2-6463335FC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975" y="46165"/>
            <a:ext cx="3406025" cy="56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ADFE1-7786-8AAF-C0C7-4CD50DE54656}"/>
              </a:ext>
            </a:extLst>
          </p:cNvPr>
          <p:cNvSpPr txBox="1"/>
          <p:nvPr/>
        </p:nvSpPr>
        <p:spPr>
          <a:xfrm>
            <a:off x="3937000" y="789089"/>
            <a:ext cx="431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3EBEC6-2EE7-C8F5-DBE1-FABFAE46083D}"/>
              </a:ext>
            </a:extLst>
          </p:cNvPr>
          <p:cNvSpPr txBox="1"/>
          <p:nvPr/>
        </p:nvSpPr>
        <p:spPr>
          <a:xfrm>
            <a:off x="3937000" y="3838076"/>
            <a:ext cx="431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</a:rPr>
              <a:t>Future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F9394-7F09-06A0-FB9C-EC679866679C}"/>
              </a:ext>
            </a:extLst>
          </p:cNvPr>
          <p:cNvSpPr txBox="1"/>
          <p:nvPr/>
        </p:nvSpPr>
        <p:spPr>
          <a:xfrm>
            <a:off x="575400" y="1252753"/>
            <a:ext cx="110411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During storm times: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</a:rPr>
              <a:t>Plasmasheet</a:t>
            </a:r>
            <a:r>
              <a:rPr lang="en-US" b="1" dirty="0">
                <a:solidFill>
                  <a:srgbClr val="000000"/>
                </a:solidFill>
              </a:rPr>
              <a:t> during storm times has </a:t>
            </a:r>
            <a:r>
              <a:rPr lang="en-US" b="1" dirty="0" err="1">
                <a:solidFill>
                  <a:srgbClr val="000000"/>
                </a:solidFill>
              </a:rPr>
              <a:t>eevated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Ey</a:t>
            </a:r>
            <a:r>
              <a:rPr lang="en-US" dirty="0">
                <a:solidFill>
                  <a:srgbClr val="000000"/>
                </a:solidFill>
              </a:rPr>
              <a:t> associated with </a:t>
            </a:r>
            <a:r>
              <a:rPr lang="en-US" b="1" dirty="0">
                <a:solidFill>
                  <a:srgbClr val="000000"/>
                </a:solidFill>
              </a:rPr>
              <a:t>increased </a:t>
            </a:r>
            <a:r>
              <a:rPr lang="en-US" b="1" dirty="0" err="1">
                <a:solidFill>
                  <a:srgbClr val="000000"/>
                </a:solidFill>
              </a:rPr>
              <a:t>Bz</a:t>
            </a:r>
            <a:r>
              <a:rPr lang="en-US" dirty="0">
                <a:solidFill>
                  <a:srgbClr val="000000"/>
                </a:solidFill>
              </a:rPr>
              <a:t>, and </a:t>
            </a:r>
            <a:r>
              <a:rPr lang="en-US" b="1" dirty="0">
                <a:solidFill>
                  <a:srgbClr val="000000"/>
                </a:solidFill>
              </a:rPr>
              <a:t>limited enhancement of </a:t>
            </a:r>
            <a:r>
              <a:rPr lang="en-US" dirty="0" err="1">
                <a:solidFill>
                  <a:srgbClr val="000000"/>
                </a:solidFill>
              </a:rPr>
              <a:t>V⊥x</a:t>
            </a:r>
            <a:r>
              <a:rPr lang="en-US" dirty="0">
                <a:solidFill>
                  <a:srgbClr val="000000"/>
                </a:solidFill>
              </a:rPr>
              <a:t> throughout the whole magnetotail.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During Storm times: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Inner-Dusk observations showing more dipolar magnetic fields</a:t>
            </a:r>
            <a:endParaRPr lang="en-US" dirty="0">
              <a:solidFill>
                <a:srgbClr val="00000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Outer-Dawn</a:t>
            </a:r>
            <a:r>
              <a:rPr lang="en-US" dirty="0">
                <a:solidFill>
                  <a:srgbClr val="000000"/>
                </a:solidFill>
              </a:rPr>
              <a:t> are associated to </a:t>
            </a:r>
            <a:r>
              <a:rPr lang="en-US" b="1" dirty="0">
                <a:solidFill>
                  <a:srgbClr val="000000"/>
                </a:solidFill>
              </a:rPr>
              <a:t>relatively faster flows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78080-DBAE-E2BC-6BB4-7D5699041F56}"/>
              </a:ext>
            </a:extLst>
          </p:cNvPr>
          <p:cNvSpPr txBox="1"/>
          <p:nvPr/>
        </p:nvSpPr>
        <p:spPr>
          <a:xfrm>
            <a:off x="575400" y="4346907"/>
            <a:ext cx="10069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Validate results using FPI instrument (MMS)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Evaluate mass and energy flux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Validate findings with THEMIS mission &amp; expand </a:t>
            </a:r>
            <a:r>
              <a:rPr lang="en-US" dirty="0" err="1">
                <a:solidFill>
                  <a:srgbClr val="000000"/>
                </a:solidFill>
              </a:rPr>
              <a:t>Geotail</a:t>
            </a:r>
            <a:r>
              <a:rPr lang="en-US" dirty="0">
                <a:solidFill>
                  <a:srgbClr val="000000"/>
                </a:solidFill>
              </a:rPr>
              <a:t> dataset to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Quantify contribution of mesoscale transient phenomena across different missions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6A00A-9FF1-9827-ADCB-8903B84A6F94}"/>
              </a:ext>
            </a:extLst>
          </p:cNvPr>
          <p:cNvSpPr txBox="1"/>
          <p:nvPr/>
        </p:nvSpPr>
        <p:spPr>
          <a:xfrm>
            <a:off x="-1" y="5963734"/>
            <a:ext cx="921224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Please contact me with thoughts, feedback, and comments: </a:t>
            </a:r>
            <a:r>
              <a:rPr lang="en-US" sz="150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savvas.raptis@jhuapledu</a:t>
            </a:r>
            <a:r>
              <a:rPr lang="en-US" sz="1500" dirty="0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86552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FC61E-A393-9B7C-9507-C642B4E2E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59B8D2-A4AC-7619-5D1E-96F0C6F30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2325207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AE1C24-76E7-192D-3F6D-8E6F90B18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2" r="6363" b="11625"/>
          <a:stretch/>
        </p:blipFill>
        <p:spPr>
          <a:xfrm>
            <a:off x="1728716" y="789088"/>
            <a:ext cx="9515947" cy="55635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Future work:</a:t>
            </a:r>
            <a:br>
              <a:rPr lang="en-US" dirty="0"/>
            </a:br>
            <a:r>
              <a:rPr lang="en-US" dirty="0"/>
              <a:t>Connecting storms to SC coverage &amp; to transients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B5E49F-8C8A-6079-2208-DBC8595BF90E}"/>
              </a:ext>
            </a:extLst>
          </p:cNvPr>
          <p:cNvSpPr txBox="1"/>
          <p:nvPr/>
        </p:nvSpPr>
        <p:spPr>
          <a:xfrm>
            <a:off x="0" y="2385537"/>
            <a:ext cx="19207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Red = MMS coverage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Green = IP shocks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Yellow = BBFs</a:t>
            </a:r>
          </a:p>
          <a:p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52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Dusk – Dawn Asymmetry Velocity</a:t>
            </a:r>
            <a:endParaRPr lang="sv-S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EFE57B-1921-DD95-22B2-A76AF90E4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23" y="4631435"/>
            <a:ext cx="5928742" cy="19202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C342BF0-D58F-5BCA-9FBE-79CD0BA691B3}"/>
              </a:ext>
            </a:extLst>
          </p:cNvPr>
          <p:cNvSpPr txBox="1"/>
          <p:nvPr/>
        </p:nvSpPr>
        <p:spPr>
          <a:xfrm>
            <a:off x="402535" y="54068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Main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621D3E-8556-7EB4-B2E4-A63C133A8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23" y="2741990"/>
            <a:ext cx="5928742" cy="19202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6A6301-82E0-4A12-9096-DD13CFECF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23" y="821750"/>
            <a:ext cx="5928742" cy="192024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28FEF53-692D-9FB5-8D8D-170A11CD61E2}"/>
              </a:ext>
            </a:extLst>
          </p:cNvPr>
          <p:cNvSpPr txBox="1"/>
          <p:nvPr/>
        </p:nvSpPr>
        <p:spPr>
          <a:xfrm>
            <a:off x="165290" y="34290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Recovery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CB7116-0405-5572-BA17-C0DE38BBEC7C}"/>
              </a:ext>
            </a:extLst>
          </p:cNvPr>
          <p:cNvSpPr txBox="1"/>
          <p:nvPr/>
        </p:nvSpPr>
        <p:spPr>
          <a:xfrm>
            <a:off x="376887" y="1424712"/>
            <a:ext cx="73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Quiet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FCFCA6F-B49E-DEB4-DD4C-6E5513E07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869" y="762000"/>
            <a:ext cx="3855308" cy="5486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A45E90F-26A5-B7B4-9E4E-D1D17F1A5642}"/>
              </a:ext>
            </a:extLst>
          </p:cNvPr>
          <p:cNvSpPr txBox="1"/>
          <p:nvPr/>
        </p:nvSpPr>
        <p:spPr>
          <a:xfrm>
            <a:off x="7418874" y="457534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Dawn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DA8F52-F527-CF4D-206E-22FB61A963BC}"/>
              </a:ext>
            </a:extLst>
          </p:cNvPr>
          <p:cNvSpPr txBox="1"/>
          <p:nvPr/>
        </p:nvSpPr>
        <p:spPr>
          <a:xfrm>
            <a:off x="7487786" y="211809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Dusk</a:t>
            </a:r>
          </a:p>
        </p:txBody>
      </p:sp>
    </p:spTree>
    <p:extLst>
      <p:ext uri="{BB962C8B-B14F-4D97-AF65-F5344CB8AC3E}">
        <p14:creationId xmlns:p14="http://schemas.microsoft.com/office/powerpoint/2010/main" val="601873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Bz</a:t>
            </a:r>
            <a:r>
              <a:rPr lang="en-US" dirty="0"/>
              <a:t> – spatial distribution - MMS</a:t>
            </a:r>
            <a:endParaRPr lang="sv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487F9-19A7-61F8-3A2F-590B187CB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18" y="704744"/>
            <a:ext cx="8744862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07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V⊥x</a:t>
            </a:r>
            <a:r>
              <a:rPr lang="en-US" dirty="0"/>
              <a:t> – spatial distribution - MMS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DBF52-21D2-7D5B-9975-CC0B9044A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05" y="694354"/>
            <a:ext cx="875599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40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etails are in the caption following the image">
            <a:extLst>
              <a:ext uri="{FF2B5EF4-FFF2-40B4-BE49-F238E27FC236}">
                <a16:creationId xmlns:a16="http://schemas.microsoft.com/office/drawing/2014/main" id="{9EB48CD6-3E54-FFD2-560E-C3888F44F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9" t="51925" r="9410" b="27125"/>
          <a:stretch/>
        </p:blipFill>
        <p:spPr bwMode="auto">
          <a:xfrm>
            <a:off x="0" y="4782204"/>
            <a:ext cx="6505786" cy="94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Context - Motivation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0E909-3C9D-BD97-66F2-8D70D174FE96}"/>
              </a:ext>
            </a:extLst>
          </p:cNvPr>
          <p:cNvSpPr txBox="1"/>
          <p:nvPr/>
        </p:nvSpPr>
        <p:spPr>
          <a:xfrm>
            <a:off x="6715846" y="1305341"/>
            <a:ext cx="54761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One of CGS objectives: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The role of </a:t>
            </a:r>
            <a:r>
              <a:rPr lang="en-US" b="1" dirty="0">
                <a:solidFill>
                  <a:srgbClr val="000000"/>
                </a:solidFill>
              </a:rPr>
              <a:t>mesoscale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plasma sheet </a:t>
            </a:r>
            <a:r>
              <a:rPr lang="en-US" dirty="0">
                <a:solidFill>
                  <a:srgbClr val="000000"/>
                </a:solidFill>
              </a:rPr>
              <a:t>transport in the</a:t>
            </a:r>
            <a:r>
              <a:rPr lang="en-US" b="1" dirty="0">
                <a:solidFill>
                  <a:srgbClr val="000000"/>
                </a:solidFill>
              </a:rPr>
              <a:t> ring current </a:t>
            </a:r>
            <a:r>
              <a:rPr lang="en-US" dirty="0">
                <a:solidFill>
                  <a:srgbClr val="000000"/>
                </a:solidFill>
              </a:rPr>
              <a:t>build-up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To tackle this </a:t>
            </a:r>
            <a:r>
              <a:rPr lang="en-US" b="1" dirty="0">
                <a:solidFill>
                  <a:srgbClr val="000000"/>
                </a:solidFill>
              </a:rPr>
              <a:t>we need</a:t>
            </a:r>
            <a:r>
              <a:rPr lang="en-US" dirty="0">
                <a:solidFill>
                  <a:srgbClr val="000000"/>
                </a:solidFill>
              </a:rPr>
              <a:t> to establish a </a:t>
            </a:r>
            <a:r>
              <a:rPr lang="en-US" b="1" dirty="0">
                <a:solidFill>
                  <a:srgbClr val="000000"/>
                </a:solidFill>
              </a:rPr>
              <a:t>clear understanding</a:t>
            </a:r>
            <a:r>
              <a:rPr lang="en-US" dirty="0">
                <a:solidFill>
                  <a:srgbClr val="000000"/>
                </a:solidFill>
              </a:rPr>
              <a:t> of the overall </a:t>
            </a:r>
            <a:r>
              <a:rPr lang="en-US" b="1" dirty="0" err="1">
                <a:solidFill>
                  <a:srgbClr val="000000"/>
                </a:solidFill>
              </a:rPr>
              <a:t>plasmasheet</a:t>
            </a:r>
            <a:r>
              <a:rPr lang="en-US" b="1" dirty="0">
                <a:solidFill>
                  <a:srgbClr val="000000"/>
                </a:solidFill>
              </a:rPr>
              <a:t> transport during quiet and storm times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</a:rPr>
              <a:t>This presentation: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Focus on </a:t>
            </a:r>
            <a:r>
              <a:rPr lang="en-US" b="1" dirty="0">
                <a:solidFill>
                  <a:srgbClr val="000000"/>
                </a:solidFill>
              </a:rPr>
              <a:t>magnetic flux transport </a:t>
            </a:r>
            <a:r>
              <a:rPr lang="en-US" dirty="0">
                <a:solidFill>
                  <a:srgbClr val="000000"/>
                </a:solidFill>
              </a:rPr>
              <a:t>during storms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Building towards a holistic multi-spacecraft evaluation including mass and energy transport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488DF7-2917-8678-9C55-C022BA24CAD4}"/>
              </a:ext>
            </a:extLst>
          </p:cNvPr>
          <p:cNvSpPr txBox="1"/>
          <p:nvPr/>
        </p:nvSpPr>
        <p:spPr>
          <a:xfrm>
            <a:off x="-62523" y="6403243"/>
            <a:ext cx="61595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Sciola</a:t>
            </a:r>
            <a:r>
              <a:rPr lang="en-US" sz="11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+ 2023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5E076-7221-1B41-110D-84E85C7DA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975" y="46165"/>
            <a:ext cx="3406025" cy="564500"/>
          </a:xfrm>
          <a:prstGeom prst="rect">
            <a:avLst/>
          </a:prstGeom>
        </p:spPr>
      </p:pic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C47351C2-2A5C-3C5F-CC9F-D51D8D243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7" y="1305341"/>
            <a:ext cx="6378956" cy="34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CCC5A-C6CB-BDB0-7A6F-47789E077E8D}"/>
              </a:ext>
            </a:extLst>
          </p:cNvPr>
          <p:cNvSpPr txBox="1"/>
          <p:nvPr/>
        </p:nvSpPr>
        <p:spPr>
          <a:xfrm>
            <a:off x="71667" y="5801755"/>
            <a:ext cx="69397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50% of total energy flux transported into the inner magnetosphere by mesoscale structures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E2EDB-2851-0474-C690-309D5F36A98C}"/>
              </a:ext>
            </a:extLst>
          </p:cNvPr>
          <p:cNvSpPr txBox="1"/>
          <p:nvPr/>
        </p:nvSpPr>
        <p:spPr>
          <a:xfrm>
            <a:off x="10283952" y="6345908"/>
            <a:ext cx="1908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https://cgs.jhuapl.edu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9463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Powering the magnetotail</a:t>
            </a:r>
            <a:endParaRPr lang="sv-SE" dirty="0"/>
          </a:p>
        </p:txBody>
      </p:sp>
      <p:pic>
        <p:nvPicPr>
          <p:cNvPr id="4" name="2112_011_AR_EN">
            <a:hlinkClick r:id="" action="ppaction://media"/>
            <a:extLst>
              <a:ext uri="{FF2B5EF4-FFF2-40B4-BE49-F238E27FC236}">
                <a16:creationId xmlns:a16="http://schemas.microsoft.com/office/drawing/2014/main" id="{12E86339-1DD4-FC3C-6D96-3B7AB86B7C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856019"/>
            <a:ext cx="9753600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D4C266-6943-E1D4-8B8D-B462D83BE6D7}"/>
              </a:ext>
            </a:extLst>
          </p:cNvPr>
          <p:cNvSpPr txBox="1"/>
          <p:nvPr/>
        </p:nvSpPr>
        <p:spPr>
          <a:xfrm>
            <a:off x="0" y="6409350"/>
            <a:ext cx="17668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Credits: ESA/ATG </a:t>
            </a:r>
            <a:r>
              <a:rPr lang="en-US" sz="1000" dirty="0" err="1">
                <a:solidFill>
                  <a:srgbClr val="000000"/>
                </a:solidFill>
              </a:rPr>
              <a:t>medialab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F8F5BC85-2682-53DD-DEE6-700CA32C48B6}"/>
              </a:ext>
            </a:extLst>
          </p:cNvPr>
          <p:cNvSpPr/>
          <p:nvPr/>
        </p:nvSpPr>
        <p:spPr>
          <a:xfrm>
            <a:off x="2008130" y="3459519"/>
            <a:ext cx="354070" cy="317500"/>
          </a:xfrm>
          <a:prstGeom prst="star5">
            <a:avLst/>
          </a:prstGeom>
          <a:solidFill>
            <a:srgbClr val="FF3B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27C279B1-0672-A5A5-5FA1-6BB6A83A5AE5}"/>
              </a:ext>
            </a:extLst>
          </p:cNvPr>
          <p:cNvSpPr/>
          <p:nvPr/>
        </p:nvSpPr>
        <p:spPr>
          <a:xfrm>
            <a:off x="9678930" y="3440469"/>
            <a:ext cx="354070" cy="317500"/>
          </a:xfrm>
          <a:prstGeom prst="star5">
            <a:avLst/>
          </a:prstGeom>
          <a:solidFill>
            <a:srgbClr val="FF3B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B0B070-51BB-3ECF-E4B3-AD09BB10F879}"/>
              </a:ext>
            </a:extLst>
          </p:cNvPr>
          <p:cNvSpPr txBox="1"/>
          <p:nvPr/>
        </p:nvSpPr>
        <p:spPr>
          <a:xfrm>
            <a:off x="1685669" y="547143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10 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5F99CE-B9E0-A4CF-3417-72BAE7CE22CC}"/>
              </a:ext>
            </a:extLst>
          </p:cNvPr>
          <p:cNvSpPr txBox="1"/>
          <p:nvPr/>
        </p:nvSpPr>
        <p:spPr>
          <a:xfrm>
            <a:off x="9189757" y="5471437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-20-30 Re</a:t>
            </a:r>
          </a:p>
        </p:txBody>
      </p:sp>
    </p:spTree>
    <p:extLst>
      <p:ext uri="{BB962C8B-B14F-4D97-AF65-F5344CB8AC3E}">
        <p14:creationId xmlns:p14="http://schemas.microsoft.com/office/powerpoint/2010/main" val="375846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 used</a:t>
            </a:r>
            <a:endParaRPr lang="sv-S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C99AF1E-2FA1-8DEF-0612-1AAE836BF49B}"/>
              </a:ext>
            </a:extLst>
          </p:cNvPr>
          <p:cNvCxnSpPr>
            <a:cxnSpLocks/>
          </p:cNvCxnSpPr>
          <p:nvPr/>
        </p:nvCxnSpPr>
        <p:spPr>
          <a:xfrm>
            <a:off x="6096000" y="775134"/>
            <a:ext cx="0" cy="558099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D884F22-0039-1142-D2A9-A9BC2757E3D4}"/>
              </a:ext>
            </a:extLst>
          </p:cNvPr>
          <p:cNvSpPr txBox="1"/>
          <p:nvPr/>
        </p:nvSpPr>
        <p:spPr>
          <a:xfrm>
            <a:off x="2475697" y="75078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CBFF2-4348-E77D-338A-6CBB0268AE4C}"/>
              </a:ext>
            </a:extLst>
          </p:cNvPr>
          <p:cNvSpPr txBox="1"/>
          <p:nvPr/>
        </p:nvSpPr>
        <p:spPr>
          <a:xfrm>
            <a:off x="8903260" y="79057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solidFill>
                  <a:srgbClr val="000000"/>
                </a:solidFill>
              </a:rPr>
              <a:t>In-situ</a:t>
            </a:r>
          </a:p>
        </p:txBody>
      </p:sp>
      <p:pic>
        <p:nvPicPr>
          <p:cNvPr id="1026" name="Picture 2" descr="Maps and Logos - SuperMAG">
            <a:extLst>
              <a:ext uri="{FF2B5EF4-FFF2-40B4-BE49-F238E27FC236}">
                <a16:creationId xmlns:a16="http://schemas.microsoft.com/office/drawing/2014/main" id="{0766B2F9-BB69-C9BF-3880-70D1FADC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0" y="1263659"/>
            <a:ext cx="4561000" cy="13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825C3D-0414-02C9-C3F8-44721E2C2BB2}"/>
              </a:ext>
            </a:extLst>
          </p:cNvPr>
          <p:cNvSpPr txBox="1"/>
          <p:nvPr/>
        </p:nvSpPr>
        <p:spPr>
          <a:xfrm>
            <a:off x="-63500" y="6368864"/>
            <a:ext cx="61595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Gjerloev</a:t>
            </a:r>
            <a:r>
              <a:rPr lang="en-US" sz="11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(2011, 2012), Newell and </a:t>
            </a:r>
            <a:r>
              <a:rPr lang="en-US" sz="1100" b="0" i="0" u="none" strike="noStrike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Gjerloev</a:t>
            </a:r>
            <a:r>
              <a:rPr lang="en-US" sz="11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7B3AD-00B4-BABF-6ACF-077A3B3559E5}"/>
              </a:ext>
            </a:extLst>
          </p:cNvPr>
          <p:cNvSpPr txBox="1"/>
          <p:nvPr/>
        </p:nvSpPr>
        <p:spPr>
          <a:xfrm>
            <a:off x="-162738" y="2694870"/>
            <a:ext cx="61595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</a:rPr>
              <a:t>SMR</a:t>
            </a:r>
            <a:r>
              <a:rPr lang="en-US" sz="1500" dirty="0">
                <a:solidFill>
                  <a:srgbClr val="000000"/>
                </a:solidFill>
              </a:rPr>
              <a:t>: Ring current index based on all ground magnetometers at geomagnetic latitudes (</a:t>
            </a:r>
            <a:r>
              <a:rPr lang="en-US" sz="1500" dirty="0" err="1">
                <a:solidFill>
                  <a:srgbClr val="000000"/>
                </a:solidFill>
              </a:rPr>
              <a:t>mlat</a:t>
            </a:r>
            <a:r>
              <a:rPr lang="en-US" sz="1500" dirty="0">
                <a:solidFill>
                  <a:srgbClr val="000000"/>
                </a:solidFill>
              </a:rPr>
              <a:t>) between -50 and +50 degrees;</a:t>
            </a:r>
          </a:p>
          <a:p>
            <a:pPr algn="ctr"/>
            <a:endParaRPr lang="en-US" sz="1500" dirty="0">
              <a:solidFill>
                <a:srgbClr val="000000"/>
              </a:solidFill>
            </a:endParaRPr>
          </a:p>
          <a:p>
            <a:pPr algn="ctr"/>
            <a:endParaRPr lang="en-US" sz="1500" dirty="0">
              <a:solidFill>
                <a:srgbClr val="000000"/>
              </a:solidFill>
            </a:endParaRPr>
          </a:p>
          <a:p>
            <a:pPr algn="ctr"/>
            <a:r>
              <a:rPr lang="en-US" sz="1500" dirty="0">
                <a:solidFill>
                  <a:srgbClr val="000000"/>
                </a:solidFill>
              </a:rPr>
              <a:t>Treated equivalently as DST and SYM-H indices traditionally used for geomagnetic storms (Note: differences exist)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C17CC-568E-50C7-FFF9-AD8133FDBB93}"/>
              </a:ext>
            </a:extLst>
          </p:cNvPr>
          <p:cNvSpPr txBox="1"/>
          <p:nvPr/>
        </p:nvSpPr>
        <p:spPr>
          <a:xfrm>
            <a:off x="7150781" y="1367290"/>
            <a:ext cx="431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Plasma moments from spectrometers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Magnetic field from fluxgate magnetometer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24673-E71B-0B24-55E4-B089E29EFFFB}"/>
              </a:ext>
            </a:extLst>
          </p:cNvPr>
          <p:cNvSpPr txBox="1"/>
          <p:nvPr/>
        </p:nvSpPr>
        <p:spPr>
          <a:xfrm>
            <a:off x="7975600" y="2099893"/>
            <a:ext cx="3168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MMS* (2015 - now) </a:t>
            </a:r>
          </a:p>
          <a:p>
            <a:r>
              <a:rPr lang="en-US" dirty="0" err="1">
                <a:solidFill>
                  <a:srgbClr val="000000"/>
                </a:solidFill>
              </a:rPr>
              <a:t>Geotail</a:t>
            </a:r>
            <a:r>
              <a:rPr lang="en-US" dirty="0">
                <a:solidFill>
                  <a:srgbClr val="000000"/>
                </a:solidFill>
              </a:rPr>
              <a:t>** (1992 – 2022)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THEMIS (2007 – Now) - TBD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8C69AB-20AF-CD7D-C646-17B7D7554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7" y="4135484"/>
            <a:ext cx="5604778" cy="222064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2F2802-80D9-F3C9-546C-7227F6B1D27C}"/>
              </a:ext>
            </a:extLst>
          </p:cNvPr>
          <p:cNvCxnSpPr/>
          <p:nvPr/>
        </p:nvCxnSpPr>
        <p:spPr>
          <a:xfrm>
            <a:off x="755117" y="5580790"/>
            <a:ext cx="4613296" cy="0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Geotail Comprehensive Plasma Instrument Observations">
            <a:extLst>
              <a:ext uri="{FF2B5EF4-FFF2-40B4-BE49-F238E27FC236}">
                <a16:creationId xmlns:a16="http://schemas.microsoft.com/office/drawing/2014/main" id="{260CF5F8-94D8-1408-60EA-1DB65C78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43" y="3281213"/>
            <a:ext cx="1494438" cy="215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gnetospheric Multiscale Promotional Materials">
            <a:extLst>
              <a:ext uri="{FF2B5EF4-FFF2-40B4-BE49-F238E27FC236}">
                <a16:creationId xmlns:a16="http://schemas.microsoft.com/office/drawing/2014/main" id="{31AC0218-DEC4-A6B6-A19F-D8179AE3E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38" y="3596696"/>
            <a:ext cx="1665078" cy="166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918152D-E5A6-161C-B912-730EC2977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410" y="3719714"/>
            <a:ext cx="2081590" cy="14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DE3F20-C4B0-54C8-F646-F8A5B16431C8}"/>
              </a:ext>
            </a:extLst>
          </p:cNvPr>
          <p:cNvSpPr txBox="1"/>
          <p:nvPr/>
        </p:nvSpPr>
        <p:spPr>
          <a:xfrm>
            <a:off x="6160676" y="6107254"/>
            <a:ext cx="6209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*Currently showing HPCA (~10s) results not FPI (4.5s) (i.e., H+ not ions)</a:t>
            </a:r>
          </a:p>
          <a:p>
            <a:r>
              <a:rPr lang="en-US" sz="1400" dirty="0">
                <a:solidFill>
                  <a:srgbClr val="000000"/>
                </a:solidFill>
              </a:rPr>
              <a:t>**Currently showing results of 12s resolution up to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1232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589B-7040-370B-61D2-7D401F2D1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E04804-CD39-5E49-4E45-F5590B35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Methods &amp; Results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34C3BE-4997-C35E-0CF7-6E5AA6055175}"/>
              </a:ext>
            </a:extLst>
          </p:cNvPr>
          <p:cNvGraphicFramePr/>
          <p:nvPr/>
        </p:nvGraphicFramePr>
        <p:xfrm>
          <a:off x="2032000" y="4511841"/>
          <a:ext cx="8128000" cy="185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7829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Definitions &amp; Criteria used</a:t>
            </a:r>
            <a:endParaRPr lang="sv-SE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9F4942-7FA9-6301-BAB3-49CD5A27FC13}"/>
              </a:ext>
            </a:extLst>
          </p:cNvPr>
          <p:cNvCxnSpPr>
            <a:cxnSpLocks/>
          </p:cNvCxnSpPr>
          <p:nvPr/>
        </p:nvCxnSpPr>
        <p:spPr>
          <a:xfrm>
            <a:off x="6096000" y="775134"/>
            <a:ext cx="0" cy="558099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062CACF-2015-8481-0D55-32718B6BA69A}"/>
              </a:ext>
            </a:extLst>
          </p:cNvPr>
          <p:cNvSpPr txBox="1"/>
          <p:nvPr/>
        </p:nvSpPr>
        <p:spPr>
          <a:xfrm>
            <a:off x="1979104" y="673959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Geomagnetic storms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9FCA-A035-B9EB-BF90-8B2FAEBA63E6}"/>
              </a:ext>
            </a:extLst>
          </p:cNvPr>
          <p:cNvSpPr txBox="1"/>
          <p:nvPr/>
        </p:nvSpPr>
        <p:spPr>
          <a:xfrm>
            <a:off x="9077668" y="67395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>
                <a:solidFill>
                  <a:srgbClr val="000000"/>
                </a:solidFill>
              </a:rPr>
              <a:t>Plasmasheet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9D549-7E10-0320-E522-DBCD9984B87F}"/>
              </a:ext>
            </a:extLst>
          </p:cNvPr>
          <p:cNvSpPr txBox="1"/>
          <p:nvPr/>
        </p:nvSpPr>
        <p:spPr>
          <a:xfrm>
            <a:off x="-53316" y="6423063"/>
            <a:ext cx="61590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See e.g., </a:t>
            </a:r>
            <a:r>
              <a:rPr lang="en-US" sz="1100" dirty="0" err="1">
                <a:solidFill>
                  <a:srgbClr val="000000"/>
                </a:solidFill>
              </a:rPr>
              <a:t>Ohtani</a:t>
            </a:r>
            <a:r>
              <a:rPr lang="en-US" sz="1100" dirty="0">
                <a:solidFill>
                  <a:srgbClr val="000000"/>
                </a:solidFill>
              </a:rPr>
              <a:t> 2021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4BB2B9-9891-6FE4-54A4-0A78011F04F5}"/>
              </a:ext>
            </a:extLst>
          </p:cNvPr>
          <p:cNvSpPr txBox="1"/>
          <p:nvPr/>
        </p:nvSpPr>
        <p:spPr>
          <a:xfrm>
            <a:off x="6086756" y="6412310"/>
            <a:ext cx="61590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rgbClr val="000000"/>
                </a:solidFill>
              </a:rPr>
              <a:t>See e.g., </a:t>
            </a:r>
            <a:r>
              <a:rPr lang="en-US" sz="1100" dirty="0" err="1">
                <a:solidFill>
                  <a:srgbClr val="000000"/>
                </a:solidFill>
              </a:rPr>
              <a:t>Ohtani</a:t>
            </a:r>
            <a:r>
              <a:rPr lang="en-US" sz="1100" dirty="0">
                <a:solidFill>
                  <a:srgbClr val="000000"/>
                </a:solidFill>
              </a:rPr>
              <a:t>+ 2008, Guild+ 2008, </a:t>
            </a:r>
            <a:r>
              <a:rPr lang="en-US" sz="1100" dirty="0" err="1">
                <a:solidFill>
                  <a:srgbClr val="000000"/>
                </a:solidFill>
              </a:rPr>
              <a:t>Roziers</a:t>
            </a:r>
            <a:r>
              <a:rPr lang="en-US" sz="1100" dirty="0">
                <a:solidFill>
                  <a:srgbClr val="000000"/>
                </a:solidFill>
              </a:rPr>
              <a:t>+ 2009, Vo+ 2023</a:t>
            </a:r>
            <a:endParaRPr lang="en-US" sz="1100" dirty="0"/>
          </a:p>
        </p:txBody>
      </p:sp>
      <p:pic>
        <p:nvPicPr>
          <p:cNvPr id="2050" name="Picture 2" descr="[image]">
            <a:extLst>
              <a:ext uri="{FF2B5EF4-FFF2-40B4-BE49-F238E27FC236}">
                <a16:creationId xmlns:a16="http://schemas.microsoft.com/office/drawing/2014/main" id="{7EB0D5F4-D3C0-0995-E88D-9477F321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6" y="1518058"/>
            <a:ext cx="5962394" cy="447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82E881-9612-18EC-F116-6E0BE5FC8C5B}"/>
              </a:ext>
            </a:extLst>
          </p:cNvPr>
          <p:cNvSpPr txBox="1"/>
          <p:nvPr/>
        </p:nvSpPr>
        <p:spPr>
          <a:xfrm>
            <a:off x="936814" y="161035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SSC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47988-CE0A-360A-C793-79AD0957E056}"/>
              </a:ext>
            </a:extLst>
          </p:cNvPr>
          <p:cNvSpPr txBox="1"/>
          <p:nvPr/>
        </p:nvSpPr>
        <p:spPr>
          <a:xfrm>
            <a:off x="1627499" y="534852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B3B"/>
                </a:solidFill>
              </a:rPr>
              <a:t>main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2DFFF-1F2D-9DBC-F7FE-25E34DE0BFEE}"/>
              </a:ext>
            </a:extLst>
          </p:cNvPr>
          <p:cNvSpPr txBox="1"/>
          <p:nvPr/>
        </p:nvSpPr>
        <p:spPr>
          <a:xfrm>
            <a:off x="4046395" y="5348524"/>
            <a:ext cx="176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Recovery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2650A4-DA25-9E78-AD74-8CF500004D42}"/>
              </a:ext>
            </a:extLst>
          </p:cNvPr>
          <p:cNvSpPr/>
          <p:nvPr/>
        </p:nvSpPr>
        <p:spPr>
          <a:xfrm>
            <a:off x="1312448" y="1981169"/>
            <a:ext cx="324293" cy="3227645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0A411A-4F1D-B3B2-E522-3E177EDD10F1}"/>
              </a:ext>
            </a:extLst>
          </p:cNvPr>
          <p:cNvSpPr/>
          <p:nvPr/>
        </p:nvSpPr>
        <p:spPr>
          <a:xfrm>
            <a:off x="1624941" y="1981169"/>
            <a:ext cx="324293" cy="3227645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C2D133-0121-D024-8832-1A15E3F5AEAE}"/>
              </a:ext>
            </a:extLst>
          </p:cNvPr>
          <p:cNvSpPr/>
          <p:nvPr/>
        </p:nvSpPr>
        <p:spPr>
          <a:xfrm>
            <a:off x="1949234" y="1979686"/>
            <a:ext cx="3865700" cy="3227645"/>
          </a:xfrm>
          <a:prstGeom prst="rect">
            <a:avLst/>
          </a:prstGeom>
          <a:solidFill>
            <a:srgbClr val="0070C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929A50-5501-42F3-64B1-6B43C872EF7B}"/>
              </a:ext>
            </a:extLst>
          </p:cNvPr>
          <p:cNvSpPr txBox="1"/>
          <p:nvPr/>
        </p:nvSpPr>
        <p:spPr>
          <a:xfrm>
            <a:off x="2419026" y="5864423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SMR &lt; -50 </a:t>
            </a:r>
            <a:r>
              <a:rPr lang="en-US" dirty="0" err="1">
                <a:solidFill>
                  <a:srgbClr val="000000"/>
                </a:solidFill>
              </a:rPr>
              <a:t>nT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DD598B5-DD9E-98C8-6122-75D789E9695B}"/>
                  </a:ext>
                </a:extLst>
              </p:cNvPr>
              <p:cNvSpPr txBox="1"/>
              <p:nvPr/>
            </p:nvSpPr>
            <p:spPr>
              <a:xfrm>
                <a:off x="6899208" y="1203134"/>
                <a:ext cx="5159180" cy="1484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0" u="sng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Example Criteria to find CSP</a:t>
                </a: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5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5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GSM</m:t>
                            </m:r>
                            <m:r>
                              <a:rPr lang="en-US" sz="15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,4°</m:t>
                            </m:r>
                          </m:sub>
                        </m:sSub>
                      </m:e>
                    </m:d>
                    <m: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&lt;10</m:t>
                    </m:r>
                  </m:oMath>
                </a14:m>
                <a:endParaRPr lang="en-US" sz="1500" b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15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−5&lt;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5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5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GSM</m:t>
                        </m:r>
                        <m:r>
                          <a:rPr lang="en-US" sz="15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,4°</m:t>
                        </m:r>
                      </m:sub>
                    </m:sSub>
                    <m:r>
                      <a:rPr lang="en-US" sz="15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&lt;−30</m:t>
                    </m:r>
                  </m:oMath>
                </a14:m>
                <a:endParaRPr lang="en-US" sz="1500" b="0" dirty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  <m: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the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5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mag</m:t>
                            </m:r>
                          </m:sub>
                        </m:sSub>
                      </m:den>
                    </m:f>
                    <m: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US" sz="1500" b="0" dirty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l-GR" sz="15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50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50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</m:d>
                    <m:r>
                      <a:rPr lang="en-US" sz="15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&gt;</m:t>
                    </m:r>
                    <m:rad>
                      <m:radPr>
                        <m:degHide m:val="on"/>
                        <m:ctrlPr>
                          <a:rPr lang="el-GR" sz="15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500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15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500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1500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500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1500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15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500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1500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5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DD598B5-DD9E-98C8-6122-75D789E96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208" y="1203134"/>
                <a:ext cx="5159180" cy="1484124"/>
              </a:xfrm>
              <a:prstGeom prst="rect">
                <a:avLst/>
              </a:prstGeom>
              <a:blipFill>
                <a:blip r:embed="rId4"/>
                <a:stretch>
                  <a:fillRect l="-491" t="-847" b="-2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5A54D60-8E2A-F5D4-F7D4-1C0C3748E5FE}"/>
              </a:ext>
            </a:extLst>
          </p:cNvPr>
          <p:cNvSpPr txBox="1"/>
          <p:nvPr/>
        </p:nvSpPr>
        <p:spPr>
          <a:xfrm>
            <a:off x="4046395" y="6407673"/>
            <a:ext cx="6160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Disclaimer: absolute numbers can be sensitive to criteria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1362DB-77F8-285B-F80D-386F14B09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91" y="2847102"/>
            <a:ext cx="5267837" cy="335166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0BB04AC-DD21-3F81-FF2A-CB4E4DA88E09}"/>
              </a:ext>
            </a:extLst>
          </p:cNvPr>
          <p:cNvSpPr/>
          <p:nvPr/>
        </p:nvSpPr>
        <p:spPr>
          <a:xfrm>
            <a:off x="9450792" y="4248052"/>
            <a:ext cx="1428760" cy="549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9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Storm phases automatic classification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6DC1E-5580-74CF-142C-B7D55EF63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440" y="988890"/>
            <a:ext cx="9877119" cy="5249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A39A0-2A02-FB88-2207-0C59FB79354D}"/>
              </a:ext>
            </a:extLst>
          </p:cNvPr>
          <p:cNvSpPr txBox="1"/>
          <p:nvPr/>
        </p:nvSpPr>
        <p:spPr>
          <a:xfrm>
            <a:off x="327607" y="324433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SMR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dirty="0" err="1">
                <a:solidFill>
                  <a:srgbClr val="000000"/>
                </a:solidFill>
              </a:rPr>
              <a:t>nT</a:t>
            </a:r>
            <a:r>
              <a:rPr lang="en-US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C1541-6731-64C0-F887-7E1CB09088AB}"/>
              </a:ext>
            </a:extLst>
          </p:cNvPr>
          <p:cNvSpPr txBox="1"/>
          <p:nvPr/>
        </p:nvSpPr>
        <p:spPr>
          <a:xfrm>
            <a:off x="0" y="6412517"/>
            <a:ext cx="298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Verified with methodology of </a:t>
            </a:r>
            <a:r>
              <a:rPr lang="en-US" sz="1200" dirty="0" err="1">
                <a:solidFill>
                  <a:srgbClr val="000000"/>
                </a:solidFill>
              </a:rPr>
              <a:t>Ohtani</a:t>
            </a:r>
            <a:r>
              <a:rPr lang="en-US" sz="1200" dirty="0">
                <a:solidFill>
                  <a:srgbClr val="000000"/>
                </a:solidFill>
              </a:rPr>
              <a:t>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86279-717B-B6C2-70A7-10535ACBA97E}"/>
              </a:ext>
            </a:extLst>
          </p:cNvPr>
          <p:cNvSpPr txBox="1"/>
          <p:nvPr/>
        </p:nvSpPr>
        <p:spPr>
          <a:xfrm>
            <a:off x="4836680" y="814814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2003 Halloween Storm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26BD2-41F4-DE90-ABF0-C50140549532}"/>
              </a:ext>
            </a:extLst>
          </p:cNvPr>
          <p:cNvSpPr txBox="1"/>
          <p:nvPr/>
        </p:nvSpPr>
        <p:spPr>
          <a:xfrm>
            <a:off x="1668030" y="5499778"/>
            <a:ext cx="6159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71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Plasmasheet</a:t>
            </a:r>
            <a:r>
              <a:rPr lang="en-US" dirty="0"/>
              <a:t> Coverage per mission – Strict Criteria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42F5D8-1806-3907-13C7-4E079D569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7874" r="7176"/>
          <a:stretch/>
        </p:blipFill>
        <p:spPr>
          <a:xfrm>
            <a:off x="481263" y="2144530"/>
            <a:ext cx="5614737" cy="3158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A5678F-9210-5C55-C076-909F41E5B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758" y="2131466"/>
            <a:ext cx="5516226" cy="3072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108295-4EB4-A07B-7EE6-C215BFD9EB8E}"/>
              </a:ext>
            </a:extLst>
          </p:cNvPr>
          <p:cNvSpPr txBox="1"/>
          <p:nvPr/>
        </p:nvSpPr>
        <p:spPr>
          <a:xfrm>
            <a:off x="2298357" y="1516037"/>
            <a:ext cx="246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Geotail</a:t>
            </a:r>
            <a:r>
              <a:rPr lang="en-US" dirty="0">
                <a:solidFill>
                  <a:srgbClr val="000000"/>
                </a:solidFill>
              </a:rPr>
              <a:t> ( 1994 – 2014)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0FE55-F63E-D8D3-D9DE-63BA91E86140}"/>
              </a:ext>
            </a:extLst>
          </p:cNvPr>
          <p:cNvSpPr txBox="1"/>
          <p:nvPr/>
        </p:nvSpPr>
        <p:spPr>
          <a:xfrm>
            <a:off x="7896530" y="150297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MMS (2016 – 2024)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89142-ADED-1787-A424-DAFCA7451F3C}"/>
              </a:ext>
            </a:extLst>
          </p:cNvPr>
          <p:cNvSpPr txBox="1"/>
          <p:nvPr/>
        </p:nvSpPr>
        <p:spPr>
          <a:xfrm>
            <a:off x="2164458" y="5463013"/>
            <a:ext cx="273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Quiet : 393,379 (85%)</a:t>
            </a:r>
          </a:p>
          <a:p>
            <a:r>
              <a:rPr lang="en-US" dirty="0" err="1">
                <a:solidFill>
                  <a:srgbClr val="0000FF"/>
                </a:solidFill>
              </a:rPr>
              <a:t>Reco</a:t>
            </a:r>
            <a:r>
              <a:rPr lang="en-US" dirty="0">
                <a:solidFill>
                  <a:srgbClr val="000000"/>
                </a:solidFill>
              </a:rPr>
              <a:t> : 56,061 (12%)</a:t>
            </a:r>
          </a:p>
          <a:p>
            <a:r>
              <a:rPr lang="en-US" dirty="0">
                <a:solidFill>
                  <a:srgbClr val="FF0000"/>
                </a:solidFill>
              </a:rPr>
              <a:t>Main</a:t>
            </a:r>
            <a:r>
              <a:rPr lang="en-US" dirty="0">
                <a:solidFill>
                  <a:srgbClr val="000000"/>
                </a:solidFill>
              </a:rPr>
              <a:t> : 11,546 (3%)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44A661-8149-8097-8DC7-4203D044DD9F}"/>
              </a:ext>
            </a:extLst>
          </p:cNvPr>
          <p:cNvSpPr txBox="1"/>
          <p:nvPr/>
        </p:nvSpPr>
        <p:spPr>
          <a:xfrm>
            <a:off x="7642951" y="5463013"/>
            <a:ext cx="273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Quiet : 112,099 (88%)</a:t>
            </a:r>
          </a:p>
          <a:p>
            <a:r>
              <a:rPr lang="en-US" dirty="0" err="1">
                <a:solidFill>
                  <a:srgbClr val="0000FF"/>
                </a:solidFill>
              </a:rPr>
              <a:t>Reco</a:t>
            </a:r>
            <a:r>
              <a:rPr lang="en-US" dirty="0">
                <a:solidFill>
                  <a:srgbClr val="000000"/>
                </a:solidFill>
              </a:rPr>
              <a:t> : 13,336 (10%)</a:t>
            </a:r>
          </a:p>
          <a:p>
            <a:r>
              <a:rPr lang="en-US" dirty="0">
                <a:solidFill>
                  <a:srgbClr val="FF0000"/>
                </a:solidFill>
              </a:rPr>
              <a:t>Main</a:t>
            </a:r>
            <a:r>
              <a:rPr lang="en-US" dirty="0">
                <a:solidFill>
                  <a:srgbClr val="000000"/>
                </a:solidFill>
              </a:rPr>
              <a:t> : 2,205 (2%)</a:t>
            </a:r>
          </a:p>
        </p:txBody>
      </p:sp>
    </p:spTree>
    <p:extLst>
      <p:ext uri="{BB962C8B-B14F-4D97-AF65-F5344CB8AC3E}">
        <p14:creationId xmlns:p14="http://schemas.microsoft.com/office/powerpoint/2010/main" val="983277975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B3048F-AB18-4F93-A27A-DBB845175962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707e3d7-8225-4321-a0ab-c333d198a7fc"/>
    <ds:schemaRef ds:uri="977cb6ed-b1a4-473b-8ba2-0f8e0a4901ff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1195</Words>
  <Application>Microsoft Macintosh PowerPoint</Application>
  <PresentationFormat>Widescreen</PresentationFormat>
  <Paragraphs>254</Paragraphs>
  <Slides>28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Garamond</vt:lpstr>
      <vt:lpstr>Lucida Blackletter</vt:lpstr>
      <vt:lpstr>Wingdings</vt:lpstr>
      <vt:lpstr>KU Leuven</vt:lpstr>
      <vt:lpstr>Evaluating the magnetic flux transport in the plasma sheet during geomagnetic storms using MMS + Geotail</vt:lpstr>
      <vt:lpstr>PowerPoint Presentation</vt:lpstr>
      <vt:lpstr>General Context - Motivation</vt:lpstr>
      <vt:lpstr>Powering the magnetotail</vt:lpstr>
      <vt:lpstr>Data used</vt:lpstr>
      <vt:lpstr>PowerPoint Presentation</vt:lpstr>
      <vt:lpstr>Definitions &amp; Criteria used</vt:lpstr>
      <vt:lpstr>Storm phases automatic classification</vt:lpstr>
      <vt:lpstr>Plasmasheet Coverage per mission – Strict Criteria</vt:lpstr>
      <vt:lpstr>Plasmasheet Coverage per mission – Flexible* Criteria</vt:lpstr>
      <vt:lpstr>Plasmasheet Coverage per mission – Flexible* Criteria</vt:lpstr>
      <vt:lpstr>Confirmation of previous results</vt:lpstr>
      <vt:lpstr>PowerPoint Presentation</vt:lpstr>
      <vt:lpstr>(-VxB)y– spatial distribution - Geotail</vt:lpstr>
      <vt:lpstr>(-VxB)y – spatial distribution - MMS</vt:lpstr>
      <vt:lpstr>Bz – spatial distribution - Geotail</vt:lpstr>
      <vt:lpstr>V⊥x – spatial distribution - Geotail</vt:lpstr>
      <vt:lpstr>PowerPoint Presentation</vt:lpstr>
      <vt:lpstr>(-VxB)y &amp; median flow - XY - Geotail</vt:lpstr>
      <vt:lpstr>ΔBz (wrt quiet phase) - XY - Geotail</vt:lpstr>
      <vt:lpstr>ΔV⊥x (wrt quiet phase) - XY - Geotail</vt:lpstr>
      <vt:lpstr>Storm - Main Phase Behavior</vt:lpstr>
      <vt:lpstr>Discussion &amp; Conclusion</vt:lpstr>
      <vt:lpstr>PowerPoint Presentation</vt:lpstr>
      <vt:lpstr>Future work: Connecting storms to SC coverage &amp; to transients</vt:lpstr>
      <vt:lpstr>Dusk – Dawn Asymmetry Velocity</vt:lpstr>
      <vt:lpstr>Bz – spatial distribution - MMS</vt:lpstr>
      <vt:lpstr>V⊥x – spatial distribution - MMS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2024-11-06T19:24:18Z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