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65" r:id="rId5"/>
    <p:sldId id="1526" r:id="rId6"/>
    <p:sldId id="956" r:id="rId7"/>
    <p:sldId id="1518" r:id="rId8"/>
    <p:sldId id="1515" r:id="rId9"/>
    <p:sldId id="1517" r:id="rId10"/>
    <p:sldId id="1514" r:id="rId11"/>
    <p:sldId id="1528" r:id="rId12"/>
    <p:sldId id="1527" r:id="rId13"/>
    <p:sldId id="1519" r:id="rId14"/>
    <p:sldId id="1520" r:id="rId15"/>
    <p:sldId id="1521" r:id="rId16"/>
    <p:sldId id="1516" r:id="rId17"/>
    <p:sldId id="260" r:id="rId18"/>
    <p:sldId id="272" r:id="rId19"/>
    <p:sldId id="1523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B3B"/>
    <a:srgbClr val="7F7F7F"/>
    <a:srgbClr val="FF0000"/>
    <a:srgbClr val="808080"/>
    <a:srgbClr val="0000FF"/>
    <a:srgbClr val="EAEAEA"/>
    <a:srgbClr val="FFC000"/>
    <a:srgbClr val="5F5F5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9" autoAdjust="0"/>
    <p:restoredTop sz="94096" autoAdjust="0"/>
  </p:normalViewPr>
  <p:slideViewPr>
    <p:cSldViewPr snapToGrid="0" snapToObjects="1">
      <p:cViewPr varScale="1">
        <p:scale>
          <a:sx n="129" d="100"/>
          <a:sy n="129" d="100"/>
        </p:scale>
        <p:origin x="1504" y="200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26-01-2025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26-01-2025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8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558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504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650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54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748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306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35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90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ML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Plasmasheet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Modeling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GEM 2024 |</a:t>
            </a:r>
            <a:r>
              <a:rPr lang="en-US" sz="1300" baseline="0" dirty="0">
                <a:solidFill>
                  <a:srgbClr val="5F5F5F"/>
                </a:solidFill>
              </a:rPr>
              <a:t> 27 Jun 24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26/01/2025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avvasraptis.github.io/" TargetMode="External"/><Relationship Id="rId4" Type="http://schemas.openxmlformats.org/officeDocument/2006/relationships/hyperlink" Target="mailto:savvas.rapti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3blue1brown.com/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10734261" cy="16502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Earth’s Plasma Sheet using Machine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210050"/>
            <a:ext cx="8870324" cy="1333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Savvas Raptis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Connor O’ Brien</a:t>
            </a:r>
            <a:r>
              <a:rPr lang="en-US" baseline="30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, Louis Richard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,Slava Merkin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Kareem Sorathia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>
                <a:solidFill>
                  <a:srgbClr val="000000"/>
                </a:solidFill>
              </a:rPr>
              <a:t>Eric Winter</a:t>
            </a:r>
            <a:r>
              <a:rPr lang="en-US" baseline="30000">
                <a:solidFill>
                  <a:srgbClr val="000000"/>
                </a:solidFill>
              </a:rPr>
              <a:t>1</a:t>
            </a:r>
            <a:r>
              <a:rPr lang="en-US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Simon Wing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</a:p>
          <a:p>
            <a:endParaRPr lang="en-US" baseline="30000" dirty="0">
              <a:solidFill>
                <a:srgbClr val="000000"/>
              </a:solidFill>
            </a:endParaRPr>
          </a:p>
          <a:p>
            <a:r>
              <a:rPr lang="en-US" baseline="30000" dirty="0">
                <a:solidFill>
                  <a:srgbClr val="000000"/>
                </a:solidFill>
              </a:rPr>
              <a:t>1 </a:t>
            </a:r>
            <a:r>
              <a:rPr lang="en-US" dirty="0">
                <a:solidFill>
                  <a:srgbClr val="000000"/>
                </a:solidFill>
              </a:rPr>
              <a:t>APL/JHU, Laurel, MD, US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Swedish Institute of Space Physics, Uppsala, Sweden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3 </a:t>
            </a:r>
            <a:r>
              <a:rPr lang="en-US" dirty="0">
                <a:solidFill>
                  <a:srgbClr val="000000"/>
                </a:solidFill>
              </a:rPr>
              <a:t>Center for Space Physics, Boston University, Boston, MA, USA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6795-6BE1-F346-81AB-7DB4A778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05" y="6172200"/>
            <a:ext cx="4090349" cy="67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326897"/>
            <a:ext cx="249299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savvas.raptis@jhuapl.edu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5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527A2-D5E9-909C-F32D-1E378D581FE7}"/>
              </a:ext>
            </a:extLst>
          </p:cNvPr>
          <p:cNvSpPr txBox="1"/>
          <p:nvPr/>
        </p:nvSpPr>
        <p:spPr>
          <a:xfrm>
            <a:off x="0" y="5803677"/>
            <a:ext cx="3593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Supported by John Hopkins University Applied Physics Laboratory independent R&amp;D fund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Density | 2D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A284D-F49C-E656-BF29-3760F4E97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798"/>
          <a:stretch/>
        </p:blipFill>
        <p:spPr>
          <a:xfrm>
            <a:off x="189931" y="1366301"/>
            <a:ext cx="2580565" cy="469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42659-FD99-3C69-0105-3EE37AE4E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30"/>
          <a:stretch/>
        </p:blipFill>
        <p:spPr>
          <a:xfrm>
            <a:off x="2770496" y="1366300"/>
            <a:ext cx="2803478" cy="4698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1782E4-326C-D4E5-11ED-D2C0DF81B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930"/>
          <a:stretch/>
        </p:blipFill>
        <p:spPr>
          <a:xfrm>
            <a:off x="5910363" y="1366300"/>
            <a:ext cx="2803478" cy="4698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A7FF1C-CD0E-76DE-B093-1A201F6A9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30"/>
          <a:stretch/>
        </p:blipFill>
        <p:spPr>
          <a:xfrm>
            <a:off x="8713841" y="1366300"/>
            <a:ext cx="2803478" cy="46986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7C9F80-3CCC-9808-4DF5-38CD95B6C055}"/>
              </a:ext>
            </a:extLst>
          </p:cNvPr>
          <p:cNvSpPr txBox="1"/>
          <p:nvPr/>
        </p:nvSpPr>
        <p:spPr>
          <a:xfrm>
            <a:off x="1293168" y="607117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Neural Networks modeling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3A2D4-3467-B166-EFA2-8B473898254D}"/>
              </a:ext>
            </a:extLst>
          </p:cNvPr>
          <p:cNvSpPr txBox="1"/>
          <p:nvPr/>
        </p:nvSpPr>
        <p:spPr>
          <a:xfrm>
            <a:off x="7191629" y="613222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Empirical modeling (TM03)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6AD995-193A-6045-BB51-0C674E59A247}"/>
              </a:ext>
            </a:extLst>
          </p:cNvPr>
          <p:cNvSpPr txBox="1"/>
          <p:nvPr/>
        </p:nvSpPr>
        <p:spPr>
          <a:xfrm rot="16200000">
            <a:off x="11302196" y="2343954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 [1/cc]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8F8A2-19B3-3F5F-BEF4-3B20303359AA}"/>
              </a:ext>
            </a:extLst>
          </p:cNvPr>
          <p:cNvSpPr txBox="1"/>
          <p:nvPr/>
        </p:nvSpPr>
        <p:spPr>
          <a:xfrm rot="16200000">
            <a:off x="11302196" y="4608490"/>
            <a:ext cx="70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 [1/cc]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8B97DD-A02F-7E0B-8BB5-5F0B22CF992F}"/>
              </a:ext>
            </a:extLst>
          </p:cNvPr>
          <p:cNvSpPr txBox="1"/>
          <p:nvPr/>
        </p:nvSpPr>
        <p:spPr>
          <a:xfrm>
            <a:off x="-65972" y="6408608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(ongoing)</a:t>
            </a:r>
          </a:p>
        </p:txBody>
      </p:sp>
    </p:spTree>
    <p:extLst>
      <p:ext uri="{BB962C8B-B14F-4D97-AF65-F5344CB8AC3E}">
        <p14:creationId xmlns:p14="http://schemas.microsoft.com/office/powerpoint/2010/main" val="409106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Modeling Temperature Ratios | Predictions vs 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27201-6ABC-0D64-872A-FACD30A963AE}"/>
              </a:ext>
            </a:extLst>
          </p:cNvPr>
          <p:cNvSpPr txBox="1"/>
          <p:nvPr/>
        </p:nvSpPr>
        <p:spPr>
          <a:xfrm>
            <a:off x="426178" y="944081"/>
            <a:ext cx="11339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An interesting quantity to see is Ti/</a:t>
            </a:r>
            <a:r>
              <a:rPr lang="en-US" dirty="0" err="1">
                <a:solidFill>
                  <a:srgbClr val="000000"/>
                </a:solidFill>
              </a:rPr>
              <a:t>Te</a:t>
            </a:r>
            <a:r>
              <a:rPr lang="en-US" dirty="0">
                <a:solidFill>
                  <a:srgbClr val="000000"/>
                </a:solidFill>
              </a:rPr>
              <a:t> both physically and for modeling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TM03 was fitted on </a:t>
            </a:r>
            <a:r>
              <a:rPr lang="en-US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 data, while DGSR16 on THEMIS. Let’s test them on MMS by looking at the ratio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E212A-0A4F-826B-4F07-5942C2BF13E7}"/>
              </a:ext>
            </a:extLst>
          </p:cNvPr>
          <p:cNvSpPr txBox="1"/>
          <p:nvPr/>
        </p:nvSpPr>
        <p:spPr>
          <a:xfrm>
            <a:off x="0" y="5421020"/>
            <a:ext cx="704180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Why 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</a:rPr>
              <a:t>I messed up with the empirical models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</a:rPr>
              <a:t>Models are valid on different spatial distances (orbits of </a:t>
            </a:r>
            <a:r>
              <a:rPr lang="en-US" sz="1500" dirty="0" err="1">
                <a:solidFill>
                  <a:srgbClr val="000000"/>
                </a:solidFill>
              </a:rPr>
              <a:t>Geotail</a:t>
            </a:r>
            <a:r>
              <a:rPr lang="en-US" sz="1500" dirty="0">
                <a:solidFill>
                  <a:srgbClr val="000000"/>
                </a:solidFill>
              </a:rPr>
              <a:t> and THEMIS)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</a:rPr>
              <a:t>Intercalibration issues and instrumental effect are very important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</a:rPr>
              <a:t>ML model targeting directly an objective is simply more efficient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768A101-4B62-8830-F107-3EB8A0CCC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683568"/>
              </p:ext>
            </p:extLst>
          </p:nvPr>
        </p:nvGraphicFramePr>
        <p:xfrm>
          <a:off x="8195052" y="2258267"/>
          <a:ext cx="2552220" cy="3085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740">
                  <a:extLst>
                    <a:ext uri="{9D8B030D-6E8A-4147-A177-3AD203B41FA5}">
                      <a16:colId xmlns:a16="http://schemas.microsoft.com/office/drawing/2014/main" val="3722937019"/>
                    </a:ext>
                  </a:extLst>
                </a:gridCol>
                <a:gridCol w="850740">
                  <a:extLst>
                    <a:ext uri="{9D8B030D-6E8A-4147-A177-3AD203B41FA5}">
                      <a16:colId xmlns:a16="http://schemas.microsoft.com/office/drawing/2014/main" val="3074667537"/>
                    </a:ext>
                  </a:extLst>
                </a:gridCol>
                <a:gridCol w="850740">
                  <a:extLst>
                    <a:ext uri="{9D8B030D-6E8A-4147-A177-3AD203B41FA5}">
                      <a16:colId xmlns:a16="http://schemas.microsoft.com/office/drawing/2014/main" val="3684653763"/>
                    </a:ext>
                  </a:extLst>
                </a:gridCol>
              </a:tblGrid>
              <a:tr h="43518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Base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4545474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2429499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MAE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3806786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RMSE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8466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 (</a:t>
                      </a:r>
                      <a:r>
                        <a:rPr lang="en-US" b="1" dirty="0" err="1">
                          <a:solidFill>
                            <a:srgbClr val="000000"/>
                          </a:solidFill>
                        </a:rPr>
                        <a:t>cor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7990502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8B0C5AD-93DF-7B4A-0A56-DF38CBFB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9" y="1904219"/>
            <a:ext cx="7772400" cy="3562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E37E2B-C45F-61A7-DECB-2233A2C859B2}"/>
              </a:ext>
            </a:extLst>
          </p:cNvPr>
          <p:cNvSpPr txBox="1"/>
          <p:nvPr/>
        </p:nvSpPr>
        <p:spPr>
          <a:xfrm>
            <a:off x="7519920" y="6398726"/>
            <a:ext cx="47532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Disclaimer: not exactly same input of original empirical models</a:t>
            </a:r>
          </a:p>
        </p:txBody>
      </p:sp>
    </p:spTree>
    <p:extLst>
      <p:ext uri="{BB962C8B-B14F-4D97-AF65-F5344CB8AC3E}">
        <p14:creationId xmlns:p14="http://schemas.microsoft.com/office/powerpoint/2010/main" val="7648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Temperature Ratios | 2D Maps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C3BF7-5979-860B-E6F9-DA594959E733}"/>
              </a:ext>
            </a:extLst>
          </p:cNvPr>
          <p:cNvSpPr txBox="1"/>
          <p:nvPr/>
        </p:nvSpPr>
        <p:spPr>
          <a:xfrm>
            <a:off x="220909" y="730343"/>
            <a:ext cx="11971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Note:</a:t>
            </a:r>
            <a:r>
              <a:rPr lang="en-US" dirty="0">
                <a:solidFill>
                  <a:srgbClr val="000000"/>
                </a:solidFill>
              </a:rPr>
              <a:t> here that this dataset I used from MMS are </a:t>
            </a:r>
            <a:r>
              <a:rPr lang="en-US" b="1" dirty="0">
                <a:solidFill>
                  <a:srgbClr val="000000"/>
                </a:solidFill>
              </a:rPr>
              <a:t>(a)</a:t>
            </a:r>
            <a:r>
              <a:rPr lang="en-US" dirty="0">
                <a:solidFill>
                  <a:srgbClr val="000000"/>
                </a:solidFill>
              </a:rPr>
              <a:t> not classified properly (on purpose) </a:t>
            </a:r>
            <a:r>
              <a:rPr lang="en-US" b="1" dirty="0">
                <a:solidFill>
                  <a:srgbClr val="000000"/>
                </a:solidFill>
              </a:rPr>
              <a:t>(b)</a:t>
            </a:r>
            <a:r>
              <a:rPr lang="en-US" dirty="0">
                <a:solidFill>
                  <a:srgbClr val="000000"/>
                </a:solidFill>
              </a:rPr>
              <a:t> trained with little optimization and </a:t>
            </a:r>
            <a:r>
              <a:rPr lang="en-US" b="1" dirty="0">
                <a:solidFill>
                  <a:srgbClr val="000000"/>
                </a:solidFill>
              </a:rPr>
              <a:t>(c)</a:t>
            </a:r>
            <a:r>
              <a:rPr lang="en-US" dirty="0">
                <a:solidFill>
                  <a:srgbClr val="000000"/>
                </a:solidFill>
              </a:rPr>
              <a:t> not pre-processed. Still, NN provide reasonable results.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3625A7-4FA3-CE44-07C3-A06560E1A629}"/>
              </a:ext>
            </a:extLst>
          </p:cNvPr>
          <p:cNvGrpSpPr/>
          <p:nvPr/>
        </p:nvGrpSpPr>
        <p:grpSpPr>
          <a:xfrm>
            <a:off x="7123590" y="1418585"/>
            <a:ext cx="3993774" cy="4931752"/>
            <a:chOff x="0" y="1637032"/>
            <a:chExt cx="3993774" cy="493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8961AA-E23E-4EE0-AB5C-FEB514B3A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979"/>
            <a:stretch/>
          </p:blipFill>
          <p:spPr>
            <a:xfrm>
              <a:off x="0" y="1637032"/>
              <a:ext cx="1968678" cy="49317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69A591-2B62-18E3-A119-E7CFB5C09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525"/>
            <a:stretch/>
          </p:blipFill>
          <p:spPr>
            <a:xfrm>
              <a:off x="2101152" y="1637032"/>
              <a:ext cx="1892622" cy="493175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FC6849-2A75-C26B-2E72-77676DD5EC46}"/>
              </a:ext>
            </a:extLst>
          </p:cNvPr>
          <p:cNvSpPr txBox="1"/>
          <p:nvPr/>
        </p:nvSpPr>
        <p:spPr>
          <a:xfrm>
            <a:off x="914206" y="624261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Neural Networks modeling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653AA-FF62-4768-1BA5-C3C5BFB0B593}"/>
              </a:ext>
            </a:extLst>
          </p:cNvPr>
          <p:cNvSpPr txBox="1"/>
          <p:nvPr/>
        </p:nvSpPr>
        <p:spPr>
          <a:xfrm>
            <a:off x="7502681" y="6294193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Empirical modeling (TM03/DSGR16)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116B67-1E43-C061-3C77-3017EC97A82F}"/>
              </a:ext>
            </a:extLst>
          </p:cNvPr>
          <p:cNvSpPr txBox="1"/>
          <p:nvPr/>
        </p:nvSpPr>
        <p:spPr>
          <a:xfrm>
            <a:off x="4628365" y="358280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 extreme values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C53894-FD30-1DD5-DD9A-BC4B86A54ECE}"/>
              </a:ext>
            </a:extLst>
          </p:cNvPr>
          <p:cNvSpPr/>
          <p:nvPr/>
        </p:nvSpPr>
        <p:spPr>
          <a:xfrm>
            <a:off x="715171" y="5481326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471AF47-4D24-A1FA-4553-C6B04B370221}"/>
              </a:ext>
            </a:extLst>
          </p:cNvPr>
          <p:cNvSpPr/>
          <p:nvPr/>
        </p:nvSpPr>
        <p:spPr>
          <a:xfrm>
            <a:off x="7502681" y="1652899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F4DE685-61F4-8C1F-DC81-2A7535F94678}"/>
              </a:ext>
            </a:extLst>
          </p:cNvPr>
          <p:cNvSpPr/>
          <p:nvPr/>
        </p:nvSpPr>
        <p:spPr>
          <a:xfrm>
            <a:off x="715172" y="1566881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B749F05-F7CA-F4AC-5308-3D9671AC1A14}"/>
              </a:ext>
            </a:extLst>
          </p:cNvPr>
          <p:cNvSpPr/>
          <p:nvPr/>
        </p:nvSpPr>
        <p:spPr>
          <a:xfrm>
            <a:off x="7520740" y="5577231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A55CCC-36E2-5F83-25A5-3AD1966D87BE}"/>
              </a:ext>
            </a:extLst>
          </p:cNvPr>
          <p:cNvGrpSpPr/>
          <p:nvPr/>
        </p:nvGrpSpPr>
        <p:grpSpPr>
          <a:xfrm>
            <a:off x="318022" y="1366735"/>
            <a:ext cx="3978322" cy="4992366"/>
            <a:chOff x="318022" y="1376674"/>
            <a:chExt cx="3978322" cy="49923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F7B7A2-FD43-9BD2-1539-200567DAA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268"/>
            <a:stretch/>
          </p:blipFill>
          <p:spPr>
            <a:xfrm>
              <a:off x="318022" y="1376674"/>
              <a:ext cx="1968678" cy="495061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4015ABB-4963-BD1C-235A-F97816C3E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070"/>
            <a:stretch/>
          </p:blipFill>
          <p:spPr>
            <a:xfrm>
              <a:off x="2360202" y="1399882"/>
              <a:ext cx="1936142" cy="4969158"/>
            </a:xfrm>
            <a:prstGeom prst="rect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A4E8AC2-17D6-910D-E3F3-1A6513422D84}"/>
              </a:ext>
            </a:extLst>
          </p:cNvPr>
          <p:cNvSpPr/>
          <p:nvPr/>
        </p:nvSpPr>
        <p:spPr>
          <a:xfrm>
            <a:off x="697112" y="1615236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7F4866E-0EA1-0FE5-2C1A-6015583D42FA}"/>
              </a:ext>
            </a:extLst>
          </p:cNvPr>
          <p:cNvSpPr/>
          <p:nvPr/>
        </p:nvSpPr>
        <p:spPr>
          <a:xfrm>
            <a:off x="715171" y="5539568"/>
            <a:ext cx="587189" cy="516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Summary &amp; 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79402-03FC-61B9-A59A-FF2E4313465C}"/>
              </a:ext>
            </a:extLst>
          </p:cNvPr>
          <p:cNvSpPr txBox="1"/>
          <p:nvPr/>
        </p:nvSpPr>
        <p:spPr>
          <a:xfrm>
            <a:off x="696037" y="990701"/>
            <a:ext cx="102767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Simple machine learning methods (ANNs) outperform empirical models when modeling bulk properties of plasma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Models introduce data-driven asymmetries to the picture not typically captured by analytical modeling efforts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Examine physical consequences of what models shown in terms of plasma sheet dynamics (Future work)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Discussion point: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There are many biases/instrumental effects in datasets. Be careful and always consult people that know the instrumentation and the caveats of each 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Also don’t assume that a model that is fitted on one mission is applicable on another.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513758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62"/>
            <a:ext cx="10515600" cy="451304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Modeling Bz </a:t>
            </a:r>
            <a:r>
              <a:rPr lang="en-US" dirty="0"/>
              <a:t>in XY plane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692330-D69F-C532-FFE0-22BE0E165FE9}"/>
              </a:ext>
            </a:extLst>
          </p:cNvPr>
          <p:cNvGrpSpPr/>
          <p:nvPr/>
        </p:nvGrpSpPr>
        <p:grpSpPr>
          <a:xfrm>
            <a:off x="4090745" y="1769500"/>
            <a:ext cx="2934671" cy="2333826"/>
            <a:chOff x="5234940" y="1927996"/>
            <a:chExt cx="2934671" cy="2333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B2E32B-5F23-C1F2-B82D-2E820003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940" y="1927996"/>
              <a:ext cx="2934671" cy="22630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D2756A-0742-2E4E-07B9-6CFDE9751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6100" y="4147477"/>
              <a:ext cx="2292350" cy="114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49C33-2C4E-EF80-FB9F-F3F60A679D01}"/>
              </a:ext>
            </a:extLst>
          </p:cNvPr>
          <p:cNvGrpSpPr/>
          <p:nvPr/>
        </p:nvGrpSpPr>
        <p:grpSpPr>
          <a:xfrm>
            <a:off x="7999902" y="1769500"/>
            <a:ext cx="3125765" cy="2333826"/>
            <a:chOff x="8512151" y="1927996"/>
            <a:chExt cx="3125765" cy="23338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476F1A-5832-81EE-A33A-6A2D36A3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2151" y="1927996"/>
              <a:ext cx="3125765" cy="23195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203DCA-C77E-EA80-E9A3-DD569CA3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8529" y="4147477"/>
              <a:ext cx="2292350" cy="11434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419D104-6222-DCC3-5101-61D952DECC93}"/>
              </a:ext>
            </a:extLst>
          </p:cNvPr>
          <p:cNvSpPr txBox="1"/>
          <p:nvPr/>
        </p:nvSpPr>
        <p:spPr>
          <a:xfrm>
            <a:off x="987552" y="4662243"/>
            <a:ext cx="1021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Gradient boosting is great as a tool, but is a bad “extrapolator”.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0000"/>
                </a:solidFill>
              </a:rPr>
              <a:t>It’s based on decision trees, so it finds mostly the “nearest” value rather than a new one, like a NN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792155-54F9-79EE-C2F7-95FBF177A122}"/>
              </a:ext>
            </a:extLst>
          </p:cNvPr>
          <p:cNvGrpSpPr/>
          <p:nvPr/>
        </p:nvGrpSpPr>
        <p:grpSpPr>
          <a:xfrm>
            <a:off x="517201" y="1769500"/>
            <a:ext cx="2847030" cy="2371609"/>
            <a:chOff x="2304031" y="1927996"/>
            <a:chExt cx="2847030" cy="23716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20C82-06DB-1639-F2FD-38DB2024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4031" y="1927996"/>
              <a:ext cx="2847030" cy="22630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21020C-3ABD-9EF8-DE73-5F4ABD1A1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0740" y="4185260"/>
              <a:ext cx="2292350" cy="114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99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Bz | Predictions vs Observations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D8E660-FEBD-FD99-79D1-06D59719E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19709"/>
              </p:ext>
            </p:extLst>
          </p:nvPr>
        </p:nvGraphicFramePr>
        <p:xfrm>
          <a:off x="8195052" y="2258267"/>
          <a:ext cx="2552220" cy="3085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740">
                  <a:extLst>
                    <a:ext uri="{9D8B030D-6E8A-4147-A177-3AD203B41FA5}">
                      <a16:colId xmlns:a16="http://schemas.microsoft.com/office/drawing/2014/main" val="3722937019"/>
                    </a:ext>
                  </a:extLst>
                </a:gridCol>
                <a:gridCol w="850740">
                  <a:extLst>
                    <a:ext uri="{9D8B030D-6E8A-4147-A177-3AD203B41FA5}">
                      <a16:colId xmlns:a16="http://schemas.microsoft.com/office/drawing/2014/main" val="3074667537"/>
                    </a:ext>
                  </a:extLst>
                </a:gridCol>
                <a:gridCol w="850740">
                  <a:extLst>
                    <a:ext uri="{9D8B030D-6E8A-4147-A177-3AD203B41FA5}">
                      <a16:colId xmlns:a16="http://schemas.microsoft.com/office/drawing/2014/main" val="3684653763"/>
                    </a:ext>
                  </a:extLst>
                </a:gridCol>
              </a:tblGrid>
              <a:tr h="43518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4545474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2429499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MAE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1.9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3806786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RMSE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2.67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3.635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8466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 (</a:t>
                      </a:r>
                      <a:r>
                        <a:rPr lang="en-US" b="1" dirty="0" err="1">
                          <a:solidFill>
                            <a:srgbClr val="000000"/>
                          </a:solidFill>
                        </a:rPr>
                        <a:t>cor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79905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1431F4-F7F4-3FFB-826D-465B9E57A9B2}"/>
              </a:ext>
            </a:extLst>
          </p:cNvPr>
          <p:cNvSpPr txBox="1"/>
          <p:nvPr/>
        </p:nvSpPr>
        <p:spPr>
          <a:xfrm>
            <a:off x="239146" y="5909983"/>
            <a:ext cx="5530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Presented Testing of NN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 Very prone to data leakage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Harder test set (i.e., 5 years of test data) gives R2 ~0.5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2CA9B-DD1F-464A-18A1-334501B8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6" y="1996407"/>
            <a:ext cx="7772400" cy="360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plasma sheet</a:t>
            </a:r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2D9F8-D8AE-D3A7-22B2-119E89348826}"/>
              </a:ext>
            </a:extLst>
          </p:cNvPr>
          <p:cNvSpPr txBox="1"/>
          <p:nvPr/>
        </p:nvSpPr>
        <p:spPr>
          <a:xfrm>
            <a:off x="7302500" y="1730778"/>
            <a:ext cx="474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Magnetotail reconnection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Bursty Bulk Flows (BBFs)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Global Convection</a:t>
            </a:r>
            <a:r>
              <a:rPr lang="el-GR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Ring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Modeling PS is useful for: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Understanding storm/substorm dynamics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Explain ring current configuration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Facilitate space weather modeling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Understand inner magnetosphere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rgbClr val="000000"/>
                </a:solidFill>
              </a:rPr>
              <a:t>Source for radiation belts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DFE1DD8-21D3-6919-CF1B-66B430D2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4008"/>
            <a:ext cx="6905014" cy="41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0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Baseline empirical models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86F9F-6458-4D01-C29E-38B25A4B8369}"/>
              </a:ext>
            </a:extLst>
          </p:cNvPr>
          <p:cNvSpPr txBox="1"/>
          <p:nvPr/>
        </p:nvSpPr>
        <p:spPr>
          <a:xfrm>
            <a:off x="117793" y="5902913"/>
            <a:ext cx="2283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Tsyganenko</a:t>
            </a:r>
            <a:r>
              <a:rPr lang="en-US" sz="1400" dirty="0">
                <a:solidFill>
                  <a:srgbClr val="000000"/>
                </a:solidFill>
              </a:rPr>
              <a:t> &amp; Mukai 2003</a:t>
            </a:r>
          </a:p>
        </p:txBody>
      </p:sp>
      <p:pic>
        <p:nvPicPr>
          <p:cNvPr id="9" name="Picture 2" descr="Details are in the caption following the image">
            <a:extLst>
              <a:ext uri="{FF2B5EF4-FFF2-40B4-BE49-F238E27FC236}">
                <a16:creationId xmlns:a16="http://schemas.microsoft.com/office/drawing/2014/main" id="{F5F58A44-E538-175A-BF64-56E80D17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3" y="767936"/>
            <a:ext cx="5117147" cy="51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etails are in the caption following the image">
            <a:extLst>
              <a:ext uri="{FF2B5EF4-FFF2-40B4-BE49-F238E27FC236}">
                <a16:creationId xmlns:a16="http://schemas.microsoft.com/office/drawing/2014/main" id="{AAE3DD46-E942-6012-B6D2-FCECAB25E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5"/>
          <a:stretch/>
        </p:blipFill>
        <p:spPr bwMode="auto">
          <a:xfrm>
            <a:off x="5463977" y="891466"/>
            <a:ext cx="6344344" cy="32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BECC3-35FD-858A-C643-061ED2E9E2A8}"/>
              </a:ext>
            </a:extLst>
          </p:cNvPr>
          <p:cNvSpPr txBox="1"/>
          <p:nvPr/>
        </p:nvSpPr>
        <p:spPr>
          <a:xfrm>
            <a:off x="7934221" y="3931079"/>
            <a:ext cx="3568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Dubyagin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19AC5-6479-AC08-0789-88AE35D23218}"/>
              </a:ext>
            </a:extLst>
          </p:cNvPr>
          <p:cNvSpPr txBox="1"/>
          <p:nvPr/>
        </p:nvSpPr>
        <p:spPr>
          <a:xfrm>
            <a:off x="5234940" y="4287086"/>
            <a:ext cx="713308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>
                <a:solidFill>
                  <a:srgbClr val="000000"/>
                </a:solidFill>
              </a:rPr>
              <a:t>Why then work on this?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Many more data points covering different conditions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MMS was not used and it can provide further information/validation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These models don’t include time history which may be important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</a:rPr>
              <a:t>ML methods can use non-linear relationship to produce better results.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A6638-9BE2-CA6C-9B80-D22A4F5B308F}"/>
              </a:ext>
            </a:extLst>
          </p:cNvPr>
          <p:cNvSpPr txBox="1"/>
          <p:nvPr/>
        </p:nvSpPr>
        <p:spPr>
          <a:xfrm>
            <a:off x="1206553" y="47094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Modelled with </a:t>
            </a:r>
            <a:r>
              <a:rPr lang="en-US" dirty="0" err="1">
                <a:solidFill>
                  <a:srgbClr val="000000"/>
                </a:solidFill>
              </a:rPr>
              <a:t>Geotail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1CA23-676F-B60B-6DE4-E258D8B8A9A2}"/>
              </a:ext>
            </a:extLst>
          </p:cNvPr>
          <p:cNvSpPr txBox="1"/>
          <p:nvPr/>
        </p:nvSpPr>
        <p:spPr>
          <a:xfrm>
            <a:off x="7606285" y="536030"/>
            <a:ext cx="25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Modelled with THEMIS</a:t>
            </a:r>
          </a:p>
        </p:txBody>
      </p:sp>
    </p:spTree>
    <p:extLst>
      <p:ext uri="{BB962C8B-B14F-4D97-AF65-F5344CB8AC3E}">
        <p14:creationId xmlns:p14="http://schemas.microsoft.com/office/powerpoint/2010/main" val="343946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dataset (</a:t>
            </a:r>
            <a:r>
              <a:rPr lang="en-US" dirty="0" err="1"/>
              <a:t>i.e</a:t>
            </a:r>
            <a:r>
              <a:rPr lang="en-US" dirty="0"/>
              <a:t>, output – Central Plasma Sheet)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9BB60-A15E-699B-50E3-F091A1C61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04" y="789089"/>
            <a:ext cx="3784600" cy="553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35519-6F31-31C1-CEF2-0D42131F6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51" r="68825" b="2762"/>
          <a:stretch/>
        </p:blipFill>
        <p:spPr>
          <a:xfrm>
            <a:off x="3833644" y="789089"/>
            <a:ext cx="3784600" cy="544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21D76-18C1-52A0-20C6-4C4D9CA640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27" t="90688" r="40173" b="6827"/>
          <a:stretch/>
        </p:blipFill>
        <p:spPr>
          <a:xfrm>
            <a:off x="1511179" y="6293962"/>
            <a:ext cx="1351649" cy="27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DA197-5888-F3FE-A876-8817D4BF63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27" t="90688" r="40173" b="6827"/>
          <a:stretch/>
        </p:blipFill>
        <p:spPr>
          <a:xfrm>
            <a:off x="5050119" y="6293962"/>
            <a:ext cx="1351649" cy="277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AE544-8638-F292-DAFF-487E7E1858FE}"/>
              </a:ext>
            </a:extLst>
          </p:cNvPr>
          <p:cNvSpPr txBox="1"/>
          <p:nvPr/>
        </p:nvSpPr>
        <p:spPr>
          <a:xfrm>
            <a:off x="7853130" y="2891645"/>
            <a:ext cx="35285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lphaUcParenBoth"/>
            </a:pPr>
            <a:r>
              <a:rPr lang="en-US" b="1" dirty="0" err="1">
                <a:solidFill>
                  <a:srgbClr val="000000"/>
                </a:solidFill>
              </a:rPr>
              <a:t>Geotail</a:t>
            </a:r>
            <a:r>
              <a:rPr lang="en-US" b="1" dirty="0">
                <a:solidFill>
                  <a:srgbClr val="000000"/>
                </a:solidFill>
              </a:rPr>
              <a:t> (1994 - 2022)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&gt;1 million points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(B) MMS (2015 – 2024)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~ 250k points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Output</a:t>
            </a:r>
            <a:r>
              <a:rPr lang="en-US" dirty="0">
                <a:solidFill>
                  <a:srgbClr val="000000"/>
                </a:solidFill>
              </a:rPr>
              <a:t>: plasma moments and magnetometer data.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54EC0-D0D6-17DF-391A-724F19FF1238}"/>
              </a:ext>
            </a:extLst>
          </p:cNvPr>
          <p:cNvSpPr txBox="1"/>
          <p:nvPr/>
        </p:nvSpPr>
        <p:spPr>
          <a:xfrm>
            <a:off x="9961902" y="6385125"/>
            <a:ext cx="2230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Presentation at MESO 15:30+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1E87D-8DA1-3593-01A0-505BBDAEEDBA}"/>
              </a:ext>
            </a:extLst>
          </p:cNvPr>
          <p:cNvSpPr txBox="1"/>
          <p:nvPr/>
        </p:nvSpPr>
        <p:spPr>
          <a:xfrm>
            <a:off x="-65972" y="6408608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313329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Methods - Neural Networks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71D3E-7564-2209-6EB1-9A4FDC76A163}"/>
              </a:ext>
            </a:extLst>
          </p:cNvPr>
          <p:cNvSpPr txBox="1"/>
          <p:nvPr/>
        </p:nvSpPr>
        <p:spPr>
          <a:xfrm>
            <a:off x="0" y="6332220"/>
            <a:ext cx="7585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Also tried Gradient boosting which works great, but remember folks: trees can’t extrapolate...</a:t>
            </a:r>
          </a:p>
        </p:txBody>
      </p:sp>
      <p:pic>
        <p:nvPicPr>
          <p:cNvPr id="11" name="network-propagation">
            <a:hlinkClick r:id="" action="ppaction://media"/>
            <a:extLst>
              <a:ext uri="{FF2B5EF4-FFF2-40B4-BE49-F238E27FC236}">
                <a16:creationId xmlns:a16="http://schemas.microsoft.com/office/drawing/2014/main" id="{9F38D16A-C59B-7B35-46E3-76973537B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760" y="1005053"/>
            <a:ext cx="8618479" cy="4847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A7F65D-E859-C67D-3BDB-D8EDA09BFEA9}"/>
              </a:ext>
            </a:extLst>
          </p:cNvPr>
          <p:cNvSpPr txBox="1"/>
          <p:nvPr/>
        </p:nvSpPr>
        <p:spPr>
          <a:xfrm>
            <a:off x="7816850" y="5786267"/>
            <a:ext cx="26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6"/>
              </a:rPr>
              <a:t>www.3blue1brown.com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04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 Scientist POV (i.e., Input and output)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2DFB3-B594-D755-2AFD-885E1C0D9A16}"/>
              </a:ext>
            </a:extLst>
          </p:cNvPr>
          <p:cNvSpPr txBox="1"/>
          <p:nvPr/>
        </p:nvSpPr>
        <p:spPr>
          <a:xfrm>
            <a:off x="0" y="6211738"/>
            <a:ext cx="448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Currently using </a:t>
            </a:r>
            <a:r>
              <a:rPr lang="en-US" sz="1200" dirty="0" err="1">
                <a:solidFill>
                  <a:srgbClr val="000000"/>
                </a:solidFill>
              </a:rPr>
              <a:t>OMNIweb</a:t>
            </a:r>
            <a:r>
              <a:rPr lang="en-US" sz="1200" dirty="0">
                <a:solidFill>
                  <a:srgbClr val="000000"/>
                </a:solidFill>
              </a:rPr>
              <a:t> -5min (averaged over 30 mins)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More options such as using WIND data directly are to be tested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6E478-8CF1-1157-0838-EFBA822B70F4}"/>
              </a:ext>
            </a:extLst>
          </p:cNvPr>
          <p:cNvSpPr txBox="1"/>
          <p:nvPr/>
        </p:nvSpPr>
        <p:spPr>
          <a:xfrm>
            <a:off x="89910" y="5042879"/>
            <a:ext cx="556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solar wind features (e.g., n, B, etc.) + geomagnetic indices including time history up to 6h</a:t>
            </a:r>
          </a:p>
          <a:p>
            <a:r>
              <a:rPr lang="en-US" dirty="0">
                <a:solidFill>
                  <a:srgbClr val="000000"/>
                </a:solidFill>
              </a:rPr>
              <a:t>r: Location of SC measuring output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CD5313-3A0B-36E1-95D9-DCDA4276124D}"/>
              </a:ext>
            </a:extLst>
          </p:cNvPr>
          <p:cNvGrpSpPr/>
          <p:nvPr/>
        </p:nvGrpSpPr>
        <p:grpSpPr>
          <a:xfrm>
            <a:off x="2005392" y="1283518"/>
            <a:ext cx="8203883" cy="3585576"/>
            <a:chOff x="211816" y="1283518"/>
            <a:chExt cx="8203883" cy="35855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D3D75-DA4A-C99D-30A9-56394483D19E}"/>
                </a:ext>
              </a:extLst>
            </p:cNvPr>
            <p:cNvSpPr txBox="1"/>
            <p:nvPr/>
          </p:nvSpPr>
          <p:spPr>
            <a:xfrm>
              <a:off x="856551" y="1283518"/>
              <a:ext cx="1662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Solar wind properties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CFE18A-73EB-93F1-BC42-FCCDC3556D2E}"/>
                </a:ext>
              </a:extLst>
            </p:cNvPr>
            <p:cNvSpPr/>
            <p:nvPr/>
          </p:nvSpPr>
          <p:spPr>
            <a:xfrm>
              <a:off x="211816" y="2311400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436333-68E4-7CFC-29C8-5A9143A51B0B}"/>
                </a:ext>
              </a:extLst>
            </p:cNvPr>
            <p:cNvSpPr/>
            <p:nvPr/>
          </p:nvSpPr>
          <p:spPr>
            <a:xfrm>
              <a:off x="3325388" y="2316394"/>
              <a:ext cx="2076598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82E47B-6D01-1F10-7D74-42819D615315}"/>
                </a:ext>
              </a:extLst>
            </p:cNvPr>
            <p:cNvSpPr txBox="1"/>
            <p:nvPr/>
          </p:nvSpPr>
          <p:spPr>
            <a:xfrm>
              <a:off x="6018135" y="1288381"/>
              <a:ext cx="18742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Plasma Sheet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Quantity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68B270-F75E-2585-325F-7A44BB7CC520}"/>
                </a:ext>
              </a:extLst>
            </p:cNvPr>
            <p:cNvSpPr/>
            <p:nvPr/>
          </p:nvSpPr>
          <p:spPr>
            <a:xfrm>
              <a:off x="5576964" y="2316394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41EC2-EA3A-BA73-7018-6E6071623F3B}"/>
                </a:ext>
              </a:extLst>
            </p:cNvPr>
            <p:cNvSpPr txBox="1"/>
            <p:nvPr/>
          </p:nvSpPr>
          <p:spPr>
            <a:xfrm>
              <a:off x="2950504" y="1531764"/>
              <a:ext cx="2741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Dense Neural Network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</a:t>
              </a:r>
              <a:endParaRPr lang="en-US" sz="2000" dirty="0">
                <a:solidFill>
                  <a:prstClr val="black"/>
                </a:solidFill>
                <a:latin typeface="Garamond Premr Pro" panose="02020402060506020403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D4BD8B-33A7-1B78-D105-DA547F4BC919}"/>
                </a:ext>
              </a:extLst>
            </p:cNvPr>
            <p:cNvCxnSpPr>
              <a:cxnSpLocks/>
            </p:cNvCxnSpPr>
            <p:nvPr/>
          </p:nvCxnSpPr>
          <p:spPr>
            <a:xfrm>
              <a:off x="2064490" y="3587288"/>
              <a:ext cx="1108890" cy="46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Flowchart: Connector 117">
              <a:extLst>
                <a:ext uri="{FF2B5EF4-FFF2-40B4-BE49-F238E27FC236}">
                  <a16:creationId xmlns:a16="http://schemas.microsoft.com/office/drawing/2014/main" id="{033F727B-6F99-0DC7-327E-056FD17702A0}"/>
                </a:ext>
              </a:extLst>
            </p:cNvPr>
            <p:cNvSpPr/>
            <p:nvPr/>
          </p:nvSpPr>
          <p:spPr>
            <a:xfrm>
              <a:off x="3401268" y="33339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lowchart: Connector 118">
              <a:extLst>
                <a:ext uri="{FF2B5EF4-FFF2-40B4-BE49-F238E27FC236}">
                  <a16:creationId xmlns:a16="http://schemas.microsoft.com/office/drawing/2014/main" id="{8C26D3C0-B7DB-67A0-9203-32D43AFDCBB5}"/>
                </a:ext>
              </a:extLst>
            </p:cNvPr>
            <p:cNvSpPr/>
            <p:nvPr/>
          </p:nvSpPr>
          <p:spPr>
            <a:xfrm>
              <a:off x="3401268" y="40197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lowchart: Connector 119">
              <a:extLst>
                <a:ext uri="{FF2B5EF4-FFF2-40B4-BE49-F238E27FC236}">
                  <a16:creationId xmlns:a16="http://schemas.microsoft.com/office/drawing/2014/main" id="{31997A16-6179-007E-1144-530CAC9D5744}"/>
                </a:ext>
              </a:extLst>
            </p:cNvPr>
            <p:cNvSpPr/>
            <p:nvPr/>
          </p:nvSpPr>
          <p:spPr>
            <a:xfrm>
              <a:off x="4056455" y="359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lowchart: Connector 120">
              <a:extLst>
                <a:ext uri="{FF2B5EF4-FFF2-40B4-BE49-F238E27FC236}">
                  <a16:creationId xmlns:a16="http://schemas.microsoft.com/office/drawing/2014/main" id="{16E811A9-B548-EF70-0578-E162BFF30C75}"/>
                </a:ext>
              </a:extLst>
            </p:cNvPr>
            <p:cNvSpPr/>
            <p:nvPr/>
          </p:nvSpPr>
          <p:spPr>
            <a:xfrm>
              <a:off x="3402057" y="26547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lowchart: Connector 121">
              <a:extLst>
                <a:ext uri="{FF2B5EF4-FFF2-40B4-BE49-F238E27FC236}">
                  <a16:creationId xmlns:a16="http://schemas.microsoft.com/office/drawing/2014/main" id="{39754E31-4E66-2BC3-A37B-74E2E736C1F6}"/>
                </a:ext>
              </a:extLst>
            </p:cNvPr>
            <p:cNvSpPr/>
            <p:nvPr/>
          </p:nvSpPr>
          <p:spPr>
            <a:xfrm>
              <a:off x="4061588" y="28833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ADA529-AD1A-667E-1FD8-CC5BAF3F279E}"/>
                    </a:ext>
                  </a:extLst>
                </p:cNvPr>
                <p:cNvSpPr txBox="1"/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E69F1C6-02EA-B911-F296-3AD758CE3BDC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5116741" y="3567710"/>
              <a:ext cx="707573" cy="182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70FB34-EA83-B116-4E74-C0FE70141CDC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3859257" y="2883311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B26570-D2A2-B1F8-4BD6-BC37C98BBF8B}"/>
                </a:ext>
              </a:extLst>
            </p:cNvPr>
            <p:cNvCxnSpPr>
              <a:stCxn id="18" idx="6"/>
              <a:endCxn id="22" idx="2"/>
            </p:cNvCxnSpPr>
            <p:nvPr/>
          </p:nvCxnSpPr>
          <p:spPr>
            <a:xfrm flipV="1">
              <a:off x="3858468" y="3111911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9866FC-394A-4A47-41C6-86CD9E5C3D45}"/>
                </a:ext>
              </a:extLst>
            </p:cNvPr>
            <p:cNvCxnSpPr>
              <a:stCxn id="19" idx="6"/>
              <a:endCxn id="22" idx="2"/>
            </p:cNvCxnSpPr>
            <p:nvPr/>
          </p:nvCxnSpPr>
          <p:spPr>
            <a:xfrm flipV="1">
              <a:off x="3858468" y="3111911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1E98AA-E55F-2967-C937-6F302643EE21}"/>
                </a:ext>
              </a:extLst>
            </p:cNvPr>
            <p:cNvCxnSpPr>
              <a:stCxn id="21" idx="6"/>
              <a:endCxn id="20" idx="2"/>
            </p:cNvCxnSpPr>
            <p:nvPr/>
          </p:nvCxnSpPr>
          <p:spPr>
            <a:xfrm>
              <a:off x="3859257" y="2883311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D2AE8C-3573-FA6D-EDA9-F42053B90FC2}"/>
                </a:ext>
              </a:extLst>
            </p:cNvPr>
            <p:cNvCxnSpPr>
              <a:stCxn id="18" idx="6"/>
              <a:endCxn id="20" idx="2"/>
            </p:cNvCxnSpPr>
            <p:nvPr/>
          </p:nvCxnSpPr>
          <p:spPr>
            <a:xfrm>
              <a:off x="3858468" y="3562516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F98F45-9D75-A366-4D80-31F4C8A3B78B}"/>
                </a:ext>
              </a:extLst>
            </p:cNvPr>
            <p:cNvCxnSpPr>
              <a:stCxn id="19" idx="6"/>
              <a:endCxn id="20" idx="2"/>
            </p:cNvCxnSpPr>
            <p:nvPr/>
          </p:nvCxnSpPr>
          <p:spPr>
            <a:xfrm flipV="1">
              <a:off x="3858468" y="3820115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/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/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2000" dirty="0">
                    <a:solidFill>
                      <a:srgbClr val="00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+5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−3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65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blipFill>
                  <a:blip r:embed="rId7"/>
                  <a:stretch>
                    <a:fillRect b="-87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C8602A8-FBDA-ABFC-9B9F-75231E76F63B}"/>
              </a:ext>
            </a:extLst>
          </p:cNvPr>
          <p:cNvSpPr txBox="1"/>
          <p:nvPr/>
        </p:nvSpPr>
        <p:spPr>
          <a:xfrm>
            <a:off x="7617890" y="5082260"/>
            <a:ext cx="448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Output: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y: Different quantities at plasma sheet (e.g., n, B, T etc.)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2CA75D-9C37-7B58-19BA-53C38015DD60}"/>
              </a:ext>
            </a:extLst>
          </p:cNvPr>
          <p:cNvSpPr txBox="1"/>
          <p:nvPr/>
        </p:nvSpPr>
        <p:spPr>
          <a:xfrm>
            <a:off x="7617890" y="6243208"/>
            <a:ext cx="420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Results here shown for 5min averaged quantities for output</a:t>
            </a:r>
          </a:p>
        </p:txBody>
      </p:sp>
    </p:spTree>
    <p:extLst>
      <p:ext uri="{BB962C8B-B14F-4D97-AF65-F5344CB8AC3E}">
        <p14:creationId xmlns:p14="http://schemas.microsoft.com/office/powerpoint/2010/main" val="69277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5E08-852B-3C02-C63E-CB1B2A4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12"/>
            <a:ext cx="10515600" cy="9066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Density | Predictions vs Observations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D8E660-FEBD-FD99-79D1-06D59719E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434110"/>
              </p:ext>
            </p:extLst>
          </p:nvPr>
        </p:nvGraphicFramePr>
        <p:xfrm>
          <a:off x="8195052" y="2258267"/>
          <a:ext cx="3402960" cy="3085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740">
                  <a:extLst>
                    <a:ext uri="{9D8B030D-6E8A-4147-A177-3AD203B41FA5}">
                      <a16:colId xmlns:a16="http://schemas.microsoft.com/office/drawing/2014/main" val="3722937019"/>
                    </a:ext>
                  </a:extLst>
                </a:gridCol>
                <a:gridCol w="850740">
                  <a:extLst>
                    <a:ext uri="{9D8B030D-6E8A-4147-A177-3AD203B41FA5}">
                      <a16:colId xmlns:a16="http://schemas.microsoft.com/office/drawing/2014/main" val="3080837299"/>
                    </a:ext>
                  </a:extLst>
                </a:gridCol>
                <a:gridCol w="850740">
                  <a:extLst>
                    <a:ext uri="{9D8B030D-6E8A-4147-A177-3AD203B41FA5}">
                      <a16:colId xmlns:a16="http://schemas.microsoft.com/office/drawing/2014/main" val="3074667537"/>
                    </a:ext>
                  </a:extLst>
                </a:gridCol>
                <a:gridCol w="850740">
                  <a:extLst>
                    <a:ext uri="{9D8B030D-6E8A-4147-A177-3AD203B41FA5}">
                      <a16:colId xmlns:a16="http://schemas.microsoft.com/office/drawing/2014/main" val="3684653763"/>
                    </a:ext>
                  </a:extLst>
                </a:gridCol>
              </a:tblGrid>
              <a:tr h="43518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TM03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Base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4545474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2429499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MAE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3806786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RMSE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8466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r (</a:t>
                      </a:r>
                      <a:r>
                        <a:rPr lang="en-US" b="1" dirty="0" err="1">
                          <a:solidFill>
                            <a:srgbClr val="000000"/>
                          </a:solidFill>
                        </a:rPr>
                        <a:t>cor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0.83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0.57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79905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1431F4-F7F4-3FFB-826D-465B9E57A9B2}"/>
              </a:ext>
            </a:extLst>
          </p:cNvPr>
          <p:cNvSpPr txBox="1"/>
          <p:nvPr/>
        </p:nvSpPr>
        <p:spPr>
          <a:xfrm>
            <a:off x="310510" y="5823890"/>
            <a:ext cx="6763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Presented Testing of NN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 Prone to data leakage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Harder test set (i.e., 5 years of out of sample test data) gives R2 ~0.5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F8B22E-A99F-1597-4DDC-F8EF1B8C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9" y="2004493"/>
            <a:ext cx="7772400" cy="3592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7BF678-F3B7-BEC0-5EA1-A0215D575209}"/>
              </a:ext>
            </a:extLst>
          </p:cNvPr>
          <p:cNvSpPr txBox="1"/>
          <p:nvPr/>
        </p:nvSpPr>
        <p:spPr>
          <a:xfrm>
            <a:off x="7519920" y="6398726"/>
            <a:ext cx="47532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Disclaimer: not exactly same input of original empirical models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99C91D-1A85-CF7D-2831-C56713DB85EA}"/>
              </a:ext>
            </a:extLst>
          </p:cNvPr>
          <p:cNvCxnSpPr/>
          <p:nvPr/>
        </p:nvCxnSpPr>
        <p:spPr>
          <a:xfrm flipV="1">
            <a:off x="6096000" y="1260887"/>
            <a:ext cx="977900" cy="74360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FC9354-6A29-F3D5-658A-B2585B4BA2A1}"/>
              </a:ext>
            </a:extLst>
          </p:cNvPr>
          <p:cNvSpPr txBox="1"/>
          <p:nvPr/>
        </p:nvSpPr>
        <p:spPr>
          <a:xfrm>
            <a:off x="5168900" y="941128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 that maximizes correlation for input and output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48BE5D-7CC2-9272-0A62-0684A3EDAAD8}"/>
              </a:ext>
            </a:extLst>
          </p:cNvPr>
          <p:cNvSpPr txBox="1"/>
          <p:nvPr/>
        </p:nvSpPr>
        <p:spPr>
          <a:xfrm>
            <a:off x="-65972" y="6408608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Raptis+ 2024 (ongoing)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25B6C-AC12-97FA-279F-FA3292811DCF}"/>
              </a:ext>
            </a:extLst>
          </p:cNvPr>
          <p:cNvSpPr txBox="1"/>
          <p:nvPr/>
        </p:nvSpPr>
        <p:spPr>
          <a:xfrm>
            <a:off x="9182234" y="53170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23417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 Scientist POV (i.e., Input and output)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2DFB3-B594-D755-2AFD-885E1C0D9A16}"/>
              </a:ext>
            </a:extLst>
          </p:cNvPr>
          <p:cNvSpPr txBox="1"/>
          <p:nvPr/>
        </p:nvSpPr>
        <p:spPr>
          <a:xfrm>
            <a:off x="0" y="6211738"/>
            <a:ext cx="448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Currently using </a:t>
            </a:r>
            <a:r>
              <a:rPr lang="en-US" sz="1200" dirty="0" err="1">
                <a:solidFill>
                  <a:srgbClr val="000000"/>
                </a:solidFill>
              </a:rPr>
              <a:t>OMNIweb</a:t>
            </a:r>
            <a:r>
              <a:rPr lang="en-US" sz="1200" dirty="0">
                <a:solidFill>
                  <a:srgbClr val="000000"/>
                </a:solidFill>
              </a:rPr>
              <a:t> -5min (averaged over 30 mins)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More options such as using WIND data directly are to be tested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6E478-8CF1-1157-0838-EFBA822B70F4}"/>
              </a:ext>
            </a:extLst>
          </p:cNvPr>
          <p:cNvSpPr txBox="1"/>
          <p:nvPr/>
        </p:nvSpPr>
        <p:spPr>
          <a:xfrm>
            <a:off x="89910" y="5042879"/>
            <a:ext cx="556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solar wind features (e.g., n, B, etc.) + geomagnetic indices including time history up to 6h</a:t>
            </a:r>
          </a:p>
          <a:p>
            <a:r>
              <a:rPr lang="en-US" dirty="0">
                <a:solidFill>
                  <a:srgbClr val="000000"/>
                </a:solidFill>
              </a:rPr>
              <a:t>r: Location of SC measuring output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CD5313-3A0B-36E1-95D9-DCDA4276124D}"/>
              </a:ext>
            </a:extLst>
          </p:cNvPr>
          <p:cNvGrpSpPr/>
          <p:nvPr/>
        </p:nvGrpSpPr>
        <p:grpSpPr>
          <a:xfrm>
            <a:off x="2005392" y="1283518"/>
            <a:ext cx="8203883" cy="3585576"/>
            <a:chOff x="211816" y="1283518"/>
            <a:chExt cx="8203883" cy="35855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D3D75-DA4A-C99D-30A9-56394483D19E}"/>
                </a:ext>
              </a:extLst>
            </p:cNvPr>
            <p:cNvSpPr txBox="1"/>
            <p:nvPr/>
          </p:nvSpPr>
          <p:spPr>
            <a:xfrm>
              <a:off x="856551" y="1283518"/>
              <a:ext cx="1662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Solar wind properties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CFE18A-73EB-93F1-BC42-FCCDC3556D2E}"/>
                </a:ext>
              </a:extLst>
            </p:cNvPr>
            <p:cNvSpPr/>
            <p:nvPr/>
          </p:nvSpPr>
          <p:spPr>
            <a:xfrm>
              <a:off x="211816" y="2311400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436333-68E4-7CFC-29C8-5A9143A51B0B}"/>
                </a:ext>
              </a:extLst>
            </p:cNvPr>
            <p:cNvSpPr/>
            <p:nvPr/>
          </p:nvSpPr>
          <p:spPr>
            <a:xfrm>
              <a:off x="3325388" y="2316394"/>
              <a:ext cx="2076598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82E47B-6D01-1F10-7D74-42819D615315}"/>
                </a:ext>
              </a:extLst>
            </p:cNvPr>
            <p:cNvSpPr txBox="1"/>
            <p:nvPr/>
          </p:nvSpPr>
          <p:spPr>
            <a:xfrm>
              <a:off x="6018135" y="1288381"/>
              <a:ext cx="18742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Plasma Sheet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Quantity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68B270-F75E-2585-325F-7A44BB7CC520}"/>
                </a:ext>
              </a:extLst>
            </p:cNvPr>
            <p:cNvSpPr/>
            <p:nvPr/>
          </p:nvSpPr>
          <p:spPr>
            <a:xfrm>
              <a:off x="5576964" y="2316394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41EC2-EA3A-BA73-7018-6E6071623F3B}"/>
                </a:ext>
              </a:extLst>
            </p:cNvPr>
            <p:cNvSpPr txBox="1"/>
            <p:nvPr/>
          </p:nvSpPr>
          <p:spPr>
            <a:xfrm>
              <a:off x="2950504" y="1531764"/>
              <a:ext cx="2741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Dense Neural Network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</a:t>
              </a:r>
              <a:endParaRPr lang="en-US" sz="2000" dirty="0">
                <a:solidFill>
                  <a:prstClr val="black"/>
                </a:solidFill>
                <a:latin typeface="Garamond Premr Pro" panose="02020402060506020403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D4BD8B-33A7-1B78-D105-DA547F4BC919}"/>
                </a:ext>
              </a:extLst>
            </p:cNvPr>
            <p:cNvCxnSpPr>
              <a:cxnSpLocks/>
            </p:cNvCxnSpPr>
            <p:nvPr/>
          </p:nvCxnSpPr>
          <p:spPr>
            <a:xfrm>
              <a:off x="2064490" y="3587288"/>
              <a:ext cx="1108890" cy="46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Flowchart: Connector 117">
              <a:extLst>
                <a:ext uri="{FF2B5EF4-FFF2-40B4-BE49-F238E27FC236}">
                  <a16:creationId xmlns:a16="http://schemas.microsoft.com/office/drawing/2014/main" id="{033F727B-6F99-0DC7-327E-056FD17702A0}"/>
                </a:ext>
              </a:extLst>
            </p:cNvPr>
            <p:cNvSpPr/>
            <p:nvPr/>
          </p:nvSpPr>
          <p:spPr>
            <a:xfrm>
              <a:off x="3401268" y="33339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lowchart: Connector 118">
              <a:extLst>
                <a:ext uri="{FF2B5EF4-FFF2-40B4-BE49-F238E27FC236}">
                  <a16:creationId xmlns:a16="http://schemas.microsoft.com/office/drawing/2014/main" id="{8C26D3C0-B7DB-67A0-9203-32D43AFDCBB5}"/>
                </a:ext>
              </a:extLst>
            </p:cNvPr>
            <p:cNvSpPr/>
            <p:nvPr/>
          </p:nvSpPr>
          <p:spPr>
            <a:xfrm>
              <a:off x="3401268" y="40197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lowchart: Connector 119">
              <a:extLst>
                <a:ext uri="{FF2B5EF4-FFF2-40B4-BE49-F238E27FC236}">
                  <a16:creationId xmlns:a16="http://schemas.microsoft.com/office/drawing/2014/main" id="{31997A16-6179-007E-1144-530CAC9D5744}"/>
                </a:ext>
              </a:extLst>
            </p:cNvPr>
            <p:cNvSpPr/>
            <p:nvPr/>
          </p:nvSpPr>
          <p:spPr>
            <a:xfrm>
              <a:off x="4056455" y="359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lowchart: Connector 120">
              <a:extLst>
                <a:ext uri="{FF2B5EF4-FFF2-40B4-BE49-F238E27FC236}">
                  <a16:creationId xmlns:a16="http://schemas.microsoft.com/office/drawing/2014/main" id="{16E811A9-B548-EF70-0578-E162BFF30C75}"/>
                </a:ext>
              </a:extLst>
            </p:cNvPr>
            <p:cNvSpPr/>
            <p:nvPr/>
          </p:nvSpPr>
          <p:spPr>
            <a:xfrm>
              <a:off x="3402057" y="26547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lowchart: Connector 121">
              <a:extLst>
                <a:ext uri="{FF2B5EF4-FFF2-40B4-BE49-F238E27FC236}">
                  <a16:creationId xmlns:a16="http://schemas.microsoft.com/office/drawing/2014/main" id="{39754E31-4E66-2BC3-A37B-74E2E736C1F6}"/>
                </a:ext>
              </a:extLst>
            </p:cNvPr>
            <p:cNvSpPr/>
            <p:nvPr/>
          </p:nvSpPr>
          <p:spPr>
            <a:xfrm>
              <a:off x="4061588" y="28833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ADA529-AD1A-667E-1FD8-CC5BAF3F279E}"/>
                    </a:ext>
                  </a:extLst>
                </p:cNvPr>
                <p:cNvSpPr txBox="1"/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E69F1C6-02EA-B911-F296-3AD758CE3BDC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5116741" y="3567710"/>
              <a:ext cx="707573" cy="182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70FB34-EA83-B116-4E74-C0FE70141CDC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3859257" y="2883311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B26570-D2A2-B1F8-4BD6-BC37C98BBF8B}"/>
                </a:ext>
              </a:extLst>
            </p:cNvPr>
            <p:cNvCxnSpPr>
              <a:stCxn id="18" idx="6"/>
              <a:endCxn id="22" idx="2"/>
            </p:cNvCxnSpPr>
            <p:nvPr/>
          </p:nvCxnSpPr>
          <p:spPr>
            <a:xfrm flipV="1">
              <a:off x="3858468" y="3111911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9866FC-394A-4A47-41C6-86CD9E5C3D45}"/>
                </a:ext>
              </a:extLst>
            </p:cNvPr>
            <p:cNvCxnSpPr>
              <a:stCxn id="19" idx="6"/>
              <a:endCxn id="22" idx="2"/>
            </p:cNvCxnSpPr>
            <p:nvPr/>
          </p:nvCxnSpPr>
          <p:spPr>
            <a:xfrm flipV="1">
              <a:off x="3858468" y="3111911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1E98AA-E55F-2967-C937-6F302643EE21}"/>
                </a:ext>
              </a:extLst>
            </p:cNvPr>
            <p:cNvCxnSpPr>
              <a:stCxn id="21" idx="6"/>
              <a:endCxn id="20" idx="2"/>
            </p:cNvCxnSpPr>
            <p:nvPr/>
          </p:nvCxnSpPr>
          <p:spPr>
            <a:xfrm>
              <a:off x="3859257" y="2883311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D2AE8C-3573-FA6D-EDA9-F42053B90FC2}"/>
                </a:ext>
              </a:extLst>
            </p:cNvPr>
            <p:cNvCxnSpPr>
              <a:stCxn id="18" idx="6"/>
              <a:endCxn id="20" idx="2"/>
            </p:cNvCxnSpPr>
            <p:nvPr/>
          </p:nvCxnSpPr>
          <p:spPr>
            <a:xfrm>
              <a:off x="3858468" y="3562516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F98F45-9D75-A366-4D80-31F4C8A3B78B}"/>
                </a:ext>
              </a:extLst>
            </p:cNvPr>
            <p:cNvCxnSpPr>
              <a:stCxn id="19" idx="6"/>
              <a:endCxn id="20" idx="2"/>
            </p:cNvCxnSpPr>
            <p:nvPr/>
          </p:nvCxnSpPr>
          <p:spPr>
            <a:xfrm flipV="1">
              <a:off x="3858468" y="3820115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/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/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2000" dirty="0">
                    <a:solidFill>
                      <a:srgbClr val="00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+5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−3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65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blipFill>
                  <a:blip r:embed="rId7"/>
                  <a:stretch>
                    <a:fillRect b="-87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C8602A8-FBDA-ABFC-9B9F-75231E76F63B}"/>
              </a:ext>
            </a:extLst>
          </p:cNvPr>
          <p:cNvSpPr txBox="1"/>
          <p:nvPr/>
        </p:nvSpPr>
        <p:spPr>
          <a:xfrm>
            <a:off x="7617890" y="5082260"/>
            <a:ext cx="448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Output: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y: Different quantities at plasma sheet (e.g., n, B, T etc.)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2CA75D-9C37-7B58-19BA-53C38015DD60}"/>
              </a:ext>
            </a:extLst>
          </p:cNvPr>
          <p:cNvSpPr txBox="1"/>
          <p:nvPr/>
        </p:nvSpPr>
        <p:spPr>
          <a:xfrm>
            <a:off x="7617890" y="6243208"/>
            <a:ext cx="420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Results here shown for 5min averaged quantities for output</a:t>
            </a:r>
          </a:p>
        </p:txBody>
      </p:sp>
    </p:spTree>
    <p:extLst>
      <p:ext uri="{BB962C8B-B14F-4D97-AF65-F5344CB8AC3E}">
        <p14:creationId xmlns:p14="http://schemas.microsoft.com/office/powerpoint/2010/main" val="216913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Next step: 2D modeling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2DFB3-B594-D755-2AFD-885E1C0D9A16}"/>
              </a:ext>
            </a:extLst>
          </p:cNvPr>
          <p:cNvSpPr txBox="1"/>
          <p:nvPr/>
        </p:nvSpPr>
        <p:spPr>
          <a:xfrm>
            <a:off x="0" y="6211738"/>
            <a:ext cx="448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Currently using </a:t>
            </a:r>
            <a:r>
              <a:rPr lang="en-US" sz="1200" dirty="0" err="1">
                <a:solidFill>
                  <a:srgbClr val="000000"/>
                </a:solidFill>
              </a:rPr>
              <a:t>OMNIweb</a:t>
            </a:r>
            <a:r>
              <a:rPr lang="en-US" sz="1200" dirty="0">
                <a:solidFill>
                  <a:srgbClr val="000000"/>
                </a:solidFill>
              </a:rPr>
              <a:t> -5min (averaged over 30 mins)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More options such as using WIND data directly are to be tested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6E478-8CF1-1157-0838-EFBA822B70F4}"/>
              </a:ext>
            </a:extLst>
          </p:cNvPr>
          <p:cNvSpPr txBox="1"/>
          <p:nvPr/>
        </p:nvSpPr>
        <p:spPr>
          <a:xfrm>
            <a:off x="89910" y="5042879"/>
            <a:ext cx="556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solar wind features (e.g., n, B, etc.) + geomagnetic indices including time history up to 6h</a:t>
            </a:r>
          </a:p>
          <a:p>
            <a:r>
              <a:rPr lang="en-US" dirty="0">
                <a:solidFill>
                  <a:srgbClr val="000000"/>
                </a:solidFill>
              </a:rPr>
              <a:t>r: Location of SC measuring output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CD5313-3A0B-36E1-95D9-DCDA4276124D}"/>
              </a:ext>
            </a:extLst>
          </p:cNvPr>
          <p:cNvGrpSpPr/>
          <p:nvPr/>
        </p:nvGrpSpPr>
        <p:grpSpPr>
          <a:xfrm>
            <a:off x="2005392" y="1283518"/>
            <a:ext cx="8203883" cy="3585576"/>
            <a:chOff x="211816" y="1283518"/>
            <a:chExt cx="8203883" cy="35855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D3D75-DA4A-C99D-30A9-56394483D19E}"/>
                </a:ext>
              </a:extLst>
            </p:cNvPr>
            <p:cNvSpPr txBox="1"/>
            <p:nvPr/>
          </p:nvSpPr>
          <p:spPr>
            <a:xfrm>
              <a:off x="856551" y="1283518"/>
              <a:ext cx="1662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Solar wind properties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CFE18A-73EB-93F1-BC42-FCCDC3556D2E}"/>
                </a:ext>
              </a:extLst>
            </p:cNvPr>
            <p:cNvSpPr/>
            <p:nvPr/>
          </p:nvSpPr>
          <p:spPr>
            <a:xfrm>
              <a:off x="211816" y="2311400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436333-68E4-7CFC-29C8-5A9143A51B0B}"/>
                </a:ext>
              </a:extLst>
            </p:cNvPr>
            <p:cNvSpPr/>
            <p:nvPr/>
          </p:nvSpPr>
          <p:spPr>
            <a:xfrm>
              <a:off x="3325388" y="2316394"/>
              <a:ext cx="2076598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82E47B-6D01-1F10-7D74-42819D615315}"/>
                </a:ext>
              </a:extLst>
            </p:cNvPr>
            <p:cNvSpPr txBox="1"/>
            <p:nvPr/>
          </p:nvSpPr>
          <p:spPr>
            <a:xfrm>
              <a:off x="6018135" y="1288381"/>
              <a:ext cx="18742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Plasma Sheet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Quantity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68B270-F75E-2585-325F-7A44BB7CC520}"/>
                </a:ext>
              </a:extLst>
            </p:cNvPr>
            <p:cNvSpPr/>
            <p:nvPr/>
          </p:nvSpPr>
          <p:spPr>
            <a:xfrm>
              <a:off x="5576964" y="2316394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41EC2-EA3A-BA73-7018-6E6071623F3B}"/>
                </a:ext>
              </a:extLst>
            </p:cNvPr>
            <p:cNvSpPr txBox="1"/>
            <p:nvPr/>
          </p:nvSpPr>
          <p:spPr>
            <a:xfrm>
              <a:off x="2950504" y="1531764"/>
              <a:ext cx="2741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Dense Neural Network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</a:t>
              </a:r>
              <a:endParaRPr lang="en-US" sz="2000" dirty="0">
                <a:solidFill>
                  <a:prstClr val="black"/>
                </a:solidFill>
                <a:latin typeface="Garamond Premr Pro" panose="02020402060506020403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D4BD8B-33A7-1B78-D105-DA547F4BC919}"/>
                </a:ext>
              </a:extLst>
            </p:cNvPr>
            <p:cNvCxnSpPr>
              <a:cxnSpLocks/>
            </p:cNvCxnSpPr>
            <p:nvPr/>
          </p:nvCxnSpPr>
          <p:spPr>
            <a:xfrm>
              <a:off x="2064490" y="3587288"/>
              <a:ext cx="1108890" cy="46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Flowchart: Connector 117">
              <a:extLst>
                <a:ext uri="{FF2B5EF4-FFF2-40B4-BE49-F238E27FC236}">
                  <a16:creationId xmlns:a16="http://schemas.microsoft.com/office/drawing/2014/main" id="{033F727B-6F99-0DC7-327E-056FD17702A0}"/>
                </a:ext>
              </a:extLst>
            </p:cNvPr>
            <p:cNvSpPr/>
            <p:nvPr/>
          </p:nvSpPr>
          <p:spPr>
            <a:xfrm>
              <a:off x="3401268" y="33339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lowchart: Connector 118">
              <a:extLst>
                <a:ext uri="{FF2B5EF4-FFF2-40B4-BE49-F238E27FC236}">
                  <a16:creationId xmlns:a16="http://schemas.microsoft.com/office/drawing/2014/main" id="{8C26D3C0-B7DB-67A0-9203-32D43AFDCBB5}"/>
                </a:ext>
              </a:extLst>
            </p:cNvPr>
            <p:cNvSpPr/>
            <p:nvPr/>
          </p:nvSpPr>
          <p:spPr>
            <a:xfrm>
              <a:off x="3401268" y="40197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lowchart: Connector 119">
              <a:extLst>
                <a:ext uri="{FF2B5EF4-FFF2-40B4-BE49-F238E27FC236}">
                  <a16:creationId xmlns:a16="http://schemas.microsoft.com/office/drawing/2014/main" id="{31997A16-6179-007E-1144-530CAC9D5744}"/>
                </a:ext>
              </a:extLst>
            </p:cNvPr>
            <p:cNvSpPr/>
            <p:nvPr/>
          </p:nvSpPr>
          <p:spPr>
            <a:xfrm>
              <a:off x="4056455" y="359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lowchart: Connector 120">
              <a:extLst>
                <a:ext uri="{FF2B5EF4-FFF2-40B4-BE49-F238E27FC236}">
                  <a16:creationId xmlns:a16="http://schemas.microsoft.com/office/drawing/2014/main" id="{16E811A9-B548-EF70-0578-E162BFF30C75}"/>
                </a:ext>
              </a:extLst>
            </p:cNvPr>
            <p:cNvSpPr/>
            <p:nvPr/>
          </p:nvSpPr>
          <p:spPr>
            <a:xfrm>
              <a:off x="3402057" y="26547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lowchart: Connector 121">
              <a:extLst>
                <a:ext uri="{FF2B5EF4-FFF2-40B4-BE49-F238E27FC236}">
                  <a16:creationId xmlns:a16="http://schemas.microsoft.com/office/drawing/2014/main" id="{39754E31-4E66-2BC3-A37B-74E2E736C1F6}"/>
                </a:ext>
              </a:extLst>
            </p:cNvPr>
            <p:cNvSpPr/>
            <p:nvPr/>
          </p:nvSpPr>
          <p:spPr>
            <a:xfrm>
              <a:off x="4061588" y="28833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ADA529-AD1A-667E-1FD8-CC5BAF3F279E}"/>
                    </a:ext>
                  </a:extLst>
                </p:cNvPr>
                <p:cNvSpPr txBox="1"/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E69F1C6-02EA-B911-F296-3AD758CE3BDC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5116741" y="3567710"/>
              <a:ext cx="707573" cy="182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70FB34-EA83-B116-4E74-C0FE70141CDC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3859257" y="2883311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B26570-D2A2-B1F8-4BD6-BC37C98BBF8B}"/>
                </a:ext>
              </a:extLst>
            </p:cNvPr>
            <p:cNvCxnSpPr>
              <a:stCxn id="18" idx="6"/>
              <a:endCxn id="22" idx="2"/>
            </p:cNvCxnSpPr>
            <p:nvPr/>
          </p:nvCxnSpPr>
          <p:spPr>
            <a:xfrm flipV="1">
              <a:off x="3858468" y="3111911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9866FC-394A-4A47-41C6-86CD9E5C3D45}"/>
                </a:ext>
              </a:extLst>
            </p:cNvPr>
            <p:cNvCxnSpPr>
              <a:stCxn id="19" idx="6"/>
              <a:endCxn id="22" idx="2"/>
            </p:cNvCxnSpPr>
            <p:nvPr/>
          </p:nvCxnSpPr>
          <p:spPr>
            <a:xfrm flipV="1">
              <a:off x="3858468" y="3111911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1E98AA-E55F-2967-C937-6F302643EE21}"/>
                </a:ext>
              </a:extLst>
            </p:cNvPr>
            <p:cNvCxnSpPr>
              <a:stCxn id="21" idx="6"/>
              <a:endCxn id="20" idx="2"/>
            </p:cNvCxnSpPr>
            <p:nvPr/>
          </p:nvCxnSpPr>
          <p:spPr>
            <a:xfrm>
              <a:off x="3859257" y="2883311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D2AE8C-3573-FA6D-EDA9-F42053B90FC2}"/>
                </a:ext>
              </a:extLst>
            </p:cNvPr>
            <p:cNvCxnSpPr>
              <a:stCxn id="18" idx="6"/>
              <a:endCxn id="20" idx="2"/>
            </p:cNvCxnSpPr>
            <p:nvPr/>
          </p:nvCxnSpPr>
          <p:spPr>
            <a:xfrm>
              <a:off x="3858468" y="3562516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F98F45-9D75-A366-4D80-31F4C8A3B78B}"/>
                </a:ext>
              </a:extLst>
            </p:cNvPr>
            <p:cNvCxnSpPr>
              <a:stCxn id="19" idx="6"/>
              <a:endCxn id="20" idx="2"/>
            </p:cNvCxnSpPr>
            <p:nvPr/>
          </p:nvCxnSpPr>
          <p:spPr>
            <a:xfrm flipV="1">
              <a:off x="3858468" y="3820115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/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E26C393-45AE-CE8C-973E-DCE4932B9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835" y="3384868"/>
                  <a:ext cx="764829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/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2000" dirty="0">
                    <a:solidFill>
                      <a:srgbClr val="00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+5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−3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65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000" b="0" i="1" strike="sngStrik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2000" b="0" i="1" strike="sngStrik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trike="sngStrike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strike="sngStrike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49EFEED-3A83-319F-1920-0A750ABDC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551" y="2837527"/>
                  <a:ext cx="1133708" cy="1450462"/>
                </a:xfrm>
                <a:prstGeom prst="rect">
                  <a:avLst/>
                </a:prstGeom>
                <a:blipFill>
                  <a:blip r:embed="rId7"/>
                  <a:stretch>
                    <a:fillRect b="-87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C8602A8-FBDA-ABFC-9B9F-75231E76F63B}"/>
              </a:ext>
            </a:extLst>
          </p:cNvPr>
          <p:cNvSpPr txBox="1"/>
          <p:nvPr/>
        </p:nvSpPr>
        <p:spPr>
          <a:xfrm>
            <a:off x="7617890" y="5082260"/>
            <a:ext cx="448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Output: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y: Different quantities at plasma sheet (e.g., n, B, T etc.)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2CA75D-9C37-7B58-19BA-53C38015DD60}"/>
              </a:ext>
            </a:extLst>
          </p:cNvPr>
          <p:cNvSpPr txBox="1"/>
          <p:nvPr/>
        </p:nvSpPr>
        <p:spPr>
          <a:xfrm>
            <a:off x="7617890" y="6243208"/>
            <a:ext cx="420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Results here shown for 5min averaged quantities for output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12941F-DB1D-C5DE-C57B-0E9A43DE0B28}"/>
              </a:ext>
            </a:extLst>
          </p:cNvPr>
          <p:cNvCxnSpPr/>
          <p:nvPr/>
        </p:nvCxnSpPr>
        <p:spPr>
          <a:xfrm>
            <a:off x="1035586" y="3029639"/>
            <a:ext cx="1696597" cy="101907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306192-B073-43ED-7A8B-6F3B2F430967}"/>
              </a:ext>
            </a:extLst>
          </p:cNvPr>
          <p:cNvSpPr txBox="1"/>
          <p:nvPr/>
        </p:nvSpPr>
        <p:spPr>
          <a:xfrm>
            <a:off x="118835" y="2382954"/>
            <a:ext cx="1800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3B3B"/>
                </a:solidFill>
              </a:rPr>
              <a:t>grid in </a:t>
            </a:r>
            <a:r>
              <a:rPr lang="en-US" dirty="0" err="1">
                <a:solidFill>
                  <a:srgbClr val="FF3B3B"/>
                </a:solidFill>
              </a:rPr>
              <a:t>x,y</a:t>
            </a:r>
            <a:endParaRPr lang="en-US" dirty="0">
              <a:solidFill>
                <a:srgbClr val="FF3B3B"/>
              </a:solidFill>
            </a:endParaRPr>
          </a:p>
          <a:p>
            <a:pPr algn="ctr"/>
            <a:r>
              <a:rPr lang="en-US" dirty="0">
                <a:solidFill>
                  <a:srgbClr val="FF3B3B"/>
                </a:solidFill>
              </a:rPr>
              <a:t>To get 2D maps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F0681-0D9C-0CA9-D2D7-0342B932350F}"/>
              </a:ext>
            </a:extLst>
          </p:cNvPr>
          <p:cNvSpPr txBox="1"/>
          <p:nvPr/>
        </p:nvSpPr>
        <p:spPr>
          <a:xfrm>
            <a:off x="9993239" y="2659953"/>
            <a:ext cx="232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B3B"/>
                </a:solidFill>
              </a:rPr>
              <a:t>Output across 2D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17D819-862F-CA37-9B6D-2B5C531F3799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9131240" y="3106029"/>
            <a:ext cx="1826556" cy="46350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14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48F-AB18-4F93-A27A-DBB84517596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977cb6ed-b1a4-473b-8ba2-0f8e0a4901f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1116</Words>
  <Application>Microsoft Macintosh PowerPoint</Application>
  <PresentationFormat>Widescreen</PresentationFormat>
  <Paragraphs>214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 Math</vt:lpstr>
      <vt:lpstr>Garamond</vt:lpstr>
      <vt:lpstr>Garamond Premr Pro</vt:lpstr>
      <vt:lpstr>Times New Roman</vt:lpstr>
      <vt:lpstr>Wingdings</vt:lpstr>
      <vt:lpstr>KU Leuven</vt:lpstr>
      <vt:lpstr>Modeling Earth’s Plasma Sheet using Machine Learning</vt:lpstr>
      <vt:lpstr>Earth’s plasma sheet</vt:lpstr>
      <vt:lpstr>Baseline empirical models</vt:lpstr>
      <vt:lpstr>The dataset (i.e, output – Central Plasma Sheet)</vt:lpstr>
      <vt:lpstr>Methods - Neural Networks</vt:lpstr>
      <vt:lpstr>Data Scientist POV (i.e., Input and output)</vt:lpstr>
      <vt:lpstr>Modeling Density | Predictions vs Observations</vt:lpstr>
      <vt:lpstr>Data Scientist POV (i.e., Input and output)</vt:lpstr>
      <vt:lpstr>Next step: 2D modeling</vt:lpstr>
      <vt:lpstr>Modeling Density | 2D Maps</vt:lpstr>
      <vt:lpstr>Modeling Temperature Ratios | Predictions vs Observations</vt:lpstr>
      <vt:lpstr>Modeling Temperature Ratios | 2D Maps</vt:lpstr>
      <vt:lpstr>Summary &amp; Discussion</vt:lpstr>
      <vt:lpstr>Extras</vt:lpstr>
      <vt:lpstr>Modeling Bz in XY plane</vt:lpstr>
      <vt:lpstr>Modeling Bz | Predictions vs Observations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2025-01-26T09:24:42Z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