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  <p:sldMasterId id="2147483651" r:id="rId5"/>
  </p:sldMasterIdLst>
  <p:notesMasterIdLst>
    <p:notesMasterId r:id="rId31"/>
  </p:notesMasterIdLst>
  <p:handoutMasterIdLst>
    <p:handoutMasterId r:id="rId32"/>
  </p:handoutMasterIdLst>
  <p:sldIdLst>
    <p:sldId id="365" r:id="rId6"/>
    <p:sldId id="916" r:id="rId7"/>
    <p:sldId id="905" r:id="rId8"/>
    <p:sldId id="860" r:id="rId9"/>
    <p:sldId id="575" r:id="rId10"/>
    <p:sldId id="925" r:id="rId11"/>
    <p:sldId id="926" r:id="rId12"/>
    <p:sldId id="843" r:id="rId13"/>
    <p:sldId id="885" r:id="rId14"/>
    <p:sldId id="857" r:id="rId15"/>
    <p:sldId id="858" r:id="rId16"/>
    <p:sldId id="864" r:id="rId17"/>
    <p:sldId id="865" r:id="rId18"/>
    <p:sldId id="866" r:id="rId19"/>
    <p:sldId id="920" r:id="rId20"/>
    <p:sldId id="869" r:id="rId21"/>
    <p:sldId id="908" r:id="rId22"/>
    <p:sldId id="877" r:id="rId23"/>
    <p:sldId id="870" r:id="rId24"/>
    <p:sldId id="928" r:id="rId25"/>
    <p:sldId id="927" r:id="rId26"/>
    <p:sldId id="871" r:id="rId27"/>
    <p:sldId id="884" r:id="rId28"/>
    <p:sldId id="872" r:id="rId29"/>
    <p:sldId id="883" r:id="rId3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05FF"/>
    <a:srgbClr val="FF3B3B"/>
    <a:srgbClr val="EAEAEA"/>
    <a:srgbClr val="DDDDDD"/>
    <a:srgbClr val="2F4D5D"/>
    <a:srgbClr val="5F5F5F"/>
    <a:srgbClr val="7F7F7F"/>
    <a:srgbClr val="4D4D4D"/>
    <a:srgbClr val="1D8D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653960-F629-41DD-9591-305275A7A049}" v="194" dt="2023-02-20T13:40:05.16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71" autoAdjust="0"/>
    <p:restoredTop sz="91837" autoAdjust="0"/>
  </p:normalViewPr>
  <p:slideViewPr>
    <p:cSldViewPr snapToGrid="0" snapToObjects="1">
      <p:cViewPr>
        <p:scale>
          <a:sx n="96" d="100"/>
          <a:sy n="96" d="100"/>
        </p:scale>
        <p:origin x="856" y="528"/>
      </p:cViewPr>
      <p:guideLst/>
    </p:cSldViewPr>
  </p:slideViewPr>
  <p:outlineViewPr>
    <p:cViewPr>
      <p:scale>
        <a:sx n="33" d="100"/>
        <a:sy n="33" d="100"/>
      </p:scale>
      <p:origin x="0" y="-36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notesViewPr>
    <p:cSldViewPr snapToGrid="0" snapToObjects="1">
      <p:cViewPr varScale="1">
        <p:scale>
          <a:sx n="126" d="100"/>
          <a:sy n="126" d="100"/>
        </p:scale>
        <p:origin x="4912" y="6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commentAuthors" Target="commentAuthor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591CCF-F6FD-734B-854A-5BC033593B1E}" type="datetimeFigureOut">
              <a:rPr lang="nl-NL" smtClean="0"/>
              <a:t>24-06-2024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2A6D4-CD3D-5148-8B70-A84796F2013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89163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66214-DB21-4647-B5DA-0D17CA592867}" type="datetimeFigureOut">
              <a:rPr lang="nl-NL" smtClean="0"/>
              <a:t>24-06-2024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4E32A-327F-AF4B-8E1F-209FBF93D26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4046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3978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32952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61281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71505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56860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72129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940327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282389-03B9-F441-110E-6D4B8B9E3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13D84A-EB94-C9E8-498C-A735BBE3C0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A7359F-BF93-3DBE-EAA0-4C715470D7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AD57CA-5505-665C-2432-C345428C1F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65190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 err="1">
                    <a:solidFill>
                      <a:srgbClr val="000000"/>
                    </a:solidFill>
                  </a:rPr>
                  <a:t>Ultrahot</a:t>
                </a:r>
                <a:r>
                  <a:rPr lang="en-US" baseline="0" dirty="0">
                    <a:solidFill>
                      <a:srgbClr val="000000"/>
                    </a:solidFill>
                  </a:rPr>
                  <a:t> Jupiter</a:t>
                </a:r>
                <a:r>
                  <a:rPr lang="en-US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B</m:t>
                    </m:r>
                    <m:r>
                      <a:rPr lang="en-US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∼0.01 − 1</m:t>
                    </m:r>
                    <m:r>
                      <m:rPr>
                        <m:sty m:val="p"/>
                      </m:rPr>
                      <a:rPr lang="en-US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G</m:t>
                    </m:r>
                    <m:r>
                      <a:rPr lang="en-US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 ∼ </m:t>
                    </m:r>
                    <m:sSup>
                      <m:sSupPr>
                        <m:ctrlPr>
                          <a:rPr lang="en-US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3−5</m:t>
                        </m:r>
                      </m:sup>
                    </m:sSup>
                    <m:r>
                      <a:rPr lang="en-US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nT</m:t>
                    </m:r>
                  </m:oMath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 err="1">
                    <a:solidFill>
                      <a:srgbClr val="000000"/>
                    </a:solidFill>
                  </a:rPr>
                  <a:t>Ultrahot</a:t>
                </a:r>
                <a:r>
                  <a:rPr lang="en-US" baseline="0" dirty="0">
                    <a:solidFill>
                      <a:srgbClr val="000000"/>
                    </a:solidFill>
                  </a:rPr>
                  <a:t> Jupiter</a:t>
                </a:r>
                <a:r>
                  <a:rPr lang="en-US" dirty="0">
                    <a:solidFill>
                      <a:srgbClr val="000000"/>
                    </a:solidFill>
                  </a:rPr>
                  <a:t> </a:t>
                </a:r>
                <a:r>
                  <a:rPr lang="en-US" i="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</a:rPr>
                  <a:t>B∼0.01 − 1G ∼ 10</a:t>
                </a:r>
                <a:r>
                  <a:rPr lang="en-US" b="0" i="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</a:rPr>
                  <a:t>^(3−5) </a:t>
                </a:r>
                <a:r>
                  <a:rPr lang="en-US" i="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</a:rPr>
                  <a:t> nT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39795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81726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Input: the solar wind speed </a:t>
            </a:r>
            <a:r>
              <a:rPr lang="en-US" b="0" i="1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</a:t>
            </a:r>
            <a:r>
              <a:rPr lang="en-US" b="0" i="0" u="none" strike="noStrike" baseline="-250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sw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the temperature standard deviation </a:t>
            </a:r>
            <a:r>
              <a:rPr lang="el-GR" b="0" i="1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σ</a:t>
            </a:r>
            <a:r>
              <a:rPr lang="en-US" b="0" i="1" u="none" strike="noStrike" baseline="-2500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the sunspot number </a:t>
            </a:r>
            <a:r>
              <a:rPr lang="en-US" b="0" i="1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the </a:t>
            </a:r>
            <a:r>
              <a:rPr lang="en-US" b="0" i="1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</a:t>
            </a:r>
            <a:r>
              <a:rPr lang="en-US" b="0" i="0" u="none" strike="noStrike" baseline="-2500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10.7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 index, the Alfven speed </a:t>
            </a:r>
            <a:r>
              <a:rPr lang="en-US" b="0" i="1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</a:t>
            </a:r>
            <a:r>
              <a:rPr lang="en-US" b="0" i="1" u="none" strike="noStrike" baseline="-250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the proton specific entropy </a:t>
            </a:r>
            <a:r>
              <a:rPr lang="en-US" b="0" i="1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</a:t>
            </a:r>
            <a:r>
              <a:rPr lang="en-US" b="0" i="1" u="none" strike="noStrike" baseline="-250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and the proton temperature </a:t>
            </a:r>
            <a:r>
              <a:rPr lang="en-US" b="0" i="1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</a:t>
            </a:r>
            <a:r>
              <a:rPr lang="en-US" b="0" i="1" u="none" strike="noStrike" baseline="-250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 compared to a velocity-dependent expected temperature. </a:t>
            </a:r>
            <a:endParaRPr lang="en-US" dirty="0"/>
          </a:p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7775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019BA5-D5BB-D08D-F881-A8A21DCA0B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B22E07-7D3D-7927-0A4A-C9863AAF6B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B4FBD6-1E83-24DA-9750-55323390E6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862485-6A39-DFDD-A4CB-4C0DF4DE82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118507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33308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9210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8712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Shock Drift Acceleration = Not enough to get relativistic</a:t>
            </a:r>
          </a:p>
          <a:p>
            <a:r>
              <a:rPr lang="en-US" dirty="0"/>
              <a:t>Diffusive Shock Acceleration = Good, but requires injection.</a:t>
            </a:r>
          </a:p>
          <a:p>
            <a:r>
              <a:rPr lang="en-US" dirty="0"/>
              <a:t>SSDA tried to solve this by introducing whistler activity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17371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15958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70217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94632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050222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52700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0" name="Rechthoek 9"/>
          <p:cNvSpPr/>
          <p:nvPr userDrawn="1"/>
        </p:nvSpPr>
        <p:spPr>
          <a:xfrm>
            <a:off x="0" y="648000"/>
            <a:ext cx="12193200" cy="621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 userDrawn="1"/>
        </p:nvSpPr>
        <p:spPr>
          <a:xfrm>
            <a:off x="0" y="0"/>
            <a:ext cx="12193200" cy="51047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75999" y="1080000"/>
            <a:ext cx="6096524" cy="4024798"/>
          </a:xfrm>
        </p:spPr>
        <p:txBody>
          <a:bodyPr anchor="ctr" anchorCtr="0">
            <a:normAutofit/>
          </a:bodyPr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75999" y="5392801"/>
            <a:ext cx="6096524" cy="730188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nl-NL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248525" y="1654175"/>
            <a:ext cx="4368673" cy="446881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86177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pos="4203">
          <p15:clr>
            <a:srgbClr val="FBAE40"/>
          </p15:clr>
        </p15:guide>
        <p15:guide id="3" orient="horz" pos="397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76000" y="812775"/>
            <a:ext cx="11041200" cy="5790288"/>
          </a:xfrm>
        </p:spPr>
        <p:txBody>
          <a:bodyPr/>
          <a:lstStyle>
            <a:lvl1pPr>
              <a:defRPr lang="en-US" dirty="0" smtClean="0">
                <a:solidFill>
                  <a:srgbClr val="000000"/>
                </a:solidFill>
              </a:defRPr>
            </a:lvl1pPr>
            <a:lvl2pPr>
              <a:defRPr lang="en-US" dirty="0" smtClean="0">
                <a:solidFill>
                  <a:srgbClr val="000000"/>
                </a:solidFill>
              </a:defRPr>
            </a:lvl2pPr>
            <a:lvl3pPr>
              <a:defRPr lang="en-US" dirty="0" smtClean="0">
                <a:solidFill>
                  <a:srgbClr val="000000"/>
                </a:solidFill>
              </a:defRPr>
            </a:lvl3pPr>
            <a:lvl4pPr>
              <a:defRPr lang="en-US" dirty="0" smtClean="0">
                <a:solidFill>
                  <a:srgbClr val="000000"/>
                </a:solidFill>
              </a:defRPr>
            </a:lvl4pPr>
            <a:lvl5pPr>
              <a:defRPr lang="nl-NL" dirty="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75400" y="46165"/>
            <a:ext cx="11041200" cy="74292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8" name="Tijdelijke aanduiding voor datum 3"/>
          <p:cNvSpPr txBox="1">
            <a:spLocks/>
          </p:cNvSpPr>
          <p:nvPr userDrawn="1"/>
        </p:nvSpPr>
        <p:spPr>
          <a:xfrm>
            <a:off x="0" y="6628375"/>
            <a:ext cx="12192000" cy="23125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00" baseline="0" dirty="0">
                <a:solidFill>
                  <a:srgbClr val="5F5F5F"/>
                </a:solidFill>
                <a:effectLst/>
              </a:rPr>
              <a:t>Savvas Raptis - Reinforced Shock Acceleration</a:t>
            </a:r>
            <a:endParaRPr lang="nl-NL" sz="1300" dirty="0">
              <a:solidFill>
                <a:srgbClr val="5F5F5F"/>
              </a:solidFill>
              <a:effectLst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177421" y="63493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ijdelijke aanduiding voor datum 3"/>
          <p:cNvSpPr txBox="1">
            <a:spLocks/>
          </p:cNvSpPr>
          <p:nvPr userDrawn="1"/>
        </p:nvSpPr>
        <p:spPr>
          <a:xfrm>
            <a:off x="8313020" y="6628374"/>
            <a:ext cx="3840480" cy="23125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300" dirty="0">
                <a:solidFill>
                  <a:srgbClr val="5F5F5F"/>
                </a:solidFill>
              </a:rPr>
              <a:t> GEM 2024 |</a:t>
            </a:r>
            <a:r>
              <a:rPr lang="en-US" sz="1300" baseline="0" dirty="0">
                <a:solidFill>
                  <a:srgbClr val="5F5F5F"/>
                </a:solidFill>
              </a:rPr>
              <a:t> 27 Jun 2024</a:t>
            </a:r>
            <a:endParaRPr lang="nl-NL" sz="1300" dirty="0">
              <a:solidFill>
                <a:srgbClr val="5F5F5F"/>
              </a:solidFill>
            </a:endParaRPr>
          </a:p>
        </p:txBody>
      </p:sp>
      <p:sp>
        <p:nvSpPr>
          <p:cNvPr id="11" name="Tijdelijke aanduiding voor datum 3"/>
          <p:cNvSpPr txBox="1">
            <a:spLocks/>
          </p:cNvSpPr>
          <p:nvPr userDrawn="1"/>
        </p:nvSpPr>
        <p:spPr>
          <a:xfrm>
            <a:off x="38500" y="6638591"/>
            <a:ext cx="3840480" cy="21081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A71291-1C34-4771-A37E-677F2182E258}" type="slidenum">
              <a:rPr lang="en-US" sz="1300" smtClean="0">
                <a:solidFill>
                  <a:srgbClr val="5F5F5F"/>
                </a:solidFill>
              </a:rPr>
              <a:pPr/>
              <a:t>‹#›</a:t>
            </a:fld>
            <a:endParaRPr lang="en-US" sz="1300" dirty="0">
              <a:solidFill>
                <a:srgbClr val="5F5F5F"/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6626748"/>
            <a:ext cx="12192000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soli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2180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1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67"/>
            <a:ext cx="12189624" cy="68566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324100"/>
            <a:ext cx="9144000" cy="1572399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038600"/>
            <a:ext cx="9144000" cy="838200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4876800"/>
            <a:ext cx="5410200" cy="13335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09" y="95382"/>
            <a:ext cx="3178301" cy="130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82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4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0" name="Rechthoek 9"/>
          <p:cNvSpPr/>
          <p:nvPr userDrawn="1"/>
        </p:nvSpPr>
        <p:spPr>
          <a:xfrm>
            <a:off x="0" y="648000"/>
            <a:ext cx="12193200" cy="621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 userDrawn="1"/>
        </p:nvSpPr>
        <p:spPr>
          <a:xfrm>
            <a:off x="0" y="0"/>
            <a:ext cx="12193200" cy="51047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75999" y="1080000"/>
            <a:ext cx="6096524" cy="4024798"/>
          </a:xfrm>
        </p:spPr>
        <p:txBody>
          <a:bodyPr anchor="ctr" anchorCtr="0">
            <a:normAutofit/>
          </a:bodyPr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75999" y="5392801"/>
            <a:ext cx="6096524" cy="730188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nl-NL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248525" y="1654175"/>
            <a:ext cx="4368673" cy="446881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29812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pos="4203">
          <p15:clr>
            <a:srgbClr val="FBAE40"/>
          </p15:clr>
        </p15:guide>
        <p15:guide id="3" orient="horz" pos="397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76000" y="812775"/>
            <a:ext cx="11041200" cy="5790288"/>
          </a:xfrm>
        </p:spPr>
        <p:txBody>
          <a:bodyPr/>
          <a:lstStyle>
            <a:lvl1pPr>
              <a:defRPr lang="en-US" dirty="0" smtClean="0">
                <a:solidFill>
                  <a:srgbClr val="000000"/>
                </a:solidFill>
              </a:defRPr>
            </a:lvl1pPr>
            <a:lvl2pPr>
              <a:defRPr lang="en-US" dirty="0" smtClean="0">
                <a:solidFill>
                  <a:srgbClr val="000000"/>
                </a:solidFill>
              </a:defRPr>
            </a:lvl2pPr>
            <a:lvl3pPr>
              <a:defRPr lang="en-US" dirty="0" smtClean="0">
                <a:solidFill>
                  <a:srgbClr val="000000"/>
                </a:solidFill>
              </a:defRPr>
            </a:lvl3pPr>
            <a:lvl4pPr>
              <a:defRPr lang="en-US" dirty="0" smtClean="0">
                <a:solidFill>
                  <a:srgbClr val="000000"/>
                </a:solidFill>
              </a:defRPr>
            </a:lvl4pPr>
            <a:lvl5pPr>
              <a:defRPr lang="nl-NL" dirty="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75400" y="46165"/>
            <a:ext cx="11041200" cy="74292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8" name="Tijdelijke aanduiding voor datum 3"/>
          <p:cNvSpPr txBox="1">
            <a:spLocks/>
          </p:cNvSpPr>
          <p:nvPr userDrawn="1"/>
        </p:nvSpPr>
        <p:spPr>
          <a:xfrm>
            <a:off x="0" y="6628375"/>
            <a:ext cx="12192000" cy="23125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00" dirty="0">
                <a:solidFill>
                  <a:srgbClr val="5F5F5F"/>
                </a:solidFill>
                <a:effectLst/>
              </a:rPr>
              <a:t>Savvas</a:t>
            </a:r>
            <a:r>
              <a:rPr lang="en-US" sz="1300" baseline="0" dirty="0">
                <a:solidFill>
                  <a:srgbClr val="5F5F5F"/>
                </a:solidFill>
                <a:effectLst/>
              </a:rPr>
              <a:t> Raptis – Foreshock &amp; </a:t>
            </a:r>
            <a:r>
              <a:rPr lang="en-US" sz="1300" baseline="0" dirty="0" err="1">
                <a:solidFill>
                  <a:srgbClr val="5F5F5F"/>
                </a:solidFill>
                <a:effectLst/>
              </a:rPr>
              <a:t>Magnetosheath</a:t>
            </a:r>
            <a:r>
              <a:rPr lang="en-US" sz="1300" baseline="0" dirty="0">
                <a:solidFill>
                  <a:srgbClr val="5F5F5F"/>
                </a:solidFill>
                <a:effectLst/>
              </a:rPr>
              <a:t> Transients</a:t>
            </a:r>
            <a:endParaRPr lang="nl-NL" sz="1300" dirty="0">
              <a:solidFill>
                <a:srgbClr val="5F5F5F"/>
              </a:solidFill>
              <a:effectLst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177421" y="63493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ijdelijke aanduiding voor datum 3"/>
          <p:cNvSpPr txBox="1">
            <a:spLocks/>
          </p:cNvSpPr>
          <p:nvPr userDrawn="1"/>
        </p:nvSpPr>
        <p:spPr>
          <a:xfrm>
            <a:off x="8313020" y="6628374"/>
            <a:ext cx="3840480" cy="23125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300" dirty="0">
                <a:solidFill>
                  <a:srgbClr val="5F5F5F"/>
                </a:solidFill>
              </a:rPr>
              <a:t>Solar/</a:t>
            </a:r>
            <a:r>
              <a:rPr lang="en-US" sz="1300" dirty="0" err="1">
                <a:solidFill>
                  <a:srgbClr val="5F5F5F"/>
                </a:solidFill>
              </a:rPr>
              <a:t>Helio</a:t>
            </a:r>
            <a:r>
              <a:rPr lang="en-US" sz="1300" dirty="0">
                <a:solidFill>
                  <a:srgbClr val="5F5F5F"/>
                </a:solidFill>
              </a:rPr>
              <a:t> SRP meeting 2023  |</a:t>
            </a:r>
            <a:r>
              <a:rPr lang="en-US" sz="1300" baseline="0" dirty="0">
                <a:solidFill>
                  <a:srgbClr val="5F5F5F"/>
                </a:solidFill>
              </a:rPr>
              <a:t> 01 Nov 23</a:t>
            </a:r>
            <a:endParaRPr lang="nl-NL" sz="1300" dirty="0">
              <a:solidFill>
                <a:srgbClr val="5F5F5F"/>
              </a:solidFill>
            </a:endParaRPr>
          </a:p>
        </p:txBody>
      </p:sp>
      <p:sp>
        <p:nvSpPr>
          <p:cNvPr id="11" name="Tijdelijke aanduiding voor datum 3"/>
          <p:cNvSpPr txBox="1">
            <a:spLocks/>
          </p:cNvSpPr>
          <p:nvPr userDrawn="1"/>
        </p:nvSpPr>
        <p:spPr>
          <a:xfrm>
            <a:off x="38500" y="6638591"/>
            <a:ext cx="3840480" cy="21081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A71291-1C34-4771-A37E-677F2182E258}" type="slidenum">
              <a:rPr lang="en-US" sz="1300" smtClean="0">
                <a:solidFill>
                  <a:srgbClr val="5F5F5F"/>
                </a:solidFill>
              </a:rPr>
              <a:pPr/>
              <a:t>‹#›</a:t>
            </a:fld>
            <a:endParaRPr lang="en-US" sz="1300" dirty="0">
              <a:solidFill>
                <a:srgbClr val="5F5F5F"/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6626748"/>
            <a:ext cx="12192000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soli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5450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110412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rgbClr val="000000"/>
                </a:solidFill>
                <a:latin typeface="Arial" charset="0"/>
              </a:defRPr>
            </a:lvl1pPr>
          </a:lstStyle>
          <a:p>
            <a:fld id="{07099480-D11A-4789-80EE-022E820CF635}" type="datetime1">
              <a:rPr lang="nl-BE" smtClean="0"/>
              <a:pPr/>
              <a:t>24/06/2024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033600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lang="en-US" dirty="0" smtClean="0">
                <a:solidFill>
                  <a:srgbClr val="000000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6375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</p:sldLayoutIdLst>
  <p:hf sldNum="0"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baseline="0">
          <a:solidFill>
            <a:srgbClr val="000000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400" kern="1200" baseline="0">
          <a:solidFill>
            <a:srgbClr val="000000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 baseline="0">
          <a:solidFill>
            <a:srgbClr val="000000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000" kern="1200" baseline="0">
          <a:solidFill>
            <a:srgbClr val="000000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rgbClr val="000000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rgbClr val="000000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2" userDrawn="1">
          <p15:clr>
            <a:srgbClr val="F26B43"/>
          </p15:clr>
        </p15:guide>
        <p15:guide id="2" pos="7319" userDrawn="1">
          <p15:clr>
            <a:srgbClr val="F26B43"/>
          </p15:clr>
        </p15:guide>
        <p15:guide id="3" orient="horz" pos="3857" userDrawn="1">
          <p15:clr>
            <a:srgbClr val="F26B43"/>
          </p15:clr>
        </p15:guide>
        <p15:guide id="4" pos="36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110412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rgbClr val="000000"/>
                </a:solidFill>
                <a:latin typeface="Arial" charset="0"/>
              </a:defRPr>
            </a:lvl1pPr>
          </a:lstStyle>
          <a:p>
            <a:fld id="{07099480-D11A-4789-80EE-022E820CF635}" type="datetime1">
              <a:rPr lang="nl-BE" smtClean="0"/>
              <a:pPr/>
              <a:t>24/06/2024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033600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lang="en-US" dirty="0" smtClean="0">
                <a:solidFill>
                  <a:srgbClr val="000000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42466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hf sldNum="0"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baseline="0">
          <a:solidFill>
            <a:srgbClr val="000000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400" kern="1200" baseline="0">
          <a:solidFill>
            <a:srgbClr val="000000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 baseline="0">
          <a:solidFill>
            <a:srgbClr val="000000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000" kern="1200" baseline="0">
          <a:solidFill>
            <a:srgbClr val="000000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rgbClr val="000000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rgbClr val="000000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2">
          <p15:clr>
            <a:srgbClr val="F26B43"/>
          </p15:clr>
        </p15:guide>
        <p15:guide id="2" pos="7319">
          <p15:clr>
            <a:srgbClr val="F26B43"/>
          </p15:clr>
        </p15:guide>
        <p15:guide id="3" orient="horz" pos="3857">
          <p15:clr>
            <a:srgbClr val="F26B43"/>
          </p15:clr>
        </p15:guide>
        <p15:guide id="4" pos="36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savvasraptis.github.io/" TargetMode="External"/><Relationship Id="rId4" Type="http://schemas.openxmlformats.org/officeDocument/2006/relationships/hyperlink" Target="mailto:savvas.raptis@jhuapl.edu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3.emf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50.png"/><Relationship Id="rId4" Type="http://schemas.openxmlformats.org/officeDocument/2006/relationships/image" Target="../media/image2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2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B42B9-2C4A-434B-810C-97BD7591E6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931143"/>
            <a:ext cx="9312965" cy="1650257"/>
          </a:xfrm>
        </p:spPr>
        <p:txBody>
          <a:bodyPr>
            <a:normAutofit/>
          </a:bodyPr>
          <a:lstStyle/>
          <a:p>
            <a:r>
              <a:rPr lang="en-US" dirty="0"/>
              <a:t>Reinforced Shock Acceleration of Relativistic Electrons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5DD875-1502-9F4F-B75E-289A7CE319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5800" y="3903803"/>
            <a:ext cx="10780986" cy="165025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Savvas Raptis</a:t>
            </a:r>
            <a:r>
              <a:rPr lang="en-US" baseline="30000" dirty="0">
                <a:solidFill>
                  <a:srgbClr val="000000"/>
                </a:solidFill>
              </a:rPr>
              <a:t>1</a:t>
            </a:r>
            <a:r>
              <a:rPr lang="en-US" dirty="0">
                <a:solidFill>
                  <a:srgbClr val="000000"/>
                </a:solidFill>
              </a:rPr>
              <a:t>,</a:t>
            </a:r>
            <a:r>
              <a:rPr lang="en-US" baseline="30000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Ahmad </a:t>
            </a:r>
            <a:r>
              <a:rPr lang="en-US" dirty="0" err="1">
                <a:solidFill>
                  <a:srgbClr val="000000"/>
                </a:solidFill>
              </a:rPr>
              <a:t>Lalti</a:t>
            </a:r>
            <a:r>
              <a:rPr lang="en-US" baseline="30000" dirty="0">
                <a:solidFill>
                  <a:srgbClr val="000000"/>
                </a:solidFill>
              </a:rPr>
              <a:t> 2,3</a:t>
            </a:r>
            <a:r>
              <a:rPr lang="en-US" dirty="0">
                <a:solidFill>
                  <a:srgbClr val="000000"/>
                </a:solidFill>
              </a:rPr>
              <a:t>, Martin Lindberg</a:t>
            </a:r>
            <a:r>
              <a:rPr lang="en-US" baseline="30000" dirty="0">
                <a:solidFill>
                  <a:srgbClr val="000000"/>
                </a:solidFill>
              </a:rPr>
              <a:t> 4,5</a:t>
            </a:r>
            <a:r>
              <a:rPr lang="en-US" dirty="0">
                <a:solidFill>
                  <a:srgbClr val="000000"/>
                </a:solidFill>
              </a:rPr>
              <a:t>, Drew L. Turner</a:t>
            </a:r>
            <a:r>
              <a:rPr lang="en-US" baseline="30000" dirty="0">
                <a:solidFill>
                  <a:srgbClr val="000000"/>
                </a:solidFill>
              </a:rPr>
              <a:t> 1</a:t>
            </a:r>
            <a:r>
              <a:rPr lang="en-US" dirty="0">
                <a:solidFill>
                  <a:srgbClr val="000000"/>
                </a:solidFill>
              </a:rPr>
              <a:t>, Damiano Caprioli</a:t>
            </a:r>
            <a:r>
              <a:rPr lang="en-US" baseline="30000" dirty="0">
                <a:solidFill>
                  <a:srgbClr val="000000"/>
                </a:solidFill>
              </a:rPr>
              <a:t>6</a:t>
            </a:r>
            <a:r>
              <a:rPr lang="en-US" dirty="0">
                <a:solidFill>
                  <a:srgbClr val="000000"/>
                </a:solidFill>
              </a:rPr>
              <a:t>, James L. Burch</a:t>
            </a:r>
            <a:r>
              <a:rPr lang="en-US" baseline="30000" dirty="0">
                <a:solidFill>
                  <a:srgbClr val="000000"/>
                </a:solidFill>
              </a:rPr>
              <a:t>7</a:t>
            </a:r>
            <a:endParaRPr lang="en-US" dirty="0">
              <a:solidFill>
                <a:srgbClr val="000000"/>
              </a:solidFill>
            </a:endParaRPr>
          </a:p>
          <a:p>
            <a:endParaRPr lang="en-US" baseline="30000" dirty="0">
              <a:solidFill>
                <a:srgbClr val="000000"/>
              </a:solidFill>
            </a:endParaRPr>
          </a:p>
          <a:p>
            <a:r>
              <a:rPr lang="en-US" sz="1200" baseline="30000" dirty="0">
                <a:solidFill>
                  <a:srgbClr val="000000"/>
                </a:solidFill>
              </a:rPr>
              <a:t>1 </a:t>
            </a:r>
            <a:r>
              <a:rPr lang="en-US" sz="1200" dirty="0">
                <a:solidFill>
                  <a:srgbClr val="000000"/>
                </a:solidFill>
              </a:rPr>
              <a:t>APL/JHU, Laurel, MD, USA</a:t>
            </a:r>
          </a:p>
          <a:p>
            <a:r>
              <a:rPr lang="en-US" sz="1200" baseline="30000" dirty="0">
                <a:solidFill>
                  <a:srgbClr val="000000"/>
                </a:solidFill>
              </a:rPr>
              <a:t>2</a:t>
            </a:r>
            <a:r>
              <a:rPr lang="en-US" sz="1200" dirty="0">
                <a:solidFill>
                  <a:srgbClr val="000000"/>
                </a:solidFill>
              </a:rPr>
              <a:t> Swedish Institute of Space Physics, Uppsala, Sweden</a:t>
            </a:r>
          </a:p>
          <a:p>
            <a:r>
              <a:rPr lang="en-US" sz="1200" baseline="30000" dirty="0">
                <a:solidFill>
                  <a:srgbClr val="000000"/>
                </a:solidFill>
              </a:rPr>
              <a:t>3</a:t>
            </a:r>
            <a:r>
              <a:rPr lang="en-US" sz="1200" dirty="0">
                <a:solidFill>
                  <a:srgbClr val="000000"/>
                </a:solidFill>
              </a:rPr>
              <a:t> Uppsala University, Uppsala, Sweden </a:t>
            </a:r>
          </a:p>
          <a:p>
            <a:r>
              <a:rPr lang="en-US" sz="1200" baseline="30000" dirty="0">
                <a:solidFill>
                  <a:srgbClr val="000000"/>
                </a:solidFill>
              </a:rPr>
              <a:t>4</a:t>
            </a:r>
            <a:r>
              <a:rPr lang="en-US" sz="1200" dirty="0">
                <a:solidFill>
                  <a:srgbClr val="000000"/>
                </a:solidFill>
              </a:rPr>
              <a:t> Division of Space and Plasma Physics — KTH Royal Institute of Technology, Stockholm, Sweden</a:t>
            </a:r>
          </a:p>
          <a:p>
            <a:r>
              <a:rPr lang="en-US" sz="1200" baseline="30000" dirty="0">
                <a:solidFill>
                  <a:srgbClr val="000000"/>
                </a:solidFill>
              </a:rPr>
              <a:t>5</a:t>
            </a:r>
            <a:r>
              <a:rPr lang="en-US" sz="1200" dirty="0">
                <a:solidFill>
                  <a:srgbClr val="000000"/>
                </a:solidFill>
              </a:rPr>
              <a:t> Department of Physics and Astronomy, Queen Mary University of London, Mile End Road, London E1 4NS, UK</a:t>
            </a:r>
          </a:p>
          <a:p>
            <a:r>
              <a:rPr lang="en-US" sz="1200" baseline="30000" dirty="0">
                <a:solidFill>
                  <a:srgbClr val="000000"/>
                </a:solidFill>
              </a:rPr>
              <a:t>6 </a:t>
            </a:r>
            <a:r>
              <a:rPr lang="en-US" sz="1200" dirty="0">
                <a:solidFill>
                  <a:srgbClr val="000000"/>
                </a:solidFill>
              </a:rPr>
              <a:t>Department of Astronomy &amp; Astrophysics and E. Fermi Institute, The University of Chicago, 5640 S Ellis Ave, Chicago, IL 60637, USA</a:t>
            </a:r>
          </a:p>
          <a:p>
            <a:r>
              <a:rPr lang="en-US" sz="1200" baseline="30000" dirty="0">
                <a:solidFill>
                  <a:srgbClr val="000000"/>
                </a:solidFill>
              </a:rPr>
              <a:t>7</a:t>
            </a:r>
            <a:r>
              <a:rPr lang="en-US" sz="1200" dirty="0">
                <a:solidFill>
                  <a:srgbClr val="000000"/>
                </a:solidFill>
              </a:rPr>
              <a:t>Southwest Research Institute, San Antonio, TX, USA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916795-6BE1-F346-81AB-7DB4A7780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2105" y="6172200"/>
            <a:ext cx="4090349" cy="67791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9CA71CF-1C64-249F-6546-045575077414}"/>
              </a:ext>
            </a:extLst>
          </p:cNvPr>
          <p:cNvSpPr/>
          <p:nvPr/>
        </p:nvSpPr>
        <p:spPr>
          <a:xfrm>
            <a:off x="685800" y="5550097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ADF6A3-D175-9224-DF72-D7267B7D9BAB}"/>
              </a:ext>
            </a:extLst>
          </p:cNvPr>
          <p:cNvSpPr txBox="1"/>
          <p:nvPr/>
        </p:nvSpPr>
        <p:spPr>
          <a:xfrm>
            <a:off x="0" y="6542340"/>
            <a:ext cx="4695516" cy="307777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>
                    <a:lumMod val="75000"/>
                  </a:schemeClr>
                </a:solidFill>
                <a:hlinkClick r:id="rId4"/>
              </a:rPr>
              <a:t>savvas.raptis@jhuapl.edu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 / 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  <a:hlinkClick r:id="rId5"/>
              </a:rPr>
              <a:t>https://savvasraptis.github.io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671977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Relativistic Electrons with MMS </a:t>
            </a:r>
            <a:endParaRPr lang="sv-SE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A6162C-52FC-331C-1C67-E5CAC9946B3C}"/>
              </a:ext>
            </a:extLst>
          </p:cNvPr>
          <p:cNvSpPr txBox="1"/>
          <p:nvPr/>
        </p:nvSpPr>
        <p:spPr>
          <a:xfrm>
            <a:off x="-65972" y="6408608"/>
            <a:ext cx="19591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</a:rPr>
              <a:t>Raptis+ 2024 (under review)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A20E20-C8EA-5D44-CBEA-C13C4F4BD5E2}"/>
              </a:ext>
            </a:extLst>
          </p:cNvPr>
          <p:cNvSpPr txBox="1"/>
          <p:nvPr/>
        </p:nvSpPr>
        <p:spPr>
          <a:xfrm>
            <a:off x="8173844" y="1172516"/>
            <a:ext cx="401815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000000"/>
                </a:solidFill>
              </a:rPr>
              <a:t>Typical properties of transient:</a:t>
            </a:r>
          </a:p>
          <a:p>
            <a:r>
              <a:rPr lang="en-US" dirty="0">
                <a:solidFill>
                  <a:srgbClr val="000000"/>
                </a:solidFill>
              </a:rPr>
              <a:t>- Depleted Core (low B, n)</a:t>
            </a:r>
          </a:p>
          <a:p>
            <a:r>
              <a:rPr lang="en-US" dirty="0">
                <a:solidFill>
                  <a:srgbClr val="000000"/>
                </a:solidFill>
              </a:rPr>
              <a:t>- Mature HFA (</a:t>
            </a:r>
            <a:r>
              <a:rPr lang="el-GR" dirty="0">
                <a:solidFill>
                  <a:srgbClr val="000000"/>
                </a:solidFill>
              </a:rPr>
              <a:t>ΔΒ</a:t>
            </a:r>
            <a:r>
              <a:rPr lang="en-US" dirty="0">
                <a:solidFill>
                  <a:srgbClr val="000000"/>
                </a:solidFill>
              </a:rPr>
              <a:t>/B</a:t>
            </a:r>
            <a:r>
              <a:rPr lang="el-GR" dirty="0">
                <a:solidFill>
                  <a:srgbClr val="000000"/>
                </a:solidFill>
              </a:rPr>
              <a:t>0</a:t>
            </a:r>
            <a:r>
              <a:rPr lang="en-US" dirty="0">
                <a:solidFill>
                  <a:srgbClr val="000000"/>
                </a:solidFill>
              </a:rPr>
              <a:t> ~ 1-4)</a:t>
            </a:r>
          </a:p>
          <a:p>
            <a:r>
              <a:rPr lang="en-US" dirty="0">
                <a:solidFill>
                  <a:srgbClr val="000000"/>
                </a:solidFill>
              </a:rPr>
              <a:t>- SW beam disrupted</a:t>
            </a:r>
          </a:p>
          <a:p>
            <a:r>
              <a:rPr lang="en-US" dirty="0">
                <a:solidFill>
                  <a:srgbClr val="000000"/>
                </a:solidFill>
              </a:rPr>
              <a:t>- Strong density and magnetic field compressive boundaries</a:t>
            </a:r>
          </a:p>
          <a:p>
            <a:r>
              <a:rPr lang="en-US" dirty="0">
                <a:solidFill>
                  <a:srgbClr val="000000"/>
                </a:solidFill>
              </a:rPr>
              <a:t>- Formation of a </a:t>
            </a:r>
            <a:r>
              <a:rPr lang="en-US" dirty="0" err="1">
                <a:solidFill>
                  <a:srgbClr val="000000"/>
                </a:solidFill>
              </a:rPr>
              <a:t>Qperp</a:t>
            </a:r>
            <a:r>
              <a:rPr lang="en-US" dirty="0">
                <a:solidFill>
                  <a:srgbClr val="000000"/>
                </a:solidFill>
              </a:rPr>
              <a:t> “shock”</a:t>
            </a:r>
          </a:p>
          <a:p>
            <a:r>
              <a:rPr lang="en-US" dirty="0">
                <a:solidFill>
                  <a:srgbClr val="000000"/>
                </a:solidFill>
              </a:rPr>
              <a:t>- Flow anomaly (velocity decreasing)</a:t>
            </a:r>
          </a:p>
          <a:p>
            <a:r>
              <a:rPr lang="en-US" dirty="0">
                <a:solidFill>
                  <a:srgbClr val="000000"/>
                </a:solidFill>
              </a:rPr>
              <a:t> 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b="1" u="sng" dirty="0">
                <a:solidFill>
                  <a:srgbClr val="000000"/>
                </a:solidFill>
              </a:rPr>
              <a:t>Unique property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&gt;500 keV electrons throughout the core and shock region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6015A7-8B12-115A-BE4B-162D552A3E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00" y="789089"/>
            <a:ext cx="7509234" cy="5568168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AB616BE-0B97-A5F9-4F88-72BEF20BCC3E}"/>
              </a:ext>
            </a:extLst>
          </p:cNvPr>
          <p:cNvCxnSpPr/>
          <p:nvPr/>
        </p:nvCxnSpPr>
        <p:spPr>
          <a:xfrm flipH="1" flipV="1">
            <a:off x="3194613" y="3125165"/>
            <a:ext cx="5104435" cy="1551007"/>
          </a:xfrm>
          <a:prstGeom prst="straightConnector1">
            <a:avLst/>
          </a:prstGeom>
          <a:ln>
            <a:solidFill>
              <a:srgbClr val="FF3B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2AB966F-A562-D48B-2A2C-76EA50E90864}"/>
              </a:ext>
            </a:extLst>
          </p:cNvPr>
          <p:cNvCxnSpPr>
            <a:cxnSpLocks/>
          </p:cNvCxnSpPr>
          <p:nvPr/>
        </p:nvCxnSpPr>
        <p:spPr>
          <a:xfrm flipH="1" flipV="1">
            <a:off x="7650866" y="2997843"/>
            <a:ext cx="648182" cy="1678329"/>
          </a:xfrm>
          <a:prstGeom prst="straightConnector1">
            <a:avLst/>
          </a:prstGeom>
          <a:ln>
            <a:solidFill>
              <a:srgbClr val="FF3B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rc 11">
            <a:extLst>
              <a:ext uri="{FF2B5EF4-FFF2-40B4-BE49-F238E27FC236}">
                <a16:creationId xmlns:a16="http://schemas.microsoft.com/office/drawing/2014/main" id="{1B6FB4C6-C219-3E1B-5C22-9D027B9526B6}"/>
              </a:ext>
            </a:extLst>
          </p:cNvPr>
          <p:cNvSpPr/>
          <p:nvPr/>
        </p:nvSpPr>
        <p:spPr>
          <a:xfrm flipH="1">
            <a:off x="9862603" y="5645333"/>
            <a:ext cx="1274254" cy="711924"/>
          </a:xfrm>
          <a:prstGeom prst="arc">
            <a:avLst>
              <a:gd name="adj1" fmla="val 16210948"/>
              <a:gd name="adj2" fmla="val 5416960"/>
            </a:avLst>
          </a:prstGeom>
          <a:ln w="19050">
            <a:solidFill>
              <a:srgbClr val="0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A64B94D-86F5-934C-17AA-D91FF37641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382" y="5827290"/>
            <a:ext cx="512917" cy="348007"/>
          </a:xfrm>
          <a:prstGeom prst="rect">
            <a:avLst/>
          </a:prstGeom>
        </p:spPr>
      </p:pic>
      <p:pic>
        <p:nvPicPr>
          <p:cNvPr id="14" name="Picture 4" descr="ÎÏÎ¿ÏÎ­Î»ÎµÏÎ¼Î± ÎµÎ¹ÎºÏÎ½Î±Ï Î³Î¹Î± circle half black">
            <a:extLst>
              <a:ext uri="{FF2B5EF4-FFF2-40B4-BE49-F238E27FC236}">
                <a16:creationId xmlns:a16="http://schemas.microsoft.com/office/drawing/2014/main" id="{150AC15E-74C5-F997-194A-8A53E7E82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5775" y="5880179"/>
            <a:ext cx="229087" cy="22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FA40604-7D97-F529-3214-9377099CA745}"/>
              </a:ext>
            </a:extLst>
          </p:cNvPr>
          <p:cNvSpPr txBox="1"/>
          <p:nvPr/>
        </p:nvSpPr>
        <p:spPr>
          <a:xfrm>
            <a:off x="9165416" y="5700203"/>
            <a:ext cx="13051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Foreshock transient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77CEAC0-3574-7BA1-C4C7-C42647C2560D}"/>
              </a:ext>
            </a:extLst>
          </p:cNvPr>
          <p:cNvSpPr/>
          <p:nvPr/>
        </p:nvSpPr>
        <p:spPr>
          <a:xfrm>
            <a:off x="9173651" y="5554968"/>
            <a:ext cx="2075596" cy="91854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BA8DD7-552D-A198-B222-6E46BFDBAE25}"/>
              </a:ext>
            </a:extLst>
          </p:cNvPr>
          <p:cNvSpPr txBox="1"/>
          <p:nvPr/>
        </p:nvSpPr>
        <p:spPr>
          <a:xfrm>
            <a:off x="10375520" y="6158989"/>
            <a:ext cx="616156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Bow shock</a:t>
            </a:r>
          </a:p>
        </p:txBody>
      </p:sp>
    </p:spTree>
    <p:extLst>
      <p:ext uri="{BB962C8B-B14F-4D97-AF65-F5344CB8AC3E}">
        <p14:creationId xmlns:p14="http://schemas.microsoft.com/office/powerpoint/2010/main" val="181463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Wave analysis of event</a:t>
            </a:r>
            <a:endParaRPr lang="sv-S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7EBB95-DCDF-E97C-969F-79FD58558EF9}"/>
              </a:ext>
            </a:extLst>
          </p:cNvPr>
          <p:cNvSpPr txBox="1"/>
          <p:nvPr/>
        </p:nvSpPr>
        <p:spPr>
          <a:xfrm>
            <a:off x="7252276" y="1231865"/>
            <a:ext cx="472379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</a:rPr>
              <a:t>Acceleration</a:t>
            </a:r>
            <a:r>
              <a:rPr lang="en-US" dirty="0">
                <a:solidFill>
                  <a:srgbClr val="000000"/>
                </a:solidFill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0000"/>
                </a:solidFill>
              </a:rPr>
              <a:t>Shock Acceleration 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000000"/>
                </a:solidFill>
              </a:rPr>
              <a:t>Betatron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  <a:sym typeface="Wingdings" pitchFamily="2" charset="2"/>
              </a:rPr>
              <a:t> Temperature anisotropy</a:t>
            </a: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0000"/>
                </a:solidFill>
              </a:rPr>
              <a:t>High amplitude electron whistler waves (Chorus) resonance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u="sng" dirty="0">
                <a:solidFill>
                  <a:srgbClr val="000000"/>
                </a:solidFill>
              </a:rPr>
              <a:t>Scattering &amp; Trapping:</a:t>
            </a:r>
          </a:p>
          <a:p>
            <a:r>
              <a:rPr lang="en-US" dirty="0">
                <a:solidFill>
                  <a:srgbClr val="000000"/>
                </a:solidFill>
              </a:rPr>
              <a:t>- LF whistler waves (Shock)</a:t>
            </a:r>
          </a:p>
          <a:p>
            <a:r>
              <a:rPr lang="en-US" dirty="0">
                <a:solidFill>
                  <a:srgbClr val="000000"/>
                </a:solidFill>
              </a:rPr>
              <a:t>- Wavefield of HFA’s core </a:t>
            </a:r>
          </a:p>
          <a:p>
            <a:r>
              <a:rPr lang="en-US" dirty="0">
                <a:solidFill>
                  <a:srgbClr val="000000"/>
                </a:solidFill>
              </a:rPr>
              <a:t>- Geometry of HFA. i.e., ”Magnetic bottle” between edges of HFA and the Earth’s bow shock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A6E946-F151-AEC7-56DD-1C8C4B7AF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38" y="744408"/>
            <a:ext cx="6197600" cy="5664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2B1B739-932A-5BA6-6AE0-D60B1CB8C1C2}"/>
              </a:ext>
            </a:extLst>
          </p:cNvPr>
          <p:cNvSpPr txBox="1"/>
          <p:nvPr/>
        </p:nvSpPr>
        <p:spPr>
          <a:xfrm>
            <a:off x="7997809" y="6408608"/>
            <a:ext cx="42880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See </a:t>
            </a:r>
            <a:r>
              <a:rPr lang="en-US" sz="12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Artemyev</a:t>
            </a:r>
            <a:r>
              <a:rPr lang="en-US" sz="1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+, </a:t>
            </a:r>
            <a:r>
              <a:rPr lang="en-US" sz="12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Xiaofei</a:t>
            </a:r>
            <a:r>
              <a:rPr lang="en-US" sz="1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+, Vargas + </a:t>
            </a:r>
            <a:r>
              <a:rPr lang="en-US" sz="12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Tonoian</a:t>
            </a:r>
            <a:r>
              <a:rPr lang="en-US" sz="1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2022 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1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2024) 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6E88EA1-F801-D7F5-B00B-0AA8D3B76774}"/>
                  </a:ext>
                </a:extLst>
              </p:cNvPr>
              <p:cNvSpPr txBox="1"/>
              <p:nvPr/>
            </p:nvSpPr>
            <p:spPr>
              <a:xfrm>
                <a:off x="7252276" y="5183967"/>
                <a:ext cx="4611762" cy="9219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500" dirty="0">
                    <a:solidFill>
                      <a:srgbClr val="000000"/>
                    </a:solidFill>
                    <a:effectLst/>
                    <a:latin typeface="Helvetica" pitchFamily="2" charset="0"/>
                  </a:rPr>
                  <a:t>Particularly efficient acceleration:</a:t>
                </a:r>
              </a:p>
              <a:p>
                <a:pPr algn="ctr"/>
                <a:endParaRPr lang="en-US" sz="1500" dirty="0">
                  <a:solidFill>
                    <a:srgbClr val="000000"/>
                  </a:solidFill>
                  <a:effectLst/>
                  <a:latin typeface="Helvetica" pitchFamily="2" charset="0"/>
                </a:endParaRPr>
              </a:p>
              <a:p>
                <a:pPr algn="ctr"/>
                <a:r>
                  <a:rPr lang="en-US" sz="1500" dirty="0">
                    <a:solidFill>
                      <a:srgbClr val="000000"/>
                    </a:solidFill>
                    <a:effectLst/>
                    <a:latin typeface="Helvetica" pitchFamily="2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5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500" b="0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500" b="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U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500" b="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E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1500" b="0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500" b="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U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500" b="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I</m:t>
                            </m:r>
                          </m:sub>
                        </m:sSub>
                      </m:den>
                    </m:f>
                    <m:r>
                      <a:rPr lang="en-US" sz="1500" b="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5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1500" b="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Energy</m:t>
                        </m:r>
                        <m:r>
                          <a:rPr lang="en-US" sz="1500" b="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1500" b="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density</m:t>
                        </m:r>
                        <m:r>
                          <a:rPr lang="en-US" sz="1500" b="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1500" b="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suprathermal</m:t>
                        </m:r>
                        <m:r>
                          <a:rPr lang="en-US" sz="1500" b="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1500" b="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electrons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1500" b="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Energy</m:t>
                        </m:r>
                        <m:r>
                          <a:rPr lang="en-US" sz="1500" b="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1500" b="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density</m:t>
                        </m:r>
                        <m:r>
                          <a:rPr lang="en-US" sz="1500" b="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1500" b="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Solar</m:t>
                        </m:r>
                        <m:r>
                          <a:rPr lang="en-US" sz="1500" b="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1500" b="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Wind</m:t>
                        </m:r>
                        <m:r>
                          <a:rPr lang="en-US" sz="1500" b="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  <m:r>
                      <a:rPr lang="en-US" sz="1500" b="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 ~5 %</m:t>
                    </m:r>
                  </m:oMath>
                </a14:m>
                <a:r>
                  <a:rPr lang="en-US" sz="1500" dirty="0">
                    <a:solidFill>
                      <a:srgbClr val="000000"/>
                    </a:solidFill>
                    <a:effectLst/>
                    <a:latin typeface="Helvetica" pitchFamily="2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6E88EA1-F801-D7F5-B00B-0AA8D3B767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2276" y="5183967"/>
                <a:ext cx="4611762" cy="921984"/>
              </a:xfrm>
              <a:prstGeom prst="rect">
                <a:avLst/>
              </a:prstGeom>
              <a:blipFill>
                <a:blip r:embed="rId4"/>
                <a:stretch>
                  <a:fillRect t="-1370" b="-27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0EF1208B-F9A1-4841-DA39-D8C23021E910}"/>
              </a:ext>
            </a:extLst>
          </p:cNvPr>
          <p:cNvSpPr txBox="1"/>
          <p:nvPr/>
        </p:nvSpPr>
        <p:spPr>
          <a:xfrm>
            <a:off x="-65972" y="6408608"/>
            <a:ext cx="19591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</a:rPr>
              <a:t>Raptis+ 2024 (under review)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63E178-7257-50F3-5749-D4B3B5916F34}"/>
              </a:ext>
            </a:extLst>
          </p:cNvPr>
          <p:cNvSpPr txBox="1"/>
          <p:nvPr/>
        </p:nvSpPr>
        <p:spPr>
          <a:xfrm>
            <a:off x="8887967" y="1689"/>
            <a:ext cx="3397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u="sng" dirty="0">
                <a:solidFill>
                  <a:srgbClr val="000000"/>
                </a:solidFill>
              </a:rPr>
              <a:t>Reminder</a:t>
            </a:r>
            <a:r>
              <a:rPr lang="en-US" sz="1200" dirty="0">
                <a:solidFill>
                  <a:srgbClr val="000000"/>
                </a:solidFill>
              </a:rPr>
              <a:t>: This mechanism is NOT exclusive on inner magnetosphere or plasma sheet</a:t>
            </a:r>
          </a:p>
        </p:txBody>
      </p:sp>
    </p:spTree>
    <p:extLst>
      <p:ext uri="{BB962C8B-B14F-4D97-AF65-F5344CB8AC3E}">
        <p14:creationId xmlns:p14="http://schemas.microsoft.com/office/powerpoint/2010/main" val="16283711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Missing piece of the puzzle? – Let’s look at another event</a:t>
            </a:r>
            <a:endParaRPr lang="sv-S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0F8B54-3A48-EAAD-4991-86630ECE763E}"/>
              </a:ext>
            </a:extLst>
          </p:cNvPr>
          <p:cNvSpPr txBox="1"/>
          <p:nvPr/>
        </p:nvSpPr>
        <p:spPr>
          <a:xfrm>
            <a:off x="371886" y="3398468"/>
            <a:ext cx="28365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0000"/>
                </a:solidFill>
              </a:rPr>
              <a:t>So why not always </a:t>
            </a:r>
          </a:p>
          <a:p>
            <a:r>
              <a:rPr lang="en-US" sz="2200" dirty="0">
                <a:solidFill>
                  <a:srgbClr val="000000"/>
                </a:solidFill>
              </a:rPr>
              <a:t>relativistic electrons?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F9F2EA-BD66-7060-C86B-2B5F4CC2B564}"/>
              </a:ext>
            </a:extLst>
          </p:cNvPr>
          <p:cNvSpPr txBox="1"/>
          <p:nvPr/>
        </p:nvSpPr>
        <p:spPr>
          <a:xfrm>
            <a:off x="9529847" y="2413337"/>
            <a:ext cx="27511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Waves are there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Shock is there,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All the stuff are there.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b="1" dirty="0">
                <a:solidFill>
                  <a:srgbClr val="000000"/>
                </a:solidFill>
              </a:rPr>
              <a:t>FEEPS = no signal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9C4514-7A44-C89C-9F57-EC9BBC7A86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977" y="994239"/>
            <a:ext cx="5943600" cy="557530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7C9F91E-5B72-2FEC-5BB9-CAA7D0DEA813}"/>
              </a:ext>
            </a:extLst>
          </p:cNvPr>
          <p:cNvCxnSpPr>
            <a:cxnSpLocks/>
          </p:cNvCxnSpPr>
          <p:nvPr/>
        </p:nvCxnSpPr>
        <p:spPr>
          <a:xfrm>
            <a:off x="8946037" y="3082565"/>
            <a:ext cx="1018095" cy="97096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7208E75-8B8D-BDEF-5AB6-93A73D8B4AE7}"/>
              </a:ext>
            </a:extLst>
          </p:cNvPr>
          <p:cNvSpPr txBox="1"/>
          <p:nvPr/>
        </p:nvSpPr>
        <p:spPr>
          <a:xfrm>
            <a:off x="-65972" y="6408608"/>
            <a:ext cx="19591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</a:rPr>
              <a:t>Raptis+ 2024 (under review)</a:t>
            </a:r>
          </a:p>
        </p:txBody>
      </p:sp>
    </p:spTree>
    <p:extLst>
      <p:ext uri="{BB962C8B-B14F-4D97-AF65-F5344CB8AC3E}">
        <p14:creationId xmlns:p14="http://schemas.microsoft.com/office/powerpoint/2010/main" val="41139749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Upstream conditions for two event - ARTEMIS</a:t>
            </a:r>
            <a:endParaRPr lang="sv-S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12B2C7-6898-D060-CB8A-AF6122BCD1E0}"/>
              </a:ext>
            </a:extLst>
          </p:cNvPr>
          <p:cNvSpPr txBox="1"/>
          <p:nvPr/>
        </p:nvSpPr>
        <p:spPr>
          <a:xfrm>
            <a:off x="1943716" y="5315525"/>
            <a:ext cx="2153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FEEPS: 100+ KeV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EEE57F-E422-EFD6-103A-869B2D09E3E6}"/>
              </a:ext>
            </a:extLst>
          </p:cNvPr>
          <p:cNvSpPr txBox="1"/>
          <p:nvPr/>
        </p:nvSpPr>
        <p:spPr>
          <a:xfrm>
            <a:off x="7653881" y="5316689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 Signal at FEEPS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EBF01E-465D-F259-9348-332349A2A9E7}"/>
              </a:ext>
            </a:extLst>
          </p:cNvPr>
          <p:cNvSpPr txBox="1"/>
          <p:nvPr/>
        </p:nvSpPr>
        <p:spPr>
          <a:xfrm>
            <a:off x="-65972" y="6408608"/>
            <a:ext cx="19591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</a:rPr>
              <a:t>Raptis+ 2024 (under review)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D66D60-6E27-AD94-6CB1-DE80BA7FA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977" y="902508"/>
            <a:ext cx="5157381" cy="44130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F8D885-54DC-9856-D541-B076609AA3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902509"/>
            <a:ext cx="5377920" cy="44130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B56D69C-F572-3328-A9B8-7D01CAFDB2BB}"/>
                  </a:ext>
                </a:extLst>
              </p:cNvPr>
              <p:cNvSpPr txBox="1"/>
              <p:nvPr/>
            </p:nvSpPr>
            <p:spPr>
              <a:xfrm>
                <a:off x="1065643" y="3288522"/>
                <a:ext cx="2362201" cy="7970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000000"/>
                    </a:solidFill>
                  </a:rPr>
                  <a:t>Ratio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F</m:t>
                            </m:r>
                          </m:e>
                          <m:sub>
                            <m:r>
                              <a:rPr lang="en-US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1−5 </m:t>
                            </m:r>
                            <m:r>
                              <m:rPr>
                                <m:sty m:val="p"/>
                              </m:rPr>
                              <a:rPr lang="en-US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KeV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i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F</m:t>
                                    </m:r>
                                  </m:e>
                                  <m:sub>
                                    <m:r>
                                      <a:rPr lang="en-US" i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1−5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i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KeV</m:t>
                                    </m:r>
                                  </m:sub>
                                </m:sSub>
                              </m:e>
                            </m:d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BG</m:t>
                            </m:r>
                          </m:sub>
                        </m:sSub>
                      </m:den>
                    </m:f>
                  </m:oMath>
                </a14:m>
                <a:endParaRPr lang="en-US" b="0" dirty="0">
                  <a:solidFill>
                    <a:srgbClr val="000000"/>
                  </a:solidFill>
                </a:endParaRPr>
              </a:p>
              <a:p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B56D69C-F572-3328-A9B8-7D01CAFDB2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5643" y="3288522"/>
                <a:ext cx="2362201" cy="797013"/>
              </a:xfrm>
              <a:prstGeom prst="rect">
                <a:avLst/>
              </a:prstGeom>
              <a:blipFill>
                <a:blip r:embed="rId5"/>
                <a:stretch>
                  <a:fillRect l="-26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>
            <a:extLst>
              <a:ext uri="{FF2B5EF4-FFF2-40B4-BE49-F238E27FC236}">
                <a16:creationId xmlns:a16="http://schemas.microsoft.com/office/drawing/2014/main" id="{411737DD-412D-0879-A48D-2E70B2B9BBD1}"/>
              </a:ext>
            </a:extLst>
          </p:cNvPr>
          <p:cNvGrpSpPr/>
          <p:nvPr/>
        </p:nvGrpSpPr>
        <p:grpSpPr>
          <a:xfrm>
            <a:off x="4295218" y="5620812"/>
            <a:ext cx="3601564" cy="976049"/>
            <a:chOff x="4052317" y="5620812"/>
            <a:chExt cx="3601564" cy="976049"/>
          </a:xfrm>
        </p:grpSpPr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EF95D748-014C-C913-7CC7-8E42043B22CD}"/>
                </a:ext>
              </a:extLst>
            </p:cNvPr>
            <p:cNvSpPr/>
            <p:nvPr/>
          </p:nvSpPr>
          <p:spPr>
            <a:xfrm flipH="1">
              <a:off x="6123168" y="5734394"/>
              <a:ext cx="1274254" cy="711924"/>
            </a:xfrm>
            <a:prstGeom prst="arc">
              <a:avLst>
                <a:gd name="adj1" fmla="val 16210948"/>
                <a:gd name="adj2" fmla="val 5416960"/>
              </a:avLst>
            </a:prstGeom>
            <a:ln w="19050">
              <a:solidFill>
                <a:srgbClr val="0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0A4394B-C13B-5088-303D-A60307B2E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7334" y="5905520"/>
              <a:ext cx="512917" cy="348007"/>
            </a:xfrm>
            <a:prstGeom prst="rect">
              <a:avLst/>
            </a:prstGeom>
          </p:spPr>
        </p:pic>
        <p:pic>
          <p:nvPicPr>
            <p:cNvPr id="19" name="Picture 4" descr="ÎÏÎ¿ÏÎ­Î»ÎµÏÎ¼Î± ÎµÎ¹ÎºÏÎ½Î±Ï Î³Î¹Î± circle half black">
              <a:extLst>
                <a:ext uri="{FF2B5EF4-FFF2-40B4-BE49-F238E27FC236}">
                  <a16:creationId xmlns:a16="http://schemas.microsoft.com/office/drawing/2014/main" id="{199392F1-917E-8E78-F00E-E3C3E2CA36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8284" y="5980684"/>
              <a:ext cx="229087" cy="2290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FF50707-3E7D-2B03-DA8D-4F8123437E4F}"/>
                </a:ext>
              </a:extLst>
            </p:cNvPr>
            <p:cNvSpPr txBox="1"/>
            <p:nvPr/>
          </p:nvSpPr>
          <p:spPr>
            <a:xfrm>
              <a:off x="6941879" y="5795525"/>
              <a:ext cx="7120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latin typeface="Garamond" panose="02020404030301010803" pitchFamily="18" charset="0"/>
                </a:rPr>
                <a:t>Earth</a:t>
              </a:r>
              <a:endParaRPr lang="sv-SE" sz="1400" dirty="0">
                <a:solidFill>
                  <a:srgbClr val="000000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6AE8ED0-A113-A28D-8536-5207DA99EACB}"/>
                </a:ext>
              </a:extLst>
            </p:cNvPr>
            <p:cNvSpPr txBox="1"/>
            <p:nvPr/>
          </p:nvSpPr>
          <p:spPr>
            <a:xfrm>
              <a:off x="5565873" y="5823796"/>
              <a:ext cx="105189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rgbClr val="000000"/>
                  </a:solidFill>
                </a:rPr>
                <a:t>Transient MMS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A3051C2-9FEE-EB1C-9C5C-FC597931D909}"/>
                </a:ext>
              </a:extLst>
            </p:cNvPr>
            <p:cNvSpPr txBox="1"/>
            <p:nvPr/>
          </p:nvSpPr>
          <p:spPr>
            <a:xfrm>
              <a:off x="4052317" y="5620812"/>
              <a:ext cx="15135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rgbClr val="000000"/>
                  </a:solidFill>
                </a:rPr>
                <a:t>Discontinuity ARTEMIS</a:t>
              </a:r>
            </a:p>
          </p:txBody>
        </p:sp>
        <p:pic>
          <p:nvPicPr>
            <p:cNvPr id="8194" name="Picture 2">
              <a:extLst>
                <a:ext uri="{FF2B5EF4-FFF2-40B4-BE49-F238E27FC236}">
                  <a16:creationId xmlns:a16="http://schemas.microsoft.com/office/drawing/2014/main" id="{24F8AAE8-A76A-2CC3-8C3B-D2C3510F93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1795" y="5622932"/>
              <a:ext cx="632451" cy="6071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906FD7D-B902-3055-E854-2C50802E3A73}"/>
                </a:ext>
              </a:extLst>
            </p:cNvPr>
            <p:cNvSpPr/>
            <p:nvPr/>
          </p:nvSpPr>
          <p:spPr>
            <a:xfrm>
              <a:off x="4122321" y="5622932"/>
              <a:ext cx="3386310" cy="918545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Left Brace 23">
              <a:extLst>
                <a:ext uri="{FF2B5EF4-FFF2-40B4-BE49-F238E27FC236}">
                  <a16:creationId xmlns:a16="http://schemas.microsoft.com/office/drawing/2014/main" id="{70F9CA83-9167-7F5A-BAF8-39FDB4D3896C}"/>
                </a:ext>
              </a:extLst>
            </p:cNvPr>
            <p:cNvSpPr/>
            <p:nvPr/>
          </p:nvSpPr>
          <p:spPr>
            <a:xfrm rot="16200000">
              <a:off x="5451916" y="5370064"/>
              <a:ext cx="203607" cy="1757679"/>
            </a:xfrm>
            <a:prstGeom prst="leftBrac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F602C56-DC56-87CD-DF60-43F1FA96E62E}"/>
                </a:ext>
              </a:extLst>
            </p:cNvPr>
            <p:cNvSpPr txBox="1"/>
            <p:nvPr/>
          </p:nvSpPr>
          <p:spPr>
            <a:xfrm>
              <a:off x="5225074" y="6335251"/>
              <a:ext cx="68159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000000"/>
                  </a:solidFill>
                </a:rPr>
                <a:t>~ 30 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97714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etails are in the caption following the image">
            <a:extLst>
              <a:ext uri="{FF2B5EF4-FFF2-40B4-BE49-F238E27FC236}">
                <a16:creationId xmlns:a16="http://schemas.microsoft.com/office/drawing/2014/main" id="{C6DFC4CF-7C4B-F16A-6AEA-DC735F4AE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595" y="3725022"/>
            <a:ext cx="5463185" cy="230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Statistics for seed and acceleration</a:t>
            </a:r>
            <a:endParaRPr lang="sv-S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80E2EA-B100-D110-CCEF-56F270FC04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385"/>
            <a:ext cx="4230720" cy="57445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22D0A65-9E04-8018-E1A2-E4B1D78342C2}"/>
                  </a:ext>
                </a:extLst>
              </p:cNvPr>
              <p:cNvSpPr txBox="1"/>
              <p:nvPr/>
            </p:nvSpPr>
            <p:spPr>
              <a:xfrm>
                <a:off x="4089543" y="6034014"/>
                <a:ext cx="2362201" cy="7970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000000"/>
                    </a:solidFill>
                  </a:rPr>
                  <a:t>Ratio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F</m:t>
                            </m:r>
                          </m:e>
                          <m:sub>
                            <m:r>
                              <a:rPr lang="en-US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1−5 </m:t>
                            </m:r>
                            <m:r>
                              <m:rPr>
                                <m:sty m:val="p"/>
                              </m:rPr>
                              <a:rPr lang="en-US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KeV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i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F</m:t>
                                    </m:r>
                                  </m:e>
                                  <m:sub>
                                    <m:r>
                                      <a:rPr lang="en-US" i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1−5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i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KeV</m:t>
                                    </m:r>
                                  </m:sub>
                                </m:sSub>
                              </m:e>
                            </m:d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BG</m:t>
                            </m:r>
                          </m:sub>
                        </m:sSub>
                      </m:den>
                    </m:f>
                  </m:oMath>
                </a14:m>
                <a:endParaRPr lang="en-US" b="0" dirty="0">
                  <a:solidFill>
                    <a:srgbClr val="000000"/>
                  </a:solidFill>
                </a:endParaRPr>
              </a:p>
              <a:p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22D0A65-9E04-8018-E1A2-E4B1D78342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9543" y="6034014"/>
                <a:ext cx="2362201" cy="797013"/>
              </a:xfrm>
              <a:prstGeom prst="rect">
                <a:avLst/>
              </a:prstGeom>
              <a:blipFill>
                <a:blip r:embed="rId5"/>
                <a:stretch>
                  <a:fillRect l="-26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4D809D55-336C-DB3A-60E0-7F90B67C4898}"/>
              </a:ext>
            </a:extLst>
          </p:cNvPr>
          <p:cNvSpPr txBox="1"/>
          <p:nvPr/>
        </p:nvSpPr>
        <p:spPr>
          <a:xfrm>
            <a:off x="4521896" y="1082374"/>
            <a:ext cx="735758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u="sng" dirty="0">
                <a:solidFill>
                  <a:srgbClr val="00B050"/>
                </a:solidFill>
              </a:rPr>
              <a:t>Seed</a:t>
            </a:r>
            <a:r>
              <a:rPr lang="en-US" u="sng" dirty="0">
                <a:solidFill>
                  <a:srgbClr val="000000"/>
                </a:solidFill>
              </a:rPr>
              <a:t> events (FEEPS &gt; 100 KeV) 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7030A0"/>
                </a:solidFill>
              </a:rPr>
              <a:t>CH</a:t>
            </a:r>
            <a:r>
              <a:rPr lang="en-US" dirty="0">
                <a:solidFill>
                  <a:srgbClr val="000000"/>
                </a:solidFill>
              </a:rPr>
              <a:t> (78%), </a:t>
            </a:r>
            <a:r>
              <a:rPr lang="en-US" dirty="0">
                <a:solidFill>
                  <a:srgbClr val="7030A0"/>
                </a:solidFill>
              </a:rPr>
              <a:t>CH</a:t>
            </a:r>
            <a:r>
              <a:rPr lang="en-US" dirty="0">
                <a:solidFill>
                  <a:srgbClr val="000000"/>
                </a:solidFill>
              </a:rPr>
              <a:t> (40%), </a:t>
            </a:r>
            <a:r>
              <a:rPr lang="en-US" dirty="0">
                <a:solidFill>
                  <a:srgbClr val="7030A0"/>
                </a:solidFill>
              </a:rPr>
              <a:t>CH</a:t>
            </a:r>
            <a:r>
              <a:rPr lang="en-US" dirty="0">
                <a:solidFill>
                  <a:srgbClr val="000000"/>
                </a:solidFill>
              </a:rPr>
              <a:t>(79%), </a:t>
            </a:r>
            <a:r>
              <a:rPr lang="en-US" dirty="0">
                <a:solidFill>
                  <a:srgbClr val="7030A0"/>
                </a:solidFill>
              </a:rPr>
              <a:t>CH</a:t>
            </a:r>
            <a:r>
              <a:rPr lang="en-US" dirty="0">
                <a:solidFill>
                  <a:srgbClr val="000000"/>
                </a:solidFill>
              </a:rPr>
              <a:t> (39%), </a:t>
            </a:r>
            <a:r>
              <a:rPr lang="en-US" dirty="0">
                <a:solidFill>
                  <a:srgbClr val="7030A0"/>
                </a:solidFill>
              </a:rPr>
              <a:t>CH</a:t>
            </a:r>
            <a:r>
              <a:rPr lang="en-US" dirty="0">
                <a:solidFill>
                  <a:srgbClr val="000000"/>
                </a:solidFill>
              </a:rPr>
              <a:t>(77%), </a:t>
            </a:r>
            <a:r>
              <a:rPr lang="en-US" dirty="0">
                <a:solidFill>
                  <a:srgbClr val="7030A0"/>
                </a:solidFill>
              </a:rPr>
              <a:t>CH</a:t>
            </a:r>
            <a:r>
              <a:rPr lang="en-US" dirty="0">
                <a:solidFill>
                  <a:srgbClr val="000000"/>
                </a:solidFill>
              </a:rPr>
              <a:t>(79%)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pPr algn="ctr"/>
            <a:r>
              <a:rPr lang="en-US" u="sng" dirty="0">
                <a:solidFill>
                  <a:srgbClr val="FF0000"/>
                </a:solidFill>
              </a:rPr>
              <a:t>No-seed </a:t>
            </a:r>
            <a:r>
              <a:rPr lang="en-US" u="sng" dirty="0">
                <a:solidFill>
                  <a:srgbClr val="000000"/>
                </a:solidFill>
              </a:rPr>
              <a:t>(FEEPS = Noise)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FF"/>
                </a:solidFill>
              </a:rPr>
              <a:t>SB </a:t>
            </a:r>
            <a:r>
              <a:rPr lang="en-US" dirty="0">
                <a:solidFill>
                  <a:srgbClr val="000000"/>
                </a:solidFill>
              </a:rPr>
              <a:t>(80%),  </a:t>
            </a:r>
            <a:r>
              <a:rPr lang="en-US" dirty="0">
                <a:solidFill>
                  <a:srgbClr val="0000FF"/>
                </a:solidFill>
              </a:rPr>
              <a:t>SB</a:t>
            </a:r>
            <a:r>
              <a:rPr lang="en-US" dirty="0">
                <a:solidFill>
                  <a:srgbClr val="000000"/>
                </a:solidFill>
              </a:rPr>
              <a:t>(42%), </a:t>
            </a:r>
            <a:r>
              <a:rPr lang="en-US" dirty="0">
                <a:solidFill>
                  <a:srgbClr val="FFC000"/>
                </a:solidFill>
              </a:rPr>
              <a:t>EJ</a:t>
            </a:r>
            <a:r>
              <a:rPr lang="en-US" dirty="0">
                <a:solidFill>
                  <a:srgbClr val="000000"/>
                </a:solidFill>
              </a:rPr>
              <a:t> (55%) </a:t>
            </a:r>
            <a:r>
              <a:rPr lang="en-US" dirty="0">
                <a:solidFill>
                  <a:srgbClr val="0000FF"/>
                </a:solidFill>
              </a:rPr>
              <a:t>SB</a:t>
            </a:r>
            <a:r>
              <a:rPr lang="en-US" dirty="0">
                <a:solidFill>
                  <a:srgbClr val="000000"/>
                </a:solidFill>
              </a:rPr>
              <a:t> (44%), </a:t>
            </a:r>
            <a:r>
              <a:rPr lang="en-US" dirty="0">
                <a:solidFill>
                  <a:srgbClr val="0000FF"/>
                </a:solidFill>
              </a:rPr>
              <a:t>SR</a:t>
            </a:r>
            <a:r>
              <a:rPr lang="en-US" dirty="0">
                <a:solidFill>
                  <a:srgbClr val="000000"/>
                </a:solidFill>
              </a:rPr>
              <a:t>(63%), </a:t>
            </a:r>
            <a:r>
              <a:rPr lang="en-US" dirty="0">
                <a:solidFill>
                  <a:srgbClr val="0000FF"/>
                </a:solidFill>
              </a:rPr>
              <a:t>SB</a:t>
            </a:r>
            <a:r>
              <a:rPr lang="en-US" dirty="0">
                <a:solidFill>
                  <a:srgbClr val="000000"/>
                </a:solidFill>
              </a:rPr>
              <a:t> (46%)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29563E-335D-2873-40CB-98EBB3F67C16}"/>
              </a:ext>
            </a:extLst>
          </p:cNvPr>
          <p:cNvSpPr txBox="1"/>
          <p:nvPr/>
        </p:nvSpPr>
        <p:spPr>
          <a:xfrm>
            <a:off x="9377359" y="6393219"/>
            <a:ext cx="2884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Terry Liu+ ( 2017) noticed similar trends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C4A624-4081-EB8F-96C6-EAB262A727BE}"/>
              </a:ext>
            </a:extLst>
          </p:cNvPr>
          <p:cNvSpPr txBox="1"/>
          <p:nvPr/>
        </p:nvSpPr>
        <p:spPr>
          <a:xfrm>
            <a:off x="6042086" y="3448023"/>
            <a:ext cx="46057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Using: [Xu and </a:t>
            </a:r>
            <a:r>
              <a:rPr lang="en-US" sz="1200" dirty="0" err="1">
                <a:solidFill>
                  <a:srgbClr val="000000"/>
                </a:solidFill>
              </a:rPr>
              <a:t>Borosvky</a:t>
            </a:r>
            <a:r>
              <a:rPr lang="en-US" sz="1200" dirty="0">
                <a:solidFill>
                  <a:srgbClr val="000000"/>
                </a:solidFill>
              </a:rPr>
              <a:t> 2014, </a:t>
            </a:r>
            <a:r>
              <a:rPr lang="en-US" sz="1200" dirty="0" err="1">
                <a:solidFill>
                  <a:srgbClr val="000000"/>
                </a:solidFill>
              </a:rPr>
              <a:t>Camporeale</a:t>
            </a:r>
            <a:r>
              <a:rPr lang="en-US" sz="1200" dirty="0">
                <a:solidFill>
                  <a:srgbClr val="000000"/>
                </a:solidFill>
              </a:rPr>
              <a:t>+ 2017] methodology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3F20A6-2D4C-014C-3EFA-957A910F1CAC}"/>
              </a:ext>
            </a:extLst>
          </p:cNvPr>
          <p:cNvSpPr txBox="1"/>
          <p:nvPr/>
        </p:nvSpPr>
        <p:spPr>
          <a:xfrm>
            <a:off x="-65972" y="6408608"/>
            <a:ext cx="19591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</a:rPr>
              <a:t>Raptis+ 2024 (under review)</a:t>
            </a:r>
          </a:p>
        </p:txBody>
      </p:sp>
    </p:spTree>
    <p:extLst>
      <p:ext uri="{BB962C8B-B14F-4D97-AF65-F5344CB8AC3E}">
        <p14:creationId xmlns:p14="http://schemas.microsoft.com/office/powerpoint/2010/main" val="39594499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5400" y="46165"/>
            <a:ext cx="11041200" cy="516190"/>
          </a:xfrm>
        </p:spPr>
        <p:txBody>
          <a:bodyPr>
            <a:normAutofit/>
          </a:bodyPr>
          <a:lstStyle/>
          <a:p>
            <a:pPr algn="ctr"/>
            <a:r>
              <a:rPr lang="sv-SE" dirty="0" err="1"/>
              <a:t>Reinforced</a:t>
            </a:r>
            <a:r>
              <a:rPr lang="sv-SE" dirty="0"/>
              <a:t> </a:t>
            </a:r>
            <a:r>
              <a:rPr lang="sv-SE" dirty="0" err="1"/>
              <a:t>Shock</a:t>
            </a:r>
            <a:r>
              <a:rPr lang="sv-SE" dirty="0"/>
              <a:t> Acceleration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53FDE89-8259-E42E-BC74-A86420CE5396}"/>
              </a:ext>
            </a:extLst>
          </p:cNvPr>
          <p:cNvSpPr txBox="1"/>
          <p:nvPr/>
        </p:nvSpPr>
        <p:spPr>
          <a:xfrm>
            <a:off x="7644682" y="5289716"/>
            <a:ext cx="45473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u="sng" dirty="0">
                <a:solidFill>
                  <a:srgbClr val="000000"/>
                </a:solidFill>
              </a:rPr>
              <a:t>Key-point</a:t>
            </a:r>
            <a:r>
              <a:rPr lang="en-US" b="1" dirty="0">
                <a:solidFill>
                  <a:srgbClr val="000000"/>
                </a:solidFill>
              </a:rPr>
              <a:t>: </a:t>
            </a:r>
          </a:p>
          <a:p>
            <a:pPr algn="ctr"/>
            <a:r>
              <a:rPr lang="en-US" dirty="0">
                <a:solidFill>
                  <a:srgbClr val="00B050"/>
                </a:solidFill>
              </a:rPr>
              <a:t>Seed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+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Foreshock’s Shock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+</a:t>
            </a:r>
            <a:r>
              <a:rPr lang="en-US" dirty="0">
                <a:solidFill>
                  <a:srgbClr val="0000FF"/>
                </a:solidFill>
              </a:rPr>
              <a:t> Waves </a:t>
            </a:r>
            <a:r>
              <a:rPr lang="en-US" dirty="0">
                <a:solidFill>
                  <a:srgbClr val="000000"/>
                </a:solidFill>
              </a:rPr>
              <a:t>+ </a:t>
            </a:r>
            <a:r>
              <a:rPr lang="en-US" dirty="0">
                <a:solidFill>
                  <a:srgbClr val="7030A0"/>
                </a:solidFill>
              </a:rPr>
              <a:t>Efficiency factors </a:t>
            </a:r>
            <a:r>
              <a:rPr lang="en-US" dirty="0">
                <a:solidFill>
                  <a:srgbClr val="000000"/>
                </a:solidFill>
              </a:rPr>
              <a:t>= ~</a:t>
            </a:r>
            <a:r>
              <a:rPr lang="en-US" b="1" dirty="0">
                <a:solidFill>
                  <a:srgbClr val="000000"/>
                </a:solidFill>
              </a:rPr>
              <a:t>MeV electrons before</a:t>
            </a:r>
            <a:r>
              <a:rPr lang="en-US" dirty="0">
                <a:solidFill>
                  <a:srgbClr val="000000"/>
                </a:solidFill>
              </a:rPr>
              <a:t> reaching the bow shock.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77C049-864C-AC6C-8976-0E83425EC3F7}"/>
              </a:ext>
            </a:extLst>
          </p:cNvPr>
          <p:cNvSpPr/>
          <p:nvPr/>
        </p:nvSpPr>
        <p:spPr>
          <a:xfrm>
            <a:off x="298253" y="2127482"/>
            <a:ext cx="1744649" cy="2646584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Seed from </a:t>
            </a:r>
          </a:p>
          <a:p>
            <a:pPr algn="ctr"/>
            <a:r>
              <a:rPr lang="en-US" dirty="0">
                <a:solidFill>
                  <a:srgbClr val="00B050"/>
                </a:solidFill>
              </a:rPr>
              <a:t>CH plasma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(</a:t>
            </a:r>
            <a:r>
              <a:rPr lang="en-US" b="1" dirty="0">
                <a:solidFill>
                  <a:srgbClr val="000000"/>
                </a:solidFill>
              </a:rPr>
              <a:t>1-5 keV</a:t>
            </a:r>
            <a:r>
              <a:rPr lang="en-US" dirty="0">
                <a:solidFill>
                  <a:srgbClr val="000000"/>
                </a:solidFill>
              </a:rPr>
              <a:t>)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489BEF3-B816-0CFB-E3E2-200934C08AA3}"/>
              </a:ext>
            </a:extLst>
          </p:cNvPr>
          <p:cNvCxnSpPr>
            <a:cxnSpLocks/>
          </p:cNvCxnSpPr>
          <p:nvPr/>
        </p:nvCxnSpPr>
        <p:spPr>
          <a:xfrm>
            <a:off x="7644681" y="3450774"/>
            <a:ext cx="768627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D0BEEE2-068E-2648-14ED-86C9D8FC95EF}"/>
              </a:ext>
            </a:extLst>
          </p:cNvPr>
          <p:cNvSpPr txBox="1"/>
          <p:nvPr/>
        </p:nvSpPr>
        <p:spPr>
          <a:xfrm>
            <a:off x="105702" y="1509666"/>
            <a:ext cx="2129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Seeding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Injection Threshold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CEE63C-147D-C2C0-1073-6D747465EB38}"/>
              </a:ext>
            </a:extLst>
          </p:cNvPr>
          <p:cNvSpPr txBox="1"/>
          <p:nvPr/>
        </p:nvSpPr>
        <p:spPr>
          <a:xfrm>
            <a:off x="-65972" y="6408608"/>
            <a:ext cx="19591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</a:rPr>
              <a:t>Raptis+ 2024 (under review)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C997406-5F06-6F0D-CB52-035A88D944F5}"/>
              </a:ext>
            </a:extLst>
          </p:cNvPr>
          <p:cNvGrpSpPr/>
          <p:nvPr/>
        </p:nvGrpSpPr>
        <p:grpSpPr>
          <a:xfrm>
            <a:off x="8494485" y="2100748"/>
            <a:ext cx="3440290" cy="2733400"/>
            <a:chOff x="8554961" y="2902417"/>
            <a:chExt cx="3440290" cy="2733400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D847CFAE-B6ED-EB5C-FF6B-4EB55A586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737"/>
            <a:stretch/>
          </p:blipFill>
          <p:spPr>
            <a:xfrm>
              <a:off x="8818792" y="2902417"/>
              <a:ext cx="3176459" cy="2733400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3F7832E-B38F-AE85-C09D-DB7A5D4E39B2}"/>
                </a:ext>
              </a:extLst>
            </p:cNvPr>
            <p:cNvSpPr txBox="1"/>
            <p:nvPr/>
          </p:nvSpPr>
          <p:spPr>
            <a:xfrm rot="16200000">
              <a:off x="8084320" y="3992230"/>
              <a:ext cx="12490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</a:rPr>
                <a:t>Max flux ratio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A1E783A-44A2-9A98-577A-78A58DFD1BE1}"/>
              </a:ext>
            </a:extLst>
          </p:cNvPr>
          <p:cNvGrpSpPr/>
          <p:nvPr/>
        </p:nvGrpSpPr>
        <p:grpSpPr>
          <a:xfrm>
            <a:off x="2724539" y="540781"/>
            <a:ext cx="4920142" cy="5921611"/>
            <a:chOff x="2724539" y="540781"/>
            <a:chExt cx="4920142" cy="592161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6CFB1FA-6599-7F95-92F0-AF57AAE9D3C5}"/>
                </a:ext>
              </a:extLst>
            </p:cNvPr>
            <p:cNvSpPr/>
            <p:nvPr/>
          </p:nvSpPr>
          <p:spPr>
            <a:xfrm>
              <a:off x="2884879" y="3791609"/>
              <a:ext cx="4563455" cy="2475478"/>
            </a:xfrm>
            <a:prstGeom prst="rect">
              <a:avLst/>
            </a:prstGeom>
            <a:noFill/>
            <a:ln w="19050"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33615B6D-2413-119B-A286-0CCB3EC81898}"/>
                </a:ext>
              </a:extLst>
            </p:cNvPr>
            <p:cNvGrpSpPr/>
            <p:nvPr/>
          </p:nvGrpSpPr>
          <p:grpSpPr>
            <a:xfrm>
              <a:off x="2724539" y="540781"/>
              <a:ext cx="4920142" cy="5921611"/>
              <a:chOff x="2724539" y="540781"/>
              <a:chExt cx="4920142" cy="5921611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C0047A1-C71A-E487-8D83-E4991D74E430}"/>
                  </a:ext>
                </a:extLst>
              </p:cNvPr>
              <p:cNvSpPr/>
              <p:nvPr/>
            </p:nvSpPr>
            <p:spPr>
              <a:xfrm>
                <a:off x="3190045" y="1281749"/>
                <a:ext cx="1592249" cy="182388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0000"/>
                  </a:solidFill>
                </a:endParaRPr>
              </a:p>
              <a:p>
                <a:pPr algn="ctr"/>
                <a:r>
                  <a:rPr lang="en-US" dirty="0">
                    <a:solidFill>
                      <a:srgbClr val="FF0000"/>
                    </a:solidFill>
                  </a:rPr>
                  <a:t>Shock Acceleration</a:t>
                </a:r>
              </a:p>
              <a:p>
                <a:pPr algn="ctr"/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5DF75E2-A91F-CB5E-AAD5-A19A0DFD65A9}"/>
                  </a:ext>
                </a:extLst>
              </p:cNvPr>
              <p:cNvSpPr/>
              <p:nvPr/>
            </p:nvSpPr>
            <p:spPr>
              <a:xfrm>
                <a:off x="5550921" y="1281749"/>
                <a:ext cx="1750282" cy="182388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rgbClr val="0000FF"/>
                    </a:solidFill>
                  </a:rPr>
                  <a:t>Wave particle interactions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9A347A6-27F0-C29F-23AC-48AAA98510ED}"/>
                  </a:ext>
                </a:extLst>
              </p:cNvPr>
              <p:cNvSpPr txBox="1"/>
              <p:nvPr/>
            </p:nvSpPr>
            <p:spPr>
              <a:xfrm>
                <a:off x="2964832" y="4160941"/>
                <a:ext cx="4483502" cy="17543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000000"/>
                    </a:solidFill>
                  </a:rPr>
                  <a:t>- LF whistler waves (Shock Transition)</a:t>
                </a:r>
              </a:p>
              <a:p>
                <a:r>
                  <a:rPr lang="en-US" dirty="0">
                    <a:solidFill>
                      <a:srgbClr val="000000"/>
                    </a:solidFill>
                  </a:rPr>
                  <a:t>- Wavefield of HFA’s core (</a:t>
                </a:r>
                <a:r>
                  <a:rPr lang="el-GR" dirty="0">
                    <a:solidFill>
                      <a:srgbClr val="000000"/>
                    </a:solidFill>
                  </a:rPr>
                  <a:t>ΔB</a:t>
                </a:r>
                <a:r>
                  <a:rPr lang="en-US" dirty="0">
                    <a:solidFill>
                      <a:srgbClr val="000000"/>
                    </a:solidFill>
                  </a:rPr>
                  <a:t>&gt;&gt;B) </a:t>
                </a:r>
              </a:p>
              <a:p>
                <a:r>
                  <a:rPr lang="en-US" dirty="0">
                    <a:solidFill>
                      <a:srgbClr val="000000"/>
                    </a:solidFill>
                  </a:rPr>
                  <a:t>- ”Magnetic bottle” between edges of HFA and Earth’s bow shock (geometry)</a:t>
                </a:r>
              </a:p>
              <a:p>
                <a:r>
                  <a:rPr lang="en-US" dirty="0">
                    <a:solidFill>
                      <a:srgbClr val="000000"/>
                    </a:solidFill>
                  </a:rPr>
                  <a:t>- </a:t>
                </a:r>
                <a:r>
                  <a:rPr lang="en-US" dirty="0" err="1">
                    <a:solidFill>
                      <a:srgbClr val="000000"/>
                    </a:solidFill>
                  </a:rPr>
                  <a:t>Betatron</a:t>
                </a:r>
                <a:r>
                  <a:rPr lang="en-US" dirty="0">
                    <a:solidFill>
                      <a:srgbClr val="000000"/>
                    </a:solidFill>
                  </a:rPr>
                  <a:t> (electron acceleration temperature anisotropy)</a:t>
                </a: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B4C3352-6EBA-D33E-E8E1-E32B0DB3AB1B}"/>
                  </a:ext>
                </a:extLst>
              </p:cNvPr>
              <p:cNvSpPr/>
              <p:nvPr/>
            </p:nvSpPr>
            <p:spPr>
              <a:xfrm>
                <a:off x="2884879" y="967545"/>
                <a:ext cx="4563455" cy="2376905"/>
              </a:xfrm>
              <a:prstGeom prst="rect">
                <a:avLst/>
              </a:prstGeom>
              <a:noFill/>
              <a:ln w="19050"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F027366-65E9-7556-07E5-80F37E19095B}"/>
                  </a:ext>
                </a:extLst>
              </p:cNvPr>
              <p:cNvSpPr txBox="1"/>
              <p:nvPr/>
            </p:nvSpPr>
            <p:spPr>
              <a:xfrm>
                <a:off x="4037032" y="540781"/>
                <a:ext cx="23391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0000"/>
                    </a:solidFill>
                  </a:rPr>
                  <a:t>Electron acceleration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BBBBBAD-09BB-5DA1-802D-3F8E82C7A08C}"/>
                  </a:ext>
                </a:extLst>
              </p:cNvPr>
              <p:cNvSpPr txBox="1"/>
              <p:nvPr/>
            </p:nvSpPr>
            <p:spPr>
              <a:xfrm>
                <a:off x="2768485" y="3465425"/>
                <a:ext cx="487619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7030A0"/>
                    </a:solidFill>
                  </a:rPr>
                  <a:t>Efficient through PA scattering &amp; confinement:</a:t>
                </a: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71E5D1DD-3E72-FBC5-747A-D0AB7EA5F525}"/>
                  </a:ext>
                </a:extLst>
              </p:cNvPr>
              <p:cNvSpPr/>
              <p:nvPr/>
            </p:nvSpPr>
            <p:spPr>
              <a:xfrm>
                <a:off x="2724539" y="852251"/>
                <a:ext cx="4876196" cy="5610141"/>
              </a:xfrm>
              <a:prstGeom prst="rect">
                <a:avLst/>
              </a:prstGeom>
              <a:noFill/>
              <a:ln w="19050">
                <a:prstDash val="soli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B7BC5F08-50BF-2809-22A7-B1FF62C19486}"/>
              </a:ext>
            </a:extLst>
          </p:cNvPr>
          <p:cNvCxnSpPr>
            <a:cxnSpLocks/>
          </p:cNvCxnSpPr>
          <p:nvPr/>
        </p:nvCxnSpPr>
        <p:spPr>
          <a:xfrm>
            <a:off x="2042902" y="3450774"/>
            <a:ext cx="547898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4C2EFA36-DB1C-A1EF-D465-F096614CFC85}"/>
                  </a:ext>
                </a:extLst>
              </p:cNvPr>
              <p:cNvSpPr txBox="1"/>
              <p:nvPr/>
            </p:nvSpPr>
            <p:spPr>
              <a:xfrm>
                <a:off x="9307121" y="1303735"/>
                <a:ext cx="2362201" cy="7970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000000"/>
                    </a:solidFill>
                  </a:rPr>
                  <a:t>Ratio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F</m:t>
                            </m:r>
                          </m:e>
                          <m:sub>
                            <m:r>
                              <a:rPr lang="en-US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b="0" i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00</m:t>
                            </m:r>
                            <m:r>
                              <a:rPr lang="en-US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−5</m:t>
                            </m:r>
                            <m:r>
                              <a:rPr lang="en-US" b="0" i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00</m:t>
                            </m:r>
                            <m:r>
                              <a:rPr lang="en-US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KeV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i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F</m:t>
                                    </m:r>
                                  </m:e>
                                  <m:sub>
                                    <m:r>
                                      <a:rPr lang="en-US" i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b="0" i="0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00</m:t>
                                    </m:r>
                                    <m:r>
                                      <a:rPr lang="en-US" i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−5</m:t>
                                    </m:r>
                                    <m:r>
                                      <a:rPr lang="en-US" b="0" i="0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00</m:t>
                                    </m:r>
                                    <m:r>
                                      <a:rPr lang="en-US" i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i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KeV</m:t>
                                    </m:r>
                                  </m:sub>
                                </m:sSub>
                              </m:e>
                            </m:d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BG</m:t>
                            </m:r>
                          </m:sub>
                        </m:sSub>
                      </m:den>
                    </m:f>
                  </m:oMath>
                </a14:m>
                <a:endParaRPr lang="en-US" b="0" dirty="0">
                  <a:solidFill>
                    <a:srgbClr val="000000"/>
                  </a:solidFill>
                </a:endParaRPr>
              </a:p>
              <a:p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4C2EFA36-DB1C-A1EF-D465-F096614CFC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7121" y="1303735"/>
                <a:ext cx="2362201" cy="797013"/>
              </a:xfrm>
              <a:prstGeom prst="rect">
                <a:avLst/>
              </a:prstGeom>
              <a:blipFill>
                <a:blip r:embed="rId4"/>
                <a:stretch>
                  <a:fillRect l="-21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30536C8A-453A-21CC-1E90-046109E12AFE}"/>
              </a:ext>
            </a:extLst>
          </p:cNvPr>
          <p:cNvSpPr txBox="1"/>
          <p:nvPr/>
        </p:nvSpPr>
        <p:spPr>
          <a:xfrm>
            <a:off x="4981791" y="2009023"/>
            <a:ext cx="3372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+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3731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5400" y="-22075"/>
            <a:ext cx="11041200" cy="516190"/>
          </a:xfrm>
        </p:spPr>
        <p:txBody>
          <a:bodyPr>
            <a:normAutofit/>
          </a:bodyPr>
          <a:lstStyle/>
          <a:p>
            <a:pPr algn="ctr"/>
            <a:r>
              <a:rPr lang="sv-SE" dirty="0" err="1"/>
              <a:t>Schematic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the process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B48D499-BE5D-E9D8-6C36-906534D238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46" y="454877"/>
            <a:ext cx="5430544" cy="59929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985205E-34B2-6907-57BB-6B49053770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2436" y="454877"/>
            <a:ext cx="5067071" cy="599296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9F152A5-A0E1-D9F3-DA24-4D4E20121055}"/>
              </a:ext>
            </a:extLst>
          </p:cNvPr>
          <p:cNvSpPr txBox="1"/>
          <p:nvPr/>
        </p:nvSpPr>
        <p:spPr>
          <a:xfrm>
            <a:off x="282782" y="500939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(a)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CFCF6E2-243E-9373-D1DD-DE8A6B6E4136}"/>
              </a:ext>
            </a:extLst>
          </p:cNvPr>
          <p:cNvSpPr txBox="1"/>
          <p:nvPr/>
        </p:nvSpPr>
        <p:spPr>
          <a:xfrm>
            <a:off x="6214706" y="562353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(b)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2C3FD4-9D0B-4DEF-5DD9-06BBF92F6FDB}"/>
              </a:ext>
            </a:extLst>
          </p:cNvPr>
          <p:cNvSpPr txBox="1"/>
          <p:nvPr/>
        </p:nvSpPr>
        <p:spPr>
          <a:xfrm>
            <a:off x="-65972" y="6408608"/>
            <a:ext cx="19591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</a:rPr>
              <a:t>Raptis+ 2024 (under review)</a:t>
            </a:r>
          </a:p>
        </p:txBody>
      </p:sp>
    </p:spTree>
    <p:extLst>
      <p:ext uri="{BB962C8B-B14F-4D97-AF65-F5344CB8AC3E}">
        <p14:creationId xmlns:p14="http://schemas.microsoft.com/office/powerpoint/2010/main" val="1804428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F2D087-22D9-6B1D-9551-067B6D92C9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CBAB12-3448-304B-2F6F-D619D56A1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Summary &amp; Conclusion</a:t>
            </a:r>
            <a:endParaRPr lang="sv-S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14D581-A6BB-E33E-D7FF-8D063C26B07A}"/>
              </a:ext>
            </a:extLst>
          </p:cNvPr>
          <p:cNvSpPr txBox="1"/>
          <p:nvPr/>
        </p:nvSpPr>
        <p:spPr>
          <a:xfrm>
            <a:off x="9232599" y="1037522"/>
            <a:ext cx="61650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Plasma Observatory</a:t>
            </a:r>
            <a:endParaRPr lang="en-US" b="0" i="0" u="none" strike="noStrike" dirty="0">
              <a:solidFill>
                <a:srgbClr val="000000"/>
              </a:solidFill>
              <a:effectLst/>
            </a:endParaRPr>
          </a:p>
          <a:p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9B9107-5C78-9ED2-18C5-626876C3204D}"/>
              </a:ext>
            </a:extLst>
          </p:cNvPr>
          <p:cNvSpPr txBox="1"/>
          <p:nvPr/>
        </p:nvSpPr>
        <p:spPr>
          <a:xfrm>
            <a:off x="156920" y="5917071"/>
            <a:ext cx="12035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</a:rPr>
              <a:t>Bonus</a:t>
            </a:r>
            <a:r>
              <a:rPr lang="en-US" dirty="0">
                <a:solidFill>
                  <a:srgbClr val="000000"/>
                </a:solidFill>
              </a:rPr>
              <a:t>: Already promising observations downstream of a planetary bow shock. I will be glad to discuss/collaborate with these who are interested in the near future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52146C-7CD2-3F4A-B87F-EC97D3445826}"/>
              </a:ext>
            </a:extLst>
          </p:cNvPr>
          <p:cNvSpPr txBox="1"/>
          <p:nvPr/>
        </p:nvSpPr>
        <p:spPr>
          <a:xfrm>
            <a:off x="336394" y="1328988"/>
            <a:ext cx="115192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</a:rPr>
              <a:t>Combining </a:t>
            </a:r>
            <a:r>
              <a:rPr lang="en-US" b="1" dirty="0">
                <a:solidFill>
                  <a:srgbClr val="000000"/>
                </a:solidFill>
              </a:rPr>
              <a:t>multi-scale processes </a:t>
            </a:r>
            <a:r>
              <a:rPr lang="en-US" dirty="0">
                <a:solidFill>
                  <a:srgbClr val="000000"/>
                </a:solidFill>
              </a:rPr>
              <a:t>across a </a:t>
            </a:r>
            <a:r>
              <a:rPr lang="en-US" b="1" dirty="0">
                <a:solidFill>
                  <a:srgbClr val="000000"/>
                </a:solidFill>
              </a:rPr>
              <a:t>quasi-parallel shock </a:t>
            </a:r>
            <a:r>
              <a:rPr lang="en-US" dirty="0">
                <a:solidFill>
                  <a:srgbClr val="000000"/>
                </a:solidFill>
              </a:rPr>
              <a:t>we formulated a </a:t>
            </a:r>
            <a:r>
              <a:rPr lang="en-US" b="1" dirty="0">
                <a:solidFill>
                  <a:srgbClr val="000000"/>
                </a:solidFill>
              </a:rPr>
              <a:t>reinforced shock acceleration for relativistic electrons.</a:t>
            </a:r>
          </a:p>
          <a:p>
            <a:pPr marL="342900" indent="-342900">
              <a:buFont typeface="+mj-lt"/>
              <a:buAutoNum type="arabicPeriod"/>
            </a:pPr>
            <a:endParaRPr lang="en-US" dirty="0">
              <a:solidFill>
                <a:srgbClr val="000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solidFill>
                  <a:srgbClr val="000000"/>
                </a:solidFill>
              </a:rPr>
              <a:t>Revealed </a:t>
            </a:r>
            <a:r>
              <a:rPr lang="en-US" dirty="0">
                <a:solidFill>
                  <a:srgbClr val="000000"/>
                </a:solidFill>
              </a:rPr>
              <a:t>that the</a:t>
            </a:r>
            <a:r>
              <a:rPr lang="en-US" b="1" dirty="0">
                <a:solidFill>
                  <a:srgbClr val="000000"/>
                </a:solidFill>
              </a:rPr>
              <a:t> electron injection threshold at Earth </a:t>
            </a:r>
            <a:r>
              <a:rPr lang="en-US" dirty="0">
                <a:solidFill>
                  <a:srgbClr val="000000"/>
                </a:solidFill>
              </a:rPr>
              <a:t>to be at the </a:t>
            </a:r>
            <a:r>
              <a:rPr lang="en-US" b="1" dirty="0">
                <a:solidFill>
                  <a:srgbClr val="000000"/>
                </a:solidFill>
              </a:rPr>
              <a:t>suprathermal range of ~1-5 KeV</a:t>
            </a:r>
          </a:p>
          <a:p>
            <a:pPr marL="342900" indent="-342900">
              <a:buFont typeface="+mj-lt"/>
              <a:buAutoNum type="arabicPeriod"/>
            </a:pPr>
            <a:endParaRPr lang="en-US" dirty="0">
              <a:solidFill>
                <a:srgbClr val="000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</a:rPr>
              <a:t>This </a:t>
            </a:r>
            <a:r>
              <a:rPr lang="en-US" b="1" dirty="0">
                <a:solidFill>
                  <a:srgbClr val="000000"/>
                </a:solidFill>
              </a:rPr>
              <a:t>seed population </a:t>
            </a:r>
            <a:r>
              <a:rPr lang="en-US" dirty="0">
                <a:solidFill>
                  <a:srgbClr val="000000"/>
                </a:solidFill>
              </a:rPr>
              <a:t>is a systematic </a:t>
            </a:r>
            <a:r>
              <a:rPr lang="en-US" b="1" dirty="0">
                <a:solidFill>
                  <a:srgbClr val="000000"/>
                </a:solidFill>
              </a:rPr>
              <a:t>feature of the fast solar wind/coronal hole plasma.</a:t>
            </a:r>
          </a:p>
          <a:p>
            <a:endParaRPr lang="en-US" b="1" dirty="0">
              <a:solidFill>
                <a:srgbClr val="000000"/>
              </a:solidFill>
            </a:endParaRPr>
          </a:p>
          <a:p>
            <a:r>
              <a:rPr lang="en-US" u="sng" dirty="0">
                <a:solidFill>
                  <a:srgbClr val="000000"/>
                </a:solidFill>
              </a:rPr>
              <a:t>Discussion:</a:t>
            </a:r>
            <a:r>
              <a:rPr lang="en-US" dirty="0">
                <a:solidFill>
                  <a:srgbClr val="000000"/>
                </a:solidFill>
              </a:rPr>
              <a:t> Potentially a generalized processes in other planetary environments of stellar systems allowing particles to reach energies from MeV to </a:t>
            </a:r>
            <a:r>
              <a:rPr lang="en-US" dirty="0" err="1">
                <a:solidFill>
                  <a:srgbClr val="000000"/>
                </a:solidFill>
              </a:rPr>
              <a:t>Gev</a:t>
            </a:r>
            <a:r>
              <a:rPr lang="en-US" dirty="0">
                <a:solidFill>
                  <a:srgbClr val="000000"/>
                </a:solidFill>
              </a:rPr>
              <a:t>+ levels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u="sng" dirty="0">
                <a:solidFill>
                  <a:srgbClr val="000000"/>
                </a:solidFill>
              </a:rPr>
              <a:t>AGU Session (Abstracts are open!)</a:t>
            </a:r>
            <a:r>
              <a:rPr lang="en-US" dirty="0">
                <a:solidFill>
                  <a:srgbClr val="000000"/>
                </a:solidFill>
              </a:rPr>
              <a:t>: SH004 - Collisionless Shocks in Heliospheric and Astrophysical Plasmas and their Effects on Planetary Magnetospheres</a:t>
            </a:r>
          </a:p>
        </p:txBody>
      </p:sp>
    </p:spTree>
    <p:extLst>
      <p:ext uri="{BB962C8B-B14F-4D97-AF65-F5344CB8AC3E}">
        <p14:creationId xmlns:p14="http://schemas.microsoft.com/office/powerpoint/2010/main" val="2965691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Electron Acceleration in other systems</a:t>
            </a:r>
            <a:endParaRPr lang="sv-S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75C8D9-B5F1-C652-C730-791C3ECAF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44" y="1146048"/>
            <a:ext cx="4718304" cy="442715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81EFE14-387A-311C-2F09-C5D2B22250E2}"/>
                  </a:ext>
                </a:extLst>
              </p:cNvPr>
              <p:cNvSpPr txBox="1"/>
              <p:nvPr/>
            </p:nvSpPr>
            <p:spPr>
              <a:xfrm>
                <a:off x="4888992" y="1146048"/>
                <a:ext cx="7046976" cy="5362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000000"/>
                    </a:solidFill>
                  </a:rPr>
                  <a:t>In environments of </a:t>
                </a:r>
                <a:r>
                  <a:rPr lang="el-GR" dirty="0">
                    <a:solidFill>
                      <a:srgbClr val="000000"/>
                    </a:solidFill>
                  </a:rPr>
                  <a:t>Δ</a:t>
                </a:r>
                <a:r>
                  <a:rPr lang="en-US" dirty="0">
                    <a:solidFill>
                      <a:srgbClr val="000000"/>
                    </a:solidFill>
                  </a:rPr>
                  <a:t>B ~ B, diffusion scales can be estimated by Bohm’s diffusion (</a:t>
                </a:r>
                <a:r>
                  <a:rPr lang="en-US" dirty="0" err="1">
                    <a:solidFill>
                      <a:srgbClr val="000000"/>
                    </a:solidFill>
                  </a:rPr>
                  <a:t>Caprioli</a:t>
                </a:r>
                <a:r>
                  <a:rPr lang="en-US" dirty="0">
                    <a:solidFill>
                      <a:srgbClr val="000000"/>
                    </a:solidFill>
                  </a:rPr>
                  <a:t> &amp; </a:t>
                </a:r>
                <a:r>
                  <a:rPr lang="en-US" dirty="0" err="1">
                    <a:solidFill>
                      <a:srgbClr val="000000"/>
                    </a:solidFill>
                  </a:rPr>
                  <a:t>Spitkovsky</a:t>
                </a:r>
                <a:r>
                  <a:rPr lang="en-US" dirty="0">
                    <a:solidFill>
                      <a:srgbClr val="000000"/>
                    </a:solidFill>
                  </a:rPr>
                  <a:t> 2014).</a:t>
                </a:r>
              </a:p>
              <a:p>
                <a:endParaRPr lang="en-US" dirty="0">
                  <a:solidFill>
                    <a:srgbClr val="000000"/>
                  </a:solidFill>
                </a:endParaRPr>
              </a:p>
              <a:p>
                <a:r>
                  <a:rPr lang="en-US" dirty="0">
                    <a:solidFill>
                      <a:srgbClr val="000000"/>
                    </a:solidFill>
                  </a:rPr>
                  <a:t>Using the maximum energy we had (</a:t>
                </a:r>
                <a:r>
                  <a:rPr lang="en-US" b="1" dirty="0">
                    <a:solidFill>
                      <a:srgbClr val="000000"/>
                    </a:solidFill>
                  </a:rPr>
                  <a:t>event #1)</a:t>
                </a:r>
                <a:r>
                  <a:rPr lang="en-US" dirty="0">
                    <a:solidFill>
                      <a:srgbClr val="000000"/>
                    </a:solidFill>
                  </a:rPr>
                  <a:t> we obtained:</a:t>
                </a:r>
              </a:p>
              <a:p>
                <a:endParaRPr lang="en-US" dirty="0">
                  <a:solidFill>
                    <a:srgbClr val="00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</m:t>
                      </m:r>
                      <m:r>
                        <a:rPr lang="en-US" i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~ 10−100</m:t>
                      </m:r>
                      <m:r>
                        <m:rPr>
                          <m:sty m:val="p"/>
                        </m:rPr>
                        <a:rPr lang="en-US" i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Re</m:t>
                      </m:r>
                      <m:r>
                        <a:rPr lang="en-US" i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∼ 5 ×</m:t>
                      </m:r>
                      <m:sSup>
                        <m:sSupPr>
                          <m:ctrlPr>
                            <a:rPr lang="en-US" i="1" dirty="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0" dirty="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0" dirty="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4−5</m:t>
                          </m:r>
                        </m:sup>
                      </m:sSup>
                      <m:r>
                        <a:rPr lang="en-US" b="0" i="0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[</m:t>
                      </m:r>
                      <m:r>
                        <m:rPr>
                          <m:sty m:val="p"/>
                        </m:rPr>
                        <a:rPr lang="en-US" i="0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km</m:t>
                      </m:r>
                      <m:r>
                        <a:rPr lang="en-US" b="0" i="0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  <a:effectLst/>
                  <a:latin typeface="Helvetica" pitchFamily="2" charset="0"/>
                </a:endParaRPr>
              </a:p>
              <a:p>
                <a:endParaRPr lang="en-US" dirty="0">
                  <a:solidFill>
                    <a:srgbClr val="000000"/>
                  </a:solidFill>
                  <a:latin typeface="Helvetica" pitchFamily="2" charset="0"/>
                </a:endParaRPr>
              </a:p>
              <a:p>
                <a:r>
                  <a:rPr lang="en-US" dirty="0">
                    <a:solidFill>
                      <a:srgbClr val="000000"/>
                    </a:solidFill>
                    <a:effectLst/>
                    <a:latin typeface="Helvetica" pitchFamily="2" charset="0"/>
                  </a:rPr>
                  <a:t>If we </a:t>
                </a:r>
                <a:r>
                  <a:rPr lang="en-US" b="1" dirty="0">
                    <a:solidFill>
                      <a:srgbClr val="000000"/>
                    </a:solidFill>
                    <a:effectLst/>
                    <a:latin typeface="Helvetica" pitchFamily="2" charset="0"/>
                  </a:rPr>
                  <a:t>move to other planetary system </a:t>
                </a:r>
                <a:r>
                  <a:rPr lang="en-US" dirty="0">
                    <a:solidFill>
                      <a:srgbClr val="000000"/>
                    </a:solidFill>
                    <a:effectLst/>
                    <a:latin typeface="Helvetica" pitchFamily="2" charset="0"/>
                  </a:rPr>
                  <a:t>we can take some typical size for foreshock transients to be for </a:t>
                </a:r>
                <a:r>
                  <a:rPr lang="en-US" b="1" dirty="0">
                    <a:solidFill>
                      <a:srgbClr val="000000"/>
                    </a:solidFill>
                    <a:effectLst/>
                    <a:latin typeface="Helvetica" pitchFamily="2" charset="0"/>
                  </a:rPr>
                  <a:t>Jupiter</a:t>
                </a:r>
                <a:r>
                  <a:rPr lang="en-US" dirty="0">
                    <a:solidFill>
                      <a:srgbClr val="000000"/>
                    </a:solidFill>
                    <a:effectLst/>
                    <a:latin typeface="Helvetica" pitchFamily="2" charset="0"/>
                  </a:rPr>
                  <a:t>:</a:t>
                </a:r>
              </a:p>
              <a:p>
                <a:endParaRPr lang="en-US" dirty="0">
                  <a:solidFill>
                    <a:srgbClr val="000000"/>
                  </a:solidFill>
                  <a:latin typeface="Helvetica" pitchFamily="2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</m:t>
                      </m:r>
                      <m:r>
                        <a:rPr lang="en-US" i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~ 100−1000</m:t>
                      </m:r>
                      <m:r>
                        <m:rPr>
                          <m:sty m:val="p"/>
                        </m:rPr>
                        <a:rPr lang="en-US" i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Re</m:t>
                      </m:r>
                      <m:r>
                        <a:rPr lang="en-US" i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∼ 5 ×</m:t>
                      </m:r>
                      <m:sSup>
                        <m:sSupPr>
                          <m:ctrlPr>
                            <a:rPr lang="en-US" b="0" i="1" dirty="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0" dirty="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0" dirty="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5−</m:t>
                          </m:r>
                          <m:r>
                            <a:rPr lang="en-US" b="0" i="1" dirty="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b="0" i="0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[</m:t>
                      </m:r>
                      <m:r>
                        <m:rPr>
                          <m:sty m:val="p"/>
                        </m:rPr>
                        <a:rPr lang="en-US" i="0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km</m:t>
                      </m:r>
                      <m:r>
                        <a:rPr lang="en-US" b="0" i="0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  <a:effectLst/>
                  <a:latin typeface="Helvetica" pitchFamily="2" charset="0"/>
                </a:endParaRPr>
              </a:p>
              <a:p>
                <a:endParaRPr lang="en-US" dirty="0">
                  <a:solidFill>
                    <a:srgbClr val="000000"/>
                  </a:solidFill>
                  <a:latin typeface="Helvetica" pitchFamily="2" charset="0"/>
                </a:endParaRPr>
              </a:p>
              <a:p>
                <a:r>
                  <a:rPr lang="en-US" dirty="0">
                    <a:solidFill>
                      <a:srgbClr val="000000"/>
                    </a:solidFill>
                    <a:effectLst/>
                    <a:latin typeface="Helvetica" pitchFamily="2" charset="0"/>
                  </a:rPr>
                  <a:t>This in turn, with a background magnetic field of ~ 0.5 </a:t>
                </a:r>
                <a:r>
                  <a:rPr lang="en-US" dirty="0" err="1">
                    <a:solidFill>
                      <a:srgbClr val="000000"/>
                    </a:solidFill>
                    <a:effectLst/>
                    <a:latin typeface="Helvetica" pitchFamily="2" charset="0"/>
                  </a:rPr>
                  <a:t>nT</a:t>
                </a:r>
                <a:r>
                  <a:rPr lang="en-US" dirty="0">
                    <a:solidFill>
                      <a:srgbClr val="000000"/>
                    </a:solidFill>
                    <a:effectLst/>
                    <a:latin typeface="Helvetica" pitchFamily="2" charset="0"/>
                  </a:rPr>
                  <a:t> gives:</a:t>
                </a:r>
              </a:p>
              <a:p>
                <a:endParaRPr lang="en-US" dirty="0">
                  <a:solidFill>
                    <a:srgbClr val="000000"/>
                  </a:solidFill>
                  <a:latin typeface="Helvetica" pitchFamily="2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  <m:r>
                        <a:rPr lang="en-US" b="0" i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b="0" i="0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[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MeV</m:t>
                      </m:r>
                      <m:r>
                        <a:rPr lang="en-US" b="0" i="0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  <a:effectLst/>
                  <a:latin typeface="Helvetica" pitchFamily="2" charset="0"/>
                </a:endParaRPr>
              </a:p>
              <a:p>
                <a:pPr/>
                <a:endParaRPr lang="en-US" dirty="0">
                  <a:solidFill>
                    <a:srgbClr val="000000"/>
                  </a:solidFill>
                  <a:latin typeface="Helvetica" pitchFamily="2" charset="0"/>
                </a:endParaRPr>
              </a:p>
              <a:p>
                <a:pPr/>
                <a:r>
                  <a:rPr lang="en-US" dirty="0">
                    <a:solidFill>
                      <a:srgbClr val="000000"/>
                    </a:solidFill>
                    <a:effectLst/>
                    <a:latin typeface="Helvetica" pitchFamily="2" charset="0"/>
                  </a:rPr>
                  <a:t>Extrapolating on other stellar system and ultra-hot </a:t>
                </a:r>
                <a:r>
                  <a:rPr lang="en-US" dirty="0" err="1">
                    <a:solidFill>
                      <a:srgbClr val="000000"/>
                    </a:solidFill>
                    <a:effectLst/>
                    <a:latin typeface="Helvetica" pitchFamily="2" charset="0"/>
                  </a:rPr>
                  <a:t>jupiters</a:t>
                </a:r>
                <a:r>
                  <a:rPr lang="en-US" dirty="0">
                    <a:solidFill>
                      <a:srgbClr val="000000"/>
                    </a:solidFill>
                    <a:effectLst/>
                    <a:latin typeface="Helvetica" pitchFamily="2" charset="0"/>
                  </a:rPr>
                  <a:t> (huge leap &amp; assumption):</a:t>
                </a:r>
                <a:endParaRPr lang="en-US" dirty="0">
                  <a:solidFill>
                    <a:srgbClr val="000000"/>
                  </a:solidFill>
                  <a:latin typeface="Helvetica" pitchFamily="2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  <m:r>
                        <a:rPr lang="en-US" b="0" i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~ 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GeV</m:t>
                      </m:r>
                      <m:r>
                        <a:rPr lang="en-US" b="0" i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TeV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  <a:effectLst/>
                  <a:latin typeface="Helvetica" pitchFamily="2" charset="0"/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81EFE14-387A-311C-2F09-C5D2B22250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8992" y="1146048"/>
                <a:ext cx="7046976" cy="5362109"/>
              </a:xfrm>
              <a:prstGeom prst="rect">
                <a:avLst/>
              </a:prstGeom>
              <a:blipFill>
                <a:blip r:embed="rId4"/>
                <a:stretch>
                  <a:fillRect l="-540" t="-473" b="-2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7EF48F15-92A8-A832-07D1-695968F45801}"/>
              </a:ext>
            </a:extLst>
          </p:cNvPr>
          <p:cNvSpPr txBox="1"/>
          <p:nvPr/>
        </p:nvSpPr>
        <p:spPr>
          <a:xfrm>
            <a:off x="85344" y="5242874"/>
            <a:ext cx="61630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rgbClr val="000000"/>
                </a:solidFill>
                <a:effectLst/>
                <a:latin typeface="Helvetica" pitchFamily="2" charset="0"/>
              </a:rPr>
              <a:t>Valek</a:t>
            </a:r>
            <a:r>
              <a:rPr lang="en-US" sz="1200" dirty="0">
                <a:solidFill>
                  <a:srgbClr val="000000"/>
                </a:solidFill>
                <a:latin typeface="Helvetica" pitchFamily="2" charset="0"/>
              </a:rPr>
              <a:t> +  2017</a:t>
            </a:r>
            <a:endParaRPr lang="en-US" sz="1200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5847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9DA2A8D-7A44-C4E9-B77F-E7A41F012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400" y="3057538"/>
            <a:ext cx="11041200" cy="7429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Extras</a:t>
            </a:r>
          </a:p>
        </p:txBody>
      </p:sp>
    </p:spTree>
    <p:extLst>
      <p:ext uri="{BB962C8B-B14F-4D97-AF65-F5344CB8AC3E}">
        <p14:creationId xmlns:p14="http://schemas.microsoft.com/office/powerpoint/2010/main" val="1199691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3E593C-BF98-F4D7-D7DB-5C1E0553B6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D11D035-9098-E8B8-30CF-80FEE659D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400" y="46165"/>
            <a:ext cx="11041200" cy="534336"/>
          </a:xfrm>
        </p:spPr>
        <p:txBody>
          <a:bodyPr/>
          <a:lstStyle/>
          <a:p>
            <a:pPr algn="ctr"/>
            <a:r>
              <a:rPr lang="en-US" dirty="0"/>
              <a:t>Observational dataset</a:t>
            </a:r>
            <a:endParaRPr lang="sv-S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1FBB79-F1D4-A7C2-80A1-1CCB98F945E9}"/>
              </a:ext>
            </a:extLst>
          </p:cNvPr>
          <p:cNvSpPr txBox="1"/>
          <p:nvPr/>
        </p:nvSpPr>
        <p:spPr>
          <a:xfrm>
            <a:off x="3718368" y="3646818"/>
            <a:ext cx="74560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NASA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020F5D-B7D3-ED59-CBA8-AA8D425533E9}"/>
              </a:ext>
            </a:extLst>
          </p:cNvPr>
          <p:cNvSpPr txBox="1"/>
          <p:nvPr/>
        </p:nvSpPr>
        <p:spPr>
          <a:xfrm>
            <a:off x="401172" y="6256909"/>
            <a:ext cx="616351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NASA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A6F1E7-6184-B397-7803-C993CA576264}"/>
              </a:ext>
            </a:extLst>
          </p:cNvPr>
          <p:cNvSpPr txBox="1"/>
          <p:nvPr/>
        </p:nvSpPr>
        <p:spPr>
          <a:xfrm>
            <a:off x="0" y="4623809"/>
            <a:ext cx="60960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u="none" strike="noStrike" dirty="0">
                <a:solidFill>
                  <a:srgbClr val="1B1B1B"/>
                </a:solidFill>
                <a:effectLst/>
                <a:latin typeface="Public Sans Web"/>
              </a:rPr>
              <a:t>Feb. 17, 2007:</a:t>
            </a:r>
            <a:r>
              <a:rPr lang="en-US" b="0" i="0" u="none" strike="noStrike" dirty="0">
                <a:solidFill>
                  <a:srgbClr val="1B1B1B"/>
                </a:solidFill>
                <a:effectLst/>
                <a:latin typeface="Public Sans Web"/>
              </a:rPr>
              <a:t> Launch </a:t>
            </a:r>
            <a:r>
              <a:rPr lang="en-US" b="0" i="0" u="none" strike="noStrike" dirty="0">
                <a:solidFill>
                  <a:srgbClr val="1B1B1B"/>
                </a:solidFill>
                <a:effectLst/>
                <a:latin typeface="Public Sans Web"/>
                <a:sym typeface="Wingdings" pitchFamily="2" charset="2"/>
              </a:rPr>
              <a:t> 5 SC</a:t>
            </a:r>
          </a:p>
          <a:p>
            <a:pPr algn="l"/>
            <a:r>
              <a:rPr lang="en-US" b="1" i="0" u="none" strike="noStrike" dirty="0">
                <a:solidFill>
                  <a:srgbClr val="1B1B1B"/>
                </a:solidFill>
                <a:effectLst/>
                <a:latin typeface="Public Sans Web"/>
              </a:rPr>
              <a:t>Jan. 1, 2009: </a:t>
            </a:r>
            <a:r>
              <a:rPr lang="en-US" b="0" i="0" u="none" strike="noStrike" dirty="0">
                <a:solidFill>
                  <a:srgbClr val="1B1B1B"/>
                </a:solidFill>
                <a:effectLst/>
                <a:latin typeface="Public Sans Web"/>
              </a:rPr>
              <a:t>THEMIS-P1 and P2 are Reassigned, Renamed and Redirected to the Moon </a:t>
            </a:r>
            <a:r>
              <a:rPr lang="en-US" b="0" i="0" u="none" strike="noStrike" dirty="0">
                <a:solidFill>
                  <a:srgbClr val="1B1B1B"/>
                </a:solidFill>
                <a:effectLst/>
                <a:latin typeface="Public Sans Web"/>
                <a:sym typeface="Wingdings" pitchFamily="2" charset="2"/>
              </a:rPr>
              <a:t></a:t>
            </a:r>
            <a:r>
              <a:rPr lang="en-US" b="0" i="0" u="none" strike="noStrike" dirty="0">
                <a:solidFill>
                  <a:srgbClr val="1B1B1B"/>
                </a:solidFill>
                <a:effectLst/>
                <a:latin typeface="Public Sans Web"/>
              </a:rPr>
              <a:t> ARTEMIS </a:t>
            </a:r>
          </a:p>
          <a:p>
            <a:pPr algn="l"/>
            <a:endParaRPr lang="en-US" dirty="0">
              <a:solidFill>
                <a:srgbClr val="1B1B1B"/>
              </a:solidFill>
              <a:latin typeface="Public Sans Web"/>
            </a:endParaRPr>
          </a:p>
          <a:p>
            <a:pPr algn="l"/>
            <a:r>
              <a:rPr lang="en-US" b="0" i="0" u="none" strike="noStrike" dirty="0">
                <a:solidFill>
                  <a:srgbClr val="1B1B1B"/>
                </a:solidFill>
                <a:effectLst/>
                <a:latin typeface="Public Sans Web"/>
              </a:rPr>
              <a:t>Orbiting the moon </a:t>
            </a:r>
            <a:r>
              <a:rPr lang="en-US" b="1" i="0" u="none" strike="noStrike" dirty="0">
                <a:solidFill>
                  <a:srgbClr val="1B1B1B"/>
                </a:solidFill>
                <a:effectLst/>
                <a:latin typeface="Public Sans Web"/>
              </a:rPr>
              <a:t>it can </a:t>
            </a:r>
            <a:r>
              <a:rPr lang="en-US" b="0" i="0" u="none" strike="noStrike" dirty="0">
                <a:solidFill>
                  <a:srgbClr val="1B1B1B"/>
                </a:solidFill>
                <a:effectLst/>
                <a:latin typeface="Public Sans Web"/>
              </a:rPr>
              <a:t>(sometimes) </a:t>
            </a:r>
            <a:r>
              <a:rPr lang="en-US" b="1" i="0" u="none" strike="noStrike" dirty="0">
                <a:solidFill>
                  <a:srgbClr val="1B1B1B"/>
                </a:solidFill>
                <a:effectLst/>
                <a:latin typeface="Public Sans Web"/>
              </a:rPr>
              <a:t>provide</a:t>
            </a:r>
            <a:r>
              <a:rPr lang="en-US" b="0" i="0" u="none" strike="noStrike" dirty="0">
                <a:solidFill>
                  <a:srgbClr val="1B1B1B"/>
                </a:solidFill>
                <a:effectLst/>
                <a:latin typeface="Public Sans Web"/>
              </a:rPr>
              <a:t> close to Earth in-situ </a:t>
            </a:r>
            <a:r>
              <a:rPr lang="en-US" b="1" i="0" u="none" strike="noStrike" dirty="0">
                <a:solidFill>
                  <a:srgbClr val="1B1B1B"/>
                </a:solidFill>
                <a:effectLst/>
                <a:latin typeface="Public Sans Web"/>
              </a:rPr>
              <a:t>observations of upstream conditions </a:t>
            </a:r>
            <a:r>
              <a:rPr lang="en-US" b="0" i="0" u="none" strike="noStrike" dirty="0">
                <a:solidFill>
                  <a:srgbClr val="1B1B1B"/>
                </a:solidFill>
                <a:effectLst/>
                <a:latin typeface="Public Sans Web"/>
              </a:rPr>
              <a:t>(when moon is on the dayside)</a:t>
            </a:r>
          </a:p>
        </p:txBody>
      </p:sp>
      <p:pic>
        <p:nvPicPr>
          <p:cNvPr id="7174" name="Picture 6">
            <a:extLst>
              <a:ext uri="{FF2B5EF4-FFF2-40B4-BE49-F238E27FC236}">
                <a16:creationId xmlns:a16="http://schemas.microsoft.com/office/drawing/2014/main" id="{70875991-54CF-FFC6-BC77-98351B1C8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61" y="701727"/>
            <a:ext cx="5715000" cy="391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795FAC-8215-554E-7936-EF510EE0CE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36626"/>
          <a:stretch/>
        </p:blipFill>
        <p:spPr>
          <a:xfrm>
            <a:off x="9294120" y="46165"/>
            <a:ext cx="2776818" cy="6539666"/>
          </a:xfrm>
          <a:prstGeom prst="rect">
            <a:avLst/>
          </a:prstGeom>
        </p:spPr>
      </p:pic>
      <p:pic>
        <p:nvPicPr>
          <p:cNvPr id="6" name="Picture 4" descr="Magnetospheric Multiscale Mission - Wikipedia">
            <a:extLst>
              <a:ext uri="{FF2B5EF4-FFF2-40B4-BE49-F238E27FC236}">
                <a16:creationId xmlns:a16="http://schemas.microsoft.com/office/drawing/2014/main" id="{A25F580D-DB7C-D810-0FF3-B1C3DA587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872" y="1088187"/>
            <a:ext cx="3260437" cy="213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22FC365-39CD-F3CF-9ABF-3EBC0D27FD91}"/>
              </a:ext>
            </a:extLst>
          </p:cNvPr>
          <p:cNvSpPr txBox="1"/>
          <p:nvPr/>
        </p:nvSpPr>
        <p:spPr>
          <a:xfrm>
            <a:off x="6355941" y="3378828"/>
            <a:ext cx="273726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Launched March 2015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4 identical s/c (10s to 100s km separation)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Equatorial HEO, w/ apogee: ~12 RE (2015-2018); ~28 RE (2018-present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DBFCDF-8F20-62C1-42D3-BB98DF55E17A}"/>
              </a:ext>
            </a:extLst>
          </p:cNvPr>
          <p:cNvSpPr txBox="1"/>
          <p:nvPr/>
        </p:nvSpPr>
        <p:spPr>
          <a:xfrm>
            <a:off x="10516941" y="4346810"/>
            <a:ext cx="14852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Toy-</a:t>
            </a:r>
            <a:r>
              <a:rPr lang="en-US" sz="1200" dirty="0" err="1">
                <a:solidFill>
                  <a:srgbClr val="000000"/>
                </a:solidFill>
              </a:rPr>
              <a:t>Edens</a:t>
            </a:r>
            <a:r>
              <a:rPr lang="en-US" sz="1200" dirty="0">
                <a:solidFill>
                  <a:srgbClr val="000000"/>
                </a:solidFill>
              </a:rPr>
              <a:t>+ (2024)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11622F-53B4-FB3F-E42C-8C4DB4D5E090}"/>
              </a:ext>
            </a:extLst>
          </p:cNvPr>
          <p:cNvSpPr txBox="1"/>
          <p:nvPr/>
        </p:nvSpPr>
        <p:spPr>
          <a:xfrm>
            <a:off x="7203452" y="751196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MMS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90C4B1-CC73-873D-7C10-B0AADB33D076}"/>
              </a:ext>
            </a:extLst>
          </p:cNvPr>
          <p:cNvSpPr txBox="1"/>
          <p:nvPr/>
        </p:nvSpPr>
        <p:spPr>
          <a:xfrm>
            <a:off x="1916953" y="334588"/>
            <a:ext cx="2142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ARTEMIS/THEMIS</a:t>
            </a:r>
          </a:p>
        </p:txBody>
      </p:sp>
    </p:spTree>
    <p:extLst>
      <p:ext uri="{BB962C8B-B14F-4D97-AF65-F5344CB8AC3E}">
        <p14:creationId xmlns:p14="http://schemas.microsoft.com/office/powerpoint/2010/main" val="1541897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3A1F1A5-902B-E6AC-CD73-8C458D3344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5" t="69968" r="28442"/>
          <a:stretch/>
        </p:blipFill>
        <p:spPr>
          <a:xfrm>
            <a:off x="6903454" y="672132"/>
            <a:ext cx="4412511" cy="353359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5400" y="46165"/>
            <a:ext cx="11041200" cy="625967"/>
          </a:xfrm>
        </p:spPr>
        <p:txBody>
          <a:bodyPr/>
          <a:lstStyle/>
          <a:p>
            <a:pPr algn="ctr"/>
            <a:r>
              <a:rPr lang="en-US" dirty="0"/>
              <a:t>Recent updates – Wave Particle Interactions</a:t>
            </a:r>
            <a:endParaRPr lang="sv-S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43BDF4-91B2-3FC2-5492-E4E4EC2142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927"/>
          <a:stretch/>
        </p:blipFill>
        <p:spPr>
          <a:xfrm>
            <a:off x="0" y="1052623"/>
            <a:ext cx="6304476" cy="556889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391E854-8ADF-2937-78D6-0FE364479768}"/>
              </a:ext>
            </a:extLst>
          </p:cNvPr>
          <p:cNvSpPr txBox="1"/>
          <p:nvPr/>
        </p:nvSpPr>
        <p:spPr>
          <a:xfrm>
            <a:off x="7539841" y="4453089"/>
            <a:ext cx="4076757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Adiabatic heating</a:t>
            </a:r>
            <a:endParaRPr lang="en-US" sz="1500" dirty="0">
              <a:solidFill>
                <a:srgbClr val="000000"/>
              </a:solidFill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  <a:sym typeface="Wingdings" pitchFamily="2" charset="2"/>
              </a:rPr>
              <a:t>Temperature Anisotropy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  <a:sym typeface="Wingdings" pitchFamily="2" charset="2"/>
              </a:rPr>
              <a:t>High frequency whistlers</a:t>
            </a:r>
          </a:p>
          <a:p>
            <a:endParaRPr lang="en-US" sz="1500" dirty="0">
              <a:solidFill>
                <a:srgbClr val="000000"/>
              </a:solidFill>
              <a:sym typeface="Wingdings" pitchFamily="2" charset="2"/>
            </a:endParaRPr>
          </a:p>
          <a:p>
            <a:r>
              <a:rPr lang="en-US" sz="1500" dirty="0">
                <a:solidFill>
                  <a:srgbClr val="000000"/>
                </a:solidFill>
                <a:sym typeface="Wingdings" pitchFamily="2" charset="2"/>
              </a:rPr>
              <a:t>Electron acceleration + pitch angle scattering </a:t>
            </a:r>
            <a:endParaRPr lang="en-US" sz="1500" dirty="0">
              <a:solidFill>
                <a:srgbClr val="00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2A3694-6463-FA92-61FC-7A0D44A2C020}"/>
              </a:ext>
            </a:extLst>
          </p:cNvPr>
          <p:cNvSpPr txBox="1"/>
          <p:nvPr/>
        </p:nvSpPr>
        <p:spPr>
          <a:xfrm>
            <a:off x="575400" y="683291"/>
            <a:ext cx="2275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Foreshock transient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58A017-DE34-0E58-EE00-CD8640CACC39}"/>
              </a:ext>
            </a:extLst>
          </p:cNvPr>
          <p:cNvSpPr txBox="1"/>
          <p:nvPr/>
        </p:nvSpPr>
        <p:spPr>
          <a:xfrm>
            <a:off x="3954495" y="686098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Bow shock crossing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509B10-5652-C268-99A8-253D42924E92}"/>
              </a:ext>
            </a:extLst>
          </p:cNvPr>
          <p:cNvSpPr txBox="1"/>
          <p:nvPr/>
        </p:nvSpPr>
        <p:spPr>
          <a:xfrm>
            <a:off x="7539841" y="5699584"/>
            <a:ext cx="4076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u="sng" dirty="0">
                <a:solidFill>
                  <a:srgbClr val="000000"/>
                </a:solidFill>
              </a:rPr>
              <a:t>Reminder</a:t>
            </a:r>
            <a:r>
              <a:rPr lang="en-US" sz="1200" dirty="0">
                <a:solidFill>
                  <a:srgbClr val="000000"/>
                </a:solidFill>
              </a:rPr>
              <a:t>: This mechanism is NOT exclusive on inner magnetosphere or plasma sheet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3739DA-5B2F-4617-3AE5-3E94C8B66527}"/>
              </a:ext>
            </a:extLst>
          </p:cNvPr>
          <p:cNvSpPr txBox="1"/>
          <p:nvPr/>
        </p:nvSpPr>
        <p:spPr>
          <a:xfrm>
            <a:off x="10888728" y="3429000"/>
            <a:ext cx="14557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>
                <a:solidFill>
                  <a:srgbClr val="000000"/>
                </a:solidFill>
              </a:rPr>
              <a:t>Xiaofei</a:t>
            </a:r>
            <a:r>
              <a:rPr lang="en-US" sz="1100" dirty="0">
                <a:solidFill>
                  <a:srgbClr val="000000"/>
                </a:solidFill>
              </a:rPr>
              <a:t>+ (2023)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CC41D7-C918-661D-43DB-16360E02B8BE}"/>
              </a:ext>
            </a:extLst>
          </p:cNvPr>
          <p:cNvSpPr txBox="1"/>
          <p:nvPr/>
        </p:nvSpPr>
        <p:spPr>
          <a:xfrm>
            <a:off x="8056388" y="6344522"/>
            <a:ext cx="42880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See </a:t>
            </a:r>
            <a:r>
              <a:rPr lang="en-US" sz="12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Artemyev</a:t>
            </a:r>
            <a:r>
              <a:rPr lang="en-US" sz="1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+, </a:t>
            </a:r>
            <a:r>
              <a:rPr lang="en-US" sz="12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Xiaofei</a:t>
            </a:r>
            <a:r>
              <a:rPr lang="en-US" sz="1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+, Vargas + </a:t>
            </a:r>
            <a:r>
              <a:rPr lang="en-US" sz="12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Tonoian</a:t>
            </a:r>
            <a:r>
              <a:rPr lang="en-US" sz="1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2022 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1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2024) 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989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A7FF8E9-C870-801B-CF76-378C61F51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Discussing new models</a:t>
            </a:r>
            <a:endParaRPr lang="LID4096" dirty="0"/>
          </a:p>
        </p:txBody>
      </p:sp>
      <p:pic>
        <p:nvPicPr>
          <p:cNvPr id="4" name="Picture 2" descr="Standards">
            <a:extLst>
              <a:ext uri="{FF2B5EF4-FFF2-40B4-BE49-F238E27FC236}">
                <a16:creationId xmlns:a16="http://schemas.microsoft.com/office/drawing/2014/main" id="{ADEE23A0-2863-D3B5-5F9C-07EF2FE71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341" y="1056700"/>
            <a:ext cx="8923318" cy="5050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A5AB38-D38B-7CFB-9902-6B111B5F2922}"/>
              </a:ext>
            </a:extLst>
          </p:cNvPr>
          <p:cNvSpPr txBox="1"/>
          <p:nvPr/>
        </p:nvSpPr>
        <p:spPr>
          <a:xfrm>
            <a:off x="-13205" y="6374909"/>
            <a:ext cx="43636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*In our case models, mechanisms, explanations etc. </a:t>
            </a:r>
            <a:endParaRPr lang="LID4096" sz="14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526724-4A8A-81BD-E00C-A80A896DB5CF}"/>
              </a:ext>
            </a:extLst>
          </p:cNvPr>
          <p:cNvSpPr txBox="1"/>
          <p:nvPr/>
        </p:nvSpPr>
        <p:spPr>
          <a:xfrm>
            <a:off x="8617131" y="1281551"/>
            <a:ext cx="1863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*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5063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D4BADA51-D7AC-4ABE-B80F-B60467FAF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Seed population - larger context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43FFC91-DC4D-DE01-587A-0AF9E349FF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846" y="1014760"/>
            <a:ext cx="4406904" cy="556492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DF31399-1E3E-3DFD-AC91-5682368BAFFB}"/>
              </a:ext>
            </a:extLst>
          </p:cNvPr>
          <p:cNvSpPr txBox="1"/>
          <p:nvPr/>
        </p:nvSpPr>
        <p:spPr>
          <a:xfrm>
            <a:off x="575400" y="4244053"/>
            <a:ext cx="57828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</a:rPr>
              <a:t>Xu and </a:t>
            </a:r>
            <a:r>
              <a:rPr lang="en-US" dirty="0" err="1">
                <a:solidFill>
                  <a:srgbClr val="000000"/>
                </a:solidFill>
              </a:rPr>
              <a:t>Borosvky</a:t>
            </a:r>
            <a:r>
              <a:rPr lang="en-US" dirty="0">
                <a:solidFill>
                  <a:srgbClr val="000000"/>
                </a:solidFill>
              </a:rPr>
              <a:t> 2014 = 4 classes (</a:t>
            </a:r>
            <a:r>
              <a:rPr lang="en-US" dirty="0" err="1">
                <a:solidFill>
                  <a:srgbClr val="000000"/>
                </a:solidFill>
              </a:rPr>
              <a:t>Ejectra</a:t>
            </a:r>
            <a:r>
              <a:rPr lang="en-US" dirty="0">
                <a:solidFill>
                  <a:srgbClr val="000000"/>
                </a:solidFill>
              </a:rPr>
              <a:t>, Coronal Hole, Sector Reversal, Streamer Belt)</a:t>
            </a:r>
          </a:p>
          <a:p>
            <a:pPr marL="342900" indent="-342900">
              <a:buFont typeface="+mj-lt"/>
              <a:buAutoNum type="arabicPeriod"/>
            </a:pPr>
            <a:endParaRPr lang="en-US" dirty="0">
              <a:solidFill>
                <a:srgbClr val="000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>
                <a:solidFill>
                  <a:srgbClr val="000000"/>
                </a:solidFill>
              </a:rPr>
              <a:t>Camporeale</a:t>
            </a:r>
            <a:r>
              <a:rPr lang="en-US" dirty="0">
                <a:solidFill>
                  <a:srgbClr val="000000"/>
                </a:solidFill>
              </a:rPr>
              <a:t> at al. 2017 = ML method for nowcasting (OMNI 1h data)</a:t>
            </a:r>
          </a:p>
          <a:p>
            <a:pPr marL="342900" indent="-342900">
              <a:buFont typeface="+mj-lt"/>
              <a:buAutoNum type="arabicPeriod"/>
            </a:pPr>
            <a:endParaRPr lang="en-US" dirty="0">
              <a:solidFill>
                <a:srgbClr val="000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</a:rPr>
              <a:t>Unpublished = Expanded until 2023  &amp; to OMNI 1min data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511877-8020-E057-423F-DE165BBF33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51668"/>
            <a:ext cx="7187070" cy="23448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148C1B-6551-3AE7-3DEC-3E22279257B8}"/>
              </a:ext>
            </a:extLst>
          </p:cNvPr>
          <p:cNvSpPr txBox="1"/>
          <p:nvPr/>
        </p:nvSpPr>
        <p:spPr>
          <a:xfrm>
            <a:off x="2076339" y="3244334"/>
            <a:ext cx="61750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Open Sans" panose="020F0502020204030204" pitchFamily="34" charset="0"/>
              </a:rPr>
              <a:t>OMNI 1-h data set (1965–2017)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7673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D4BADA51-D7AC-4ABE-B80F-B60467FA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6165"/>
            <a:ext cx="12192000" cy="7429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FEEPS post processing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4DC92D-B723-1C4B-C941-0D7D7271E7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17" y="1030014"/>
            <a:ext cx="7772400" cy="55330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600758-2F57-7F85-C1C9-B238688F91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0" t="37118" r="46670" b="51368"/>
          <a:stretch/>
        </p:blipFill>
        <p:spPr>
          <a:xfrm>
            <a:off x="8376517" y="3429000"/>
            <a:ext cx="3629366" cy="742924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95DC2D5-3652-1927-C1DA-6108B704A786}"/>
              </a:ext>
            </a:extLst>
          </p:cNvPr>
          <p:cNvCxnSpPr>
            <a:stCxn id="3" idx="3"/>
          </p:cNvCxnSpPr>
          <p:nvPr/>
        </p:nvCxnSpPr>
        <p:spPr>
          <a:xfrm flipV="1">
            <a:off x="7958517" y="3796530"/>
            <a:ext cx="607414" cy="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97492E6-1C83-8CAA-C32B-8B247D03024C}"/>
              </a:ext>
            </a:extLst>
          </p:cNvPr>
          <p:cNvSpPr txBox="1"/>
          <p:nvPr/>
        </p:nvSpPr>
        <p:spPr>
          <a:xfrm>
            <a:off x="9220421" y="4171924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MMS 1-3 FEEPS</a:t>
            </a:r>
          </a:p>
        </p:txBody>
      </p:sp>
    </p:spTree>
    <p:extLst>
      <p:ext uri="{BB962C8B-B14F-4D97-AF65-F5344CB8AC3E}">
        <p14:creationId xmlns:p14="http://schemas.microsoft.com/office/powerpoint/2010/main" val="42581806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D4BADA51-D7AC-4ABE-B80F-B60467FA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400" y="46165"/>
            <a:ext cx="6285327" cy="7429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Wave-particle interaction</a:t>
            </a:r>
          </a:p>
        </p:txBody>
      </p:sp>
      <p:pic>
        <p:nvPicPr>
          <p:cNvPr id="8" name="Picture 7" descr="A chart of a graph&#10;&#10;Description automatically generated with medium confidence">
            <a:extLst>
              <a:ext uri="{FF2B5EF4-FFF2-40B4-BE49-F238E27FC236}">
                <a16:creationId xmlns:a16="http://schemas.microsoft.com/office/drawing/2014/main" id="{0AA127AB-88D7-9119-3ADF-B293A7A2B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0727" y="447261"/>
            <a:ext cx="4893093" cy="606287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A220A9E-DF80-0B51-9B6D-CDC7E80200E4}"/>
              </a:ext>
            </a:extLst>
          </p:cNvPr>
          <p:cNvCxnSpPr>
            <a:cxnSpLocks/>
          </p:cNvCxnSpPr>
          <p:nvPr/>
        </p:nvCxnSpPr>
        <p:spPr>
          <a:xfrm>
            <a:off x="9585649" y="634482"/>
            <a:ext cx="0" cy="5598367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28E108A-B119-4E9C-A4D4-760A0A3F516B}"/>
                  </a:ext>
                </a:extLst>
              </p:cNvPr>
              <p:cNvSpPr txBox="1"/>
              <p:nvPr/>
            </p:nvSpPr>
            <p:spPr>
              <a:xfrm>
                <a:off x="340242" y="789089"/>
                <a:ext cx="6156251" cy="57855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</a:rPr>
                  <a:t> (eq 2.3.10 in 1993 Gary)</a:t>
                </a:r>
              </a:p>
              <a:p>
                <a:endParaRPr lang="en-US" dirty="0">
                  <a:solidFill>
                    <a:srgbClr val="000000"/>
                  </a:solidFill>
                </a:endParaRPr>
              </a:p>
              <a:p>
                <a:r>
                  <a:rPr lang="en-US" dirty="0">
                    <a:solidFill>
                      <a:srgbClr val="000000"/>
                    </a:solidFill>
                  </a:rPr>
                  <a:t>For our event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∼0.3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</a:rPr>
                  <a:t>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∼500 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𝐻𝑧</m:t>
                    </m:r>
                  </m:oMath>
                </a14:m>
                <a:endParaRPr lang="en-US" dirty="0">
                  <a:solidFill>
                    <a:srgbClr val="000000"/>
                  </a:solidFill>
                </a:endParaRPr>
              </a:p>
              <a:p>
                <a:r>
                  <a:rPr lang="en-US" dirty="0">
                    <a:solidFill>
                      <a:srgbClr val="000000"/>
                    </a:solidFill>
                  </a:rPr>
                  <a:t>For the observed HF whistlers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~25 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𝑘𝑚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</a:rPr>
                  <a:t> (from cold plasma DR)</a:t>
                </a:r>
              </a:p>
              <a:p>
                <a:endParaRPr lang="en-US" dirty="0">
                  <a:solidFill>
                    <a:srgbClr val="000000"/>
                  </a:solidFill>
                </a:endParaRPr>
              </a:p>
              <a:p>
                <a:r>
                  <a:rPr lang="en-US" dirty="0">
                    <a:solidFill>
                      <a:srgbClr val="000000"/>
                    </a:solidFill>
                  </a:rPr>
                  <a:t>Plugging in the numbers at m = 1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~ 1.6 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</a:rPr>
                  <a:t> which gives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~750 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𝑒𝑉</m:t>
                    </m:r>
                  </m:oMath>
                </a14:m>
                <a:endParaRPr lang="en-US" dirty="0">
                  <a:solidFill>
                    <a:srgbClr val="000000"/>
                  </a:solidFill>
                </a:endParaRPr>
              </a:p>
              <a:p>
                <a:endParaRPr lang="en-US" dirty="0">
                  <a:solidFill>
                    <a:srgbClr val="000000"/>
                  </a:solidFill>
                </a:endParaRPr>
              </a:p>
              <a:p>
                <a:r>
                  <a:rPr lang="en-US" dirty="0">
                    <a:solidFill>
                      <a:srgbClr val="000000"/>
                    </a:solidFill>
                  </a:rPr>
                  <a:t>For electrons initially at for example 20 keV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~8.4</m:t>
                    </m:r>
                    <m:f>
                      <m:fPr>
                        <m:ctrlP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den>
                    </m:f>
                  </m:oMath>
                </a14:m>
                <a:endParaRPr lang="en-US" b="0" dirty="0">
                  <a:solidFill>
                    <a:srgbClr val="000000"/>
                  </a:solidFill>
                </a:endParaRPr>
              </a:p>
              <a:p>
                <a:endParaRPr lang="en-US" dirty="0">
                  <a:solidFill>
                    <a:srgbClr val="000000"/>
                  </a:solidFill>
                </a:endParaRPr>
              </a:p>
              <a:p>
                <a:r>
                  <a:rPr lang="en-US" dirty="0">
                    <a:solidFill>
                      <a:srgbClr val="000000"/>
                    </a:solidFill>
                  </a:rPr>
                  <a:t>So for that to be the case, electrons PA have to be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79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lang="en-US" dirty="0">
                  <a:solidFill>
                    <a:srgbClr val="000000"/>
                  </a:solidFill>
                </a:endParaRPr>
              </a:p>
              <a:p>
                <a:endParaRPr lang="en-US" dirty="0">
                  <a:solidFill>
                    <a:srgbClr val="000000"/>
                  </a:solidFill>
                </a:endParaRPr>
              </a:p>
              <a:p>
                <a:r>
                  <a:rPr lang="en-US" dirty="0">
                    <a:solidFill>
                      <a:srgbClr val="000000"/>
                    </a:solidFill>
                  </a:rPr>
                  <a:t>For 50 keV electrons PA have to be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83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lang="en-US" dirty="0">
                  <a:solidFill>
                    <a:srgbClr val="000000"/>
                  </a:solidFill>
                </a:endParaRPr>
              </a:p>
              <a:p>
                <a:endParaRPr lang="en-US" dirty="0">
                  <a:solidFill>
                    <a:srgbClr val="000000"/>
                  </a:solidFill>
                </a:endParaRPr>
              </a:p>
              <a:p>
                <a:endParaRPr lang="en-US" dirty="0">
                  <a:solidFill>
                    <a:srgbClr val="000000"/>
                  </a:solidFill>
                </a:endParaRPr>
              </a:p>
              <a:p>
                <a:r>
                  <a:rPr lang="en-US" dirty="0">
                    <a:solidFill>
                      <a:srgbClr val="000000"/>
                    </a:solidFill>
                  </a:rPr>
                  <a:t>At 51 and 70 keV at the time when we have high intensity whistlers (dashed line in the figure) we see enhanced flux at PA ~ 90, which is a signature of the above-mentioned resonant energization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28E108A-B119-4E9C-A4D4-760A0A3F51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242" y="789089"/>
                <a:ext cx="6156251" cy="5785558"/>
              </a:xfrm>
              <a:prstGeom prst="rect">
                <a:avLst/>
              </a:prstGeom>
              <a:blipFill>
                <a:blip r:embed="rId4"/>
                <a:stretch>
                  <a:fillRect l="-823" t="-219" r="-823" b="-6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256385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536C8FF-B5C0-F6EB-986A-F539611AB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Is seed from the foreshock? – Maybe partially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185F9C-C771-13C1-3FDF-FF815D67C1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18" y="1564705"/>
            <a:ext cx="5606882" cy="48281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9E296E-BFBD-4EF1-F368-D83F4A90E4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565" y="1146048"/>
            <a:ext cx="5233925" cy="53218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C3FAF1-7F64-A9DE-6057-A75EC98F923E}"/>
              </a:ext>
            </a:extLst>
          </p:cNvPr>
          <p:cNvSpPr txBox="1"/>
          <p:nvPr/>
        </p:nvSpPr>
        <p:spPr>
          <a:xfrm>
            <a:off x="6313468" y="776716"/>
            <a:ext cx="5878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3/6 seeded and 2/6 non seeded connected to foreshock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2D9B27-C061-ACD2-EF50-FF031C104784}"/>
              </a:ext>
            </a:extLst>
          </p:cNvPr>
          <p:cNvSpPr txBox="1"/>
          <p:nvPr/>
        </p:nvSpPr>
        <p:spPr>
          <a:xfrm>
            <a:off x="575400" y="641375"/>
            <a:ext cx="43476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(A), (B) </a:t>
            </a:r>
            <a:r>
              <a:rPr lang="en-US" dirty="0">
                <a:solidFill>
                  <a:srgbClr val="000000"/>
                </a:solidFill>
                <a:sym typeface="Wingdings" pitchFamily="2" charset="2"/>
              </a:rPr>
              <a:t> Seeded events – partial mode</a:t>
            </a:r>
          </a:p>
          <a:p>
            <a:r>
              <a:rPr lang="en-US" dirty="0">
                <a:solidFill>
                  <a:srgbClr val="000000"/>
                </a:solidFill>
                <a:sym typeface="Wingdings" pitchFamily="2" charset="2"/>
              </a:rPr>
              <a:t>(C)   Seeded event full mode</a:t>
            </a:r>
          </a:p>
          <a:p>
            <a:r>
              <a:rPr lang="en-US" dirty="0">
                <a:solidFill>
                  <a:srgbClr val="000000"/>
                </a:solidFill>
                <a:sym typeface="Wingdings" pitchFamily="2" charset="2"/>
              </a:rPr>
              <a:t>(D)  Non-seeded event – partial mode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092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5400" y="46165"/>
            <a:ext cx="11041200" cy="40151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Collisionless Shocks</a:t>
            </a:r>
            <a:endParaRPr lang="sv-SE" dirty="0"/>
          </a:p>
        </p:txBody>
      </p:sp>
      <p:pic>
        <p:nvPicPr>
          <p:cNvPr id="1028" name="Picture 4" descr="Astrophysical shocks are a diverse collection">
            <a:extLst>
              <a:ext uri="{FF2B5EF4-FFF2-40B4-BE49-F238E27FC236}">
                <a16:creationId xmlns:a16="http://schemas.microsoft.com/office/drawing/2014/main" id="{F607B987-7A80-A14E-18DD-13CFDDE83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58" y="847130"/>
            <a:ext cx="6244082" cy="4413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ine structures in coronal mass ejection-driven sheath regions | Semantic  Scholar">
            <a:extLst>
              <a:ext uri="{FF2B5EF4-FFF2-40B4-BE49-F238E27FC236}">
                <a16:creationId xmlns:a16="http://schemas.microsoft.com/office/drawing/2014/main" id="{0DF8544F-5FF0-67CD-F6CB-D3B6EA470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967" y="847130"/>
            <a:ext cx="4687633" cy="4413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787C1D-4406-1BA3-1DCC-FDB8B731BF60}"/>
              </a:ext>
            </a:extLst>
          </p:cNvPr>
          <p:cNvSpPr txBox="1"/>
          <p:nvPr/>
        </p:nvSpPr>
        <p:spPr>
          <a:xfrm>
            <a:off x="3096621" y="5549205"/>
            <a:ext cx="59987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They are everywhere!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pPr algn="ctr"/>
            <a:r>
              <a:rPr lang="en-US" dirty="0">
                <a:solidFill>
                  <a:srgbClr val="000000"/>
                </a:solidFill>
              </a:rPr>
              <a:t>Heating, accelerating particles and converting energies</a:t>
            </a:r>
          </a:p>
        </p:txBody>
      </p:sp>
    </p:spTree>
    <p:extLst>
      <p:ext uri="{BB962C8B-B14F-4D97-AF65-F5344CB8AC3E}">
        <p14:creationId xmlns:p14="http://schemas.microsoft.com/office/powerpoint/2010/main" val="1422685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Acceleration at </a:t>
            </a:r>
            <a:r>
              <a:rPr lang="en-US" dirty="0" err="1"/>
              <a:t>Qpar</a:t>
            </a:r>
            <a:r>
              <a:rPr lang="en-US" dirty="0"/>
              <a:t> and </a:t>
            </a:r>
            <a:r>
              <a:rPr lang="en-US" dirty="0" err="1"/>
              <a:t>Qperp</a:t>
            </a:r>
            <a:r>
              <a:rPr lang="en-US" dirty="0"/>
              <a:t> shocks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A6D0A8-A854-D241-3507-D0CD833AD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37" y="764037"/>
            <a:ext cx="3721449" cy="56739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09AEB5A-61C1-79F3-E7E6-988945D81BB4}"/>
              </a:ext>
            </a:extLst>
          </p:cNvPr>
          <p:cNvSpPr txBox="1"/>
          <p:nvPr/>
        </p:nvSpPr>
        <p:spPr>
          <a:xfrm>
            <a:off x="3873416" y="1448435"/>
            <a:ext cx="215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00FF"/>
                </a:solidFill>
              </a:rPr>
              <a:t>Qpar</a:t>
            </a:r>
            <a:r>
              <a:rPr lang="en-US" b="1" dirty="0">
                <a:solidFill>
                  <a:srgbClr val="0000FF"/>
                </a:solidFill>
              </a:rPr>
              <a:t> shock (DSA)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FCC6F0-8148-6B44-CCA9-AACBBDC1B673}"/>
              </a:ext>
            </a:extLst>
          </p:cNvPr>
          <p:cNvSpPr txBox="1"/>
          <p:nvPr/>
        </p:nvSpPr>
        <p:spPr>
          <a:xfrm>
            <a:off x="3873416" y="3962713"/>
            <a:ext cx="1659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Qperp</a:t>
            </a:r>
            <a:r>
              <a:rPr lang="en-US" b="1" dirty="0">
                <a:solidFill>
                  <a:srgbClr val="FF0000"/>
                </a:solidFill>
              </a:rPr>
              <a:t> shock 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(SDA/SSDA)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949738-0525-205A-4367-0CF70F634F90}"/>
              </a:ext>
            </a:extLst>
          </p:cNvPr>
          <p:cNvSpPr txBox="1"/>
          <p:nvPr/>
        </p:nvSpPr>
        <p:spPr>
          <a:xfrm>
            <a:off x="3873416" y="2875509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Oblique shock</a:t>
            </a:r>
          </a:p>
        </p:txBody>
      </p:sp>
      <p:pic>
        <p:nvPicPr>
          <p:cNvPr id="19462" name="Picture 6" descr="PDF] Observational Evidence for Stochastic Shock Drift Acceleration of  Electrons at the Earth's Bow Shock. | Semantic Scholar">
            <a:extLst>
              <a:ext uri="{FF2B5EF4-FFF2-40B4-BE49-F238E27FC236}">
                <a16:creationId xmlns:a16="http://schemas.microsoft.com/office/drawing/2014/main" id="{234421B7-0245-39CF-994B-2600F62A4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122" y="991703"/>
            <a:ext cx="5687036" cy="533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7337EBB-95AA-2BED-AD7E-6471329D5D71}"/>
              </a:ext>
            </a:extLst>
          </p:cNvPr>
          <p:cNvSpPr/>
          <p:nvPr/>
        </p:nvSpPr>
        <p:spPr>
          <a:xfrm>
            <a:off x="0" y="6438024"/>
            <a:ext cx="151515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err="1">
                <a:solidFill>
                  <a:srgbClr val="000000"/>
                </a:solidFill>
                <a:latin typeface="+mj-lt"/>
              </a:rPr>
              <a:t>Caprioli</a:t>
            </a:r>
            <a:r>
              <a:rPr lang="en-US" sz="800" dirty="0">
                <a:solidFill>
                  <a:srgbClr val="000000"/>
                </a:solidFill>
                <a:latin typeface="+mj-lt"/>
              </a:rPr>
              <a:t> and </a:t>
            </a:r>
            <a:r>
              <a:rPr lang="en-US" sz="800" dirty="0" err="1">
                <a:solidFill>
                  <a:srgbClr val="000000"/>
                </a:solidFill>
                <a:latin typeface="+mj-lt"/>
              </a:rPr>
              <a:t>Spitkovsky</a:t>
            </a:r>
            <a:r>
              <a:rPr lang="en-US" sz="800" dirty="0">
                <a:solidFill>
                  <a:srgbClr val="000000"/>
                </a:solidFill>
                <a:latin typeface="+mj-lt"/>
              </a:rPr>
              <a:t> 2014</a:t>
            </a:r>
            <a:endParaRPr lang="sv-SE" sz="8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3DCFB02-4A4B-BBBA-96EE-B6A976D29C78}"/>
              </a:ext>
            </a:extLst>
          </p:cNvPr>
          <p:cNvSpPr/>
          <p:nvPr/>
        </p:nvSpPr>
        <p:spPr>
          <a:xfrm>
            <a:off x="10961613" y="6443350"/>
            <a:ext cx="130997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  <a:latin typeface="+mj-lt"/>
              </a:rPr>
              <a:t>Amano et al. 2020 | PRL</a:t>
            </a:r>
            <a:endParaRPr lang="sv-SE" sz="8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0368B3-E792-A8B1-B118-C76F5ADA535D}"/>
              </a:ext>
            </a:extLst>
          </p:cNvPr>
          <p:cNvSpPr txBox="1"/>
          <p:nvPr/>
        </p:nvSpPr>
        <p:spPr>
          <a:xfrm>
            <a:off x="983848" y="5798916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ions</a:t>
            </a:r>
          </a:p>
        </p:txBody>
      </p:sp>
    </p:spTree>
    <p:extLst>
      <p:ext uri="{BB962C8B-B14F-4D97-AF65-F5344CB8AC3E}">
        <p14:creationId xmlns:p14="http://schemas.microsoft.com/office/powerpoint/2010/main" val="28208941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Earth’s </a:t>
            </a:r>
            <a:r>
              <a:rPr lang="en-US" dirty="0" err="1"/>
              <a:t>Qpar</a:t>
            </a:r>
            <a:r>
              <a:rPr lang="en-US" dirty="0"/>
              <a:t> bow shock and foreshock</a:t>
            </a:r>
            <a:endParaRPr lang="sv-SE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F2A1A45-983A-DE9C-5C79-A587F0546346}"/>
                  </a:ext>
                </a:extLst>
              </p:cNvPr>
              <p:cNvSpPr txBox="1"/>
              <p:nvPr/>
            </p:nvSpPr>
            <p:spPr>
              <a:xfrm>
                <a:off x="6585564" y="2086785"/>
                <a:ext cx="5606436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0070C0"/>
                    </a:solidFill>
                  </a:rPr>
                  <a:t>Qpar shocks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𝐵𝑛</m:t>
                        </m:r>
                      </m:sub>
                    </m:sSub>
                    <m:r>
                      <a:rPr lang="en-US" b="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&lt;~</m:t>
                    </m:r>
                    <m:sSup>
                      <m:sSupPr>
                        <m:ctrlPr>
                          <a:rPr lang="en-US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45</m:t>
                        </m:r>
                      </m:e>
                      <m:sup>
                        <m:r>
                          <a:rPr lang="en-US" b="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en-US" b="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⁡</m:t>
                    </m:r>
                  </m:oMath>
                </a14:m>
                <a:r>
                  <a:rPr lang="en-US" dirty="0">
                    <a:solidFill>
                      <a:srgbClr val="0070C0"/>
                    </a:solidFill>
                  </a:rPr>
                  <a:t>)</a:t>
                </a:r>
              </a:p>
              <a:p>
                <a:pPr algn="ctr"/>
                <a:endParaRPr lang="en-US" u="sng" dirty="0"/>
              </a:p>
              <a:p>
                <a:pPr marL="285750" indent="-285750">
                  <a:buFontTx/>
                  <a:buChar char="-"/>
                </a:pPr>
                <a:r>
                  <a:rPr lang="en-US" dirty="0">
                    <a:solidFill>
                      <a:schemeClr val="tx1">
                        <a:lumMod val="50000"/>
                      </a:schemeClr>
                    </a:solidFill>
                  </a:rPr>
                  <a:t>Very </a:t>
                </a:r>
                <a:r>
                  <a:rPr lang="en-US" b="1" dirty="0">
                    <a:solidFill>
                      <a:schemeClr val="tx1">
                        <a:lumMod val="50000"/>
                      </a:schemeClr>
                    </a:solidFill>
                  </a:rPr>
                  <a:t>efficient particle accelerators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b="1" dirty="0">
                    <a:solidFill>
                      <a:srgbClr val="000000"/>
                    </a:solidFill>
                  </a:rPr>
                  <a:t>Transient phenomena </a:t>
                </a:r>
                <a:r>
                  <a:rPr lang="en-US" dirty="0">
                    <a:solidFill>
                      <a:srgbClr val="000000"/>
                    </a:solidFill>
                  </a:rPr>
                  <a:t>upstream and downstream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dirty="0">
                    <a:solidFill>
                      <a:srgbClr val="000000"/>
                    </a:solidFill>
                  </a:rPr>
                  <a:t>ULF waves upstream and downstream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dirty="0">
                    <a:solidFill>
                      <a:srgbClr val="000000"/>
                    </a:solidFill>
                  </a:rPr>
                  <a:t>Kinetic plasma physics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dirty="0">
                    <a:solidFill>
                      <a:srgbClr val="000000"/>
                    </a:solidFill>
                  </a:rPr>
                  <a:t>Wave particle interaction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dirty="0">
                    <a:solidFill>
                      <a:srgbClr val="000000"/>
                    </a:solidFill>
                  </a:rPr>
                  <a:t>Turbulence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dirty="0">
                    <a:solidFill>
                      <a:srgbClr val="000000"/>
                    </a:solidFill>
                  </a:rPr>
                  <a:t>Current sheets &amp; reconnection</a:t>
                </a: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F2A1A45-983A-DE9C-5C79-A587F05463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5564" y="2086785"/>
                <a:ext cx="5606436" cy="2585323"/>
              </a:xfrm>
              <a:prstGeom prst="rect">
                <a:avLst/>
              </a:prstGeom>
              <a:blipFill>
                <a:blip r:embed="rId3"/>
                <a:stretch>
                  <a:fillRect l="-677" t="-980" r="-677" b="-24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4" name="Picture 4">
            <a:extLst>
              <a:ext uri="{FF2B5EF4-FFF2-40B4-BE49-F238E27FC236}">
                <a16:creationId xmlns:a16="http://schemas.microsoft.com/office/drawing/2014/main" id="{20E6EB32-A520-F36E-416E-806444644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79" y="703530"/>
            <a:ext cx="5785006" cy="576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EBAAEA0-EE50-C244-4BF2-84A9FE08A2D1}"/>
              </a:ext>
            </a:extLst>
          </p:cNvPr>
          <p:cNvCxnSpPr>
            <a:cxnSpLocks/>
          </p:cNvCxnSpPr>
          <p:nvPr/>
        </p:nvCxnSpPr>
        <p:spPr>
          <a:xfrm flipH="1">
            <a:off x="3170712" y="2410691"/>
            <a:ext cx="3811979" cy="283820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25624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B5E08-852B-3C02-C63E-CB1B2A423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Upstream/Foreshock/Dayside/Shock-associated Transients</a:t>
            </a:r>
          </a:p>
        </p:txBody>
      </p:sp>
    </p:spTree>
    <p:extLst>
      <p:ext uri="{BB962C8B-B14F-4D97-AF65-F5344CB8AC3E}">
        <p14:creationId xmlns:p14="http://schemas.microsoft.com/office/powerpoint/2010/main" val="14418779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81A3AE0-3AF8-CF95-524C-80870BBD8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anatomy of an HFA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0F55518-0AA5-3DDF-034E-5CDF01122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2104" y="1774073"/>
            <a:ext cx="3778726" cy="3137232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8FC1C08C-C46A-03CB-229D-C0527103C4F3}"/>
              </a:ext>
            </a:extLst>
          </p:cNvPr>
          <p:cNvSpPr txBox="1"/>
          <p:nvPr/>
        </p:nvSpPr>
        <p:spPr>
          <a:xfrm>
            <a:off x="2785386" y="4787662"/>
            <a:ext cx="61639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Figure by Nick </a:t>
            </a:r>
            <a:r>
              <a:rPr lang="en-US" sz="1400" dirty="0" err="1">
                <a:solidFill>
                  <a:srgbClr val="000000"/>
                </a:solidFill>
              </a:rPr>
              <a:t>Omidi</a:t>
            </a:r>
            <a:endParaRPr lang="en-US" sz="1400" dirty="0">
              <a:solidFill>
                <a:srgbClr val="000000"/>
              </a:solidFill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F212395-5511-A441-680A-4ABADAB8523B}"/>
              </a:ext>
            </a:extLst>
          </p:cNvPr>
          <p:cNvGrpSpPr/>
          <p:nvPr/>
        </p:nvGrpSpPr>
        <p:grpSpPr>
          <a:xfrm>
            <a:off x="5638800" y="789089"/>
            <a:ext cx="6553199" cy="5798283"/>
            <a:chOff x="4413707" y="0"/>
            <a:chExt cx="7778293" cy="6858000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EC71EE32-A725-1DDF-9C8D-990069902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78107" y="0"/>
              <a:ext cx="5513893" cy="6858000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2E29A53-1033-1FDF-ABBE-602793EF2F82}"/>
                </a:ext>
              </a:extLst>
            </p:cNvPr>
            <p:cNvSpPr txBox="1"/>
            <p:nvPr/>
          </p:nvSpPr>
          <p:spPr>
            <a:xfrm>
              <a:off x="4691336" y="2830866"/>
              <a:ext cx="2626070" cy="49143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>
                  <a:solidFill>
                    <a:srgbClr val="000000"/>
                  </a:solidFill>
                  <a:latin typeface="Helvetica"/>
                  <a:cs typeface="Helvetica"/>
                </a:rPr>
                <a:t>Density compressions and cavity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D265931E-FC64-40E2-1218-7C58CBBE501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678107" y="3087576"/>
              <a:ext cx="1728684" cy="392165"/>
            </a:xfrm>
            <a:prstGeom prst="straightConnector1">
              <a:avLst/>
            </a:prstGeom>
            <a:noFill/>
            <a:ln w="15875" cap="flat" cmpd="sng" algn="ctr">
              <a:solidFill>
                <a:srgbClr val="000000"/>
              </a:solidFill>
              <a:prstDash val="solid"/>
              <a:round/>
              <a:headEnd type="none" w="sm" len="med"/>
              <a:tailEnd type="arrow"/>
            </a:ln>
            <a:effectLst/>
          </p:spPr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BAB4D794-D784-65AD-0137-CD964459BF0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026340" y="3038869"/>
              <a:ext cx="3278709" cy="325071"/>
            </a:xfrm>
            <a:prstGeom prst="straightConnector1">
              <a:avLst/>
            </a:prstGeom>
            <a:noFill/>
            <a:ln w="15875" cap="flat" cmpd="sng" algn="ctr">
              <a:solidFill>
                <a:srgbClr val="000000"/>
              </a:solidFill>
              <a:prstDash val="solid"/>
              <a:round/>
              <a:headEnd type="none" w="sm" len="med"/>
              <a:tailEnd type="arrow"/>
            </a:ln>
            <a:effectLst/>
          </p:spPr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699946FC-BB42-1408-BBE3-9FA2B069E12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377459" y="3281638"/>
              <a:ext cx="2946819" cy="406107"/>
            </a:xfrm>
            <a:prstGeom prst="straightConnector1">
              <a:avLst/>
            </a:prstGeom>
            <a:noFill/>
            <a:ln w="15875" cap="flat" cmpd="sng" algn="ctr">
              <a:solidFill>
                <a:srgbClr val="000000"/>
              </a:solidFill>
              <a:prstDash val="solid"/>
              <a:round/>
              <a:headEnd type="none" w="sm" len="med"/>
              <a:tailEnd type="arrow"/>
            </a:ln>
            <a:effectLst/>
          </p:spPr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FE5EC0A-FBCF-4A80-5462-151691EB69FF}"/>
                </a:ext>
              </a:extLst>
            </p:cNvPr>
            <p:cNvSpPr txBox="1"/>
            <p:nvPr/>
          </p:nvSpPr>
          <p:spPr>
            <a:xfrm>
              <a:off x="8568193" y="4278298"/>
              <a:ext cx="1733720" cy="49143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rgbClr val="000000"/>
                  </a:solidFill>
                  <a:latin typeface="Helvetica"/>
                  <a:cs typeface="Helvetica"/>
                </a:rPr>
                <a:t>Strong plasma flow </a:t>
              </a:r>
            </a:p>
            <a:p>
              <a:r>
                <a:rPr lang="en-US" sz="1050" b="1" dirty="0">
                  <a:solidFill>
                    <a:srgbClr val="000000"/>
                  </a:solidFill>
                  <a:latin typeface="Helvetica"/>
                  <a:cs typeface="Helvetica"/>
                </a:rPr>
                <a:t>deflections in core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63C08D7-B859-1DBC-6108-64D18F86190E}"/>
                </a:ext>
              </a:extLst>
            </p:cNvPr>
            <p:cNvSpPr txBox="1"/>
            <p:nvPr/>
          </p:nvSpPr>
          <p:spPr>
            <a:xfrm>
              <a:off x="4413707" y="919286"/>
              <a:ext cx="2553790" cy="49143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>
                  <a:solidFill>
                    <a:srgbClr val="000000"/>
                  </a:solidFill>
                  <a:latin typeface="Helvetica"/>
                  <a:cs typeface="Helvetica"/>
                </a:rPr>
                <a:t>Crater-like B-field and IMF discontinuity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770E8236-2BD1-AFFD-CE19-DD675EAC60A4}"/>
                </a:ext>
              </a:extLst>
            </p:cNvPr>
            <p:cNvSpPr txBox="1"/>
            <p:nvPr/>
          </p:nvSpPr>
          <p:spPr>
            <a:xfrm>
              <a:off x="8306574" y="2473145"/>
              <a:ext cx="2256958" cy="30032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rgbClr val="000000"/>
                  </a:solidFill>
                  <a:latin typeface="Helvetica"/>
                  <a:cs typeface="Helvetica"/>
                </a:rPr>
                <a:t>Solar wind beam disrupted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040F9F9F-08BF-AAD3-14AB-586B7E8783E4}"/>
                </a:ext>
              </a:extLst>
            </p:cNvPr>
            <p:cNvSpPr txBox="1"/>
            <p:nvPr/>
          </p:nvSpPr>
          <p:spPr>
            <a:xfrm>
              <a:off x="10723962" y="3011954"/>
              <a:ext cx="959331" cy="49143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rgbClr val="000000"/>
                  </a:solidFill>
                  <a:latin typeface="Helvetica"/>
                  <a:cs typeface="Helvetica"/>
                </a:rPr>
                <a:t>Upstream</a:t>
              </a:r>
            </a:p>
            <a:p>
              <a:r>
                <a:rPr lang="en-US" sz="1050" b="1" dirty="0">
                  <a:solidFill>
                    <a:srgbClr val="000000"/>
                  </a:solidFill>
                  <a:latin typeface="Helvetica"/>
                  <a:cs typeface="Helvetica"/>
                </a:rPr>
                <a:t>shock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0E471F89-0643-08DD-FDA8-8C52E3BDC05C}"/>
                </a:ext>
              </a:extLst>
            </p:cNvPr>
            <p:cNvSpPr txBox="1"/>
            <p:nvPr/>
          </p:nvSpPr>
          <p:spPr>
            <a:xfrm>
              <a:off x="10723960" y="1243400"/>
              <a:ext cx="959331" cy="49143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rgbClr val="000000"/>
                  </a:solidFill>
                  <a:latin typeface="Helvetica"/>
                  <a:cs typeface="Helvetica"/>
                </a:rPr>
                <a:t>Upstream</a:t>
              </a:r>
            </a:p>
            <a:p>
              <a:r>
                <a:rPr lang="en-US" sz="1050" b="1" dirty="0">
                  <a:solidFill>
                    <a:srgbClr val="000000"/>
                  </a:solidFill>
                  <a:latin typeface="Helvetica"/>
                  <a:cs typeface="Helvetica"/>
                </a:rPr>
                <a:t>shock</a:t>
              </a:r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AB7BA175-30F3-655D-1192-6C65F3CBC28B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900315" y="810200"/>
              <a:ext cx="1279043" cy="275915"/>
            </a:xfrm>
            <a:prstGeom prst="straightConnector1">
              <a:avLst/>
            </a:prstGeom>
            <a:noFill/>
            <a:ln w="15875" cap="flat" cmpd="sng" algn="ctr">
              <a:solidFill>
                <a:srgbClr val="000000"/>
              </a:solidFill>
              <a:prstDash val="solid"/>
              <a:round/>
              <a:headEnd type="none" w="sm" len="med"/>
              <a:tailEnd type="arrow"/>
            </a:ln>
            <a:effectLst/>
          </p:spPr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0F70967B-5CC5-6D56-2790-994A7008800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900315" y="1320517"/>
              <a:ext cx="1506475" cy="233469"/>
            </a:xfrm>
            <a:prstGeom prst="straightConnector1">
              <a:avLst/>
            </a:prstGeom>
            <a:noFill/>
            <a:ln w="15875" cap="flat" cmpd="sng" algn="ctr">
              <a:solidFill>
                <a:srgbClr val="000000"/>
              </a:solidFill>
              <a:prstDash val="solid"/>
              <a:round/>
              <a:headEnd type="none" w="sm" len="med"/>
              <a:tailEnd type="arrow"/>
            </a:ln>
            <a:effectLst/>
          </p:spPr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9183E730-AE4A-FBEB-963B-134B52CB2852}"/>
                </a:ext>
              </a:extLst>
            </p:cNvPr>
            <p:cNvCxnSpPr>
              <a:cxnSpLocks/>
              <a:stCxn id="48" idx="3"/>
            </p:cNvCxnSpPr>
            <p:nvPr/>
          </p:nvCxnSpPr>
          <p:spPr bwMode="auto">
            <a:xfrm>
              <a:off x="6967497" y="1165004"/>
              <a:ext cx="3120052" cy="311027"/>
            </a:xfrm>
            <a:prstGeom prst="straightConnector1">
              <a:avLst/>
            </a:prstGeom>
            <a:noFill/>
            <a:ln w="15875" cap="flat" cmpd="sng" algn="ctr">
              <a:solidFill>
                <a:srgbClr val="000000"/>
              </a:solidFill>
              <a:prstDash val="solid"/>
              <a:round/>
              <a:headEnd type="none" w="sm" len="med"/>
              <a:tailEnd type="arrow"/>
            </a:ln>
            <a:effectLst/>
          </p:spPr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EC98E2D-7C91-DE22-E4DF-BFAE35D91B4A}"/>
                </a:ext>
              </a:extLst>
            </p:cNvPr>
            <p:cNvSpPr txBox="1"/>
            <p:nvPr/>
          </p:nvSpPr>
          <p:spPr>
            <a:xfrm>
              <a:off x="8406790" y="5231192"/>
              <a:ext cx="2165628" cy="30032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rgbClr val="000000"/>
                  </a:solidFill>
                  <a:latin typeface="Helvetica"/>
                  <a:cs typeface="Helvetica"/>
                </a:rPr>
                <a:t>Superheated core plasma</a:t>
              </a:r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77DDD646-FD89-E0A3-0DED-2AFBF4F0E803}"/>
              </a:ext>
            </a:extLst>
          </p:cNvPr>
          <p:cNvSpPr txBox="1"/>
          <p:nvPr/>
        </p:nvSpPr>
        <p:spPr>
          <a:xfrm>
            <a:off x="10602245" y="6369945"/>
            <a:ext cx="21199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err="1">
                <a:solidFill>
                  <a:srgbClr val="000000"/>
                </a:solidFill>
              </a:rPr>
              <a:t>Figure</a:t>
            </a:r>
            <a:r>
              <a:rPr lang="sv-SE" sz="1000" dirty="0">
                <a:solidFill>
                  <a:srgbClr val="000000"/>
                </a:solidFill>
              </a:rPr>
              <a:t> by Drew Turner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696869-9E70-0854-6C46-9144B793FA6B}"/>
              </a:ext>
            </a:extLst>
          </p:cNvPr>
          <p:cNvSpPr txBox="1"/>
          <p:nvPr/>
        </p:nvSpPr>
        <p:spPr>
          <a:xfrm>
            <a:off x="0" y="5272029"/>
            <a:ext cx="21403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rgbClr val="000000"/>
                </a:solidFill>
              </a:rPr>
              <a:t>Kajdič</a:t>
            </a:r>
            <a:r>
              <a:rPr lang="en-US" sz="1200" dirty="0">
                <a:solidFill>
                  <a:srgbClr val="000000"/>
                </a:solidFill>
              </a:rPr>
              <a:t>+ (2024, under review)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262D046-0DEB-21F9-2D57-6EB47CE6BD31}"/>
              </a:ext>
            </a:extLst>
          </p:cNvPr>
          <p:cNvGrpSpPr/>
          <p:nvPr/>
        </p:nvGrpSpPr>
        <p:grpSpPr>
          <a:xfrm>
            <a:off x="126230" y="1821655"/>
            <a:ext cx="2482690" cy="3137232"/>
            <a:chOff x="3993934" y="1041531"/>
            <a:chExt cx="3947550" cy="440238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A94EA54-915C-3723-E7D9-B878BADA8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93934" y="1041531"/>
              <a:ext cx="3947550" cy="375818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8418CB3-91F5-FFA0-9221-97E17598B97F}"/>
                </a:ext>
              </a:extLst>
            </p:cNvPr>
            <p:cNvSpPr txBox="1"/>
            <p:nvPr/>
          </p:nvSpPr>
          <p:spPr>
            <a:xfrm>
              <a:off x="3994813" y="5074584"/>
              <a:ext cx="39457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</a:rPr>
                <a:t>Hot Flow Anomalies (HFA)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BA0A8EC-C862-E9AE-D5B2-897690300DF9}"/>
              </a:ext>
            </a:extLst>
          </p:cNvPr>
          <p:cNvSpPr txBox="1"/>
          <p:nvPr/>
        </p:nvSpPr>
        <p:spPr>
          <a:xfrm>
            <a:off x="251460" y="5731100"/>
            <a:ext cx="69503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effectLst/>
                <a:latin typeface="Helvetica" pitchFamily="2" charset="0"/>
              </a:rPr>
              <a:t>IMF directional discontinuity intersects the bow shock and the convection electric field (−V X B) points towards the sheet on at least one side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361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Foreshock Transients &amp; Electron acceleration</a:t>
            </a:r>
            <a:endParaRPr lang="sv-SE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95DB3C-F392-662D-0A8D-45F0BF756BC8}"/>
              </a:ext>
            </a:extLst>
          </p:cNvPr>
          <p:cNvSpPr txBox="1"/>
          <p:nvPr/>
        </p:nvSpPr>
        <p:spPr>
          <a:xfrm>
            <a:off x="-91610" y="6388630"/>
            <a:ext cx="20746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</a:rPr>
              <a:t>Wilson III L. et al. 2016 | PRL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C03226-E57E-381A-E2C4-0C6F5EDF7E23}"/>
              </a:ext>
            </a:extLst>
          </p:cNvPr>
          <p:cNvSpPr txBox="1"/>
          <p:nvPr/>
        </p:nvSpPr>
        <p:spPr>
          <a:xfrm>
            <a:off x="9984893" y="6412962"/>
            <a:ext cx="22331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</a:rPr>
              <a:t>Liu T. et al. 2019 | Science Adv.</a:t>
            </a:r>
          </a:p>
        </p:txBody>
      </p:sp>
      <p:pic>
        <p:nvPicPr>
          <p:cNvPr id="4098" name="Picture 2" descr="Figure 3">
            <a:extLst>
              <a:ext uri="{FF2B5EF4-FFF2-40B4-BE49-F238E27FC236}">
                <a16:creationId xmlns:a16="http://schemas.microsoft.com/office/drawing/2014/main" id="{43EF768E-3BC6-CCED-3C15-C6321584F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62" y="1494854"/>
            <a:ext cx="5487603" cy="436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8561D06C-681C-25F0-ED8E-18D3B1503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967" y="841205"/>
            <a:ext cx="4465493" cy="5546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C093A4-A007-B296-72D5-CF09D7453EF3}"/>
              </a:ext>
            </a:extLst>
          </p:cNvPr>
          <p:cNvSpPr txBox="1"/>
          <p:nvPr/>
        </p:nvSpPr>
        <p:spPr>
          <a:xfrm>
            <a:off x="8362634" y="6326620"/>
            <a:ext cx="16141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~200 KeV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20BB48-A1EB-A07A-A04F-B86811CAEE0D}"/>
              </a:ext>
            </a:extLst>
          </p:cNvPr>
          <p:cNvSpPr txBox="1"/>
          <p:nvPr/>
        </p:nvSpPr>
        <p:spPr>
          <a:xfrm>
            <a:off x="2184418" y="5910137"/>
            <a:ext cx="61782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~300 KeV</a:t>
            </a:r>
          </a:p>
        </p:txBody>
      </p:sp>
    </p:spTree>
    <p:extLst>
      <p:ext uri="{BB962C8B-B14F-4D97-AF65-F5344CB8AC3E}">
        <p14:creationId xmlns:p14="http://schemas.microsoft.com/office/powerpoint/2010/main" val="3628046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B5E08-852B-3C02-C63E-CB1B2A423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Results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DC7275-F45C-96F5-F0D3-198B9FE0DCBB}"/>
              </a:ext>
            </a:extLst>
          </p:cNvPr>
          <p:cNvSpPr txBox="1"/>
          <p:nvPr/>
        </p:nvSpPr>
        <p:spPr>
          <a:xfrm>
            <a:off x="429658" y="4285561"/>
            <a:ext cx="10880992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</a:rPr>
              <a:t>Quick reminder:</a:t>
            </a:r>
          </a:p>
          <a:p>
            <a:endParaRPr lang="en-US" sz="1600" dirty="0">
              <a:solidFill>
                <a:srgbClr val="000000"/>
              </a:solidFill>
            </a:endParaRPr>
          </a:p>
          <a:p>
            <a:r>
              <a:rPr lang="en-US" sz="1600" dirty="0" err="1">
                <a:solidFill>
                  <a:srgbClr val="0005FF"/>
                </a:solidFill>
              </a:rPr>
              <a:t>Qpar</a:t>
            </a:r>
            <a:r>
              <a:rPr lang="en-US" sz="1600" dirty="0">
                <a:solidFill>
                  <a:srgbClr val="000000"/>
                </a:solidFill>
              </a:rPr>
              <a:t> shocks </a:t>
            </a:r>
            <a:r>
              <a:rPr lang="en-US" sz="1600" dirty="0">
                <a:solidFill>
                  <a:srgbClr val="000000"/>
                </a:solidFill>
                <a:sym typeface="Wingdings" pitchFamily="2" charset="2"/>
              </a:rPr>
              <a:t>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>
                <a:solidFill>
                  <a:srgbClr val="0005FF"/>
                </a:solidFill>
              </a:rPr>
              <a:t>DSA</a:t>
            </a:r>
            <a:r>
              <a:rPr lang="en-US" sz="1600" dirty="0">
                <a:solidFill>
                  <a:srgbClr val="000000"/>
                </a:solidFill>
              </a:rPr>
              <a:t> is efficient, but how do we solve the </a:t>
            </a:r>
            <a:r>
              <a:rPr lang="en-US" sz="1600" dirty="0">
                <a:solidFill>
                  <a:srgbClr val="0005FF"/>
                </a:solidFill>
              </a:rPr>
              <a:t>injection problem</a:t>
            </a:r>
            <a:r>
              <a:rPr lang="en-US" sz="1600" dirty="0">
                <a:solidFill>
                  <a:srgbClr val="000000"/>
                </a:solidFill>
              </a:rPr>
              <a:t>?</a:t>
            </a:r>
          </a:p>
          <a:p>
            <a:r>
              <a:rPr lang="en-US" sz="1600" dirty="0" err="1">
                <a:solidFill>
                  <a:srgbClr val="FF3B3B"/>
                </a:solidFill>
              </a:rPr>
              <a:t>Qperp</a:t>
            </a:r>
            <a:r>
              <a:rPr lang="en-US" sz="1600" dirty="0">
                <a:solidFill>
                  <a:srgbClr val="000000"/>
                </a:solidFill>
              </a:rPr>
              <a:t> shocks </a:t>
            </a:r>
            <a:r>
              <a:rPr lang="en-US" sz="1600" dirty="0">
                <a:solidFill>
                  <a:srgbClr val="000000"/>
                </a:solidFill>
                <a:sym typeface="Wingdings" pitchFamily="2" charset="2"/>
              </a:rPr>
              <a:t> Significant progress there, </a:t>
            </a:r>
            <a:r>
              <a:rPr lang="en-US" sz="1600" dirty="0">
                <a:solidFill>
                  <a:srgbClr val="FF3B3B"/>
                </a:solidFill>
                <a:sym typeface="Wingdings" pitchFamily="2" charset="2"/>
              </a:rPr>
              <a:t>(S)SDA is </a:t>
            </a:r>
            <a:r>
              <a:rPr lang="en-US" sz="1600" dirty="0">
                <a:solidFill>
                  <a:srgbClr val="000000"/>
                </a:solidFill>
                <a:sym typeface="Wingdings" pitchFamily="2" charset="2"/>
              </a:rPr>
              <a:t>fine, but </a:t>
            </a:r>
            <a:r>
              <a:rPr lang="en-US" sz="1600" dirty="0">
                <a:solidFill>
                  <a:srgbClr val="FF3B3B"/>
                </a:solidFill>
                <a:sym typeface="Wingdings" pitchFamily="2" charset="2"/>
              </a:rPr>
              <a:t>not</a:t>
            </a:r>
            <a:r>
              <a:rPr lang="en-US" sz="1600" dirty="0">
                <a:solidFill>
                  <a:srgbClr val="000000"/>
                </a:solidFill>
                <a:sym typeface="Wingdings" pitchFamily="2" charset="2"/>
              </a:rPr>
              <a:t> necessarily </a:t>
            </a:r>
            <a:r>
              <a:rPr lang="en-US" sz="1600" dirty="0">
                <a:solidFill>
                  <a:srgbClr val="FF3B3B"/>
                </a:solidFill>
                <a:sym typeface="Wingdings" pitchFamily="2" charset="2"/>
              </a:rPr>
              <a:t>sufficient</a:t>
            </a:r>
            <a:r>
              <a:rPr lang="en-US" sz="1600" dirty="0">
                <a:solidFill>
                  <a:srgbClr val="000000"/>
                </a:solidFill>
                <a:sym typeface="Wingdings" pitchFamily="2" charset="2"/>
              </a:rPr>
              <a:t> to drive relativistic energies.</a:t>
            </a:r>
          </a:p>
          <a:p>
            <a:endParaRPr lang="en-US" sz="1600" dirty="0">
              <a:solidFill>
                <a:srgbClr val="000000"/>
              </a:solidFill>
              <a:sym typeface="Wingdings" pitchFamily="2" charset="2"/>
            </a:endParaRPr>
          </a:p>
          <a:p>
            <a:r>
              <a:rPr lang="en-US" sz="1600" dirty="0">
                <a:solidFill>
                  <a:srgbClr val="000000"/>
                </a:solidFill>
              </a:rPr>
              <a:t>Don’t forget that </a:t>
            </a:r>
            <a:r>
              <a:rPr lang="en-US" sz="1600" dirty="0" err="1">
                <a:solidFill>
                  <a:srgbClr val="0005FF"/>
                </a:solidFill>
              </a:rPr>
              <a:t>Qpar</a:t>
            </a:r>
            <a:r>
              <a:rPr lang="en-US" sz="1600" dirty="0">
                <a:solidFill>
                  <a:srgbClr val="0005FF"/>
                </a:solidFill>
              </a:rPr>
              <a:t> shocks include the foreshock and its transients including secondary shocks</a:t>
            </a:r>
          </a:p>
        </p:txBody>
      </p:sp>
    </p:spTree>
    <p:extLst>
      <p:ext uri="{BB962C8B-B14F-4D97-AF65-F5344CB8AC3E}">
        <p14:creationId xmlns:p14="http://schemas.microsoft.com/office/powerpoint/2010/main" val="2217025311"/>
      </p:ext>
    </p:extLst>
  </p:cSld>
  <p:clrMapOvr>
    <a:masterClrMapping/>
  </p:clrMapOvr>
</p:sld>
</file>

<file path=ppt/theme/theme1.xml><?xml version="1.0" encoding="utf-8"?>
<a:theme xmlns:a="http://schemas.openxmlformats.org/drawingml/2006/main" name="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F2B428C8B21A141B5825E5B86F557DB" ma:contentTypeVersion="15" ma:contentTypeDescription="Skapa ett nytt dokument." ma:contentTypeScope="" ma:versionID="975073b9cecf71b6bc8c14a7c33e31db">
  <xsd:schema xmlns:xsd="http://www.w3.org/2001/XMLSchema" xmlns:xs="http://www.w3.org/2001/XMLSchema" xmlns:p="http://schemas.microsoft.com/office/2006/metadata/properties" xmlns:ns3="977cb6ed-b1a4-473b-8ba2-0f8e0a4901ff" xmlns:ns4="6707e3d7-8225-4321-a0ab-c333d198a7fc" targetNamespace="http://schemas.microsoft.com/office/2006/metadata/properties" ma:root="true" ma:fieldsID="0cdfbe7b44d734305c4ef3f71cda5902" ns3:_="" ns4:_="">
    <xsd:import namespace="977cb6ed-b1a4-473b-8ba2-0f8e0a4901ff"/>
    <xsd:import namespace="6707e3d7-8225-4321-a0ab-c333d198a7f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7cb6ed-b1a4-473b-8ba2-0f8e0a4901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07e3d7-8225-4321-a0ab-c333d198a7f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Delar tips,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78B54EE-C366-449D-9972-DF83693BEC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77cb6ed-b1a4-473b-8ba2-0f8e0a4901ff"/>
    <ds:schemaRef ds:uri="6707e3d7-8225-4321-a0ab-c333d198a7f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6B3048F-AB18-4F93-A27A-DBB845175962}">
  <ds:schemaRefs>
    <ds:schemaRef ds:uri="http://www.w3.org/XML/1998/namespace"/>
    <ds:schemaRef ds:uri="977cb6ed-b1a4-473b-8ba2-0f8e0a4901ff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purl.org/dc/terms/"/>
    <ds:schemaRef ds:uri="6707e3d7-8225-4321-a0ab-c333d198a7fc"/>
    <ds:schemaRef ds:uri="http://schemas.openxmlformats.org/package/2006/metadata/core-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7ECBB746-F6CA-42D5-AFDD-F49C58B4277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KU Leuven</Template>
  <TotalTime>0</TotalTime>
  <Words>1685</Words>
  <Application>Microsoft Macintosh PowerPoint</Application>
  <PresentationFormat>Widescreen</PresentationFormat>
  <Paragraphs>271</Paragraphs>
  <Slides>25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Arial</vt:lpstr>
      <vt:lpstr>Calibri</vt:lpstr>
      <vt:lpstr>Cambria Math</vt:lpstr>
      <vt:lpstr>Garamond</vt:lpstr>
      <vt:lpstr>Helvetica</vt:lpstr>
      <vt:lpstr>Open Sans</vt:lpstr>
      <vt:lpstr>Public Sans Web</vt:lpstr>
      <vt:lpstr>Wingdings</vt:lpstr>
      <vt:lpstr>KU Leuven</vt:lpstr>
      <vt:lpstr>1_KU Leuven</vt:lpstr>
      <vt:lpstr>Reinforced Shock Acceleration of Relativistic Electrons</vt:lpstr>
      <vt:lpstr>Observational dataset</vt:lpstr>
      <vt:lpstr>Collisionless Shocks</vt:lpstr>
      <vt:lpstr>Acceleration at Qpar and Qperp shocks</vt:lpstr>
      <vt:lpstr>Earth’s Qpar bow shock and foreshock</vt:lpstr>
      <vt:lpstr>Upstream/Foreshock/Dayside/Shock-associated Transients</vt:lpstr>
      <vt:lpstr>The anatomy of an HFA</vt:lpstr>
      <vt:lpstr>Foreshock Transients &amp; Electron acceleration</vt:lpstr>
      <vt:lpstr>Results</vt:lpstr>
      <vt:lpstr>Relativistic Electrons with MMS </vt:lpstr>
      <vt:lpstr>Wave analysis of event</vt:lpstr>
      <vt:lpstr>Missing piece of the puzzle? – Let’s look at another event</vt:lpstr>
      <vt:lpstr>Upstream conditions for two event - ARTEMIS</vt:lpstr>
      <vt:lpstr>Statistics for seed and acceleration</vt:lpstr>
      <vt:lpstr>Reinforced Shock Acceleration</vt:lpstr>
      <vt:lpstr>Schematic of the process</vt:lpstr>
      <vt:lpstr>Summary &amp; Conclusion</vt:lpstr>
      <vt:lpstr>Electron Acceleration in other systems</vt:lpstr>
      <vt:lpstr>Extras</vt:lpstr>
      <vt:lpstr>Recent updates – Wave Particle Interactions</vt:lpstr>
      <vt:lpstr>Discussing new models</vt:lpstr>
      <vt:lpstr>Seed population - larger context</vt:lpstr>
      <vt:lpstr>FEEPS post processing</vt:lpstr>
      <vt:lpstr>Wave-particle interaction</vt:lpstr>
      <vt:lpstr>Is seed from the foreshock? – Maybe partially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2017-09-13T11:47:32Z</dcterms:created>
  <dcterms:modified xsi:type="dcterms:W3CDTF">2024-06-27T04:24:04Z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0x0101004F2B428C8B21A141B5825E5B86F557DB</vt:lpwstr>
  </property>
</Properties>
</file>