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51" r:id="rId5"/>
  </p:sldMasterIdLst>
  <p:notesMasterIdLst>
    <p:notesMasterId r:id="rId24"/>
  </p:notesMasterIdLst>
  <p:handoutMasterIdLst>
    <p:handoutMasterId r:id="rId25"/>
  </p:handoutMasterIdLst>
  <p:sldIdLst>
    <p:sldId id="365" r:id="rId6"/>
    <p:sldId id="575" r:id="rId7"/>
    <p:sldId id="926" r:id="rId8"/>
    <p:sldId id="922" r:id="rId9"/>
    <p:sldId id="958" r:id="rId10"/>
    <p:sldId id="893" r:id="rId11"/>
    <p:sldId id="906" r:id="rId12"/>
    <p:sldId id="907" r:id="rId13"/>
    <p:sldId id="956" r:id="rId14"/>
    <p:sldId id="957" r:id="rId15"/>
    <p:sldId id="908" r:id="rId16"/>
    <p:sldId id="953" r:id="rId17"/>
    <p:sldId id="870" r:id="rId18"/>
    <p:sldId id="921" r:id="rId19"/>
    <p:sldId id="858" r:id="rId20"/>
    <p:sldId id="936" r:id="rId21"/>
    <p:sldId id="954" r:id="rId22"/>
    <p:sldId id="927"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0005FF"/>
    <a:srgbClr val="EAEAEA"/>
    <a:srgbClr val="FF3B3B"/>
    <a:srgbClr val="DDDDDD"/>
    <a:srgbClr val="2F4D5D"/>
    <a:srgbClr val="5F5F5F"/>
    <a:srgbClr val="7F7F7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53960-F629-41DD-9591-305275A7A049}" v="194" dt="2023-02-20T13:40:05.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27" autoAdjust="0"/>
    <p:restoredTop sz="96327" autoAdjust="0"/>
  </p:normalViewPr>
  <p:slideViewPr>
    <p:cSldViewPr snapToGrid="0" snapToObjects="1">
      <p:cViewPr varScale="1">
        <p:scale>
          <a:sx n="119" d="100"/>
          <a:sy n="119" d="100"/>
        </p:scale>
        <p:origin x="568" y="184"/>
      </p:cViewPr>
      <p:guideLst/>
    </p:cSldViewPr>
  </p:slideViewPr>
  <p:outlineViewPr>
    <p:cViewPr>
      <p:scale>
        <a:sx n="33" d="100"/>
        <a:sy n="33" d="100"/>
      </p:scale>
      <p:origin x="0" y="-360"/>
    </p:cViewPr>
  </p:outlineViewPr>
  <p:notesTextViewPr>
    <p:cViewPr>
      <p:scale>
        <a:sx n="125" d="100"/>
        <a:sy n="125" d="100"/>
      </p:scale>
      <p:origin x="0" y="0"/>
    </p:cViewPr>
  </p:notesTextViewPr>
  <p:sorterViewPr>
    <p:cViewPr>
      <p:scale>
        <a:sx n="139" d="100"/>
        <a:sy n="139" d="100"/>
      </p:scale>
      <p:origin x="0" y="0"/>
    </p:cViewPr>
  </p:sorterViewPr>
  <p:notesViewPr>
    <p:cSldViewPr snapToGrid="0" snapToObjects="1">
      <p:cViewPr varScale="1">
        <p:scale>
          <a:sx n="126" d="100"/>
          <a:sy n="126" d="100"/>
        </p:scale>
        <p:origin x="4912"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13-11-2024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13-11-2024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273239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C94C-4D28-32FB-56F0-9A8EB3E78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B1B65-9298-A19A-B722-EE0C154FC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98C8B-FD22-2FE6-7BE5-D7A6E0657B40}"/>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CB54D566-5F35-7D5A-2FE5-934D3E44CE0F}"/>
              </a:ext>
            </a:extLst>
          </p:cNvPr>
          <p:cNvSpPr>
            <a:spLocks noGrp="1"/>
          </p:cNvSpPr>
          <p:nvPr>
            <p:ph type="sldNum" sz="quarter" idx="10"/>
          </p:nvPr>
        </p:nvSpPr>
        <p:spPr/>
        <p:txBody>
          <a:bodyPr/>
          <a:lstStyle/>
          <a:p>
            <a:fld id="{8954E32A-327F-AF4B-8E1F-209FBF93D26D}" type="slidenum">
              <a:rPr lang="nl-NL" smtClean="0"/>
              <a:t>12</a:t>
            </a:fld>
            <a:endParaRPr lang="nl-NL"/>
          </a:p>
        </p:txBody>
      </p:sp>
    </p:spTree>
    <p:extLst>
      <p:ext uri="{BB962C8B-B14F-4D97-AF65-F5344CB8AC3E}">
        <p14:creationId xmlns:p14="http://schemas.microsoft.com/office/powerpoint/2010/main" val="2530902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8954E32A-327F-AF4B-8E1F-209FBF93D26D}" type="slidenum">
              <a:rPr lang="nl-NL" smtClean="0"/>
              <a:t>14</a:t>
            </a:fld>
            <a:endParaRPr lang="nl-NL"/>
          </a:p>
        </p:txBody>
      </p:sp>
    </p:spTree>
    <p:extLst>
      <p:ext uri="{BB962C8B-B14F-4D97-AF65-F5344CB8AC3E}">
        <p14:creationId xmlns:p14="http://schemas.microsoft.com/office/powerpoint/2010/main" val="3375584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15</a:t>
            </a:fld>
            <a:endParaRPr lang="nl-NL"/>
          </a:p>
        </p:txBody>
      </p:sp>
    </p:spTree>
    <p:extLst>
      <p:ext uri="{BB962C8B-B14F-4D97-AF65-F5344CB8AC3E}">
        <p14:creationId xmlns:p14="http://schemas.microsoft.com/office/powerpoint/2010/main" val="493295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16</a:t>
            </a:fld>
            <a:endParaRPr lang="nl-NL"/>
          </a:p>
        </p:txBody>
      </p:sp>
    </p:spTree>
    <p:extLst>
      <p:ext uri="{BB962C8B-B14F-4D97-AF65-F5344CB8AC3E}">
        <p14:creationId xmlns:p14="http://schemas.microsoft.com/office/powerpoint/2010/main" val="390353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8954E32A-327F-AF4B-8E1F-209FBF93D26D}" type="slidenum">
              <a:rPr lang="nl-NL" smtClean="0"/>
              <a:t>2</a:t>
            </a:fld>
            <a:endParaRPr lang="nl-NL"/>
          </a:p>
        </p:txBody>
      </p:sp>
    </p:spTree>
    <p:extLst>
      <p:ext uri="{BB962C8B-B14F-4D97-AF65-F5344CB8AC3E}">
        <p14:creationId xmlns:p14="http://schemas.microsoft.com/office/powerpoint/2010/main" val="1041595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effectLst/>
              <a:latin typeface="Helvetica" pitchFamily="2" charset="0"/>
            </a:endParaRPr>
          </a:p>
        </p:txBody>
      </p:sp>
      <p:sp>
        <p:nvSpPr>
          <p:cNvPr id="4" name="Slide Number Placeholder 3"/>
          <p:cNvSpPr>
            <a:spLocks noGrp="1"/>
          </p:cNvSpPr>
          <p:nvPr>
            <p:ph type="sldNum" sz="quarter" idx="5"/>
          </p:nvPr>
        </p:nvSpPr>
        <p:spPr/>
        <p:txBody>
          <a:bodyPr/>
          <a:lstStyle/>
          <a:p>
            <a:fld id="{8954E32A-327F-AF4B-8E1F-209FBF93D26D}" type="slidenum">
              <a:rPr lang="nl-NL" smtClean="0"/>
              <a:t>3</a:t>
            </a:fld>
            <a:endParaRPr lang="nl-NL"/>
          </a:p>
        </p:txBody>
      </p:sp>
    </p:spTree>
    <p:extLst>
      <p:ext uri="{BB962C8B-B14F-4D97-AF65-F5344CB8AC3E}">
        <p14:creationId xmlns:p14="http://schemas.microsoft.com/office/powerpoint/2010/main" val="103946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8954E32A-327F-AF4B-8E1F-209FBF93D26D}" type="slidenum">
              <a:rPr lang="nl-NL" smtClean="0"/>
              <a:t>4</a:t>
            </a:fld>
            <a:endParaRPr lang="nl-NL"/>
          </a:p>
        </p:txBody>
      </p:sp>
    </p:spTree>
    <p:extLst>
      <p:ext uri="{BB962C8B-B14F-4D97-AF65-F5344CB8AC3E}">
        <p14:creationId xmlns:p14="http://schemas.microsoft.com/office/powerpoint/2010/main" val="350489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07B4C-2569-2D63-FAE1-8964A75BB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0EEB3-8AE5-6C2F-AB03-1A4231D64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9C7EE-C9AA-832B-B2FC-42378E4E1BC5}"/>
              </a:ext>
            </a:extLst>
          </p:cNvPr>
          <p:cNvSpPr>
            <a:spLocks noGrp="1"/>
          </p:cNvSpPr>
          <p:nvPr>
            <p:ph type="body" idx="1"/>
          </p:nvPr>
        </p:nvSpPr>
        <p:spPr/>
        <p:txBody>
          <a:bodyPr/>
          <a:lstStyle/>
          <a:p>
            <a:endParaRPr lang="LID4096" dirty="0"/>
          </a:p>
        </p:txBody>
      </p:sp>
      <p:sp>
        <p:nvSpPr>
          <p:cNvPr id="4" name="Slide Number Placeholder 3">
            <a:extLst>
              <a:ext uri="{FF2B5EF4-FFF2-40B4-BE49-F238E27FC236}">
                <a16:creationId xmlns:a16="http://schemas.microsoft.com/office/drawing/2014/main" id="{B76D68D3-6A1D-1E18-F959-40C6A3CAE5EE}"/>
              </a:ext>
            </a:extLst>
          </p:cNvPr>
          <p:cNvSpPr>
            <a:spLocks noGrp="1"/>
          </p:cNvSpPr>
          <p:nvPr>
            <p:ph type="sldNum" sz="quarter" idx="5"/>
          </p:nvPr>
        </p:nvSpPr>
        <p:spPr/>
        <p:txBody>
          <a:bodyPr/>
          <a:lstStyle/>
          <a:p>
            <a:fld id="{8954E32A-327F-AF4B-8E1F-209FBF93D26D}" type="slidenum">
              <a:rPr lang="nl-NL" smtClean="0"/>
              <a:t>5</a:t>
            </a:fld>
            <a:endParaRPr lang="nl-NL"/>
          </a:p>
        </p:txBody>
      </p:sp>
    </p:spTree>
    <p:extLst>
      <p:ext uri="{BB962C8B-B14F-4D97-AF65-F5344CB8AC3E}">
        <p14:creationId xmlns:p14="http://schemas.microsoft.com/office/powerpoint/2010/main" val="205357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8954E32A-327F-AF4B-8E1F-209FBF93D26D}" type="slidenum">
              <a:rPr lang="nl-NL" smtClean="0"/>
              <a:t>7</a:t>
            </a:fld>
            <a:endParaRPr lang="nl-NL"/>
          </a:p>
        </p:txBody>
      </p:sp>
    </p:spTree>
    <p:extLst>
      <p:ext uri="{BB962C8B-B14F-4D97-AF65-F5344CB8AC3E}">
        <p14:creationId xmlns:p14="http://schemas.microsoft.com/office/powerpoint/2010/main" val="2466169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8954E32A-327F-AF4B-8E1F-209FBF93D26D}" type="slidenum">
              <a:rPr lang="nl-NL" smtClean="0"/>
              <a:t>8</a:t>
            </a:fld>
            <a:endParaRPr lang="nl-NL"/>
          </a:p>
        </p:txBody>
      </p:sp>
    </p:spTree>
    <p:extLst>
      <p:ext uri="{BB962C8B-B14F-4D97-AF65-F5344CB8AC3E}">
        <p14:creationId xmlns:p14="http://schemas.microsoft.com/office/powerpoint/2010/main" val="285883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10</a:t>
            </a:fld>
            <a:endParaRPr lang="nl-NL"/>
          </a:p>
        </p:txBody>
      </p:sp>
    </p:spTree>
    <p:extLst>
      <p:ext uri="{BB962C8B-B14F-4D97-AF65-F5344CB8AC3E}">
        <p14:creationId xmlns:p14="http://schemas.microsoft.com/office/powerpoint/2010/main" val="3285646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82389-03B9-F441-110E-6D4B8B9E3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3D84A-EB94-C9E8-498C-A735BBE3C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7359F-BF93-3DBE-EAA0-4C715470D769}"/>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51AD57CA-5505-665C-2432-C345428C1F6E}"/>
              </a:ext>
            </a:extLst>
          </p:cNvPr>
          <p:cNvSpPr>
            <a:spLocks noGrp="1"/>
          </p:cNvSpPr>
          <p:nvPr>
            <p:ph type="sldNum" sz="quarter" idx="10"/>
          </p:nvPr>
        </p:nvSpPr>
        <p:spPr/>
        <p:txBody>
          <a:bodyPr/>
          <a:lstStyle/>
          <a:p>
            <a:fld id="{8954E32A-327F-AF4B-8E1F-209FBF93D26D}" type="slidenum">
              <a:rPr lang="nl-NL" smtClean="0"/>
              <a:t>11</a:t>
            </a:fld>
            <a:endParaRPr lang="nl-NL"/>
          </a:p>
        </p:txBody>
      </p:sp>
    </p:spTree>
    <p:extLst>
      <p:ext uri="{BB962C8B-B14F-4D97-AF65-F5344CB8AC3E}">
        <p14:creationId xmlns:p14="http://schemas.microsoft.com/office/powerpoint/2010/main" val="3046519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nl-BE"/>
          </a:p>
        </p:txBody>
      </p:sp>
      <p:sp>
        <p:nvSpPr>
          <p:cNvPr id="8" name="Rechthoek 7"/>
          <p:cNvSpPr/>
          <p:nvPr userDrawn="1"/>
        </p:nvSpPr>
        <p:spPr>
          <a:xfrm>
            <a:off x="0" y="0"/>
            <a:ext cx="12193200" cy="5104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1128617704"/>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6000" y="812775"/>
            <a:ext cx="11041200" cy="5790288"/>
          </a:xfrm>
        </p:spPr>
        <p:txBody>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nl-NL" dirty="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Title 6"/>
          <p:cNvSpPr>
            <a:spLocks noGrp="1"/>
          </p:cNvSpPr>
          <p:nvPr>
            <p:ph type="title"/>
          </p:nvPr>
        </p:nvSpPr>
        <p:spPr>
          <a:xfrm>
            <a:off x="575400" y="46165"/>
            <a:ext cx="11041200" cy="742924"/>
          </a:xfrm>
        </p:spPr>
        <p:txBody>
          <a:bodyPr>
            <a:normAutofit/>
          </a:bodyPr>
          <a:lstStyle>
            <a:lvl1pPr>
              <a:defRPr sz="3200">
                <a:solidFill>
                  <a:srgbClr val="000000"/>
                </a:solidFill>
              </a:defRPr>
            </a:lvl1pPr>
          </a:lstStyle>
          <a:p>
            <a:r>
              <a:rPr lang="en-US" dirty="0"/>
              <a:t>Click to edit Master title style</a:t>
            </a:r>
            <a:endParaRPr lang="nl-NL" dirty="0"/>
          </a:p>
        </p:txBody>
      </p:sp>
      <p:sp>
        <p:nvSpPr>
          <p:cNvPr id="8" name="Tijdelijke aanduiding voor datum 3"/>
          <p:cNvSpPr txBox="1">
            <a:spLocks/>
          </p:cNvSpPr>
          <p:nvPr userDrawn="1"/>
        </p:nvSpPr>
        <p:spPr>
          <a:xfrm>
            <a:off x="0" y="6628375"/>
            <a:ext cx="12192000" cy="231250"/>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aseline="0" dirty="0">
                <a:solidFill>
                  <a:srgbClr val="5F5F5F"/>
                </a:solidFill>
                <a:effectLst/>
              </a:rPr>
              <a:t>Savvas Raptis –  Collisionless Shocks &amp; Electron Acceleration</a:t>
            </a:r>
            <a:endParaRPr lang="nl-NL" sz="1300" dirty="0">
              <a:solidFill>
                <a:srgbClr val="5F5F5F"/>
              </a:solidFill>
              <a:effectLst/>
            </a:endParaRPr>
          </a:p>
        </p:txBody>
      </p:sp>
      <p:sp>
        <p:nvSpPr>
          <p:cNvPr id="2" name="TextBox 1"/>
          <p:cNvSpPr txBox="1"/>
          <p:nvPr userDrawn="1"/>
        </p:nvSpPr>
        <p:spPr>
          <a:xfrm>
            <a:off x="177421" y="6349334"/>
            <a:ext cx="184731" cy="369332"/>
          </a:xfrm>
          <a:prstGeom prst="rect">
            <a:avLst/>
          </a:prstGeom>
          <a:noFill/>
        </p:spPr>
        <p:txBody>
          <a:bodyPr wrap="none" rtlCol="0">
            <a:spAutoFit/>
          </a:bodyPr>
          <a:lstStyle/>
          <a:p>
            <a:endParaRPr lang="en-US" dirty="0"/>
          </a:p>
        </p:txBody>
      </p:sp>
      <p:sp>
        <p:nvSpPr>
          <p:cNvPr id="9" name="Tijdelijke aanduiding voor datum 3"/>
          <p:cNvSpPr txBox="1">
            <a:spLocks/>
          </p:cNvSpPr>
          <p:nvPr userDrawn="1"/>
        </p:nvSpPr>
        <p:spPr>
          <a:xfrm>
            <a:off x="8313020" y="6628374"/>
            <a:ext cx="3840480" cy="231253"/>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00" dirty="0">
                <a:solidFill>
                  <a:srgbClr val="5F5F5F"/>
                </a:solidFill>
              </a:rPr>
              <a:t> </a:t>
            </a:r>
            <a:r>
              <a:rPr lang="el-GR" sz="1300" dirty="0">
                <a:solidFill>
                  <a:srgbClr val="5F5F5F"/>
                </a:solidFill>
              </a:rPr>
              <a:t> </a:t>
            </a:r>
            <a:r>
              <a:rPr lang="en-US" sz="1300" dirty="0">
                <a:solidFill>
                  <a:srgbClr val="5F5F5F"/>
                </a:solidFill>
              </a:rPr>
              <a:t>Plasma Observatory Workshop |</a:t>
            </a:r>
            <a:r>
              <a:rPr lang="en-US" sz="1300" baseline="0" dirty="0">
                <a:solidFill>
                  <a:srgbClr val="5F5F5F"/>
                </a:solidFill>
              </a:rPr>
              <a:t> 13 Nov 2024</a:t>
            </a:r>
            <a:endParaRPr lang="nl-NL" sz="1300" dirty="0">
              <a:solidFill>
                <a:srgbClr val="5F5F5F"/>
              </a:solidFill>
            </a:endParaRPr>
          </a:p>
        </p:txBody>
      </p:sp>
      <p:sp>
        <p:nvSpPr>
          <p:cNvPr id="11" name="Tijdelijke aanduiding voor datum 3"/>
          <p:cNvSpPr txBox="1">
            <a:spLocks/>
          </p:cNvSpPr>
          <p:nvPr userDrawn="1"/>
        </p:nvSpPr>
        <p:spPr>
          <a:xfrm>
            <a:off x="38500" y="6638591"/>
            <a:ext cx="3840480" cy="210819"/>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71291-1C34-4771-A37E-677F2182E258}" type="slidenum">
              <a:rPr lang="en-US" sz="1300" smtClean="0">
                <a:solidFill>
                  <a:srgbClr val="5F5F5F"/>
                </a:solidFill>
              </a:rPr>
              <a:pPr/>
              <a:t>‹#›</a:t>
            </a:fld>
            <a:endParaRPr lang="en-US" sz="1300" dirty="0">
              <a:solidFill>
                <a:srgbClr val="5F5F5F"/>
              </a:solidFill>
            </a:endParaRPr>
          </a:p>
        </p:txBody>
      </p:sp>
      <p:cxnSp>
        <p:nvCxnSpPr>
          <p:cNvPr id="6" name="Straight Connector 5"/>
          <p:cNvCxnSpPr/>
          <p:nvPr userDrawn="1"/>
        </p:nvCxnSpPr>
        <p:spPr>
          <a:xfrm>
            <a:off x="0" y="6626748"/>
            <a:ext cx="12192000" cy="0"/>
          </a:xfrm>
          <a:prstGeom prst="line">
            <a:avLst/>
          </a:prstGeom>
          <a:ln w="9525">
            <a:solidFill>
              <a:schemeClr val="bg1">
                <a:lumMod val="65000"/>
              </a:schemeClr>
            </a:solidFill>
            <a:prstDash val="soli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218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1 Light">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29482081"/>
      </p:ext>
    </p:extLst>
  </p:cSld>
  <p:clrMapOvr>
    <a:masterClrMapping/>
  </p:clrMapOvr>
  <p:extLst>
    <p:ext uri="{DCECCB84-F9BA-43D5-87BE-67443E8EF086}">
      <p15:sldGuideLst xmlns:p15="http://schemas.microsoft.com/office/powerpoint/2012/main">
        <p15:guide id="5" pos="4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nl-BE"/>
          </a:p>
        </p:txBody>
      </p:sp>
      <p:sp>
        <p:nvSpPr>
          <p:cNvPr id="8" name="Rechthoek 7"/>
          <p:cNvSpPr/>
          <p:nvPr userDrawn="1"/>
        </p:nvSpPr>
        <p:spPr>
          <a:xfrm>
            <a:off x="0" y="0"/>
            <a:ext cx="12193200" cy="5104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929812690"/>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6000" y="812775"/>
            <a:ext cx="11041200" cy="5790288"/>
          </a:xfrm>
        </p:spPr>
        <p:txBody>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nl-NL" dirty="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Title 6"/>
          <p:cNvSpPr>
            <a:spLocks noGrp="1"/>
          </p:cNvSpPr>
          <p:nvPr>
            <p:ph type="title"/>
          </p:nvPr>
        </p:nvSpPr>
        <p:spPr>
          <a:xfrm>
            <a:off x="575400" y="46165"/>
            <a:ext cx="11041200" cy="742924"/>
          </a:xfrm>
        </p:spPr>
        <p:txBody>
          <a:bodyPr>
            <a:normAutofit/>
          </a:bodyPr>
          <a:lstStyle>
            <a:lvl1pPr>
              <a:defRPr sz="3200">
                <a:solidFill>
                  <a:srgbClr val="000000"/>
                </a:solidFill>
              </a:defRPr>
            </a:lvl1pPr>
          </a:lstStyle>
          <a:p>
            <a:r>
              <a:rPr lang="en-US" dirty="0"/>
              <a:t>Click to edit Master title style</a:t>
            </a:r>
            <a:endParaRPr lang="nl-NL" dirty="0"/>
          </a:p>
        </p:txBody>
      </p:sp>
      <p:sp>
        <p:nvSpPr>
          <p:cNvPr id="8" name="Tijdelijke aanduiding voor datum 3"/>
          <p:cNvSpPr txBox="1">
            <a:spLocks/>
          </p:cNvSpPr>
          <p:nvPr userDrawn="1"/>
        </p:nvSpPr>
        <p:spPr>
          <a:xfrm>
            <a:off x="0" y="6628375"/>
            <a:ext cx="12192000" cy="231250"/>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dirty="0">
                <a:solidFill>
                  <a:srgbClr val="5F5F5F"/>
                </a:solidFill>
                <a:effectLst/>
              </a:rPr>
              <a:t>Savvas</a:t>
            </a:r>
            <a:r>
              <a:rPr lang="en-US" sz="1300" baseline="0" dirty="0">
                <a:solidFill>
                  <a:srgbClr val="5F5F5F"/>
                </a:solidFill>
                <a:effectLst/>
              </a:rPr>
              <a:t> Raptis – Foreshock &amp; </a:t>
            </a:r>
            <a:r>
              <a:rPr lang="en-US" sz="1300" baseline="0" dirty="0" err="1">
                <a:solidFill>
                  <a:srgbClr val="5F5F5F"/>
                </a:solidFill>
                <a:effectLst/>
              </a:rPr>
              <a:t>Magnetosheath</a:t>
            </a:r>
            <a:r>
              <a:rPr lang="en-US" sz="1300" baseline="0" dirty="0">
                <a:solidFill>
                  <a:srgbClr val="5F5F5F"/>
                </a:solidFill>
                <a:effectLst/>
              </a:rPr>
              <a:t> Transients</a:t>
            </a:r>
            <a:endParaRPr lang="nl-NL" sz="1300" dirty="0">
              <a:solidFill>
                <a:srgbClr val="5F5F5F"/>
              </a:solidFill>
              <a:effectLst/>
            </a:endParaRPr>
          </a:p>
        </p:txBody>
      </p:sp>
      <p:sp>
        <p:nvSpPr>
          <p:cNvPr id="2" name="TextBox 1"/>
          <p:cNvSpPr txBox="1"/>
          <p:nvPr userDrawn="1"/>
        </p:nvSpPr>
        <p:spPr>
          <a:xfrm>
            <a:off x="177421" y="6349334"/>
            <a:ext cx="184731" cy="369332"/>
          </a:xfrm>
          <a:prstGeom prst="rect">
            <a:avLst/>
          </a:prstGeom>
          <a:noFill/>
        </p:spPr>
        <p:txBody>
          <a:bodyPr wrap="none" rtlCol="0">
            <a:spAutoFit/>
          </a:bodyPr>
          <a:lstStyle/>
          <a:p>
            <a:endParaRPr lang="en-US" dirty="0"/>
          </a:p>
        </p:txBody>
      </p:sp>
      <p:sp>
        <p:nvSpPr>
          <p:cNvPr id="9" name="Tijdelijke aanduiding voor datum 3"/>
          <p:cNvSpPr txBox="1">
            <a:spLocks/>
          </p:cNvSpPr>
          <p:nvPr userDrawn="1"/>
        </p:nvSpPr>
        <p:spPr>
          <a:xfrm>
            <a:off x="8313020" y="6628374"/>
            <a:ext cx="3840480" cy="231253"/>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00" dirty="0">
                <a:solidFill>
                  <a:srgbClr val="5F5F5F"/>
                </a:solidFill>
              </a:rPr>
              <a:t>Solar/</a:t>
            </a:r>
            <a:r>
              <a:rPr lang="en-US" sz="1300" dirty="0" err="1">
                <a:solidFill>
                  <a:srgbClr val="5F5F5F"/>
                </a:solidFill>
              </a:rPr>
              <a:t>Helio</a:t>
            </a:r>
            <a:r>
              <a:rPr lang="en-US" sz="1300" dirty="0">
                <a:solidFill>
                  <a:srgbClr val="5F5F5F"/>
                </a:solidFill>
              </a:rPr>
              <a:t> SRP meeting 2023  |</a:t>
            </a:r>
            <a:r>
              <a:rPr lang="en-US" sz="1300" baseline="0" dirty="0">
                <a:solidFill>
                  <a:srgbClr val="5F5F5F"/>
                </a:solidFill>
              </a:rPr>
              <a:t> 01 Nov 23</a:t>
            </a:r>
            <a:endParaRPr lang="nl-NL" sz="1300" dirty="0">
              <a:solidFill>
                <a:srgbClr val="5F5F5F"/>
              </a:solidFill>
            </a:endParaRPr>
          </a:p>
        </p:txBody>
      </p:sp>
      <p:sp>
        <p:nvSpPr>
          <p:cNvPr id="11" name="Tijdelijke aanduiding voor datum 3"/>
          <p:cNvSpPr txBox="1">
            <a:spLocks/>
          </p:cNvSpPr>
          <p:nvPr userDrawn="1"/>
        </p:nvSpPr>
        <p:spPr>
          <a:xfrm>
            <a:off x="38500" y="6638591"/>
            <a:ext cx="3840480" cy="210819"/>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71291-1C34-4771-A37E-677F2182E258}" type="slidenum">
              <a:rPr lang="en-US" sz="1300" smtClean="0">
                <a:solidFill>
                  <a:srgbClr val="5F5F5F"/>
                </a:solidFill>
              </a:rPr>
              <a:pPr/>
              <a:t>‹#›</a:t>
            </a:fld>
            <a:endParaRPr lang="en-US" sz="1300" dirty="0">
              <a:solidFill>
                <a:srgbClr val="5F5F5F"/>
              </a:solidFill>
            </a:endParaRPr>
          </a:p>
        </p:txBody>
      </p:sp>
      <p:cxnSp>
        <p:nvCxnSpPr>
          <p:cNvPr id="6" name="Straight Connector 5"/>
          <p:cNvCxnSpPr/>
          <p:nvPr userDrawn="1"/>
        </p:nvCxnSpPr>
        <p:spPr>
          <a:xfrm>
            <a:off x="0" y="6626748"/>
            <a:ext cx="12192000" cy="0"/>
          </a:xfrm>
          <a:prstGeom prst="line">
            <a:avLst/>
          </a:prstGeom>
          <a:ln w="9525">
            <a:solidFill>
              <a:schemeClr val="bg1">
                <a:lumMod val="65000"/>
              </a:schemeClr>
            </a:solidFill>
            <a:prstDash val="soli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54504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rgbClr val="000000"/>
                </a:solidFill>
                <a:latin typeface="Arial" charset="0"/>
              </a:defRPr>
            </a:lvl1pPr>
          </a:lstStyle>
          <a:p>
            <a:fld id="{07099480-D11A-4789-80EE-022E820CF635}" type="datetime1">
              <a:rPr lang="nl-BE" smtClean="0"/>
              <a:pPr/>
              <a:t>13/11/2024</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lang="en-US" dirty="0" smtClean="0">
                <a:solidFill>
                  <a:srgbClr val="000000"/>
                </a:solidFill>
              </a:defRPr>
            </a:lvl1pPr>
          </a:lstStyle>
          <a:p>
            <a:endParaRPr lang="sv-SE" dirty="0"/>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hf sldNum="0" hdr="0" dt="0"/>
  <p:txStyles>
    <p:titleStyle>
      <a:lvl1pPr algn="l" defTabSz="914400" rtl="0" eaLnBrk="1" latinLnBrk="0" hangingPunct="1">
        <a:lnSpc>
          <a:spcPct val="100000"/>
        </a:lnSpc>
        <a:spcBef>
          <a:spcPct val="0"/>
        </a:spcBef>
        <a:buNone/>
        <a:defRPr sz="4000" kern="1200" baseline="0">
          <a:solidFill>
            <a:srgbClr val="000000"/>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rgbClr val="000000"/>
                </a:solidFill>
                <a:latin typeface="Arial" charset="0"/>
              </a:defRPr>
            </a:lvl1pPr>
          </a:lstStyle>
          <a:p>
            <a:fld id="{07099480-D11A-4789-80EE-022E820CF635}" type="datetime1">
              <a:rPr lang="nl-BE" smtClean="0"/>
              <a:pPr/>
              <a:t>13/11/2024</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lang="en-US" dirty="0" smtClean="0">
                <a:solidFill>
                  <a:srgbClr val="000000"/>
                </a:solidFill>
              </a:defRPr>
            </a:lvl1pPr>
          </a:lstStyle>
          <a:p>
            <a:endParaRPr lang="sv-SE" dirty="0"/>
          </a:p>
        </p:txBody>
      </p:sp>
    </p:spTree>
    <p:extLst>
      <p:ext uri="{BB962C8B-B14F-4D97-AF65-F5344CB8AC3E}">
        <p14:creationId xmlns:p14="http://schemas.microsoft.com/office/powerpoint/2010/main" val="4242466921"/>
      </p:ext>
    </p:extLst>
  </p:cSld>
  <p:clrMap bg1="lt1" tx1="dk1" bg2="lt2" tx2="dk2" accent1="accent1" accent2="accent2" accent3="accent3" accent4="accent4" accent5="accent5" accent6="accent6" hlink="hlink" folHlink="folHlink"/>
  <p:sldLayoutIdLst>
    <p:sldLayoutId id="2147483652" r:id="rId1"/>
    <p:sldLayoutId id="2147483653" r:id="rId2"/>
  </p:sldLayoutIdLst>
  <p:hf sldNum="0" hdr="0" dt="0"/>
  <p:txStyles>
    <p:titleStyle>
      <a:lvl1pPr algn="l" defTabSz="914400" rtl="0" eaLnBrk="1" latinLnBrk="0" hangingPunct="1">
        <a:lnSpc>
          <a:spcPct val="100000"/>
        </a:lnSpc>
        <a:spcBef>
          <a:spcPct val="0"/>
        </a:spcBef>
        <a:buNone/>
        <a:defRPr sz="4000" kern="1200" baseline="0">
          <a:solidFill>
            <a:srgbClr val="000000"/>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p15:clr>
            <a:srgbClr val="F26B43"/>
          </p15:clr>
        </p15:guide>
        <p15:guide id="2" pos="7319">
          <p15:clr>
            <a:srgbClr val="F26B43"/>
          </p15:clr>
        </p15:guide>
        <p15:guide id="3" orient="horz" pos="3857">
          <p15:clr>
            <a:srgbClr val="F26B43"/>
          </p15:clr>
        </p15:guide>
        <p15:guide id="4" pos="3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savvas.raptis@jhuapl.edu"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savvasraptis.github.io/"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emf"/><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2.emf"/><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SJ88e8rwoD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80.png"/><Relationship Id="rId4" Type="http://schemas.openxmlformats.org/officeDocument/2006/relationships/image" Target="../media/image8.png"/><Relationship Id="rId9"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42B9-2C4A-434B-810C-97BD7591E6D4}"/>
              </a:ext>
            </a:extLst>
          </p:cNvPr>
          <p:cNvSpPr>
            <a:spLocks noGrp="1"/>
          </p:cNvSpPr>
          <p:nvPr>
            <p:ph type="ctrTitle"/>
          </p:nvPr>
        </p:nvSpPr>
        <p:spPr>
          <a:xfrm>
            <a:off x="685800" y="1931143"/>
            <a:ext cx="9312965" cy="1650257"/>
          </a:xfrm>
        </p:spPr>
        <p:txBody>
          <a:bodyPr>
            <a:normAutofit/>
          </a:bodyPr>
          <a:lstStyle/>
          <a:p>
            <a:r>
              <a:rPr lang="en-US" dirty="0"/>
              <a:t>Shock Kinetic Processes and Particle Energization</a:t>
            </a:r>
          </a:p>
        </p:txBody>
      </p:sp>
      <p:sp>
        <p:nvSpPr>
          <p:cNvPr id="4" name="Text Placeholder 3">
            <a:extLst>
              <a:ext uri="{FF2B5EF4-FFF2-40B4-BE49-F238E27FC236}">
                <a16:creationId xmlns:a16="http://schemas.microsoft.com/office/drawing/2014/main" id="{E75DD875-1502-9F4F-B75E-289A7CE3193E}"/>
              </a:ext>
            </a:extLst>
          </p:cNvPr>
          <p:cNvSpPr>
            <a:spLocks noGrp="1"/>
          </p:cNvSpPr>
          <p:nvPr>
            <p:ph type="body" sz="quarter" idx="13"/>
          </p:nvPr>
        </p:nvSpPr>
        <p:spPr>
          <a:xfrm>
            <a:off x="533400" y="3903803"/>
            <a:ext cx="10933386" cy="1650257"/>
          </a:xfrm>
        </p:spPr>
        <p:txBody>
          <a:bodyPr>
            <a:normAutofit/>
          </a:bodyPr>
          <a:lstStyle/>
          <a:p>
            <a:r>
              <a:rPr lang="en-US" b="1" dirty="0">
                <a:solidFill>
                  <a:srgbClr val="000000"/>
                </a:solidFill>
              </a:rPr>
              <a:t>Savvas Raptis</a:t>
            </a:r>
            <a:endParaRPr lang="en-US" baseline="30000" dirty="0">
              <a:solidFill>
                <a:srgbClr val="000000"/>
              </a:solidFill>
            </a:endParaRPr>
          </a:p>
          <a:p>
            <a:endParaRPr lang="en-US" dirty="0">
              <a:solidFill>
                <a:srgbClr val="000000"/>
              </a:solidFill>
            </a:endParaRPr>
          </a:p>
          <a:p>
            <a:r>
              <a:rPr lang="en-US" u="sng" dirty="0">
                <a:solidFill>
                  <a:srgbClr val="000000"/>
                </a:solidFill>
              </a:rPr>
              <a:t>Collaborators</a:t>
            </a:r>
            <a:r>
              <a:rPr lang="en-US" dirty="0">
                <a:solidFill>
                  <a:srgbClr val="000000"/>
                </a:solidFill>
              </a:rPr>
              <a:t>:</a:t>
            </a:r>
            <a:r>
              <a:rPr lang="en-US" baseline="30000" dirty="0">
                <a:solidFill>
                  <a:srgbClr val="000000"/>
                </a:solidFill>
              </a:rPr>
              <a:t> </a:t>
            </a:r>
            <a:r>
              <a:rPr lang="en-US" dirty="0">
                <a:solidFill>
                  <a:srgbClr val="000000"/>
                </a:solidFill>
              </a:rPr>
              <a:t>Ahmad </a:t>
            </a:r>
            <a:r>
              <a:rPr lang="en-US" dirty="0" err="1">
                <a:solidFill>
                  <a:srgbClr val="000000"/>
                </a:solidFill>
              </a:rPr>
              <a:t>Lalti</a:t>
            </a:r>
            <a:r>
              <a:rPr lang="en-US" dirty="0">
                <a:solidFill>
                  <a:srgbClr val="000000"/>
                </a:solidFill>
              </a:rPr>
              <a:t>, Martin Lindberg, Drew L. Turner, Damiano </a:t>
            </a:r>
            <a:r>
              <a:rPr lang="en-US" dirty="0" err="1">
                <a:solidFill>
                  <a:srgbClr val="000000"/>
                </a:solidFill>
              </a:rPr>
              <a:t>Caprioli</a:t>
            </a:r>
            <a:r>
              <a:rPr lang="en-US" dirty="0">
                <a:solidFill>
                  <a:srgbClr val="000000"/>
                </a:solidFill>
              </a:rPr>
              <a:t>, James L. Burch, Primoz </a:t>
            </a:r>
            <a:r>
              <a:rPr lang="en-US" dirty="0" err="1">
                <a:solidFill>
                  <a:srgbClr val="000000"/>
                </a:solidFill>
              </a:rPr>
              <a:t>Kajdic</a:t>
            </a:r>
            <a:r>
              <a:rPr lang="en-US" dirty="0">
                <a:solidFill>
                  <a:srgbClr val="000000"/>
                </a:solidFill>
              </a:rPr>
              <a:t>, Ian Cohen, Athanasios </a:t>
            </a:r>
            <a:r>
              <a:rPr lang="en-US" dirty="0" err="1">
                <a:solidFill>
                  <a:srgbClr val="000000"/>
                </a:solidFill>
              </a:rPr>
              <a:t>Kouloumvakos</a:t>
            </a:r>
            <a:r>
              <a:rPr lang="en-US" dirty="0">
                <a:solidFill>
                  <a:srgbClr val="000000"/>
                </a:solidFill>
              </a:rPr>
              <a:t>, Tomas Karlsson, Ian Cohen, </a:t>
            </a:r>
            <a:r>
              <a:rPr lang="en-US" dirty="0" err="1">
                <a:solidFill>
                  <a:srgbClr val="000000"/>
                </a:solidFill>
              </a:rPr>
              <a:t>Adnane</a:t>
            </a:r>
            <a:r>
              <a:rPr lang="en-US" dirty="0">
                <a:solidFill>
                  <a:srgbClr val="000000"/>
                </a:solidFill>
              </a:rPr>
              <a:t> </a:t>
            </a:r>
            <a:r>
              <a:rPr lang="en-US" dirty="0" err="1">
                <a:solidFill>
                  <a:srgbClr val="000000"/>
                </a:solidFill>
              </a:rPr>
              <a:t>Osmane</a:t>
            </a:r>
            <a:r>
              <a:rPr lang="en-US" dirty="0">
                <a:solidFill>
                  <a:srgbClr val="000000"/>
                </a:solidFill>
              </a:rPr>
              <a:t>, Adam Michael, Mike </a:t>
            </a:r>
            <a:r>
              <a:rPr lang="en-US" dirty="0" err="1">
                <a:solidFill>
                  <a:srgbClr val="000000"/>
                </a:solidFill>
              </a:rPr>
              <a:t>Shumko</a:t>
            </a:r>
            <a:r>
              <a:rPr lang="en-US" dirty="0">
                <a:solidFill>
                  <a:srgbClr val="000000"/>
                </a:solidFill>
              </a:rPr>
              <a:t>, Eva </a:t>
            </a:r>
            <a:r>
              <a:rPr lang="en-US" dirty="0" err="1">
                <a:solidFill>
                  <a:srgbClr val="000000"/>
                </a:solidFill>
              </a:rPr>
              <a:t>Krämer</a:t>
            </a:r>
            <a:r>
              <a:rPr lang="en-US" dirty="0">
                <a:solidFill>
                  <a:srgbClr val="000000"/>
                </a:solidFill>
              </a:rPr>
              <a:t>, </a:t>
            </a:r>
            <a:r>
              <a:rPr lang="en-US" dirty="0" err="1">
                <a:solidFill>
                  <a:srgbClr val="000000"/>
                </a:solidFill>
              </a:rPr>
              <a:t>Xóchitl</a:t>
            </a:r>
            <a:r>
              <a:rPr lang="en-US" dirty="0">
                <a:solidFill>
                  <a:srgbClr val="000000"/>
                </a:solidFill>
              </a:rPr>
              <a:t> Blanco-</a:t>
            </a:r>
            <a:r>
              <a:rPr lang="en-US" dirty="0" err="1">
                <a:solidFill>
                  <a:srgbClr val="000000"/>
                </a:solidFill>
              </a:rPr>
              <a:t>Cano</a:t>
            </a:r>
            <a:r>
              <a:rPr lang="en-US" dirty="0">
                <a:solidFill>
                  <a:srgbClr val="000000"/>
                </a:solidFill>
              </a:rPr>
              <a:t>, Lynn B. Wilson III , Hadi </a:t>
            </a:r>
            <a:r>
              <a:rPr lang="en-US" dirty="0" err="1">
                <a:solidFill>
                  <a:srgbClr val="000000"/>
                </a:solidFill>
              </a:rPr>
              <a:t>Madanian</a:t>
            </a:r>
            <a:r>
              <a:rPr lang="en-US" dirty="0">
                <a:solidFill>
                  <a:srgbClr val="000000"/>
                </a:solidFill>
              </a:rPr>
              <a:t>, Lucille </a:t>
            </a:r>
            <a:r>
              <a:rPr lang="en-US" dirty="0" err="1">
                <a:solidFill>
                  <a:srgbClr val="000000"/>
                </a:solidFill>
              </a:rPr>
              <a:t>Turc</a:t>
            </a:r>
            <a:r>
              <a:rPr lang="en-US" dirty="0">
                <a:solidFill>
                  <a:srgbClr val="000000"/>
                </a:solidFill>
              </a:rPr>
              <a:t>, Yufei Zhou, Christos </a:t>
            </a:r>
            <a:r>
              <a:rPr lang="en-US" dirty="0" err="1">
                <a:solidFill>
                  <a:srgbClr val="000000"/>
                </a:solidFill>
              </a:rPr>
              <a:t>Katsavrias</a:t>
            </a:r>
            <a:r>
              <a:rPr lang="en-US" dirty="0">
                <a:solidFill>
                  <a:srgbClr val="000000"/>
                </a:solidFill>
              </a:rPr>
              <a:t>, Terry Liu, Laura </a:t>
            </a:r>
            <a:r>
              <a:rPr lang="en-US" dirty="0" err="1">
                <a:solidFill>
                  <a:srgbClr val="000000"/>
                </a:solidFill>
              </a:rPr>
              <a:t>Vuorinen</a:t>
            </a:r>
            <a:r>
              <a:rPr lang="en-US" dirty="0">
                <a:solidFill>
                  <a:srgbClr val="000000"/>
                </a:solidFill>
              </a:rPr>
              <a:t>, Philippe </a:t>
            </a:r>
            <a:r>
              <a:rPr lang="en-US" dirty="0" err="1">
                <a:solidFill>
                  <a:srgbClr val="000000"/>
                </a:solidFill>
              </a:rPr>
              <a:t>Escoubet</a:t>
            </a:r>
            <a:r>
              <a:rPr lang="en-US" dirty="0">
                <a:solidFill>
                  <a:srgbClr val="000000"/>
                </a:solidFill>
              </a:rPr>
              <a:t>, David G. </a:t>
            </a:r>
            <a:r>
              <a:rPr lang="en-US" dirty="0" err="1">
                <a:solidFill>
                  <a:srgbClr val="000000"/>
                </a:solidFill>
              </a:rPr>
              <a:t>Sibeck</a:t>
            </a:r>
            <a:r>
              <a:rPr lang="en-US" dirty="0">
                <a:solidFill>
                  <a:srgbClr val="000000"/>
                </a:solidFill>
              </a:rPr>
              <a:t>+ +</a:t>
            </a:r>
          </a:p>
          <a:p>
            <a:endParaRPr lang="en-US" dirty="0">
              <a:solidFill>
                <a:srgbClr val="000000"/>
              </a:solidFill>
            </a:endParaRPr>
          </a:p>
        </p:txBody>
      </p:sp>
      <p:sp>
        <p:nvSpPr>
          <p:cNvPr id="6" name="Rectangle 5">
            <a:extLst>
              <a:ext uri="{FF2B5EF4-FFF2-40B4-BE49-F238E27FC236}">
                <a16:creationId xmlns:a16="http://schemas.microsoft.com/office/drawing/2014/main" id="{49CA71CF-1C64-249F-6546-045575077414}"/>
              </a:ext>
            </a:extLst>
          </p:cNvPr>
          <p:cNvSpPr/>
          <p:nvPr/>
        </p:nvSpPr>
        <p:spPr>
          <a:xfrm>
            <a:off x="685800" y="5550097"/>
            <a:ext cx="184731" cy="369332"/>
          </a:xfrm>
          <a:prstGeom prst="rect">
            <a:avLst/>
          </a:prstGeom>
        </p:spPr>
        <p:txBody>
          <a:bodyPr wrap="none">
            <a:spAutoFit/>
          </a:bodyPr>
          <a:lstStyle/>
          <a:p>
            <a:endParaRPr lang="en-US" dirty="0"/>
          </a:p>
        </p:txBody>
      </p:sp>
      <p:sp>
        <p:nvSpPr>
          <p:cNvPr id="3" name="TextBox 2">
            <a:extLst>
              <a:ext uri="{FF2B5EF4-FFF2-40B4-BE49-F238E27FC236}">
                <a16:creationId xmlns:a16="http://schemas.microsoft.com/office/drawing/2014/main" id="{D4ADF6A3-D175-9224-DF72-D7267B7D9BAB}"/>
              </a:ext>
            </a:extLst>
          </p:cNvPr>
          <p:cNvSpPr txBox="1"/>
          <p:nvPr/>
        </p:nvSpPr>
        <p:spPr>
          <a:xfrm>
            <a:off x="0" y="6542340"/>
            <a:ext cx="4695516" cy="307777"/>
          </a:xfrm>
          <a:prstGeom prst="rect">
            <a:avLst/>
          </a:prstGeom>
          <a:noFill/>
          <a:ln w="19050">
            <a:noFill/>
          </a:ln>
        </p:spPr>
        <p:txBody>
          <a:bodyPr wrap="none" rtlCol="0">
            <a:spAutoFit/>
          </a:bodyPr>
          <a:lstStyle/>
          <a:p>
            <a:r>
              <a:rPr lang="en-US" sz="1400" dirty="0">
                <a:solidFill>
                  <a:schemeClr val="tx2">
                    <a:lumMod val="75000"/>
                  </a:schemeClr>
                </a:solidFill>
                <a:hlinkClick r:id="rId3"/>
              </a:rPr>
              <a:t>savvas.raptis@jhuapl.edu</a:t>
            </a:r>
            <a:r>
              <a:rPr lang="en-US" sz="1400" dirty="0">
                <a:solidFill>
                  <a:schemeClr val="tx2">
                    <a:lumMod val="75000"/>
                  </a:schemeClr>
                </a:solidFill>
              </a:rPr>
              <a:t> / </a:t>
            </a:r>
            <a:r>
              <a:rPr lang="en-US" sz="1400" dirty="0">
                <a:solidFill>
                  <a:schemeClr val="tx2">
                    <a:lumMod val="75000"/>
                  </a:schemeClr>
                </a:solidFill>
                <a:hlinkClick r:id="rId4"/>
              </a:rPr>
              <a:t>https://savvasraptis.github.io</a:t>
            </a:r>
            <a:r>
              <a:rPr lang="en-US" sz="1400" dirty="0">
                <a:solidFill>
                  <a:schemeClr val="tx2">
                    <a:lumMod val="75000"/>
                  </a:schemeClr>
                </a:solidFill>
              </a:rPr>
              <a:t> </a:t>
            </a:r>
          </a:p>
        </p:txBody>
      </p:sp>
      <p:sp>
        <p:nvSpPr>
          <p:cNvPr id="5" name="TextBox 4">
            <a:extLst>
              <a:ext uri="{FF2B5EF4-FFF2-40B4-BE49-F238E27FC236}">
                <a16:creationId xmlns:a16="http://schemas.microsoft.com/office/drawing/2014/main" id="{09728A5E-FE48-ADF8-6037-38BA5D6768DB}"/>
              </a:ext>
            </a:extLst>
          </p:cNvPr>
          <p:cNvSpPr txBox="1"/>
          <p:nvPr/>
        </p:nvSpPr>
        <p:spPr>
          <a:xfrm>
            <a:off x="0" y="6019120"/>
            <a:ext cx="3532340" cy="523220"/>
          </a:xfrm>
          <a:prstGeom prst="rect">
            <a:avLst/>
          </a:prstGeom>
          <a:noFill/>
        </p:spPr>
        <p:txBody>
          <a:bodyPr wrap="square">
            <a:spAutoFit/>
          </a:bodyPr>
          <a:lstStyle/>
          <a:p>
            <a:r>
              <a:rPr lang="en-US" sz="1400" b="0" i="0" u="none" strike="noStrike" dirty="0">
                <a:solidFill>
                  <a:srgbClr val="333333"/>
                </a:solidFill>
                <a:effectLst/>
                <a:latin typeface="Garamond" panose="02020404030301010803" pitchFamily="18" charset="0"/>
              </a:rPr>
              <a:t>Supported by Johns Hopkins University Applied Physics Laboratory independent R&amp;D fund.</a:t>
            </a:r>
            <a:endParaRPr lang="en-US" sz="1400" dirty="0">
              <a:latin typeface="Garamond" panose="02020404030301010803" pitchFamily="18" charset="0"/>
            </a:endParaRPr>
          </a:p>
        </p:txBody>
      </p:sp>
    </p:spTree>
    <p:extLst>
      <p:ext uri="{BB962C8B-B14F-4D97-AF65-F5344CB8AC3E}">
        <p14:creationId xmlns:p14="http://schemas.microsoft.com/office/powerpoint/2010/main" val="2267197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B350C9-3B83-A2EA-07A8-5F58D768E460}"/>
              </a:ext>
            </a:extLst>
          </p:cNvPr>
          <p:cNvSpPr>
            <a:spLocks noGrp="1"/>
          </p:cNvSpPr>
          <p:nvPr>
            <p:ph type="title"/>
          </p:nvPr>
        </p:nvSpPr>
        <p:spPr/>
        <p:txBody>
          <a:bodyPr/>
          <a:lstStyle/>
          <a:p>
            <a:pPr algn="ctr"/>
            <a:r>
              <a:rPr lang="en-US" dirty="0"/>
              <a:t>Summary: Electron Multiscale Acceleration</a:t>
            </a:r>
          </a:p>
        </p:txBody>
      </p:sp>
      <p:grpSp>
        <p:nvGrpSpPr>
          <p:cNvPr id="36" name="Group 35">
            <a:extLst>
              <a:ext uri="{FF2B5EF4-FFF2-40B4-BE49-F238E27FC236}">
                <a16:creationId xmlns:a16="http://schemas.microsoft.com/office/drawing/2014/main" id="{4924840F-8BE4-2DFF-091C-3F4DD1AAEC72}"/>
              </a:ext>
            </a:extLst>
          </p:cNvPr>
          <p:cNvGrpSpPr/>
          <p:nvPr/>
        </p:nvGrpSpPr>
        <p:grpSpPr>
          <a:xfrm>
            <a:off x="4730135" y="2183348"/>
            <a:ext cx="3440290" cy="2733400"/>
            <a:chOff x="8554961" y="2902417"/>
            <a:chExt cx="3440290" cy="2733400"/>
          </a:xfrm>
        </p:grpSpPr>
        <p:pic>
          <p:nvPicPr>
            <p:cNvPr id="37" name="Picture 36">
              <a:extLst>
                <a:ext uri="{FF2B5EF4-FFF2-40B4-BE49-F238E27FC236}">
                  <a16:creationId xmlns:a16="http://schemas.microsoft.com/office/drawing/2014/main" id="{15877164-6267-B21B-504B-CD4251925931}"/>
                </a:ext>
              </a:extLst>
            </p:cNvPr>
            <p:cNvPicPr>
              <a:picLocks noChangeAspect="1"/>
            </p:cNvPicPr>
            <p:nvPr/>
          </p:nvPicPr>
          <p:blipFill rotWithShape="1">
            <a:blip r:embed="rId3"/>
            <a:srcRect t="2737"/>
            <a:stretch/>
          </p:blipFill>
          <p:spPr>
            <a:xfrm>
              <a:off x="8818792" y="2902417"/>
              <a:ext cx="3176459" cy="2733400"/>
            </a:xfrm>
            <a:prstGeom prst="rect">
              <a:avLst/>
            </a:prstGeom>
          </p:spPr>
        </p:pic>
        <p:sp>
          <p:nvSpPr>
            <p:cNvPr id="38" name="TextBox 37">
              <a:extLst>
                <a:ext uri="{FF2B5EF4-FFF2-40B4-BE49-F238E27FC236}">
                  <a16:creationId xmlns:a16="http://schemas.microsoft.com/office/drawing/2014/main" id="{0E07AB60-509D-24E7-0983-2EE0AF52D7E0}"/>
                </a:ext>
              </a:extLst>
            </p:cNvPr>
            <p:cNvSpPr txBox="1"/>
            <p:nvPr/>
          </p:nvSpPr>
          <p:spPr>
            <a:xfrm rot="16200000">
              <a:off x="8084320" y="3992230"/>
              <a:ext cx="1249060" cy="307777"/>
            </a:xfrm>
            <a:prstGeom prst="rect">
              <a:avLst/>
            </a:prstGeom>
            <a:noFill/>
          </p:spPr>
          <p:txBody>
            <a:bodyPr wrap="none" rtlCol="0">
              <a:spAutoFit/>
            </a:bodyPr>
            <a:lstStyle/>
            <a:p>
              <a:r>
                <a:rPr lang="en-US" sz="1400" dirty="0">
                  <a:solidFill>
                    <a:srgbClr val="000000"/>
                  </a:solidFill>
                </a:rPr>
                <a:t>Max flux ratio</a:t>
              </a:r>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41777AA-0912-F0FB-EDC2-48092FE3E62A}"/>
                  </a:ext>
                </a:extLst>
              </p:cNvPr>
              <p:cNvSpPr txBox="1"/>
              <p:nvPr/>
            </p:nvSpPr>
            <p:spPr>
              <a:xfrm>
                <a:off x="5124674" y="2289218"/>
                <a:ext cx="2362201" cy="797013"/>
              </a:xfrm>
              <a:prstGeom prst="rect">
                <a:avLst/>
              </a:prstGeom>
              <a:noFill/>
            </p:spPr>
            <p:txBody>
              <a:bodyPr wrap="square" rtlCol="0">
                <a:spAutoFit/>
              </a:bodyPr>
              <a:lstStyle/>
              <a:p>
                <a:r>
                  <a:rPr lang="en-US" dirty="0">
                    <a:solidFill>
                      <a:srgbClr val="000000"/>
                    </a:solidFill>
                  </a:rPr>
                  <a:t>Ratio = </a:t>
                </a:r>
                <a14:m>
                  <m:oMath xmlns:m="http://schemas.openxmlformats.org/officeDocument/2006/math">
                    <m:f>
                      <m:fPr>
                        <m:ctrlPr>
                          <a:rPr lang="en-US" b="0" i="1" smtClean="0">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−5</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 </m:t>
                            </m:r>
                            <m:r>
                              <m:rPr>
                                <m:sty m:val="p"/>
                              </m:rPr>
                              <a:rPr lang="en-US" b="0" i="0" smtClean="0">
                                <a:solidFill>
                                  <a:srgbClr val="000000"/>
                                </a:solidFill>
                                <a:latin typeface="Cambria Math" panose="02040503050406030204" pitchFamily="18" charset="0"/>
                              </a:rPr>
                              <m:t>k</m:t>
                            </m:r>
                            <m:r>
                              <m:rPr>
                                <m:sty m:val="p"/>
                              </m:rPr>
                              <a:rPr lang="en-US" i="0">
                                <a:solidFill>
                                  <a:srgbClr val="000000"/>
                                </a:solidFill>
                                <a:latin typeface="Cambria Math" panose="02040503050406030204" pitchFamily="18" charset="0"/>
                              </a:rPr>
                              <m:t>eV</m:t>
                            </m:r>
                          </m:sub>
                        </m:sSub>
                      </m:num>
                      <m:den>
                        <m:sSub>
                          <m:sSubPr>
                            <m:ctrlPr>
                              <a:rPr lang="en-US" b="0" i="1" smtClean="0">
                                <a:solidFill>
                                  <a:srgbClr val="000000"/>
                                </a:solidFill>
                                <a:latin typeface="Cambria Math" panose="02040503050406030204" pitchFamily="18" charset="0"/>
                              </a:rPr>
                            </m:ctrlPr>
                          </m:sSubPr>
                          <m:e>
                            <m:d>
                              <m:dPr>
                                <m:begChr m:val="⟨"/>
                                <m:endChr m:val="⟩"/>
                                <m:ctrlPr>
                                  <a:rPr lang="en-US" b="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−5</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 </m:t>
                                    </m:r>
                                    <m:r>
                                      <m:rPr>
                                        <m:sty m:val="p"/>
                                      </m:rPr>
                                      <a:rPr lang="en-US" i="0">
                                        <a:solidFill>
                                          <a:srgbClr val="000000"/>
                                        </a:solidFill>
                                        <a:latin typeface="Cambria Math" panose="02040503050406030204" pitchFamily="18" charset="0"/>
                                      </a:rPr>
                                      <m:t>KeV</m:t>
                                    </m:r>
                                  </m:sub>
                                </m:sSub>
                              </m:e>
                            </m:d>
                          </m:e>
                          <m:sub>
                            <m:r>
                              <m:rPr>
                                <m:sty m:val="p"/>
                              </m:rPr>
                              <a:rPr lang="en-US" b="0" i="0" smtClean="0">
                                <a:solidFill>
                                  <a:srgbClr val="000000"/>
                                </a:solidFill>
                                <a:latin typeface="Cambria Math" panose="02040503050406030204" pitchFamily="18" charset="0"/>
                              </a:rPr>
                              <m:t>BG</m:t>
                            </m:r>
                          </m:sub>
                        </m:sSub>
                      </m:den>
                    </m:f>
                  </m:oMath>
                </a14:m>
                <a:endParaRPr lang="en-US" b="0" dirty="0">
                  <a:solidFill>
                    <a:srgbClr val="000000"/>
                  </a:solidFill>
                </a:endParaRPr>
              </a:p>
              <a:p>
                <a:endParaRPr lang="en-US" dirty="0">
                  <a:solidFill>
                    <a:srgbClr val="000000"/>
                  </a:solidFill>
                </a:endParaRPr>
              </a:p>
            </p:txBody>
          </p:sp>
        </mc:Choice>
        <mc:Fallback xmlns="">
          <p:sp>
            <p:nvSpPr>
              <p:cNvPr id="39" name="TextBox 38">
                <a:extLst>
                  <a:ext uri="{FF2B5EF4-FFF2-40B4-BE49-F238E27FC236}">
                    <a16:creationId xmlns:a16="http://schemas.microsoft.com/office/drawing/2014/main" id="{B41777AA-0912-F0FB-EDC2-48092FE3E62A}"/>
                  </a:ext>
                </a:extLst>
              </p:cNvPr>
              <p:cNvSpPr txBox="1">
                <a:spLocks noRot="1" noChangeAspect="1" noMove="1" noResize="1" noEditPoints="1" noAdjustHandles="1" noChangeArrowheads="1" noChangeShapeType="1" noTextEdit="1"/>
              </p:cNvSpPr>
              <p:nvPr/>
            </p:nvSpPr>
            <p:spPr>
              <a:xfrm>
                <a:off x="5124674" y="2289218"/>
                <a:ext cx="2362201" cy="797013"/>
              </a:xfrm>
              <a:prstGeom prst="rect">
                <a:avLst/>
              </a:prstGeom>
              <a:blipFill>
                <a:blip r:embed="rId4"/>
                <a:stretch>
                  <a:fillRect l="-2139"/>
                </a:stretch>
              </a:blipFill>
            </p:spPr>
            <p:txBody>
              <a:bodyPr/>
              <a:lstStyle/>
              <a:p>
                <a:r>
                  <a:rPr lang="en-US">
                    <a:noFill/>
                  </a:rPr>
                  <a:t> </a:t>
                </a:r>
              </a:p>
            </p:txBody>
          </p:sp>
        </mc:Fallback>
      </mc:AlternateContent>
      <p:pic>
        <p:nvPicPr>
          <p:cNvPr id="40" name="Picture 39">
            <a:extLst>
              <a:ext uri="{FF2B5EF4-FFF2-40B4-BE49-F238E27FC236}">
                <a16:creationId xmlns:a16="http://schemas.microsoft.com/office/drawing/2014/main" id="{678EAB96-02D9-4861-5A69-2CF35384943B}"/>
              </a:ext>
            </a:extLst>
          </p:cNvPr>
          <p:cNvPicPr>
            <a:picLocks noChangeAspect="1"/>
          </p:cNvPicPr>
          <p:nvPr/>
        </p:nvPicPr>
        <p:blipFill rotWithShape="1">
          <a:blip r:embed="rId5"/>
          <a:srcRect l="7578" t="48190" r="-1376"/>
          <a:stretch/>
        </p:blipFill>
        <p:spPr>
          <a:xfrm>
            <a:off x="554022" y="2657321"/>
            <a:ext cx="4152559" cy="1962666"/>
          </a:xfrm>
          <a:prstGeom prst="rect">
            <a:avLst/>
          </a:prstGeom>
        </p:spPr>
      </p:pic>
      <p:sp>
        <p:nvSpPr>
          <p:cNvPr id="41" name="TextBox 40">
            <a:extLst>
              <a:ext uri="{FF2B5EF4-FFF2-40B4-BE49-F238E27FC236}">
                <a16:creationId xmlns:a16="http://schemas.microsoft.com/office/drawing/2014/main" id="{799B0DCD-F716-D653-BD7B-69801245B7A0}"/>
              </a:ext>
            </a:extLst>
          </p:cNvPr>
          <p:cNvSpPr txBox="1"/>
          <p:nvPr/>
        </p:nvSpPr>
        <p:spPr>
          <a:xfrm rot="16200000">
            <a:off x="-349654" y="3236490"/>
            <a:ext cx="1437078" cy="323165"/>
          </a:xfrm>
          <a:prstGeom prst="rect">
            <a:avLst/>
          </a:prstGeom>
          <a:noFill/>
        </p:spPr>
        <p:txBody>
          <a:bodyPr wrap="square">
            <a:spAutoFit/>
          </a:bodyPr>
          <a:lstStyle/>
          <a:p>
            <a:r>
              <a:rPr lang="en-US" sz="1500" dirty="0">
                <a:solidFill>
                  <a:srgbClr val="000000"/>
                </a:solidFill>
              </a:rPr>
              <a:t>Max flux ratio</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CC124D2-9C13-49D2-211D-A73C0D02D267}"/>
                  </a:ext>
                </a:extLst>
              </p:cNvPr>
              <p:cNvSpPr txBox="1"/>
              <p:nvPr/>
            </p:nvSpPr>
            <p:spPr>
              <a:xfrm>
                <a:off x="915622" y="2657320"/>
                <a:ext cx="2362201" cy="797013"/>
              </a:xfrm>
              <a:prstGeom prst="rect">
                <a:avLst/>
              </a:prstGeom>
              <a:noFill/>
            </p:spPr>
            <p:txBody>
              <a:bodyPr wrap="square" rtlCol="0">
                <a:spAutoFit/>
              </a:bodyPr>
              <a:lstStyle/>
              <a:p>
                <a:r>
                  <a:rPr lang="en-US" dirty="0">
                    <a:solidFill>
                      <a:srgbClr val="000000"/>
                    </a:solidFill>
                  </a:rPr>
                  <a:t>Ratio = </a:t>
                </a:r>
                <a14:m>
                  <m:oMath xmlns:m="http://schemas.openxmlformats.org/officeDocument/2006/math">
                    <m:f>
                      <m:fPr>
                        <m:ctrlPr>
                          <a:rPr lang="en-US" b="0" i="1" smtClean="0">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1−5 </m:t>
                            </m:r>
                            <m:r>
                              <m:rPr>
                                <m:sty m:val="p"/>
                              </m:rPr>
                              <a:rPr lang="en-US" b="0" i="0" smtClean="0">
                                <a:solidFill>
                                  <a:srgbClr val="000000"/>
                                </a:solidFill>
                                <a:latin typeface="Cambria Math" panose="02040503050406030204" pitchFamily="18" charset="0"/>
                              </a:rPr>
                              <m:t>k</m:t>
                            </m:r>
                            <m:r>
                              <m:rPr>
                                <m:sty m:val="p"/>
                              </m:rPr>
                              <a:rPr lang="en-US" i="0">
                                <a:solidFill>
                                  <a:srgbClr val="000000"/>
                                </a:solidFill>
                                <a:latin typeface="Cambria Math" panose="02040503050406030204" pitchFamily="18" charset="0"/>
                              </a:rPr>
                              <m:t>eV</m:t>
                            </m:r>
                          </m:sub>
                        </m:sSub>
                      </m:num>
                      <m:den>
                        <m:sSub>
                          <m:sSubPr>
                            <m:ctrlPr>
                              <a:rPr lang="en-US" b="0" i="1" smtClean="0">
                                <a:solidFill>
                                  <a:srgbClr val="000000"/>
                                </a:solidFill>
                                <a:latin typeface="Cambria Math" panose="02040503050406030204" pitchFamily="18" charset="0"/>
                              </a:rPr>
                            </m:ctrlPr>
                          </m:sSubPr>
                          <m:e>
                            <m:d>
                              <m:dPr>
                                <m:begChr m:val="⟨"/>
                                <m:endChr m:val="⟩"/>
                                <m:ctrlPr>
                                  <a:rPr lang="en-US" b="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1−5 </m:t>
                                    </m:r>
                                    <m:r>
                                      <m:rPr>
                                        <m:sty m:val="p"/>
                                      </m:rPr>
                                      <a:rPr lang="en-US" i="0">
                                        <a:solidFill>
                                          <a:srgbClr val="000000"/>
                                        </a:solidFill>
                                        <a:latin typeface="Cambria Math" panose="02040503050406030204" pitchFamily="18" charset="0"/>
                                      </a:rPr>
                                      <m:t>KeV</m:t>
                                    </m:r>
                                  </m:sub>
                                </m:sSub>
                              </m:e>
                            </m:d>
                          </m:e>
                          <m:sub>
                            <m:r>
                              <m:rPr>
                                <m:sty m:val="p"/>
                              </m:rPr>
                              <a:rPr lang="en-US" b="0" i="0" smtClean="0">
                                <a:solidFill>
                                  <a:srgbClr val="000000"/>
                                </a:solidFill>
                                <a:latin typeface="Cambria Math" panose="02040503050406030204" pitchFamily="18" charset="0"/>
                              </a:rPr>
                              <m:t>BG</m:t>
                            </m:r>
                          </m:sub>
                        </m:sSub>
                      </m:den>
                    </m:f>
                  </m:oMath>
                </a14:m>
                <a:endParaRPr lang="en-US" b="0" dirty="0">
                  <a:solidFill>
                    <a:srgbClr val="000000"/>
                  </a:solidFill>
                </a:endParaRPr>
              </a:p>
              <a:p>
                <a:endParaRPr lang="en-US" dirty="0">
                  <a:solidFill>
                    <a:srgbClr val="000000"/>
                  </a:solidFill>
                </a:endParaRPr>
              </a:p>
            </p:txBody>
          </p:sp>
        </mc:Choice>
        <mc:Fallback xmlns="">
          <p:sp>
            <p:nvSpPr>
              <p:cNvPr id="42" name="TextBox 41">
                <a:extLst>
                  <a:ext uri="{FF2B5EF4-FFF2-40B4-BE49-F238E27FC236}">
                    <a16:creationId xmlns:a16="http://schemas.microsoft.com/office/drawing/2014/main" id="{3CC124D2-9C13-49D2-211D-A73C0D02D267}"/>
                  </a:ext>
                </a:extLst>
              </p:cNvPr>
              <p:cNvSpPr txBox="1">
                <a:spLocks noRot="1" noChangeAspect="1" noMove="1" noResize="1" noEditPoints="1" noAdjustHandles="1" noChangeArrowheads="1" noChangeShapeType="1" noTextEdit="1"/>
              </p:cNvSpPr>
              <p:nvPr/>
            </p:nvSpPr>
            <p:spPr>
              <a:xfrm>
                <a:off x="915622" y="2657320"/>
                <a:ext cx="2362201" cy="797013"/>
              </a:xfrm>
              <a:prstGeom prst="rect">
                <a:avLst/>
              </a:prstGeom>
              <a:blipFill>
                <a:blip r:embed="rId6"/>
                <a:stretch>
                  <a:fillRect l="-2139"/>
                </a:stretch>
              </a:blipFill>
            </p:spPr>
            <p:txBody>
              <a:bodyPr/>
              <a:lstStyle/>
              <a:p>
                <a:r>
                  <a:rPr lang="en-US">
                    <a:noFill/>
                  </a:rPr>
                  <a:t> </a:t>
                </a:r>
              </a:p>
            </p:txBody>
          </p:sp>
        </mc:Fallback>
      </mc:AlternateContent>
      <p:pic>
        <p:nvPicPr>
          <p:cNvPr id="47" name="Content Placeholder 4">
            <a:extLst>
              <a:ext uri="{FF2B5EF4-FFF2-40B4-BE49-F238E27FC236}">
                <a16:creationId xmlns:a16="http://schemas.microsoft.com/office/drawing/2014/main" id="{49BC03AE-A83F-056A-C95F-59787C488B47}"/>
              </a:ext>
            </a:extLst>
          </p:cNvPr>
          <p:cNvPicPr>
            <a:picLocks noGrp="1" noChangeAspect="1"/>
          </p:cNvPicPr>
          <p:nvPr>
            <p:ph idx="1"/>
          </p:nvPr>
        </p:nvPicPr>
        <p:blipFill>
          <a:blip r:embed="rId7"/>
          <a:srcRect l="65056" r="-2"/>
          <a:stretch/>
        </p:blipFill>
        <p:spPr>
          <a:xfrm>
            <a:off x="8764956" y="1469604"/>
            <a:ext cx="2677805" cy="3994068"/>
          </a:xfrm>
        </p:spPr>
      </p:pic>
      <p:sp>
        <p:nvSpPr>
          <p:cNvPr id="48" name="TextBox 47">
            <a:extLst>
              <a:ext uri="{FF2B5EF4-FFF2-40B4-BE49-F238E27FC236}">
                <a16:creationId xmlns:a16="http://schemas.microsoft.com/office/drawing/2014/main" id="{462ACA32-D493-F40F-7DF3-C1B0C7506C2B}"/>
              </a:ext>
            </a:extLst>
          </p:cNvPr>
          <p:cNvSpPr txBox="1"/>
          <p:nvPr/>
        </p:nvSpPr>
        <p:spPr>
          <a:xfrm>
            <a:off x="1858460" y="4645557"/>
            <a:ext cx="1629613" cy="369332"/>
          </a:xfrm>
          <a:prstGeom prst="rect">
            <a:avLst/>
          </a:prstGeom>
          <a:noFill/>
        </p:spPr>
        <p:txBody>
          <a:bodyPr wrap="none" rtlCol="0">
            <a:spAutoFit/>
          </a:bodyPr>
          <a:lstStyle/>
          <a:p>
            <a:r>
              <a:rPr lang="en-US" dirty="0">
                <a:solidFill>
                  <a:srgbClr val="000000"/>
                </a:solidFill>
              </a:rPr>
              <a:t>SW - THEMIS</a:t>
            </a:r>
          </a:p>
        </p:txBody>
      </p:sp>
      <p:sp>
        <p:nvSpPr>
          <p:cNvPr id="49" name="TextBox 48">
            <a:extLst>
              <a:ext uri="{FF2B5EF4-FFF2-40B4-BE49-F238E27FC236}">
                <a16:creationId xmlns:a16="http://schemas.microsoft.com/office/drawing/2014/main" id="{715CBE76-F806-9FAE-B66C-2FCAE856BBEA}"/>
              </a:ext>
            </a:extLst>
          </p:cNvPr>
          <p:cNvSpPr txBox="1"/>
          <p:nvPr/>
        </p:nvSpPr>
        <p:spPr>
          <a:xfrm>
            <a:off x="6053845" y="4929377"/>
            <a:ext cx="2005677" cy="369332"/>
          </a:xfrm>
          <a:prstGeom prst="rect">
            <a:avLst/>
          </a:prstGeom>
          <a:noFill/>
        </p:spPr>
        <p:txBody>
          <a:bodyPr wrap="none" rtlCol="0">
            <a:spAutoFit/>
          </a:bodyPr>
          <a:lstStyle/>
          <a:p>
            <a:r>
              <a:rPr lang="en-US" dirty="0">
                <a:solidFill>
                  <a:srgbClr val="000000"/>
                </a:solidFill>
              </a:rPr>
              <a:t>Foreshock - MMS</a:t>
            </a:r>
          </a:p>
        </p:txBody>
      </p:sp>
      <p:sp>
        <p:nvSpPr>
          <p:cNvPr id="51" name="TextBox 50">
            <a:extLst>
              <a:ext uri="{FF2B5EF4-FFF2-40B4-BE49-F238E27FC236}">
                <a16:creationId xmlns:a16="http://schemas.microsoft.com/office/drawing/2014/main" id="{479E924A-0C93-92DF-81C7-4F9204D34112}"/>
              </a:ext>
            </a:extLst>
          </p:cNvPr>
          <p:cNvSpPr txBox="1"/>
          <p:nvPr/>
        </p:nvSpPr>
        <p:spPr>
          <a:xfrm>
            <a:off x="8823887" y="5279006"/>
            <a:ext cx="2929007" cy="369332"/>
          </a:xfrm>
          <a:prstGeom prst="rect">
            <a:avLst/>
          </a:prstGeom>
          <a:noFill/>
        </p:spPr>
        <p:txBody>
          <a:bodyPr wrap="none" rtlCol="0">
            <a:spAutoFit/>
          </a:bodyPr>
          <a:lstStyle/>
          <a:p>
            <a:r>
              <a:rPr lang="en-US" dirty="0">
                <a:solidFill>
                  <a:srgbClr val="000000"/>
                </a:solidFill>
              </a:rPr>
              <a:t>Magnetosheath – CL/MMS</a:t>
            </a:r>
          </a:p>
        </p:txBody>
      </p:sp>
      <p:cxnSp>
        <p:nvCxnSpPr>
          <p:cNvPr id="53" name="Straight Arrow Connector 52">
            <a:extLst>
              <a:ext uri="{FF2B5EF4-FFF2-40B4-BE49-F238E27FC236}">
                <a16:creationId xmlns:a16="http://schemas.microsoft.com/office/drawing/2014/main" id="{42443448-70B3-BBE7-B46B-A61E27853031}"/>
              </a:ext>
            </a:extLst>
          </p:cNvPr>
          <p:cNvCxnSpPr/>
          <p:nvPr/>
        </p:nvCxnSpPr>
        <p:spPr>
          <a:xfrm>
            <a:off x="575400" y="1079500"/>
            <a:ext cx="11083372" cy="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5357E4D-D303-5F81-5277-50DF29948423}"/>
              </a:ext>
            </a:extLst>
          </p:cNvPr>
          <p:cNvSpPr txBox="1"/>
          <p:nvPr/>
        </p:nvSpPr>
        <p:spPr>
          <a:xfrm>
            <a:off x="436645" y="1079500"/>
            <a:ext cx="1967205" cy="646331"/>
          </a:xfrm>
          <a:prstGeom prst="rect">
            <a:avLst/>
          </a:prstGeom>
          <a:noFill/>
        </p:spPr>
        <p:txBody>
          <a:bodyPr wrap="none" rtlCol="0">
            <a:spAutoFit/>
          </a:bodyPr>
          <a:lstStyle/>
          <a:p>
            <a:pPr algn="ctr"/>
            <a:r>
              <a:rPr lang="en-US" dirty="0">
                <a:solidFill>
                  <a:srgbClr val="000000"/>
                </a:solidFill>
              </a:rPr>
              <a:t>Coronal Hole SW</a:t>
            </a:r>
          </a:p>
          <a:p>
            <a:pPr algn="ctr"/>
            <a:r>
              <a:rPr lang="en-US" dirty="0">
                <a:solidFill>
                  <a:srgbClr val="000000"/>
                </a:solidFill>
              </a:rPr>
              <a:t>V&gt; 500 km/s</a:t>
            </a:r>
          </a:p>
        </p:txBody>
      </p:sp>
      <p:pic>
        <p:nvPicPr>
          <p:cNvPr id="55" name="Picture 2">
            <a:extLst>
              <a:ext uri="{FF2B5EF4-FFF2-40B4-BE49-F238E27FC236}">
                <a16:creationId xmlns:a16="http://schemas.microsoft.com/office/drawing/2014/main" id="{7DB6EC9B-119B-4EE1-83B2-182ABF68BB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4130" y="775923"/>
            <a:ext cx="632451" cy="60715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1FD83448-5146-9D5C-97F2-FFF355428D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1835" y="894959"/>
            <a:ext cx="512917" cy="348007"/>
          </a:xfrm>
          <a:prstGeom prst="rect">
            <a:avLst/>
          </a:prstGeom>
        </p:spPr>
      </p:pic>
      <p:pic>
        <p:nvPicPr>
          <p:cNvPr id="57" name="Picture 4" descr="ÎÏÎ¿ÏÎ­Î»ÎµÏÎ¼Î± ÎµÎ¹ÎºÏÎ½Î±Ï Î³Î¹Î± circle half black">
            <a:extLst>
              <a:ext uri="{FF2B5EF4-FFF2-40B4-BE49-F238E27FC236}">
                <a16:creationId xmlns:a16="http://schemas.microsoft.com/office/drawing/2014/main" id="{3B040CCA-CB3E-2AE1-5B6E-92A6ADF4C08A}"/>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1502056" y="949093"/>
            <a:ext cx="229087" cy="229087"/>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F539329C-7139-7DBC-9110-C9A11D56CBF2}"/>
              </a:ext>
            </a:extLst>
          </p:cNvPr>
          <p:cNvSpPr/>
          <p:nvPr/>
        </p:nvSpPr>
        <p:spPr>
          <a:xfrm>
            <a:off x="8591229" y="4999107"/>
            <a:ext cx="232658" cy="28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BF27186-47CD-4142-CCB2-9A73774E0680}"/>
              </a:ext>
            </a:extLst>
          </p:cNvPr>
          <p:cNvSpPr/>
          <p:nvPr/>
        </p:nvSpPr>
        <p:spPr>
          <a:xfrm>
            <a:off x="207302" y="702872"/>
            <a:ext cx="8196614" cy="5161076"/>
          </a:xfrm>
          <a:prstGeom prst="rect">
            <a:avLst/>
          </a:prstGeom>
          <a:noFill/>
          <a:ln w="19050">
            <a:solidFill>
              <a:srgbClr val="0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66F1639-6D6C-0ED3-7E3B-323564FA5F0C}"/>
              </a:ext>
            </a:extLst>
          </p:cNvPr>
          <p:cNvSpPr/>
          <p:nvPr/>
        </p:nvSpPr>
        <p:spPr>
          <a:xfrm>
            <a:off x="8534624" y="702872"/>
            <a:ext cx="3407193" cy="5133999"/>
          </a:xfrm>
          <a:prstGeom prst="rect">
            <a:avLst/>
          </a:prstGeom>
          <a:noFill/>
          <a:ln w="19050">
            <a:solidFill>
              <a:srgbClr val="0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CD72A48-702F-ED12-2209-E032650D1739}"/>
              </a:ext>
            </a:extLst>
          </p:cNvPr>
          <p:cNvSpPr txBox="1"/>
          <p:nvPr/>
        </p:nvSpPr>
        <p:spPr>
          <a:xfrm>
            <a:off x="223419" y="657463"/>
            <a:ext cx="470000" cy="338554"/>
          </a:xfrm>
          <a:prstGeom prst="rect">
            <a:avLst/>
          </a:prstGeom>
          <a:noFill/>
        </p:spPr>
        <p:txBody>
          <a:bodyPr wrap="none" rtlCol="0">
            <a:spAutoFit/>
          </a:bodyPr>
          <a:lstStyle/>
          <a:p>
            <a:r>
              <a:rPr lang="en-US" sz="1600" dirty="0">
                <a:solidFill>
                  <a:srgbClr val="000000"/>
                </a:solidFill>
                <a:latin typeface="Times New Roman" panose="02020603050405020304" pitchFamily="18" charset="0"/>
                <a:cs typeface="Times New Roman" panose="02020603050405020304" pitchFamily="18" charset="0"/>
              </a:rPr>
              <a:t>(</a:t>
            </a:r>
            <a:r>
              <a:rPr lang="en-US" sz="1600" b="1" dirty="0">
                <a:solidFill>
                  <a:srgbClr val="000000"/>
                </a:solidFill>
                <a:latin typeface="Times New Roman" panose="02020603050405020304" pitchFamily="18" charset="0"/>
                <a:cs typeface="Times New Roman" panose="02020603050405020304" pitchFamily="18" charset="0"/>
              </a:rPr>
              <a:t>A</a:t>
            </a:r>
            <a:r>
              <a:rPr lang="en-US" sz="1600" dirty="0">
                <a:solidFill>
                  <a:srgbClr val="000000"/>
                </a:solidFill>
                <a:latin typeface="Times New Roman" panose="02020603050405020304" pitchFamily="18" charset="0"/>
                <a:cs typeface="Times New Roman" panose="02020603050405020304" pitchFamily="18" charset="0"/>
              </a:rPr>
              <a:t>)</a:t>
            </a:r>
          </a:p>
        </p:txBody>
      </p:sp>
      <p:sp>
        <p:nvSpPr>
          <p:cNvPr id="62" name="TextBox 61">
            <a:extLst>
              <a:ext uri="{FF2B5EF4-FFF2-40B4-BE49-F238E27FC236}">
                <a16:creationId xmlns:a16="http://schemas.microsoft.com/office/drawing/2014/main" id="{FA8906E0-37AC-9534-434D-CFA8FA1E31FC}"/>
              </a:ext>
            </a:extLst>
          </p:cNvPr>
          <p:cNvSpPr txBox="1"/>
          <p:nvPr/>
        </p:nvSpPr>
        <p:spPr>
          <a:xfrm>
            <a:off x="3974801" y="1271461"/>
            <a:ext cx="909223" cy="369332"/>
          </a:xfrm>
          <a:prstGeom prst="rect">
            <a:avLst/>
          </a:prstGeom>
          <a:noFill/>
        </p:spPr>
        <p:txBody>
          <a:bodyPr wrap="none" rtlCol="0">
            <a:spAutoFit/>
          </a:bodyPr>
          <a:lstStyle/>
          <a:p>
            <a:r>
              <a:rPr lang="en-US" dirty="0">
                <a:solidFill>
                  <a:srgbClr val="000000"/>
                </a:solidFill>
              </a:rPr>
              <a:t>~1 keV</a:t>
            </a:r>
          </a:p>
        </p:txBody>
      </p:sp>
      <p:sp>
        <p:nvSpPr>
          <p:cNvPr id="63" name="TextBox 62">
            <a:extLst>
              <a:ext uri="{FF2B5EF4-FFF2-40B4-BE49-F238E27FC236}">
                <a16:creationId xmlns:a16="http://schemas.microsoft.com/office/drawing/2014/main" id="{874F50DB-B512-0DEA-3E49-238D904CF8E3}"/>
              </a:ext>
            </a:extLst>
          </p:cNvPr>
          <p:cNvSpPr txBox="1"/>
          <p:nvPr/>
        </p:nvSpPr>
        <p:spPr>
          <a:xfrm>
            <a:off x="5890189" y="1234350"/>
            <a:ext cx="1165704" cy="369332"/>
          </a:xfrm>
          <a:prstGeom prst="rect">
            <a:avLst/>
          </a:prstGeom>
          <a:noFill/>
        </p:spPr>
        <p:txBody>
          <a:bodyPr wrap="none" rtlCol="0">
            <a:spAutoFit/>
          </a:bodyPr>
          <a:lstStyle/>
          <a:p>
            <a:r>
              <a:rPr lang="en-US" dirty="0">
                <a:solidFill>
                  <a:srgbClr val="000000"/>
                </a:solidFill>
              </a:rPr>
              <a:t>&gt;500 keV</a:t>
            </a:r>
          </a:p>
        </p:txBody>
      </p:sp>
      <p:sp>
        <p:nvSpPr>
          <p:cNvPr id="64" name="TextBox 63">
            <a:extLst>
              <a:ext uri="{FF2B5EF4-FFF2-40B4-BE49-F238E27FC236}">
                <a16:creationId xmlns:a16="http://schemas.microsoft.com/office/drawing/2014/main" id="{2D4C5CC7-96F5-E224-9B16-58782BB109F1}"/>
              </a:ext>
            </a:extLst>
          </p:cNvPr>
          <p:cNvSpPr txBox="1"/>
          <p:nvPr/>
        </p:nvSpPr>
        <p:spPr>
          <a:xfrm>
            <a:off x="5947095" y="702872"/>
            <a:ext cx="1372492" cy="246221"/>
          </a:xfrm>
          <a:prstGeom prst="rect">
            <a:avLst/>
          </a:prstGeom>
          <a:noFill/>
        </p:spPr>
        <p:txBody>
          <a:bodyPr wrap="none" rtlCol="0">
            <a:spAutoFit/>
          </a:bodyPr>
          <a:lstStyle/>
          <a:p>
            <a:r>
              <a:rPr lang="en-US" sz="1000" dirty="0">
                <a:solidFill>
                  <a:srgbClr val="FF0000"/>
                </a:solidFill>
              </a:rPr>
              <a:t>Transient (FS) MMS</a:t>
            </a:r>
          </a:p>
        </p:txBody>
      </p:sp>
      <p:sp>
        <p:nvSpPr>
          <p:cNvPr id="65" name="TextBox 64">
            <a:extLst>
              <a:ext uri="{FF2B5EF4-FFF2-40B4-BE49-F238E27FC236}">
                <a16:creationId xmlns:a16="http://schemas.microsoft.com/office/drawing/2014/main" id="{1EEB2D54-EABE-133A-CF7B-9CEE7A61362C}"/>
              </a:ext>
            </a:extLst>
          </p:cNvPr>
          <p:cNvSpPr txBox="1"/>
          <p:nvPr/>
        </p:nvSpPr>
        <p:spPr>
          <a:xfrm>
            <a:off x="3860800" y="702872"/>
            <a:ext cx="1842171" cy="246221"/>
          </a:xfrm>
          <a:prstGeom prst="rect">
            <a:avLst/>
          </a:prstGeom>
          <a:noFill/>
        </p:spPr>
        <p:txBody>
          <a:bodyPr wrap="none" rtlCol="0">
            <a:spAutoFit/>
          </a:bodyPr>
          <a:lstStyle/>
          <a:p>
            <a:r>
              <a:rPr lang="en-US" sz="1000" dirty="0">
                <a:solidFill>
                  <a:srgbClr val="0005FF"/>
                </a:solidFill>
              </a:rPr>
              <a:t>Discontinuity (SW) ARTEMIS</a:t>
            </a:r>
          </a:p>
        </p:txBody>
      </p:sp>
      <p:sp>
        <p:nvSpPr>
          <p:cNvPr id="66" name="Rectangle 65">
            <a:extLst>
              <a:ext uri="{FF2B5EF4-FFF2-40B4-BE49-F238E27FC236}">
                <a16:creationId xmlns:a16="http://schemas.microsoft.com/office/drawing/2014/main" id="{878E0052-6EA9-B09D-9AE6-CA0E1018EEA7}"/>
              </a:ext>
            </a:extLst>
          </p:cNvPr>
          <p:cNvSpPr/>
          <p:nvPr/>
        </p:nvSpPr>
        <p:spPr>
          <a:xfrm>
            <a:off x="8787171" y="1421339"/>
            <a:ext cx="232658" cy="280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483EF57-D274-E2CB-1768-EDCEE31EA62C}"/>
              </a:ext>
            </a:extLst>
          </p:cNvPr>
          <p:cNvSpPr txBox="1"/>
          <p:nvPr/>
        </p:nvSpPr>
        <p:spPr>
          <a:xfrm>
            <a:off x="8591229" y="694449"/>
            <a:ext cx="470000" cy="338554"/>
          </a:xfrm>
          <a:prstGeom prst="rect">
            <a:avLst/>
          </a:prstGeom>
          <a:noFill/>
        </p:spPr>
        <p:txBody>
          <a:bodyPr wrap="none" rtlCol="0">
            <a:spAutoFit/>
          </a:bodyPr>
          <a:lstStyle/>
          <a:p>
            <a:r>
              <a:rPr lang="en-US" sz="1600" dirty="0">
                <a:solidFill>
                  <a:srgbClr val="000000"/>
                </a:solidFill>
                <a:latin typeface="Times New Roman" panose="02020603050405020304" pitchFamily="18" charset="0"/>
                <a:cs typeface="Times New Roman" panose="02020603050405020304" pitchFamily="18" charset="0"/>
              </a:rPr>
              <a:t>(</a:t>
            </a:r>
            <a:r>
              <a:rPr lang="en-US" sz="1600" b="1" dirty="0">
                <a:solidFill>
                  <a:srgbClr val="000000"/>
                </a:solidFill>
                <a:latin typeface="Times New Roman" panose="02020603050405020304" pitchFamily="18" charset="0"/>
                <a:cs typeface="Times New Roman" panose="02020603050405020304" pitchFamily="18" charset="0"/>
              </a:rPr>
              <a:t>B</a:t>
            </a:r>
            <a:r>
              <a:rPr lang="en-US" sz="1600" dirty="0">
                <a:solidFill>
                  <a:srgbClr val="000000"/>
                </a:solidFill>
                <a:latin typeface="Times New Roman" panose="02020603050405020304" pitchFamily="18" charset="0"/>
                <a:cs typeface="Times New Roman" panose="02020603050405020304" pitchFamily="18" charset="0"/>
              </a:rPr>
              <a:t>)</a:t>
            </a:r>
          </a:p>
        </p:txBody>
      </p:sp>
      <p:pic>
        <p:nvPicPr>
          <p:cNvPr id="68" name="Picture 67">
            <a:extLst>
              <a:ext uri="{FF2B5EF4-FFF2-40B4-BE49-F238E27FC236}">
                <a16:creationId xmlns:a16="http://schemas.microsoft.com/office/drawing/2014/main" id="{5CF773F4-7084-84B0-4307-74C4815E6C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2740" y="902107"/>
            <a:ext cx="512917" cy="348007"/>
          </a:xfrm>
          <a:prstGeom prst="rect">
            <a:avLst/>
          </a:prstGeom>
        </p:spPr>
      </p:pic>
      <p:sp>
        <p:nvSpPr>
          <p:cNvPr id="69" name="TextBox 68">
            <a:extLst>
              <a:ext uri="{FF2B5EF4-FFF2-40B4-BE49-F238E27FC236}">
                <a16:creationId xmlns:a16="http://schemas.microsoft.com/office/drawing/2014/main" id="{0016C144-3120-8A61-A108-EB61250394F0}"/>
              </a:ext>
            </a:extLst>
          </p:cNvPr>
          <p:cNvSpPr txBox="1"/>
          <p:nvPr/>
        </p:nvSpPr>
        <p:spPr>
          <a:xfrm>
            <a:off x="8897565" y="740471"/>
            <a:ext cx="1443024" cy="246221"/>
          </a:xfrm>
          <a:prstGeom prst="rect">
            <a:avLst/>
          </a:prstGeom>
          <a:noFill/>
        </p:spPr>
        <p:txBody>
          <a:bodyPr wrap="none" rtlCol="0">
            <a:spAutoFit/>
          </a:bodyPr>
          <a:lstStyle/>
          <a:p>
            <a:r>
              <a:rPr lang="en-US" sz="1000" dirty="0">
                <a:solidFill>
                  <a:srgbClr val="FF0000"/>
                </a:solidFill>
              </a:rPr>
              <a:t>Transient (FS) Cluster</a:t>
            </a:r>
          </a:p>
        </p:txBody>
      </p:sp>
      <p:pic>
        <p:nvPicPr>
          <p:cNvPr id="71" name="Picture 70">
            <a:extLst>
              <a:ext uri="{FF2B5EF4-FFF2-40B4-BE49-F238E27FC236}">
                <a16:creationId xmlns:a16="http://schemas.microsoft.com/office/drawing/2014/main" id="{544233B5-210F-EFBB-F5A2-9AA32CA79A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7793" y="877837"/>
            <a:ext cx="512917" cy="348007"/>
          </a:xfrm>
          <a:prstGeom prst="rect">
            <a:avLst/>
          </a:prstGeom>
        </p:spPr>
      </p:pic>
      <p:sp>
        <p:nvSpPr>
          <p:cNvPr id="72" name="TextBox 71">
            <a:extLst>
              <a:ext uri="{FF2B5EF4-FFF2-40B4-BE49-F238E27FC236}">
                <a16:creationId xmlns:a16="http://schemas.microsoft.com/office/drawing/2014/main" id="{9FB461B4-F124-1EF6-4B30-A8CE73A2D50B}"/>
              </a:ext>
            </a:extLst>
          </p:cNvPr>
          <p:cNvSpPr txBox="1"/>
          <p:nvPr/>
        </p:nvSpPr>
        <p:spPr>
          <a:xfrm>
            <a:off x="10335049" y="721723"/>
            <a:ext cx="1459054" cy="246221"/>
          </a:xfrm>
          <a:prstGeom prst="rect">
            <a:avLst/>
          </a:prstGeom>
          <a:noFill/>
        </p:spPr>
        <p:txBody>
          <a:bodyPr wrap="none" rtlCol="0">
            <a:spAutoFit/>
          </a:bodyPr>
          <a:lstStyle/>
          <a:p>
            <a:r>
              <a:rPr lang="en-US" sz="1000" dirty="0">
                <a:solidFill>
                  <a:srgbClr val="00B050"/>
                </a:solidFill>
              </a:rPr>
              <a:t>Transient (MSH) MMS</a:t>
            </a:r>
          </a:p>
        </p:txBody>
      </p:sp>
      <p:sp>
        <p:nvSpPr>
          <p:cNvPr id="73" name="TextBox 72">
            <a:extLst>
              <a:ext uri="{FF2B5EF4-FFF2-40B4-BE49-F238E27FC236}">
                <a16:creationId xmlns:a16="http://schemas.microsoft.com/office/drawing/2014/main" id="{44547C13-A812-E5F1-F755-741673E27353}"/>
              </a:ext>
            </a:extLst>
          </p:cNvPr>
          <p:cNvSpPr txBox="1"/>
          <p:nvPr/>
        </p:nvSpPr>
        <p:spPr>
          <a:xfrm>
            <a:off x="9581448" y="1154575"/>
            <a:ext cx="1770036" cy="369332"/>
          </a:xfrm>
          <a:prstGeom prst="rect">
            <a:avLst/>
          </a:prstGeom>
          <a:noFill/>
        </p:spPr>
        <p:txBody>
          <a:bodyPr wrap="none" rtlCol="0">
            <a:spAutoFit/>
          </a:bodyPr>
          <a:lstStyle/>
          <a:p>
            <a:r>
              <a:rPr lang="en-US" dirty="0">
                <a:solidFill>
                  <a:srgbClr val="000000"/>
                </a:solidFill>
              </a:rPr>
              <a:t>200 </a:t>
            </a:r>
            <a:r>
              <a:rPr lang="en-US" dirty="0">
                <a:solidFill>
                  <a:srgbClr val="000000"/>
                </a:solidFill>
                <a:sym typeface="Wingdings" pitchFamily="2" charset="2"/>
              </a:rPr>
              <a:t> 300 </a:t>
            </a:r>
            <a:r>
              <a:rPr lang="en-US" dirty="0">
                <a:solidFill>
                  <a:srgbClr val="000000"/>
                </a:solidFill>
              </a:rPr>
              <a:t>keV</a:t>
            </a:r>
          </a:p>
        </p:txBody>
      </p:sp>
      <p:sp>
        <p:nvSpPr>
          <p:cNvPr id="74" name="TextBox 73">
            <a:extLst>
              <a:ext uri="{FF2B5EF4-FFF2-40B4-BE49-F238E27FC236}">
                <a16:creationId xmlns:a16="http://schemas.microsoft.com/office/drawing/2014/main" id="{B576D535-6AD1-066F-9AD8-5D3922511D7A}"/>
              </a:ext>
            </a:extLst>
          </p:cNvPr>
          <p:cNvSpPr txBox="1"/>
          <p:nvPr/>
        </p:nvSpPr>
        <p:spPr>
          <a:xfrm>
            <a:off x="458499" y="6043338"/>
            <a:ext cx="11335604" cy="492443"/>
          </a:xfrm>
          <a:prstGeom prst="rect">
            <a:avLst/>
          </a:prstGeom>
          <a:noFill/>
        </p:spPr>
        <p:txBody>
          <a:bodyPr wrap="none" rtlCol="0">
            <a:spAutoFit/>
          </a:bodyPr>
          <a:lstStyle/>
          <a:p>
            <a:pPr marL="342900" indent="-342900">
              <a:buAutoNum type="alphaUcParenBoth"/>
            </a:pPr>
            <a:r>
              <a:rPr lang="en-US" sz="1300" dirty="0">
                <a:solidFill>
                  <a:srgbClr val="000000"/>
                </a:solidFill>
              </a:rPr>
              <a:t>: Raptis+ 2024 (“Accepted”)  - </a:t>
            </a:r>
            <a:r>
              <a:rPr lang="en-US" sz="1300" i="1" dirty="0">
                <a:solidFill>
                  <a:srgbClr val="000000"/>
                </a:solidFill>
              </a:rPr>
              <a:t>Revealing an Unexpectedly Low Electron Injection Threshold via Reinforced Shock Acceleration</a:t>
            </a:r>
          </a:p>
          <a:p>
            <a:pPr marL="342900" indent="-342900">
              <a:buAutoNum type="alphaUcParenBoth"/>
            </a:pPr>
            <a:r>
              <a:rPr lang="en-US" sz="1300" dirty="0">
                <a:solidFill>
                  <a:srgbClr val="000000"/>
                </a:solidFill>
              </a:rPr>
              <a:t>: Raptis+ 2025 (to be submitted) - </a:t>
            </a:r>
            <a:r>
              <a:rPr lang="en-US" sz="1300" i="1" dirty="0">
                <a:solidFill>
                  <a:srgbClr val="000000"/>
                </a:solidFill>
              </a:rPr>
              <a:t>Multi-Mission Observations of Relativistic Electrons and High-Speed Jets Linked to Shock Generated Transients</a:t>
            </a:r>
          </a:p>
        </p:txBody>
      </p:sp>
    </p:spTree>
    <p:extLst>
      <p:ext uri="{BB962C8B-B14F-4D97-AF65-F5344CB8AC3E}">
        <p14:creationId xmlns:p14="http://schemas.microsoft.com/office/powerpoint/2010/main" val="2011619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D087-22D9-6B1D-9551-067B6D92C9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CBAB12-3448-304B-2F6F-D619D56A1710}"/>
              </a:ext>
            </a:extLst>
          </p:cNvPr>
          <p:cNvSpPr>
            <a:spLocks noGrp="1"/>
          </p:cNvSpPr>
          <p:nvPr>
            <p:ph type="title"/>
          </p:nvPr>
        </p:nvSpPr>
        <p:spPr/>
        <p:txBody>
          <a:bodyPr/>
          <a:lstStyle/>
          <a:p>
            <a:pPr algn="ctr"/>
            <a:r>
              <a:rPr lang="en-US" dirty="0"/>
              <a:t>Key take away</a:t>
            </a:r>
            <a:endParaRPr lang="sv-SE" dirty="0"/>
          </a:p>
        </p:txBody>
      </p:sp>
      <p:sp>
        <p:nvSpPr>
          <p:cNvPr id="2" name="TextBox 1">
            <a:extLst>
              <a:ext uri="{FF2B5EF4-FFF2-40B4-BE49-F238E27FC236}">
                <a16:creationId xmlns:a16="http://schemas.microsoft.com/office/drawing/2014/main" id="{4D52146C-7CD2-3F4A-B87F-EC97D3445826}"/>
              </a:ext>
            </a:extLst>
          </p:cNvPr>
          <p:cNvSpPr txBox="1"/>
          <p:nvPr/>
        </p:nvSpPr>
        <p:spPr>
          <a:xfrm>
            <a:off x="336394" y="1644920"/>
            <a:ext cx="11519212" cy="4524315"/>
          </a:xfrm>
          <a:prstGeom prst="rect">
            <a:avLst/>
          </a:prstGeom>
          <a:noFill/>
        </p:spPr>
        <p:txBody>
          <a:bodyPr wrap="square" rtlCol="0">
            <a:spAutoFit/>
          </a:bodyPr>
          <a:lstStyle/>
          <a:p>
            <a:r>
              <a:rPr lang="en-US" u="sng" dirty="0">
                <a:solidFill>
                  <a:srgbClr val="000000"/>
                </a:solidFill>
              </a:rPr>
              <a:t>(A) Raptis+ 2024 (“Accepted”) </a:t>
            </a:r>
          </a:p>
          <a:p>
            <a:pPr marL="342900" indent="-342900">
              <a:buFont typeface="+mj-lt"/>
              <a:buAutoNum type="arabicPeriod"/>
            </a:pPr>
            <a:endParaRPr lang="en-US" b="1" dirty="0">
              <a:solidFill>
                <a:srgbClr val="000000"/>
              </a:solidFill>
            </a:endParaRPr>
          </a:p>
          <a:p>
            <a:pPr marL="342900" indent="-342900">
              <a:buFont typeface="+mj-lt"/>
              <a:buAutoNum type="arabicPeriod"/>
            </a:pPr>
            <a:r>
              <a:rPr lang="en-US" b="1" dirty="0">
                <a:solidFill>
                  <a:srgbClr val="000000"/>
                </a:solidFill>
              </a:rPr>
              <a:t>Revealed that electron injection threshold to obtain relativistic electrons (&gt; 500 keV) at Earth’s foreshock </a:t>
            </a:r>
            <a:r>
              <a:rPr lang="en-US" dirty="0">
                <a:solidFill>
                  <a:srgbClr val="000000"/>
                </a:solidFill>
              </a:rPr>
              <a:t>can be at the </a:t>
            </a:r>
            <a:r>
              <a:rPr lang="en-US" b="1" dirty="0">
                <a:solidFill>
                  <a:srgbClr val="000000"/>
                </a:solidFill>
              </a:rPr>
              <a:t>low</a:t>
            </a:r>
            <a:r>
              <a:rPr lang="en-US" dirty="0">
                <a:solidFill>
                  <a:srgbClr val="000000"/>
                </a:solidFill>
              </a:rPr>
              <a:t> </a:t>
            </a:r>
            <a:r>
              <a:rPr lang="en-US" b="1" dirty="0">
                <a:solidFill>
                  <a:srgbClr val="000000"/>
                </a:solidFill>
              </a:rPr>
              <a:t>suprathermal range of ~1-5 KeV</a:t>
            </a:r>
          </a:p>
          <a:p>
            <a:pPr marL="342900" indent="-342900">
              <a:buFont typeface="+mj-lt"/>
              <a:buAutoNum type="arabicPeriod"/>
            </a:pPr>
            <a:endParaRPr lang="en-US" dirty="0">
              <a:solidFill>
                <a:srgbClr val="000000"/>
              </a:solidFill>
            </a:endParaRPr>
          </a:p>
          <a:p>
            <a:pPr marL="342900" indent="-342900">
              <a:buFont typeface="+mj-lt"/>
              <a:buAutoNum type="arabicPeriod"/>
            </a:pPr>
            <a:r>
              <a:rPr lang="en-US" dirty="0">
                <a:solidFill>
                  <a:srgbClr val="000000"/>
                </a:solidFill>
              </a:rPr>
              <a:t>This </a:t>
            </a:r>
            <a:r>
              <a:rPr lang="en-US" b="1" dirty="0">
                <a:solidFill>
                  <a:srgbClr val="000000"/>
                </a:solidFill>
              </a:rPr>
              <a:t>seed population </a:t>
            </a:r>
            <a:r>
              <a:rPr lang="en-US" dirty="0">
                <a:solidFill>
                  <a:srgbClr val="000000"/>
                </a:solidFill>
              </a:rPr>
              <a:t>is a systematic </a:t>
            </a:r>
            <a:r>
              <a:rPr lang="en-US" b="1" dirty="0">
                <a:solidFill>
                  <a:srgbClr val="000000"/>
                </a:solidFill>
              </a:rPr>
              <a:t>feature of the fast coronal hole solar wind plasma.</a:t>
            </a:r>
          </a:p>
          <a:p>
            <a:pPr marL="342900" indent="-342900">
              <a:buFont typeface="+mj-lt"/>
              <a:buAutoNum type="arabicPeriod"/>
            </a:pPr>
            <a:endParaRPr lang="en-US" b="1" dirty="0">
              <a:solidFill>
                <a:srgbClr val="000000"/>
              </a:solidFill>
            </a:endParaRPr>
          </a:p>
          <a:p>
            <a:r>
              <a:rPr lang="en-US" u="sng" dirty="0">
                <a:solidFill>
                  <a:srgbClr val="000000"/>
                </a:solidFill>
              </a:rPr>
              <a:t>(B) Raptis+ 2025 (Ongoing) </a:t>
            </a:r>
            <a:endParaRPr lang="en-US" b="1" u="sng" dirty="0">
              <a:solidFill>
                <a:srgbClr val="000000"/>
              </a:solidFill>
            </a:endParaRPr>
          </a:p>
          <a:p>
            <a:endParaRPr lang="en-US" b="1" u="sng" dirty="0">
              <a:solidFill>
                <a:srgbClr val="000000"/>
              </a:solidFill>
            </a:endParaRPr>
          </a:p>
          <a:p>
            <a:pPr marL="342900" indent="-342900">
              <a:buFont typeface="+mj-lt"/>
              <a:buAutoNum type="arabicPeriod"/>
            </a:pPr>
            <a:r>
              <a:rPr lang="en-US" b="1" dirty="0">
                <a:solidFill>
                  <a:srgbClr val="000000"/>
                </a:solidFill>
              </a:rPr>
              <a:t>Energized electrons (~200 keV) get further accelerated as transients get transmitted (~300 keV)</a:t>
            </a:r>
          </a:p>
          <a:p>
            <a:pPr marL="342900" indent="-342900">
              <a:buFont typeface="+mj-lt"/>
              <a:buAutoNum type="arabicPeriod"/>
            </a:pPr>
            <a:endParaRPr lang="en-US" b="1" dirty="0">
              <a:solidFill>
                <a:srgbClr val="000000"/>
              </a:solidFill>
            </a:endParaRPr>
          </a:p>
          <a:p>
            <a:pPr marL="342900" indent="-342900">
              <a:buFont typeface="+mj-lt"/>
              <a:buAutoNum type="arabicPeriod"/>
            </a:pPr>
            <a:r>
              <a:rPr lang="en-US" b="1" dirty="0">
                <a:solidFill>
                  <a:srgbClr val="000000"/>
                </a:solidFill>
              </a:rPr>
              <a:t>Transmitted Shock-Generated transients produce localized high-speed jets</a:t>
            </a:r>
          </a:p>
          <a:p>
            <a:pPr marL="342900" indent="-342900">
              <a:buFont typeface="+mj-lt"/>
              <a:buAutoNum type="arabicPeriod"/>
            </a:pPr>
            <a:endParaRPr lang="en-US" b="1" dirty="0">
              <a:solidFill>
                <a:srgbClr val="000000"/>
              </a:solidFill>
            </a:endParaRPr>
          </a:p>
          <a:p>
            <a:pPr marL="342900" indent="-342900">
              <a:buFont typeface="+mj-lt"/>
              <a:buAutoNum type="arabicPeriod"/>
            </a:pPr>
            <a:endParaRPr lang="en-US" b="1" dirty="0">
              <a:solidFill>
                <a:srgbClr val="000000"/>
              </a:solidFill>
            </a:endParaRPr>
          </a:p>
          <a:p>
            <a:pPr algn="ctr"/>
            <a:r>
              <a:rPr lang="en-US" i="1" dirty="0">
                <a:solidFill>
                  <a:srgbClr val="FF0000"/>
                </a:solidFill>
              </a:rPr>
              <a:t>Strongest electron acceleration may not happen at the shock transition</a:t>
            </a:r>
          </a:p>
          <a:p>
            <a:pPr algn="ctr"/>
            <a:r>
              <a:rPr lang="en-US" i="1" dirty="0">
                <a:solidFill>
                  <a:srgbClr val="FF0000"/>
                </a:solidFill>
              </a:rPr>
              <a:t>Transient phenomena are making shocks much more efficient accelerators</a:t>
            </a:r>
          </a:p>
        </p:txBody>
      </p:sp>
      <p:sp>
        <p:nvSpPr>
          <p:cNvPr id="4" name="TextBox 3">
            <a:extLst>
              <a:ext uri="{FF2B5EF4-FFF2-40B4-BE49-F238E27FC236}">
                <a16:creationId xmlns:a16="http://schemas.microsoft.com/office/drawing/2014/main" id="{850EA3E7-DF23-A459-522E-D610E5DCE8CC}"/>
              </a:ext>
            </a:extLst>
          </p:cNvPr>
          <p:cNvSpPr txBox="1"/>
          <p:nvPr/>
        </p:nvSpPr>
        <p:spPr>
          <a:xfrm>
            <a:off x="336394" y="789089"/>
            <a:ext cx="10728065" cy="492443"/>
          </a:xfrm>
          <a:prstGeom prst="rect">
            <a:avLst/>
          </a:prstGeom>
          <a:noFill/>
        </p:spPr>
        <p:txBody>
          <a:bodyPr wrap="none" rtlCol="0">
            <a:spAutoFit/>
          </a:bodyPr>
          <a:lstStyle/>
          <a:p>
            <a:pPr marL="342900" indent="-342900">
              <a:buAutoNum type="alphaUcParenBoth"/>
            </a:pPr>
            <a:r>
              <a:rPr lang="en-US" sz="1300" dirty="0">
                <a:solidFill>
                  <a:srgbClr val="000000"/>
                </a:solidFill>
              </a:rPr>
              <a:t>: Raptis+ 2024 (Accepted)  - </a:t>
            </a:r>
            <a:r>
              <a:rPr lang="en-US" sz="1300" i="1" dirty="0">
                <a:solidFill>
                  <a:srgbClr val="000000"/>
                </a:solidFill>
              </a:rPr>
              <a:t>Revealing an Unexpectedly Low Electron Injection Threshold via Reinforced Shock Acceleration</a:t>
            </a:r>
          </a:p>
          <a:p>
            <a:pPr marL="342900" indent="-342900">
              <a:buAutoNum type="alphaUcParenBoth"/>
            </a:pPr>
            <a:r>
              <a:rPr lang="en-US" sz="1300" dirty="0">
                <a:solidFill>
                  <a:srgbClr val="000000"/>
                </a:solidFill>
              </a:rPr>
              <a:t>: Raptis+ 2025 (Ongoing) - </a:t>
            </a:r>
            <a:r>
              <a:rPr lang="en-US" sz="1300" i="1" dirty="0">
                <a:solidFill>
                  <a:srgbClr val="000000"/>
                </a:solidFill>
              </a:rPr>
              <a:t>Multi-Mission Observations of Relativistic Electrons and High-Speed Jets Linked to Shock Generated Transients</a:t>
            </a:r>
          </a:p>
        </p:txBody>
      </p:sp>
    </p:spTree>
    <p:extLst>
      <p:ext uri="{BB962C8B-B14F-4D97-AF65-F5344CB8AC3E}">
        <p14:creationId xmlns:p14="http://schemas.microsoft.com/office/powerpoint/2010/main" val="2965691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22210-2E4F-CF06-809F-6FF40EDD51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06FDC2-BF68-C4DA-14BB-D601560AFB1C}"/>
              </a:ext>
            </a:extLst>
          </p:cNvPr>
          <p:cNvSpPr>
            <a:spLocks noGrp="1"/>
          </p:cNvSpPr>
          <p:nvPr>
            <p:ph type="title"/>
          </p:nvPr>
        </p:nvSpPr>
        <p:spPr/>
        <p:txBody>
          <a:bodyPr/>
          <a:lstStyle/>
          <a:p>
            <a:pPr algn="ctr"/>
            <a:r>
              <a:rPr lang="en-US" dirty="0"/>
              <a:t>Final words</a:t>
            </a:r>
            <a:endParaRPr lang="sv-SE" dirty="0"/>
          </a:p>
        </p:txBody>
      </p:sp>
      <p:sp>
        <p:nvSpPr>
          <p:cNvPr id="9" name="TextBox 8">
            <a:extLst>
              <a:ext uri="{FF2B5EF4-FFF2-40B4-BE49-F238E27FC236}">
                <a16:creationId xmlns:a16="http://schemas.microsoft.com/office/drawing/2014/main" id="{E91B301C-98D2-DEA0-DA79-D96969BB6049}"/>
              </a:ext>
            </a:extLst>
          </p:cNvPr>
          <p:cNvSpPr txBox="1"/>
          <p:nvPr/>
        </p:nvSpPr>
        <p:spPr>
          <a:xfrm>
            <a:off x="9232599" y="1037522"/>
            <a:ext cx="6165056" cy="1200329"/>
          </a:xfrm>
          <a:prstGeom prst="rect">
            <a:avLst/>
          </a:prstGeom>
          <a:noFill/>
        </p:spPr>
        <p:txBody>
          <a:bodyPr wrap="square">
            <a:spAutoFit/>
          </a:bodyPr>
          <a:lstStyle/>
          <a:p>
            <a:pPr algn="l" rtl="0">
              <a:spcBef>
                <a:spcPts val="0"/>
              </a:spcBef>
              <a:spcAft>
                <a:spcPts val="0"/>
              </a:spcAft>
            </a:pPr>
            <a:r>
              <a:rPr lang="en-US" sz="1800" b="0" i="0" u="none" strike="noStrike" dirty="0">
                <a:solidFill>
                  <a:srgbClr val="FFFFFF"/>
                </a:solidFill>
                <a:effectLst/>
                <a:latin typeface="Arial" panose="020B0604020202020204" pitchFamily="34" charset="0"/>
              </a:rPr>
              <a:t>Plasma Observatory</a:t>
            </a:r>
            <a:endParaRPr lang="en-US" b="0" i="0" u="none" strike="noStrike" dirty="0">
              <a:solidFill>
                <a:srgbClr val="000000"/>
              </a:solidFill>
              <a:effectLst/>
            </a:endParaRPr>
          </a:p>
          <a:p>
            <a:br>
              <a:rPr lang="en-US" dirty="0"/>
            </a:br>
            <a:br>
              <a:rPr lang="en-US" dirty="0"/>
            </a:br>
            <a:endParaRPr lang="en-US" dirty="0"/>
          </a:p>
        </p:txBody>
      </p:sp>
      <p:sp>
        <p:nvSpPr>
          <p:cNvPr id="2" name="TextBox 1">
            <a:extLst>
              <a:ext uri="{FF2B5EF4-FFF2-40B4-BE49-F238E27FC236}">
                <a16:creationId xmlns:a16="http://schemas.microsoft.com/office/drawing/2014/main" id="{DFE5F9B5-DA67-5A79-8462-D9733C08BA45}"/>
              </a:ext>
            </a:extLst>
          </p:cNvPr>
          <p:cNvSpPr txBox="1"/>
          <p:nvPr/>
        </p:nvSpPr>
        <p:spPr>
          <a:xfrm>
            <a:off x="575400" y="1305341"/>
            <a:ext cx="11519212" cy="3693319"/>
          </a:xfrm>
          <a:prstGeom prst="rect">
            <a:avLst/>
          </a:prstGeom>
          <a:noFill/>
        </p:spPr>
        <p:txBody>
          <a:bodyPr wrap="square" rtlCol="0">
            <a:spAutoFit/>
          </a:bodyPr>
          <a:lstStyle/>
          <a:p>
            <a:r>
              <a:rPr lang="en-US" u="sng" dirty="0">
                <a:solidFill>
                  <a:srgbClr val="000000"/>
                </a:solidFill>
              </a:rPr>
              <a:t>As written on our latest ongoing draft:</a:t>
            </a:r>
          </a:p>
          <a:p>
            <a:endParaRPr lang="en-US" dirty="0">
              <a:solidFill>
                <a:srgbClr val="000000"/>
              </a:solidFill>
            </a:endParaRPr>
          </a:p>
          <a:p>
            <a:r>
              <a:rPr lang="en-US" dirty="0">
                <a:solidFill>
                  <a:srgbClr val="000000"/>
                </a:solidFill>
              </a:rPr>
              <a:t>“The </a:t>
            </a:r>
            <a:r>
              <a:rPr lang="en-US" dirty="0">
                <a:solidFill>
                  <a:srgbClr val="FF0000"/>
                </a:solidFill>
              </a:rPr>
              <a:t>multi-mission</a:t>
            </a:r>
            <a:r>
              <a:rPr lang="en-US" dirty="0">
                <a:solidFill>
                  <a:srgbClr val="000000"/>
                </a:solidFill>
              </a:rPr>
              <a:t> </a:t>
            </a:r>
            <a:r>
              <a:rPr lang="en-US" dirty="0">
                <a:solidFill>
                  <a:srgbClr val="FF0000"/>
                </a:solidFill>
              </a:rPr>
              <a:t>observations</a:t>
            </a:r>
            <a:r>
              <a:rPr lang="en-US" dirty="0">
                <a:solidFill>
                  <a:srgbClr val="000000"/>
                </a:solidFill>
              </a:rPr>
              <a:t> presented here </a:t>
            </a:r>
            <a:r>
              <a:rPr lang="en-US" dirty="0">
                <a:solidFill>
                  <a:srgbClr val="FF0000"/>
                </a:solidFill>
              </a:rPr>
              <a:t>emphasize</a:t>
            </a:r>
            <a:r>
              <a:rPr lang="en-US" dirty="0">
                <a:solidFill>
                  <a:srgbClr val="000000"/>
                </a:solidFill>
              </a:rPr>
              <a:t> </a:t>
            </a:r>
            <a:r>
              <a:rPr lang="en-US" dirty="0">
                <a:solidFill>
                  <a:srgbClr val="FF0000"/>
                </a:solidFill>
              </a:rPr>
              <a:t>the importance of adopting a multi-scale approach to address shock-related phenomena </a:t>
            </a:r>
            <a:r>
              <a:rPr lang="en-US" dirty="0">
                <a:solidFill>
                  <a:srgbClr val="000000"/>
                </a:solidFill>
              </a:rPr>
              <a:t>and reinforce the necessity of obtaining such data…. proposed missions such as the </a:t>
            </a:r>
            <a:r>
              <a:rPr lang="en-US" dirty="0">
                <a:solidFill>
                  <a:srgbClr val="FF0000"/>
                </a:solidFill>
              </a:rPr>
              <a:t>Plasma Observatory (PO)</a:t>
            </a:r>
            <a:r>
              <a:rPr lang="en-US" dirty="0">
                <a:solidFill>
                  <a:srgbClr val="000000"/>
                </a:solidFill>
              </a:rPr>
              <a:t> </a:t>
            </a:r>
            <a:r>
              <a:rPr lang="en-US" dirty="0">
                <a:solidFill>
                  <a:srgbClr val="FF0000"/>
                </a:solidFill>
              </a:rPr>
              <a:t>mission</a:t>
            </a:r>
            <a:r>
              <a:rPr lang="en-US" dirty="0">
                <a:solidFill>
                  <a:srgbClr val="000000"/>
                </a:solidFill>
              </a:rPr>
              <a:t> </a:t>
            </a:r>
            <a:r>
              <a:rPr lang="en-US" dirty="0">
                <a:solidFill>
                  <a:srgbClr val="FF0000"/>
                </a:solidFill>
              </a:rPr>
              <a:t>will be critical to advance our understanding of collisionless shock physics and associated particle energization</a:t>
            </a:r>
            <a:r>
              <a:rPr lang="en-US" dirty="0">
                <a:solidFill>
                  <a:srgbClr val="000000"/>
                </a:solidFill>
              </a:rPr>
              <a:t>. “</a:t>
            </a: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r>
              <a:rPr lang="en-US" dirty="0">
                <a:solidFill>
                  <a:srgbClr val="000000"/>
                </a:solidFill>
              </a:rPr>
              <a:t>What ChatGPT thinks PO will do </a:t>
            </a:r>
            <a:r>
              <a:rPr lang="en-US" dirty="0">
                <a:solidFill>
                  <a:srgbClr val="000000"/>
                </a:solidFill>
                <a:sym typeface="Wingdings" pitchFamily="2" charset="2"/>
              </a:rPr>
              <a:t></a:t>
            </a:r>
            <a:endParaRPr lang="en-US" dirty="0">
              <a:solidFill>
                <a:srgbClr val="000000"/>
              </a:solidFill>
            </a:endParaRPr>
          </a:p>
        </p:txBody>
      </p:sp>
      <p:pic>
        <p:nvPicPr>
          <p:cNvPr id="1026" name="Picture 2" descr="Illustration of a multi-spacecraft plasma observatory mission in Earth's magnetosphere, without any text or logos. The central, larger spacecraft (mothercraft) is surrounded by six smaller satellites (daughtercraft) in a dynamic formation, positioned around Earth’s magnetosphere to study particle energization. The illustration features Earth's magnetic field lines and magnetospheric regions such as the bow shock, magnetosheath, magnetotail, and magnetopause. Arrows depict solar wind flowing towards Earth, impacting the magnetosphere and generating plasma waves and particle acceleration. Background includes stars and a cosmic atmosphere.">
            <a:extLst>
              <a:ext uri="{FF2B5EF4-FFF2-40B4-BE49-F238E27FC236}">
                <a16:creationId xmlns:a16="http://schemas.microsoft.com/office/drawing/2014/main" id="{46A13039-F540-ED20-733D-AB626C177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979" y="3076855"/>
            <a:ext cx="6061123" cy="34634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CDAF922-551D-62B2-6D7D-4C4AD3689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5854" y="0"/>
            <a:ext cx="1436146" cy="143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16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DA2A8D-7A44-C4E9-B77F-E7A41F012BFF}"/>
              </a:ext>
            </a:extLst>
          </p:cNvPr>
          <p:cNvSpPr>
            <a:spLocks noGrp="1"/>
          </p:cNvSpPr>
          <p:nvPr>
            <p:ph type="title"/>
          </p:nvPr>
        </p:nvSpPr>
        <p:spPr>
          <a:xfrm>
            <a:off x="575400" y="3057538"/>
            <a:ext cx="11041200" cy="742924"/>
          </a:xfrm>
        </p:spPr>
        <p:txBody>
          <a:bodyPr>
            <a:normAutofit/>
          </a:bodyPr>
          <a:lstStyle/>
          <a:p>
            <a:pPr algn="ctr"/>
            <a:r>
              <a:rPr lang="en-US" dirty="0"/>
              <a:t>Extras</a:t>
            </a:r>
          </a:p>
        </p:txBody>
      </p:sp>
    </p:spTree>
    <p:extLst>
      <p:ext uri="{BB962C8B-B14F-4D97-AF65-F5344CB8AC3E}">
        <p14:creationId xmlns:p14="http://schemas.microsoft.com/office/powerpoint/2010/main" val="1199691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400" y="46165"/>
            <a:ext cx="11041200" cy="516190"/>
          </a:xfrm>
        </p:spPr>
        <p:txBody>
          <a:bodyPr>
            <a:normAutofit/>
          </a:bodyPr>
          <a:lstStyle/>
          <a:p>
            <a:pPr algn="ctr"/>
            <a:r>
              <a:rPr lang="sv-SE" dirty="0" err="1"/>
              <a:t>Reinforced</a:t>
            </a:r>
            <a:r>
              <a:rPr lang="sv-SE" dirty="0"/>
              <a:t> </a:t>
            </a:r>
            <a:r>
              <a:rPr lang="sv-SE" dirty="0" err="1"/>
              <a:t>Shock</a:t>
            </a:r>
            <a:r>
              <a:rPr lang="sv-SE" dirty="0"/>
              <a:t> Acceleration </a:t>
            </a:r>
            <a:r>
              <a:rPr lang="sv-SE" dirty="0" err="1"/>
              <a:t>of</a:t>
            </a:r>
            <a:r>
              <a:rPr lang="sv-SE" dirty="0"/>
              <a:t> </a:t>
            </a:r>
            <a:r>
              <a:rPr lang="sv-SE" dirty="0" err="1"/>
              <a:t>Relativistic</a:t>
            </a:r>
            <a:r>
              <a:rPr lang="sv-SE" dirty="0"/>
              <a:t> </a:t>
            </a:r>
            <a:r>
              <a:rPr lang="sv-SE" dirty="0" err="1"/>
              <a:t>Electrons</a:t>
            </a:r>
            <a:endParaRPr lang="sv-SE" dirty="0"/>
          </a:p>
        </p:txBody>
      </p:sp>
      <p:sp>
        <p:nvSpPr>
          <p:cNvPr id="25" name="TextBox 24">
            <a:extLst>
              <a:ext uri="{FF2B5EF4-FFF2-40B4-BE49-F238E27FC236}">
                <a16:creationId xmlns:a16="http://schemas.microsoft.com/office/drawing/2014/main" id="{A53FDE89-8259-E42E-BC74-A86420CE5396}"/>
              </a:ext>
            </a:extLst>
          </p:cNvPr>
          <p:cNvSpPr txBox="1"/>
          <p:nvPr/>
        </p:nvSpPr>
        <p:spPr>
          <a:xfrm>
            <a:off x="7644682" y="5289716"/>
            <a:ext cx="4547318" cy="1200329"/>
          </a:xfrm>
          <a:prstGeom prst="rect">
            <a:avLst/>
          </a:prstGeom>
          <a:noFill/>
        </p:spPr>
        <p:txBody>
          <a:bodyPr wrap="square">
            <a:spAutoFit/>
          </a:bodyPr>
          <a:lstStyle/>
          <a:p>
            <a:pPr algn="ctr"/>
            <a:r>
              <a:rPr lang="en-US" b="1" u="sng" dirty="0">
                <a:solidFill>
                  <a:srgbClr val="000000"/>
                </a:solidFill>
              </a:rPr>
              <a:t>Key-point</a:t>
            </a:r>
            <a:r>
              <a:rPr lang="en-US" b="1" dirty="0">
                <a:solidFill>
                  <a:srgbClr val="000000"/>
                </a:solidFill>
              </a:rPr>
              <a:t>: </a:t>
            </a:r>
          </a:p>
          <a:p>
            <a:pPr algn="ctr"/>
            <a:r>
              <a:rPr lang="en-US" dirty="0">
                <a:solidFill>
                  <a:srgbClr val="00B050"/>
                </a:solidFill>
              </a:rPr>
              <a:t>Seed</a:t>
            </a:r>
            <a:r>
              <a:rPr lang="en-US" dirty="0">
                <a:solidFill>
                  <a:srgbClr val="0000FF"/>
                </a:solidFill>
              </a:rPr>
              <a:t> </a:t>
            </a:r>
            <a:r>
              <a:rPr lang="en-US" dirty="0">
                <a:solidFill>
                  <a:srgbClr val="000000"/>
                </a:solidFill>
              </a:rPr>
              <a:t>+</a:t>
            </a:r>
            <a:r>
              <a:rPr lang="en-US" dirty="0">
                <a:solidFill>
                  <a:srgbClr val="0000FF"/>
                </a:solidFill>
              </a:rPr>
              <a:t> </a:t>
            </a:r>
            <a:r>
              <a:rPr lang="en-US" dirty="0">
                <a:solidFill>
                  <a:srgbClr val="FF0000"/>
                </a:solidFill>
              </a:rPr>
              <a:t>Foreshock’s Shock</a:t>
            </a:r>
            <a:r>
              <a:rPr lang="en-US" dirty="0">
                <a:solidFill>
                  <a:srgbClr val="0000FF"/>
                </a:solidFill>
              </a:rPr>
              <a:t> </a:t>
            </a:r>
            <a:r>
              <a:rPr lang="en-US" dirty="0">
                <a:solidFill>
                  <a:srgbClr val="000000"/>
                </a:solidFill>
              </a:rPr>
              <a:t>+</a:t>
            </a:r>
            <a:r>
              <a:rPr lang="en-US" dirty="0">
                <a:solidFill>
                  <a:srgbClr val="0000FF"/>
                </a:solidFill>
              </a:rPr>
              <a:t> Waves </a:t>
            </a:r>
            <a:r>
              <a:rPr lang="en-US" dirty="0">
                <a:solidFill>
                  <a:srgbClr val="000000"/>
                </a:solidFill>
              </a:rPr>
              <a:t>+ </a:t>
            </a:r>
            <a:r>
              <a:rPr lang="en-US" dirty="0">
                <a:solidFill>
                  <a:srgbClr val="7030A0"/>
                </a:solidFill>
              </a:rPr>
              <a:t>Efficiency factors </a:t>
            </a:r>
            <a:r>
              <a:rPr lang="en-US" dirty="0">
                <a:solidFill>
                  <a:srgbClr val="000000"/>
                </a:solidFill>
              </a:rPr>
              <a:t>= ~</a:t>
            </a:r>
            <a:r>
              <a:rPr lang="en-US" b="1" dirty="0">
                <a:solidFill>
                  <a:srgbClr val="000000"/>
                </a:solidFill>
              </a:rPr>
              <a:t>MeV electrons before</a:t>
            </a:r>
            <a:r>
              <a:rPr lang="en-US" dirty="0">
                <a:solidFill>
                  <a:srgbClr val="000000"/>
                </a:solidFill>
              </a:rPr>
              <a:t> reaching the bow shock.</a:t>
            </a:r>
          </a:p>
        </p:txBody>
      </p:sp>
      <p:sp>
        <p:nvSpPr>
          <p:cNvPr id="7" name="Rectangle 6">
            <a:extLst>
              <a:ext uri="{FF2B5EF4-FFF2-40B4-BE49-F238E27FC236}">
                <a16:creationId xmlns:a16="http://schemas.microsoft.com/office/drawing/2014/main" id="{B277C049-864C-AC6C-8976-0E83425EC3F7}"/>
              </a:ext>
            </a:extLst>
          </p:cNvPr>
          <p:cNvSpPr/>
          <p:nvPr/>
        </p:nvSpPr>
        <p:spPr>
          <a:xfrm>
            <a:off x="298253" y="2127482"/>
            <a:ext cx="1744649" cy="2646584"/>
          </a:xfrm>
          <a:prstGeom prst="rect">
            <a:avLst/>
          </a:prstGeom>
          <a:no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Seed from </a:t>
            </a:r>
          </a:p>
          <a:p>
            <a:pPr algn="ctr"/>
            <a:r>
              <a:rPr lang="en-US" dirty="0">
                <a:solidFill>
                  <a:srgbClr val="00B050"/>
                </a:solidFill>
              </a:rPr>
              <a:t>CH plasma</a:t>
            </a:r>
          </a:p>
          <a:p>
            <a:pPr algn="ctr"/>
            <a:r>
              <a:rPr lang="en-US" dirty="0">
                <a:solidFill>
                  <a:srgbClr val="000000"/>
                </a:solidFill>
              </a:rPr>
              <a:t>(</a:t>
            </a:r>
            <a:r>
              <a:rPr lang="en-US" b="1" dirty="0">
                <a:solidFill>
                  <a:srgbClr val="000000"/>
                </a:solidFill>
              </a:rPr>
              <a:t>~1-5 keV</a:t>
            </a:r>
            <a:r>
              <a:rPr lang="en-US" dirty="0">
                <a:solidFill>
                  <a:srgbClr val="000000"/>
                </a:solidFill>
              </a:rPr>
              <a:t>)</a:t>
            </a:r>
          </a:p>
        </p:txBody>
      </p:sp>
      <p:cxnSp>
        <p:nvCxnSpPr>
          <p:cNvPr id="20" name="Straight Arrow Connector 19">
            <a:extLst>
              <a:ext uri="{FF2B5EF4-FFF2-40B4-BE49-F238E27FC236}">
                <a16:creationId xmlns:a16="http://schemas.microsoft.com/office/drawing/2014/main" id="{C489BEF3-B816-0CFB-E3E2-200934C08AA3}"/>
              </a:ext>
            </a:extLst>
          </p:cNvPr>
          <p:cNvCxnSpPr>
            <a:cxnSpLocks/>
          </p:cNvCxnSpPr>
          <p:nvPr/>
        </p:nvCxnSpPr>
        <p:spPr>
          <a:xfrm>
            <a:off x="7644681" y="3450774"/>
            <a:ext cx="76862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D0BEEE2-068E-2648-14ED-86C9D8FC95EF}"/>
              </a:ext>
            </a:extLst>
          </p:cNvPr>
          <p:cNvSpPr txBox="1"/>
          <p:nvPr/>
        </p:nvSpPr>
        <p:spPr>
          <a:xfrm>
            <a:off x="105702" y="1509666"/>
            <a:ext cx="2129749" cy="646331"/>
          </a:xfrm>
          <a:prstGeom prst="rect">
            <a:avLst/>
          </a:prstGeom>
          <a:noFill/>
        </p:spPr>
        <p:txBody>
          <a:bodyPr wrap="none" rtlCol="0">
            <a:spAutoFit/>
          </a:bodyPr>
          <a:lstStyle/>
          <a:p>
            <a:pPr algn="ctr"/>
            <a:r>
              <a:rPr lang="en-US" dirty="0">
                <a:solidFill>
                  <a:srgbClr val="000000"/>
                </a:solidFill>
              </a:rPr>
              <a:t>Injection Threshold</a:t>
            </a:r>
          </a:p>
          <a:p>
            <a:pPr algn="ctr"/>
            <a:r>
              <a:rPr lang="en-US" dirty="0">
                <a:solidFill>
                  <a:srgbClr val="000000"/>
                </a:solidFill>
              </a:rPr>
              <a:t>“Seeding”</a:t>
            </a:r>
          </a:p>
        </p:txBody>
      </p:sp>
      <p:grpSp>
        <p:nvGrpSpPr>
          <p:cNvPr id="36" name="Group 35">
            <a:extLst>
              <a:ext uri="{FF2B5EF4-FFF2-40B4-BE49-F238E27FC236}">
                <a16:creationId xmlns:a16="http://schemas.microsoft.com/office/drawing/2014/main" id="{1C997406-5F06-6F0D-CB52-035A88D944F5}"/>
              </a:ext>
            </a:extLst>
          </p:cNvPr>
          <p:cNvGrpSpPr/>
          <p:nvPr/>
        </p:nvGrpSpPr>
        <p:grpSpPr>
          <a:xfrm>
            <a:off x="8494485" y="2100748"/>
            <a:ext cx="3440290" cy="2733400"/>
            <a:chOff x="8554961" y="2902417"/>
            <a:chExt cx="3440290" cy="2733400"/>
          </a:xfrm>
        </p:grpSpPr>
        <p:pic>
          <p:nvPicPr>
            <p:cNvPr id="34" name="Picture 33">
              <a:extLst>
                <a:ext uri="{FF2B5EF4-FFF2-40B4-BE49-F238E27FC236}">
                  <a16:creationId xmlns:a16="http://schemas.microsoft.com/office/drawing/2014/main" id="{D847CFAE-B6ED-EB5C-FF6B-4EB55A58678F}"/>
                </a:ext>
              </a:extLst>
            </p:cNvPr>
            <p:cNvPicPr>
              <a:picLocks noChangeAspect="1"/>
            </p:cNvPicPr>
            <p:nvPr/>
          </p:nvPicPr>
          <p:blipFill rotWithShape="1">
            <a:blip r:embed="rId3"/>
            <a:srcRect t="2737"/>
            <a:stretch/>
          </p:blipFill>
          <p:spPr>
            <a:xfrm>
              <a:off x="8818792" y="2902417"/>
              <a:ext cx="3176459" cy="2733400"/>
            </a:xfrm>
            <a:prstGeom prst="rect">
              <a:avLst/>
            </a:prstGeom>
          </p:spPr>
        </p:pic>
        <p:sp>
          <p:nvSpPr>
            <p:cNvPr id="35" name="TextBox 34">
              <a:extLst>
                <a:ext uri="{FF2B5EF4-FFF2-40B4-BE49-F238E27FC236}">
                  <a16:creationId xmlns:a16="http://schemas.microsoft.com/office/drawing/2014/main" id="{43F7832E-B38F-AE85-C09D-DB7A5D4E39B2}"/>
                </a:ext>
              </a:extLst>
            </p:cNvPr>
            <p:cNvSpPr txBox="1"/>
            <p:nvPr/>
          </p:nvSpPr>
          <p:spPr>
            <a:xfrm rot="16200000">
              <a:off x="8084320" y="3992230"/>
              <a:ext cx="1249060" cy="307777"/>
            </a:xfrm>
            <a:prstGeom prst="rect">
              <a:avLst/>
            </a:prstGeom>
            <a:noFill/>
          </p:spPr>
          <p:txBody>
            <a:bodyPr wrap="none" rtlCol="0">
              <a:spAutoFit/>
            </a:bodyPr>
            <a:lstStyle/>
            <a:p>
              <a:r>
                <a:rPr lang="en-US" sz="1400" dirty="0">
                  <a:solidFill>
                    <a:srgbClr val="000000"/>
                  </a:solidFill>
                </a:rPr>
                <a:t>Max flux ratio</a:t>
              </a:r>
            </a:p>
          </p:txBody>
        </p:sp>
      </p:grpSp>
      <p:grpSp>
        <p:nvGrpSpPr>
          <p:cNvPr id="39" name="Group 38">
            <a:extLst>
              <a:ext uri="{FF2B5EF4-FFF2-40B4-BE49-F238E27FC236}">
                <a16:creationId xmlns:a16="http://schemas.microsoft.com/office/drawing/2014/main" id="{BA1E783A-44A2-9A98-577A-78A58DFD1BE1}"/>
              </a:ext>
            </a:extLst>
          </p:cNvPr>
          <p:cNvGrpSpPr/>
          <p:nvPr/>
        </p:nvGrpSpPr>
        <p:grpSpPr>
          <a:xfrm>
            <a:off x="2724539" y="537726"/>
            <a:ext cx="4920142" cy="5924666"/>
            <a:chOff x="2724539" y="537726"/>
            <a:chExt cx="4920142" cy="5924666"/>
          </a:xfrm>
        </p:grpSpPr>
        <p:sp>
          <p:nvSpPr>
            <p:cNvPr id="11" name="Rectangle 10">
              <a:extLst>
                <a:ext uri="{FF2B5EF4-FFF2-40B4-BE49-F238E27FC236}">
                  <a16:creationId xmlns:a16="http://schemas.microsoft.com/office/drawing/2014/main" id="{46CFB1FA-6599-7F95-92F0-AF57AAE9D3C5}"/>
                </a:ext>
              </a:extLst>
            </p:cNvPr>
            <p:cNvSpPr/>
            <p:nvPr/>
          </p:nvSpPr>
          <p:spPr>
            <a:xfrm>
              <a:off x="2884879" y="3791609"/>
              <a:ext cx="4563455" cy="2475478"/>
            </a:xfrm>
            <a:prstGeom prst="rect">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33615B6D-2413-119B-A286-0CCB3EC81898}"/>
                </a:ext>
              </a:extLst>
            </p:cNvPr>
            <p:cNvGrpSpPr/>
            <p:nvPr/>
          </p:nvGrpSpPr>
          <p:grpSpPr>
            <a:xfrm>
              <a:off x="2724539" y="537726"/>
              <a:ext cx="4920142" cy="5924666"/>
              <a:chOff x="2724539" y="537726"/>
              <a:chExt cx="4920142" cy="5924666"/>
            </a:xfrm>
          </p:grpSpPr>
          <p:sp>
            <p:nvSpPr>
              <p:cNvPr id="8" name="Rectangle 7">
                <a:extLst>
                  <a:ext uri="{FF2B5EF4-FFF2-40B4-BE49-F238E27FC236}">
                    <a16:creationId xmlns:a16="http://schemas.microsoft.com/office/drawing/2014/main" id="{AC0047A1-C71A-E487-8D83-E4991D74E430}"/>
                  </a:ext>
                </a:extLst>
              </p:cNvPr>
              <p:cNvSpPr/>
              <p:nvPr/>
            </p:nvSpPr>
            <p:spPr>
              <a:xfrm>
                <a:off x="3190045" y="1281749"/>
                <a:ext cx="1592249" cy="1823880"/>
              </a:xfrm>
              <a:prstGeom prst="rect">
                <a:avLst/>
              </a:prstGeom>
              <a:no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a:p>
                <a:pPr algn="ctr"/>
                <a:r>
                  <a:rPr lang="en-US" dirty="0">
                    <a:solidFill>
                      <a:srgbClr val="FF0000"/>
                    </a:solidFill>
                  </a:rPr>
                  <a:t>Shock Acceleration</a:t>
                </a:r>
              </a:p>
              <a:p>
                <a:pPr algn="ctr"/>
                <a:endParaRPr lang="en-US" dirty="0">
                  <a:solidFill>
                    <a:srgbClr val="000000"/>
                  </a:solidFill>
                </a:endParaRPr>
              </a:p>
            </p:txBody>
          </p:sp>
          <p:sp>
            <p:nvSpPr>
              <p:cNvPr id="9" name="Rectangle 8">
                <a:extLst>
                  <a:ext uri="{FF2B5EF4-FFF2-40B4-BE49-F238E27FC236}">
                    <a16:creationId xmlns:a16="http://schemas.microsoft.com/office/drawing/2014/main" id="{35DF75E2-A91F-CB5E-AAD5-A19A0DFD65A9}"/>
                  </a:ext>
                </a:extLst>
              </p:cNvPr>
              <p:cNvSpPr/>
              <p:nvPr/>
            </p:nvSpPr>
            <p:spPr>
              <a:xfrm>
                <a:off x="5550921" y="1281749"/>
                <a:ext cx="1750282" cy="1823880"/>
              </a:xfrm>
              <a:prstGeom prst="rect">
                <a:avLst/>
              </a:prstGeom>
              <a:no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Wave particle interactions</a:t>
                </a:r>
              </a:p>
            </p:txBody>
          </p:sp>
          <p:sp>
            <p:nvSpPr>
              <p:cNvPr id="27" name="TextBox 26">
                <a:extLst>
                  <a:ext uri="{FF2B5EF4-FFF2-40B4-BE49-F238E27FC236}">
                    <a16:creationId xmlns:a16="http://schemas.microsoft.com/office/drawing/2014/main" id="{D9A347A6-27F0-C29F-23AC-48AAA98510ED}"/>
                  </a:ext>
                </a:extLst>
              </p:cNvPr>
              <p:cNvSpPr txBox="1"/>
              <p:nvPr/>
            </p:nvSpPr>
            <p:spPr>
              <a:xfrm>
                <a:off x="2964832" y="4160941"/>
                <a:ext cx="4483502" cy="1754326"/>
              </a:xfrm>
              <a:prstGeom prst="rect">
                <a:avLst/>
              </a:prstGeom>
              <a:noFill/>
            </p:spPr>
            <p:txBody>
              <a:bodyPr wrap="square">
                <a:spAutoFit/>
              </a:bodyPr>
              <a:lstStyle/>
              <a:p>
                <a:r>
                  <a:rPr lang="en-US" dirty="0">
                    <a:solidFill>
                      <a:srgbClr val="000000"/>
                    </a:solidFill>
                  </a:rPr>
                  <a:t>- LF whistler waves (Shock Transition)</a:t>
                </a:r>
              </a:p>
              <a:p>
                <a:r>
                  <a:rPr lang="en-US" dirty="0">
                    <a:solidFill>
                      <a:srgbClr val="000000"/>
                    </a:solidFill>
                  </a:rPr>
                  <a:t>- Wavefield of HFA’s core (</a:t>
                </a:r>
                <a:r>
                  <a:rPr lang="el-GR" dirty="0">
                    <a:solidFill>
                      <a:srgbClr val="000000"/>
                    </a:solidFill>
                  </a:rPr>
                  <a:t>ΔB</a:t>
                </a:r>
                <a:r>
                  <a:rPr lang="en-US" dirty="0">
                    <a:solidFill>
                      <a:srgbClr val="000000"/>
                    </a:solidFill>
                  </a:rPr>
                  <a:t>&gt;&gt;B) </a:t>
                </a:r>
              </a:p>
              <a:p>
                <a:r>
                  <a:rPr lang="en-US" dirty="0">
                    <a:solidFill>
                      <a:srgbClr val="000000"/>
                    </a:solidFill>
                  </a:rPr>
                  <a:t>- ”Magnetic bottle” between edges of HFA and Earth’s bow shock (geometry)</a:t>
                </a:r>
              </a:p>
              <a:p>
                <a:r>
                  <a:rPr lang="en-US" dirty="0">
                    <a:solidFill>
                      <a:srgbClr val="000000"/>
                    </a:solidFill>
                  </a:rPr>
                  <a:t>- Betatron (electron acceleration,  temperature anisotropy)</a:t>
                </a:r>
              </a:p>
            </p:txBody>
          </p:sp>
          <p:sp>
            <p:nvSpPr>
              <p:cNvPr id="5" name="Rectangle 4">
                <a:extLst>
                  <a:ext uri="{FF2B5EF4-FFF2-40B4-BE49-F238E27FC236}">
                    <a16:creationId xmlns:a16="http://schemas.microsoft.com/office/drawing/2014/main" id="{0B4C3352-6EBA-D33E-E8E1-E32B0DB3AB1B}"/>
                  </a:ext>
                </a:extLst>
              </p:cNvPr>
              <p:cNvSpPr/>
              <p:nvPr/>
            </p:nvSpPr>
            <p:spPr>
              <a:xfrm>
                <a:off x="2884879" y="967545"/>
                <a:ext cx="4563455" cy="2376905"/>
              </a:xfrm>
              <a:prstGeom prst="rect">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027366-65E9-7556-07E5-80F37E19095B}"/>
                  </a:ext>
                </a:extLst>
              </p:cNvPr>
              <p:cNvSpPr txBox="1"/>
              <p:nvPr/>
            </p:nvSpPr>
            <p:spPr>
              <a:xfrm>
                <a:off x="2831541" y="537726"/>
                <a:ext cx="4750083" cy="369332"/>
              </a:xfrm>
              <a:prstGeom prst="rect">
                <a:avLst/>
              </a:prstGeom>
              <a:noFill/>
            </p:spPr>
            <p:txBody>
              <a:bodyPr wrap="none" rtlCol="0">
                <a:spAutoFit/>
              </a:bodyPr>
              <a:lstStyle/>
              <a:p>
                <a:r>
                  <a:rPr lang="en-US" dirty="0">
                    <a:solidFill>
                      <a:srgbClr val="000000"/>
                    </a:solidFill>
                  </a:rPr>
                  <a:t>Electron acceleration at Foreshock Transient</a:t>
                </a:r>
              </a:p>
            </p:txBody>
          </p:sp>
          <p:sp>
            <p:nvSpPr>
              <p:cNvPr id="15" name="TextBox 14">
                <a:extLst>
                  <a:ext uri="{FF2B5EF4-FFF2-40B4-BE49-F238E27FC236}">
                    <a16:creationId xmlns:a16="http://schemas.microsoft.com/office/drawing/2014/main" id="{4BBBBBAD-09BB-5DA1-802D-3F8E82C7A08C}"/>
                  </a:ext>
                </a:extLst>
              </p:cNvPr>
              <p:cNvSpPr txBox="1"/>
              <p:nvPr/>
            </p:nvSpPr>
            <p:spPr>
              <a:xfrm>
                <a:off x="2768485" y="3465425"/>
                <a:ext cx="4876196" cy="369332"/>
              </a:xfrm>
              <a:prstGeom prst="rect">
                <a:avLst/>
              </a:prstGeom>
              <a:noFill/>
            </p:spPr>
            <p:txBody>
              <a:bodyPr wrap="square">
                <a:spAutoFit/>
              </a:bodyPr>
              <a:lstStyle/>
              <a:p>
                <a:pPr algn="ctr"/>
                <a:r>
                  <a:rPr lang="en-US" dirty="0">
                    <a:solidFill>
                      <a:srgbClr val="7030A0"/>
                    </a:solidFill>
                  </a:rPr>
                  <a:t>Efficient PA scattering &amp; confinement:</a:t>
                </a:r>
              </a:p>
            </p:txBody>
          </p:sp>
          <p:sp>
            <p:nvSpPr>
              <p:cNvPr id="37" name="Rectangle 36">
                <a:extLst>
                  <a:ext uri="{FF2B5EF4-FFF2-40B4-BE49-F238E27FC236}">
                    <a16:creationId xmlns:a16="http://schemas.microsoft.com/office/drawing/2014/main" id="{71E5D1DD-3E72-FBC5-747A-D0AB7EA5F525}"/>
                  </a:ext>
                </a:extLst>
              </p:cNvPr>
              <p:cNvSpPr/>
              <p:nvPr/>
            </p:nvSpPr>
            <p:spPr>
              <a:xfrm>
                <a:off x="2724539" y="852251"/>
                <a:ext cx="4876196" cy="5610141"/>
              </a:xfrm>
              <a:prstGeom prst="rect">
                <a:avLst/>
              </a:prstGeom>
              <a:noFill/>
              <a:ln w="190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1" name="Straight Arrow Connector 40">
            <a:extLst>
              <a:ext uri="{FF2B5EF4-FFF2-40B4-BE49-F238E27FC236}">
                <a16:creationId xmlns:a16="http://schemas.microsoft.com/office/drawing/2014/main" id="{B7BC5F08-50BF-2809-22A7-B1FF62C19486}"/>
              </a:ext>
            </a:extLst>
          </p:cNvPr>
          <p:cNvCxnSpPr>
            <a:cxnSpLocks/>
          </p:cNvCxnSpPr>
          <p:nvPr/>
        </p:nvCxnSpPr>
        <p:spPr>
          <a:xfrm>
            <a:off x="2042902" y="3450774"/>
            <a:ext cx="54789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C2EFA36-DB1C-A1EF-D465-F096614CFC85}"/>
                  </a:ext>
                </a:extLst>
              </p:cNvPr>
              <p:cNvSpPr txBox="1"/>
              <p:nvPr/>
            </p:nvSpPr>
            <p:spPr>
              <a:xfrm>
                <a:off x="9307121" y="1303735"/>
                <a:ext cx="2362201" cy="797013"/>
              </a:xfrm>
              <a:prstGeom prst="rect">
                <a:avLst/>
              </a:prstGeom>
              <a:noFill/>
            </p:spPr>
            <p:txBody>
              <a:bodyPr wrap="square" rtlCol="0">
                <a:spAutoFit/>
              </a:bodyPr>
              <a:lstStyle/>
              <a:p>
                <a:r>
                  <a:rPr lang="en-US" dirty="0">
                    <a:solidFill>
                      <a:srgbClr val="000000"/>
                    </a:solidFill>
                  </a:rPr>
                  <a:t>Ratio = </a:t>
                </a:r>
                <a14:m>
                  <m:oMath xmlns:m="http://schemas.openxmlformats.org/officeDocument/2006/math">
                    <m:f>
                      <m:fPr>
                        <m:ctrlPr>
                          <a:rPr lang="en-US" b="0" i="1" smtClean="0">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−5</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 </m:t>
                            </m:r>
                            <m:r>
                              <m:rPr>
                                <m:sty m:val="p"/>
                              </m:rPr>
                              <a:rPr lang="en-US" i="0">
                                <a:solidFill>
                                  <a:srgbClr val="000000"/>
                                </a:solidFill>
                                <a:latin typeface="Cambria Math" panose="02040503050406030204" pitchFamily="18" charset="0"/>
                              </a:rPr>
                              <m:t>KeV</m:t>
                            </m:r>
                          </m:sub>
                        </m:sSub>
                      </m:num>
                      <m:den>
                        <m:sSub>
                          <m:sSubPr>
                            <m:ctrlPr>
                              <a:rPr lang="en-US" b="0" i="1" smtClean="0">
                                <a:solidFill>
                                  <a:srgbClr val="000000"/>
                                </a:solidFill>
                                <a:latin typeface="Cambria Math" panose="02040503050406030204" pitchFamily="18" charset="0"/>
                              </a:rPr>
                            </m:ctrlPr>
                          </m:sSubPr>
                          <m:e>
                            <m:d>
                              <m:dPr>
                                <m:begChr m:val="⟨"/>
                                <m:endChr m:val="⟩"/>
                                <m:ctrlPr>
                                  <a:rPr lang="en-US" b="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−5</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 </m:t>
                                    </m:r>
                                    <m:r>
                                      <m:rPr>
                                        <m:sty m:val="p"/>
                                      </m:rPr>
                                      <a:rPr lang="en-US" i="0">
                                        <a:solidFill>
                                          <a:srgbClr val="000000"/>
                                        </a:solidFill>
                                        <a:latin typeface="Cambria Math" panose="02040503050406030204" pitchFamily="18" charset="0"/>
                                      </a:rPr>
                                      <m:t>KeV</m:t>
                                    </m:r>
                                  </m:sub>
                                </m:sSub>
                              </m:e>
                            </m:d>
                          </m:e>
                          <m:sub>
                            <m:r>
                              <m:rPr>
                                <m:sty m:val="p"/>
                              </m:rPr>
                              <a:rPr lang="en-US" b="0" i="0" smtClean="0">
                                <a:solidFill>
                                  <a:srgbClr val="000000"/>
                                </a:solidFill>
                                <a:latin typeface="Cambria Math" panose="02040503050406030204" pitchFamily="18" charset="0"/>
                              </a:rPr>
                              <m:t>BG</m:t>
                            </m:r>
                          </m:sub>
                        </m:sSub>
                      </m:den>
                    </m:f>
                  </m:oMath>
                </a14:m>
                <a:endParaRPr lang="en-US" b="0" dirty="0">
                  <a:solidFill>
                    <a:srgbClr val="000000"/>
                  </a:solidFill>
                </a:endParaRPr>
              </a:p>
              <a:p>
                <a:endParaRPr lang="en-US" dirty="0">
                  <a:solidFill>
                    <a:srgbClr val="000000"/>
                  </a:solidFill>
                </a:endParaRPr>
              </a:p>
            </p:txBody>
          </p:sp>
        </mc:Choice>
        <mc:Fallback xmlns="">
          <p:sp>
            <p:nvSpPr>
              <p:cNvPr id="43" name="TextBox 42">
                <a:extLst>
                  <a:ext uri="{FF2B5EF4-FFF2-40B4-BE49-F238E27FC236}">
                    <a16:creationId xmlns:a16="http://schemas.microsoft.com/office/drawing/2014/main" id="{4C2EFA36-DB1C-A1EF-D465-F096614CFC85}"/>
                  </a:ext>
                </a:extLst>
              </p:cNvPr>
              <p:cNvSpPr txBox="1">
                <a:spLocks noRot="1" noChangeAspect="1" noMove="1" noResize="1" noEditPoints="1" noAdjustHandles="1" noChangeArrowheads="1" noChangeShapeType="1" noTextEdit="1"/>
              </p:cNvSpPr>
              <p:nvPr/>
            </p:nvSpPr>
            <p:spPr>
              <a:xfrm>
                <a:off x="9307121" y="1303735"/>
                <a:ext cx="2362201" cy="797013"/>
              </a:xfrm>
              <a:prstGeom prst="rect">
                <a:avLst/>
              </a:prstGeom>
              <a:blipFill>
                <a:blip r:embed="rId4"/>
                <a:stretch>
                  <a:fillRect l="-2139"/>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30536C8A-453A-21CC-1E90-046109E12AFE}"/>
              </a:ext>
            </a:extLst>
          </p:cNvPr>
          <p:cNvSpPr txBox="1"/>
          <p:nvPr/>
        </p:nvSpPr>
        <p:spPr>
          <a:xfrm>
            <a:off x="4981791" y="2009023"/>
            <a:ext cx="337257" cy="369332"/>
          </a:xfrm>
          <a:prstGeom prst="rect">
            <a:avLst/>
          </a:prstGeom>
          <a:noFill/>
        </p:spPr>
        <p:txBody>
          <a:bodyPr wrap="square">
            <a:spAutoFit/>
          </a:bodyPr>
          <a:lstStyle/>
          <a:p>
            <a:r>
              <a:rPr lang="en-US" dirty="0">
                <a:solidFill>
                  <a:srgbClr val="000000"/>
                </a:solidFill>
              </a:rPr>
              <a:t>+</a:t>
            </a:r>
            <a:endParaRPr lang="en-US" dirty="0"/>
          </a:p>
        </p:txBody>
      </p:sp>
      <p:sp>
        <p:nvSpPr>
          <p:cNvPr id="2" name="TextBox 1">
            <a:extLst>
              <a:ext uri="{FF2B5EF4-FFF2-40B4-BE49-F238E27FC236}">
                <a16:creationId xmlns:a16="http://schemas.microsoft.com/office/drawing/2014/main" id="{21DF9DB3-0CAA-7A29-FAC3-DCB43730191C}"/>
              </a:ext>
            </a:extLst>
          </p:cNvPr>
          <p:cNvSpPr txBox="1"/>
          <p:nvPr/>
        </p:nvSpPr>
        <p:spPr>
          <a:xfrm>
            <a:off x="0" y="6439418"/>
            <a:ext cx="6484467" cy="230832"/>
          </a:xfrm>
          <a:prstGeom prst="rect">
            <a:avLst/>
          </a:prstGeom>
          <a:noFill/>
        </p:spPr>
        <p:txBody>
          <a:bodyPr wrap="none" rtlCol="0">
            <a:spAutoFit/>
          </a:bodyPr>
          <a:lstStyle/>
          <a:p>
            <a:r>
              <a:rPr lang="en-US" sz="900" dirty="0">
                <a:solidFill>
                  <a:srgbClr val="000000"/>
                </a:solidFill>
              </a:rPr>
              <a:t>Raptis+ 2024 (Revealing an Unexpectedly Low Electron Injection Threshold via Reinforced Shock Acceleration – Accepted)</a:t>
            </a:r>
          </a:p>
        </p:txBody>
      </p:sp>
    </p:spTree>
    <p:extLst>
      <p:ext uri="{BB962C8B-B14F-4D97-AF65-F5344CB8AC3E}">
        <p14:creationId xmlns:p14="http://schemas.microsoft.com/office/powerpoint/2010/main" val="1199100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Wave analysis of event</a:t>
            </a:r>
            <a:endParaRPr lang="sv-SE" dirty="0"/>
          </a:p>
        </p:txBody>
      </p:sp>
      <p:sp>
        <p:nvSpPr>
          <p:cNvPr id="4" name="TextBox 3">
            <a:extLst>
              <a:ext uri="{FF2B5EF4-FFF2-40B4-BE49-F238E27FC236}">
                <a16:creationId xmlns:a16="http://schemas.microsoft.com/office/drawing/2014/main" id="{387EBB95-DCDF-E97C-969F-79FD58558EF9}"/>
              </a:ext>
            </a:extLst>
          </p:cNvPr>
          <p:cNvSpPr txBox="1"/>
          <p:nvPr/>
        </p:nvSpPr>
        <p:spPr>
          <a:xfrm>
            <a:off x="7252276" y="1231865"/>
            <a:ext cx="4723790" cy="3693319"/>
          </a:xfrm>
          <a:prstGeom prst="rect">
            <a:avLst/>
          </a:prstGeom>
          <a:noFill/>
        </p:spPr>
        <p:txBody>
          <a:bodyPr wrap="square" rtlCol="0">
            <a:spAutoFit/>
          </a:bodyPr>
          <a:lstStyle/>
          <a:p>
            <a:r>
              <a:rPr lang="en-US" u="sng" dirty="0">
                <a:solidFill>
                  <a:srgbClr val="000000"/>
                </a:solidFill>
              </a:rPr>
              <a:t>Acceleration</a:t>
            </a:r>
            <a:r>
              <a:rPr lang="en-US" dirty="0">
                <a:solidFill>
                  <a:srgbClr val="000000"/>
                </a:solidFill>
              </a:rPr>
              <a:t>:</a:t>
            </a:r>
          </a:p>
          <a:p>
            <a:pPr marL="285750" indent="-285750">
              <a:buFontTx/>
              <a:buChar char="-"/>
            </a:pPr>
            <a:r>
              <a:rPr lang="en-US" dirty="0">
                <a:solidFill>
                  <a:srgbClr val="000000"/>
                </a:solidFill>
              </a:rPr>
              <a:t>Shock Acceleration </a:t>
            </a:r>
          </a:p>
          <a:p>
            <a:pPr marL="285750" indent="-285750">
              <a:buFontTx/>
              <a:buChar char="-"/>
            </a:pPr>
            <a:r>
              <a:rPr lang="en-US" dirty="0" err="1">
                <a:solidFill>
                  <a:srgbClr val="000000"/>
                </a:solidFill>
              </a:rPr>
              <a:t>Betatron</a:t>
            </a:r>
            <a:r>
              <a:rPr lang="en-US" dirty="0">
                <a:solidFill>
                  <a:srgbClr val="000000"/>
                </a:solidFill>
              </a:rPr>
              <a:t> </a:t>
            </a:r>
            <a:r>
              <a:rPr lang="en-US" dirty="0">
                <a:solidFill>
                  <a:srgbClr val="000000"/>
                </a:solidFill>
                <a:sym typeface="Wingdings" pitchFamily="2" charset="2"/>
              </a:rPr>
              <a:t> Temperature anisotropy</a:t>
            </a:r>
            <a:endParaRPr lang="en-US" dirty="0">
              <a:solidFill>
                <a:srgbClr val="000000"/>
              </a:solidFill>
            </a:endParaRPr>
          </a:p>
          <a:p>
            <a:pPr marL="285750" indent="-285750">
              <a:buFontTx/>
              <a:buChar char="-"/>
            </a:pPr>
            <a:r>
              <a:rPr lang="en-US" dirty="0">
                <a:solidFill>
                  <a:srgbClr val="000000"/>
                </a:solidFill>
              </a:rPr>
              <a:t>High amplitude electron whistler waves (Chorus) resonance</a:t>
            </a:r>
          </a:p>
          <a:p>
            <a:pPr marL="285750" indent="-285750">
              <a:buFontTx/>
              <a:buChar char="-"/>
            </a:pPr>
            <a:endParaRPr lang="en-US" dirty="0">
              <a:solidFill>
                <a:srgbClr val="000000"/>
              </a:solidFill>
            </a:endParaRPr>
          </a:p>
          <a:p>
            <a:endParaRPr lang="en-US" dirty="0">
              <a:solidFill>
                <a:srgbClr val="000000"/>
              </a:solidFill>
            </a:endParaRPr>
          </a:p>
          <a:p>
            <a:r>
              <a:rPr lang="en-US" u="sng" dirty="0">
                <a:solidFill>
                  <a:srgbClr val="000000"/>
                </a:solidFill>
              </a:rPr>
              <a:t>Scattering &amp; Trapping:</a:t>
            </a:r>
          </a:p>
          <a:p>
            <a:r>
              <a:rPr lang="en-US" dirty="0">
                <a:solidFill>
                  <a:srgbClr val="000000"/>
                </a:solidFill>
              </a:rPr>
              <a:t>- LF whistler waves (Shock)</a:t>
            </a:r>
          </a:p>
          <a:p>
            <a:r>
              <a:rPr lang="en-US" dirty="0">
                <a:solidFill>
                  <a:srgbClr val="000000"/>
                </a:solidFill>
              </a:rPr>
              <a:t>- Wavefield of HFA’s core </a:t>
            </a:r>
          </a:p>
          <a:p>
            <a:r>
              <a:rPr lang="en-US" dirty="0">
                <a:solidFill>
                  <a:srgbClr val="000000"/>
                </a:solidFill>
              </a:rPr>
              <a:t>- Geometry of HFA with respect to Earth’s bow shock</a:t>
            </a:r>
          </a:p>
          <a:p>
            <a:endParaRPr lang="en-US" dirty="0">
              <a:solidFill>
                <a:srgbClr val="000000"/>
              </a:solidFill>
            </a:endParaRPr>
          </a:p>
        </p:txBody>
      </p:sp>
      <p:pic>
        <p:nvPicPr>
          <p:cNvPr id="8" name="Picture 7">
            <a:extLst>
              <a:ext uri="{FF2B5EF4-FFF2-40B4-BE49-F238E27FC236}">
                <a16:creationId xmlns:a16="http://schemas.microsoft.com/office/drawing/2014/main" id="{67A6E946-F151-AEC7-56DD-1C8C4B7AF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38" y="744408"/>
            <a:ext cx="6197600" cy="5664200"/>
          </a:xfrm>
          <a:prstGeom prst="rect">
            <a:avLst/>
          </a:prstGeom>
        </p:spPr>
      </p:pic>
      <p:sp>
        <p:nvSpPr>
          <p:cNvPr id="10" name="TextBox 9">
            <a:extLst>
              <a:ext uri="{FF2B5EF4-FFF2-40B4-BE49-F238E27FC236}">
                <a16:creationId xmlns:a16="http://schemas.microsoft.com/office/drawing/2014/main" id="{32B1B739-932A-5BA6-6AE0-D60B1CB8C1C2}"/>
              </a:ext>
            </a:extLst>
          </p:cNvPr>
          <p:cNvSpPr txBox="1"/>
          <p:nvPr/>
        </p:nvSpPr>
        <p:spPr>
          <a:xfrm>
            <a:off x="7997809" y="6408608"/>
            <a:ext cx="4288080" cy="276999"/>
          </a:xfrm>
          <a:prstGeom prst="rect">
            <a:avLst/>
          </a:prstGeom>
          <a:noFill/>
        </p:spPr>
        <p:txBody>
          <a:bodyPr wrap="square">
            <a:spAutoFit/>
          </a:bodyPr>
          <a:lstStyle/>
          <a:p>
            <a:r>
              <a:rPr lang="en-US" sz="1200" b="0" i="0" u="none" strike="noStrike" dirty="0">
                <a:solidFill>
                  <a:srgbClr val="333333"/>
                </a:solidFill>
                <a:effectLst/>
                <a:latin typeface="Arial" panose="020B0604020202020204" pitchFamily="34" charset="0"/>
                <a:cs typeface="Arial" panose="020B0604020202020204" pitchFamily="34" charset="0"/>
              </a:rPr>
              <a:t>See </a:t>
            </a:r>
            <a:r>
              <a:rPr lang="en-US" sz="1200" b="0" i="0" u="none" strike="noStrike" dirty="0" err="1">
                <a:solidFill>
                  <a:srgbClr val="333333"/>
                </a:solidFill>
                <a:effectLst/>
                <a:latin typeface="Arial" panose="020B0604020202020204" pitchFamily="34" charset="0"/>
                <a:cs typeface="Arial" panose="020B0604020202020204" pitchFamily="34" charset="0"/>
              </a:rPr>
              <a:t>Artemyev</a:t>
            </a:r>
            <a:r>
              <a:rPr lang="en-US" sz="1200" b="0" i="0" u="none" strike="noStrike" dirty="0">
                <a:solidFill>
                  <a:srgbClr val="333333"/>
                </a:solidFill>
                <a:effectLst/>
                <a:latin typeface="Arial" panose="020B0604020202020204" pitchFamily="34" charset="0"/>
                <a:cs typeface="Arial" panose="020B0604020202020204" pitchFamily="34" charset="0"/>
              </a:rPr>
              <a:t>+, </a:t>
            </a:r>
            <a:r>
              <a:rPr lang="en-US" sz="1200" b="0" i="0" u="none" strike="noStrike" dirty="0" err="1">
                <a:solidFill>
                  <a:srgbClr val="333333"/>
                </a:solidFill>
                <a:effectLst/>
                <a:latin typeface="Arial" panose="020B0604020202020204" pitchFamily="34" charset="0"/>
                <a:cs typeface="Arial" panose="020B0604020202020204" pitchFamily="34" charset="0"/>
              </a:rPr>
              <a:t>Xiaofei</a:t>
            </a:r>
            <a:r>
              <a:rPr lang="en-US" sz="1200" b="0" i="0" u="none" strike="noStrike" dirty="0">
                <a:solidFill>
                  <a:srgbClr val="333333"/>
                </a:solidFill>
                <a:effectLst/>
                <a:latin typeface="Arial" panose="020B0604020202020204" pitchFamily="34" charset="0"/>
                <a:cs typeface="Arial" panose="020B0604020202020204" pitchFamily="34" charset="0"/>
              </a:rPr>
              <a:t>+, Vargas + </a:t>
            </a:r>
            <a:r>
              <a:rPr lang="en-US" sz="1200" b="0" i="0" u="none" strike="noStrike" dirty="0" err="1">
                <a:solidFill>
                  <a:srgbClr val="333333"/>
                </a:solidFill>
                <a:effectLst/>
                <a:latin typeface="Arial" panose="020B0604020202020204" pitchFamily="34" charset="0"/>
                <a:cs typeface="Arial" panose="020B0604020202020204" pitchFamily="34" charset="0"/>
              </a:rPr>
              <a:t>Tonoian</a:t>
            </a:r>
            <a:r>
              <a:rPr lang="en-US" sz="1200" b="0" i="0" u="none" strike="noStrike" dirty="0">
                <a:solidFill>
                  <a:srgbClr val="333333"/>
                </a:solidFill>
                <a:effectLst/>
                <a:latin typeface="Arial" panose="020B0604020202020204" pitchFamily="34" charset="0"/>
                <a:cs typeface="Arial" panose="020B0604020202020204" pitchFamily="34" charset="0"/>
              </a:rPr>
              <a:t>+ </a:t>
            </a:r>
            <a:r>
              <a:rPr lang="en-US" sz="1200" dirty="0">
                <a:solidFill>
                  <a:srgbClr val="333333"/>
                </a:solidFill>
                <a:latin typeface="Arial" panose="020B0604020202020204" pitchFamily="34" charset="0"/>
                <a:cs typeface="Arial" panose="020B0604020202020204" pitchFamily="34" charset="0"/>
              </a:rPr>
              <a:t>(</a:t>
            </a:r>
            <a:r>
              <a:rPr lang="en-US" sz="1200" b="0" i="0" u="none" strike="noStrike" dirty="0">
                <a:solidFill>
                  <a:srgbClr val="333333"/>
                </a:solidFill>
                <a:effectLst/>
                <a:latin typeface="Arial" panose="020B0604020202020204" pitchFamily="34" charset="0"/>
                <a:cs typeface="Arial" panose="020B0604020202020204" pitchFamily="34" charset="0"/>
              </a:rPr>
              <a:t>2022 </a:t>
            </a:r>
            <a:r>
              <a:rPr lang="en-US" sz="1200" dirty="0">
                <a:solidFill>
                  <a:srgbClr val="333333"/>
                </a:solidFill>
                <a:latin typeface="Arial" panose="020B0604020202020204" pitchFamily="34" charset="0"/>
                <a:cs typeface="Arial" panose="020B0604020202020204" pitchFamily="34" charset="0"/>
              </a:rPr>
              <a:t>– </a:t>
            </a:r>
            <a:r>
              <a:rPr lang="en-US" sz="1200" b="0" i="0" u="none" strike="noStrike" dirty="0">
                <a:solidFill>
                  <a:srgbClr val="333333"/>
                </a:solidFill>
                <a:effectLst/>
                <a:latin typeface="Arial" panose="020B0604020202020204" pitchFamily="34" charset="0"/>
                <a:cs typeface="Arial" panose="020B0604020202020204" pitchFamily="34" charset="0"/>
              </a:rPr>
              <a:t>2024) </a:t>
            </a:r>
            <a:endParaRPr lang="en-US" sz="1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6E88EA1-F801-D7F5-B00B-0AA8D3B76774}"/>
                  </a:ext>
                </a:extLst>
              </p:cNvPr>
              <p:cNvSpPr txBox="1"/>
              <p:nvPr/>
            </p:nvSpPr>
            <p:spPr>
              <a:xfrm>
                <a:off x="7252276" y="5183967"/>
                <a:ext cx="4611762" cy="921984"/>
              </a:xfrm>
              <a:prstGeom prst="rect">
                <a:avLst/>
              </a:prstGeom>
              <a:noFill/>
            </p:spPr>
            <p:txBody>
              <a:bodyPr wrap="square">
                <a:spAutoFit/>
              </a:bodyPr>
              <a:lstStyle/>
              <a:p>
                <a:pPr algn="ctr"/>
                <a:r>
                  <a:rPr lang="en-US" sz="1500" dirty="0">
                    <a:solidFill>
                      <a:srgbClr val="000000"/>
                    </a:solidFill>
                    <a:effectLst/>
                    <a:latin typeface="Helvetica" pitchFamily="2" charset="0"/>
                  </a:rPr>
                  <a:t>Particularly efficient acceleration:</a:t>
                </a:r>
              </a:p>
              <a:p>
                <a:pPr algn="ctr"/>
                <a:endParaRPr lang="en-US" sz="1500" dirty="0">
                  <a:solidFill>
                    <a:srgbClr val="000000"/>
                  </a:solidFill>
                  <a:effectLst/>
                  <a:latin typeface="Helvetica" pitchFamily="2" charset="0"/>
                </a:endParaRPr>
              </a:p>
              <a:p>
                <a:pPr algn="ctr"/>
                <a:r>
                  <a:rPr lang="en-US" sz="1500" dirty="0">
                    <a:solidFill>
                      <a:srgbClr val="000000"/>
                    </a:solidFill>
                    <a:effectLst/>
                    <a:latin typeface="Helvetica" pitchFamily="2" charset="0"/>
                  </a:rPr>
                  <a:t> </a:t>
                </a:r>
                <a14:m>
                  <m:oMath xmlns:m="http://schemas.openxmlformats.org/officeDocument/2006/math">
                    <m:f>
                      <m:fPr>
                        <m:ctrlPr>
                          <a:rPr lang="en-US" sz="1500" b="0" i="1" smtClean="0">
                            <a:solidFill>
                              <a:srgbClr val="000000"/>
                            </a:solidFill>
                            <a:effectLst/>
                            <a:latin typeface="Cambria Math" panose="02040503050406030204" pitchFamily="18" charset="0"/>
                          </a:rPr>
                        </m:ctrlPr>
                      </m:fPr>
                      <m:num>
                        <m:sSub>
                          <m:sSubPr>
                            <m:ctrlPr>
                              <a:rPr lang="en-US" sz="1500" b="0" i="1" smtClean="0">
                                <a:solidFill>
                                  <a:srgbClr val="000000"/>
                                </a:solidFill>
                                <a:effectLst/>
                                <a:latin typeface="Cambria Math" panose="02040503050406030204" pitchFamily="18" charset="0"/>
                              </a:rPr>
                            </m:ctrlPr>
                          </m:sSubPr>
                          <m:e>
                            <m:r>
                              <m:rPr>
                                <m:sty m:val="p"/>
                              </m:rPr>
                              <a:rPr lang="en-US" sz="1500" b="0" i="0" smtClean="0">
                                <a:solidFill>
                                  <a:srgbClr val="000000"/>
                                </a:solidFill>
                                <a:effectLst/>
                                <a:latin typeface="Cambria Math" panose="02040503050406030204" pitchFamily="18" charset="0"/>
                              </a:rPr>
                              <m:t>U</m:t>
                            </m:r>
                          </m:e>
                          <m:sub>
                            <m:r>
                              <m:rPr>
                                <m:sty m:val="p"/>
                              </m:rPr>
                              <a:rPr lang="en-US" sz="1500" b="0" i="0" smtClean="0">
                                <a:solidFill>
                                  <a:srgbClr val="000000"/>
                                </a:solidFill>
                                <a:effectLst/>
                                <a:latin typeface="Cambria Math" panose="02040503050406030204" pitchFamily="18" charset="0"/>
                              </a:rPr>
                              <m:t>E</m:t>
                            </m:r>
                          </m:sub>
                        </m:sSub>
                      </m:num>
                      <m:den>
                        <m:sSub>
                          <m:sSubPr>
                            <m:ctrlPr>
                              <a:rPr lang="en-US" sz="1500" b="0" i="1" smtClean="0">
                                <a:solidFill>
                                  <a:srgbClr val="000000"/>
                                </a:solidFill>
                                <a:effectLst/>
                                <a:latin typeface="Cambria Math" panose="02040503050406030204" pitchFamily="18" charset="0"/>
                              </a:rPr>
                            </m:ctrlPr>
                          </m:sSubPr>
                          <m:e>
                            <m:r>
                              <m:rPr>
                                <m:sty m:val="p"/>
                              </m:rPr>
                              <a:rPr lang="en-US" sz="1500" b="0" i="0" smtClean="0">
                                <a:solidFill>
                                  <a:srgbClr val="000000"/>
                                </a:solidFill>
                                <a:effectLst/>
                                <a:latin typeface="Cambria Math" panose="02040503050406030204" pitchFamily="18" charset="0"/>
                              </a:rPr>
                              <m:t>U</m:t>
                            </m:r>
                          </m:e>
                          <m:sub>
                            <m:r>
                              <m:rPr>
                                <m:sty m:val="p"/>
                              </m:rPr>
                              <a:rPr lang="en-US" sz="1500" b="0" i="0" smtClean="0">
                                <a:solidFill>
                                  <a:srgbClr val="000000"/>
                                </a:solidFill>
                                <a:effectLst/>
                                <a:latin typeface="Cambria Math" panose="02040503050406030204" pitchFamily="18" charset="0"/>
                              </a:rPr>
                              <m:t>I</m:t>
                            </m:r>
                          </m:sub>
                        </m:sSub>
                      </m:den>
                    </m:f>
                    <m:r>
                      <a:rPr lang="en-US" sz="1500" b="0" i="0" smtClean="0">
                        <a:solidFill>
                          <a:srgbClr val="000000"/>
                        </a:solidFill>
                        <a:effectLst/>
                        <a:latin typeface="Cambria Math" panose="02040503050406030204" pitchFamily="18" charset="0"/>
                      </a:rPr>
                      <m:t>=</m:t>
                    </m:r>
                    <m:f>
                      <m:fPr>
                        <m:ctrlPr>
                          <a:rPr lang="en-US" sz="1500" b="0" i="1" smtClean="0">
                            <a:solidFill>
                              <a:srgbClr val="000000"/>
                            </a:solidFill>
                            <a:effectLst/>
                            <a:latin typeface="Cambria Math" panose="02040503050406030204" pitchFamily="18" charset="0"/>
                          </a:rPr>
                        </m:ctrlPr>
                      </m:fPr>
                      <m:num>
                        <m:r>
                          <m:rPr>
                            <m:sty m:val="p"/>
                          </m:rPr>
                          <a:rPr lang="en-US" sz="1500" b="0" i="0" smtClean="0">
                            <a:solidFill>
                              <a:srgbClr val="000000"/>
                            </a:solidFill>
                            <a:effectLst/>
                            <a:latin typeface="Cambria Math" panose="02040503050406030204" pitchFamily="18" charset="0"/>
                          </a:rPr>
                          <m:t>Energy</m:t>
                        </m:r>
                        <m:r>
                          <a:rPr lang="en-US" sz="1500" b="0" i="0" smtClean="0">
                            <a:solidFill>
                              <a:srgbClr val="000000"/>
                            </a:solidFill>
                            <a:effectLst/>
                            <a:latin typeface="Cambria Math" panose="02040503050406030204" pitchFamily="18" charset="0"/>
                          </a:rPr>
                          <m:t> </m:t>
                        </m:r>
                        <m:r>
                          <m:rPr>
                            <m:sty m:val="p"/>
                          </m:rPr>
                          <a:rPr lang="en-US" sz="1500" b="0" i="0" smtClean="0">
                            <a:solidFill>
                              <a:srgbClr val="000000"/>
                            </a:solidFill>
                            <a:effectLst/>
                            <a:latin typeface="Cambria Math" panose="02040503050406030204" pitchFamily="18" charset="0"/>
                          </a:rPr>
                          <m:t>density</m:t>
                        </m:r>
                        <m:r>
                          <a:rPr lang="en-US" sz="1500" b="0" i="0" smtClean="0">
                            <a:solidFill>
                              <a:srgbClr val="000000"/>
                            </a:solidFill>
                            <a:effectLst/>
                            <a:latin typeface="Cambria Math" panose="02040503050406030204" pitchFamily="18" charset="0"/>
                          </a:rPr>
                          <m:t> </m:t>
                        </m:r>
                        <m:r>
                          <m:rPr>
                            <m:sty m:val="p"/>
                          </m:rPr>
                          <a:rPr lang="en-US" sz="1500" b="0" i="0" smtClean="0">
                            <a:solidFill>
                              <a:srgbClr val="000000"/>
                            </a:solidFill>
                            <a:effectLst/>
                            <a:latin typeface="Cambria Math" panose="02040503050406030204" pitchFamily="18" charset="0"/>
                          </a:rPr>
                          <m:t>suprathermal</m:t>
                        </m:r>
                        <m:r>
                          <a:rPr lang="en-US" sz="1500" b="0" i="0" smtClean="0">
                            <a:solidFill>
                              <a:srgbClr val="000000"/>
                            </a:solidFill>
                            <a:effectLst/>
                            <a:latin typeface="Cambria Math" panose="02040503050406030204" pitchFamily="18" charset="0"/>
                          </a:rPr>
                          <m:t> </m:t>
                        </m:r>
                        <m:r>
                          <m:rPr>
                            <m:sty m:val="p"/>
                          </m:rPr>
                          <a:rPr lang="en-US" sz="1500" b="0" i="0" smtClean="0">
                            <a:solidFill>
                              <a:srgbClr val="000000"/>
                            </a:solidFill>
                            <a:effectLst/>
                            <a:latin typeface="Cambria Math" panose="02040503050406030204" pitchFamily="18" charset="0"/>
                          </a:rPr>
                          <m:t>electrons</m:t>
                        </m:r>
                      </m:num>
                      <m:den>
                        <m:r>
                          <m:rPr>
                            <m:sty m:val="p"/>
                          </m:rPr>
                          <a:rPr lang="en-US" sz="1500" b="0" i="0" smtClean="0">
                            <a:solidFill>
                              <a:srgbClr val="000000"/>
                            </a:solidFill>
                            <a:effectLst/>
                            <a:latin typeface="Cambria Math" panose="02040503050406030204" pitchFamily="18" charset="0"/>
                          </a:rPr>
                          <m:t>Energy</m:t>
                        </m:r>
                        <m:r>
                          <a:rPr lang="en-US" sz="1500" b="0" i="0" smtClean="0">
                            <a:solidFill>
                              <a:srgbClr val="000000"/>
                            </a:solidFill>
                            <a:effectLst/>
                            <a:latin typeface="Cambria Math" panose="02040503050406030204" pitchFamily="18" charset="0"/>
                          </a:rPr>
                          <m:t> </m:t>
                        </m:r>
                        <m:r>
                          <m:rPr>
                            <m:sty m:val="p"/>
                          </m:rPr>
                          <a:rPr lang="en-US" sz="1500" b="0" i="0" smtClean="0">
                            <a:solidFill>
                              <a:srgbClr val="000000"/>
                            </a:solidFill>
                            <a:effectLst/>
                            <a:latin typeface="Cambria Math" panose="02040503050406030204" pitchFamily="18" charset="0"/>
                          </a:rPr>
                          <m:t>density</m:t>
                        </m:r>
                        <m:r>
                          <a:rPr lang="en-US" sz="1500" b="0" i="0" smtClean="0">
                            <a:solidFill>
                              <a:srgbClr val="000000"/>
                            </a:solidFill>
                            <a:effectLst/>
                            <a:latin typeface="Cambria Math" panose="02040503050406030204" pitchFamily="18" charset="0"/>
                          </a:rPr>
                          <m:t> </m:t>
                        </m:r>
                        <m:r>
                          <m:rPr>
                            <m:sty m:val="p"/>
                          </m:rPr>
                          <a:rPr lang="en-US" sz="1500" b="0" i="0" smtClean="0">
                            <a:solidFill>
                              <a:srgbClr val="000000"/>
                            </a:solidFill>
                            <a:effectLst/>
                            <a:latin typeface="Cambria Math" panose="02040503050406030204" pitchFamily="18" charset="0"/>
                          </a:rPr>
                          <m:t>Solar</m:t>
                        </m:r>
                        <m:r>
                          <a:rPr lang="en-US" sz="1500" b="0" i="0" smtClean="0">
                            <a:solidFill>
                              <a:srgbClr val="000000"/>
                            </a:solidFill>
                            <a:effectLst/>
                            <a:latin typeface="Cambria Math" panose="02040503050406030204" pitchFamily="18" charset="0"/>
                          </a:rPr>
                          <m:t> </m:t>
                        </m:r>
                        <m:r>
                          <m:rPr>
                            <m:sty m:val="p"/>
                          </m:rPr>
                          <a:rPr lang="en-US" sz="1500" b="0" i="0" smtClean="0">
                            <a:solidFill>
                              <a:srgbClr val="000000"/>
                            </a:solidFill>
                            <a:effectLst/>
                            <a:latin typeface="Cambria Math" panose="02040503050406030204" pitchFamily="18" charset="0"/>
                          </a:rPr>
                          <m:t>Wind</m:t>
                        </m:r>
                        <m:r>
                          <a:rPr lang="en-US" sz="1500" b="0" i="0" smtClean="0">
                            <a:solidFill>
                              <a:srgbClr val="000000"/>
                            </a:solidFill>
                            <a:effectLst/>
                            <a:latin typeface="Cambria Math" panose="02040503050406030204" pitchFamily="18" charset="0"/>
                          </a:rPr>
                          <m:t> </m:t>
                        </m:r>
                      </m:den>
                    </m:f>
                    <m:r>
                      <a:rPr lang="en-US" sz="1500" b="0" i="0" smtClean="0">
                        <a:solidFill>
                          <a:srgbClr val="000000"/>
                        </a:solidFill>
                        <a:effectLst/>
                        <a:latin typeface="Cambria Math" panose="02040503050406030204" pitchFamily="18" charset="0"/>
                      </a:rPr>
                      <m:t> ~5 %</m:t>
                    </m:r>
                  </m:oMath>
                </a14:m>
                <a:r>
                  <a:rPr lang="en-US" sz="1500" dirty="0">
                    <a:solidFill>
                      <a:srgbClr val="000000"/>
                    </a:solidFill>
                    <a:effectLst/>
                    <a:latin typeface="Helvetica" pitchFamily="2" charset="0"/>
                  </a:rPr>
                  <a:t> </a:t>
                </a:r>
              </a:p>
            </p:txBody>
          </p:sp>
        </mc:Choice>
        <mc:Fallback xmlns="">
          <p:sp>
            <p:nvSpPr>
              <p:cNvPr id="12" name="TextBox 11">
                <a:extLst>
                  <a:ext uri="{FF2B5EF4-FFF2-40B4-BE49-F238E27FC236}">
                    <a16:creationId xmlns:a16="http://schemas.microsoft.com/office/drawing/2014/main" id="{26E88EA1-F801-D7F5-B00B-0AA8D3B76774}"/>
                  </a:ext>
                </a:extLst>
              </p:cNvPr>
              <p:cNvSpPr txBox="1">
                <a:spLocks noRot="1" noChangeAspect="1" noMove="1" noResize="1" noEditPoints="1" noAdjustHandles="1" noChangeArrowheads="1" noChangeShapeType="1" noTextEdit="1"/>
              </p:cNvSpPr>
              <p:nvPr/>
            </p:nvSpPr>
            <p:spPr>
              <a:xfrm>
                <a:off x="7252276" y="5183967"/>
                <a:ext cx="4611762" cy="921984"/>
              </a:xfrm>
              <a:prstGeom prst="rect">
                <a:avLst/>
              </a:prstGeom>
              <a:blipFill>
                <a:blip r:embed="rId4"/>
                <a:stretch>
                  <a:fillRect t="-1370" b="-274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61DBAE6-8AF0-9D4F-198A-05D9D7AA1B71}"/>
              </a:ext>
            </a:extLst>
          </p:cNvPr>
          <p:cNvSpPr txBox="1"/>
          <p:nvPr/>
        </p:nvSpPr>
        <p:spPr>
          <a:xfrm>
            <a:off x="0" y="6439418"/>
            <a:ext cx="6484467" cy="230832"/>
          </a:xfrm>
          <a:prstGeom prst="rect">
            <a:avLst/>
          </a:prstGeom>
          <a:noFill/>
        </p:spPr>
        <p:txBody>
          <a:bodyPr wrap="none" rtlCol="0">
            <a:spAutoFit/>
          </a:bodyPr>
          <a:lstStyle/>
          <a:p>
            <a:r>
              <a:rPr lang="en-US" sz="900" dirty="0">
                <a:solidFill>
                  <a:srgbClr val="000000"/>
                </a:solidFill>
              </a:rPr>
              <a:t>Raptis+ 2024 (Revealing an Unexpectedly Low Electron Injection Threshold via Reinforced Shock Acceleration – Accepted)</a:t>
            </a:r>
          </a:p>
        </p:txBody>
      </p:sp>
    </p:spTree>
    <p:extLst>
      <p:ext uri="{BB962C8B-B14F-4D97-AF65-F5344CB8AC3E}">
        <p14:creationId xmlns:p14="http://schemas.microsoft.com/office/powerpoint/2010/main" val="1628371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tails are in the caption following the image">
            <a:extLst>
              <a:ext uri="{FF2B5EF4-FFF2-40B4-BE49-F238E27FC236}">
                <a16:creationId xmlns:a16="http://schemas.microsoft.com/office/drawing/2014/main" id="{C6DFC4CF-7C4B-F16A-6AEA-DC735F4AE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595" y="3725022"/>
            <a:ext cx="5463185" cy="230899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ctr"/>
            <a:r>
              <a:rPr lang="en-US" dirty="0"/>
              <a:t>Statistics for seed and acceleration</a:t>
            </a:r>
            <a:endParaRPr lang="sv-SE" dirty="0"/>
          </a:p>
        </p:txBody>
      </p:sp>
      <p:pic>
        <p:nvPicPr>
          <p:cNvPr id="5" name="Picture 4">
            <a:extLst>
              <a:ext uri="{FF2B5EF4-FFF2-40B4-BE49-F238E27FC236}">
                <a16:creationId xmlns:a16="http://schemas.microsoft.com/office/drawing/2014/main" id="{3C80E2EA-B100-D110-CCEF-56F270FC0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6385"/>
            <a:ext cx="4230720" cy="574458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22D0A65-9E04-8018-E1A2-E4B1D78342C2}"/>
                  </a:ext>
                </a:extLst>
              </p:cNvPr>
              <p:cNvSpPr txBox="1"/>
              <p:nvPr/>
            </p:nvSpPr>
            <p:spPr>
              <a:xfrm>
                <a:off x="3955303" y="5992465"/>
                <a:ext cx="2362201" cy="797013"/>
              </a:xfrm>
              <a:prstGeom prst="rect">
                <a:avLst/>
              </a:prstGeom>
              <a:noFill/>
            </p:spPr>
            <p:txBody>
              <a:bodyPr wrap="square" rtlCol="0">
                <a:spAutoFit/>
              </a:bodyPr>
              <a:lstStyle/>
              <a:p>
                <a:r>
                  <a:rPr lang="en-US" dirty="0">
                    <a:solidFill>
                      <a:srgbClr val="000000"/>
                    </a:solidFill>
                  </a:rPr>
                  <a:t>Ratio = </a:t>
                </a:r>
                <a14:m>
                  <m:oMath xmlns:m="http://schemas.openxmlformats.org/officeDocument/2006/math">
                    <m:f>
                      <m:fPr>
                        <m:ctrlPr>
                          <a:rPr lang="en-US" b="0" i="1" smtClean="0">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1−5 </m:t>
                            </m:r>
                            <m:r>
                              <m:rPr>
                                <m:sty m:val="p"/>
                              </m:rPr>
                              <a:rPr lang="en-US" i="0">
                                <a:solidFill>
                                  <a:srgbClr val="000000"/>
                                </a:solidFill>
                                <a:latin typeface="Cambria Math" panose="02040503050406030204" pitchFamily="18" charset="0"/>
                              </a:rPr>
                              <m:t>KeV</m:t>
                            </m:r>
                          </m:sub>
                        </m:sSub>
                      </m:num>
                      <m:den>
                        <m:sSub>
                          <m:sSubPr>
                            <m:ctrlPr>
                              <a:rPr lang="en-US" b="0" i="1" smtClean="0">
                                <a:solidFill>
                                  <a:srgbClr val="000000"/>
                                </a:solidFill>
                                <a:latin typeface="Cambria Math" panose="02040503050406030204" pitchFamily="18" charset="0"/>
                              </a:rPr>
                            </m:ctrlPr>
                          </m:sSubPr>
                          <m:e>
                            <m:d>
                              <m:dPr>
                                <m:begChr m:val="⟨"/>
                                <m:endChr m:val="⟩"/>
                                <m:ctrlPr>
                                  <a:rPr lang="en-US" b="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1−5 </m:t>
                                    </m:r>
                                    <m:r>
                                      <m:rPr>
                                        <m:sty m:val="p"/>
                                      </m:rPr>
                                      <a:rPr lang="en-US" i="0">
                                        <a:solidFill>
                                          <a:srgbClr val="000000"/>
                                        </a:solidFill>
                                        <a:latin typeface="Cambria Math" panose="02040503050406030204" pitchFamily="18" charset="0"/>
                                      </a:rPr>
                                      <m:t>KeV</m:t>
                                    </m:r>
                                  </m:sub>
                                </m:sSub>
                              </m:e>
                            </m:d>
                          </m:e>
                          <m:sub>
                            <m:r>
                              <m:rPr>
                                <m:sty m:val="p"/>
                              </m:rPr>
                              <a:rPr lang="en-US" b="0" i="0" smtClean="0">
                                <a:solidFill>
                                  <a:srgbClr val="000000"/>
                                </a:solidFill>
                                <a:latin typeface="Cambria Math" panose="02040503050406030204" pitchFamily="18" charset="0"/>
                              </a:rPr>
                              <m:t>BG</m:t>
                            </m:r>
                          </m:sub>
                        </m:sSub>
                      </m:den>
                    </m:f>
                  </m:oMath>
                </a14:m>
                <a:endParaRPr lang="en-US" b="0" dirty="0">
                  <a:solidFill>
                    <a:srgbClr val="000000"/>
                  </a:solidFill>
                </a:endParaRPr>
              </a:p>
              <a:p>
                <a:endParaRPr lang="en-US" dirty="0">
                  <a:solidFill>
                    <a:srgbClr val="000000"/>
                  </a:solidFill>
                </a:endParaRPr>
              </a:p>
            </p:txBody>
          </p:sp>
        </mc:Choice>
        <mc:Fallback xmlns="">
          <p:sp>
            <p:nvSpPr>
              <p:cNvPr id="6" name="TextBox 5">
                <a:extLst>
                  <a:ext uri="{FF2B5EF4-FFF2-40B4-BE49-F238E27FC236}">
                    <a16:creationId xmlns:a16="http://schemas.microsoft.com/office/drawing/2014/main" id="{E22D0A65-9E04-8018-E1A2-E4B1D78342C2}"/>
                  </a:ext>
                </a:extLst>
              </p:cNvPr>
              <p:cNvSpPr txBox="1">
                <a:spLocks noRot="1" noChangeAspect="1" noMove="1" noResize="1" noEditPoints="1" noAdjustHandles="1" noChangeArrowheads="1" noChangeShapeType="1" noTextEdit="1"/>
              </p:cNvSpPr>
              <p:nvPr/>
            </p:nvSpPr>
            <p:spPr>
              <a:xfrm>
                <a:off x="3955303" y="5992465"/>
                <a:ext cx="2362201" cy="797013"/>
              </a:xfrm>
              <a:prstGeom prst="rect">
                <a:avLst/>
              </a:prstGeom>
              <a:blipFill>
                <a:blip r:embed="rId5"/>
                <a:stretch>
                  <a:fillRect l="-213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D809D55-336C-DB3A-60E0-7F90B67C4898}"/>
              </a:ext>
            </a:extLst>
          </p:cNvPr>
          <p:cNvSpPr txBox="1"/>
          <p:nvPr/>
        </p:nvSpPr>
        <p:spPr>
          <a:xfrm>
            <a:off x="4521896" y="1082374"/>
            <a:ext cx="7357588" cy="2031325"/>
          </a:xfrm>
          <a:prstGeom prst="rect">
            <a:avLst/>
          </a:prstGeom>
          <a:noFill/>
        </p:spPr>
        <p:txBody>
          <a:bodyPr wrap="square">
            <a:spAutoFit/>
          </a:bodyPr>
          <a:lstStyle/>
          <a:p>
            <a:pPr algn="ctr"/>
            <a:r>
              <a:rPr lang="en-US" u="sng" dirty="0">
                <a:solidFill>
                  <a:srgbClr val="00B050"/>
                </a:solidFill>
              </a:rPr>
              <a:t>Seed</a:t>
            </a:r>
            <a:r>
              <a:rPr lang="en-US" u="sng" dirty="0">
                <a:solidFill>
                  <a:srgbClr val="000000"/>
                </a:solidFill>
              </a:rPr>
              <a:t> events (FEEPS &gt; 100 KeV) </a:t>
            </a:r>
          </a:p>
          <a:p>
            <a:endParaRPr lang="en-US" dirty="0">
              <a:solidFill>
                <a:srgbClr val="000000"/>
              </a:solidFill>
            </a:endParaRPr>
          </a:p>
          <a:p>
            <a:r>
              <a:rPr lang="en-US" dirty="0">
                <a:solidFill>
                  <a:srgbClr val="7030A0"/>
                </a:solidFill>
              </a:rPr>
              <a:t>CH</a:t>
            </a:r>
            <a:r>
              <a:rPr lang="en-US" dirty="0">
                <a:solidFill>
                  <a:srgbClr val="000000"/>
                </a:solidFill>
              </a:rPr>
              <a:t> (78%), </a:t>
            </a:r>
            <a:r>
              <a:rPr lang="en-US" dirty="0">
                <a:solidFill>
                  <a:srgbClr val="7030A0"/>
                </a:solidFill>
              </a:rPr>
              <a:t>CH</a:t>
            </a:r>
            <a:r>
              <a:rPr lang="en-US" dirty="0">
                <a:solidFill>
                  <a:srgbClr val="000000"/>
                </a:solidFill>
              </a:rPr>
              <a:t> (40%), </a:t>
            </a:r>
            <a:r>
              <a:rPr lang="en-US" dirty="0">
                <a:solidFill>
                  <a:srgbClr val="7030A0"/>
                </a:solidFill>
              </a:rPr>
              <a:t>CH</a:t>
            </a:r>
            <a:r>
              <a:rPr lang="en-US" dirty="0">
                <a:solidFill>
                  <a:srgbClr val="000000"/>
                </a:solidFill>
              </a:rPr>
              <a:t>(79%), </a:t>
            </a:r>
            <a:r>
              <a:rPr lang="en-US" dirty="0">
                <a:solidFill>
                  <a:srgbClr val="7030A0"/>
                </a:solidFill>
              </a:rPr>
              <a:t>CH</a:t>
            </a:r>
            <a:r>
              <a:rPr lang="en-US" dirty="0">
                <a:solidFill>
                  <a:srgbClr val="000000"/>
                </a:solidFill>
              </a:rPr>
              <a:t> (39%), </a:t>
            </a:r>
            <a:r>
              <a:rPr lang="en-US" dirty="0">
                <a:solidFill>
                  <a:srgbClr val="7030A0"/>
                </a:solidFill>
              </a:rPr>
              <a:t>CH</a:t>
            </a:r>
            <a:r>
              <a:rPr lang="en-US" dirty="0">
                <a:solidFill>
                  <a:srgbClr val="000000"/>
                </a:solidFill>
              </a:rPr>
              <a:t>(77%), </a:t>
            </a:r>
            <a:r>
              <a:rPr lang="en-US" dirty="0">
                <a:solidFill>
                  <a:srgbClr val="7030A0"/>
                </a:solidFill>
              </a:rPr>
              <a:t>CH</a:t>
            </a:r>
            <a:r>
              <a:rPr lang="en-US" dirty="0">
                <a:solidFill>
                  <a:srgbClr val="000000"/>
                </a:solidFill>
              </a:rPr>
              <a:t>(79%)</a:t>
            </a:r>
          </a:p>
          <a:p>
            <a:endParaRPr lang="en-US" dirty="0">
              <a:solidFill>
                <a:srgbClr val="000000"/>
              </a:solidFill>
            </a:endParaRPr>
          </a:p>
          <a:p>
            <a:pPr algn="ctr"/>
            <a:r>
              <a:rPr lang="en-US" u="sng" dirty="0">
                <a:solidFill>
                  <a:srgbClr val="FF0000"/>
                </a:solidFill>
              </a:rPr>
              <a:t>No-seed </a:t>
            </a:r>
            <a:r>
              <a:rPr lang="en-US" u="sng" dirty="0">
                <a:solidFill>
                  <a:srgbClr val="000000"/>
                </a:solidFill>
              </a:rPr>
              <a:t>(FEEPS = Noise)</a:t>
            </a:r>
          </a:p>
          <a:p>
            <a:endParaRPr lang="en-US" dirty="0">
              <a:solidFill>
                <a:srgbClr val="000000"/>
              </a:solidFill>
            </a:endParaRPr>
          </a:p>
          <a:p>
            <a:r>
              <a:rPr lang="en-US" dirty="0">
                <a:solidFill>
                  <a:srgbClr val="0000FF"/>
                </a:solidFill>
              </a:rPr>
              <a:t>SB </a:t>
            </a:r>
            <a:r>
              <a:rPr lang="en-US" dirty="0">
                <a:solidFill>
                  <a:srgbClr val="000000"/>
                </a:solidFill>
              </a:rPr>
              <a:t>(80%),  </a:t>
            </a:r>
            <a:r>
              <a:rPr lang="en-US" dirty="0">
                <a:solidFill>
                  <a:srgbClr val="0000FF"/>
                </a:solidFill>
              </a:rPr>
              <a:t>SB</a:t>
            </a:r>
            <a:r>
              <a:rPr lang="en-US" dirty="0">
                <a:solidFill>
                  <a:srgbClr val="000000"/>
                </a:solidFill>
              </a:rPr>
              <a:t>(42%), </a:t>
            </a:r>
            <a:r>
              <a:rPr lang="en-US" dirty="0">
                <a:solidFill>
                  <a:srgbClr val="FFC000"/>
                </a:solidFill>
              </a:rPr>
              <a:t>EJ</a:t>
            </a:r>
            <a:r>
              <a:rPr lang="en-US" dirty="0">
                <a:solidFill>
                  <a:srgbClr val="000000"/>
                </a:solidFill>
              </a:rPr>
              <a:t> (55%) </a:t>
            </a:r>
            <a:r>
              <a:rPr lang="en-US" dirty="0">
                <a:solidFill>
                  <a:srgbClr val="0000FF"/>
                </a:solidFill>
              </a:rPr>
              <a:t>SB</a:t>
            </a:r>
            <a:r>
              <a:rPr lang="en-US" dirty="0">
                <a:solidFill>
                  <a:srgbClr val="000000"/>
                </a:solidFill>
              </a:rPr>
              <a:t> (44%), </a:t>
            </a:r>
            <a:r>
              <a:rPr lang="en-US" dirty="0">
                <a:solidFill>
                  <a:srgbClr val="0000FF"/>
                </a:solidFill>
              </a:rPr>
              <a:t>SR</a:t>
            </a:r>
            <a:r>
              <a:rPr lang="en-US" dirty="0">
                <a:solidFill>
                  <a:srgbClr val="000000"/>
                </a:solidFill>
              </a:rPr>
              <a:t>(63%), </a:t>
            </a:r>
            <a:r>
              <a:rPr lang="en-US" dirty="0">
                <a:solidFill>
                  <a:srgbClr val="0000FF"/>
                </a:solidFill>
              </a:rPr>
              <a:t>SB</a:t>
            </a:r>
            <a:r>
              <a:rPr lang="en-US" dirty="0">
                <a:solidFill>
                  <a:srgbClr val="000000"/>
                </a:solidFill>
              </a:rPr>
              <a:t> (46%)</a:t>
            </a:r>
          </a:p>
        </p:txBody>
      </p:sp>
      <p:sp>
        <p:nvSpPr>
          <p:cNvPr id="12" name="TextBox 11">
            <a:extLst>
              <a:ext uri="{FF2B5EF4-FFF2-40B4-BE49-F238E27FC236}">
                <a16:creationId xmlns:a16="http://schemas.microsoft.com/office/drawing/2014/main" id="{AD29563E-335D-2873-40CB-98EBB3F67C16}"/>
              </a:ext>
            </a:extLst>
          </p:cNvPr>
          <p:cNvSpPr txBox="1"/>
          <p:nvPr/>
        </p:nvSpPr>
        <p:spPr>
          <a:xfrm>
            <a:off x="9377359" y="6393219"/>
            <a:ext cx="2884700" cy="276999"/>
          </a:xfrm>
          <a:prstGeom prst="rect">
            <a:avLst/>
          </a:prstGeom>
          <a:noFill/>
        </p:spPr>
        <p:txBody>
          <a:bodyPr wrap="none" rtlCol="0">
            <a:spAutoFit/>
          </a:bodyPr>
          <a:lstStyle/>
          <a:p>
            <a:r>
              <a:rPr lang="en-US" sz="1200" dirty="0">
                <a:solidFill>
                  <a:srgbClr val="000000"/>
                </a:solidFill>
              </a:rPr>
              <a:t>Terry Liu+ ( 2017) noticed similar trends</a:t>
            </a:r>
          </a:p>
        </p:txBody>
      </p:sp>
      <p:sp>
        <p:nvSpPr>
          <p:cNvPr id="4" name="TextBox 3">
            <a:extLst>
              <a:ext uri="{FF2B5EF4-FFF2-40B4-BE49-F238E27FC236}">
                <a16:creationId xmlns:a16="http://schemas.microsoft.com/office/drawing/2014/main" id="{42C4A624-4081-EB8F-96C6-EAB262A727BE}"/>
              </a:ext>
            </a:extLst>
          </p:cNvPr>
          <p:cNvSpPr txBox="1"/>
          <p:nvPr/>
        </p:nvSpPr>
        <p:spPr>
          <a:xfrm>
            <a:off x="6042086" y="3448023"/>
            <a:ext cx="4605748" cy="276999"/>
          </a:xfrm>
          <a:prstGeom prst="rect">
            <a:avLst/>
          </a:prstGeom>
          <a:noFill/>
        </p:spPr>
        <p:txBody>
          <a:bodyPr wrap="none" rtlCol="0">
            <a:spAutoFit/>
          </a:bodyPr>
          <a:lstStyle/>
          <a:p>
            <a:r>
              <a:rPr lang="en-US" sz="1200" dirty="0">
                <a:solidFill>
                  <a:srgbClr val="000000"/>
                </a:solidFill>
              </a:rPr>
              <a:t>Using: [Xu and </a:t>
            </a:r>
            <a:r>
              <a:rPr lang="en-US" sz="1200" dirty="0" err="1">
                <a:solidFill>
                  <a:srgbClr val="000000"/>
                </a:solidFill>
              </a:rPr>
              <a:t>Borosvky</a:t>
            </a:r>
            <a:r>
              <a:rPr lang="en-US" sz="1200" dirty="0">
                <a:solidFill>
                  <a:srgbClr val="000000"/>
                </a:solidFill>
              </a:rPr>
              <a:t> 2014, </a:t>
            </a:r>
            <a:r>
              <a:rPr lang="en-US" sz="1200" dirty="0" err="1">
                <a:solidFill>
                  <a:srgbClr val="000000"/>
                </a:solidFill>
              </a:rPr>
              <a:t>Camporeale</a:t>
            </a:r>
            <a:r>
              <a:rPr lang="en-US" sz="1200" dirty="0">
                <a:solidFill>
                  <a:srgbClr val="000000"/>
                </a:solidFill>
              </a:rPr>
              <a:t>+ 2017] methodology</a:t>
            </a:r>
          </a:p>
        </p:txBody>
      </p:sp>
      <p:sp>
        <p:nvSpPr>
          <p:cNvPr id="9" name="TextBox 8">
            <a:extLst>
              <a:ext uri="{FF2B5EF4-FFF2-40B4-BE49-F238E27FC236}">
                <a16:creationId xmlns:a16="http://schemas.microsoft.com/office/drawing/2014/main" id="{A3FFC1BB-E4F3-31A5-4F08-28022256092F}"/>
              </a:ext>
            </a:extLst>
          </p:cNvPr>
          <p:cNvSpPr txBox="1"/>
          <p:nvPr/>
        </p:nvSpPr>
        <p:spPr>
          <a:xfrm>
            <a:off x="0" y="6439418"/>
            <a:ext cx="6484467" cy="230832"/>
          </a:xfrm>
          <a:prstGeom prst="rect">
            <a:avLst/>
          </a:prstGeom>
          <a:noFill/>
        </p:spPr>
        <p:txBody>
          <a:bodyPr wrap="none" rtlCol="0">
            <a:spAutoFit/>
          </a:bodyPr>
          <a:lstStyle/>
          <a:p>
            <a:r>
              <a:rPr lang="en-US" sz="900" dirty="0">
                <a:solidFill>
                  <a:srgbClr val="000000"/>
                </a:solidFill>
              </a:rPr>
              <a:t>Raptis+ 2024 (Revealing an Unexpectedly Low Electron Injection Threshold via Reinforced Shock Acceleration – Accepted)</a:t>
            </a:r>
          </a:p>
        </p:txBody>
      </p:sp>
    </p:spTree>
    <p:extLst>
      <p:ext uri="{BB962C8B-B14F-4D97-AF65-F5344CB8AC3E}">
        <p14:creationId xmlns:p14="http://schemas.microsoft.com/office/powerpoint/2010/main" val="1155423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9375F0-B380-E40B-D0FE-0E6E8A237B7C}"/>
              </a:ext>
            </a:extLst>
          </p:cNvPr>
          <p:cNvPicPr>
            <a:picLocks noGrp="1" noChangeAspect="1"/>
          </p:cNvPicPr>
          <p:nvPr>
            <p:ph idx="1"/>
          </p:nvPr>
        </p:nvPicPr>
        <p:blipFill>
          <a:blip r:embed="rId2"/>
          <a:stretch>
            <a:fillRect/>
          </a:stretch>
        </p:blipFill>
        <p:spPr>
          <a:xfrm>
            <a:off x="2454433" y="1227746"/>
            <a:ext cx="9737567" cy="5187005"/>
          </a:xfrm>
        </p:spPr>
      </p:pic>
      <p:sp>
        <p:nvSpPr>
          <p:cNvPr id="3" name="Title 2">
            <a:extLst>
              <a:ext uri="{FF2B5EF4-FFF2-40B4-BE49-F238E27FC236}">
                <a16:creationId xmlns:a16="http://schemas.microsoft.com/office/drawing/2014/main" id="{AF3DBF4E-9E3B-1F44-432C-65667F24B6AA}"/>
              </a:ext>
            </a:extLst>
          </p:cNvPr>
          <p:cNvSpPr>
            <a:spLocks noGrp="1"/>
          </p:cNvSpPr>
          <p:nvPr>
            <p:ph type="title"/>
          </p:nvPr>
        </p:nvSpPr>
        <p:spPr/>
        <p:txBody>
          <a:bodyPr/>
          <a:lstStyle/>
          <a:p>
            <a:pPr algn="ctr"/>
            <a:r>
              <a:rPr lang="en-US" dirty="0"/>
              <a:t>Location of SCs and IMF conditions</a:t>
            </a:r>
          </a:p>
        </p:txBody>
      </p:sp>
      <p:sp>
        <p:nvSpPr>
          <p:cNvPr id="2" name="TextBox 1">
            <a:extLst>
              <a:ext uri="{FF2B5EF4-FFF2-40B4-BE49-F238E27FC236}">
                <a16:creationId xmlns:a16="http://schemas.microsoft.com/office/drawing/2014/main" id="{AFCC4742-89B6-C517-9B08-C507882D0AD0}"/>
              </a:ext>
            </a:extLst>
          </p:cNvPr>
          <p:cNvSpPr txBox="1"/>
          <p:nvPr/>
        </p:nvSpPr>
        <p:spPr>
          <a:xfrm>
            <a:off x="0" y="1997839"/>
            <a:ext cx="2223436"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500" b="1" dirty="0">
                <a:solidFill>
                  <a:srgbClr val="000000"/>
                </a:solidFill>
              </a:rPr>
              <a:t>(A)</a:t>
            </a:r>
          </a:p>
          <a:p>
            <a:pPr marL="342900" indent="-342900">
              <a:buFont typeface="+mj-lt"/>
              <a:buAutoNum type="arabicPeriod"/>
            </a:pPr>
            <a:r>
              <a:rPr lang="en-US" sz="1500" dirty="0">
                <a:solidFill>
                  <a:srgbClr val="000000"/>
                </a:solidFill>
              </a:rPr>
              <a:t>Cluster: Upstream</a:t>
            </a:r>
          </a:p>
          <a:p>
            <a:pPr marL="342900" indent="-342900">
              <a:buFont typeface="+mj-lt"/>
              <a:buAutoNum type="arabicPeriod"/>
            </a:pPr>
            <a:r>
              <a:rPr lang="en-US" sz="1500" dirty="0">
                <a:solidFill>
                  <a:srgbClr val="000000"/>
                </a:solidFill>
              </a:rPr>
              <a:t>MMS : Downstream</a:t>
            </a:r>
          </a:p>
          <a:p>
            <a:pPr algn="ctr"/>
            <a:endParaRPr lang="en-US" sz="1500" dirty="0">
              <a:solidFill>
                <a:srgbClr val="000000"/>
              </a:solidFill>
            </a:endParaRPr>
          </a:p>
          <a:p>
            <a:pPr algn="ctr"/>
            <a:r>
              <a:rPr lang="en-US" sz="1500" b="1" dirty="0">
                <a:solidFill>
                  <a:srgbClr val="000000"/>
                </a:solidFill>
              </a:rPr>
              <a:t>(B)</a:t>
            </a:r>
          </a:p>
          <a:p>
            <a:pPr marL="342900" indent="-342900">
              <a:buFont typeface="+mj-lt"/>
              <a:buAutoNum type="arabicPeriod"/>
            </a:pPr>
            <a:r>
              <a:rPr lang="en-US" sz="1500" dirty="0">
                <a:solidFill>
                  <a:srgbClr val="000000"/>
                </a:solidFill>
              </a:rPr>
              <a:t>L1 monitors apart</a:t>
            </a:r>
          </a:p>
          <a:p>
            <a:pPr algn="ctr"/>
            <a:endParaRPr lang="en-US" sz="1500" dirty="0">
              <a:solidFill>
                <a:srgbClr val="000000"/>
              </a:solidFill>
            </a:endParaRPr>
          </a:p>
          <a:p>
            <a:pPr algn="ctr"/>
            <a:br>
              <a:rPr lang="en-US" sz="1500" dirty="0">
                <a:solidFill>
                  <a:srgbClr val="000000"/>
                </a:solidFill>
              </a:rPr>
            </a:br>
            <a:r>
              <a:rPr lang="en-US" sz="1500" b="1" dirty="0">
                <a:solidFill>
                  <a:srgbClr val="000000"/>
                </a:solidFill>
              </a:rPr>
              <a:t>(C)</a:t>
            </a:r>
          </a:p>
          <a:p>
            <a:pPr marL="342900" indent="-342900">
              <a:buFont typeface="+mj-lt"/>
              <a:buAutoNum type="arabicPeriod"/>
            </a:pPr>
            <a:r>
              <a:rPr lang="en-US" sz="1500" dirty="0">
                <a:solidFill>
                  <a:srgbClr val="000000"/>
                </a:solidFill>
              </a:rPr>
              <a:t>Temporal &amp; spatial Variability ++</a:t>
            </a:r>
          </a:p>
          <a:p>
            <a:pPr marL="342900" indent="-342900">
              <a:buFont typeface="+mj-lt"/>
              <a:buAutoNum type="arabicPeriod"/>
            </a:pPr>
            <a:r>
              <a:rPr lang="en-US" sz="1500" dirty="0">
                <a:solidFill>
                  <a:srgbClr val="000000"/>
                </a:solidFill>
              </a:rPr>
              <a:t>Discontinuities ++</a:t>
            </a:r>
          </a:p>
        </p:txBody>
      </p:sp>
    </p:spTree>
    <p:extLst>
      <p:ext uri="{BB962C8B-B14F-4D97-AF65-F5344CB8AC3E}">
        <p14:creationId xmlns:p14="http://schemas.microsoft.com/office/powerpoint/2010/main" val="307222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7FF8E9-C870-801B-CF76-378C61F51A24}"/>
              </a:ext>
            </a:extLst>
          </p:cNvPr>
          <p:cNvSpPr>
            <a:spLocks noGrp="1"/>
          </p:cNvSpPr>
          <p:nvPr>
            <p:ph type="title"/>
          </p:nvPr>
        </p:nvSpPr>
        <p:spPr/>
        <p:txBody>
          <a:bodyPr/>
          <a:lstStyle/>
          <a:p>
            <a:pPr algn="ctr"/>
            <a:r>
              <a:rPr lang="en-US" dirty="0"/>
              <a:t>Discussing new models</a:t>
            </a:r>
            <a:endParaRPr lang="LID4096" dirty="0"/>
          </a:p>
        </p:txBody>
      </p:sp>
      <p:pic>
        <p:nvPicPr>
          <p:cNvPr id="4" name="Picture 2" descr="Standards">
            <a:extLst>
              <a:ext uri="{FF2B5EF4-FFF2-40B4-BE49-F238E27FC236}">
                <a16:creationId xmlns:a16="http://schemas.microsoft.com/office/drawing/2014/main" id="{ADEE23A0-2863-D3B5-5F9C-07EF2FE7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341" y="1056700"/>
            <a:ext cx="8923318" cy="50505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A5AB38-D38B-7CFB-9902-6B111B5F2922}"/>
              </a:ext>
            </a:extLst>
          </p:cNvPr>
          <p:cNvSpPr txBox="1"/>
          <p:nvPr/>
        </p:nvSpPr>
        <p:spPr>
          <a:xfrm>
            <a:off x="-13205" y="6374909"/>
            <a:ext cx="4363695" cy="307777"/>
          </a:xfrm>
          <a:prstGeom prst="rect">
            <a:avLst/>
          </a:prstGeom>
          <a:noFill/>
        </p:spPr>
        <p:txBody>
          <a:bodyPr wrap="none" rtlCol="0">
            <a:spAutoFit/>
          </a:bodyPr>
          <a:lstStyle/>
          <a:p>
            <a:r>
              <a:rPr lang="en-US" sz="1400" dirty="0">
                <a:solidFill>
                  <a:srgbClr val="FF0000"/>
                </a:solidFill>
              </a:rPr>
              <a:t>*In our case models, mechanisms, explanations etc. </a:t>
            </a:r>
            <a:endParaRPr lang="LID4096" sz="1400" dirty="0">
              <a:solidFill>
                <a:srgbClr val="FF0000"/>
              </a:solidFill>
            </a:endParaRPr>
          </a:p>
        </p:txBody>
      </p:sp>
      <p:sp>
        <p:nvSpPr>
          <p:cNvPr id="12" name="TextBox 11">
            <a:extLst>
              <a:ext uri="{FF2B5EF4-FFF2-40B4-BE49-F238E27FC236}">
                <a16:creationId xmlns:a16="http://schemas.microsoft.com/office/drawing/2014/main" id="{8F526724-4A8A-81BD-E00C-A80A896DB5CF}"/>
              </a:ext>
            </a:extLst>
          </p:cNvPr>
          <p:cNvSpPr txBox="1"/>
          <p:nvPr/>
        </p:nvSpPr>
        <p:spPr>
          <a:xfrm>
            <a:off x="8617131" y="1281551"/>
            <a:ext cx="186366" cy="369332"/>
          </a:xfrm>
          <a:prstGeom prst="rect">
            <a:avLst/>
          </a:prstGeom>
          <a:noFill/>
        </p:spPr>
        <p:txBody>
          <a:bodyPr wrap="square">
            <a:spAutoFit/>
          </a:bodyPr>
          <a:lstStyle/>
          <a:p>
            <a:r>
              <a:rPr lang="en-US" sz="1800" dirty="0">
                <a:solidFill>
                  <a:srgbClr val="FF0000"/>
                </a:solidFill>
              </a:rPr>
              <a:t>*</a:t>
            </a:r>
            <a:endParaRPr lang="en-US" dirty="0"/>
          </a:p>
        </p:txBody>
      </p:sp>
    </p:spTree>
    <p:extLst>
      <p:ext uri="{BB962C8B-B14F-4D97-AF65-F5344CB8AC3E}">
        <p14:creationId xmlns:p14="http://schemas.microsoft.com/office/powerpoint/2010/main" val="3065506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Earth’s </a:t>
            </a:r>
            <a:r>
              <a:rPr lang="en-US" dirty="0" err="1"/>
              <a:t>Qpar</a:t>
            </a:r>
            <a:r>
              <a:rPr lang="en-US" dirty="0"/>
              <a:t> bow shock and foreshock</a:t>
            </a:r>
            <a:endParaRPr lang="sv-SE"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2A1A45-983A-DE9C-5C79-A587F0546346}"/>
                  </a:ext>
                </a:extLst>
              </p:cNvPr>
              <p:cNvSpPr txBox="1"/>
              <p:nvPr/>
            </p:nvSpPr>
            <p:spPr>
              <a:xfrm>
                <a:off x="6406994" y="1609106"/>
                <a:ext cx="5785006" cy="4985980"/>
              </a:xfrm>
              <a:prstGeom prst="rect">
                <a:avLst/>
              </a:prstGeom>
              <a:noFill/>
            </p:spPr>
            <p:txBody>
              <a:bodyPr wrap="square" rtlCol="0">
                <a:spAutoFit/>
              </a:bodyPr>
              <a:lstStyle/>
              <a:p>
                <a:pPr algn="ctr"/>
                <a:r>
                  <a:rPr lang="en-US" dirty="0">
                    <a:solidFill>
                      <a:srgbClr val="0070C0"/>
                    </a:solidFill>
                  </a:rPr>
                  <a:t>Qpar shocks (</a:t>
                </a:r>
                <a14:m>
                  <m:oMath xmlns:m="http://schemas.openxmlformats.org/officeDocument/2006/math">
                    <m:sSub>
                      <m:sSubPr>
                        <m:ctrlPr>
                          <a:rPr lang="en-US" i="1" dirty="0" smtClean="0">
                            <a:solidFill>
                              <a:srgbClr val="0070C0"/>
                            </a:solidFill>
                            <a:latin typeface="Cambria Math" panose="02040503050406030204" pitchFamily="18" charset="0"/>
                          </a:rPr>
                        </m:ctrlPr>
                      </m:sSubPr>
                      <m:e>
                        <m:r>
                          <a:rPr lang="el-GR" b="0" i="1" dirty="0" smtClean="0">
                            <a:solidFill>
                              <a:srgbClr val="0070C0"/>
                            </a:solidFill>
                            <a:latin typeface="Cambria Math" panose="02040503050406030204" pitchFamily="18" charset="0"/>
                          </a:rPr>
                          <m:t>𝜃</m:t>
                        </m:r>
                      </m:e>
                      <m:sub>
                        <m:r>
                          <a:rPr lang="en-US" b="0" i="1" dirty="0" smtClean="0">
                            <a:solidFill>
                              <a:srgbClr val="0070C0"/>
                            </a:solidFill>
                            <a:latin typeface="Cambria Math" panose="02040503050406030204" pitchFamily="18" charset="0"/>
                          </a:rPr>
                          <m:t>𝐵𝑛</m:t>
                        </m:r>
                      </m:sub>
                    </m:sSub>
                    <m:r>
                      <a:rPr lang="en-US" b="0" i="1" dirty="0" smtClean="0">
                        <a:solidFill>
                          <a:srgbClr val="0070C0"/>
                        </a:solidFill>
                        <a:latin typeface="Cambria Math" panose="02040503050406030204" pitchFamily="18" charset="0"/>
                      </a:rPr>
                      <m:t>&lt;~</m:t>
                    </m:r>
                    <m:sSup>
                      <m:sSupPr>
                        <m:ctrlPr>
                          <a:rPr lang="en-US" i="1" dirty="0" smtClean="0">
                            <a:solidFill>
                              <a:srgbClr val="0070C0"/>
                            </a:solidFill>
                            <a:latin typeface="Cambria Math" panose="02040503050406030204" pitchFamily="18" charset="0"/>
                          </a:rPr>
                        </m:ctrlPr>
                      </m:sSupPr>
                      <m:e>
                        <m:r>
                          <a:rPr lang="en-US" b="0" i="1" dirty="0" smtClean="0">
                            <a:solidFill>
                              <a:srgbClr val="0070C0"/>
                            </a:solidFill>
                            <a:latin typeface="Cambria Math" panose="02040503050406030204" pitchFamily="18" charset="0"/>
                          </a:rPr>
                          <m:t>45</m:t>
                        </m:r>
                      </m:e>
                      <m:sup>
                        <m:r>
                          <a:rPr lang="en-US" b="0" i="1" dirty="0">
                            <a:solidFill>
                              <a:srgbClr val="0070C0"/>
                            </a:solidFill>
                            <a:latin typeface="Cambria Math" panose="02040503050406030204" pitchFamily="18" charset="0"/>
                            <a:ea typeface="Cambria Math" panose="02040503050406030204" pitchFamily="18" charset="0"/>
                          </a:rPr>
                          <m:t>∘</m:t>
                        </m:r>
                      </m:sup>
                    </m:sSup>
                    <m:r>
                      <a:rPr lang="en-US" b="0" i="1" dirty="0" smtClean="0">
                        <a:solidFill>
                          <a:srgbClr val="0070C0"/>
                        </a:solidFill>
                        <a:latin typeface="Cambria Math" panose="02040503050406030204" pitchFamily="18" charset="0"/>
                      </a:rPr>
                      <m:t>⁡</m:t>
                    </m:r>
                  </m:oMath>
                </a14:m>
                <a:r>
                  <a:rPr lang="en-US" dirty="0">
                    <a:solidFill>
                      <a:srgbClr val="0070C0"/>
                    </a:solidFill>
                  </a:rPr>
                  <a:t>)</a:t>
                </a:r>
              </a:p>
              <a:p>
                <a:pPr algn="ctr"/>
                <a:endParaRPr lang="en-US" u="sng" dirty="0"/>
              </a:p>
              <a:p>
                <a:pPr marL="285750" indent="-285750">
                  <a:buFontTx/>
                  <a:buChar char="-"/>
                </a:pPr>
                <a:r>
                  <a:rPr lang="en-US" dirty="0">
                    <a:solidFill>
                      <a:schemeClr val="tx1">
                        <a:lumMod val="50000"/>
                      </a:schemeClr>
                    </a:solidFill>
                  </a:rPr>
                  <a:t>Very </a:t>
                </a:r>
                <a:r>
                  <a:rPr lang="en-US" b="1" dirty="0">
                    <a:solidFill>
                      <a:schemeClr val="tx1">
                        <a:lumMod val="50000"/>
                      </a:schemeClr>
                    </a:solidFill>
                  </a:rPr>
                  <a:t>efficient particle accelerators</a:t>
                </a:r>
              </a:p>
              <a:p>
                <a:pPr marL="285750" indent="-285750">
                  <a:buFontTx/>
                  <a:buChar char="-"/>
                </a:pPr>
                <a:r>
                  <a:rPr lang="en-US" b="1" dirty="0">
                    <a:solidFill>
                      <a:srgbClr val="000000"/>
                    </a:solidFill>
                  </a:rPr>
                  <a:t>Transient phenomena </a:t>
                </a:r>
                <a:r>
                  <a:rPr lang="en-US" dirty="0">
                    <a:solidFill>
                      <a:srgbClr val="000000"/>
                    </a:solidFill>
                  </a:rPr>
                  <a:t>upstream and downstream*</a:t>
                </a:r>
              </a:p>
              <a:p>
                <a:pPr marL="285750" indent="-285750">
                  <a:buFontTx/>
                  <a:buChar char="-"/>
                </a:pPr>
                <a:r>
                  <a:rPr lang="en-US" dirty="0">
                    <a:solidFill>
                      <a:srgbClr val="000000"/>
                    </a:solidFill>
                  </a:rPr>
                  <a:t>ULF waves upstream and downstream</a:t>
                </a:r>
              </a:p>
              <a:p>
                <a:pPr marL="285750" indent="-285750">
                  <a:buFontTx/>
                  <a:buChar char="-"/>
                </a:pPr>
                <a:r>
                  <a:rPr lang="en-US" dirty="0">
                    <a:solidFill>
                      <a:srgbClr val="000000"/>
                    </a:solidFill>
                  </a:rPr>
                  <a:t>Kinetic plasma physics</a:t>
                </a:r>
              </a:p>
              <a:p>
                <a:pPr marL="285750" indent="-285750">
                  <a:buFontTx/>
                  <a:buChar char="-"/>
                </a:pPr>
                <a:r>
                  <a:rPr lang="en-US" dirty="0">
                    <a:solidFill>
                      <a:srgbClr val="000000"/>
                    </a:solidFill>
                  </a:rPr>
                  <a:t>Wave particle interaction</a:t>
                </a:r>
              </a:p>
              <a:p>
                <a:pPr marL="285750" indent="-285750">
                  <a:buFontTx/>
                  <a:buChar char="-"/>
                </a:pPr>
                <a:r>
                  <a:rPr lang="en-US" dirty="0">
                    <a:solidFill>
                      <a:srgbClr val="000000"/>
                    </a:solidFill>
                  </a:rPr>
                  <a:t>Turbulence</a:t>
                </a:r>
              </a:p>
              <a:p>
                <a:pPr marL="285750" indent="-285750">
                  <a:buFontTx/>
                  <a:buChar char="-"/>
                </a:pPr>
                <a:r>
                  <a:rPr lang="en-US" dirty="0">
                    <a:solidFill>
                      <a:srgbClr val="000000"/>
                    </a:solidFill>
                  </a:rPr>
                  <a:t>Current sheets &amp; reconnection</a:t>
                </a:r>
              </a:p>
              <a:p>
                <a:pPr marL="285750" indent="-285750">
                  <a:buFontTx/>
                  <a:buChar char="-"/>
                </a:pPr>
                <a:endParaRPr lang="en-US" dirty="0">
                  <a:solidFill>
                    <a:srgbClr val="000000"/>
                  </a:solidFill>
                </a:endParaRPr>
              </a:p>
              <a:p>
                <a:pPr marL="285750" indent="-285750">
                  <a:buFontTx/>
                  <a:buChar char="-"/>
                </a:pPr>
                <a:endParaRPr lang="en-US" dirty="0">
                  <a:solidFill>
                    <a:srgbClr val="000000"/>
                  </a:solidFill>
                </a:endParaRPr>
              </a:p>
              <a:p>
                <a:endParaRPr lang="en-US" dirty="0">
                  <a:solidFill>
                    <a:srgbClr val="000000"/>
                  </a:solidFill>
                </a:endParaRPr>
              </a:p>
              <a:p>
                <a:endParaRPr lang="en-US" dirty="0">
                  <a:solidFill>
                    <a:srgbClr val="000000"/>
                  </a:solidFill>
                </a:endParaRPr>
              </a:p>
              <a:p>
                <a:r>
                  <a:rPr lang="en-US" dirty="0">
                    <a:solidFill>
                      <a:srgbClr val="000000"/>
                    </a:solidFill>
                  </a:rPr>
                  <a:t>Term to use: Shock-generated transients**</a:t>
                </a:r>
              </a:p>
              <a:p>
                <a:endParaRPr lang="en-US" dirty="0">
                  <a:solidFill>
                    <a:srgbClr val="000000"/>
                  </a:solidFill>
                </a:endParaRPr>
              </a:p>
              <a:p>
                <a:endParaRPr lang="en-US" dirty="0">
                  <a:solidFill>
                    <a:srgbClr val="000000"/>
                  </a:solidFill>
                </a:endParaRPr>
              </a:p>
              <a:p>
                <a:endParaRPr lang="en-US" dirty="0">
                  <a:solidFill>
                    <a:srgbClr val="000000"/>
                  </a:solidFill>
                </a:endParaRPr>
              </a:p>
              <a:p>
                <a:r>
                  <a:rPr lang="en-US" sz="1200" dirty="0">
                    <a:solidFill>
                      <a:srgbClr val="000000"/>
                    </a:solidFill>
                  </a:rPr>
                  <a:t>** Credits: Heli Hietala? </a:t>
                </a:r>
                <a:r>
                  <a:rPr lang="en-US" sz="1200" dirty="0">
                    <a:solidFill>
                      <a:srgbClr val="000000"/>
                    </a:solidFill>
                    <a:hlinkClick r:id="rId3"/>
                  </a:rPr>
                  <a:t>https://www.youtube.com/watch?v=SJ88e8rwoDg</a:t>
                </a:r>
                <a:r>
                  <a:rPr lang="en-US" sz="1200" dirty="0">
                    <a:solidFill>
                      <a:srgbClr val="000000"/>
                    </a:solidFill>
                  </a:rPr>
                  <a:t> </a:t>
                </a:r>
              </a:p>
            </p:txBody>
          </p:sp>
        </mc:Choice>
        <mc:Fallback xmlns="">
          <p:sp>
            <p:nvSpPr>
              <p:cNvPr id="12" name="TextBox 11">
                <a:extLst>
                  <a:ext uri="{FF2B5EF4-FFF2-40B4-BE49-F238E27FC236}">
                    <a16:creationId xmlns:a16="http://schemas.microsoft.com/office/drawing/2014/main" id="{AF2A1A45-983A-DE9C-5C79-A587F0546346}"/>
                  </a:ext>
                </a:extLst>
              </p:cNvPr>
              <p:cNvSpPr txBox="1">
                <a:spLocks noRot="1" noChangeAspect="1" noMove="1" noResize="1" noEditPoints="1" noAdjustHandles="1" noChangeArrowheads="1" noChangeShapeType="1" noTextEdit="1"/>
              </p:cNvSpPr>
              <p:nvPr/>
            </p:nvSpPr>
            <p:spPr>
              <a:xfrm>
                <a:off x="6406994" y="1609106"/>
                <a:ext cx="5785006" cy="4985980"/>
              </a:xfrm>
              <a:prstGeom prst="rect">
                <a:avLst/>
              </a:prstGeom>
              <a:blipFill>
                <a:blip r:embed="rId4"/>
                <a:stretch>
                  <a:fillRect l="-875" t="-508"/>
                </a:stretch>
              </a:blipFill>
            </p:spPr>
            <p:txBody>
              <a:bodyPr/>
              <a:lstStyle/>
              <a:p>
                <a:r>
                  <a:rPr lang="en-US">
                    <a:noFill/>
                  </a:rPr>
                  <a:t> </a:t>
                </a:r>
              </a:p>
            </p:txBody>
          </p:sp>
        </mc:Fallback>
      </mc:AlternateContent>
      <p:pic>
        <p:nvPicPr>
          <p:cNvPr id="5124" name="Picture 4">
            <a:extLst>
              <a:ext uri="{FF2B5EF4-FFF2-40B4-BE49-F238E27FC236}">
                <a16:creationId xmlns:a16="http://schemas.microsoft.com/office/drawing/2014/main" id="{20E6EB32-A520-F36E-416E-806444644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79" y="703530"/>
            <a:ext cx="5785006" cy="57676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CEBAAEA0-EE50-C244-4BF2-84A9FE08A2D1}"/>
              </a:ext>
            </a:extLst>
          </p:cNvPr>
          <p:cNvCxnSpPr>
            <a:cxnSpLocks/>
          </p:cNvCxnSpPr>
          <p:nvPr/>
        </p:nvCxnSpPr>
        <p:spPr>
          <a:xfrm flipH="1">
            <a:off x="3170712" y="1803748"/>
            <a:ext cx="4566933" cy="21598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562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1A3AE0-3AF8-CF95-524C-80870BBD8F78}"/>
              </a:ext>
            </a:extLst>
          </p:cNvPr>
          <p:cNvSpPr>
            <a:spLocks noGrp="1"/>
          </p:cNvSpPr>
          <p:nvPr>
            <p:ph type="title"/>
          </p:nvPr>
        </p:nvSpPr>
        <p:spPr/>
        <p:txBody>
          <a:bodyPr/>
          <a:lstStyle/>
          <a:p>
            <a:pPr algn="ctr"/>
            <a:r>
              <a:rPr lang="en-US" dirty="0"/>
              <a:t>The anatomy of an HFA</a:t>
            </a:r>
          </a:p>
        </p:txBody>
      </p:sp>
      <p:pic>
        <p:nvPicPr>
          <p:cNvPr id="38" name="Picture 37">
            <a:extLst>
              <a:ext uri="{FF2B5EF4-FFF2-40B4-BE49-F238E27FC236}">
                <a16:creationId xmlns:a16="http://schemas.microsoft.com/office/drawing/2014/main" id="{A0F55518-0AA5-3DDF-034E-5CDF01122252}"/>
              </a:ext>
            </a:extLst>
          </p:cNvPr>
          <p:cNvPicPr>
            <a:picLocks noChangeAspect="1"/>
          </p:cNvPicPr>
          <p:nvPr/>
        </p:nvPicPr>
        <p:blipFill>
          <a:blip r:embed="rId3"/>
          <a:stretch>
            <a:fillRect/>
          </a:stretch>
        </p:blipFill>
        <p:spPr>
          <a:xfrm>
            <a:off x="2522104" y="1774073"/>
            <a:ext cx="3778726" cy="3137232"/>
          </a:xfrm>
          <a:prstGeom prst="rect">
            <a:avLst/>
          </a:prstGeom>
        </p:spPr>
      </p:pic>
      <p:sp>
        <p:nvSpPr>
          <p:cNvPr id="40" name="TextBox 39">
            <a:extLst>
              <a:ext uri="{FF2B5EF4-FFF2-40B4-BE49-F238E27FC236}">
                <a16:creationId xmlns:a16="http://schemas.microsoft.com/office/drawing/2014/main" id="{8FC1C08C-C46A-03CB-229D-C0527103C4F3}"/>
              </a:ext>
            </a:extLst>
          </p:cNvPr>
          <p:cNvSpPr txBox="1"/>
          <p:nvPr/>
        </p:nvSpPr>
        <p:spPr>
          <a:xfrm>
            <a:off x="2790734" y="4836174"/>
            <a:ext cx="6163936" cy="307777"/>
          </a:xfrm>
          <a:prstGeom prst="rect">
            <a:avLst/>
          </a:prstGeom>
          <a:noFill/>
        </p:spPr>
        <p:txBody>
          <a:bodyPr wrap="square">
            <a:spAutoFit/>
          </a:bodyPr>
          <a:lstStyle/>
          <a:p>
            <a:r>
              <a:rPr lang="en-US" sz="1400" dirty="0">
                <a:solidFill>
                  <a:srgbClr val="000000"/>
                </a:solidFill>
              </a:rPr>
              <a:t>Figure by Nick </a:t>
            </a:r>
            <a:r>
              <a:rPr lang="en-US" sz="1400" dirty="0" err="1">
                <a:solidFill>
                  <a:srgbClr val="000000"/>
                </a:solidFill>
              </a:rPr>
              <a:t>Omidi</a:t>
            </a:r>
            <a:endParaRPr lang="en-US" sz="1400" dirty="0">
              <a:solidFill>
                <a:srgbClr val="000000"/>
              </a:solidFill>
            </a:endParaRPr>
          </a:p>
        </p:txBody>
      </p:sp>
      <p:grpSp>
        <p:nvGrpSpPr>
          <p:cNvPr id="41" name="Group 40">
            <a:extLst>
              <a:ext uri="{FF2B5EF4-FFF2-40B4-BE49-F238E27FC236}">
                <a16:creationId xmlns:a16="http://schemas.microsoft.com/office/drawing/2014/main" id="{1F212395-5511-A441-680A-4ABADAB8523B}"/>
              </a:ext>
            </a:extLst>
          </p:cNvPr>
          <p:cNvGrpSpPr/>
          <p:nvPr/>
        </p:nvGrpSpPr>
        <p:grpSpPr>
          <a:xfrm>
            <a:off x="5638800" y="789089"/>
            <a:ext cx="6553199" cy="5798283"/>
            <a:chOff x="4413707" y="0"/>
            <a:chExt cx="7778293" cy="6858000"/>
          </a:xfrm>
        </p:grpSpPr>
        <p:pic>
          <p:nvPicPr>
            <p:cNvPr id="42" name="Picture 41">
              <a:extLst>
                <a:ext uri="{FF2B5EF4-FFF2-40B4-BE49-F238E27FC236}">
                  <a16:creationId xmlns:a16="http://schemas.microsoft.com/office/drawing/2014/main" id="{EC71EE32-A725-1DDF-9C8D-990069902DCA}"/>
                </a:ext>
              </a:extLst>
            </p:cNvPr>
            <p:cNvPicPr>
              <a:picLocks noChangeAspect="1"/>
            </p:cNvPicPr>
            <p:nvPr/>
          </p:nvPicPr>
          <p:blipFill>
            <a:blip r:embed="rId4"/>
            <a:stretch>
              <a:fillRect/>
            </a:stretch>
          </p:blipFill>
          <p:spPr>
            <a:xfrm>
              <a:off x="6678107" y="0"/>
              <a:ext cx="5513893" cy="6858000"/>
            </a:xfrm>
            <a:prstGeom prst="rect">
              <a:avLst/>
            </a:prstGeom>
          </p:spPr>
        </p:pic>
        <p:sp>
          <p:nvSpPr>
            <p:cNvPr id="43" name="TextBox 42">
              <a:extLst>
                <a:ext uri="{FF2B5EF4-FFF2-40B4-BE49-F238E27FC236}">
                  <a16:creationId xmlns:a16="http://schemas.microsoft.com/office/drawing/2014/main" id="{E2E29A53-1033-1FDF-ABBE-602793EF2F82}"/>
                </a:ext>
              </a:extLst>
            </p:cNvPr>
            <p:cNvSpPr txBox="1"/>
            <p:nvPr/>
          </p:nvSpPr>
          <p:spPr>
            <a:xfrm>
              <a:off x="4691336" y="2830866"/>
              <a:ext cx="2626070" cy="491436"/>
            </a:xfrm>
            <a:prstGeom prst="rect">
              <a:avLst/>
            </a:prstGeom>
            <a:noFill/>
            <a:ln>
              <a:noFill/>
            </a:ln>
          </p:spPr>
          <p:txBody>
            <a:bodyPr wrap="square" rtlCol="0">
              <a:spAutoFit/>
            </a:bodyPr>
            <a:lstStyle/>
            <a:p>
              <a:pPr algn="ctr"/>
              <a:r>
                <a:rPr lang="en-US" sz="1050" b="1" dirty="0">
                  <a:solidFill>
                    <a:srgbClr val="000000"/>
                  </a:solidFill>
                  <a:latin typeface="Helvetica"/>
                  <a:cs typeface="Helvetica"/>
                </a:rPr>
                <a:t>Density compressions and cavity</a:t>
              </a:r>
            </a:p>
          </p:txBody>
        </p:sp>
        <p:cxnSp>
          <p:nvCxnSpPr>
            <p:cNvPr id="44" name="Straight Arrow Connector 43">
              <a:extLst>
                <a:ext uri="{FF2B5EF4-FFF2-40B4-BE49-F238E27FC236}">
                  <a16:creationId xmlns:a16="http://schemas.microsoft.com/office/drawing/2014/main" id="{D265931E-FC64-40E2-1218-7C58CBBE5013}"/>
                </a:ext>
              </a:extLst>
            </p:cNvPr>
            <p:cNvCxnSpPr>
              <a:cxnSpLocks/>
            </p:cNvCxnSpPr>
            <p:nvPr/>
          </p:nvCxnSpPr>
          <p:spPr bwMode="auto">
            <a:xfrm>
              <a:off x="6678107" y="3087576"/>
              <a:ext cx="1728684" cy="392165"/>
            </a:xfrm>
            <a:prstGeom prst="straightConnector1">
              <a:avLst/>
            </a:prstGeom>
            <a:noFill/>
            <a:ln w="15875" cap="flat" cmpd="sng" algn="ctr">
              <a:solidFill>
                <a:srgbClr val="000000"/>
              </a:solidFill>
              <a:prstDash val="solid"/>
              <a:round/>
              <a:headEnd type="none" w="sm" len="med"/>
              <a:tailEnd type="arrow"/>
            </a:ln>
            <a:effectLst/>
          </p:spPr>
        </p:cxnSp>
        <p:cxnSp>
          <p:nvCxnSpPr>
            <p:cNvPr id="45" name="Straight Arrow Connector 44">
              <a:extLst>
                <a:ext uri="{FF2B5EF4-FFF2-40B4-BE49-F238E27FC236}">
                  <a16:creationId xmlns:a16="http://schemas.microsoft.com/office/drawing/2014/main" id="{BAB4D794-D784-65AD-0137-CD964459BF00}"/>
                </a:ext>
              </a:extLst>
            </p:cNvPr>
            <p:cNvCxnSpPr>
              <a:cxnSpLocks/>
            </p:cNvCxnSpPr>
            <p:nvPr/>
          </p:nvCxnSpPr>
          <p:spPr bwMode="auto">
            <a:xfrm>
              <a:off x="7026340" y="3038869"/>
              <a:ext cx="3278709" cy="325071"/>
            </a:xfrm>
            <a:prstGeom prst="straightConnector1">
              <a:avLst/>
            </a:prstGeom>
            <a:noFill/>
            <a:ln w="15875" cap="flat" cmpd="sng" algn="ctr">
              <a:solidFill>
                <a:srgbClr val="000000"/>
              </a:solidFill>
              <a:prstDash val="solid"/>
              <a:round/>
              <a:headEnd type="none" w="sm" len="med"/>
              <a:tailEnd type="arrow"/>
            </a:ln>
            <a:effectLst/>
          </p:spPr>
        </p:cxnSp>
        <p:cxnSp>
          <p:nvCxnSpPr>
            <p:cNvPr id="46" name="Straight Arrow Connector 45">
              <a:extLst>
                <a:ext uri="{FF2B5EF4-FFF2-40B4-BE49-F238E27FC236}">
                  <a16:creationId xmlns:a16="http://schemas.microsoft.com/office/drawing/2014/main" id="{699946FC-BB42-1408-BBE3-9FA2B069E12F}"/>
                </a:ext>
              </a:extLst>
            </p:cNvPr>
            <p:cNvCxnSpPr>
              <a:cxnSpLocks/>
            </p:cNvCxnSpPr>
            <p:nvPr/>
          </p:nvCxnSpPr>
          <p:spPr bwMode="auto">
            <a:xfrm>
              <a:off x="6377459" y="3281638"/>
              <a:ext cx="2946819" cy="406107"/>
            </a:xfrm>
            <a:prstGeom prst="straightConnector1">
              <a:avLst/>
            </a:prstGeom>
            <a:noFill/>
            <a:ln w="15875" cap="flat" cmpd="sng" algn="ctr">
              <a:solidFill>
                <a:srgbClr val="000000"/>
              </a:solidFill>
              <a:prstDash val="solid"/>
              <a:round/>
              <a:headEnd type="none" w="sm" len="med"/>
              <a:tailEnd type="arrow"/>
            </a:ln>
            <a:effectLst/>
          </p:spPr>
        </p:cxnSp>
        <p:sp>
          <p:nvSpPr>
            <p:cNvPr id="47" name="TextBox 46">
              <a:extLst>
                <a:ext uri="{FF2B5EF4-FFF2-40B4-BE49-F238E27FC236}">
                  <a16:creationId xmlns:a16="http://schemas.microsoft.com/office/drawing/2014/main" id="{8FE5EC0A-FBCF-4A80-5462-151691EB69FF}"/>
                </a:ext>
              </a:extLst>
            </p:cNvPr>
            <p:cNvSpPr txBox="1"/>
            <p:nvPr/>
          </p:nvSpPr>
          <p:spPr>
            <a:xfrm>
              <a:off x="8568193" y="4278298"/>
              <a:ext cx="1733720" cy="491436"/>
            </a:xfrm>
            <a:prstGeom prst="rect">
              <a:avLst/>
            </a:prstGeom>
            <a:noFill/>
            <a:ln>
              <a:noFill/>
            </a:ln>
          </p:spPr>
          <p:txBody>
            <a:bodyPr wrap="none" rtlCol="0">
              <a:spAutoFit/>
            </a:bodyPr>
            <a:lstStyle/>
            <a:p>
              <a:r>
                <a:rPr lang="en-US" sz="1050" b="1" dirty="0">
                  <a:solidFill>
                    <a:srgbClr val="000000"/>
                  </a:solidFill>
                  <a:latin typeface="Helvetica"/>
                  <a:cs typeface="Helvetica"/>
                </a:rPr>
                <a:t>Strong plasma flow </a:t>
              </a:r>
            </a:p>
            <a:p>
              <a:r>
                <a:rPr lang="en-US" sz="1050" b="1" dirty="0">
                  <a:solidFill>
                    <a:srgbClr val="000000"/>
                  </a:solidFill>
                  <a:latin typeface="Helvetica"/>
                  <a:cs typeface="Helvetica"/>
                </a:rPr>
                <a:t>deflections in core</a:t>
              </a:r>
            </a:p>
          </p:txBody>
        </p:sp>
        <p:sp>
          <p:nvSpPr>
            <p:cNvPr id="48" name="TextBox 47">
              <a:extLst>
                <a:ext uri="{FF2B5EF4-FFF2-40B4-BE49-F238E27FC236}">
                  <a16:creationId xmlns:a16="http://schemas.microsoft.com/office/drawing/2014/main" id="{A63C08D7-B859-1DBC-6108-64D18F86190E}"/>
                </a:ext>
              </a:extLst>
            </p:cNvPr>
            <p:cNvSpPr txBox="1"/>
            <p:nvPr/>
          </p:nvSpPr>
          <p:spPr>
            <a:xfrm>
              <a:off x="4413707" y="919286"/>
              <a:ext cx="2553790" cy="491436"/>
            </a:xfrm>
            <a:prstGeom prst="rect">
              <a:avLst/>
            </a:prstGeom>
            <a:noFill/>
            <a:ln>
              <a:noFill/>
            </a:ln>
          </p:spPr>
          <p:txBody>
            <a:bodyPr wrap="square" rtlCol="0">
              <a:spAutoFit/>
            </a:bodyPr>
            <a:lstStyle/>
            <a:p>
              <a:pPr algn="ctr"/>
              <a:r>
                <a:rPr lang="en-US" sz="1050" b="1" dirty="0">
                  <a:solidFill>
                    <a:srgbClr val="000000"/>
                  </a:solidFill>
                  <a:latin typeface="Helvetica"/>
                  <a:cs typeface="Helvetica"/>
                </a:rPr>
                <a:t>Crater-like B-field and IMF discontinuity</a:t>
              </a:r>
            </a:p>
          </p:txBody>
        </p:sp>
        <p:sp>
          <p:nvSpPr>
            <p:cNvPr id="49" name="TextBox 48">
              <a:extLst>
                <a:ext uri="{FF2B5EF4-FFF2-40B4-BE49-F238E27FC236}">
                  <a16:creationId xmlns:a16="http://schemas.microsoft.com/office/drawing/2014/main" id="{770E8236-2BD1-AFFD-CE19-DD675EAC60A4}"/>
                </a:ext>
              </a:extLst>
            </p:cNvPr>
            <p:cNvSpPr txBox="1"/>
            <p:nvPr/>
          </p:nvSpPr>
          <p:spPr>
            <a:xfrm>
              <a:off x="8306574" y="2473145"/>
              <a:ext cx="2256958" cy="300323"/>
            </a:xfrm>
            <a:prstGeom prst="rect">
              <a:avLst/>
            </a:prstGeom>
            <a:noFill/>
            <a:ln>
              <a:noFill/>
            </a:ln>
          </p:spPr>
          <p:txBody>
            <a:bodyPr wrap="none" rtlCol="0">
              <a:spAutoFit/>
            </a:bodyPr>
            <a:lstStyle/>
            <a:p>
              <a:r>
                <a:rPr lang="en-US" sz="1050" b="1" dirty="0">
                  <a:solidFill>
                    <a:srgbClr val="000000"/>
                  </a:solidFill>
                  <a:latin typeface="Helvetica"/>
                  <a:cs typeface="Helvetica"/>
                </a:rPr>
                <a:t>Solar wind beam disrupted</a:t>
              </a:r>
            </a:p>
          </p:txBody>
        </p:sp>
        <p:sp>
          <p:nvSpPr>
            <p:cNvPr id="50" name="TextBox 49">
              <a:extLst>
                <a:ext uri="{FF2B5EF4-FFF2-40B4-BE49-F238E27FC236}">
                  <a16:creationId xmlns:a16="http://schemas.microsoft.com/office/drawing/2014/main" id="{040F9F9F-08BF-AAD3-14AB-586B7E8783E4}"/>
                </a:ext>
              </a:extLst>
            </p:cNvPr>
            <p:cNvSpPr txBox="1"/>
            <p:nvPr/>
          </p:nvSpPr>
          <p:spPr>
            <a:xfrm>
              <a:off x="10723962" y="3011954"/>
              <a:ext cx="959331" cy="491436"/>
            </a:xfrm>
            <a:prstGeom prst="rect">
              <a:avLst/>
            </a:prstGeom>
            <a:noFill/>
            <a:ln>
              <a:noFill/>
            </a:ln>
          </p:spPr>
          <p:txBody>
            <a:bodyPr wrap="none" rtlCol="0">
              <a:spAutoFit/>
            </a:bodyPr>
            <a:lstStyle/>
            <a:p>
              <a:r>
                <a:rPr lang="en-US" sz="1050" b="1" dirty="0">
                  <a:solidFill>
                    <a:srgbClr val="000000"/>
                  </a:solidFill>
                  <a:latin typeface="Helvetica"/>
                  <a:cs typeface="Helvetica"/>
                </a:rPr>
                <a:t>Upstream</a:t>
              </a:r>
            </a:p>
            <a:p>
              <a:r>
                <a:rPr lang="en-US" sz="1050" b="1" dirty="0">
                  <a:solidFill>
                    <a:srgbClr val="000000"/>
                  </a:solidFill>
                  <a:latin typeface="Helvetica"/>
                  <a:cs typeface="Helvetica"/>
                </a:rPr>
                <a:t>shock</a:t>
              </a:r>
            </a:p>
          </p:txBody>
        </p:sp>
        <p:sp>
          <p:nvSpPr>
            <p:cNvPr id="51" name="TextBox 50">
              <a:extLst>
                <a:ext uri="{FF2B5EF4-FFF2-40B4-BE49-F238E27FC236}">
                  <a16:creationId xmlns:a16="http://schemas.microsoft.com/office/drawing/2014/main" id="{0E471F89-0643-08DD-FDA8-8C52E3BDC05C}"/>
                </a:ext>
              </a:extLst>
            </p:cNvPr>
            <p:cNvSpPr txBox="1"/>
            <p:nvPr/>
          </p:nvSpPr>
          <p:spPr>
            <a:xfrm>
              <a:off x="10723960" y="1243400"/>
              <a:ext cx="959331" cy="491436"/>
            </a:xfrm>
            <a:prstGeom prst="rect">
              <a:avLst/>
            </a:prstGeom>
            <a:noFill/>
            <a:ln>
              <a:noFill/>
            </a:ln>
          </p:spPr>
          <p:txBody>
            <a:bodyPr wrap="none" rtlCol="0">
              <a:spAutoFit/>
            </a:bodyPr>
            <a:lstStyle/>
            <a:p>
              <a:r>
                <a:rPr lang="en-US" sz="1050" b="1" dirty="0">
                  <a:solidFill>
                    <a:srgbClr val="000000"/>
                  </a:solidFill>
                  <a:latin typeface="Helvetica"/>
                  <a:cs typeface="Helvetica"/>
                </a:rPr>
                <a:t>Upstream</a:t>
              </a:r>
            </a:p>
            <a:p>
              <a:r>
                <a:rPr lang="en-US" sz="1050" b="1" dirty="0">
                  <a:solidFill>
                    <a:srgbClr val="000000"/>
                  </a:solidFill>
                  <a:latin typeface="Helvetica"/>
                  <a:cs typeface="Helvetica"/>
                </a:rPr>
                <a:t>shock</a:t>
              </a:r>
            </a:p>
          </p:txBody>
        </p:sp>
        <p:cxnSp>
          <p:nvCxnSpPr>
            <p:cNvPr id="53" name="Straight Arrow Connector 52">
              <a:extLst>
                <a:ext uri="{FF2B5EF4-FFF2-40B4-BE49-F238E27FC236}">
                  <a16:creationId xmlns:a16="http://schemas.microsoft.com/office/drawing/2014/main" id="{AB7BA175-30F3-655D-1192-6C65F3CBC28B}"/>
                </a:ext>
              </a:extLst>
            </p:cNvPr>
            <p:cNvCxnSpPr>
              <a:cxnSpLocks/>
            </p:cNvCxnSpPr>
            <p:nvPr/>
          </p:nvCxnSpPr>
          <p:spPr bwMode="auto">
            <a:xfrm flipV="1">
              <a:off x="6900315" y="810200"/>
              <a:ext cx="1279043" cy="275915"/>
            </a:xfrm>
            <a:prstGeom prst="straightConnector1">
              <a:avLst/>
            </a:prstGeom>
            <a:noFill/>
            <a:ln w="15875" cap="flat" cmpd="sng" algn="ctr">
              <a:solidFill>
                <a:srgbClr val="000000"/>
              </a:solidFill>
              <a:prstDash val="solid"/>
              <a:round/>
              <a:headEnd type="none" w="sm" len="med"/>
              <a:tailEnd type="arrow"/>
            </a:ln>
            <a:effectLst/>
          </p:spPr>
        </p:cxnSp>
        <p:cxnSp>
          <p:nvCxnSpPr>
            <p:cNvPr id="54" name="Straight Arrow Connector 53">
              <a:extLst>
                <a:ext uri="{FF2B5EF4-FFF2-40B4-BE49-F238E27FC236}">
                  <a16:creationId xmlns:a16="http://schemas.microsoft.com/office/drawing/2014/main" id="{0F70967B-5CC5-6D56-2790-994A70088007}"/>
                </a:ext>
              </a:extLst>
            </p:cNvPr>
            <p:cNvCxnSpPr>
              <a:cxnSpLocks/>
            </p:cNvCxnSpPr>
            <p:nvPr/>
          </p:nvCxnSpPr>
          <p:spPr bwMode="auto">
            <a:xfrm>
              <a:off x="6900315" y="1320517"/>
              <a:ext cx="1506475" cy="233469"/>
            </a:xfrm>
            <a:prstGeom prst="straightConnector1">
              <a:avLst/>
            </a:prstGeom>
            <a:noFill/>
            <a:ln w="15875" cap="flat" cmpd="sng" algn="ctr">
              <a:solidFill>
                <a:srgbClr val="000000"/>
              </a:solidFill>
              <a:prstDash val="solid"/>
              <a:round/>
              <a:headEnd type="none" w="sm" len="med"/>
              <a:tailEnd type="arrow"/>
            </a:ln>
            <a:effectLst/>
          </p:spPr>
        </p:cxnSp>
        <p:cxnSp>
          <p:nvCxnSpPr>
            <p:cNvPr id="55" name="Straight Arrow Connector 54">
              <a:extLst>
                <a:ext uri="{FF2B5EF4-FFF2-40B4-BE49-F238E27FC236}">
                  <a16:creationId xmlns:a16="http://schemas.microsoft.com/office/drawing/2014/main" id="{9183E730-AE4A-FBEB-963B-134B52CB2852}"/>
                </a:ext>
              </a:extLst>
            </p:cNvPr>
            <p:cNvCxnSpPr>
              <a:cxnSpLocks/>
              <a:stCxn id="48" idx="3"/>
            </p:cNvCxnSpPr>
            <p:nvPr/>
          </p:nvCxnSpPr>
          <p:spPr bwMode="auto">
            <a:xfrm>
              <a:off x="6967497" y="1165004"/>
              <a:ext cx="3120052" cy="311027"/>
            </a:xfrm>
            <a:prstGeom prst="straightConnector1">
              <a:avLst/>
            </a:prstGeom>
            <a:noFill/>
            <a:ln w="15875" cap="flat" cmpd="sng" algn="ctr">
              <a:solidFill>
                <a:srgbClr val="000000"/>
              </a:solidFill>
              <a:prstDash val="solid"/>
              <a:round/>
              <a:headEnd type="none" w="sm" len="med"/>
              <a:tailEnd type="arrow"/>
            </a:ln>
            <a:effectLst/>
          </p:spPr>
        </p:cxnSp>
        <p:sp>
          <p:nvSpPr>
            <p:cNvPr id="57" name="TextBox 56">
              <a:extLst>
                <a:ext uri="{FF2B5EF4-FFF2-40B4-BE49-F238E27FC236}">
                  <a16:creationId xmlns:a16="http://schemas.microsoft.com/office/drawing/2014/main" id="{7EC98E2D-7C91-DE22-E4DF-BFAE35D91B4A}"/>
                </a:ext>
              </a:extLst>
            </p:cNvPr>
            <p:cNvSpPr txBox="1"/>
            <p:nvPr/>
          </p:nvSpPr>
          <p:spPr>
            <a:xfrm>
              <a:off x="8406790" y="5231192"/>
              <a:ext cx="2165628" cy="300323"/>
            </a:xfrm>
            <a:prstGeom prst="rect">
              <a:avLst/>
            </a:prstGeom>
            <a:noFill/>
            <a:ln>
              <a:noFill/>
            </a:ln>
          </p:spPr>
          <p:txBody>
            <a:bodyPr wrap="none" rtlCol="0">
              <a:spAutoFit/>
            </a:bodyPr>
            <a:lstStyle/>
            <a:p>
              <a:r>
                <a:rPr lang="en-US" sz="1050" b="1" dirty="0">
                  <a:solidFill>
                    <a:srgbClr val="000000"/>
                  </a:solidFill>
                  <a:latin typeface="Helvetica"/>
                  <a:cs typeface="Helvetica"/>
                </a:rPr>
                <a:t>Superheated core plasma</a:t>
              </a:r>
            </a:p>
          </p:txBody>
        </p:sp>
      </p:grpSp>
      <p:sp>
        <p:nvSpPr>
          <p:cNvPr id="63" name="TextBox 62">
            <a:extLst>
              <a:ext uri="{FF2B5EF4-FFF2-40B4-BE49-F238E27FC236}">
                <a16:creationId xmlns:a16="http://schemas.microsoft.com/office/drawing/2014/main" id="{77DDD646-FD89-E0A3-0DED-2AFBF4F0E803}"/>
              </a:ext>
            </a:extLst>
          </p:cNvPr>
          <p:cNvSpPr txBox="1"/>
          <p:nvPr/>
        </p:nvSpPr>
        <p:spPr>
          <a:xfrm>
            <a:off x="10599604" y="6400510"/>
            <a:ext cx="1592396" cy="246221"/>
          </a:xfrm>
          <a:prstGeom prst="rect">
            <a:avLst/>
          </a:prstGeom>
          <a:noFill/>
        </p:spPr>
        <p:txBody>
          <a:bodyPr wrap="square" rtlCol="0">
            <a:spAutoFit/>
          </a:bodyPr>
          <a:lstStyle/>
          <a:p>
            <a:r>
              <a:rPr lang="sv-SE" sz="1000" dirty="0" err="1">
                <a:solidFill>
                  <a:srgbClr val="000000"/>
                </a:solidFill>
              </a:rPr>
              <a:t>Figure</a:t>
            </a:r>
            <a:r>
              <a:rPr lang="sv-SE" sz="1000" dirty="0">
                <a:solidFill>
                  <a:srgbClr val="000000"/>
                </a:solidFill>
              </a:rPr>
              <a:t> by Drew Turner</a:t>
            </a:r>
          </a:p>
        </p:txBody>
      </p:sp>
      <p:sp>
        <p:nvSpPr>
          <p:cNvPr id="2" name="TextBox 1">
            <a:extLst>
              <a:ext uri="{FF2B5EF4-FFF2-40B4-BE49-F238E27FC236}">
                <a16:creationId xmlns:a16="http://schemas.microsoft.com/office/drawing/2014/main" id="{D1696869-9E70-0854-6C46-9144B793FA6B}"/>
              </a:ext>
            </a:extLst>
          </p:cNvPr>
          <p:cNvSpPr txBox="1"/>
          <p:nvPr/>
        </p:nvSpPr>
        <p:spPr>
          <a:xfrm>
            <a:off x="0" y="5272029"/>
            <a:ext cx="1176925" cy="276999"/>
          </a:xfrm>
          <a:prstGeom prst="rect">
            <a:avLst/>
          </a:prstGeom>
          <a:noFill/>
        </p:spPr>
        <p:txBody>
          <a:bodyPr wrap="none" rtlCol="0">
            <a:spAutoFit/>
          </a:bodyPr>
          <a:lstStyle/>
          <a:p>
            <a:r>
              <a:rPr lang="en-US" sz="1200" dirty="0" err="1">
                <a:solidFill>
                  <a:srgbClr val="000000"/>
                </a:solidFill>
              </a:rPr>
              <a:t>Kajdič</a:t>
            </a:r>
            <a:r>
              <a:rPr lang="en-US" sz="1200" dirty="0">
                <a:solidFill>
                  <a:srgbClr val="000000"/>
                </a:solidFill>
              </a:rPr>
              <a:t>+ (2024)</a:t>
            </a:r>
          </a:p>
        </p:txBody>
      </p:sp>
      <p:grpSp>
        <p:nvGrpSpPr>
          <p:cNvPr id="4" name="Group 3">
            <a:extLst>
              <a:ext uri="{FF2B5EF4-FFF2-40B4-BE49-F238E27FC236}">
                <a16:creationId xmlns:a16="http://schemas.microsoft.com/office/drawing/2014/main" id="{F262D046-0DEB-21F9-2D57-6EB47CE6BD31}"/>
              </a:ext>
            </a:extLst>
          </p:cNvPr>
          <p:cNvGrpSpPr/>
          <p:nvPr/>
        </p:nvGrpSpPr>
        <p:grpSpPr>
          <a:xfrm>
            <a:off x="126230" y="1821655"/>
            <a:ext cx="2482690" cy="3137232"/>
            <a:chOff x="3993934" y="1041531"/>
            <a:chExt cx="3947550" cy="4402385"/>
          </a:xfrm>
        </p:grpSpPr>
        <p:pic>
          <p:nvPicPr>
            <p:cNvPr id="5" name="Picture 4">
              <a:extLst>
                <a:ext uri="{FF2B5EF4-FFF2-40B4-BE49-F238E27FC236}">
                  <a16:creationId xmlns:a16="http://schemas.microsoft.com/office/drawing/2014/main" id="{5A94EA54-915C-3723-E7D9-B878BADA8A00}"/>
                </a:ext>
              </a:extLst>
            </p:cNvPr>
            <p:cNvPicPr>
              <a:picLocks noChangeAspect="1"/>
            </p:cNvPicPr>
            <p:nvPr/>
          </p:nvPicPr>
          <p:blipFill>
            <a:blip r:embed="rId5"/>
            <a:stretch>
              <a:fillRect/>
            </a:stretch>
          </p:blipFill>
          <p:spPr>
            <a:xfrm>
              <a:off x="3993934" y="1041531"/>
              <a:ext cx="3947550" cy="3758184"/>
            </a:xfrm>
            <a:prstGeom prst="rect">
              <a:avLst/>
            </a:prstGeom>
          </p:spPr>
        </p:pic>
        <p:sp>
          <p:nvSpPr>
            <p:cNvPr id="6" name="TextBox 5">
              <a:extLst>
                <a:ext uri="{FF2B5EF4-FFF2-40B4-BE49-F238E27FC236}">
                  <a16:creationId xmlns:a16="http://schemas.microsoft.com/office/drawing/2014/main" id="{98418CB3-91F5-FFA0-9221-97E17598B97F}"/>
                </a:ext>
              </a:extLst>
            </p:cNvPr>
            <p:cNvSpPr txBox="1"/>
            <p:nvPr/>
          </p:nvSpPr>
          <p:spPr>
            <a:xfrm>
              <a:off x="3994813" y="5074584"/>
              <a:ext cx="3945793" cy="369332"/>
            </a:xfrm>
            <a:prstGeom prst="rect">
              <a:avLst/>
            </a:prstGeom>
            <a:noFill/>
          </p:spPr>
          <p:txBody>
            <a:bodyPr wrap="square" rtlCol="0">
              <a:spAutoFit/>
            </a:bodyPr>
            <a:lstStyle/>
            <a:p>
              <a:pPr algn="ctr"/>
              <a:r>
                <a:rPr lang="en-US" dirty="0">
                  <a:solidFill>
                    <a:srgbClr val="000000"/>
                  </a:solidFill>
                </a:rPr>
                <a:t>Hot Flow Anomalies (HFA)</a:t>
              </a:r>
            </a:p>
          </p:txBody>
        </p:sp>
      </p:grpSp>
      <p:sp>
        <p:nvSpPr>
          <p:cNvPr id="8" name="TextBox 7">
            <a:extLst>
              <a:ext uri="{FF2B5EF4-FFF2-40B4-BE49-F238E27FC236}">
                <a16:creationId xmlns:a16="http://schemas.microsoft.com/office/drawing/2014/main" id="{6BA0A8EC-C862-E9AE-D5B2-897690300DF9}"/>
              </a:ext>
            </a:extLst>
          </p:cNvPr>
          <p:cNvSpPr txBox="1"/>
          <p:nvPr/>
        </p:nvSpPr>
        <p:spPr>
          <a:xfrm>
            <a:off x="251460" y="5731100"/>
            <a:ext cx="6950358" cy="584775"/>
          </a:xfrm>
          <a:prstGeom prst="rect">
            <a:avLst/>
          </a:prstGeom>
          <a:noFill/>
        </p:spPr>
        <p:txBody>
          <a:bodyPr wrap="square">
            <a:spAutoFit/>
          </a:bodyPr>
          <a:lstStyle/>
          <a:p>
            <a:pPr algn="ctr"/>
            <a:r>
              <a:rPr lang="en-US" sz="1600" dirty="0">
                <a:solidFill>
                  <a:srgbClr val="000000"/>
                </a:solidFill>
                <a:effectLst/>
                <a:latin typeface="Helvetica" pitchFamily="2" charset="0"/>
              </a:rPr>
              <a:t>Discontinuity intersects the bow shock and the convection electric field </a:t>
            </a:r>
          </a:p>
          <a:p>
            <a:pPr algn="ctr"/>
            <a:r>
              <a:rPr lang="en-US" sz="1600" dirty="0">
                <a:solidFill>
                  <a:srgbClr val="000000"/>
                </a:solidFill>
                <a:effectLst/>
                <a:latin typeface="Helvetica" pitchFamily="2" charset="0"/>
              </a:rPr>
              <a:t>(−V X B) points towards the sheet on at least one side. </a:t>
            </a:r>
            <a:endParaRPr lang="en-US" sz="1600" dirty="0">
              <a:solidFill>
                <a:srgbClr val="000000"/>
              </a:solidFill>
            </a:endParaRPr>
          </a:p>
        </p:txBody>
      </p:sp>
      <p:sp>
        <p:nvSpPr>
          <p:cNvPr id="7" name="TextBox 6">
            <a:extLst>
              <a:ext uri="{FF2B5EF4-FFF2-40B4-BE49-F238E27FC236}">
                <a16:creationId xmlns:a16="http://schemas.microsoft.com/office/drawing/2014/main" id="{71D4F405-DAE9-A532-D548-45BDF5A99049}"/>
              </a:ext>
            </a:extLst>
          </p:cNvPr>
          <p:cNvSpPr txBox="1"/>
          <p:nvPr/>
        </p:nvSpPr>
        <p:spPr>
          <a:xfrm>
            <a:off x="295452" y="741635"/>
            <a:ext cx="3179075" cy="646331"/>
          </a:xfrm>
          <a:prstGeom prst="rect">
            <a:avLst/>
          </a:prstGeom>
          <a:noFill/>
        </p:spPr>
        <p:txBody>
          <a:bodyPr wrap="none" rtlCol="0">
            <a:spAutoFit/>
          </a:bodyPr>
          <a:lstStyle/>
          <a:p>
            <a:r>
              <a:rPr lang="en-US" u="sng" dirty="0">
                <a:solidFill>
                  <a:srgbClr val="000000"/>
                </a:solidFill>
              </a:rPr>
              <a:t>How many</a:t>
            </a:r>
            <a:r>
              <a:rPr lang="en-US" dirty="0">
                <a:solidFill>
                  <a:srgbClr val="000000"/>
                </a:solidFill>
              </a:rPr>
              <a:t>: ~several per day!</a:t>
            </a:r>
          </a:p>
          <a:p>
            <a:r>
              <a:rPr lang="en-US" u="sng" dirty="0">
                <a:solidFill>
                  <a:srgbClr val="000000"/>
                </a:solidFill>
              </a:rPr>
              <a:t>How big</a:t>
            </a:r>
            <a:r>
              <a:rPr lang="en-US" dirty="0">
                <a:solidFill>
                  <a:srgbClr val="000000"/>
                </a:solidFill>
              </a:rPr>
              <a:t>: ~10s of Re</a:t>
            </a:r>
          </a:p>
        </p:txBody>
      </p:sp>
    </p:spTree>
    <p:extLst>
      <p:ext uri="{BB962C8B-B14F-4D97-AF65-F5344CB8AC3E}">
        <p14:creationId xmlns:p14="http://schemas.microsoft.com/office/powerpoint/2010/main" val="101536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400" y="46165"/>
            <a:ext cx="11041200" cy="516190"/>
          </a:xfrm>
        </p:spPr>
        <p:txBody>
          <a:bodyPr>
            <a:normAutofit/>
          </a:bodyPr>
          <a:lstStyle/>
          <a:p>
            <a:pPr algn="ctr"/>
            <a:r>
              <a:rPr lang="sv-SE" dirty="0" err="1"/>
              <a:t>Reinforced</a:t>
            </a:r>
            <a:r>
              <a:rPr lang="sv-SE" dirty="0"/>
              <a:t> </a:t>
            </a:r>
            <a:r>
              <a:rPr lang="sv-SE" dirty="0" err="1"/>
              <a:t>Shock</a:t>
            </a:r>
            <a:r>
              <a:rPr lang="sv-SE" dirty="0"/>
              <a:t> Acceleration </a:t>
            </a:r>
            <a:r>
              <a:rPr lang="sv-SE" dirty="0" err="1"/>
              <a:t>of</a:t>
            </a:r>
            <a:r>
              <a:rPr lang="sv-SE" dirty="0"/>
              <a:t> </a:t>
            </a:r>
            <a:r>
              <a:rPr lang="sv-SE" dirty="0" err="1"/>
              <a:t>Relativistic</a:t>
            </a:r>
            <a:r>
              <a:rPr lang="sv-SE" dirty="0"/>
              <a:t> </a:t>
            </a:r>
            <a:r>
              <a:rPr lang="sv-SE" dirty="0" err="1"/>
              <a:t>Electrons</a:t>
            </a:r>
            <a:endParaRPr lang="sv-SE" dirty="0"/>
          </a:p>
        </p:txBody>
      </p:sp>
      <p:sp>
        <p:nvSpPr>
          <p:cNvPr id="18" name="TextBox 17">
            <a:extLst>
              <a:ext uri="{FF2B5EF4-FFF2-40B4-BE49-F238E27FC236}">
                <a16:creationId xmlns:a16="http://schemas.microsoft.com/office/drawing/2014/main" id="{E3CEE63C-147D-C2C0-1073-6D747465EB38}"/>
              </a:ext>
            </a:extLst>
          </p:cNvPr>
          <p:cNvSpPr txBox="1"/>
          <p:nvPr/>
        </p:nvSpPr>
        <p:spPr>
          <a:xfrm>
            <a:off x="0" y="6439418"/>
            <a:ext cx="6484467" cy="230832"/>
          </a:xfrm>
          <a:prstGeom prst="rect">
            <a:avLst/>
          </a:prstGeom>
          <a:noFill/>
        </p:spPr>
        <p:txBody>
          <a:bodyPr wrap="none" rtlCol="0">
            <a:spAutoFit/>
          </a:bodyPr>
          <a:lstStyle/>
          <a:p>
            <a:r>
              <a:rPr lang="en-US" sz="900" dirty="0">
                <a:solidFill>
                  <a:srgbClr val="000000"/>
                </a:solidFill>
              </a:rPr>
              <a:t>Raptis+ 2024 (Revealing an Unexpectedly Low Electron Injection Threshold via Reinforced Shock Acceleration – Accepted)</a:t>
            </a:r>
          </a:p>
        </p:txBody>
      </p:sp>
      <p:grpSp>
        <p:nvGrpSpPr>
          <p:cNvPr id="14" name="Group 13">
            <a:extLst>
              <a:ext uri="{FF2B5EF4-FFF2-40B4-BE49-F238E27FC236}">
                <a16:creationId xmlns:a16="http://schemas.microsoft.com/office/drawing/2014/main" id="{536A4EC6-3319-77B7-3100-39BAE9171D0E}"/>
              </a:ext>
            </a:extLst>
          </p:cNvPr>
          <p:cNvGrpSpPr/>
          <p:nvPr/>
        </p:nvGrpSpPr>
        <p:grpSpPr>
          <a:xfrm>
            <a:off x="124136" y="871250"/>
            <a:ext cx="4115354" cy="5568168"/>
            <a:chOff x="575399" y="871250"/>
            <a:chExt cx="4115354" cy="5568168"/>
          </a:xfrm>
        </p:grpSpPr>
        <p:pic>
          <p:nvPicPr>
            <p:cNvPr id="2" name="Picture 1">
              <a:extLst>
                <a:ext uri="{FF2B5EF4-FFF2-40B4-BE49-F238E27FC236}">
                  <a16:creationId xmlns:a16="http://schemas.microsoft.com/office/drawing/2014/main" id="{3B655B1D-99E2-DD29-159A-1D025D7A3F0A}"/>
                </a:ext>
              </a:extLst>
            </p:cNvPr>
            <p:cNvPicPr>
              <a:picLocks noChangeAspect="1"/>
            </p:cNvPicPr>
            <p:nvPr/>
          </p:nvPicPr>
          <p:blipFill rotWithShape="1">
            <a:blip r:embed="rId3">
              <a:extLst>
                <a:ext uri="{28A0092B-C50C-407E-A947-70E740481C1C}">
                  <a14:useLocalDpi xmlns:a14="http://schemas.microsoft.com/office/drawing/2010/main" val="0"/>
                </a:ext>
              </a:extLst>
            </a:blip>
            <a:srcRect l="7030" r="42436"/>
            <a:stretch/>
          </p:blipFill>
          <p:spPr>
            <a:xfrm>
              <a:off x="575399" y="871250"/>
              <a:ext cx="3794719" cy="5568168"/>
            </a:xfrm>
            <a:prstGeom prst="rect">
              <a:avLst/>
            </a:prstGeom>
          </p:spPr>
        </p:pic>
        <p:sp>
          <p:nvSpPr>
            <p:cNvPr id="4" name="Rectangle 3">
              <a:extLst>
                <a:ext uri="{FF2B5EF4-FFF2-40B4-BE49-F238E27FC236}">
                  <a16:creationId xmlns:a16="http://schemas.microsoft.com/office/drawing/2014/main" id="{33342FA5-EA5C-DAC3-BF2F-9B9D0822A315}"/>
                </a:ext>
              </a:extLst>
            </p:cNvPr>
            <p:cNvSpPr/>
            <p:nvPr/>
          </p:nvSpPr>
          <p:spPr>
            <a:xfrm>
              <a:off x="4120737" y="1840744"/>
              <a:ext cx="570016" cy="688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7009D0-5A14-FACC-8EFC-432E5056F30A}"/>
                </a:ext>
              </a:extLst>
            </p:cNvPr>
            <p:cNvSpPr/>
            <p:nvPr/>
          </p:nvSpPr>
          <p:spPr>
            <a:xfrm>
              <a:off x="3960420" y="4736876"/>
              <a:ext cx="570016" cy="688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87E098E-814A-AC73-15BB-1094A5770E65}"/>
              </a:ext>
            </a:extLst>
          </p:cNvPr>
          <p:cNvGrpSpPr/>
          <p:nvPr/>
        </p:nvGrpSpPr>
        <p:grpSpPr>
          <a:xfrm>
            <a:off x="4295218" y="5463369"/>
            <a:ext cx="3601564" cy="976049"/>
            <a:chOff x="4052317" y="5620812"/>
            <a:chExt cx="3601564" cy="976049"/>
          </a:xfrm>
        </p:grpSpPr>
        <p:cxnSp>
          <p:nvCxnSpPr>
            <p:cNvPr id="19" name="Straight Arrow Connector 18">
              <a:extLst>
                <a:ext uri="{FF2B5EF4-FFF2-40B4-BE49-F238E27FC236}">
                  <a16:creationId xmlns:a16="http://schemas.microsoft.com/office/drawing/2014/main" id="{9F78A7E1-47B0-BE0C-A3C4-19AF7E0A2831}"/>
                </a:ext>
              </a:extLst>
            </p:cNvPr>
            <p:cNvCxnSpPr>
              <a:cxnSpLocks/>
            </p:cNvCxnSpPr>
            <p:nvPr/>
          </p:nvCxnSpPr>
          <p:spPr>
            <a:xfrm flipH="1">
              <a:off x="4508007" y="6111131"/>
              <a:ext cx="2457691" cy="0"/>
            </a:xfrm>
            <a:prstGeom prst="straightConnector1">
              <a:avLst/>
            </a:prstGeom>
            <a:ln>
              <a:solidFill>
                <a:srgbClr val="FF3B3B"/>
              </a:solidFill>
              <a:tailEnd type="triangle"/>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6B04E59E-AE5C-9FC9-7703-E633BE387F9E}"/>
                </a:ext>
              </a:extLst>
            </p:cNvPr>
            <p:cNvSpPr/>
            <p:nvPr/>
          </p:nvSpPr>
          <p:spPr>
            <a:xfrm flipH="1">
              <a:off x="6123168" y="5734394"/>
              <a:ext cx="1274254" cy="711924"/>
            </a:xfrm>
            <a:prstGeom prst="arc">
              <a:avLst>
                <a:gd name="adj1" fmla="val 16210948"/>
                <a:gd name="adj2" fmla="val 5416960"/>
              </a:avLst>
            </a:prstGeom>
            <a:ln w="19050">
              <a:solidFill>
                <a:srgbClr val="0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22" name="Picture 21">
              <a:extLst>
                <a:ext uri="{FF2B5EF4-FFF2-40B4-BE49-F238E27FC236}">
                  <a16:creationId xmlns:a16="http://schemas.microsoft.com/office/drawing/2014/main" id="{0C631086-3C93-E8A5-353D-D9F8C3AAE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709" y="5905520"/>
              <a:ext cx="512917" cy="348007"/>
            </a:xfrm>
            <a:prstGeom prst="rect">
              <a:avLst/>
            </a:prstGeom>
          </p:spPr>
        </p:pic>
        <p:pic>
          <p:nvPicPr>
            <p:cNvPr id="23" name="Picture 4" descr="ÎÏÎ¿ÏÎ­Î»ÎµÏÎ¼Î± ÎµÎ¹ÎºÏÎ½Î±Ï Î³Î¹Î± circle half black">
              <a:extLst>
                <a:ext uri="{FF2B5EF4-FFF2-40B4-BE49-F238E27FC236}">
                  <a16:creationId xmlns:a16="http://schemas.microsoft.com/office/drawing/2014/main" id="{ECEC63E9-B286-5400-E42D-70197F4710D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98284" y="5980684"/>
              <a:ext cx="229087" cy="22908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A4ED800-37B1-6807-1FF4-359E3B7A4815}"/>
                </a:ext>
              </a:extLst>
            </p:cNvPr>
            <p:cNvSpPr txBox="1"/>
            <p:nvPr/>
          </p:nvSpPr>
          <p:spPr>
            <a:xfrm>
              <a:off x="6941879" y="5795525"/>
              <a:ext cx="712002" cy="307777"/>
            </a:xfrm>
            <a:prstGeom prst="rect">
              <a:avLst/>
            </a:prstGeom>
            <a:noFill/>
          </p:spPr>
          <p:txBody>
            <a:bodyPr wrap="square" rtlCol="0">
              <a:spAutoFit/>
            </a:bodyPr>
            <a:lstStyle/>
            <a:p>
              <a:r>
                <a:rPr lang="en-US" sz="1400" dirty="0">
                  <a:solidFill>
                    <a:srgbClr val="000000"/>
                  </a:solidFill>
                  <a:latin typeface="Garamond" panose="02020404030301010803" pitchFamily="18" charset="0"/>
                </a:rPr>
                <a:t>Earth</a:t>
              </a:r>
              <a:endParaRPr lang="sv-SE" sz="1400" dirty="0">
                <a:solidFill>
                  <a:srgbClr val="000000"/>
                </a:solidFill>
                <a:latin typeface="Garamond" panose="02020404030301010803" pitchFamily="18" charset="0"/>
              </a:endParaRPr>
            </a:p>
          </p:txBody>
        </p:sp>
        <p:sp>
          <p:nvSpPr>
            <p:cNvPr id="26" name="TextBox 25">
              <a:extLst>
                <a:ext uri="{FF2B5EF4-FFF2-40B4-BE49-F238E27FC236}">
                  <a16:creationId xmlns:a16="http://schemas.microsoft.com/office/drawing/2014/main" id="{3B23DFC4-934A-43DF-7E59-4DCA6E35E445}"/>
                </a:ext>
              </a:extLst>
            </p:cNvPr>
            <p:cNvSpPr txBox="1"/>
            <p:nvPr/>
          </p:nvSpPr>
          <p:spPr>
            <a:xfrm>
              <a:off x="5565873" y="5823796"/>
              <a:ext cx="1051891" cy="246221"/>
            </a:xfrm>
            <a:prstGeom prst="rect">
              <a:avLst/>
            </a:prstGeom>
            <a:noFill/>
          </p:spPr>
          <p:txBody>
            <a:bodyPr wrap="none" rtlCol="0">
              <a:spAutoFit/>
            </a:bodyPr>
            <a:lstStyle/>
            <a:p>
              <a:r>
                <a:rPr lang="en-US" sz="1000" dirty="0">
                  <a:solidFill>
                    <a:srgbClr val="000000"/>
                  </a:solidFill>
                </a:rPr>
                <a:t>Transient MMS</a:t>
              </a:r>
            </a:p>
          </p:txBody>
        </p:sp>
        <p:sp>
          <p:nvSpPr>
            <p:cNvPr id="28" name="TextBox 27">
              <a:extLst>
                <a:ext uri="{FF2B5EF4-FFF2-40B4-BE49-F238E27FC236}">
                  <a16:creationId xmlns:a16="http://schemas.microsoft.com/office/drawing/2014/main" id="{5680DCB0-E927-9D9F-ECAE-F0E55400A0FF}"/>
                </a:ext>
              </a:extLst>
            </p:cNvPr>
            <p:cNvSpPr txBox="1"/>
            <p:nvPr/>
          </p:nvSpPr>
          <p:spPr>
            <a:xfrm>
              <a:off x="4052317" y="5620812"/>
              <a:ext cx="1513556" cy="246221"/>
            </a:xfrm>
            <a:prstGeom prst="rect">
              <a:avLst/>
            </a:prstGeom>
            <a:noFill/>
          </p:spPr>
          <p:txBody>
            <a:bodyPr wrap="none" rtlCol="0">
              <a:spAutoFit/>
            </a:bodyPr>
            <a:lstStyle/>
            <a:p>
              <a:r>
                <a:rPr lang="en-US" sz="1000" dirty="0">
                  <a:solidFill>
                    <a:srgbClr val="000000"/>
                  </a:solidFill>
                </a:rPr>
                <a:t>Discontinuity ARTEMIS</a:t>
              </a:r>
            </a:p>
          </p:txBody>
        </p:sp>
        <p:pic>
          <p:nvPicPr>
            <p:cNvPr id="29" name="Picture 2">
              <a:extLst>
                <a:ext uri="{FF2B5EF4-FFF2-40B4-BE49-F238E27FC236}">
                  <a16:creationId xmlns:a16="http://schemas.microsoft.com/office/drawing/2014/main" id="{0BD68A07-C0D6-9C90-77F1-A33C7EF91A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1795" y="5622932"/>
              <a:ext cx="632451" cy="60715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F09EE064-E122-D759-8ECE-33DA27030CC1}"/>
                </a:ext>
              </a:extLst>
            </p:cNvPr>
            <p:cNvSpPr/>
            <p:nvPr/>
          </p:nvSpPr>
          <p:spPr>
            <a:xfrm>
              <a:off x="4122321" y="5622932"/>
              <a:ext cx="3386310" cy="918545"/>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Brace 30">
              <a:extLst>
                <a:ext uri="{FF2B5EF4-FFF2-40B4-BE49-F238E27FC236}">
                  <a16:creationId xmlns:a16="http://schemas.microsoft.com/office/drawing/2014/main" id="{7B3ABDA4-1B7A-DE8E-9BFD-0D7757543EF1}"/>
                </a:ext>
              </a:extLst>
            </p:cNvPr>
            <p:cNvSpPr/>
            <p:nvPr/>
          </p:nvSpPr>
          <p:spPr>
            <a:xfrm rot="16200000">
              <a:off x="5451916" y="5370064"/>
              <a:ext cx="203607" cy="1757679"/>
            </a:xfrm>
            <a:prstGeom prst="leftBrace">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E6FBED5E-D2B0-78FD-F35E-CAB4F73BC093}"/>
                </a:ext>
              </a:extLst>
            </p:cNvPr>
            <p:cNvSpPr txBox="1"/>
            <p:nvPr/>
          </p:nvSpPr>
          <p:spPr>
            <a:xfrm>
              <a:off x="5225074" y="6335251"/>
              <a:ext cx="681597" cy="261610"/>
            </a:xfrm>
            <a:prstGeom prst="rect">
              <a:avLst/>
            </a:prstGeom>
            <a:noFill/>
          </p:spPr>
          <p:txBody>
            <a:bodyPr wrap="none" rtlCol="0">
              <a:spAutoFit/>
            </a:bodyPr>
            <a:lstStyle/>
            <a:p>
              <a:r>
                <a:rPr lang="en-US" sz="1100" dirty="0">
                  <a:solidFill>
                    <a:srgbClr val="000000"/>
                  </a:solidFill>
                </a:rPr>
                <a:t>~ 30 Re</a:t>
              </a:r>
            </a:p>
          </p:txBody>
        </p:sp>
      </p:grpSp>
      <p:sp>
        <p:nvSpPr>
          <p:cNvPr id="33" name="TextBox 32">
            <a:extLst>
              <a:ext uri="{FF2B5EF4-FFF2-40B4-BE49-F238E27FC236}">
                <a16:creationId xmlns:a16="http://schemas.microsoft.com/office/drawing/2014/main" id="{A71EE2D4-3310-6D56-F74F-4D346713C8AE}"/>
              </a:ext>
            </a:extLst>
          </p:cNvPr>
          <p:cNvSpPr txBox="1"/>
          <p:nvPr/>
        </p:nvSpPr>
        <p:spPr>
          <a:xfrm>
            <a:off x="3372592" y="923125"/>
            <a:ext cx="8819408" cy="1246495"/>
          </a:xfrm>
          <a:prstGeom prst="rect">
            <a:avLst/>
          </a:prstGeom>
          <a:noFill/>
        </p:spPr>
        <p:txBody>
          <a:bodyPr wrap="square" rtlCol="0">
            <a:spAutoFit/>
          </a:bodyPr>
          <a:lstStyle/>
          <a:p>
            <a:r>
              <a:rPr lang="en-US" sz="1500" dirty="0">
                <a:solidFill>
                  <a:srgbClr val="000000"/>
                </a:solidFill>
              </a:rPr>
              <a:t>Most energetic electrons observed </a:t>
            </a:r>
            <a:r>
              <a:rPr lang="en-US" sz="1500" b="1" dirty="0">
                <a:solidFill>
                  <a:srgbClr val="000000"/>
                </a:solidFill>
              </a:rPr>
              <a:t>(500+keV</a:t>
            </a:r>
            <a:r>
              <a:rPr lang="en-US" sz="1500" dirty="0">
                <a:solidFill>
                  <a:srgbClr val="000000"/>
                </a:solidFill>
              </a:rPr>
              <a:t>) at foreshock transients by MMS showing:</a:t>
            </a:r>
          </a:p>
          <a:p>
            <a:endParaRPr lang="en-US" sz="1500" dirty="0">
              <a:solidFill>
                <a:srgbClr val="000000"/>
              </a:solidFill>
            </a:endParaRPr>
          </a:p>
          <a:p>
            <a:pPr marL="342900" indent="-342900">
              <a:buAutoNum type="alphaLcParenBoth"/>
            </a:pPr>
            <a:r>
              <a:rPr lang="en-US" sz="1500" dirty="0">
                <a:solidFill>
                  <a:srgbClr val="00B050"/>
                </a:solidFill>
              </a:rPr>
              <a:t>Seed population from fast solar wind </a:t>
            </a:r>
            <a:r>
              <a:rPr lang="en-US" sz="1500" dirty="0">
                <a:solidFill>
                  <a:srgbClr val="000000"/>
                </a:solidFill>
              </a:rPr>
              <a:t>at suprathermal energy range (</a:t>
            </a:r>
            <a:r>
              <a:rPr lang="en-US" sz="1500" dirty="0">
                <a:solidFill>
                  <a:srgbClr val="00B050"/>
                </a:solidFill>
              </a:rPr>
              <a:t>1-5 KeV</a:t>
            </a:r>
            <a:r>
              <a:rPr lang="en-US" sz="1500" dirty="0">
                <a:solidFill>
                  <a:srgbClr val="000000"/>
                </a:solidFill>
              </a:rPr>
              <a:t>)</a:t>
            </a:r>
          </a:p>
          <a:p>
            <a:pPr marL="342900" indent="-342900">
              <a:buAutoNum type="alphaLcParenBoth"/>
            </a:pPr>
            <a:r>
              <a:rPr lang="en-US" sz="1500" dirty="0">
                <a:solidFill>
                  <a:srgbClr val="FF3B3B"/>
                </a:solidFill>
              </a:rPr>
              <a:t>Shock acceleration (SDA/DSA) </a:t>
            </a:r>
            <a:r>
              <a:rPr lang="en-US" sz="1500" dirty="0">
                <a:solidFill>
                  <a:srgbClr val="000000"/>
                </a:solidFill>
              </a:rPr>
              <a:t>+ </a:t>
            </a:r>
            <a:r>
              <a:rPr lang="en-US" sz="1500" dirty="0">
                <a:solidFill>
                  <a:srgbClr val="0005FF"/>
                </a:solidFill>
              </a:rPr>
              <a:t>Wave particle interaction (high frequency “chorus” waves)</a:t>
            </a:r>
          </a:p>
          <a:p>
            <a:pPr marL="342900" indent="-342900">
              <a:buAutoNum type="alphaLcParenBoth"/>
            </a:pPr>
            <a:r>
              <a:rPr lang="en-US" sz="1500" dirty="0">
                <a:solidFill>
                  <a:srgbClr val="7030A0"/>
                </a:solidFill>
              </a:rPr>
              <a:t>Efficiency factors </a:t>
            </a:r>
            <a:r>
              <a:rPr lang="en-US" sz="1500" dirty="0">
                <a:solidFill>
                  <a:srgbClr val="000000"/>
                </a:solidFill>
              </a:rPr>
              <a:t>(Trapping and scattering – geometry with bow shock)</a:t>
            </a:r>
          </a:p>
        </p:txBody>
      </p:sp>
      <p:cxnSp>
        <p:nvCxnSpPr>
          <p:cNvPr id="40" name="Straight Arrow Connector 39">
            <a:extLst>
              <a:ext uri="{FF2B5EF4-FFF2-40B4-BE49-F238E27FC236}">
                <a16:creationId xmlns:a16="http://schemas.microsoft.com/office/drawing/2014/main" id="{6C94BE0F-5FA3-F70E-CB69-3E367D09CF59}"/>
              </a:ext>
            </a:extLst>
          </p:cNvPr>
          <p:cNvCxnSpPr>
            <a:cxnSpLocks/>
          </p:cNvCxnSpPr>
          <p:nvPr/>
        </p:nvCxnSpPr>
        <p:spPr>
          <a:xfrm flipH="1">
            <a:off x="2256312" y="1199408"/>
            <a:ext cx="1252845" cy="2006930"/>
          </a:xfrm>
          <a:prstGeom prst="straightConnector1">
            <a:avLst/>
          </a:prstGeom>
          <a:ln w="12700">
            <a:solidFill>
              <a:srgbClr val="FF3B3B"/>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16D2B0E-A5B1-93FF-C242-B6575D1FE984}"/>
              </a:ext>
            </a:extLst>
          </p:cNvPr>
          <p:cNvSpPr txBox="1"/>
          <p:nvPr/>
        </p:nvSpPr>
        <p:spPr>
          <a:xfrm>
            <a:off x="7727257" y="5332748"/>
            <a:ext cx="4547318" cy="1200329"/>
          </a:xfrm>
          <a:prstGeom prst="rect">
            <a:avLst/>
          </a:prstGeom>
          <a:noFill/>
        </p:spPr>
        <p:txBody>
          <a:bodyPr wrap="square">
            <a:spAutoFit/>
          </a:bodyPr>
          <a:lstStyle/>
          <a:p>
            <a:pPr algn="ctr"/>
            <a:r>
              <a:rPr lang="en-US" b="1" u="sng" dirty="0">
                <a:solidFill>
                  <a:srgbClr val="000000"/>
                </a:solidFill>
              </a:rPr>
              <a:t>Key-point</a:t>
            </a:r>
            <a:r>
              <a:rPr lang="en-US" b="1" dirty="0">
                <a:solidFill>
                  <a:srgbClr val="000000"/>
                </a:solidFill>
              </a:rPr>
              <a:t>: </a:t>
            </a:r>
          </a:p>
          <a:p>
            <a:pPr algn="ctr"/>
            <a:r>
              <a:rPr lang="en-US" dirty="0">
                <a:solidFill>
                  <a:srgbClr val="00B050"/>
                </a:solidFill>
              </a:rPr>
              <a:t>Seed</a:t>
            </a:r>
            <a:r>
              <a:rPr lang="en-US" dirty="0">
                <a:solidFill>
                  <a:srgbClr val="0000FF"/>
                </a:solidFill>
              </a:rPr>
              <a:t> </a:t>
            </a:r>
            <a:r>
              <a:rPr lang="en-US" dirty="0">
                <a:solidFill>
                  <a:srgbClr val="000000"/>
                </a:solidFill>
              </a:rPr>
              <a:t>+</a:t>
            </a:r>
            <a:r>
              <a:rPr lang="en-US" dirty="0">
                <a:solidFill>
                  <a:srgbClr val="0000FF"/>
                </a:solidFill>
              </a:rPr>
              <a:t> </a:t>
            </a:r>
            <a:r>
              <a:rPr lang="en-US" dirty="0">
                <a:solidFill>
                  <a:srgbClr val="FF0000"/>
                </a:solidFill>
              </a:rPr>
              <a:t>Foreshock’s Shock</a:t>
            </a:r>
            <a:r>
              <a:rPr lang="en-US" dirty="0">
                <a:solidFill>
                  <a:srgbClr val="0000FF"/>
                </a:solidFill>
              </a:rPr>
              <a:t> </a:t>
            </a:r>
            <a:r>
              <a:rPr lang="en-US" dirty="0">
                <a:solidFill>
                  <a:srgbClr val="000000"/>
                </a:solidFill>
              </a:rPr>
              <a:t>+</a:t>
            </a:r>
            <a:r>
              <a:rPr lang="en-US" dirty="0">
                <a:solidFill>
                  <a:srgbClr val="0000FF"/>
                </a:solidFill>
              </a:rPr>
              <a:t> Waves </a:t>
            </a:r>
            <a:r>
              <a:rPr lang="en-US" dirty="0">
                <a:solidFill>
                  <a:srgbClr val="000000"/>
                </a:solidFill>
              </a:rPr>
              <a:t>+ </a:t>
            </a:r>
            <a:r>
              <a:rPr lang="en-US" dirty="0">
                <a:solidFill>
                  <a:srgbClr val="7030A0"/>
                </a:solidFill>
              </a:rPr>
              <a:t>Efficiency factors </a:t>
            </a:r>
            <a:r>
              <a:rPr lang="en-US" dirty="0">
                <a:solidFill>
                  <a:srgbClr val="000000"/>
                </a:solidFill>
              </a:rPr>
              <a:t>= ~</a:t>
            </a:r>
            <a:r>
              <a:rPr lang="en-US" b="1" dirty="0">
                <a:solidFill>
                  <a:srgbClr val="000000"/>
                </a:solidFill>
              </a:rPr>
              <a:t>MeV electrons before</a:t>
            </a:r>
            <a:r>
              <a:rPr lang="en-US" dirty="0">
                <a:solidFill>
                  <a:srgbClr val="000000"/>
                </a:solidFill>
              </a:rPr>
              <a:t> reaching the bow shock.</a:t>
            </a:r>
          </a:p>
        </p:txBody>
      </p:sp>
      <p:grpSp>
        <p:nvGrpSpPr>
          <p:cNvPr id="49" name="Group 48">
            <a:extLst>
              <a:ext uri="{FF2B5EF4-FFF2-40B4-BE49-F238E27FC236}">
                <a16:creationId xmlns:a16="http://schemas.microsoft.com/office/drawing/2014/main" id="{CCF6E828-28D1-7C0B-CA62-C750D228B265}"/>
              </a:ext>
            </a:extLst>
          </p:cNvPr>
          <p:cNvGrpSpPr/>
          <p:nvPr/>
        </p:nvGrpSpPr>
        <p:grpSpPr>
          <a:xfrm>
            <a:off x="8627574" y="2449794"/>
            <a:ext cx="3440290" cy="2733400"/>
            <a:chOff x="8554961" y="2902417"/>
            <a:chExt cx="3440290" cy="2733400"/>
          </a:xfrm>
        </p:grpSpPr>
        <p:pic>
          <p:nvPicPr>
            <p:cNvPr id="50" name="Picture 49">
              <a:extLst>
                <a:ext uri="{FF2B5EF4-FFF2-40B4-BE49-F238E27FC236}">
                  <a16:creationId xmlns:a16="http://schemas.microsoft.com/office/drawing/2014/main" id="{9BD73BBA-C709-6F92-F52F-9CC32A02B66B}"/>
                </a:ext>
              </a:extLst>
            </p:cNvPr>
            <p:cNvPicPr>
              <a:picLocks noChangeAspect="1"/>
            </p:cNvPicPr>
            <p:nvPr/>
          </p:nvPicPr>
          <p:blipFill rotWithShape="1">
            <a:blip r:embed="rId7"/>
            <a:srcRect t="2737"/>
            <a:stretch/>
          </p:blipFill>
          <p:spPr>
            <a:xfrm>
              <a:off x="8818792" y="2902417"/>
              <a:ext cx="3176459" cy="2733400"/>
            </a:xfrm>
            <a:prstGeom prst="rect">
              <a:avLst/>
            </a:prstGeom>
          </p:spPr>
        </p:pic>
        <p:sp>
          <p:nvSpPr>
            <p:cNvPr id="51" name="TextBox 50">
              <a:extLst>
                <a:ext uri="{FF2B5EF4-FFF2-40B4-BE49-F238E27FC236}">
                  <a16:creationId xmlns:a16="http://schemas.microsoft.com/office/drawing/2014/main" id="{275D072A-D553-4388-4850-2471C1B995E7}"/>
                </a:ext>
              </a:extLst>
            </p:cNvPr>
            <p:cNvSpPr txBox="1"/>
            <p:nvPr/>
          </p:nvSpPr>
          <p:spPr>
            <a:xfrm rot="16200000">
              <a:off x="8084320" y="3992230"/>
              <a:ext cx="1249060" cy="307777"/>
            </a:xfrm>
            <a:prstGeom prst="rect">
              <a:avLst/>
            </a:prstGeom>
            <a:noFill/>
          </p:spPr>
          <p:txBody>
            <a:bodyPr wrap="none" rtlCol="0">
              <a:spAutoFit/>
            </a:bodyPr>
            <a:lstStyle/>
            <a:p>
              <a:r>
                <a:rPr lang="en-US" sz="1400" dirty="0">
                  <a:solidFill>
                    <a:srgbClr val="000000"/>
                  </a:solidFill>
                </a:rPr>
                <a:t>Max flux ratio</a:t>
              </a:r>
            </a:p>
          </p:txBody>
        </p:sp>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5CA52E1-AC03-AB64-75AE-62C0536D8027}"/>
                  </a:ext>
                </a:extLst>
              </p:cNvPr>
              <p:cNvSpPr txBox="1"/>
              <p:nvPr/>
            </p:nvSpPr>
            <p:spPr>
              <a:xfrm>
                <a:off x="9022113" y="2555664"/>
                <a:ext cx="2362201" cy="797013"/>
              </a:xfrm>
              <a:prstGeom prst="rect">
                <a:avLst/>
              </a:prstGeom>
              <a:noFill/>
            </p:spPr>
            <p:txBody>
              <a:bodyPr wrap="square" rtlCol="0">
                <a:spAutoFit/>
              </a:bodyPr>
              <a:lstStyle/>
              <a:p>
                <a:r>
                  <a:rPr lang="en-US" dirty="0">
                    <a:solidFill>
                      <a:srgbClr val="000000"/>
                    </a:solidFill>
                  </a:rPr>
                  <a:t>Ratio = </a:t>
                </a:r>
                <a14:m>
                  <m:oMath xmlns:m="http://schemas.openxmlformats.org/officeDocument/2006/math">
                    <m:f>
                      <m:fPr>
                        <m:ctrlPr>
                          <a:rPr lang="en-US" b="0" i="1" smtClean="0">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−5</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 </m:t>
                            </m:r>
                            <m:r>
                              <m:rPr>
                                <m:sty m:val="p"/>
                              </m:rPr>
                              <a:rPr lang="en-US" b="0" i="0" smtClean="0">
                                <a:solidFill>
                                  <a:srgbClr val="000000"/>
                                </a:solidFill>
                                <a:latin typeface="Cambria Math" panose="02040503050406030204" pitchFamily="18" charset="0"/>
                              </a:rPr>
                              <m:t>k</m:t>
                            </m:r>
                            <m:r>
                              <m:rPr>
                                <m:sty m:val="p"/>
                              </m:rPr>
                              <a:rPr lang="en-US" i="0">
                                <a:solidFill>
                                  <a:srgbClr val="000000"/>
                                </a:solidFill>
                                <a:latin typeface="Cambria Math" panose="02040503050406030204" pitchFamily="18" charset="0"/>
                              </a:rPr>
                              <m:t>eV</m:t>
                            </m:r>
                          </m:sub>
                        </m:sSub>
                      </m:num>
                      <m:den>
                        <m:sSub>
                          <m:sSubPr>
                            <m:ctrlPr>
                              <a:rPr lang="en-US" b="0" i="1" smtClean="0">
                                <a:solidFill>
                                  <a:srgbClr val="000000"/>
                                </a:solidFill>
                                <a:latin typeface="Cambria Math" panose="02040503050406030204" pitchFamily="18" charset="0"/>
                              </a:rPr>
                            </m:ctrlPr>
                          </m:sSubPr>
                          <m:e>
                            <m:d>
                              <m:dPr>
                                <m:begChr m:val="⟨"/>
                                <m:endChr m:val="⟩"/>
                                <m:ctrlPr>
                                  <a:rPr lang="en-US" b="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−5</m:t>
                                    </m:r>
                                    <m:r>
                                      <a:rPr lang="en-US" b="0" i="0" smtClean="0">
                                        <a:solidFill>
                                          <a:srgbClr val="000000"/>
                                        </a:solidFill>
                                        <a:latin typeface="Cambria Math" panose="02040503050406030204" pitchFamily="18" charset="0"/>
                                      </a:rPr>
                                      <m:t>00</m:t>
                                    </m:r>
                                    <m:r>
                                      <a:rPr lang="en-US" i="0">
                                        <a:solidFill>
                                          <a:srgbClr val="000000"/>
                                        </a:solidFill>
                                        <a:latin typeface="Cambria Math" panose="02040503050406030204" pitchFamily="18" charset="0"/>
                                      </a:rPr>
                                      <m:t> </m:t>
                                    </m:r>
                                    <m:r>
                                      <m:rPr>
                                        <m:sty m:val="p"/>
                                      </m:rPr>
                                      <a:rPr lang="en-US" i="0">
                                        <a:solidFill>
                                          <a:srgbClr val="000000"/>
                                        </a:solidFill>
                                        <a:latin typeface="Cambria Math" panose="02040503050406030204" pitchFamily="18" charset="0"/>
                                      </a:rPr>
                                      <m:t>KeV</m:t>
                                    </m:r>
                                  </m:sub>
                                </m:sSub>
                              </m:e>
                            </m:d>
                          </m:e>
                          <m:sub>
                            <m:r>
                              <m:rPr>
                                <m:sty m:val="p"/>
                              </m:rPr>
                              <a:rPr lang="en-US" b="0" i="0" smtClean="0">
                                <a:solidFill>
                                  <a:srgbClr val="000000"/>
                                </a:solidFill>
                                <a:latin typeface="Cambria Math" panose="02040503050406030204" pitchFamily="18" charset="0"/>
                              </a:rPr>
                              <m:t>BG</m:t>
                            </m:r>
                          </m:sub>
                        </m:sSub>
                      </m:den>
                    </m:f>
                  </m:oMath>
                </a14:m>
                <a:endParaRPr lang="en-US" b="0" dirty="0">
                  <a:solidFill>
                    <a:srgbClr val="000000"/>
                  </a:solidFill>
                </a:endParaRPr>
              </a:p>
              <a:p>
                <a:endParaRPr lang="en-US" dirty="0">
                  <a:solidFill>
                    <a:srgbClr val="000000"/>
                  </a:solidFill>
                </a:endParaRPr>
              </a:p>
            </p:txBody>
          </p:sp>
        </mc:Choice>
        <mc:Fallback xmlns="">
          <p:sp>
            <p:nvSpPr>
              <p:cNvPr id="52" name="TextBox 51">
                <a:extLst>
                  <a:ext uri="{FF2B5EF4-FFF2-40B4-BE49-F238E27FC236}">
                    <a16:creationId xmlns:a16="http://schemas.microsoft.com/office/drawing/2014/main" id="{55CA52E1-AC03-AB64-75AE-62C0536D8027}"/>
                  </a:ext>
                </a:extLst>
              </p:cNvPr>
              <p:cNvSpPr txBox="1">
                <a:spLocks noRot="1" noChangeAspect="1" noMove="1" noResize="1" noEditPoints="1" noAdjustHandles="1" noChangeArrowheads="1" noChangeShapeType="1" noTextEdit="1"/>
              </p:cNvSpPr>
              <p:nvPr/>
            </p:nvSpPr>
            <p:spPr>
              <a:xfrm>
                <a:off x="9022113" y="2555664"/>
                <a:ext cx="2362201" cy="797013"/>
              </a:xfrm>
              <a:prstGeom prst="rect">
                <a:avLst/>
              </a:prstGeom>
              <a:blipFill>
                <a:blip r:embed="rId8"/>
                <a:stretch>
                  <a:fillRect l="-2139"/>
                </a:stretch>
              </a:blipFill>
            </p:spPr>
            <p:txBody>
              <a:bodyPr/>
              <a:lstStyle/>
              <a:p>
                <a:r>
                  <a:rPr lang="en-US">
                    <a:noFill/>
                  </a:rPr>
                  <a:t> </a:t>
                </a:r>
              </a:p>
            </p:txBody>
          </p:sp>
        </mc:Fallback>
      </mc:AlternateContent>
      <p:pic>
        <p:nvPicPr>
          <p:cNvPr id="53" name="Picture 52">
            <a:extLst>
              <a:ext uri="{FF2B5EF4-FFF2-40B4-BE49-F238E27FC236}">
                <a16:creationId xmlns:a16="http://schemas.microsoft.com/office/drawing/2014/main" id="{498BA9E0-DDEF-DC25-4EEB-C4A8572EC2F7}"/>
              </a:ext>
            </a:extLst>
          </p:cNvPr>
          <p:cNvPicPr>
            <a:picLocks noChangeAspect="1"/>
          </p:cNvPicPr>
          <p:nvPr/>
        </p:nvPicPr>
        <p:blipFill rotWithShape="1">
          <a:blip r:embed="rId9"/>
          <a:srcRect l="7578" t="48190" r="-1376"/>
          <a:stretch/>
        </p:blipFill>
        <p:spPr>
          <a:xfrm>
            <a:off x="4339131" y="2900992"/>
            <a:ext cx="3540958" cy="1673599"/>
          </a:xfrm>
          <a:prstGeom prst="rect">
            <a:avLst/>
          </a:prstGeom>
        </p:spPr>
      </p:pic>
      <p:sp>
        <p:nvSpPr>
          <p:cNvPr id="59" name="TextBox 58">
            <a:extLst>
              <a:ext uri="{FF2B5EF4-FFF2-40B4-BE49-F238E27FC236}">
                <a16:creationId xmlns:a16="http://schemas.microsoft.com/office/drawing/2014/main" id="{B8BE9606-07E3-D09E-E9A6-6ACCCC769B24}"/>
              </a:ext>
            </a:extLst>
          </p:cNvPr>
          <p:cNvSpPr txBox="1"/>
          <p:nvPr/>
        </p:nvSpPr>
        <p:spPr>
          <a:xfrm rot="16200000">
            <a:off x="3435453" y="3471611"/>
            <a:ext cx="1437078" cy="323165"/>
          </a:xfrm>
          <a:prstGeom prst="rect">
            <a:avLst/>
          </a:prstGeom>
          <a:noFill/>
        </p:spPr>
        <p:txBody>
          <a:bodyPr wrap="square">
            <a:spAutoFit/>
          </a:bodyPr>
          <a:lstStyle/>
          <a:p>
            <a:r>
              <a:rPr lang="en-US" sz="1500" dirty="0">
                <a:solidFill>
                  <a:srgbClr val="000000"/>
                </a:solidFill>
              </a:rPr>
              <a:t>Max flux ratio</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76F2BEC-3A46-0CA2-C6D3-D19BA7C57B36}"/>
                  </a:ext>
                </a:extLst>
              </p:cNvPr>
              <p:cNvSpPr txBox="1"/>
              <p:nvPr/>
            </p:nvSpPr>
            <p:spPr>
              <a:xfrm>
                <a:off x="4755355" y="2936018"/>
                <a:ext cx="2362201" cy="797013"/>
              </a:xfrm>
              <a:prstGeom prst="rect">
                <a:avLst/>
              </a:prstGeom>
              <a:noFill/>
            </p:spPr>
            <p:txBody>
              <a:bodyPr wrap="square" rtlCol="0">
                <a:spAutoFit/>
              </a:bodyPr>
              <a:lstStyle/>
              <a:p>
                <a:r>
                  <a:rPr lang="en-US" dirty="0">
                    <a:solidFill>
                      <a:srgbClr val="000000"/>
                    </a:solidFill>
                  </a:rPr>
                  <a:t>Ratio = </a:t>
                </a:r>
                <a14:m>
                  <m:oMath xmlns:m="http://schemas.openxmlformats.org/officeDocument/2006/math">
                    <m:f>
                      <m:fPr>
                        <m:ctrlPr>
                          <a:rPr lang="en-US" b="0" i="1" smtClean="0">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1−5 </m:t>
                            </m:r>
                            <m:r>
                              <m:rPr>
                                <m:sty m:val="p"/>
                              </m:rPr>
                              <a:rPr lang="en-US" b="0" i="0" smtClean="0">
                                <a:solidFill>
                                  <a:srgbClr val="000000"/>
                                </a:solidFill>
                                <a:latin typeface="Cambria Math" panose="02040503050406030204" pitchFamily="18" charset="0"/>
                              </a:rPr>
                              <m:t>k</m:t>
                            </m:r>
                            <m:r>
                              <m:rPr>
                                <m:sty m:val="p"/>
                              </m:rPr>
                              <a:rPr lang="en-US" i="0">
                                <a:solidFill>
                                  <a:srgbClr val="000000"/>
                                </a:solidFill>
                                <a:latin typeface="Cambria Math" panose="02040503050406030204" pitchFamily="18" charset="0"/>
                              </a:rPr>
                              <m:t>eV</m:t>
                            </m:r>
                          </m:sub>
                        </m:sSub>
                      </m:num>
                      <m:den>
                        <m:sSub>
                          <m:sSubPr>
                            <m:ctrlPr>
                              <a:rPr lang="en-US" b="0" i="1" smtClean="0">
                                <a:solidFill>
                                  <a:srgbClr val="000000"/>
                                </a:solidFill>
                                <a:latin typeface="Cambria Math" panose="02040503050406030204" pitchFamily="18" charset="0"/>
                              </a:rPr>
                            </m:ctrlPr>
                          </m:sSubPr>
                          <m:e>
                            <m:d>
                              <m:dPr>
                                <m:begChr m:val="⟨"/>
                                <m:endChr m:val="⟩"/>
                                <m:ctrlPr>
                                  <a:rPr lang="en-US" b="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a:rPr lang="en-US" i="0">
                                        <a:solidFill>
                                          <a:srgbClr val="000000"/>
                                        </a:solidFill>
                                        <a:latin typeface="Cambria Math" panose="02040503050406030204" pitchFamily="18" charset="0"/>
                                      </a:rPr>
                                      <m:t>1−5 </m:t>
                                    </m:r>
                                    <m:r>
                                      <m:rPr>
                                        <m:sty m:val="p"/>
                                      </m:rPr>
                                      <a:rPr lang="en-US" i="0">
                                        <a:solidFill>
                                          <a:srgbClr val="000000"/>
                                        </a:solidFill>
                                        <a:latin typeface="Cambria Math" panose="02040503050406030204" pitchFamily="18" charset="0"/>
                                      </a:rPr>
                                      <m:t>KeV</m:t>
                                    </m:r>
                                  </m:sub>
                                </m:sSub>
                              </m:e>
                            </m:d>
                          </m:e>
                          <m:sub>
                            <m:r>
                              <m:rPr>
                                <m:sty m:val="p"/>
                              </m:rPr>
                              <a:rPr lang="en-US" b="0" i="0" smtClean="0">
                                <a:solidFill>
                                  <a:srgbClr val="000000"/>
                                </a:solidFill>
                                <a:latin typeface="Cambria Math" panose="02040503050406030204" pitchFamily="18" charset="0"/>
                              </a:rPr>
                              <m:t>BG</m:t>
                            </m:r>
                          </m:sub>
                        </m:sSub>
                      </m:den>
                    </m:f>
                  </m:oMath>
                </a14:m>
                <a:endParaRPr lang="en-US" b="0" dirty="0">
                  <a:solidFill>
                    <a:srgbClr val="000000"/>
                  </a:solidFill>
                </a:endParaRPr>
              </a:p>
              <a:p>
                <a:endParaRPr lang="en-US" dirty="0">
                  <a:solidFill>
                    <a:srgbClr val="000000"/>
                  </a:solidFill>
                </a:endParaRPr>
              </a:p>
            </p:txBody>
          </p:sp>
        </mc:Choice>
        <mc:Fallback xmlns="">
          <p:sp>
            <p:nvSpPr>
              <p:cNvPr id="60" name="TextBox 59">
                <a:extLst>
                  <a:ext uri="{FF2B5EF4-FFF2-40B4-BE49-F238E27FC236}">
                    <a16:creationId xmlns:a16="http://schemas.microsoft.com/office/drawing/2014/main" id="{476F2BEC-3A46-0CA2-C6D3-D19BA7C57B36}"/>
                  </a:ext>
                </a:extLst>
              </p:cNvPr>
              <p:cNvSpPr txBox="1">
                <a:spLocks noRot="1" noChangeAspect="1" noMove="1" noResize="1" noEditPoints="1" noAdjustHandles="1" noChangeArrowheads="1" noChangeShapeType="1" noTextEdit="1"/>
              </p:cNvSpPr>
              <p:nvPr/>
            </p:nvSpPr>
            <p:spPr>
              <a:xfrm>
                <a:off x="4755355" y="2936018"/>
                <a:ext cx="2362201" cy="797013"/>
              </a:xfrm>
              <a:prstGeom prst="rect">
                <a:avLst/>
              </a:prstGeom>
              <a:blipFill>
                <a:blip r:embed="rId10"/>
                <a:stretch>
                  <a:fillRect l="-2139"/>
                </a:stretch>
              </a:blipFill>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D99061B7-87BB-C8A8-BEB6-3908A21E2499}"/>
              </a:ext>
            </a:extLst>
          </p:cNvPr>
          <p:cNvCxnSpPr>
            <a:cxnSpLocks/>
            <a:stCxn id="29" idx="0"/>
          </p:cNvCxnSpPr>
          <p:nvPr/>
        </p:nvCxnSpPr>
        <p:spPr>
          <a:xfrm flipV="1">
            <a:off x="5080922" y="4109768"/>
            <a:ext cx="316225" cy="1355721"/>
          </a:xfrm>
          <a:prstGeom prst="straightConnector1">
            <a:avLst/>
          </a:prstGeom>
          <a:ln w="12700">
            <a:solidFill>
              <a:srgbClr val="FF3B3B"/>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EDEA9A4-2DA8-3DC7-0EB1-02C2DFA42EF6}"/>
              </a:ext>
            </a:extLst>
          </p:cNvPr>
          <p:cNvCxnSpPr>
            <a:cxnSpLocks/>
          </p:cNvCxnSpPr>
          <p:nvPr/>
        </p:nvCxnSpPr>
        <p:spPr>
          <a:xfrm flipV="1">
            <a:off x="6362897" y="4392204"/>
            <a:ext cx="2471993" cy="1316438"/>
          </a:xfrm>
          <a:prstGeom prst="straightConnector1">
            <a:avLst/>
          </a:prstGeom>
          <a:ln w="12700">
            <a:solidFill>
              <a:srgbClr val="FF3B3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705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CAC5E-F6CA-C3F9-570F-EE2448B261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342050-2726-371A-F107-5EAACDA83629}"/>
              </a:ext>
            </a:extLst>
          </p:cNvPr>
          <p:cNvSpPr>
            <a:spLocks noGrp="1"/>
          </p:cNvSpPr>
          <p:nvPr>
            <p:ph type="title"/>
          </p:nvPr>
        </p:nvSpPr>
        <p:spPr>
          <a:xfrm>
            <a:off x="575400" y="46165"/>
            <a:ext cx="11041200" cy="516190"/>
          </a:xfrm>
        </p:spPr>
        <p:txBody>
          <a:bodyPr>
            <a:normAutofit/>
          </a:bodyPr>
          <a:lstStyle/>
          <a:p>
            <a:pPr algn="ctr"/>
            <a:r>
              <a:rPr lang="sv-SE" dirty="0" err="1"/>
              <a:t>Reinforced</a:t>
            </a:r>
            <a:r>
              <a:rPr lang="sv-SE" dirty="0"/>
              <a:t> </a:t>
            </a:r>
            <a:r>
              <a:rPr lang="sv-SE" dirty="0" err="1"/>
              <a:t>Shock</a:t>
            </a:r>
            <a:r>
              <a:rPr lang="sv-SE" dirty="0"/>
              <a:t> Acceleration </a:t>
            </a:r>
            <a:r>
              <a:rPr lang="sv-SE" dirty="0" err="1"/>
              <a:t>of</a:t>
            </a:r>
            <a:r>
              <a:rPr lang="sv-SE" dirty="0"/>
              <a:t> </a:t>
            </a:r>
            <a:r>
              <a:rPr lang="sv-SE" dirty="0" err="1"/>
              <a:t>Relativistic</a:t>
            </a:r>
            <a:r>
              <a:rPr lang="sv-SE" dirty="0"/>
              <a:t> </a:t>
            </a:r>
            <a:r>
              <a:rPr lang="sv-SE" dirty="0" err="1"/>
              <a:t>Electrons</a:t>
            </a:r>
            <a:endParaRPr lang="sv-SE" dirty="0"/>
          </a:p>
        </p:txBody>
      </p:sp>
      <p:sp>
        <p:nvSpPr>
          <p:cNvPr id="2" name="TextBox 1">
            <a:extLst>
              <a:ext uri="{FF2B5EF4-FFF2-40B4-BE49-F238E27FC236}">
                <a16:creationId xmlns:a16="http://schemas.microsoft.com/office/drawing/2014/main" id="{E8252FBA-AB5F-2B71-7575-6207F2A2D3C3}"/>
              </a:ext>
            </a:extLst>
          </p:cNvPr>
          <p:cNvSpPr txBox="1"/>
          <p:nvPr/>
        </p:nvSpPr>
        <p:spPr>
          <a:xfrm>
            <a:off x="0" y="6439418"/>
            <a:ext cx="6484467" cy="230832"/>
          </a:xfrm>
          <a:prstGeom prst="rect">
            <a:avLst/>
          </a:prstGeom>
          <a:noFill/>
        </p:spPr>
        <p:txBody>
          <a:bodyPr wrap="none" rtlCol="0">
            <a:spAutoFit/>
          </a:bodyPr>
          <a:lstStyle/>
          <a:p>
            <a:r>
              <a:rPr lang="en-US" sz="900" dirty="0">
                <a:solidFill>
                  <a:srgbClr val="000000"/>
                </a:solidFill>
              </a:rPr>
              <a:t>Raptis+ 2024 (Revealing an Unexpectedly Low Electron Injection Threshold via Reinforced Shock Acceleration – Accepted)</a:t>
            </a:r>
          </a:p>
        </p:txBody>
      </p:sp>
      <p:pic>
        <p:nvPicPr>
          <p:cNvPr id="10" name="Picture 9">
            <a:extLst>
              <a:ext uri="{FF2B5EF4-FFF2-40B4-BE49-F238E27FC236}">
                <a16:creationId xmlns:a16="http://schemas.microsoft.com/office/drawing/2014/main" id="{45E982B5-7245-6383-A1B7-9B21BF4E4CC1}"/>
              </a:ext>
            </a:extLst>
          </p:cNvPr>
          <p:cNvPicPr>
            <a:picLocks noChangeAspect="1"/>
          </p:cNvPicPr>
          <p:nvPr/>
        </p:nvPicPr>
        <p:blipFill>
          <a:blip r:embed="rId3"/>
          <a:srcRect b="52438"/>
          <a:stretch/>
        </p:blipFill>
        <p:spPr>
          <a:xfrm>
            <a:off x="697823" y="624592"/>
            <a:ext cx="5242304" cy="5814826"/>
          </a:xfrm>
          <a:prstGeom prst="rect">
            <a:avLst/>
          </a:prstGeom>
        </p:spPr>
      </p:pic>
      <p:pic>
        <p:nvPicPr>
          <p:cNvPr id="12" name="Picture 11">
            <a:extLst>
              <a:ext uri="{FF2B5EF4-FFF2-40B4-BE49-F238E27FC236}">
                <a16:creationId xmlns:a16="http://schemas.microsoft.com/office/drawing/2014/main" id="{33D4D7E7-7171-115F-19E0-F39309F203AD}"/>
              </a:ext>
            </a:extLst>
          </p:cNvPr>
          <p:cNvPicPr>
            <a:picLocks noChangeAspect="1"/>
          </p:cNvPicPr>
          <p:nvPr/>
        </p:nvPicPr>
        <p:blipFill>
          <a:blip r:embed="rId3"/>
          <a:srcRect t="47115" b="-486"/>
          <a:stretch/>
        </p:blipFill>
        <p:spPr>
          <a:xfrm>
            <a:off x="6757539" y="624592"/>
            <a:ext cx="4736638" cy="5895657"/>
          </a:xfrm>
          <a:prstGeom prst="rect">
            <a:avLst/>
          </a:prstGeom>
        </p:spPr>
      </p:pic>
    </p:spTree>
    <p:extLst>
      <p:ext uri="{BB962C8B-B14F-4D97-AF65-F5344CB8AC3E}">
        <p14:creationId xmlns:p14="http://schemas.microsoft.com/office/powerpoint/2010/main" val="471381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DA2A8D-7A44-C4E9-B77F-E7A41F012BFF}"/>
              </a:ext>
            </a:extLst>
          </p:cNvPr>
          <p:cNvSpPr>
            <a:spLocks noGrp="1"/>
          </p:cNvSpPr>
          <p:nvPr>
            <p:ph type="title"/>
          </p:nvPr>
        </p:nvSpPr>
        <p:spPr>
          <a:xfrm>
            <a:off x="575400" y="3057538"/>
            <a:ext cx="11041200" cy="742924"/>
          </a:xfrm>
        </p:spPr>
        <p:txBody>
          <a:bodyPr>
            <a:normAutofit/>
          </a:bodyPr>
          <a:lstStyle/>
          <a:p>
            <a:pPr algn="ctr"/>
            <a:r>
              <a:rPr lang="en-US" dirty="0"/>
              <a:t>What happens when we move downstream?</a:t>
            </a:r>
          </a:p>
        </p:txBody>
      </p:sp>
      <p:sp>
        <p:nvSpPr>
          <p:cNvPr id="6" name="TextBox 5">
            <a:extLst>
              <a:ext uri="{FF2B5EF4-FFF2-40B4-BE49-F238E27FC236}">
                <a16:creationId xmlns:a16="http://schemas.microsoft.com/office/drawing/2014/main" id="{366D3DEB-0334-EAFC-E700-2AC7FBA2EFA2}"/>
              </a:ext>
            </a:extLst>
          </p:cNvPr>
          <p:cNvSpPr txBox="1"/>
          <p:nvPr/>
        </p:nvSpPr>
        <p:spPr>
          <a:xfrm>
            <a:off x="2912963" y="5684492"/>
            <a:ext cx="6366074" cy="954107"/>
          </a:xfrm>
          <a:prstGeom prst="rect">
            <a:avLst/>
          </a:prstGeom>
          <a:noFill/>
        </p:spPr>
        <p:txBody>
          <a:bodyPr wrap="square">
            <a:spAutoFit/>
          </a:bodyPr>
          <a:lstStyle/>
          <a:p>
            <a:pPr algn="ctr"/>
            <a:r>
              <a:rPr lang="en-US" sz="1400" dirty="0">
                <a:solidFill>
                  <a:srgbClr val="000000"/>
                </a:solidFill>
              </a:rPr>
              <a:t>Raptis+ 2024/2025 (to be submitted next week)</a:t>
            </a:r>
          </a:p>
          <a:p>
            <a:pPr algn="ctr"/>
            <a:endParaRPr lang="en-US" sz="1400" dirty="0">
              <a:solidFill>
                <a:srgbClr val="000000"/>
              </a:solidFill>
            </a:endParaRPr>
          </a:p>
          <a:p>
            <a:pPr algn="ctr"/>
            <a:r>
              <a:rPr lang="en-US" sz="1400" i="1" dirty="0">
                <a:solidFill>
                  <a:srgbClr val="000000"/>
                </a:solidFill>
              </a:rPr>
              <a:t>Multi-Mission Observations of Relativistic Electrons and High-Speed Jets Linked to Shock Generated Transients</a:t>
            </a:r>
          </a:p>
        </p:txBody>
      </p:sp>
    </p:spTree>
    <p:extLst>
      <p:ext uri="{BB962C8B-B14F-4D97-AF65-F5344CB8AC3E}">
        <p14:creationId xmlns:p14="http://schemas.microsoft.com/office/powerpoint/2010/main" val="396640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DDC61E3-CD3F-25C5-FE0D-4C8D1363BDEB}"/>
              </a:ext>
            </a:extLst>
          </p:cNvPr>
          <p:cNvPicPr>
            <a:picLocks noChangeAspect="1"/>
          </p:cNvPicPr>
          <p:nvPr/>
        </p:nvPicPr>
        <p:blipFill>
          <a:blip r:embed="rId3"/>
          <a:stretch>
            <a:fillRect/>
          </a:stretch>
        </p:blipFill>
        <p:spPr>
          <a:xfrm>
            <a:off x="3465363" y="642414"/>
            <a:ext cx="4990436" cy="5893467"/>
          </a:xfrm>
          <a:prstGeom prst="rect">
            <a:avLst/>
          </a:prstGeom>
        </p:spPr>
      </p:pic>
      <p:sp>
        <p:nvSpPr>
          <p:cNvPr id="3" name="Title 2"/>
          <p:cNvSpPr>
            <a:spLocks noGrp="1"/>
          </p:cNvSpPr>
          <p:nvPr>
            <p:ph type="title"/>
          </p:nvPr>
        </p:nvSpPr>
        <p:spPr>
          <a:xfrm>
            <a:off x="575400" y="46165"/>
            <a:ext cx="11041200" cy="516190"/>
          </a:xfrm>
        </p:spPr>
        <p:txBody>
          <a:bodyPr>
            <a:normAutofit/>
          </a:bodyPr>
          <a:lstStyle/>
          <a:p>
            <a:pPr algn="ctr"/>
            <a:r>
              <a:rPr lang="en-US" b="1" dirty="0"/>
              <a:t>Cluster</a:t>
            </a:r>
            <a:r>
              <a:rPr lang="en-US" dirty="0"/>
              <a:t> </a:t>
            </a:r>
            <a:r>
              <a:rPr lang="en-US" b="1" dirty="0"/>
              <a:t>upstream</a:t>
            </a:r>
            <a:r>
              <a:rPr lang="en-US" dirty="0"/>
              <a:t> showing foreshock transients</a:t>
            </a:r>
            <a:endParaRPr lang="sv-SE" dirty="0"/>
          </a:p>
        </p:txBody>
      </p:sp>
      <p:sp>
        <p:nvSpPr>
          <p:cNvPr id="5" name="TextBox 4">
            <a:extLst>
              <a:ext uri="{FF2B5EF4-FFF2-40B4-BE49-F238E27FC236}">
                <a16:creationId xmlns:a16="http://schemas.microsoft.com/office/drawing/2014/main" id="{281272D9-A788-8283-E96F-7D0AF3B41A00}"/>
              </a:ext>
            </a:extLst>
          </p:cNvPr>
          <p:cNvSpPr txBox="1"/>
          <p:nvPr/>
        </p:nvSpPr>
        <p:spPr>
          <a:xfrm>
            <a:off x="73029" y="3156702"/>
            <a:ext cx="6163732"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0000"/>
                </a:solidFill>
              </a:rPr>
              <a:t>Several Foreshock Transients</a:t>
            </a:r>
          </a:p>
          <a:p>
            <a:pPr marL="285750" indent="-285750">
              <a:buFont typeface="Arial" panose="020B0604020202020204" pitchFamily="34" charset="0"/>
              <a:buChar char="•"/>
            </a:pPr>
            <a:r>
              <a:rPr lang="en-US" dirty="0">
                <a:solidFill>
                  <a:srgbClr val="000000"/>
                </a:solidFill>
              </a:rPr>
              <a:t>~200 keV electrons</a:t>
            </a:r>
            <a:endParaRPr lang="en-US" dirty="0"/>
          </a:p>
        </p:txBody>
      </p:sp>
      <p:cxnSp>
        <p:nvCxnSpPr>
          <p:cNvPr id="6" name="Straight Arrow Connector 5">
            <a:extLst>
              <a:ext uri="{FF2B5EF4-FFF2-40B4-BE49-F238E27FC236}">
                <a16:creationId xmlns:a16="http://schemas.microsoft.com/office/drawing/2014/main" id="{3647E226-D448-C0E5-763E-DF4BE398C681}"/>
              </a:ext>
            </a:extLst>
          </p:cNvPr>
          <p:cNvCxnSpPr>
            <a:cxnSpLocks/>
          </p:cNvCxnSpPr>
          <p:nvPr/>
        </p:nvCxnSpPr>
        <p:spPr>
          <a:xfrm>
            <a:off x="3452492" y="3222516"/>
            <a:ext cx="1300130" cy="107706"/>
          </a:xfrm>
          <a:prstGeom prst="straightConnector1">
            <a:avLst/>
          </a:prstGeom>
          <a:ln w="19050">
            <a:solidFill>
              <a:srgbClr val="FF3B3B"/>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B71176C-29C6-0E5D-B53A-9A471C904351}"/>
              </a:ext>
            </a:extLst>
          </p:cNvPr>
          <p:cNvCxnSpPr>
            <a:cxnSpLocks/>
          </p:cNvCxnSpPr>
          <p:nvPr/>
        </p:nvCxnSpPr>
        <p:spPr>
          <a:xfrm>
            <a:off x="2415941" y="3589147"/>
            <a:ext cx="3723602" cy="580517"/>
          </a:xfrm>
          <a:prstGeom prst="straightConnector1">
            <a:avLst/>
          </a:prstGeom>
          <a:ln w="19050">
            <a:solidFill>
              <a:srgbClr val="FF3B3B"/>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B60443-8CCF-506E-2966-E7FD1BD195A6}"/>
              </a:ext>
            </a:extLst>
          </p:cNvPr>
          <p:cNvSpPr txBox="1"/>
          <p:nvPr/>
        </p:nvSpPr>
        <p:spPr>
          <a:xfrm>
            <a:off x="9298042" y="1799041"/>
            <a:ext cx="2497179" cy="1477328"/>
          </a:xfrm>
          <a:prstGeom prst="rect">
            <a:avLst/>
          </a:prstGeom>
          <a:noFill/>
        </p:spPr>
        <p:txBody>
          <a:bodyPr wrap="square">
            <a:spAutoFit/>
          </a:bodyPr>
          <a:lstStyle/>
          <a:p>
            <a:r>
              <a:rPr lang="en-US" dirty="0">
                <a:solidFill>
                  <a:srgbClr val="000000"/>
                </a:solidFill>
              </a:rPr>
              <a:t>700 km/s Solar Wind!</a:t>
            </a:r>
          </a:p>
          <a:p>
            <a:endParaRPr lang="en-US" dirty="0">
              <a:solidFill>
                <a:srgbClr val="000000"/>
              </a:solidFill>
            </a:endParaRPr>
          </a:p>
          <a:p>
            <a:r>
              <a:rPr lang="en-US" dirty="0">
                <a:solidFill>
                  <a:srgbClr val="000000"/>
                </a:solidFill>
              </a:rPr>
              <a:t>Fast coronal hole plasma consistent with our previous work </a:t>
            </a:r>
            <a:r>
              <a:rPr lang="en-US" b="0" i="0" u="none" strike="noStrike" dirty="0">
                <a:solidFill>
                  <a:srgbClr val="00B050"/>
                </a:solidFill>
                <a:effectLst/>
                <a:latin typeface="Arial" panose="020B0604020202020204" pitchFamily="34" charset="0"/>
              </a:rPr>
              <a:t>✓</a:t>
            </a:r>
          </a:p>
        </p:txBody>
      </p:sp>
      <p:cxnSp>
        <p:nvCxnSpPr>
          <p:cNvPr id="23" name="Straight Arrow Connector 22">
            <a:extLst>
              <a:ext uri="{FF2B5EF4-FFF2-40B4-BE49-F238E27FC236}">
                <a16:creationId xmlns:a16="http://schemas.microsoft.com/office/drawing/2014/main" id="{E25260F0-7A74-9DAF-CC59-9EC0E83DCEAA}"/>
              </a:ext>
            </a:extLst>
          </p:cNvPr>
          <p:cNvCxnSpPr>
            <a:cxnSpLocks/>
          </p:cNvCxnSpPr>
          <p:nvPr/>
        </p:nvCxnSpPr>
        <p:spPr>
          <a:xfrm flipH="1" flipV="1">
            <a:off x="7076661" y="1799041"/>
            <a:ext cx="2221381" cy="249825"/>
          </a:xfrm>
          <a:prstGeom prst="straightConnector1">
            <a:avLst/>
          </a:prstGeom>
          <a:ln w="19050">
            <a:solidFill>
              <a:srgbClr val="FF3B3B"/>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0ABAE75-839F-B87B-8E2A-0956BDD3BB93}"/>
              </a:ext>
            </a:extLst>
          </p:cNvPr>
          <p:cNvSpPr txBox="1"/>
          <p:nvPr/>
        </p:nvSpPr>
        <p:spPr>
          <a:xfrm>
            <a:off x="0" y="6397381"/>
            <a:ext cx="1911101" cy="261610"/>
          </a:xfrm>
          <a:prstGeom prst="rect">
            <a:avLst/>
          </a:prstGeom>
          <a:noFill/>
        </p:spPr>
        <p:txBody>
          <a:bodyPr wrap="none" rtlCol="0">
            <a:spAutoFit/>
          </a:bodyPr>
          <a:lstStyle/>
          <a:p>
            <a:r>
              <a:rPr lang="en-US" sz="1100" dirty="0">
                <a:solidFill>
                  <a:srgbClr val="000000"/>
                </a:solidFill>
              </a:rPr>
              <a:t>Raptis+ (under preparation)</a:t>
            </a:r>
          </a:p>
        </p:txBody>
      </p:sp>
      <p:sp>
        <p:nvSpPr>
          <p:cNvPr id="4" name="Rectangle 3">
            <a:extLst>
              <a:ext uri="{FF2B5EF4-FFF2-40B4-BE49-F238E27FC236}">
                <a16:creationId xmlns:a16="http://schemas.microsoft.com/office/drawing/2014/main" id="{FBF669A1-336A-5E1C-3D95-A1E52787EDAA}"/>
              </a:ext>
            </a:extLst>
          </p:cNvPr>
          <p:cNvSpPr/>
          <p:nvPr/>
        </p:nvSpPr>
        <p:spPr>
          <a:xfrm>
            <a:off x="4841099" y="854773"/>
            <a:ext cx="235628" cy="5396802"/>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D87E19F-E42C-F209-34C8-5CB74429D84C}"/>
              </a:ext>
            </a:extLst>
          </p:cNvPr>
          <p:cNvSpPr/>
          <p:nvPr/>
        </p:nvSpPr>
        <p:spPr>
          <a:xfrm>
            <a:off x="5361566" y="854773"/>
            <a:ext cx="235628" cy="5396802"/>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BF3F57-D318-4CD5-6834-24C1EF5131AC}"/>
              </a:ext>
            </a:extLst>
          </p:cNvPr>
          <p:cNvSpPr/>
          <p:nvPr/>
        </p:nvSpPr>
        <p:spPr>
          <a:xfrm>
            <a:off x="5724945" y="854773"/>
            <a:ext cx="157088" cy="5396802"/>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FD97FF-E2C6-1F9B-D7AC-49F719D7ACE9}"/>
              </a:ext>
            </a:extLst>
          </p:cNvPr>
          <p:cNvSpPr/>
          <p:nvPr/>
        </p:nvSpPr>
        <p:spPr>
          <a:xfrm>
            <a:off x="5960581" y="854773"/>
            <a:ext cx="552361" cy="5396802"/>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CA966C-3869-F9CB-950C-A1644E1AAE9B}"/>
              </a:ext>
            </a:extLst>
          </p:cNvPr>
          <p:cNvSpPr/>
          <p:nvPr/>
        </p:nvSpPr>
        <p:spPr>
          <a:xfrm>
            <a:off x="7355185" y="854773"/>
            <a:ext cx="552361" cy="5396802"/>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055E88CF-1D53-A92B-B008-E301A571A20C}"/>
              </a:ext>
            </a:extLst>
          </p:cNvPr>
          <p:cNvPicPr>
            <a:picLocks noGrp="1" noChangeAspect="1"/>
          </p:cNvPicPr>
          <p:nvPr>
            <p:ph idx="1"/>
          </p:nvPr>
        </p:nvPicPr>
        <p:blipFill>
          <a:blip r:embed="rId4"/>
          <a:srcRect l="115" r="58583" b="50779"/>
          <a:stretch/>
        </p:blipFill>
        <p:spPr>
          <a:xfrm>
            <a:off x="8588239" y="4347060"/>
            <a:ext cx="3447320" cy="2188436"/>
          </a:xfrm>
        </p:spPr>
      </p:pic>
      <p:sp>
        <p:nvSpPr>
          <p:cNvPr id="14" name="Rectangle 13">
            <a:extLst>
              <a:ext uri="{FF2B5EF4-FFF2-40B4-BE49-F238E27FC236}">
                <a16:creationId xmlns:a16="http://schemas.microsoft.com/office/drawing/2014/main" id="{46C3687F-5A4D-5676-9A4F-53229DD06573}"/>
              </a:ext>
            </a:extLst>
          </p:cNvPr>
          <p:cNvSpPr/>
          <p:nvPr/>
        </p:nvSpPr>
        <p:spPr>
          <a:xfrm>
            <a:off x="11858328" y="4404262"/>
            <a:ext cx="216505" cy="322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DE320D-C736-B934-DCFA-DC2D5D75DDB0}"/>
              </a:ext>
            </a:extLst>
          </p:cNvPr>
          <p:cNvSpPr/>
          <p:nvPr/>
        </p:nvSpPr>
        <p:spPr>
          <a:xfrm>
            <a:off x="8587158" y="6259289"/>
            <a:ext cx="334474" cy="322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88B532-B29C-2D52-7838-BA728F8A6E58}"/>
              </a:ext>
            </a:extLst>
          </p:cNvPr>
          <p:cNvSpPr/>
          <p:nvPr/>
        </p:nvSpPr>
        <p:spPr>
          <a:xfrm>
            <a:off x="8583550" y="4300991"/>
            <a:ext cx="334474" cy="322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E823AE5-1BC5-262F-5C3A-D4AFE9F6D73C}"/>
              </a:ext>
            </a:extLst>
          </p:cNvPr>
          <p:cNvSpPr/>
          <p:nvPr/>
        </p:nvSpPr>
        <p:spPr>
          <a:xfrm>
            <a:off x="9647996" y="5047989"/>
            <a:ext cx="166839" cy="1791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5102517-ED3F-5BA2-113F-C7E80B792866}"/>
              </a:ext>
            </a:extLst>
          </p:cNvPr>
          <p:cNvSpPr/>
          <p:nvPr/>
        </p:nvSpPr>
        <p:spPr>
          <a:xfrm>
            <a:off x="4093029" y="3883092"/>
            <a:ext cx="4316963" cy="84344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120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2F17E43-68C6-5729-005C-1DAE87DEA5C6}"/>
              </a:ext>
            </a:extLst>
          </p:cNvPr>
          <p:cNvPicPr>
            <a:picLocks noChangeAspect="1"/>
          </p:cNvPicPr>
          <p:nvPr/>
        </p:nvPicPr>
        <p:blipFill>
          <a:blip r:embed="rId3"/>
          <a:stretch>
            <a:fillRect/>
          </a:stretch>
        </p:blipFill>
        <p:spPr>
          <a:xfrm>
            <a:off x="2019172" y="562355"/>
            <a:ext cx="5173185" cy="5995093"/>
          </a:xfrm>
          <a:prstGeom prst="rect">
            <a:avLst/>
          </a:prstGeom>
        </p:spPr>
      </p:pic>
      <p:sp>
        <p:nvSpPr>
          <p:cNvPr id="3" name="Title 2"/>
          <p:cNvSpPr>
            <a:spLocks noGrp="1"/>
          </p:cNvSpPr>
          <p:nvPr>
            <p:ph type="title"/>
          </p:nvPr>
        </p:nvSpPr>
        <p:spPr>
          <a:xfrm>
            <a:off x="575400" y="46165"/>
            <a:ext cx="11041200" cy="516190"/>
          </a:xfrm>
        </p:spPr>
        <p:txBody>
          <a:bodyPr>
            <a:normAutofit/>
          </a:bodyPr>
          <a:lstStyle/>
          <a:p>
            <a:pPr algn="ctr"/>
            <a:r>
              <a:rPr lang="en-US" b="1" dirty="0"/>
              <a:t>MMS downstream </a:t>
            </a:r>
            <a:r>
              <a:rPr lang="en-US" dirty="0"/>
              <a:t>shows the transmission</a:t>
            </a:r>
            <a:endParaRPr lang="sv-SE" dirty="0"/>
          </a:p>
        </p:txBody>
      </p:sp>
      <p:sp>
        <p:nvSpPr>
          <p:cNvPr id="13" name="Rectangle 3">
            <a:extLst>
              <a:ext uri="{FF2B5EF4-FFF2-40B4-BE49-F238E27FC236}">
                <a16:creationId xmlns:a16="http://schemas.microsoft.com/office/drawing/2014/main" id="{4996B13E-70C7-1AF3-4128-FAAA563B5809}"/>
              </a:ext>
            </a:extLst>
          </p:cNvPr>
          <p:cNvSpPr>
            <a:spLocks noChangeArrowheads="1"/>
          </p:cNvSpPr>
          <p:nvPr/>
        </p:nvSpPr>
        <p:spPr bwMode="auto">
          <a:xfrm>
            <a:off x="3033713" y="1757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89CD8EAE-6E86-F12B-0B1D-A676D952DECC}"/>
              </a:ext>
            </a:extLst>
          </p:cNvPr>
          <p:cNvSpPr txBox="1"/>
          <p:nvPr/>
        </p:nvSpPr>
        <p:spPr>
          <a:xfrm>
            <a:off x="9338835" y="1021001"/>
            <a:ext cx="2796428"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Series of flow anomalies similar to upstream</a:t>
            </a:r>
          </a:p>
          <a:p>
            <a:endParaRPr lang="en-US" dirty="0">
              <a:solidFill>
                <a:srgbClr val="000000"/>
              </a:solidFill>
            </a:endParaRPr>
          </a:p>
          <a:p>
            <a:pPr marL="285750" indent="-285750">
              <a:buFont typeface="Arial" panose="020B0604020202020204" pitchFamily="34" charset="0"/>
              <a:buChar char="•"/>
            </a:pPr>
            <a:r>
              <a:rPr lang="en-US" dirty="0">
                <a:solidFill>
                  <a:srgbClr val="0005FF"/>
                </a:solidFill>
              </a:rPr>
              <a:t>Localized jets at edges </a:t>
            </a:r>
            <a:r>
              <a:rPr lang="en-US" dirty="0">
                <a:solidFill>
                  <a:srgbClr val="000000"/>
                </a:solidFill>
              </a:rPr>
              <a:t>(both density and velocity peaks)</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Extended ~300+ KeV electron interval confined (~ 30 mins)</a:t>
            </a: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p:txBody>
      </p:sp>
      <p:cxnSp>
        <p:nvCxnSpPr>
          <p:cNvPr id="4" name="Straight Arrow Connector 3">
            <a:extLst>
              <a:ext uri="{FF2B5EF4-FFF2-40B4-BE49-F238E27FC236}">
                <a16:creationId xmlns:a16="http://schemas.microsoft.com/office/drawing/2014/main" id="{2EDB04C7-90EC-A067-DA36-78A2FA48ABFE}"/>
              </a:ext>
            </a:extLst>
          </p:cNvPr>
          <p:cNvCxnSpPr>
            <a:cxnSpLocks/>
          </p:cNvCxnSpPr>
          <p:nvPr/>
        </p:nvCxnSpPr>
        <p:spPr>
          <a:xfrm flipH="1">
            <a:off x="5047467" y="3286897"/>
            <a:ext cx="4468008" cy="15931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8C07C7A-A243-4F30-7C68-9F48DBEE971B}"/>
              </a:ext>
            </a:extLst>
          </p:cNvPr>
          <p:cNvCxnSpPr>
            <a:cxnSpLocks/>
          </p:cNvCxnSpPr>
          <p:nvPr/>
        </p:nvCxnSpPr>
        <p:spPr>
          <a:xfrm flipH="1" flipV="1">
            <a:off x="5143500" y="2230585"/>
            <a:ext cx="4195335" cy="119076"/>
          </a:xfrm>
          <a:prstGeom prst="straightConnector1">
            <a:avLst/>
          </a:prstGeom>
          <a:ln w="19050">
            <a:solidFill>
              <a:srgbClr val="0005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5B73C6-BD39-DEF0-0DB0-4407FF3A083F}"/>
              </a:ext>
            </a:extLst>
          </p:cNvPr>
          <p:cNvCxnSpPr>
            <a:cxnSpLocks/>
          </p:cNvCxnSpPr>
          <p:nvPr/>
        </p:nvCxnSpPr>
        <p:spPr>
          <a:xfrm flipH="1">
            <a:off x="4605765" y="1415578"/>
            <a:ext cx="4909710" cy="406178"/>
          </a:xfrm>
          <a:prstGeom prst="straightConnector1">
            <a:avLst/>
          </a:prstGeom>
          <a:ln w="19050">
            <a:solidFill>
              <a:srgbClr val="FF3B3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038A33-8678-5246-AD13-A99680A8871E}"/>
              </a:ext>
            </a:extLst>
          </p:cNvPr>
          <p:cNvSpPr txBox="1"/>
          <p:nvPr/>
        </p:nvSpPr>
        <p:spPr>
          <a:xfrm>
            <a:off x="0" y="6397381"/>
            <a:ext cx="1911101" cy="261610"/>
          </a:xfrm>
          <a:prstGeom prst="rect">
            <a:avLst/>
          </a:prstGeom>
          <a:noFill/>
        </p:spPr>
        <p:txBody>
          <a:bodyPr wrap="none" rtlCol="0">
            <a:spAutoFit/>
          </a:bodyPr>
          <a:lstStyle/>
          <a:p>
            <a:r>
              <a:rPr lang="en-US" sz="1100" dirty="0">
                <a:solidFill>
                  <a:srgbClr val="000000"/>
                </a:solidFill>
              </a:rPr>
              <a:t>Raptis+ (under preparation)</a:t>
            </a:r>
          </a:p>
        </p:txBody>
      </p:sp>
      <p:sp>
        <p:nvSpPr>
          <p:cNvPr id="5" name="Rectangle 4">
            <a:extLst>
              <a:ext uri="{FF2B5EF4-FFF2-40B4-BE49-F238E27FC236}">
                <a16:creationId xmlns:a16="http://schemas.microsoft.com/office/drawing/2014/main" id="{9853C8AC-4C49-DA5E-7A56-5882B0DEDBB4}"/>
              </a:ext>
            </a:extLst>
          </p:cNvPr>
          <p:cNvSpPr/>
          <p:nvPr/>
        </p:nvSpPr>
        <p:spPr>
          <a:xfrm>
            <a:off x="3928201" y="769013"/>
            <a:ext cx="139595" cy="5492086"/>
          </a:xfrm>
          <a:prstGeom prst="rect">
            <a:avLst/>
          </a:prstGeom>
          <a:solidFill>
            <a:srgbClr val="000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B2DB92-30D4-0244-AB7D-7A64BAB80753}"/>
              </a:ext>
            </a:extLst>
          </p:cNvPr>
          <p:cNvSpPr/>
          <p:nvPr/>
        </p:nvSpPr>
        <p:spPr>
          <a:xfrm>
            <a:off x="4907872" y="769013"/>
            <a:ext cx="139595" cy="5492086"/>
          </a:xfrm>
          <a:prstGeom prst="rect">
            <a:avLst/>
          </a:prstGeom>
          <a:solidFill>
            <a:srgbClr val="000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BF465B-B7B6-2B3B-D703-10F017DD4E06}"/>
              </a:ext>
            </a:extLst>
          </p:cNvPr>
          <p:cNvSpPr/>
          <p:nvPr/>
        </p:nvSpPr>
        <p:spPr>
          <a:xfrm>
            <a:off x="4067796" y="769013"/>
            <a:ext cx="835921" cy="5492086"/>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B70B93-DC63-7196-6876-5C899A13014F}"/>
              </a:ext>
            </a:extLst>
          </p:cNvPr>
          <p:cNvSpPr/>
          <p:nvPr/>
        </p:nvSpPr>
        <p:spPr>
          <a:xfrm>
            <a:off x="5054081" y="776665"/>
            <a:ext cx="835921" cy="5492086"/>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5C1B79-29DD-F737-C180-4C809C4055BB}"/>
              </a:ext>
            </a:extLst>
          </p:cNvPr>
          <p:cNvSpPr/>
          <p:nvPr/>
        </p:nvSpPr>
        <p:spPr>
          <a:xfrm>
            <a:off x="8686862" y="6235172"/>
            <a:ext cx="334474" cy="322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2D67C4-5E3D-BD16-6CF1-BC405D9A2F74}"/>
              </a:ext>
            </a:extLst>
          </p:cNvPr>
          <p:cNvSpPr/>
          <p:nvPr/>
        </p:nvSpPr>
        <p:spPr>
          <a:xfrm>
            <a:off x="8683254" y="4276874"/>
            <a:ext cx="334474" cy="322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4">
            <a:extLst>
              <a:ext uri="{FF2B5EF4-FFF2-40B4-BE49-F238E27FC236}">
                <a16:creationId xmlns:a16="http://schemas.microsoft.com/office/drawing/2014/main" id="{C5D9AC67-186B-0756-407C-02EE385DCEC8}"/>
              </a:ext>
            </a:extLst>
          </p:cNvPr>
          <p:cNvPicPr>
            <a:picLocks noGrp="1" noChangeAspect="1"/>
          </p:cNvPicPr>
          <p:nvPr>
            <p:ph idx="1"/>
          </p:nvPr>
        </p:nvPicPr>
        <p:blipFill>
          <a:blip r:embed="rId4"/>
          <a:srcRect l="115" r="58583" b="50779"/>
          <a:stretch/>
        </p:blipFill>
        <p:spPr>
          <a:xfrm>
            <a:off x="8588239" y="4347060"/>
            <a:ext cx="3447320" cy="2188436"/>
          </a:xfrm>
        </p:spPr>
      </p:pic>
      <p:sp>
        <p:nvSpPr>
          <p:cNvPr id="25" name="Rectangle 24">
            <a:extLst>
              <a:ext uri="{FF2B5EF4-FFF2-40B4-BE49-F238E27FC236}">
                <a16:creationId xmlns:a16="http://schemas.microsoft.com/office/drawing/2014/main" id="{C9A65907-8E50-9F8B-9D4B-73ADCCE4CDD5}"/>
              </a:ext>
            </a:extLst>
          </p:cNvPr>
          <p:cNvSpPr/>
          <p:nvPr/>
        </p:nvSpPr>
        <p:spPr>
          <a:xfrm>
            <a:off x="11858328" y="4404262"/>
            <a:ext cx="216505" cy="322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A2350D4-6472-D922-3619-8CBF26FFF029}"/>
              </a:ext>
            </a:extLst>
          </p:cNvPr>
          <p:cNvSpPr/>
          <p:nvPr/>
        </p:nvSpPr>
        <p:spPr>
          <a:xfrm>
            <a:off x="8587158" y="6259289"/>
            <a:ext cx="334474" cy="322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2A5BD2B-37A5-1C29-4B7F-FED1528DF2AD}"/>
              </a:ext>
            </a:extLst>
          </p:cNvPr>
          <p:cNvSpPr/>
          <p:nvPr/>
        </p:nvSpPr>
        <p:spPr>
          <a:xfrm>
            <a:off x="8583550" y="4300991"/>
            <a:ext cx="334474" cy="322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F139001-1098-40D0-210C-7110CF998B85}"/>
              </a:ext>
            </a:extLst>
          </p:cNvPr>
          <p:cNvSpPr/>
          <p:nvPr/>
        </p:nvSpPr>
        <p:spPr>
          <a:xfrm>
            <a:off x="9677224" y="5550673"/>
            <a:ext cx="166839" cy="1791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05DB327-6183-D0E7-E402-C762CC12AAB5}"/>
              </a:ext>
            </a:extLst>
          </p:cNvPr>
          <p:cNvSpPr/>
          <p:nvPr/>
        </p:nvSpPr>
        <p:spPr>
          <a:xfrm>
            <a:off x="2743657" y="4672595"/>
            <a:ext cx="4544628" cy="84344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811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A8FDC0-0D9F-D7CD-BA02-E8A3BA793E85}"/>
              </a:ext>
            </a:extLst>
          </p:cNvPr>
          <p:cNvPicPr>
            <a:picLocks noGrp="1" noChangeAspect="1"/>
          </p:cNvPicPr>
          <p:nvPr>
            <p:ph idx="1"/>
          </p:nvPr>
        </p:nvPicPr>
        <p:blipFill>
          <a:blip r:embed="rId2"/>
          <a:stretch>
            <a:fillRect/>
          </a:stretch>
        </p:blipFill>
        <p:spPr>
          <a:xfrm>
            <a:off x="839086" y="789089"/>
            <a:ext cx="10513827" cy="5480042"/>
          </a:xfrm>
        </p:spPr>
      </p:pic>
      <p:sp>
        <p:nvSpPr>
          <p:cNvPr id="3" name="Title 2">
            <a:extLst>
              <a:ext uri="{FF2B5EF4-FFF2-40B4-BE49-F238E27FC236}">
                <a16:creationId xmlns:a16="http://schemas.microsoft.com/office/drawing/2014/main" id="{3BA6073E-F022-1CA6-75F6-7E443609FE28}"/>
              </a:ext>
            </a:extLst>
          </p:cNvPr>
          <p:cNvSpPr>
            <a:spLocks noGrp="1"/>
          </p:cNvSpPr>
          <p:nvPr>
            <p:ph type="title"/>
          </p:nvPr>
        </p:nvSpPr>
        <p:spPr/>
        <p:txBody>
          <a:bodyPr/>
          <a:lstStyle/>
          <a:p>
            <a:pPr algn="ctr"/>
            <a:r>
              <a:rPr lang="en-US" dirty="0"/>
              <a:t>Electron energization upstream to downstream</a:t>
            </a:r>
          </a:p>
        </p:txBody>
      </p:sp>
      <p:sp>
        <p:nvSpPr>
          <p:cNvPr id="6" name="TextBox 5">
            <a:extLst>
              <a:ext uri="{FF2B5EF4-FFF2-40B4-BE49-F238E27FC236}">
                <a16:creationId xmlns:a16="http://schemas.microsoft.com/office/drawing/2014/main" id="{F52B17A7-C85D-1D1A-D59D-9BCC7A2E589A}"/>
              </a:ext>
            </a:extLst>
          </p:cNvPr>
          <p:cNvSpPr txBox="1"/>
          <p:nvPr/>
        </p:nvSpPr>
        <p:spPr>
          <a:xfrm>
            <a:off x="10171895" y="5705920"/>
            <a:ext cx="2020105" cy="246221"/>
          </a:xfrm>
          <a:prstGeom prst="rect">
            <a:avLst/>
          </a:prstGeom>
          <a:noFill/>
        </p:spPr>
        <p:txBody>
          <a:bodyPr wrap="none" rtlCol="0">
            <a:spAutoFit/>
          </a:bodyPr>
          <a:lstStyle/>
          <a:p>
            <a:r>
              <a:rPr lang="en-US" sz="1000" dirty="0">
                <a:solidFill>
                  <a:srgbClr val="000000"/>
                </a:solidFill>
              </a:rPr>
              <a:t>Similar model* to Liu et al., 2019</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30782B-5CDF-B91E-97C5-C0811333CCDC}"/>
                  </a:ext>
                </a:extLst>
              </p:cNvPr>
              <p:cNvSpPr txBox="1"/>
              <p:nvPr/>
            </p:nvSpPr>
            <p:spPr>
              <a:xfrm>
                <a:off x="6095999" y="6249758"/>
                <a:ext cx="5741444" cy="363048"/>
              </a:xfrm>
              <a:prstGeom prst="rect">
                <a:avLst/>
              </a:prstGeom>
              <a:noFill/>
            </p:spPr>
            <p:txBody>
              <a:bodyPr wrap="none" lIns="0" tIns="0" rIns="0" bIns="0" rtlCol="0">
                <a:spAutoFit/>
              </a:bodyPr>
              <a:lstStyle/>
              <a:p>
                <a:r>
                  <a:rPr lang="en-US" sz="1500" b="0" dirty="0">
                    <a:solidFill>
                      <a:srgbClr val="000000"/>
                    </a:solidFill>
                  </a:rPr>
                  <a:t>*Betatron in strong scattering </a:t>
                </a:r>
                <a:r>
                  <a:rPr lang="en-US" sz="1500" b="0" dirty="0">
                    <a:solidFill>
                      <a:srgbClr val="000000"/>
                    </a:solidFill>
                    <a:sym typeface="Wingdings" pitchFamily="2" charset="2"/>
                  </a:rPr>
                  <a:t> </a:t>
                </a:r>
                <a14:m>
                  <m:oMath xmlns:m="http://schemas.openxmlformats.org/officeDocument/2006/math">
                    <m:f>
                      <m:fPr>
                        <m:ctrlPr>
                          <a:rPr lang="el-GR" sz="1500" b="0" i="1" smtClean="0">
                            <a:solidFill>
                              <a:srgbClr val="000000"/>
                            </a:solidFill>
                            <a:latin typeface="Cambria Math" panose="02040503050406030204" pitchFamily="18" charset="0"/>
                          </a:rPr>
                        </m:ctrlPr>
                      </m:fPr>
                      <m:num>
                        <m:r>
                          <m:rPr>
                            <m:sty m:val="p"/>
                          </m:rPr>
                          <a:rPr lang="el-GR" sz="1500" b="0" i="0" smtClean="0">
                            <a:solidFill>
                              <a:srgbClr val="000000"/>
                            </a:solidFill>
                            <a:latin typeface="Cambria Math" panose="02040503050406030204" pitchFamily="18" charset="0"/>
                          </a:rPr>
                          <m:t>ΔΕ</m:t>
                        </m:r>
                      </m:num>
                      <m:den>
                        <m:sSub>
                          <m:sSubPr>
                            <m:ctrlPr>
                              <a:rPr lang="el-GR" sz="1500" i="1">
                                <a:solidFill>
                                  <a:srgbClr val="000000"/>
                                </a:solidFill>
                                <a:latin typeface="Cambria Math" panose="02040503050406030204" pitchFamily="18" charset="0"/>
                              </a:rPr>
                            </m:ctrlPr>
                          </m:sSubPr>
                          <m:e>
                            <m:r>
                              <m:rPr>
                                <m:sty m:val="p"/>
                              </m:rPr>
                              <a:rPr lang="el-GR" sz="1500">
                                <a:solidFill>
                                  <a:srgbClr val="000000"/>
                                </a:solidFill>
                                <a:latin typeface="Cambria Math" panose="02040503050406030204" pitchFamily="18" charset="0"/>
                              </a:rPr>
                              <m:t>Ε</m:t>
                            </m:r>
                          </m:e>
                          <m:sub>
                            <m:r>
                              <a:rPr lang="el-GR" sz="1500">
                                <a:solidFill>
                                  <a:srgbClr val="000000"/>
                                </a:solidFill>
                                <a:latin typeface="Cambria Math" panose="02040503050406030204" pitchFamily="18" charset="0"/>
                              </a:rPr>
                              <m:t>0</m:t>
                            </m:r>
                          </m:sub>
                        </m:sSub>
                      </m:den>
                    </m:f>
                    <m:r>
                      <a:rPr lang="el-GR" sz="1500" b="0" i="1" smtClean="0">
                        <a:solidFill>
                          <a:srgbClr val="000000"/>
                        </a:solidFill>
                        <a:latin typeface="Cambria Math" panose="02040503050406030204" pitchFamily="18" charset="0"/>
                      </a:rPr>
                      <m:t>=</m:t>
                    </m:r>
                    <m:f>
                      <m:fPr>
                        <m:ctrlPr>
                          <a:rPr lang="el-GR" sz="1500" b="0" i="1" smtClean="0">
                            <a:solidFill>
                              <a:srgbClr val="000000"/>
                            </a:solidFill>
                            <a:latin typeface="Cambria Math" panose="02040503050406030204" pitchFamily="18" charset="0"/>
                          </a:rPr>
                        </m:ctrlPr>
                      </m:fPr>
                      <m:num>
                        <m:r>
                          <a:rPr lang="el-GR" sz="1500" b="0" i="1" smtClean="0">
                            <a:solidFill>
                              <a:srgbClr val="000000"/>
                            </a:solidFill>
                            <a:latin typeface="Cambria Math" panose="02040503050406030204" pitchFamily="18" charset="0"/>
                          </a:rPr>
                          <m:t>2</m:t>
                        </m:r>
                      </m:num>
                      <m:den>
                        <m:r>
                          <a:rPr lang="el-GR" sz="1500" b="0" i="1" smtClean="0">
                            <a:solidFill>
                              <a:srgbClr val="000000"/>
                            </a:solidFill>
                            <a:latin typeface="Cambria Math" panose="02040503050406030204" pitchFamily="18" charset="0"/>
                          </a:rPr>
                          <m:t>3</m:t>
                        </m:r>
                      </m:den>
                    </m:f>
                    <m:f>
                      <m:fPr>
                        <m:ctrlPr>
                          <a:rPr lang="el-GR" sz="1500" b="0" i="1" smtClean="0">
                            <a:solidFill>
                              <a:srgbClr val="000000"/>
                            </a:solidFill>
                            <a:latin typeface="Cambria Math" panose="02040503050406030204" pitchFamily="18" charset="0"/>
                          </a:rPr>
                        </m:ctrlPr>
                      </m:fPr>
                      <m:num>
                        <m:r>
                          <m:rPr>
                            <m:sty m:val="p"/>
                          </m:rPr>
                          <a:rPr lang="el-GR" sz="1500" b="0" i="0" smtClean="0">
                            <a:solidFill>
                              <a:srgbClr val="000000"/>
                            </a:solidFill>
                            <a:latin typeface="Cambria Math" panose="02040503050406030204" pitchFamily="18" charset="0"/>
                          </a:rPr>
                          <m:t>ΔΒ</m:t>
                        </m:r>
                      </m:num>
                      <m:den>
                        <m:sSub>
                          <m:sSubPr>
                            <m:ctrlPr>
                              <a:rPr lang="el-GR" sz="1500" b="0" i="1" smtClean="0">
                                <a:solidFill>
                                  <a:srgbClr val="000000"/>
                                </a:solidFill>
                                <a:latin typeface="Cambria Math" panose="02040503050406030204" pitchFamily="18" charset="0"/>
                              </a:rPr>
                            </m:ctrlPr>
                          </m:sSubPr>
                          <m:e>
                            <m:r>
                              <m:rPr>
                                <m:sty m:val="p"/>
                              </m:rPr>
                              <a:rPr lang="el-GR" sz="1500" b="0" i="0" smtClean="0">
                                <a:solidFill>
                                  <a:srgbClr val="000000"/>
                                </a:solidFill>
                                <a:latin typeface="Cambria Math" panose="02040503050406030204" pitchFamily="18" charset="0"/>
                              </a:rPr>
                              <m:t>Β</m:t>
                            </m:r>
                          </m:e>
                          <m:sub>
                            <m:r>
                              <a:rPr lang="el-GR" sz="1500" b="0" i="0" smtClean="0">
                                <a:solidFill>
                                  <a:srgbClr val="000000"/>
                                </a:solidFill>
                                <a:latin typeface="Cambria Math" panose="02040503050406030204" pitchFamily="18" charset="0"/>
                              </a:rPr>
                              <m:t>0</m:t>
                            </m:r>
                          </m:sub>
                        </m:sSub>
                      </m:den>
                    </m:f>
                    <m:r>
                      <a:rPr lang="el-GR" sz="1500" b="0" i="0" smtClean="0">
                        <a:solidFill>
                          <a:srgbClr val="000000"/>
                        </a:solidFill>
                        <a:latin typeface="Cambria Math" panose="02040503050406030204" pitchFamily="18" charset="0"/>
                      </a:rPr>
                      <m:t> ,</m:t>
                    </m:r>
                    <m:r>
                      <m:rPr>
                        <m:sty m:val="p"/>
                      </m:rPr>
                      <a:rPr lang="en-US" sz="1500" b="0" i="0" smtClean="0">
                        <a:solidFill>
                          <a:srgbClr val="000000"/>
                        </a:solidFill>
                        <a:latin typeface="Cambria Math" panose="02040503050406030204" pitchFamily="18" charset="0"/>
                      </a:rPr>
                      <m:t>where</m:t>
                    </m:r>
                    <m:r>
                      <a:rPr lang="en-US" sz="1500" b="0" i="0" smtClean="0">
                        <a:solidFill>
                          <a:srgbClr val="000000"/>
                        </a:solidFill>
                        <a:latin typeface="Cambria Math" panose="02040503050406030204" pitchFamily="18" charset="0"/>
                      </a:rPr>
                      <m:t> </m:t>
                    </m:r>
                    <m:r>
                      <m:rPr>
                        <m:sty m:val="p"/>
                      </m:rPr>
                      <a:rPr lang="el-GR" sz="1500" b="0" i="0" smtClean="0">
                        <a:solidFill>
                          <a:srgbClr val="000000"/>
                        </a:solidFill>
                        <a:latin typeface="Cambria Math" panose="02040503050406030204" pitchFamily="18" charset="0"/>
                      </a:rPr>
                      <m:t>ΔΧ</m:t>
                    </m:r>
                    <m:r>
                      <a:rPr lang="el-GR" sz="1500" b="0" i="0" smtClean="0">
                        <a:solidFill>
                          <a:srgbClr val="000000"/>
                        </a:solidFill>
                        <a:latin typeface="Cambria Math" panose="02040503050406030204" pitchFamily="18" charset="0"/>
                      </a:rPr>
                      <m:t>=</m:t>
                    </m:r>
                    <m:sSub>
                      <m:sSubPr>
                        <m:ctrlPr>
                          <a:rPr lang="en-US" sz="1500" b="0" i="1" smtClean="0">
                            <a:solidFill>
                              <a:srgbClr val="000000"/>
                            </a:solidFill>
                            <a:latin typeface="Cambria Math" panose="02040503050406030204" pitchFamily="18" charset="0"/>
                          </a:rPr>
                        </m:ctrlPr>
                      </m:sSubPr>
                      <m:e>
                        <m:r>
                          <m:rPr>
                            <m:sty m:val="p"/>
                          </m:rPr>
                          <a:rPr lang="en-US" sz="1500" b="0" i="0" smtClean="0">
                            <a:solidFill>
                              <a:srgbClr val="000000"/>
                            </a:solidFill>
                            <a:latin typeface="Cambria Math" panose="02040503050406030204" pitchFamily="18" charset="0"/>
                          </a:rPr>
                          <m:t>X</m:t>
                        </m:r>
                      </m:e>
                      <m:sub>
                        <m:r>
                          <m:rPr>
                            <m:sty m:val="p"/>
                          </m:rPr>
                          <a:rPr lang="en-US" sz="1500" b="0" i="0" smtClean="0">
                            <a:solidFill>
                              <a:srgbClr val="000000"/>
                            </a:solidFill>
                            <a:latin typeface="Cambria Math" panose="02040503050406030204" pitchFamily="18" charset="0"/>
                          </a:rPr>
                          <m:t>down</m:t>
                        </m:r>
                      </m:sub>
                    </m:sSub>
                    <m:r>
                      <a:rPr lang="en-US" sz="1500" b="0" i="0" smtClean="0">
                        <a:solidFill>
                          <a:srgbClr val="000000"/>
                        </a:solidFill>
                        <a:latin typeface="Cambria Math" panose="02040503050406030204" pitchFamily="18" charset="0"/>
                      </a:rPr>
                      <m:t>−</m:t>
                    </m:r>
                    <m:sSub>
                      <m:sSubPr>
                        <m:ctrlPr>
                          <a:rPr lang="en-US" sz="1500" b="0" i="1" smtClean="0">
                            <a:solidFill>
                              <a:srgbClr val="000000"/>
                            </a:solidFill>
                            <a:latin typeface="Cambria Math" panose="02040503050406030204" pitchFamily="18" charset="0"/>
                          </a:rPr>
                        </m:ctrlPr>
                      </m:sSubPr>
                      <m:e>
                        <m:r>
                          <m:rPr>
                            <m:sty m:val="p"/>
                          </m:rPr>
                          <a:rPr lang="en-US" sz="1500" b="0" i="0" smtClean="0">
                            <a:solidFill>
                              <a:srgbClr val="000000"/>
                            </a:solidFill>
                            <a:latin typeface="Cambria Math" panose="02040503050406030204" pitchFamily="18" charset="0"/>
                          </a:rPr>
                          <m:t>X</m:t>
                        </m:r>
                      </m:e>
                      <m:sub>
                        <m:r>
                          <m:rPr>
                            <m:sty m:val="p"/>
                          </m:rPr>
                          <a:rPr lang="en-US" sz="1500" b="0" i="0" smtClean="0">
                            <a:solidFill>
                              <a:srgbClr val="000000"/>
                            </a:solidFill>
                            <a:latin typeface="Cambria Math" panose="02040503050406030204" pitchFamily="18" charset="0"/>
                          </a:rPr>
                          <m:t>up</m:t>
                        </m:r>
                      </m:sub>
                    </m:sSub>
                  </m:oMath>
                </a14:m>
                <a:endParaRPr lang="en-US" sz="1500" dirty="0">
                  <a:solidFill>
                    <a:srgbClr val="000000"/>
                  </a:solidFill>
                </a:endParaRPr>
              </a:p>
            </p:txBody>
          </p:sp>
        </mc:Choice>
        <mc:Fallback xmlns="">
          <p:sp>
            <p:nvSpPr>
              <p:cNvPr id="7" name="TextBox 6">
                <a:extLst>
                  <a:ext uri="{FF2B5EF4-FFF2-40B4-BE49-F238E27FC236}">
                    <a16:creationId xmlns:a16="http://schemas.microsoft.com/office/drawing/2014/main" id="{1E30782B-5CDF-B91E-97C5-C0811333CCDC}"/>
                  </a:ext>
                </a:extLst>
              </p:cNvPr>
              <p:cNvSpPr txBox="1">
                <a:spLocks noRot="1" noChangeAspect="1" noMove="1" noResize="1" noEditPoints="1" noAdjustHandles="1" noChangeArrowheads="1" noChangeShapeType="1" noTextEdit="1"/>
              </p:cNvSpPr>
              <p:nvPr/>
            </p:nvSpPr>
            <p:spPr>
              <a:xfrm>
                <a:off x="6095999" y="6249758"/>
                <a:ext cx="5741444" cy="363048"/>
              </a:xfrm>
              <a:prstGeom prst="rect">
                <a:avLst/>
              </a:prstGeom>
              <a:blipFill>
                <a:blip r:embed="rId3"/>
                <a:stretch>
                  <a:fillRect l="-2208" t="-6897" b="-6897"/>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0CAA543D-5A16-15F0-6F71-C5BE375691BB}"/>
              </a:ext>
            </a:extLst>
          </p:cNvPr>
          <p:cNvSpPr txBox="1"/>
          <p:nvPr/>
        </p:nvSpPr>
        <p:spPr>
          <a:xfrm>
            <a:off x="0" y="6397381"/>
            <a:ext cx="1911101" cy="261610"/>
          </a:xfrm>
          <a:prstGeom prst="rect">
            <a:avLst/>
          </a:prstGeom>
          <a:noFill/>
        </p:spPr>
        <p:txBody>
          <a:bodyPr wrap="none" rtlCol="0">
            <a:spAutoFit/>
          </a:bodyPr>
          <a:lstStyle/>
          <a:p>
            <a:r>
              <a:rPr lang="en-US" sz="1100" dirty="0">
                <a:solidFill>
                  <a:srgbClr val="000000"/>
                </a:solidFill>
              </a:rPr>
              <a:t>Raptis+ (under preparation)</a:t>
            </a:r>
          </a:p>
        </p:txBody>
      </p:sp>
      <p:sp>
        <p:nvSpPr>
          <p:cNvPr id="4" name="TextBox 3">
            <a:extLst>
              <a:ext uri="{FF2B5EF4-FFF2-40B4-BE49-F238E27FC236}">
                <a16:creationId xmlns:a16="http://schemas.microsoft.com/office/drawing/2014/main" id="{4A441808-2A8B-0F96-6C31-C192FEBBBC12}"/>
              </a:ext>
            </a:extLst>
          </p:cNvPr>
          <p:cNvSpPr txBox="1"/>
          <p:nvPr/>
        </p:nvSpPr>
        <p:spPr>
          <a:xfrm>
            <a:off x="5291527" y="1086706"/>
            <a:ext cx="2206053" cy="646331"/>
          </a:xfrm>
          <a:prstGeom prst="rect">
            <a:avLst/>
          </a:prstGeom>
          <a:noFill/>
          <a:ln w="12700">
            <a:solidFill>
              <a:schemeClr val="bg2">
                <a:lumMod val="10000"/>
              </a:schemeClr>
            </a:solidFill>
          </a:ln>
        </p:spPr>
        <p:txBody>
          <a:bodyPr wrap="none" rtlCol="0">
            <a:spAutoFit/>
          </a:bodyPr>
          <a:lstStyle/>
          <a:p>
            <a:r>
              <a:rPr lang="en-US" dirty="0">
                <a:solidFill>
                  <a:srgbClr val="000000"/>
                </a:solidFill>
              </a:rPr>
              <a:t>Cluster </a:t>
            </a:r>
            <a:r>
              <a:rPr lang="en-US" dirty="0">
                <a:solidFill>
                  <a:srgbClr val="000000"/>
                </a:solidFill>
                <a:sym typeface="Wingdings" pitchFamily="2" charset="2"/>
              </a:rPr>
              <a:t>| Upstream</a:t>
            </a:r>
          </a:p>
          <a:p>
            <a:r>
              <a:rPr lang="en-US" dirty="0">
                <a:solidFill>
                  <a:srgbClr val="000000"/>
                </a:solidFill>
                <a:sym typeface="Wingdings" pitchFamily="2" charset="2"/>
              </a:rPr>
              <a:t>MMS | Downstream</a:t>
            </a:r>
            <a:endParaRPr lang="en-US" dirty="0">
              <a:solidFill>
                <a:srgbClr val="000000"/>
              </a:solidFill>
            </a:endParaRPr>
          </a:p>
        </p:txBody>
      </p:sp>
    </p:spTree>
    <p:extLst>
      <p:ext uri="{BB962C8B-B14F-4D97-AF65-F5344CB8AC3E}">
        <p14:creationId xmlns:p14="http://schemas.microsoft.com/office/powerpoint/2010/main" val="4042896724"/>
      </p:ext>
    </p:extLst>
  </p:cSld>
  <p:clrMapOvr>
    <a:masterClrMapping/>
  </p:clrMapOvr>
</p:sld>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F2B428C8B21A141B5825E5B86F557DB" ma:contentTypeVersion="15" ma:contentTypeDescription="Skapa ett nytt dokument." ma:contentTypeScope="" ma:versionID="975073b9cecf71b6bc8c14a7c33e31db">
  <xsd:schema xmlns:xsd="http://www.w3.org/2001/XMLSchema" xmlns:xs="http://www.w3.org/2001/XMLSchema" xmlns:p="http://schemas.microsoft.com/office/2006/metadata/properties" xmlns:ns3="977cb6ed-b1a4-473b-8ba2-0f8e0a4901ff" xmlns:ns4="6707e3d7-8225-4321-a0ab-c333d198a7fc" targetNamespace="http://schemas.microsoft.com/office/2006/metadata/properties" ma:root="true" ma:fieldsID="0cdfbe7b44d734305c4ef3f71cda5902" ns3:_="" ns4:_="">
    <xsd:import namespace="977cb6ed-b1a4-473b-8ba2-0f8e0a4901ff"/>
    <xsd:import namespace="6707e3d7-8225-4321-a0ab-c333d198a7f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7cb6ed-b1a4-473b-8ba2-0f8e0a4901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07e3d7-8225-4321-a0ab-c333d198a7fc"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SharingHintHash" ma:index="20"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8B54EE-C366-449D-9972-DF83693BEC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7cb6ed-b1a4-473b-8ba2-0f8e0a4901ff"/>
    <ds:schemaRef ds:uri="6707e3d7-8225-4321-a0ab-c333d198a7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CBB746-F6CA-42D5-AFDD-F49C58B42777}">
  <ds:schemaRefs>
    <ds:schemaRef ds:uri="http://schemas.microsoft.com/sharepoint/v3/contenttype/forms"/>
  </ds:schemaRefs>
</ds:datastoreItem>
</file>

<file path=customXml/itemProps3.xml><?xml version="1.0" encoding="utf-8"?>
<ds:datastoreItem xmlns:ds="http://schemas.openxmlformats.org/officeDocument/2006/customXml" ds:itemID="{36B3048F-AB18-4F93-A27A-DBB845175962}">
  <ds:schemaRefs>
    <ds:schemaRef ds:uri="http://www.w3.org/XML/1998/namespace"/>
    <ds:schemaRef ds:uri="977cb6ed-b1a4-473b-8ba2-0f8e0a4901ff"/>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6707e3d7-8225-4321-a0ab-c333d198a7fc"/>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KU Leuven</Template>
  <TotalTime>0</TotalTime>
  <Words>1300</Words>
  <Application>Microsoft Macintosh PowerPoint</Application>
  <PresentationFormat>Widescreen</PresentationFormat>
  <Paragraphs>220</Paragraphs>
  <Slides>18</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Cambria Math</vt:lpstr>
      <vt:lpstr>Garamond</vt:lpstr>
      <vt:lpstr>Helvetica</vt:lpstr>
      <vt:lpstr>Times New Roman</vt:lpstr>
      <vt:lpstr>Wingdings</vt:lpstr>
      <vt:lpstr>KU Leuven</vt:lpstr>
      <vt:lpstr>1_KU Leuven</vt:lpstr>
      <vt:lpstr>Shock Kinetic Processes and Particle Energization</vt:lpstr>
      <vt:lpstr>Earth’s Qpar bow shock and foreshock</vt:lpstr>
      <vt:lpstr>The anatomy of an HFA</vt:lpstr>
      <vt:lpstr>Reinforced Shock Acceleration of Relativistic Electrons</vt:lpstr>
      <vt:lpstr>Reinforced Shock Acceleration of Relativistic Electrons</vt:lpstr>
      <vt:lpstr>What happens when we move downstream?</vt:lpstr>
      <vt:lpstr>Cluster upstream showing foreshock transients</vt:lpstr>
      <vt:lpstr>MMS downstream shows the transmission</vt:lpstr>
      <vt:lpstr>Electron energization upstream to downstream</vt:lpstr>
      <vt:lpstr>Summary: Electron Multiscale Acceleration</vt:lpstr>
      <vt:lpstr>Key take away</vt:lpstr>
      <vt:lpstr>Final words</vt:lpstr>
      <vt:lpstr>Extras</vt:lpstr>
      <vt:lpstr>Reinforced Shock Acceleration of Relativistic Electrons</vt:lpstr>
      <vt:lpstr>Wave analysis of event</vt:lpstr>
      <vt:lpstr>Statistics for seed and acceleration</vt:lpstr>
      <vt:lpstr>Location of SCs and IMF conditions</vt:lpstr>
      <vt:lpstr>Discussing new models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2017-09-13T11:47:32Z</dcterms:created>
  <dcterms:modified xsi:type="dcterms:W3CDTF">2024-11-13T08:49:23Z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0x0101004F2B428C8B21A141B5825E5B86F557DB</vt:lpwstr>
  </property>
</Properties>
</file>