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8"/>
  </p:notesMasterIdLst>
  <p:handoutMasterIdLst>
    <p:handoutMasterId r:id="rId39"/>
  </p:handoutMasterIdLst>
  <p:sldIdLst>
    <p:sldId id="909" r:id="rId5"/>
    <p:sldId id="910" r:id="rId6"/>
    <p:sldId id="917" r:id="rId7"/>
    <p:sldId id="914" r:id="rId8"/>
    <p:sldId id="916" r:id="rId9"/>
    <p:sldId id="911" r:id="rId10"/>
    <p:sldId id="929" r:id="rId11"/>
    <p:sldId id="924" r:id="rId12"/>
    <p:sldId id="930" r:id="rId13"/>
    <p:sldId id="931" r:id="rId14"/>
    <p:sldId id="961" r:id="rId15"/>
    <p:sldId id="956" r:id="rId16"/>
    <p:sldId id="933" r:id="rId17"/>
    <p:sldId id="932" r:id="rId18"/>
    <p:sldId id="942" r:id="rId19"/>
    <p:sldId id="943" r:id="rId20"/>
    <p:sldId id="957" r:id="rId21"/>
    <p:sldId id="941" r:id="rId22"/>
    <p:sldId id="950" r:id="rId23"/>
    <p:sldId id="958" r:id="rId24"/>
    <p:sldId id="962" r:id="rId25"/>
    <p:sldId id="937" r:id="rId26"/>
    <p:sldId id="923" r:id="rId27"/>
    <p:sldId id="927" r:id="rId28"/>
    <p:sldId id="884" r:id="rId29"/>
    <p:sldId id="963" r:id="rId30"/>
    <p:sldId id="925" r:id="rId31"/>
    <p:sldId id="955" r:id="rId32"/>
    <p:sldId id="918" r:id="rId33"/>
    <p:sldId id="939" r:id="rId34"/>
    <p:sldId id="938" r:id="rId35"/>
    <p:sldId id="960" r:id="rId36"/>
    <p:sldId id="959"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FF0000"/>
    <a:srgbClr val="FF3B3B"/>
    <a:srgbClr val="808080"/>
    <a:srgbClr val="EAEAEA"/>
    <a:srgbClr val="FFC000"/>
    <a:srgbClr val="5F5F5F"/>
    <a:srgbClr val="DDDDDD"/>
    <a:srgbClr val="2F4D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45" autoAdjust="0"/>
    <p:restoredTop sz="95306" autoAdjust="0"/>
  </p:normalViewPr>
  <p:slideViewPr>
    <p:cSldViewPr snapToGrid="0" snapToObjects="1">
      <p:cViewPr>
        <p:scale>
          <a:sx n="130" d="100"/>
          <a:sy n="130" d="100"/>
        </p:scale>
        <p:origin x="-144" y="-104"/>
      </p:cViewPr>
      <p:guideLst/>
    </p:cSldViewPr>
  </p:slideViewPr>
  <p:outlineViewPr>
    <p:cViewPr>
      <p:scale>
        <a:sx n="33" d="100"/>
        <a:sy n="33" d="100"/>
      </p:scale>
      <p:origin x="0" y="-360"/>
    </p:cViewPr>
  </p:outlineViewPr>
  <p:notesTextViewPr>
    <p:cViewPr>
      <p:scale>
        <a:sx n="125" d="100"/>
        <a:sy n="125" d="100"/>
      </p:scale>
      <p:origin x="0" y="0"/>
    </p:cViewPr>
  </p:notesTextViewPr>
  <p:sorterViewPr>
    <p:cViewPr>
      <p:scale>
        <a:sx n="139" d="100"/>
        <a:sy n="139" d="100"/>
      </p:scale>
      <p:origin x="0" y="0"/>
    </p:cViewPr>
  </p:sorterViewPr>
  <p:notesViewPr>
    <p:cSldViewPr snapToGrid="0" snapToObjects="1">
      <p:cViewPr varScale="1">
        <p:scale>
          <a:sx n="126" d="100"/>
          <a:sy n="126" d="100"/>
        </p:scale>
        <p:origin x="491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278DF3-B16B-DB47-9E64-D821335B3717}" type="doc">
      <dgm:prSet loTypeId="urn:microsoft.com/office/officeart/2005/8/layout/process1" loCatId="" qsTypeId="urn:microsoft.com/office/officeart/2005/8/quickstyle/simple1" qsCatId="simple" csTypeId="urn:microsoft.com/office/officeart/2005/8/colors/accent3_1" csCatId="accent3" phldr="1"/>
      <dgm:spPr/>
    </dgm:pt>
    <dgm:pt modelId="{8FD9CFE7-3163-4341-A4E7-B7F56B7071B3}">
      <dgm:prSet phldrT="[Text]"/>
      <dgm:spPr/>
      <dgm:t>
        <a:bodyPr/>
        <a:lstStyle/>
        <a:p>
          <a:r>
            <a:rPr lang="en-US" dirty="0">
              <a:solidFill>
                <a:schemeClr val="bg2">
                  <a:lumMod val="10000"/>
                </a:schemeClr>
              </a:solidFill>
            </a:rPr>
            <a:t>Classify </a:t>
          </a:r>
          <a:r>
            <a:rPr lang="en-US" dirty="0" err="1">
              <a:solidFill>
                <a:schemeClr val="bg2">
                  <a:lumMod val="10000"/>
                </a:schemeClr>
              </a:solidFill>
            </a:rPr>
            <a:t>plasmasheet</a:t>
          </a:r>
          <a:r>
            <a:rPr lang="en-US" dirty="0">
              <a:solidFill>
                <a:schemeClr val="bg2">
                  <a:lumMod val="10000"/>
                </a:schemeClr>
              </a:solidFill>
            </a:rPr>
            <a:t> observations</a:t>
          </a:r>
        </a:p>
      </dgm:t>
    </dgm:pt>
    <dgm:pt modelId="{737046E8-247B-F045-BB72-A894BA4BF2B7}" type="parTrans" cxnId="{9059F41D-20E8-FC48-927B-0ECE3D7A58C9}">
      <dgm:prSet/>
      <dgm:spPr/>
      <dgm:t>
        <a:bodyPr/>
        <a:lstStyle/>
        <a:p>
          <a:endParaRPr lang="en-US"/>
        </a:p>
      </dgm:t>
    </dgm:pt>
    <dgm:pt modelId="{F245B3D7-5490-C345-847E-453681F8D277}" type="sibTrans" cxnId="{9059F41D-20E8-FC48-927B-0ECE3D7A58C9}">
      <dgm:prSet/>
      <dgm:spPr/>
      <dgm:t>
        <a:bodyPr/>
        <a:lstStyle/>
        <a:p>
          <a:endParaRPr lang="en-US"/>
        </a:p>
      </dgm:t>
    </dgm:pt>
    <dgm:pt modelId="{18A22F56-3847-4B40-8D59-51CB84D53954}">
      <dgm:prSet phldrT="[Text]"/>
      <dgm:spPr/>
      <dgm:t>
        <a:bodyPr/>
        <a:lstStyle/>
        <a:p>
          <a:r>
            <a:rPr lang="en-US" dirty="0">
              <a:solidFill>
                <a:schemeClr val="bg2">
                  <a:lumMod val="10000"/>
                </a:schemeClr>
              </a:solidFill>
            </a:rPr>
            <a:t>Analyze their properties </a:t>
          </a:r>
        </a:p>
      </dgm:t>
    </dgm:pt>
    <dgm:pt modelId="{C48D9358-096F-6346-A474-6232EC5F8B48}" type="parTrans" cxnId="{79F29C62-83F3-8641-8D07-2F756F974343}">
      <dgm:prSet/>
      <dgm:spPr/>
      <dgm:t>
        <a:bodyPr/>
        <a:lstStyle/>
        <a:p>
          <a:endParaRPr lang="en-US"/>
        </a:p>
      </dgm:t>
    </dgm:pt>
    <dgm:pt modelId="{9B4D651A-DE0D-3149-A49F-AD6E6EDF8C7F}" type="sibTrans" cxnId="{79F29C62-83F3-8641-8D07-2F756F974343}">
      <dgm:prSet/>
      <dgm:spPr/>
      <dgm:t>
        <a:bodyPr/>
        <a:lstStyle/>
        <a:p>
          <a:endParaRPr lang="en-US"/>
        </a:p>
      </dgm:t>
    </dgm:pt>
    <dgm:pt modelId="{CC58DF84-DB25-0D4F-9A36-AA58999D36F9}">
      <dgm:prSet phldrT="[Text]"/>
      <dgm:spPr/>
      <dgm:t>
        <a:bodyPr/>
        <a:lstStyle/>
        <a:p>
          <a:r>
            <a:rPr lang="en-US" dirty="0">
              <a:solidFill>
                <a:schemeClr val="bg2">
                  <a:lumMod val="10000"/>
                </a:schemeClr>
              </a:solidFill>
            </a:rPr>
            <a:t>Gather storms &amp; define their phases</a:t>
          </a:r>
        </a:p>
      </dgm:t>
    </dgm:pt>
    <dgm:pt modelId="{598F19F6-2437-0643-8595-0A1B8365B19D}" type="sibTrans" cxnId="{EB48B58D-5656-374C-9780-90A5E1D613CB}">
      <dgm:prSet/>
      <dgm:spPr/>
      <dgm:t>
        <a:bodyPr/>
        <a:lstStyle/>
        <a:p>
          <a:endParaRPr lang="en-US"/>
        </a:p>
      </dgm:t>
    </dgm:pt>
    <dgm:pt modelId="{753CA6BE-1D8C-CE49-8FD0-AC0616B68ADB}" type="parTrans" cxnId="{EB48B58D-5656-374C-9780-90A5E1D613CB}">
      <dgm:prSet/>
      <dgm:spPr/>
      <dgm:t>
        <a:bodyPr/>
        <a:lstStyle/>
        <a:p>
          <a:endParaRPr lang="en-US"/>
        </a:p>
      </dgm:t>
    </dgm:pt>
    <dgm:pt modelId="{D8F58B41-CAD5-B646-B768-2286A5935813}" type="pres">
      <dgm:prSet presAssocID="{EB278DF3-B16B-DB47-9E64-D821335B3717}" presName="Name0" presStyleCnt="0">
        <dgm:presLayoutVars>
          <dgm:dir/>
          <dgm:resizeHandles val="exact"/>
        </dgm:presLayoutVars>
      </dgm:prSet>
      <dgm:spPr/>
    </dgm:pt>
    <dgm:pt modelId="{B8775DED-B5A5-624B-AC07-476BA6C9EE53}" type="pres">
      <dgm:prSet presAssocID="{CC58DF84-DB25-0D4F-9A36-AA58999D36F9}" presName="node" presStyleLbl="node1" presStyleIdx="0" presStyleCnt="3">
        <dgm:presLayoutVars>
          <dgm:bulletEnabled val="1"/>
        </dgm:presLayoutVars>
      </dgm:prSet>
      <dgm:spPr/>
    </dgm:pt>
    <dgm:pt modelId="{885C8755-5BD3-EC49-8F14-A6792A4D3B0D}" type="pres">
      <dgm:prSet presAssocID="{598F19F6-2437-0643-8595-0A1B8365B19D}" presName="sibTrans" presStyleLbl="sibTrans2D1" presStyleIdx="0" presStyleCnt="2"/>
      <dgm:spPr/>
    </dgm:pt>
    <dgm:pt modelId="{08E2F066-5E36-B641-99A1-A5791DC2D58B}" type="pres">
      <dgm:prSet presAssocID="{598F19F6-2437-0643-8595-0A1B8365B19D}" presName="connectorText" presStyleLbl="sibTrans2D1" presStyleIdx="0" presStyleCnt="2"/>
      <dgm:spPr/>
    </dgm:pt>
    <dgm:pt modelId="{9AF3FB81-9ED4-8642-AE8A-4A84C3452351}" type="pres">
      <dgm:prSet presAssocID="{8FD9CFE7-3163-4341-A4E7-B7F56B7071B3}" presName="node" presStyleLbl="node1" presStyleIdx="1" presStyleCnt="3">
        <dgm:presLayoutVars>
          <dgm:bulletEnabled val="1"/>
        </dgm:presLayoutVars>
      </dgm:prSet>
      <dgm:spPr/>
    </dgm:pt>
    <dgm:pt modelId="{5706E9F3-4469-5E43-BA52-0BFCE9B902FC}" type="pres">
      <dgm:prSet presAssocID="{F245B3D7-5490-C345-847E-453681F8D277}" presName="sibTrans" presStyleLbl="sibTrans2D1" presStyleIdx="1" presStyleCnt="2"/>
      <dgm:spPr/>
    </dgm:pt>
    <dgm:pt modelId="{BCE28C64-23EE-7142-8218-0272992AEC52}" type="pres">
      <dgm:prSet presAssocID="{F245B3D7-5490-C345-847E-453681F8D277}" presName="connectorText" presStyleLbl="sibTrans2D1" presStyleIdx="1" presStyleCnt="2"/>
      <dgm:spPr/>
    </dgm:pt>
    <dgm:pt modelId="{E85F5071-6F75-0742-B41B-3225677D103F}" type="pres">
      <dgm:prSet presAssocID="{18A22F56-3847-4B40-8D59-51CB84D53954}" presName="node" presStyleLbl="node1" presStyleIdx="2" presStyleCnt="3">
        <dgm:presLayoutVars>
          <dgm:bulletEnabled val="1"/>
        </dgm:presLayoutVars>
      </dgm:prSet>
      <dgm:spPr/>
    </dgm:pt>
  </dgm:ptLst>
  <dgm:cxnLst>
    <dgm:cxn modelId="{AE22D21A-8E20-1A40-A267-AE0939DA48DF}" type="presOf" srcId="{F245B3D7-5490-C345-847E-453681F8D277}" destId="{BCE28C64-23EE-7142-8218-0272992AEC52}" srcOrd="1" destOrd="0" presId="urn:microsoft.com/office/officeart/2005/8/layout/process1"/>
    <dgm:cxn modelId="{9059F41D-20E8-FC48-927B-0ECE3D7A58C9}" srcId="{EB278DF3-B16B-DB47-9E64-D821335B3717}" destId="{8FD9CFE7-3163-4341-A4E7-B7F56B7071B3}" srcOrd="1" destOrd="0" parTransId="{737046E8-247B-F045-BB72-A894BA4BF2B7}" sibTransId="{F245B3D7-5490-C345-847E-453681F8D277}"/>
    <dgm:cxn modelId="{1BE9DD58-0488-0A49-AA15-E1523D31B85C}" type="presOf" srcId="{CC58DF84-DB25-0D4F-9A36-AA58999D36F9}" destId="{B8775DED-B5A5-624B-AC07-476BA6C9EE53}" srcOrd="0" destOrd="0" presId="urn:microsoft.com/office/officeart/2005/8/layout/process1"/>
    <dgm:cxn modelId="{79F29C62-83F3-8641-8D07-2F756F974343}" srcId="{EB278DF3-B16B-DB47-9E64-D821335B3717}" destId="{18A22F56-3847-4B40-8D59-51CB84D53954}" srcOrd="2" destOrd="0" parTransId="{C48D9358-096F-6346-A474-6232EC5F8B48}" sibTransId="{9B4D651A-DE0D-3149-A49F-AD6E6EDF8C7F}"/>
    <dgm:cxn modelId="{DCB34165-F80D-1F47-91C3-D454E139E367}" type="presOf" srcId="{8FD9CFE7-3163-4341-A4E7-B7F56B7071B3}" destId="{9AF3FB81-9ED4-8642-AE8A-4A84C3452351}" srcOrd="0" destOrd="0" presId="urn:microsoft.com/office/officeart/2005/8/layout/process1"/>
    <dgm:cxn modelId="{DA29547E-AE2D-0045-9491-687576E329DA}" type="presOf" srcId="{598F19F6-2437-0643-8595-0A1B8365B19D}" destId="{885C8755-5BD3-EC49-8F14-A6792A4D3B0D}" srcOrd="0" destOrd="0" presId="urn:microsoft.com/office/officeart/2005/8/layout/process1"/>
    <dgm:cxn modelId="{60F91A8C-1099-D541-935F-41315B0EA382}" type="presOf" srcId="{598F19F6-2437-0643-8595-0A1B8365B19D}" destId="{08E2F066-5E36-B641-99A1-A5791DC2D58B}" srcOrd="1" destOrd="0" presId="urn:microsoft.com/office/officeart/2005/8/layout/process1"/>
    <dgm:cxn modelId="{EB48B58D-5656-374C-9780-90A5E1D613CB}" srcId="{EB278DF3-B16B-DB47-9E64-D821335B3717}" destId="{CC58DF84-DB25-0D4F-9A36-AA58999D36F9}" srcOrd="0" destOrd="0" parTransId="{753CA6BE-1D8C-CE49-8FD0-AC0616B68ADB}" sibTransId="{598F19F6-2437-0643-8595-0A1B8365B19D}"/>
    <dgm:cxn modelId="{2EA21CB1-70D1-BE4B-B153-27F5342291CF}" type="presOf" srcId="{F245B3D7-5490-C345-847E-453681F8D277}" destId="{5706E9F3-4469-5E43-BA52-0BFCE9B902FC}" srcOrd="0" destOrd="0" presId="urn:microsoft.com/office/officeart/2005/8/layout/process1"/>
    <dgm:cxn modelId="{842EA9B6-824B-2A45-87C5-C7F2146FFC7F}" type="presOf" srcId="{18A22F56-3847-4B40-8D59-51CB84D53954}" destId="{E85F5071-6F75-0742-B41B-3225677D103F}" srcOrd="0" destOrd="0" presId="urn:microsoft.com/office/officeart/2005/8/layout/process1"/>
    <dgm:cxn modelId="{C34C2BE5-8072-A249-9E0B-FFD0E2525BFE}" type="presOf" srcId="{EB278DF3-B16B-DB47-9E64-D821335B3717}" destId="{D8F58B41-CAD5-B646-B768-2286A5935813}" srcOrd="0" destOrd="0" presId="urn:microsoft.com/office/officeart/2005/8/layout/process1"/>
    <dgm:cxn modelId="{231B52C5-9F55-B947-97A1-2A39198EF943}" type="presParOf" srcId="{D8F58B41-CAD5-B646-B768-2286A5935813}" destId="{B8775DED-B5A5-624B-AC07-476BA6C9EE53}" srcOrd="0" destOrd="0" presId="urn:microsoft.com/office/officeart/2005/8/layout/process1"/>
    <dgm:cxn modelId="{24CC2548-A6C6-024F-BA7C-61E8E5CEF052}" type="presParOf" srcId="{D8F58B41-CAD5-B646-B768-2286A5935813}" destId="{885C8755-5BD3-EC49-8F14-A6792A4D3B0D}" srcOrd="1" destOrd="0" presId="urn:microsoft.com/office/officeart/2005/8/layout/process1"/>
    <dgm:cxn modelId="{40FF0F67-16B2-7641-9649-EB4D65764D03}" type="presParOf" srcId="{885C8755-5BD3-EC49-8F14-A6792A4D3B0D}" destId="{08E2F066-5E36-B641-99A1-A5791DC2D58B}" srcOrd="0" destOrd="0" presId="urn:microsoft.com/office/officeart/2005/8/layout/process1"/>
    <dgm:cxn modelId="{71B6B251-7E70-9F45-8464-815ACB25D4CB}" type="presParOf" srcId="{D8F58B41-CAD5-B646-B768-2286A5935813}" destId="{9AF3FB81-9ED4-8642-AE8A-4A84C3452351}" srcOrd="2" destOrd="0" presId="urn:microsoft.com/office/officeart/2005/8/layout/process1"/>
    <dgm:cxn modelId="{FDB35C38-62FD-6F48-AAE6-EC911B45A068}" type="presParOf" srcId="{D8F58B41-CAD5-B646-B768-2286A5935813}" destId="{5706E9F3-4469-5E43-BA52-0BFCE9B902FC}" srcOrd="3" destOrd="0" presId="urn:microsoft.com/office/officeart/2005/8/layout/process1"/>
    <dgm:cxn modelId="{E6EC1114-0A88-8747-ABB9-D100F8AA2CAF}" type="presParOf" srcId="{5706E9F3-4469-5E43-BA52-0BFCE9B902FC}" destId="{BCE28C64-23EE-7142-8218-0272992AEC52}" srcOrd="0" destOrd="0" presId="urn:microsoft.com/office/officeart/2005/8/layout/process1"/>
    <dgm:cxn modelId="{C7F729B1-4EA4-7C4A-9B5A-96120680F837}" type="presParOf" srcId="{D8F58B41-CAD5-B646-B768-2286A5935813}" destId="{E85F5071-6F75-0742-B41B-3225677D103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75DED-B5A5-624B-AC07-476BA6C9EE53}">
      <dsp:nvSpPr>
        <dsp:cNvPr id="0" name=""/>
        <dsp:cNvSpPr/>
      </dsp:nvSpPr>
      <dsp:spPr>
        <a:xfrm>
          <a:off x="7143" y="286989"/>
          <a:ext cx="2135187" cy="128111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2">
                  <a:lumMod val="10000"/>
                </a:schemeClr>
              </a:solidFill>
            </a:rPr>
            <a:t>Gather storms &amp; define their phases</a:t>
          </a:r>
        </a:p>
      </dsp:txBody>
      <dsp:txXfrm>
        <a:off x="44665" y="324511"/>
        <a:ext cx="2060143" cy="1206068"/>
      </dsp:txXfrm>
    </dsp:sp>
    <dsp:sp modelId="{885C8755-5BD3-EC49-8F14-A6792A4D3B0D}">
      <dsp:nvSpPr>
        <dsp:cNvPr id="0" name=""/>
        <dsp:cNvSpPr/>
      </dsp:nvSpPr>
      <dsp:spPr>
        <a:xfrm>
          <a:off x="2355850" y="662782"/>
          <a:ext cx="452659" cy="52952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355850" y="768687"/>
        <a:ext cx="316861" cy="317716"/>
      </dsp:txXfrm>
    </dsp:sp>
    <dsp:sp modelId="{9AF3FB81-9ED4-8642-AE8A-4A84C3452351}">
      <dsp:nvSpPr>
        <dsp:cNvPr id="0" name=""/>
        <dsp:cNvSpPr/>
      </dsp:nvSpPr>
      <dsp:spPr>
        <a:xfrm>
          <a:off x="2996406" y="286989"/>
          <a:ext cx="2135187" cy="128111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2">
                  <a:lumMod val="10000"/>
                </a:schemeClr>
              </a:solidFill>
            </a:rPr>
            <a:t>Classify </a:t>
          </a:r>
          <a:r>
            <a:rPr lang="en-US" sz="2300" kern="1200" dirty="0" err="1">
              <a:solidFill>
                <a:schemeClr val="bg2">
                  <a:lumMod val="10000"/>
                </a:schemeClr>
              </a:solidFill>
            </a:rPr>
            <a:t>plasmasheet</a:t>
          </a:r>
          <a:r>
            <a:rPr lang="en-US" sz="2300" kern="1200" dirty="0">
              <a:solidFill>
                <a:schemeClr val="bg2">
                  <a:lumMod val="10000"/>
                </a:schemeClr>
              </a:solidFill>
            </a:rPr>
            <a:t> observations</a:t>
          </a:r>
        </a:p>
      </dsp:txBody>
      <dsp:txXfrm>
        <a:off x="3033928" y="324511"/>
        <a:ext cx="2060143" cy="1206068"/>
      </dsp:txXfrm>
    </dsp:sp>
    <dsp:sp modelId="{5706E9F3-4469-5E43-BA52-0BFCE9B902FC}">
      <dsp:nvSpPr>
        <dsp:cNvPr id="0" name=""/>
        <dsp:cNvSpPr/>
      </dsp:nvSpPr>
      <dsp:spPr>
        <a:xfrm>
          <a:off x="5345112" y="662782"/>
          <a:ext cx="452659" cy="52952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345112" y="768687"/>
        <a:ext cx="316861" cy="317716"/>
      </dsp:txXfrm>
    </dsp:sp>
    <dsp:sp modelId="{E85F5071-6F75-0742-B41B-3225677D103F}">
      <dsp:nvSpPr>
        <dsp:cNvPr id="0" name=""/>
        <dsp:cNvSpPr/>
      </dsp:nvSpPr>
      <dsp:spPr>
        <a:xfrm>
          <a:off x="5985668" y="286989"/>
          <a:ext cx="2135187" cy="1281112"/>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2">
                  <a:lumMod val="10000"/>
                </a:schemeClr>
              </a:solidFill>
            </a:rPr>
            <a:t>Analyze their properties </a:t>
          </a:r>
        </a:p>
      </dsp:txBody>
      <dsp:txXfrm>
        <a:off x="6023190" y="324511"/>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12-04-2024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12-04-2024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603384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13</a:t>
            </a:fld>
            <a:endParaRPr lang="nl-NL"/>
          </a:p>
        </p:txBody>
      </p:sp>
    </p:spTree>
    <p:extLst>
      <p:ext uri="{BB962C8B-B14F-4D97-AF65-F5344CB8AC3E}">
        <p14:creationId xmlns:p14="http://schemas.microsoft.com/office/powerpoint/2010/main" val="2154452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15</a:t>
            </a:fld>
            <a:endParaRPr lang="nl-NL"/>
          </a:p>
        </p:txBody>
      </p:sp>
    </p:spTree>
    <p:extLst>
      <p:ext uri="{BB962C8B-B14F-4D97-AF65-F5344CB8AC3E}">
        <p14:creationId xmlns:p14="http://schemas.microsoft.com/office/powerpoint/2010/main" val="122439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16</a:t>
            </a:fld>
            <a:endParaRPr lang="nl-NL"/>
          </a:p>
        </p:txBody>
      </p:sp>
    </p:spTree>
    <p:extLst>
      <p:ext uri="{BB962C8B-B14F-4D97-AF65-F5344CB8AC3E}">
        <p14:creationId xmlns:p14="http://schemas.microsoft.com/office/powerpoint/2010/main" val="97392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18</a:t>
            </a:fld>
            <a:endParaRPr lang="nl-NL"/>
          </a:p>
        </p:txBody>
      </p:sp>
    </p:spTree>
    <p:extLst>
      <p:ext uri="{BB962C8B-B14F-4D97-AF65-F5344CB8AC3E}">
        <p14:creationId xmlns:p14="http://schemas.microsoft.com/office/powerpoint/2010/main" val="1449806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19</a:t>
            </a:fld>
            <a:endParaRPr lang="nl-NL"/>
          </a:p>
        </p:txBody>
      </p:sp>
    </p:spTree>
    <p:extLst>
      <p:ext uri="{BB962C8B-B14F-4D97-AF65-F5344CB8AC3E}">
        <p14:creationId xmlns:p14="http://schemas.microsoft.com/office/powerpoint/2010/main" val="399560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20</a:t>
            </a:fld>
            <a:endParaRPr lang="nl-NL"/>
          </a:p>
        </p:txBody>
      </p:sp>
    </p:spTree>
    <p:extLst>
      <p:ext uri="{BB962C8B-B14F-4D97-AF65-F5344CB8AC3E}">
        <p14:creationId xmlns:p14="http://schemas.microsoft.com/office/powerpoint/2010/main" val="3063450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21</a:t>
            </a:fld>
            <a:endParaRPr lang="nl-NL"/>
          </a:p>
        </p:txBody>
      </p:sp>
    </p:spTree>
    <p:extLst>
      <p:ext uri="{BB962C8B-B14F-4D97-AF65-F5344CB8AC3E}">
        <p14:creationId xmlns:p14="http://schemas.microsoft.com/office/powerpoint/2010/main" val="1942497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Ideas : </a:t>
            </a:r>
            <a:r>
              <a:rPr lang="en-US" b="0" dirty="0">
                <a:solidFill>
                  <a:srgbClr val="000000"/>
                </a:solidFill>
              </a:rPr>
              <a:t>If reconnection suppressed it could explain the enhanced flow of outer-dawn </a:t>
            </a:r>
            <a:r>
              <a:rPr lang="en-US" b="0" dirty="0" err="1">
                <a:solidFill>
                  <a:srgbClr val="000000"/>
                </a:solidFill>
              </a:rPr>
              <a:t>plasmasheet</a:t>
            </a:r>
            <a:endParaRPr lang="en-US" b="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a:p>
            <a:pPr marL="342900" indent="-342900">
              <a:buFont typeface="+mj-lt"/>
              <a:buAutoNum type="arabicPeriod"/>
            </a:pPr>
            <a:r>
              <a:rPr lang="en-US" b="0" dirty="0">
                <a:solidFill>
                  <a:srgbClr val="000000"/>
                </a:solidFill>
              </a:rPr>
              <a:t>However, for the tail of the distribution (75%) </a:t>
            </a:r>
            <a:r>
              <a:rPr lang="en-US" b="0" dirty="0" err="1">
                <a:solidFill>
                  <a:srgbClr val="000000"/>
                </a:solidFill>
              </a:rPr>
              <a:t>V⊥x</a:t>
            </a:r>
            <a:r>
              <a:rPr lang="en-US" b="0" dirty="0">
                <a:solidFill>
                  <a:srgbClr val="000000"/>
                </a:solidFill>
              </a:rPr>
              <a:t> appears to have a more significant effect. </a:t>
            </a:r>
          </a:p>
          <a:p>
            <a:pPr marL="342900" indent="-342900">
              <a:buFont typeface="+mj-lt"/>
              <a:buAutoNum type="arabicPeriod"/>
            </a:pPr>
            <a:endParaRPr lang="en-US" b="0" dirty="0">
              <a:solidFill>
                <a:srgbClr val="000000"/>
              </a:solidFill>
            </a:endParaRPr>
          </a:p>
          <a:p>
            <a:pPr marL="342900" indent="-342900">
              <a:buFont typeface="+mj-lt"/>
              <a:buAutoNum type="arabicPeriod"/>
            </a:pPr>
            <a:r>
              <a:rPr lang="en-US" b="0" dirty="0" err="1">
                <a:solidFill>
                  <a:srgbClr val="000000"/>
                </a:solidFill>
              </a:rPr>
              <a:t>Bz</a:t>
            </a:r>
            <a:r>
              <a:rPr lang="en-US" b="0" dirty="0">
                <a:solidFill>
                  <a:srgbClr val="000000"/>
                </a:solidFill>
              </a:rPr>
              <a:t> is increased across whole X and radial extend (differences between missions to be investigated)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000000"/>
              </a:solidFill>
            </a:endParaRPr>
          </a:p>
          <a:p>
            <a:endParaRPr lang="en-US" b="0" dirty="0"/>
          </a:p>
        </p:txBody>
      </p:sp>
      <p:sp>
        <p:nvSpPr>
          <p:cNvPr id="4" name="Slide Number Placeholder 3"/>
          <p:cNvSpPr>
            <a:spLocks noGrp="1"/>
          </p:cNvSpPr>
          <p:nvPr>
            <p:ph type="sldNum" sz="quarter" idx="5"/>
          </p:nvPr>
        </p:nvSpPr>
        <p:spPr/>
        <p:txBody>
          <a:bodyPr/>
          <a:lstStyle/>
          <a:p>
            <a:fld id="{8954E32A-327F-AF4B-8E1F-209FBF93D26D}" type="slidenum">
              <a:rPr lang="nl-NL" smtClean="0"/>
              <a:t>23</a:t>
            </a:fld>
            <a:endParaRPr lang="nl-NL"/>
          </a:p>
        </p:txBody>
      </p:sp>
    </p:spTree>
    <p:extLst>
      <p:ext uri="{BB962C8B-B14F-4D97-AF65-F5344CB8AC3E}">
        <p14:creationId xmlns:p14="http://schemas.microsoft.com/office/powerpoint/2010/main" val="214476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54E32A-327F-AF4B-8E1F-209FBF93D26D}" type="slidenum">
              <a:rPr lang="nl-NL" smtClean="0"/>
              <a:t>27</a:t>
            </a:fld>
            <a:endParaRPr lang="nl-NL"/>
          </a:p>
        </p:txBody>
      </p:sp>
    </p:spTree>
    <p:extLst>
      <p:ext uri="{BB962C8B-B14F-4D97-AF65-F5344CB8AC3E}">
        <p14:creationId xmlns:p14="http://schemas.microsoft.com/office/powerpoint/2010/main" val="2757965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are close to Earth here, a current increase as expected in storm times can cause </a:t>
            </a:r>
            <a:r>
              <a:rPr lang="en-US"/>
              <a:t>an increa</a:t>
            </a:r>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29</a:t>
            </a:fld>
            <a:endParaRPr lang="nl-NL"/>
          </a:p>
        </p:txBody>
      </p:sp>
    </p:spTree>
    <p:extLst>
      <p:ext uri="{BB962C8B-B14F-4D97-AF65-F5344CB8AC3E}">
        <p14:creationId xmlns:p14="http://schemas.microsoft.com/office/powerpoint/2010/main" val="259935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this work is part of CGS, a NASA drive </a:t>
            </a:r>
            <a:r>
              <a:rPr lang="en-US" dirty="0" err="1"/>
              <a:t>sience</a:t>
            </a:r>
            <a:r>
              <a:rPr lang="en-US" dirty="0"/>
              <a:t> center which ultimate goal is to understand the </a:t>
            </a:r>
            <a:r>
              <a:rPr lang="en-US" dirty="0" err="1"/>
              <a:t>stormtime</a:t>
            </a:r>
            <a:r>
              <a:rPr lang="en-US" dirty="0"/>
              <a:t> </a:t>
            </a:r>
            <a:r>
              <a:rPr lang="en-US" dirty="0" err="1"/>
              <a:t>geospace</a:t>
            </a:r>
            <a:r>
              <a:rPr lang="en-US" dirty="0"/>
              <a:t> </a:t>
            </a:r>
          </a:p>
          <a:p>
            <a:endParaRPr lang="en-US" dirty="0"/>
          </a:p>
          <a:p>
            <a:r>
              <a:rPr lang="en-US" dirty="0"/>
              <a:t>One specific objective of this is to quantify the effect of mesoscale transport in the ring current. In understand to fully comprehend this from an observational point of view we need to be able to have a clear understanding of the global scale convection and how different this is during quiet time and storm times. </a:t>
            </a:r>
          </a:p>
          <a:p>
            <a:endParaRPr lang="en-US" dirty="0"/>
          </a:p>
          <a:p>
            <a:r>
              <a:rPr lang="en-US" dirty="0"/>
              <a:t>For this presentation we focus on magnetic flux transport and we are essentially building..</a:t>
            </a:r>
          </a:p>
        </p:txBody>
      </p:sp>
      <p:sp>
        <p:nvSpPr>
          <p:cNvPr id="4" name="Slide Number Placeholder 3"/>
          <p:cNvSpPr>
            <a:spLocks noGrp="1"/>
          </p:cNvSpPr>
          <p:nvPr>
            <p:ph type="sldNum" sz="quarter" idx="5"/>
          </p:nvPr>
        </p:nvSpPr>
        <p:spPr/>
        <p:txBody>
          <a:bodyPr/>
          <a:lstStyle/>
          <a:p>
            <a:fld id="{8954E32A-327F-AF4B-8E1F-209FBF93D26D}" type="slidenum">
              <a:rPr lang="nl-NL" smtClean="0"/>
              <a:t>3</a:t>
            </a:fld>
            <a:endParaRPr lang="nl-NL"/>
          </a:p>
        </p:txBody>
      </p:sp>
    </p:spTree>
    <p:extLst>
      <p:ext uri="{BB962C8B-B14F-4D97-AF65-F5344CB8AC3E}">
        <p14:creationId xmlns:p14="http://schemas.microsoft.com/office/powerpoint/2010/main" val="3772504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31</a:t>
            </a:fld>
            <a:endParaRPr lang="nl-NL"/>
          </a:p>
        </p:txBody>
      </p:sp>
    </p:spTree>
    <p:extLst>
      <p:ext uri="{BB962C8B-B14F-4D97-AF65-F5344CB8AC3E}">
        <p14:creationId xmlns:p14="http://schemas.microsoft.com/office/powerpoint/2010/main" val="1840753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32</a:t>
            </a:fld>
            <a:endParaRPr lang="nl-NL"/>
          </a:p>
        </p:txBody>
      </p:sp>
    </p:spTree>
    <p:extLst>
      <p:ext uri="{BB962C8B-B14F-4D97-AF65-F5344CB8AC3E}">
        <p14:creationId xmlns:p14="http://schemas.microsoft.com/office/powerpoint/2010/main" val="4290474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33</a:t>
            </a:fld>
            <a:endParaRPr lang="nl-NL"/>
          </a:p>
        </p:txBody>
      </p:sp>
    </p:spTree>
    <p:extLst>
      <p:ext uri="{BB962C8B-B14F-4D97-AF65-F5344CB8AC3E}">
        <p14:creationId xmlns:p14="http://schemas.microsoft.com/office/powerpoint/2010/main" val="2026688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Reconnection dayside = Open flux </a:t>
            </a:r>
            <a:r>
              <a:rPr lang="en-US" dirty="0">
                <a:sym typeface="Wingdings" pitchFamily="2" charset="2"/>
              </a:rPr>
              <a:t> loads tail inflates, polar cap expands  at some point Magnetotail reconnection   magnetic flux transport towards the Earth and the dayside</a:t>
            </a:r>
          </a:p>
          <a:p>
            <a:endParaRPr lang="en-US" dirty="0">
              <a:sym typeface="Wingdings" pitchFamily="2" charset="2"/>
            </a:endParaRPr>
          </a:p>
          <a:p>
            <a:r>
              <a:rPr lang="en-US" dirty="0">
                <a:sym typeface="Wingdings" pitchFamily="2" charset="2"/>
              </a:rPr>
              <a:t>While it is still unclear if the main driver is reconnection on a specific location or some kind of current instability etc. The important aspect here is that somehow you have to move the flux that has pilled up in the tail.</a:t>
            </a:r>
          </a:p>
          <a:p>
            <a:endParaRPr lang="en-US" dirty="0">
              <a:sym typeface="Wingdings" pitchFamily="2" charset="2"/>
            </a:endParaRPr>
          </a:p>
          <a:p>
            <a:r>
              <a:rPr lang="en-US" dirty="0">
                <a:sym typeface="Wingdings" pitchFamily="2" charset="2"/>
              </a:rPr>
              <a:t>Generally this drives geomagnetic phenomena such as substorms when we have southward IMF. </a:t>
            </a:r>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4</a:t>
            </a:fld>
            <a:endParaRPr lang="nl-NL"/>
          </a:p>
        </p:txBody>
      </p:sp>
    </p:spTree>
    <p:extLst>
      <p:ext uri="{BB962C8B-B14F-4D97-AF65-F5344CB8AC3E}">
        <p14:creationId xmlns:p14="http://schemas.microsoft.com/office/powerpoint/2010/main" val="416674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HPCA during its typical resolution gives us 10 second resolution measurements </a:t>
            </a:r>
          </a:p>
        </p:txBody>
      </p:sp>
      <p:sp>
        <p:nvSpPr>
          <p:cNvPr id="4" name="Slide Number Placeholder 3"/>
          <p:cNvSpPr>
            <a:spLocks noGrp="1"/>
          </p:cNvSpPr>
          <p:nvPr>
            <p:ph type="sldNum" sz="quarter" idx="5"/>
          </p:nvPr>
        </p:nvSpPr>
        <p:spPr/>
        <p:txBody>
          <a:bodyPr/>
          <a:lstStyle/>
          <a:p>
            <a:fld id="{8954E32A-327F-AF4B-8E1F-209FBF93D26D}" type="slidenum">
              <a:rPr lang="nl-NL" smtClean="0"/>
              <a:t>5</a:t>
            </a:fld>
            <a:endParaRPr lang="nl-NL"/>
          </a:p>
        </p:txBody>
      </p:sp>
    </p:spTree>
    <p:extLst>
      <p:ext uri="{BB962C8B-B14F-4D97-AF65-F5344CB8AC3E}">
        <p14:creationId xmlns:p14="http://schemas.microsoft.com/office/powerpoint/2010/main" val="3253724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webkit-standard"/>
              </a:rPr>
              <a:t>Long-lasting interplanetary convection electric field leads, through a substantial energization in the magnetosphere-ionosphere system, to an intensified ring current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webkit-standar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webkit-standard"/>
              </a:rPr>
              <a:t>Plasma sheet is the region of closed field lines in the equatorial magnetotail</a:t>
            </a:r>
            <a:endParaRPr lang="en-US" dirty="0"/>
          </a:p>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7</a:t>
            </a:fld>
            <a:endParaRPr lang="nl-NL"/>
          </a:p>
        </p:txBody>
      </p:sp>
    </p:spTree>
    <p:extLst>
      <p:ext uri="{BB962C8B-B14F-4D97-AF65-F5344CB8AC3E}">
        <p14:creationId xmlns:p14="http://schemas.microsoft.com/office/powerpoint/2010/main" val="75586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8</a:t>
            </a:fld>
            <a:endParaRPr lang="nl-NL"/>
          </a:p>
        </p:txBody>
      </p:sp>
    </p:spTree>
    <p:extLst>
      <p:ext uri="{BB962C8B-B14F-4D97-AF65-F5344CB8AC3E}">
        <p14:creationId xmlns:p14="http://schemas.microsoft.com/office/powerpoint/2010/main" val="3845760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9</a:t>
            </a:fld>
            <a:endParaRPr lang="nl-NL"/>
          </a:p>
        </p:txBody>
      </p:sp>
    </p:spTree>
    <p:extLst>
      <p:ext uri="{BB962C8B-B14F-4D97-AF65-F5344CB8AC3E}">
        <p14:creationId xmlns:p14="http://schemas.microsoft.com/office/powerpoint/2010/main" val="3081524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54E32A-327F-AF4B-8E1F-209FBF93D26D}" type="slidenum">
              <a:rPr lang="nl-NL" smtClean="0"/>
              <a:t>10</a:t>
            </a:fld>
            <a:endParaRPr lang="nl-NL"/>
          </a:p>
        </p:txBody>
      </p:sp>
    </p:spTree>
    <p:extLst>
      <p:ext uri="{BB962C8B-B14F-4D97-AF65-F5344CB8AC3E}">
        <p14:creationId xmlns:p14="http://schemas.microsoft.com/office/powerpoint/2010/main" val="128527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in convection electric field.</a:t>
            </a:r>
          </a:p>
          <a:p>
            <a:r>
              <a:rPr lang="en-US" dirty="0"/>
              <a:t>Equatorial magnetic field is stronger during main phase</a:t>
            </a:r>
          </a:p>
        </p:txBody>
      </p:sp>
      <p:sp>
        <p:nvSpPr>
          <p:cNvPr id="4" name="Slide Number Placeholder 3"/>
          <p:cNvSpPr>
            <a:spLocks noGrp="1"/>
          </p:cNvSpPr>
          <p:nvPr>
            <p:ph type="sldNum" sz="quarter" idx="5"/>
          </p:nvPr>
        </p:nvSpPr>
        <p:spPr/>
        <p:txBody>
          <a:bodyPr/>
          <a:lstStyle/>
          <a:p>
            <a:fld id="{8954E32A-327F-AF4B-8E1F-209FBF93D26D}" type="slidenum">
              <a:rPr lang="nl-NL" smtClean="0"/>
              <a:t>11</a:t>
            </a:fld>
            <a:endParaRPr lang="nl-NL"/>
          </a:p>
        </p:txBody>
      </p:sp>
    </p:spTree>
    <p:extLst>
      <p:ext uri="{BB962C8B-B14F-4D97-AF65-F5344CB8AC3E}">
        <p14:creationId xmlns:p14="http://schemas.microsoft.com/office/powerpoint/2010/main" val="4203344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nl-BE"/>
          </a:p>
        </p:txBody>
      </p:sp>
      <p:sp>
        <p:nvSpPr>
          <p:cNvPr id="8" name="Rechthoek 7"/>
          <p:cNvSpPr/>
          <p:nvPr userDrawn="1"/>
        </p:nvSpPr>
        <p:spPr>
          <a:xfrm>
            <a:off x="0" y="0"/>
            <a:ext cx="12193200" cy="5104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1128617704"/>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00" y="812775"/>
            <a:ext cx="11041200" cy="5790288"/>
          </a:xfrm>
        </p:spPr>
        <p:txBody>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nl-NL" dirty="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Title 6"/>
          <p:cNvSpPr>
            <a:spLocks noGrp="1"/>
          </p:cNvSpPr>
          <p:nvPr>
            <p:ph type="title"/>
          </p:nvPr>
        </p:nvSpPr>
        <p:spPr>
          <a:xfrm>
            <a:off x="575400" y="46165"/>
            <a:ext cx="11041200" cy="742924"/>
          </a:xfrm>
        </p:spPr>
        <p:txBody>
          <a:bodyPr>
            <a:normAutofit/>
          </a:bodyPr>
          <a:lstStyle>
            <a:lvl1pPr>
              <a:defRPr sz="3200">
                <a:solidFill>
                  <a:srgbClr val="000000"/>
                </a:solidFill>
              </a:defRPr>
            </a:lvl1pPr>
          </a:lstStyle>
          <a:p>
            <a:r>
              <a:rPr lang="en-US" dirty="0"/>
              <a:t>Click to edit Master title style</a:t>
            </a:r>
            <a:endParaRPr lang="nl-NL" dirty="0"/>
          </a:p>
        </p:txBody>
      </p:sp>
      <p:sp>
        <p:nvSpPr>
          <p:cNvPr id="8" name="Tijdelijke aanduiding voor datum 3"/>
          <p:cNvSpPr txBox="1">
            <a:spLocks/>
          </p:cNvSpPr>
          <p:nvPr userDrawn="1"/>
        </p:nvSpPr>
        <p:spPr>
          <a:xfrm>
            <a:off x="0" y="6628375"/>
            <a:ext cx="12192000" cy="231250"/>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dirty="0">
                <a:solidFill>
                  <a:srgbClr val="5F5F5F"/>
                </a:solidFill>
                <a:effectLst/>
              </a:rPr>
              <a:t>Savvas</a:t>
            </a:r>
            <a:r>
              <a:rPr lang="en-US" sz="1300" baseline="0" dirty="0">
                <a:solidFill>
                  <a:srgbClr val="5F5F5F"/>
                </a:solidFill>
                <a:effectLst/>
              </a:rPr>
              <a:t> Raptis – </a:t>
            </a:r>
            <a:r>
              <a:rPr lang="en-US" sz="1300" baseline="0" dirty="0" err="1">
                <a:solidFill>
                  <a:srgbClr val="5F5F5F"/>
                </a:solidFill>
                <a:effectLst/>
              </a:rPr>
              <a:t>Plasmasheet</a:t>
            </a:r>
            <a:r>
              <a:rPr lang="en-US" sz="1300" baseline="0" dirty="0">
                <a:solidFill>
                  <a:srgbClr val="5F5F5F"/>
                </a:solidFill>
                <a:effectLst/>
              </a:rPr>
              <a:t> Convection</a:t>
            </a:r>
            <a:endParaRPr lang="nl-NL" sz="1300" dirty="0">
              <a:solidFill>
                <a:srgbClr val="5F5F5F"/>
              </a:solidFill>
              <a:effectLst/>
            </a:endParaRPr>
          </a:p>
        </p:txBody>
      </p:sp>
      <p:sp>
        <p:nvSpPr>
          <p:cNvPr id="2" name="TextBox 1"/>
          <p:cNvSpPr txBox="1"/>
          <p:nvPr userDrawn="1"/>
        </p:nvSpPr>
        <p:spPr>
          <a:xfrm>
            <a:off x="177421" y="6349334"/>
            <a:ext cx="184731" cy="369332"/>
          </a:xfrm>
          <a:prstGeom prst="rect">
            <a:avLst/>
          </a:prstGeom>
          <a:noFill/>
        </p:spPr>
        <p:txBody>
          <a:bodyPr wrap="none" rtlCol="0">
            <a:spAutoFit/>
          </a:bodyPr>
          <a:lstStyle/>
          <a:p>
            <a:endParaRPr lang="en-US" dirty="0"/>
          </a:p>
        </p:txBody>
      </p:sp>
      <p:sp>
        <p:nvSpPr>
          <p:cNvPr id="9" name="Tijdelijke aanduiding voor datum 3"/>
          <p:cNvSpPr txBox="1">
            <a:spLocks/>
          </p:cNvSpPr>
          <p:nvPr userDrawn="1"/>
        </p:nvSpPr>
        <p:spPr>
          <a:xfrm>
            <a:off x="8313020" y="6628374"/>
            <a:ext cx="3840480" cy="231253"/>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300" dirty="0">
                <a:solidFill>
                  <a:srgbClr val="5F5F5F"/>
                </a:solidFill>
              </a:rPr>
              <a:t>TESS 2024 |</a:t>
            </a:r>
            <a:r>
              <a:rPr lang="en-US" sz="1300" baseline="0" dirty="0">
                <a:solidFill>
                  <a:srgbClr val="5F5F5F"/>
                </a:solidFill>
              </a:rPr>
              <a:t> 12 Apr 24</a:t>
            </a:r>
            <a:endParaRPr lang="nl-NL" sz="1300" dirty="0">
              <a:solidFill>
                <a:srgbClr val="5F5F5F"/>
              </a:solidFill>
            </a:endParaRPr>
          </a:p>
        </p:txBody>
      </p:sp>
      <p:sp>
        <p:nvSpPr>
          <p:cNvPr id="11" name="Tijdelijke aanduiding voor datum 3"/>
          <p:cNvSpPr txBox="1">
            <a:spLocks/>
          </p:cNvSpPr>
          <p:nvPr userDrawn="1"/>
        </p:nvSpPr>
        <p:spPr>
          <a:xfrm>
            <a:off x="38500" y="6638591"/>
            <a:ext cx="3840480" cy="210819"/>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A71291-1C34-4771-A37E-677F2182E258}" type="slidenum">
              <a:rPr lang="en-US" sz="1300" smtClean="0">
                <a:solidFill>
                  <a:srgbClr val="5F5F5F"/>
                </a:solidFill>
              </a:rPr>
              <a:pPr/>
              <a:t>‹#›</a:t>
            </a:fld>
            <a:endParaRPr lang="en-US" sz="1300" dirty="0">
              <a:solidFill>
                <a:srgbClr val="5F5F5F"/>
              </a:solidFill>
            </a:endParaRPr>
          </a:p>
        </p:txBody>
      </p:sp>
      <p:cxnSp>
        <p:nvCxnSpPr>
          <p:cNvPr id="6" name="Straight Connector 5"/>
          <p:cNvCxnSpPr/>
          <p:nvPr userDrawn="1"/>
        </p:nvCxnSpPr>
        <p:spPr>
          <a:xfrm>
            <a:off x="0" y="6626748"/>
            <a:ext cx="12192000" cy="0"/>
          </a:xfrm>
          <a:prstGeom prst="line">
            <a:avLst/>
          </a:prstGeom>
          <a:ln w="9525">
            <a:solidFill>
              <a:schemeClr val="bg1">
                <a:lumMod val="65000"/>
              </a:schemeClr>
            </a:solidFill>
            <a:prstDash val="soli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218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1 Light">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36182160"/>
      </p:ext>
    </p:extLst>
  </p:cSld>
  <p:clrMapOvr>
    <a:masterClrMapping/>
  </p:clrMapOvr>
  <p:extLst>
    <p:ext uri="{DCECCB84-F9BA-43D5-87BE-67443E8EF086}">
      <p15:sldGuideLst xmlns:p15="http://schemas.microsoft.com/office/powerpoint/2012/main">
        <p15:guide id="5" pos="43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rgbClr val="000000"/>
                </a:solidFill>
                <a:latin typeface="Arial" charset="0"/>
              </a:defRPr>
            </a:lvl1pPr>
          </a:lstStyle>
          <a:p>
            <a:fld id="{07099480-D11A-4789-80EE-022E820CF635}" type="datetime1">
              <a:rPr lang="nl-BE" smtClean="0"/>
              <a:pPr/>
              <a:t>12/04/2024</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lang="en-US" dirty="0" smtClean="0">
                <a:solidFill>
                  <a:srgbClr val="000000"/>
                </a:solidFill>
              </a:defRPr>
            </a:lvl1pPr>
          </a:lstStyle>
          <a:p>
            <a:endParaRPr lang="sv-SE" dirty="0"/>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dt="0"/>
  <p:txStyles>
    <p:titleStyle>
      <a:lvl1pPr algn="l" defTabSz="914400" rtl="0" eaLnBrk="1" latinLnBrk="0" hangingPunct="1">
        <a:lnSpc>
          <a:spcPct val="100000"/>
        </a:lnSpc>
        <a:spcBef>
          <a:spcPct val="0"/>
        </a:spcBef>
        <a:buNone/>
        <a:defRPr sz="4000" kern="1200" baseline="0">
          <a:solidFill>
            <a:srgbClr val="000000"/>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savvasraptis.github.io/" TargetMode="External"/><Relationship Id="rId4" Type="http://schemas.openxmlformats.org/officeDocument/2006/relationships/hyperlink" Target="mailto:savvas.raptis@jhuapl.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7.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B42B9-2C4A-434B-810C-97BD7591E6D4}"/>
              </a:ext>
            </a:extLst>
          </p:cNvPr>
          <p:cNvSpPr>
            <a:spLocks noGrp="1"/>
          </p:cNvSpPr>
          <p:nvPr>
            <p:ph type="ctrTitle"/>
          </p:nvPr>
        </p:nvSpPr>
        <p:spPr>
          <a:xfrm>
            <a:off x="685800" y="2152325"/>
            <a:ext cx="10734261" cy="1650257"/>
          </a:xfrm>
        </p:spPr>
        <p:txBody>
          <a:bodyPr>
            <a:normAutofit fontScale="90000"/>
          </a:bodyPr>
          <a:lstStyle/>
          <a:p>
            <a:pPr algn="ctr"/>
            <a:r>
              <a:rPr lang="en-US" dirty="0"/>
              <a:t>Magnetic flux transport in the plasma sheet during geomagnetic storms using MMS </a:t>
            </a:r>
            <a:r>
              <a:rPr lang="en-US" dirty="0">
                <a:solidFill>
                  <a:srgbClr val="FF0000"/>
                </a:solidFill>
              </a:rPr>
              <a:t>+ </a:t>
            </a:r>
            <a:r>
              <a:rPr lang="en-US" dirty="0" err="1">
                <a:solidFill>
                  <a:srgbClr val="FF0000"/>
                </a:solidFill>
              </a:rPr>
              <a:t>Geotail</a:t>
            </a:r>
            <a:br>
              <a:rPr lang="en-US" dirty="0">
                <a:solidFill>
                  <a:srgbClr val="FF0000"/>
                </a:solidFill>
              </a:rPr>
            </a:br>
            <a:endParaRPr lang="en-US" dirty="0">
              <a:solidFill>
                <a:srgbClr val="FF0000"/>
              </a:solidFill>
            </a:endParaRPr>
          </a:p>
        </p:txBody>
      </p:sp>
      <p:sp>
        <p:nvSpPr>
          <p:cNvPr id="4" name="Text Placeholder 3">
            <a:extLst>
              <a:ext uri="{FF2B5EF4-FFF2-40B4-BE49-F238E27FC236}">
                <a16:creationId xmlns:a16="http://schemas.microsoft.com/office/drawing/2014/main" id="{E75DD875-1502-9F4F-B75E-289A7CE3193E}"/>
              </a:ext>
            </a:extLst>
          </p:cNvPr>
          <p:cNvSpPr>
            <a:spLocks noGrp="1"/>
          </p:cNvSpPr>
          <p:nvPr>
            <p:ph type="body" sz="quarter" idx="13"/>
          </p:nvPr>
        </p:nvSpPr>
        <p:spPr>
          <a:xfrm>
            <a:off x="685800" y="4210050"/>
            <a:ext cx="8372856" cy="1333500"/>
          </a:xfrm>
        </p:spPr>
        <p:txBody>
          <a:bodyPr>
            <a:normAutofit/>
          </a:bodyPr>
          <a:lstStyle/>
          <a:p>
            <a:r>
              <a:rPr lang="en-US" b="1" dirty="0">
                <a:solidFill>
                  <a:srgbClr val="000000"/>
                </a:solidFill>
              </a:rPr>
              <a:t>Savvas Raptis</a:t>
            </a:r>
            <a:r>
              <a:rPr lang="en-US" baseline="30000" dirty="0">
                <a:solidFill>
                  <a:srgbClr val="000000"/>
                </a:solidFill>
              </a:rPr>
              <a:t>1</a:t>
            </a:r>
            <a:r>
              <a:rPr lang="en-US" dirty="0">
                <a:solidFill>
                  <a:srgbClr val="000000"/>
                </a:solidFill>
              </a:rPr>
              <a:t>, Slava Merkin</a:t>
            </a:r>
            <a:r>
              <a:rPr lang="en-US" baseline="30000" dirty="0">
                <a:solidFill>
                  <a:srgbClr val="000000"/>
                </a:solidFill>
              </a:rPr>
              <a:t>1</a:t>
            </a:r>
            <a:r>
              <a:rPr lang="en-US" dirty="0">
                <a:solidFill>
                  <a:srgbClr val="000000"/>
                </a:solidFill>
              </a:rPr>
              <a:t>, Shin Ohtani</a:t>
            </a:r>
            <a:r>
              <a:rPr lang="en-US" baseline="30000" dirty="0">
                <a:solidFill>
                  <a:srgbClr val="000000"/>
                </a:solidFill>
              </a:rPr>
              <a:t>1</a:t>
            </a:r>
            <a:r>
              <a:rPr lang="en-US" dirty="0">
                <a:solidFill>
                  <a:srgbClr val="000000"/>
                </a:solidFill>
              </a:rPr>
              <a:t>, Matina Gkioulidou</a:t>
            </a:r>
            <a:r>
              <a:rPr lang="en-US" baseline="30000" dirty="0">
                <a:solidFill>
                  <a:srgbClr val="000000"/>
                </a:solidFill>
              </a:rPr>
              <a:t>1</a:t>
            </a:r>
            <a:endParaRPr lang="en-US" dirty="0">
              <a:solidFill>
                <a:schemeClr val="bg1">
                  <a:lumMod val="65000"/>
                </a:schemeClr>
              </a:solidFill>
            </a:endParaRPr>
          </a:p>
          <a:p>
            <a:endParaRPr lang="en-US" baseline="30000" dirty="0">
              <a:solidFill>
                <a:srgbClr val="000000"/>
              </a:solidFill>
            </a:endParaRPr>
          </a:p>
          <a:p>
            <a:r>
              <a:rPr lang="en-US" baseline="30000" dirty="0">
                <a:solidFill>
                  <a:srgbClr val="000000"/>
                </a:solidFill>
              </a:rPr>
              <a:t>1 </a:t>
            </a:r>
            <a:r>
              <a:rPr lang="en-US" dirty="0">
                <a:solidFill>
                  <a:srgbClr val="000000"/>
                </a:solidFill>
              </a:rPr>
              <a:t>APL/JHU, Laurel, MD, US</a:t>
            </a:r>
          </a:p>
        </p:txBody>
      </p:sp>
      <p:pic>
        <p:nvPicPr>
          <p:cNvPr id="5" name="Picture 4">
            <a:extLst>
              <a:ext uri="{FF2B5EF4-FFF2-40B4-BE49-F238E27FC236}">
                <a16:creationId xmlns:a16="http://schemas.microsoft.com/office/drawing/2014/main" id="{40916795-6BE1-F346-81AB-7DB4A778026D}"/>
              </a:ext>
            </a:extLst>
          </p:cNvPr>
          <p:cNvPicPr>
            <a:picLocks noChangeAspect="1"/>
          </p:cNvPicPr>
          <p:nvPr/>
        </p:nvPicPr>
        <p:blipFill>
          <a:blip r:embed="rId3"/>
          <a:stretch>
            <a:fillRect/>
          </a:stretch>
        </p:blipFill>
        <p:spPr>
          <a:xfrm>
            <a:off x="7872105" y="6172200"/>
            <a:ext cx="4090349" cy="677917"/>
          </a:xfrm>
          <a:prstGeom prst="rect">
            <a:avLst/>
          </a:prstGeom>
        </p:spPr>
      </p:pic>
      <p:sp>
        <p:nvSpPr>
          <p:cNvPr id="6" name="Rectangle 5">
            <a:extLst>
              <a:ext uri="{FF2B5EF4-FFF2-40B4-BE49-F238E27FC236}">
                <a16:creationId xmlns:a16="http://schemas.microsoft.com/office/drawing/2014/main" id="{49CA71CF-1C64-249F-6546-045575077414}"/>
              </a:ext>
            </a:extLst>
          </p:cNvPr>
          <p:cNvSpPr/>
          <p:nvPr/>
        </p:nvSpPr>
        <p:spPr>
          <a:xfrm>
            <a:off x="685800" y="5550097"/>
            <a:ext cx="184731" cy="369332"/>
          </a:xfrm>
          <a:prstGeom prst="rect">
            <a:avLst/>
          </a:prstGeom>
        </p:spPr>
        <p:txBody>
          <a:bodyPr wrap="none">
            <a:spAutoFit/>
          </a:bodyPr>
          <a:lstStyle/>
          <a:p>
            <a:endParaRPr lang="en-US" dirty="0"/>
          </a:p>
        </p:txBody>
      </p:sp>
      <p:sp>
        <p:nvSpPr>
          <p:cNvPr id="3" name="TextBox 2">
            <a:extLst>
              <a:ext uri="{FF2B5EF4-FFF2-40B4-BE49-F238E27FC236}">
                <a16:creationId xmlns:a16="http://schemas.microsoft.com/office/drawing/2014/main" id="{D4ADF6A3-D175-9224-DF72-D7267B7D9BAB}"/>
              </a:ext>
            </a:extLst>
          </p:cNvPr>
          <p:cNvSpPr txBox="1"/>
          <p:nvPr/>
        </p:nvSpPr>
        <p:spPr>
          <a:xfrm>
            <a:off x="0" y="6326897"/>
            <a:ext cx="2492990" cy="523220"/>
          </a:xfrm>
          <a:prstGeom prst="rect">
            <a:avLst/>
          </a:prstGeom>
          <a:noFill/>
          <a:ln w="19050">
            <a:noFill/>
          </a:ln>
        </p:spPr>
        <p:txBody>
          <a:bodyPr wrap="none" rtlCol="0">
            <a:spAutoFit/>
          </a:bodyPr>
          <a:lstStyle/>
          <a:p>
            <a:r>
              <a:rPr lang="en-US" sz="1400" dirty="0">
                <a:solidFill>
                  <a:schemeClr val="tx2">
                    <a:lumMod val="75000"/>
                  </a:schemeClr>
                </a:solidFill>
                <a:hlinkClick r:id="rId4"/>
              </a:rPr>
              <a:t>savvas.raptis@jhuapl.edu</a:t>
            </a:r>
            <a:endParaRPr lang="en-US" sz="1400" dirty="0">
              <a:solidFill>
                <a:schemeClr val="tx2">
                  <a:lumMod val="75000"/>
                </a:schemeClr>
              </a:solidFill>
            </a:endParaRPr>
          </a:p>
          <a:p>
            <a:r>
              <a:rPr lang="en-US" sz="1400" dirty="0">
                <a:solidFill>
                  <a:schemeClr val="tx2">
                    <a:lumMod val="75000"/>
                  </a:schemeClr>
                </a:solidFill>
                <a:hlinkClick r:id="rId5"/>
              </a:rPr>
              <a:t>https://savvasraptis.github.io</a:t>
            </a:r>
            <a:r>
              <a:rPr lang="en-US" sz="1400" dirty="0">
                <a:solidFill>
                  <a:schemeClr val="tx2">
                    <a:lumMod val="75000"/>
                  </a:schemeClr>
                </a:solidFill>
              </a:rPr>
              <a:t> </a:t>
            </a:r>
          </a:p>
        </p:txBody>
      </p:sp>
      <p:sp>
        <p:nvSpPr>
          <p:cNvPr id="8" name="TextBox 7">
            <a:extLst>
              <a:ext uri="{FF2B5EF4-FFF2-40B4-BE49-F238E27FC236}">
                <a16:creationId xmlns:a16="http://schemas.microsoft.com/office/drawing/2014/main" id="{D11CC1DB-F15F-BF82-4F64-287478CD892C}"/>
              </a:ext>
            </a:extLst>
          </p:cNvPr>
          <p:cNvSpPr txBox="1"/>
          <p:nvPr/>
        </p:nvSpPr>
        <p:spPr>
          <a:xfrm>
            <a:off x="0" y="5803677"/>
            <a:ext cx="3593432" cy="523220"/>
          </a:xfrm>
          <a:prstGeom prst="rect">
            <a:avLst/>
          </a:prstGeom>
          <a:noFill/>
        </p:spPr>
        <p:txBody>
          <a:bodyPr wrap="square">
            <a:spAutoFit/>
          </a:bodyPr>
          <a:lstStyle/>
          <a:p>
            <a:r>
              <a:rPr lang="en-US" sz="1400" b="0" i="0" u="none" strike="noStrike" dirty="0">
                <a:solidFill>
                  <a:srgbClr val="333333"/>
                </a:solidFill>
                <a:effectLst/>
                <a:latin typeface="Garamond" panose="02020404030301010803" pitchFamily="18" charset="0"/>
              </a:rPr>
              <a:t>Supported by NASA DRIVE Science Center for </a:t>
            </a:r>
            <a:r>
              <a:rPr lang="en-US" sz="1400" b="0" i="0" u="none" strike="noStrike" dirty="0" err="1">
                <a:solidFill>
                  <a:srgbClr val="333333"/>
                </a:solidFill>
                <a:effectLst/>
                <a:latin typeface="Garamond" panose="02020404030301010803" pitchFamily="18" charset="0"/>
              </a:rPr>
              <a:t>Geospace</a:t>
            </a:r>
            <a:r>
              <a:rPr lang="en-US" sz="1400" b="0" i="0" u="none" strike="noStrike" dirty="0">
                <a:solidFill>
                  <a:srgbClr val="333333"/>
                </a:solidFill>
                <a:effectLst/>
                <a:latin typeface="Garamond" panose="02020404030301010803" pitchFamily="18" charset="0"/>
              </a:rPr>
              <a:t> Storms (CGS) - 80NSSC22M0163</a:t>
            </a:r>
            <a:endParaRPr lang="en-US" sz="1400" dirty="0">
              <a:latin typeface="Garamond" panose="02020404030301010803" pitchFamily="18" charset="0"/>
            </a:endParaRPr>
          </a:p>
        </p:txBody>
      </p:sp>
    </p:spTree>
    <p:extLst>
      <p:ext uri="{BB962C8B-B14F-4D97-AF65-F5344CB8AC3E}">
        <p14:creationId xmlns:p14="http://schemas.microsoft.com/office/powerpoint/2010/main" val="34155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7E7046-C4E9-4373-4B03-AFF3AAC5A458}"/>
              </a:ext>
            </a:extLst>
          </p:cNvPr>
          <p:cNvPicPr>
            <a:picLocks noChangeAspect="1"/>
          </p:cNvPicPr>
          <p:nvPr/>
        </p:nvPicPr>
        <p:blipFill rotWithShape="1">
          <a:blip r:embed="rId3">
            <a:extLst>
              <a:ext uri="{28A0092B-C50C-407E-A947-70E740481C1C}">
                <a14:useLocalDpi xmlns:a14="http://schemas.microsoft.com/office/drawing/2010/main" val="0"/>
              </a:ext>
            </a:extLst>
          </a:blip>
          <a:srcRect l="4562" r="6853"/>
          <a:stretch/>
        </p:blipFill>
        <p:spPr>
          <a:xfrm>
            <a:off x="6388287" y="1862754"/>
            <a:ext cx="5675698" cy="3417081"/>
          </a:xfrm>
          <a:prstGeom prst="rect">
            <a:avLst/>
          </a:prstGeom>
        </p:spPr>
      </p:pic>
      <p:sp>
        <p:nvSpPr>
          <p:cNvPr id="3" name="Title 2"/>
          <p:cNvSpPr>
            <a:spLocks noGrp="1"/>
          </p:cNvSpPr>
          <p:nvPr>
            <p:ph type="title"/>
          </p:nvPr>
        </p:nvSpPr>
        <p:spPr/>
        <p:txBody>
          <a:bodyPr/>
          <a:lstStyle/>
          <a:p>
            <a:pPr algn="ctr"/>
            <a:r>
              <a:rPr lang="en-US" dirty="0" err="1"/>
              <a:t>Plasmasheet</a:t>
            </a:r>
            <a:r>
              <a:rPr lang="en-US" dirty="0"/>
              <a:t> Coverage per mission – Flexible</a:t>
            </a:r>
            <a:r>
              <a:rPr lang="en-US" sz="3200" dirty="0">
                <a:solidFill>
                  <a:srgbClr val="000000"/>
                </a:solidFill>
              </a:rPr>
              <a:t>*</a:t>
            </a:r>
            <a:r>
              <a:rPr lang="en-US" dirty="0"/>
              <a:t> Criteria</a:t>
            </a:r>
            <a:endParaRPr lang="sv-SE" dirty="0"/>
          </a:p>
        </p:txBody>
      </p:sp>
      <p:sp>
        <p:nvSpPr>
          <p:cNvPr id="9" name="TextBox 8">
            <a:extLst>
              <a:ext uri="{FF2B5EF4-FFF2-40B4-BE49-F238E27FC236}">
                <a16:creationId xmlns:a16="http://schemas.microsoft.com/office/drawing/2014/main" id="{29108295-4EB4-A07B-7EE6-C215BFD9EB8E}"/>
              </a:ext>
            </a:extLst>
          </p:cNvPr>
          <p:cNvSpPr txBox="1"/>
          <p:nvPr/>
        </p:nvSpPr>
        <p:spPr>
          <a:xfrm>
            <a:off x="2298357" y="1516037"/>
            <a:ext cx="2463047" cy="369332"/>
          </a:xfrm>
          <a:prstGeom prst="rect">
            <a:avLst/>
          </a:prstGeom>
          <a:noFill/>
        </p:spPr>
        <p:txBody>
          <a:bodyPr wrap="square" rtlCol="0">
            <a:spAutoFit/>
          </a:bodyPr>
          <a:lstStyle/>
          <a:p>
            <a:r>
              <a:rPr lang="en-US" dirty="0" err="1">
                <a:solidFill>
                  <a:srgbClr val="000000"/>
                </a:solidFill>
              </a:rPr>
              <a:t>Geotail</a:t>
            </a:r>
            <a:r>
              <a:rPr lang="en-US" dirty="0">
                <a:solidFill>
                  <a:srgbClr val="000000"/>
                </a:solidFill>
              </a:rPr>
              <a:t> ( 1994 – 2014)</a:t>
            </a:r>
          </a:p>
        </p:txBody>
      </p:sp>
      <p:sp>
        <p:nvSpPr>
          <p:cNvPr id="10" name="TextBox 9">
            <a:extLst>
              <a:ext uri="{FF2B5EF4-FFF2-40B4-BE49-F238E27FC236}">
                <a16:creationId xmlns:a16="http://schemas.microsoft.com/office/drawing/2014/main" id="{7F40FE55-F63E-D8D3-D9DE-63BA91E86140}"/>
              </a:ext>
            </a:extLst>
          </p:cNvPr>
          <p:cNvSpPr txBox="1"/>
          <p:nvPr/>
        </p:nvSpPr>
        <p:spPr>
          <a:xfrm>
            <a:off x="7896530" y="1502972"/>
            <a:ext cx="2223686" cy="369332"/>
          </a:xfrm>
          <a:prstGeom prst="rect">
            <a:avLst/>
          </a:prstGeom>
          <a:noFill/>
        </p:spPr>
        <p:txBody>
          <a:bodyPr wrap="none" rtlCol="0">
            <a:spAutoFit/>
          </a:bodyPr>
          <a:lstStyle/>
          <a:p>
            <a:r>
              <a:rPr lang="en-US" dirty="0">
                <a:solidFill>
                  <a:srgbClr val="000000"/>
                </a:solidFill>
              </a:rPr>
              <a:t>MMS (2016 – 2024)</a:t>
            </a:r>
          </a:p>
        </p:txBody>
      </p:sp>
      <p:sp>
        <p:nvSpPr>
          <p:cNvPr id="11" name="TextBox 10">
            <a:extLst>
              <a:ext uri="{FF2B5EF4-FFF2-40B4-BE49-F238E27FC236}">
                <a16:creationId xmlns:a16="http://schemas.microsoft.com/office/drawing/2014/main" id="{76989142-ADED-1787-A424-DAFCA7451F3C}"/>
              </a:ext>
            </a:extLst>
          </p:cNvPr>
          <p:cNvSpPr txBox="1"/>
          <p:nvPr/>
        </p:nvSpPr>
        <p:spPr>
          <a:xfrm>
            <a:off x="2164458" y="5463013"/>
            <a:ext cx="2730843" cy="923330"/>
          </a:xfrm>
          <a:prstGeom prst="rect">
            <a:avLst/>
          </a:prstGeom>
          <a:noFill/>
        </p:spPr>
        <p:txBody>
          <a:bodyPr wrap="square" rtlCol="0">
            <a:spAutoFit/>
          </a:bodyPr>
          <a:lstStyle/>
          <a:p>
            <a:r>
              <a:rPr lang="en-US" dirty="0">
                <a:solidFill>
                  <a:srgbClr val="000000"/>
                </a:solidFill>
              </a:rPr>
              <a:t>Quiet : 779,557 </a:t>
            </a:r>
            <a:r>
              <a:rPr lang="en-US" dirty="0">
                <a:solidFill>
                  <a:srgbClr val="00B050"/>
                </a:solidFill>
              </a:rPr>
              <a:t>(+98%)</a:t>
            </a:r>
          </a:p>
          <a:p>
            <a:r>
              <a:rPr lang="en-US" dirty="0" err="1">
                <a:solidFill>
                  <a:srgbClr val="0000FF"/>
                </a:solidFill>
              </a:rPr>
              <a:t>Reco</a:t>
            </a:r>
            <a:r>
              <a:rPr lang="en-US" dirty="0">
                <a:solidFill>
                  <a:srgbClr val="000000"/>
                </a:solidFill>
              </a:rPr>
              <a:t> : 10,6258 </a:t>
            </a:r>
            <a:r>
              <a:rPr lang="en-US" dirty="0">
                <a:solidFill>
                  <a:srgbClr val="00B050"/>
                </a:solidFill>
              </a:rPr>
              <a:t>(+90)</a:t>
            </a:r>
          </a:p>
          <a:p>
            <a:r>
              <a:rPr lang="en-US" dirty="0">
                <a:solidFill>
                  <a:srgbClr val="FF0000"/>
                </a:solidFill>
              </a:rPr>
              <a:t>Main</a:t>
            </a:r>
            <a:r>
              <a:rPr lang="en-US" dirty="0">
                <a:solidFill>
                  <a:srgbClr val="000000"/>
                </a:solidFill>
              </a:rPr>
              <a:t> : 22,797 </a:t>
            </a:r>
            <a:r>
              <a:rPr lang="en-US" dirty="0">
                <a:solidFill>
                  <a:srgbClr val="00B050"/>
                </a:solidFill>
              </a:rPr>
              <a:t>(+99%)</a:t>
            </a:r>
          </a:p>
        </p:txBody>
      </p:sp>
      <p:sp>
        <p:nvSpPr>
          <p:cNvPr id="12" name="TextBox 11">
            <a:extLst>
              <a:ext uri="{FF2B5EF4-FFF2-40B4-BE49-F238E27FC236}">
                <a16:creationId xmlns:a16="http://schemas.microsoft.com/office/drawing/2014/main" id="{4844A661-8149-8097-8DC7-4203D044DD9F}"/>
              </a:ext>
            </a:extLst>
          </p:cNvPr>
          <p:cNvSpPr txBox="1"/>
          <p:nvPr/>
        </p:nvSpPr>
        <p:spPr>
          <a:xfrm>
            <a:off x="7642951" y="5463013"/>
            <a:ext cx="2730843" cy="923330"/>
          </a:xfrm>
          <a:prstGeom prst="rect">
            <a:avLst/>
          </a:prstGeom>
          <a:noFill/>
        </p:spPr>
        <p:txBody>
          <a:bodyPr wrap="square" rtlCol="0">
            <a:spAutoFit/>
          </a:bodyPr>
          <a:lstStyle/>
          <a:p>
            <a:r>
              <a:rPr lang="en-US" dirty="0">
                <a:solidFill>
                  <a:srgbClr val="000000"/>
                </a:solidFill>
              </a:rPr>
              <a:t>Quiet : 250,749 </a:t>
            </a:r>
            <a:r>
              <a:rPr lang="en-US" dirty="0">
                <a:solidFill>
                  <a:srgbClr val="00B050"/>
                </a:solidFill>
              </a:rPr>
              <a:t>(+124%)</a:t>
            </a:r>
          </a:p>
          <a:p>
            <a:r>
              <a:rPr lang="en-US" dirty="0" err="1">
                <a:solidFill>
                  <a:srgbClr val="0000FF"/>
                </a:solidFill>
              </a:rPr>
              <a:t>Reco</a:t>
            </a:r>
            <a:r>
              <a:rPr lang="en-US" dirty="0">
                <a:solidFill>
                  <a:srgbClr val="000000"/>
                </a:solidFill>
              </a:rPr>
              <a:t> : 25,466 </a:t>
            </a:r>
            <a:r>
              <a:rPr lang="en-US" dirty="0">
                <a:solidFill>
                  <a:srgbClr val="00B050"/>
                </a:solidFill>
              </a:rPr>
              <a:t>(+90%)</a:t>
            </a:r>
          </a:p>
          <a:p>
            <a:r>
              <a:rPr lang="en-US" dirty="0">
                <a:solidFill>
                  <a:srgbClr val="FF0000"/>
                </a:solidFill>
              </a:rPr>
              <a:t>Main</a:t>
            </a:r>
            <a:r>
              <a:rPr lang="en-US" dirty="0">
                <a:solidFill>
                  <a:srgbClr val="000000"/>
                </a:solidFill>
              </a:rPr>
              <a:t> : 6,097 </a:t>
            </a:r>
            <a:r>
              <a:rPr lang="en-US" dirty="0">
                <a:solidFill>
                  <a:srgbClr val="00B050"/>
                </a:solidFill>
              </a:rPr>
              <a:t>(+175%)</a:t>
            </a:r>
          </a:p>
        </p:txBody>
      </p:sp>
      <p:pic>
        <p:nvPicPr>
          <p:cNvPr id="4" name="Picture 3">
            <a:extLst>
              <a:ext uri="{FF2B5EF4-FFF2-40B4-BE49-F238E27FC236}">
                <a16:creationId xmlns:a16="http://schemas.microsoft.com/office/drawing/2014/main" id="{F55908A6-1B0C-4B01-E877-BEC64547C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16" y="1874520"/>
            <a:ext cx="6429375" cy="3429000"/>
          </a:xfrm>
          <a:prstGeom prst="rect">
            <a:avLst/>
          </a:prstGeom>
        </p:spPr>
      </p:pic>
      <p:sp>
        <p:nvSpPr>
          <p:cNvPr id="14" name="TextBox 13">
            <a:extLst>
              <a:ext uri="{FF2B5EF4-FFF2-40B4-BE49-F238E27FC236}">
                <a16:creationId xmlns:a16="http://schemas.microsoft.com/office/drawing/2014/main" id="{C4D9FF74-9E5D-296A-1A97-3488B96B0254}"/>
              </a:ext>
            </a:extLst>
          </p:cNvPr>
          <p:cNvSpPr txBox="1"/>
          <p:nvPr/>
        </p:nvSpPr>
        <p:spPr>
          <a:xfrm>
            <a:off x="0" y="6426477"/>
            <a:ext cx="6388287" cy="246221"/>
          </a:xfrm>
          <a:prstGeom prst="rect">
            <a:avLst/>
          </a:prstGeom>
          <a:noFill/>
        </p:spPr>
        <p:txBody>
          <a:bodyPr wrap="none" rtlCol="0">
            <a:spAutoFit/>
          </a:bodyPr>
          <a:lstStyle/>
          <a:p>
            <a:r>
              <a:rPr lang="en-US" sz="1000" dirty="0">
                <a:solidFill>
                  <a:srgbClr val="000000"/>
                </a:solidFill>
              </a:rPr>
              <a:t>*Combine </a:t>
            </a:r>
            <a:r>
              <a:rPr lang="en-US" sz="1000" dirty="0" err="1">
                <a:solidFill>
                  <a:srgbClr val="000000"/>
                </a:solidFill>
              </a:rPr>
              <a:t>Ohtani</a:t>
            </a:r>
            <a:r>
              <a:rPr lang="en-US" sz="1000" dirty="0">
                <a:solidFill>
                  <a:srgbClr val="000000"/>
                </a:solidFill>
              </a:rPr>
              <a:t> 2008, Guild 2008, </a:t>
            </a:r>
            <a:r>
              <a:rPr lang="en-US" sz="1000" dirty="0" err="1">
                <a:solidFill>
                  <a:srgbClr val="000000"/>
                </a:solidFill>
              </a:rPr>
              <a:t>Roziers</a:t>
            </a:r>
            <a:r>
              <a:rPr lang="en-US" sz="1000" dirty="0">
                <a:solidFill>
                  <a:srgbClr val="000000"/>
                </a:solidFill>
              </a:rPr>
              <a:t> 2009, limit Y to 10 Re – changes in statistical properties: ~0 - 20%</a:t>
            </a:r>
          </a:p>
        </p:txBody>
      </p:sp>
    </p:spTree>
    <p:extLst>
      <p:ext uri="{BB962C8B-B14F-4D97-AF65-F5344CB8AC3E}">
        <p14:creationId xmlns:p14="http://schemas.microsoft.com/office/powerpoint/2010/main" val="960825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26520CC-4970-63CA-635B-2CE237FF26A6}"/>
              </a:ext>
            </a:extLst>
          </p:cNvPr>
          <p:cNvPicPr>
            <a:picLocks noChangeAspect="1"/>
          </p:cNvPicPr>
          <p:nvPr/>
        </p:nvPicPr>
        <p:blipFill>
          <a:blip r:embed="rId3"/>
          <a:stretch>
            <a:fillRect/>
          </a:stretch>
        </p:blipFill>
        <p:spPr>
          <a:xfrm>
            <a:off x="2148511" y="881724"/>
            <a:ext cx="5095336" cy="1828800"/>
          </a:xfrm>
          <a:prstGeom prst="rect">
            <a:avLst/>
          </a:prstGeom>
        </p:spPr>
      </p:pic>
      <p:sp>
        <p:nvSpPr>
          <p:cNvPr id="3" name="Title 2"/>
          <p:cNvSpPr>
            <a:spLocks noGrp="1"/>
          </p:cNvSpPr>
          <p:nvPr>
            <p:ph type="title"/>
          </p:nvPr>
        </p:nvSpPr>
        <p:spPr/>
        <p:txBody>
          <a:bodyPr/>
          <a:lstStyle/>
          <a:p>
            <a:pPr algn="ctr"/>
            <a:r>
              <a:rPr lang="en-US" dirty="0"/>
              <a:t>Confirmation of previous results</a:t>
            </a:r>
            <a:endParaRPr lang="sv-SE" dirty="0"/>
          </a:p>
        </p:txBody>
      </p:sp>
      <p:sp>
        <p:nvSpPr>
          <p:cNvPr id="9" name="TextBox 8">
            <a:extLst>
              <a:ext uri="{FF2B5EF4-FFF2-40B4-BE49-F238E27FC236}">
                <a16:creationId xmlns:a16="http://schemas.microsoft.com/office/drawing/2014/main" id="{D38700E3-2755-DE70-CB21-519F5136A330}"/>
              </a:ext>
            </a:extLst>
          </p:cNvPr>
          <p:cNvSpPr txBox="1"/>
          <p:nvPr/>
        </p:nvSpPr>
        <p:spPr>
          <a:xfrm>
            <a:off x="2148511" y="6368124"/>
            <a:ext cx="1149674" cy="215444"/>
          </a:xfrm>
          <a:prstGeom prst="rect">
            <a:avLst/>
          </a:prstGeom>
          <a:noFill/>
        </p:spPr>
        <p:txBody>
          <a:bodyPr wrap="none" rtlCol="0">
            <a:spAutoFit/>
          </a:bodyPr>
          <a:lstStyle/>
          <a:p>
            <a:r>
              <a:rPr lang="en-US" sz="800" dirty="0" err="1">
                <a:solidFill>
                  <a:srgbClr val="000000"/>
                </a:solidFill>
              </a:rPr>
              <a:t>Ohtani</a:t>
            </a:r>
            <a:r>
              <a:rPr lang="en-US" sz="800" dirty="0">
                <a:solidFill>
                  <a:srgbClr val="000000"/>
                </a:solidFill>
              </a:rPr>
              <a:t> &amp; Mukai 2008</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554493F-D287-9E20-D37C-62245D4376ED}"/>
                  </a:ext>
                </a:extLst>
              </p:cNvPr>
              <p:cNvSpPr txBox="1"/>
              <p:nvPr/>
            </p:nvSpPr>
            <p:spPr>
              <a:xfrm>
                <a:off x="1469799" y="1294377"/>
                <a:ext cx="678712" cy="4269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000000"/>
                              </a:solidFill>
                              <a:latin typeface="Cambria Math" panose="02040503050406030204" pitchFamily="18" charset="0"/>
                            </a:rPr>
                          </m:ctrlPr>
                        </m:sSubPr>
                        <m:e>
                          <m:r>
                            <m:rPr>
                              <m:sty m:val="p"/>
                            </m:rPr>
                            <a:rPr lang="en-US" b="0" i="0" dirty="0" smtClean="0">
                              <a:solidFill>
                                <a:srgbClr val="000000"/>
                              </a:solidFill>
                              <a:latin typeface="Cambria Math" panose="02040503050406030204" pitchFamily="18" charset="0"/>
                            </a:rPr>
                            <m:t>E</m:t>
                          </m:r>
                        </m:e>
                        <m:sub>
                          <m:r>
                            <m:rPr>
                              <m:sty m:val="p"/>
                            </m:rPr>
                            <a:rPr lang="en-US" b="0" i="0" dirty="0" smtClean="0">
                              <a:solidFill>
                                <a:srgbClr val="000000"/>
                              </a:solidFill>
                              <a:latin typeface="Cambria Math" panose="02040503050406030204" pitchFamily="18" charset="0"/>
                            </a:rPr>
                            <m:t>y</m:t>
                          </m:r>
                        </m:sub>
                      </m:sSub>
                    </m:oMath>
                  </m:oMathPara>
                </a14:m>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pPr/>
                <a14:m>
                  <m:oMathPara xmlns:m="http://schemas.openxmlformats.org/officeDocument/2006/math">
                    <m:oMathParaPr>
                      <m:jc m:val="centerGroup"/>
                    </m:oMathParaPr>
                    <m:oMath xmlns:m="http://schemas.openxmlformats.org/officeDocument/2006/math">
                      <m:sSub>
                        <m:sSubPr>
                          <m:ctrlPr>
                            <a:rPr lang="en-US" b="0" i="1" dirty="0" smtClean="0">
                              <a:solidFill>
                                <a:srgbClr val="000000"/>
                              </a:solidFill>
                              <a:latin typeface="Cambria Math" panose="02040503050406030204" pitchFamily="18" charset="0"/>
                            </a:rPr>
                          </m:ctrlPr>
                        </m:sSubPr>
                        <m:e>
                          <m:r>
                            <m:rPr>
                              <m:sty m:val="p"/>
                            </m:rPr>
                            <a:rPr lang="en-US" i="0" dirty="0" smtClean="0">
                              <a:solidFill>
                                <a:srgbClr val="000000"/>
                              </a:solidFill>
                              <a:latin typeface="Cambria Math" panose="02040503050406030204" pitchFamily="18" charset="0"/>
                            </a:rPr>
                            <m:t>V</m:t>
                          </m:r>
                        </m:e>
                        <m:sub>
                          <m:r>
                            <a:rPr lang="en-US" b="0" i="0" dirty="0" smtClean="0">
                              <a:solidFill>
                                <a:srgbClr val="000000"/>
                              </a:solidFill>
                              <a:latin typeface="Cambria Math" panose="02040503050406030204" pitchFamily="18" charset="0"/>
                            </a:rPr>
                            <m:t>⊥</m:t>
                          </m:r>
                          <m:r>
                            <m:rPr>
                              <m:sty m:val="p"/>
                            </m:rPr>
                            <a:rPr lang="en-US" i="0" dirty="0">
                              <a:solidFill>
                                <a:srgbClr val="000000"/>
                              </a:solidFill>
                              <a:latin typeface="Cambria Math" panose="02040503050406030204" pitchFamily="18" charset="0"/>
                            </a:rPr>
                            <m:t>x</m:t>
                          </m:r>
                        </m:sub>
                      </m:sSub>
                    </m:oMath>
                  </m:oMathPara>
                </a14:m>
                <a:endParaRPr lang="en-US" b="0"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pPr/>
                <a14:m>
                  <m:oMathPara xmlns:m="http://schemas.openxmlformats.org/officeDocument/2006/math">
                    <m:oMathParaPr>
                      <m:jc m:val="centerGroup"/>
                    </m:oMathParaPr>
                    <m:oMath xmlns:m="http://schemas.openxmlformats.org/officeDocument/2006/math">
                      <m:sSub>
                        <m:sSubPr>
                          <m:ctrlPr>
                            <a:rPr lang="en-US" b="0" i="1" dirty="0" smtClean="0">
                              <a:solidFill>
                                <a:srgbClr val="000000"/>
                              </a:solidFill>
                              <a:latin typeface="Cambria Math" panose="02040503050406030204" pitchFamily="18" charset="0"/>
                            </a:rPr>
                          </m:ctrlPr>
                        </m:sSubPr>
                        <m:e>
                          <m:r>
                            <m:rPr>
                              <m:sty m:val="p"/>
                            </m:rPr>
                            <a:rPr lang="en-US" b="0" i="0" dirty="0" smtClean="0">
                              <a:solidFill>
                                <a:srgbClr val="000000"/>
                              </a:solidFill>
                              <a:latin typeface="Cambria Math" panose="02040503050406030204" pitchFamily="18" charset="0"/>
                            </a:rPr>
                            <m:t>B</m:t>
                          </m:r>
                        </m:e>
                        <m:sub>
                          <m:r>
                            <m:rPr>
                              <m:sty m:val="p"/>
                            </m:rPr>
                            <a:rPr lang="en-US" b="0" i="0" dirty="0" smtClean="0">
                              <a:solidFill>
                                <a:srgbClr val="000000"/>
                              </a:solidFill>
                              <a:latin typeface="Cambria Math" panose="02040503050406030204" pitchFamily="18" charset="0"/>
                            </a:rPr>
                            <m:t>z</m:t>
                          </m:r>
                        </m:sub>
                      </m:sSub>
                    </m:oMath>
                  </m:oMathPara>
                </a14:m>
                <a:endParaRPr lang="en-US" dirty="0">
                  <a:solidFill>
                    <a:srgbClr val="000000"/>
                  </a:solidFill>
                </a:endParaRPr>
              </a:p>
            </p:txBody>
          </p:sp>
        </mc:Choice>
        <mc:Fallback xmlns="">
          <p:sp>
            <p:nvSpPr>
              <p:cNvPr id="2" name="TextBox 1">
                <a:extLst>
                  <a:ext uri="{FF2B5EF4-FFF2-40B4-BE49-F238E27FC236}">
                    <a16:creationId xmlns:a16="http://schemas.microsoft.com/office/drawing/2014/main" id="{4554493F-D287-9E20-D37C-62245D4376ED}"/>
                  </a:ext>
                </a:extLst>
              </p:cNvPr>
              <p:cNvSpPr txBox="1">
                <a:spLocks noRot="1" noChangeAspect="1" noMove="1" noResize="1" noEditPoints="1" noAdjustHandles="1" noChangeArrowheads="1" noChangeShapeType="1" noTextEdit="1"/>
              </p:cNvSpPr>
              <p:nvPr/>
            </p:nvSpPr>
            <p:spPr>
              <a:xfrm>
                <a:off x="1469799" y="1294377"/>
                <a:ext cx="678712" cy="4269246"/>
              </a:xfrm>
              <a:prstGeom prst="rect">
                <a:avLst/>
              </a:prstGeom>
              <a:blipFill>
                <a:blip r:embed="rId4"/>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2800480-57FD-4BD1-2191-873F140136A0}"/>
              </a:ext>
            </a:extLst>
          </p:cNvPr>
          <p:cNvSpPr txBox="1"/>
          <p:nvPr/>
        </p:nvSpPr>
        <p:spPr>
          <a:xfrm>
            <a:off x="3671699" y="641148"/>
            <a:ext cx="2048959" cy="323165"/>
          </a:xfrm>
          <a:prstGeom prst="rect">
            <a:avLst/>
          </a:prstGeom>
          <a:noFill/>
        </p:spPr>
        <p:txBody>
          <a:bodyPr wrap="none" rtlCol="0">
            <a:spAutoFit/>
          </a:bodyPr>
          <a:lstStyle/>
          <a:p>
            <a:r>
              <a:rPr lang="en-US" sz="1500" dirty="0" err="1">
                <a:solidFill>
                  <a:schemeClr val="bg2">
                    <a:lumMod val="10000"/>
                  </a:schemeClr>
                </a:solidFill>
              </a:rPr>
              <a:t>Geotail</a:t>
            </a:r>
            <a:r>
              <a:rPr lang="en-US" sz="1500" dirty="0">
                <a:solidFill>
                  <a:schemeClr val="bg2">
                    <a:lumMod val="10000"/>
                  </a:schemeClr>
                </a:solidFill>
              </a:rPr>
              <a:t> (1994 – 2006)</a:t>
            </a:r>
          </a:p>
        </p:txBody>
      </p:sp>
      <p:sp>
        <p:nvSpPr>
          <p:cNvPr id="17" name="TextBox 16">
            <a:extLst>
              <a:ext uri="{FF2B5EF4-FFF2-40B4-BE49-F238E27FC236}">
                <a16:creationId xmlns:a16="http://schemas.microsoft.com/office/drawing/2014/main" id="{03AB696E-3DFB-293C-D4AF-9061218B7CBC}"/>
              </a:ext>
            </a:extLst>
          </p:cNvPr>
          <p:cNvSpPr txBox="1"/>
          <p:nvPr/>
        </p:nvSpPr>
        <p:spPr>
          <a:xfrm>
            <a:off x="8058360" y="1193549"/>
            <a:ext cx="2790453" cy="1708160"/>
          </a:xfrm>
          <a:prstGeom prst="rect">
            <a:avLst/>
          </a:prstGeom>
          <a:noFill/>
        </p:spPr>
        <p:txBody>
          <a:bodyPr wrap="square">
            <a:spAutoFit/>
          </a:bodyPr>
          <a:lstStyle/>
          <a:p>
            <a:r>
              <a:rPr lang="en-US" sz="1500" u="sng" dirty="0">
                <a:solidFill>
                  <a:srgbClr val="000000"/>
                </a:solidFill>
                <a:latin typeface="Arial" panose="020B0604020202020204" pitchFamily="34" charset="0"/>
                <a:cs typeface="Arial" panose="020B0604020202020204" pitchFamily="34" charset="0"/>
              </a:rPr>
              <a:t>Findings:</a:t>
            </a:r>
          </a:p>
          <a:p>
            <a:pPr marL="285750" indent="-285750">
              <a:buFont typeface="Arial" panose="020B0604020202020204" pitchFamily="34" charset="0"/>
              <a:buChar char="•"/>
            </a:pPr>
            <a:endParaRPr lang="en-US" sz="1500"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US" sz="1500" dirty="0" err="1">
                <a:solidFill>
                  <a:srgbClr val="000000"/>
                </a:solidFill>
                <a:latin typeface="Arial" panose="020B0604020202020204" pitchFamily="34" charset="0"/>
                <a:cs typeface="Arial" panose="020B0604020202020204" pitchFamily="34" charset="0"/>
              </a:rPr>
              <a:t>Ey</a:t>
            </a:r>
            <a:r>
              <a:rPr lang="en-US" sz="1500" dirty="0">
                <a:solidFill>
                  <a:srgbClr val="000000"/>
                </a:solidFill>
                <a:latin typeface="Arial" panose="020B0604020202020204" pitchFamily="34" charset="0"/>
                <a:cs typeface="Arial" panose="020B0604020202020204" pitchFamily="34" charset="0"/>
              </a:rPr>
              <a:t> increase during </a:t>
            </a:r>
            <a:r>
              <a:rPr lang="en-US" sz="1500" dirty="0">
                <a:solidFill>
                  <a:srgbClr val="FF0000"/>
                </a:solidFill>
                <a:latin typeface="Arial" panose="020B0604020202020204" pitchFamily="34" charset="0"/>
                <a:cs typeface="Arial" panose="020B0604020202020204" pitchFamily="34" charset="0"/>
              </a:rPr>
              <a:t>storm</a:t>
            </a:r>
            <a:r>
              <a:rPr lang="en-US" sz="1500" dirty="0">
                <a:solidFill>
                  <a:srgbClr val="000000"/>
                </a:solidFill>
                <a:latin typeface="Arial" panose="020B0604020202020204" pitchFamily="34" charset="0"/>
                <a:cs typeface="Arial" panose="020B0604020202020204" pitchFamily="34" charset="0"/>
              </a:rPr>
              <a:t> times</a:t>
            </a:r>
          </a:p>
          <a:p>
            <a:pPr marL="342900" indent="-342900">
              <a:buFont typeface="+mj-lt"/>
              <a:buAutoNum type="arabicPeriod"/>
            </a:pPr>
            <a:endParaRPr lang="en-US" sz="1500"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US" sz="1500" dirty="0">
                <a:solidFill>
                  <a:srgbClr val="000000"/>
                </a:solidFill>
                <a:latin typeface="Arial" panose="020B0604020202020204" pitchFamily="34" charset="0"/>
                <a:cs typeface="Arial" panose="020B0604020202020204" pitchFamily="34" charset="0"/>
              </a:rPr>
              <a:t>Increase realized through </a:t>
            </a:r>
            <a:r>
              <a:rPr lang="en-US" sz="1500" dirty="0" err="1">
                <a:solidFill>
                  <a:srgbClr val="000000"/>
                </a:solidFill>
                <a:latin typeface="Arial" panose="020B0604020202020204" pitchFamily="34" charset="0"/>
                <a:cs typeface="Arial" panose="020B0604020202020204" pitchFamily="34" charset="0"/>
              </a:rPr>
              <a:t>Bz</a:t>
            </a:r>
            <a:r>
              <a:rPr lang="en-US" sz="1500" dirty="0">
                <a:solidFill>
                  <a:srgbClr val="000000"/>
                </a:solidFill>
                <a:latin typeface="Arial" panose="020B0604020202020204" pitchFamily="34" charset="0"/>
                <a:cs typeface="Arial" panose="020B0604020202020204" pitchFamily="34" charset="0"/>
              </a:rPr>
              <a:t> enhancement</a:t>
            </a:r>
          </a:p>
        </p:txBody>
      </p:sp>
      <p:sp>
        <p:nvSpPr>
          <p:cNvPr id="18" name="TextBox 17">
            <a:extLst>
              <a:ext uri="{FF2B5EF4-FFF2-40B4-BE49-F238E27FC236}">
                <a16:creationId xmlns:a16="http://schemas.microsoft.com/office/drawing/2014/main" id="{35FE0593-88C3-2B84-3F02-EADD8C35324E}"/>
              </a:ext>
            </a:extLst>
          </p:cNvPr>
          <p:cNvSpPr txBox="1"/>
          <p:nvPr/>
        </p:nvSpPr>
        <p:spPr>
          <a:xfrm>
            <a:off x="7922559" y="3537001"/>
            <a:ext cx="3964641" cy="2400657"/>
          </a:xfrm>
          <a:prstGeom prst="rect">
            <a:avLst/>
          </a:prstGeom>
          <a:noFill/>
        </p:spPr>
        <p:txBody>
          <a:bodyPr wrap="square">
            <a:spAutoFit/>
          </a:bodyPr>
          <a:lstStyle/>
          <a:p>
            <a:pPr marL="285750" indent="-285750">
              <a:buFont typeface="Wingdings" pitchFamily="2" charset="2"/>
              <a:buChar char="ü"/>
            </a:pPr>
            <a:r>
              <a:rPr lang="en-US" sz="1500" dirty="0">
                <a:solidFill>
                  <a:srgbClr val="000000"/>
                </a:solidFill>
                <a:latin typeface="Arial" panose="020B0604020202020204" pitchFamily="34" charset="0"/>
                <a:cs typeface="Arial" panose="020B0604020202020204" pitchFamily="34" charset="0"/>
              </a:rPr>
              <a:t>Reproduced with MMS  (2015 – 2024)</a:t>
            </a:r>
          </a:p>
          <a:p>
            <a:pPr marL="285750" indent="-285750">
              <a:buFont typeface="Wingdings" pitchFamily="2" charset="2"/>
              <a:buChar char="ü"/>
            </a:pPr>
            <a:r>
              <a:rPr lang="en-US" sz="1500" dirty="0">
                <a:solidFill>
                  <a:srgbClr val="000000"/>
                </a:solidFill>
                <a:latin typeface="Arial" panose="020B0604020202020204" pitchFamily="34" charset="0"/>
                <a:cs typeface="Arial" panose="020B0604020202020204" pitchFamily="34" charset="0"/>
              </a:rPr>
              <a:t>Reproduced with </a:t>
            </a:r>
            <a:r>
              <a:rPr lang="en-US" sz="1500" dirty="0" err="1">
                <a:solidFill>
                  <a:srgbClr val="000000"/>
                </a:solidFill>
                <a:latin typeface="Arial" panose="020B0604020202020204" pitchFamily="34" charset="0"/>
                <a:cs typeface="Arial" panose="020B0604020202020204" pitchFamily="34" charset="0"/>
              </a:rPr>
              <a:t>Geotail</a:t>
            </a:r>
            <a:r>
              <a:rPr lang="en-US" sz="1500" dirty="0">
                <a:solidFill>
                  <a:srgbClr val="000000"/>
                </a:solidFill>
                <a:latin typeface="Arial" panose="020B0604020202020204" pitchFamily="34" charset="0"/>
                <a:cs typeface="Arial" panose="020B0604020202020204" pitchFamily="34" charset="0"/>
              </a:rPr>
              <a:t> (1994 – 2014) </a:t>
            </a:r>
          </a:p>
          <a:p>
            <a:endParaRPr lang="en-US" sz="1500" dirty="0">
              <a:solidFill>
                <a:srgbClr val="000000"/>
              </a:solidFill>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a:p>
            <a:endParaRPr lang="en-US" sz="1500" dirty="0">
              <a:solidFill>
                <a:srgbClr val="000000"/>
              </a:solidFill>
              <a:latin typeface="Arial" panose="020B0604020202020204" pitchFamily="34" charset="0"/>
              <a:cs typeface="Arial" panose="020B0604020202020204" pitchFamily="34" charset="0"/>
            </a:endParaRPr>
          </a:p>
          <a:p>
            <a:pPr marL="285750" indent="-285750">
              <a:buFont typeface="Wingdings" pitchFamily="2" charset="2"/>
              <a:buChar char="v"/>
            </a:pPr>
            <a:r>
              <a:rPr lang="en-US" sz="1500" dirty="0">
                <a:solidFill>
                  <a:srgbClr val="000000"/>
                </a:solidFill>
                <a:latin typeface="Arial" panose="020B0604020202020204" pitchFamily="34" charset="0"/>
                <a:cs typeface="Arial" panose="020B0604020202020204" pitchFamily="34" charset="0"/>
              </a:rPr>
              <a:t>Expand to distribution along X [GSM], and R</a:t>
            </a:r>
          </a:p>
          <a:p>
            <a:pPr marL="285750" indent="-285750">
              <a:buFont typeface="Wingdings" pitchFamily="2" charset="2"/>
              <a:buChar char="v"/>
            </a:pPr>
            <a:r>
              <a:rPr lang="en-US" sz="1500" dirty="0">
                <a:solidFill>
                  <a:srgbClr val="000000"/>
                </a:solidFill>
                <a:latin typeface="Arial" panose="020B0604020202020204" pitchFamily="34" charset="0"/>
                <a:cs typeface="Arial" panose="020B0604020202020204" pitchFamily="34" charset="0"/>
              </a:rPr>
              <a:t>Investigate potential Dawn/Dusk asymmetries</a:t>
            </a:r>
          </a:p>
          <a:p>
            <a:pPr marL="285750" indent="-285750">
              <a:buFont typeface="Wingdings" pitchFamily="2" charset="2"/>
              <a:buChar char="v"/>
            </a:pPr>
            <a:endParaRPr lang="en-US" sz="1500" dirty="0">
              <a:solidFill>
                <a:srgbClr val="00000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DEBC8EE1-3BFF-EB7E-EA33-7B9030DBEB3E}"/>
              </a:ext>
            </a:extLst>
          </p:cNvPr>
          <p:cNvPicPr>
            <a:picLocks noChangeAspect="1"/>
          </p:cNvPicPr>
          <p:nvPr/>
        </p:nvPicPr>
        <p:blipFill>
          <a:blip r:embed="rId5"/>
          <a:stretch>
            <a:fillRect/>
          </a:stretch>
        </p:blipFill>
        <p:spPr>
          <a:xfrm>
            <a:off x="2148511" y="2710524"/>
            <a:ext cx="5095336" cy="1828800"/>
          </a:xfrm>
          <a:prstGeom prst="rect">
            <a:avLst/>
          </a:prstGeom>
        </p:spPr>
      </p:pic>
      <p:pic>
        <p:nvPicPr>
          <p:cNvPr id="29" name="Picture 28">
            <a:extLst>
              <a:ext uri="{FF2B5EF4-FFF2-40B4-BE49-F238E27FC236}">
                <a16:creationId xmlns:a16="http://schemas.microsoft.com/office/drawing/2014/main" id="{BA323067-1217-D5B6-8B38-E2973392E01C}"/>
              </a:ext>
            </a:extLst>
          </p:cNvPr>
          <p:cNvPicPr>
            <a:picLocks noChangeAspect="1"/>
          </p:cNvPicPr>
          <p:nvPr/>
        </p:nvPicPr>
        <p:blipFill>
          <a:blip r:embed="rId6"/>
          <a:stretch>
            <a:fillRect/>
          </a:stretch>
        </p:blipFill>
        <p:spPr>
          <a:xfrm>
            <a:off x="2148511" y="4539324"/>
            <a:ext cx="5095336" cy="1828800"/>
          </a:xfrm>
          <a:prstGeom prst="rect">
            <a:avLst/>
          </a:prstGeom>
        </p:spPr>
      </p:pic>
    </p:spTree>
    <p:extLst>
      <p:ext uri="{BB962C8B-B14F-4D97-AF65-F5344CB8AC3E}">
        <p14:creationId xmlns:p14="http://schemas.microsoft.com/office/powerpoint/2010/main" val="40633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589B-7040-370B-61D2-7D401F2D1F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4804-CD39-5E49-4E45-F5590B35AFC3}"/>
              </a:ext>
            </a:extLst>
          </p:cNvPr>
          <p:cNvSpPr>
            <a:spLocks noGrp="1"/>
          </p:cNvSpPr>
          <p:nvPr>
            <p:ph idx="1"/>
          </p:nvPr>
        </p:nvSpPr>
        <p:spPr>
          <a:xfrm>
            <a:off x="420914" y="-1"/>
            <a:ext cx="11196286" cy="6653719"/>
          </a:xfrm>
        </p:spPr>
        <p:txBody>
          <a:bodyPr anchor="ctr">
            <a:normAutofit/>
          </a:bodyPr>
          <a:lstStyle/>
          <a:p>
            <a:pPr marL="0" indent="0" algn="ctr">
              <a:buNone/>
            </a:pPr>
            <a:r>
              <a:rPr lang="en-US" sz="3600" dirty="0"/>
              <a:t>Take a step Further</a:t>
            </a:r>
          </a:p>
        </p:txBody>
      </p:sp>
      <p:sp>
        <p:nvSpPr>
          <p:cNvPr id="3" name="TextBox 2">
            <a:extLst>
              <a:ext uri="{FF2B5EF4-FFF2-40B4-BE49-F238E27FC236}">
                <a16:creationId xmlns:a16="http://schemas.microsoft.com/office/drawing/2014/main" id="{7CCD3B83-D860-CCEB-A8D2-16DD96DFA778}"/>
              </a:ext>
            </a:extLst>
          </p:cNvPr>
          <p:cNvSpPr txBox="1"/>
          <p:nvPr/>
        </p:nvSpPr>
        <p:spPr>
          <a:xfrm>
            <a:off x="3502982" y="4235115"/>
            <a:ext cx="5455340" cy="369332"/>
          </a:xfrm>
          <a:prstGeom prst="rect">
            <a:avLst/>
          </a:prstGeom>
          <a:noFill/>
        </p:spPr>
        <p:txBody>
          <a:bodyPr wrap="none" rtlCol="0">
            <a:spAutoFit/>
          </a:bodyPr>
          <a:lstStyle/>
          <a:p>
            <a:pPr marL="342900" indent="-342900">
              <a:buAutoNum type="arabicParenR"/>
            </a:pPr>
            <a:r>
              <a:rPr lang="en-US" dirty="0">
                <a:solidFill>
                  <a:srgbClr val="000000"/>
                </a:solidFill>
              </a:rPr>
              <a:t>Evaluate the distribution in X and radial distance</a:t>
            </a:r>
          </a:p>
        </p:txBody>
      </p:sp>
    </p:spTree>
    <p:extLst>
      <p:ext uri="{BB962C8B-B14F-4D97-AF65-F5344CB8AC3E}">
        <p14:creationId xmlns:p14="http://schemas.microsoft.com/office/powerpoint/2010/main" val="58195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ormula Dei Quartili">
            <a:extLst>
              <a:ext uri="{FF2B5EF4-FFF2-40B4-BE49-F238E27FC236}">
                <a16:creationId xmlns:a16="http://schemas.microsoft.com/office/drawing/2014/main" id="{DD32966C-65D1-92BD-1574-5CF2A0F4C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3718"/>
            <a:ext cx="1826329" cy="12169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ctr"/>
            <a:r>
              <a:rPr lang="en-US" dirty="0"/>
              <a:t>(-</a:t>
            </a:r>
            <a:r>
              <a:rPr lang="en-US" dirty="0" err="1"/>
              <a:t>VxB</a:t>
            </a:r>
            <a:r>
              <a:rPr lang="en-US" dirty="0"/>
              <a:t>)y– spatial distribution - </a:t>
            </a:r>
            <a:r>
              <a:rPr lang="en-US" dirty="0" err="1"/>
              <a:t>Geotail</a:t>
            </a:r>
            <a:endParaRPr lang="sv-SE" dirty="0"/>
          </a:p>
        </p:txBody>
      </p:sp>
      <p:pic>
        <p:nvPicPr>
          <p:cNvPr id="5" name="Picture 4">
            <a:extLst>
              <a:ext uri="{FF2B5EF4-FFF2-40B4-BE49-F238E27FC236}">
                <a16:creationId xmlns:a16="http://schemas.microsoft.com/office/drawing/2014/main" id="{7FCBDCD5-6A3F-D9E2-6095-0B2CC10F7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623" y="658368"/>
            <a:ext cx="9162288" cy="5944034"/>
          </a:xfrm>
          <a:prstGeom prst="rect">
            <a:avLst/>
          </a:prstGeom>
        </p:spPr>
      </p:pic>
      <p:sp>
        <p:nvSpPr>
          <p:cNvPr id="6" name="TextBox 5">
            <a:extLst>
              <a:ext uri="{FF2B5EF4-FFF2-40B4-BE49-F238E27FC236}">
                <a16:creationId xmlns:a16="http://schemas.microsoft.com/office/drawing/2014/main" id="{6BCBBF3D-CE52-3BBB-7419-52400F939428}"/>
              </a:ext>
            </a:extLst>
          </p:cNvPr>
          <p:cNvSpPr txBox="1"/>
          <p:nvPr/>
        </p:nvSpPr>
        <p:spPr>
          <a:xfrm>
            <a:off x="393208" y="1226916"/>
            <a:ext cx="1346844" cy="553998"/>
          </a:xfrm>
          <a:prstGeom prst="rect">
            <a:avLst/>
          </a:prstGeom>
          <a:noFill/>
        </p:spPr>
        <p:txBody>
          <a:bodyPr wrap="none" rtlCol="0">
            <a:spAutoFit/>
          </a:bodyPr>
          <a:lstStyle/>
          <a:p>
            <a:pPr algn="ctr"/>
            <a:r>
              <a:rPr lang="en-US" sz="1500" dirty="0">
                <a:solidFill>
                  <a:srgbClr val="000000"/>
                </a:solidFill>
              </a:rPr>
              <a:t>points</a:t>
            </a:r>
          </a:p>
          <a:p>
            <a:pPr algn="ctr"/>
            <a:r>
              <a:rPr lang="en-US" sz="1500" dirty="0">
                <a:solidFill>
                  <a:srgbClr val="000000"/>
                </a:solidFill>
              </a:rPr>
              <a:t>(</a:t>
            </a:r>
            <a:r>
              <a:rPr lang="en-US" sz="1500" dirty="0" err="1">
                <a:solidFill>
                  <a:srgbClr val="000000"/>
                </a:solidFill>
              </a:rPr>
              <a:t>days|storms</a:t>
            </a:r>
            <a:r>
              <a:rPr lang="en-US" sz="1500" dirty="0">
                <a:solidFill>
                  <a:srgbClr val="000000"/>
                </a:solidFill>
              </a:rPr>
              <a:t>)</a:t>
            </a:r>
          </a:p>
        </p:txBody>
      </p:sp>
      <p:cxnSp>
        <p:nvCxnSpPr>
          <p:cNvPr id="7" name="Straight Arrow Connector 6">
            <a:extLst>
              <a:ext uri="{FF2B5EF4-FFF2-40B4-BE49-F238E27FC236}">
                <a16:creationId xmlns:a16="http://schemas.microsoft.com/office/drawing/2014/main" id="{652FE34D-CD4E-3AEC-8AB8-17BE41DCB16C}"/>
              </a:ext>
            </a:extLst>
          </p:cNvPr>
          <p:cNvCxnSpPr>
            <a:cxnSpLocks/>
          </p:cNvCxnSpPr>
          <p:nvPr/>
        </p:nvCxnSpPr>
        <p:spPr>
          <a:xfrm>
            <a:off x="1695047" y="1532013"/>
            <a:ext cx="619890" cy="10001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E14AAC8-D33A-8A18-3C50-876DB1FCBFEE}"/>
              </a:ext>
            </a:extLst>
          </p:cNvPr>
          <p:cNvCxnSpPr>
            <a:cxnSpLocks/>
          </p:cNvCxnSpPr>
          <p:nvPr/>
        </p:nvCxnSpPr>
        <p:spPr>
          <a:xfrm flipV="1">
            <a:off x="1066630" y="5077087"/>
            <a:ext cx="1340904" cy="75394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FA4F74-9222-2774-8DF4-401E0F63DEF8}"/>
              </a:ext>
            </a:extLst>
          </p:cNvPr>
          <p:cNvSpPr txBox="1"/>
          <p:nvPr/>
        </p:nvSpPr>
        <p:spPr>
          <a:xfrm>
            <a:off x="107874" y="5831030"/>
            <a:ext cx="1632178" cy="784830"/>
          </a:xfrm>
          <a:prstGeom prst="rect">
            <a:avLst/>
          </a:prstGeom>
          <a:noFill/>
        </p:spPr>
        <p:txBody>
          <a:bodyPr wrap="none" rtlCol="0">
            <a:spAutoFit/>
          </a:bodyPr>
          <a:lstStyle/>
          <a:p>
            <a:pPr algn="ctr"/>
            <a:r>
              <a:rPr lang="en-US" sz="1500" dirty="0">
                <a:solidFill>
                  <a:srgbClr val="000000"/>
                </a:solidFill>
              </a:rPr>
              <a:t>Overlapping bins</a:t>
            </a:r>
          </a:p>
          <a:p>
            <a:pPr algn="ctr"/>
            <a:r>
              <a:rPr lang="en-US" sz="1500" dirty="0">
                <a:solidFill>
                  <a:srgbClr val="000000"/>
                </a:solidFill>
              </a:rPr>
              <a:t>width = 8 Re</a:t>
            </a:r>
          </a:p>
          <a:p>
            <a:pPr algn="ctr"/>
            <a:r>
              <a:rPr lang="en-US" sz="1500" dirty="0">
                <a:solidFill>
                  <a:srgbClr val="000000"/>
                </a:solidFill>
              </a:rPr>
              <a:t>step = 3 Re</a:t>
            </a:r>
          </a:p>
        </p:txBody>
      </p:sp>
      <p:sp>
        <p:nvSpPr>
          <p:cNvPr id="10" name="TextBox 9">
            <a:extLst>
              <a:ext uri="{FF2B5EF4-FFF2-40B4-BE49-F238E27FC236}">
                <a16:creationId xmlns:a16="http://schemas.microsoft.com/office/drawing/2014/main" id="{26E6FA3B-04A0-9A30-ED6B-DF25C6F4F0D7}"/>
              </a:ext>
            </a:extLst>
          </p:cNvPr>
          <p:cNvSpPr txBox="1"/>
          <p:nvPr/>
        </p:nvSpPr>
        <p:spPr>
          <a:xfrm>
            <a:off x="191460" y="2845555"/>
            <a:ext cx="1244251" cy="784830"/>
          </a:xfrm>
          <a:prstGeom prst="rect">
            <a:avLst/>
          </a:prstGeom>
          <a:noFill/>
        </p:spPr>
        <p:txBody>
          <a:bodyPr wrap="none" rtlCol="0">
            <a:spAutoFit/>
          </a:bodyPr>
          <a:lstStyle/>
          <a:p>
            <a:pPr algn="ctr"/>
            <a:r>
              <a:rPr lang="en-US" sz="1500" dirty="0">
                <a:solidFill>
                  <a:srgbClr val="000000"/>
                </a:solidFill>
              </a:rPr>
              <a:t>Solid: 50%</a:t>
            </a:r>
          </a:p>
          <a:p>
            <a:pPr algn="ctr"/>
            <a:r>
              <a:rPr lang="en-US" sz="1500" dirty="0">
                <a:solidFill>
                  <a:srgbClr val="000000"/>
                </a:solidFill>
              </a:rPr>
              <a:t>Dotted: 75%</a:t>
            </a:r>
          </a:p>
          <a:p>
            <a:pPr algn="ctr"/>
            <a:endParaRPr lang="en-US" sz="1500" dirty="0">
              <a:solidFill>
                <a:srgbClr val="000000"/>
              </a:solidFill>
            </a:endParaRPr>
          </a:p>
        </p:txBody>
      </p:sp>
      <p:cxnSp>
        <p:nvCxnSpPr>
          <p:cNvPr id="11" name="Straight Arrow Connector 10">
            <a:extLst>
              <a:ext uri="{FF2B5EF4-FFF2-40B4-BE49-F238E27FC236}">
                <a16:creationId xmlns:a16="http://schemas.microsoft.com/office/drawing/2014/main" id="{BE8F0477-EB7A-FCC5-9BA5-95D39542C2D9}"/>
              </a:ext>
            </a:extLst>
          </p:cNvPr>
          <p:cNvCxnSpPr>
            <a:cxnSpLocks/>
          </p:cNvCxnSpPr>
          <p:nvPr/>
        </p:nvCxnSpPr>
        <p:spPr>
          <a:xfrm>
            <a:off x="1405802" y="3152993"/>
            <a:ext cx="1184998" cy="27600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5B8A0B9-78F9-6755-0C65-AC522CC66514}"/>
              </a:ext>
            </a:extLst>
          </p:cNvPr>
          <p:cNvCxnSpPr>
            <a:cxnSpLocks/>
          </p:cNvCxnSpPr>
          <p:nvPr/>
        </p:nvCxnSpPr>
        <p:spPr>
          <a:xfrm flipV="1">
            <a:off x="4442900" y="978466"/>
            <a:ext cx="0" cy="4447776"/>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FF41E9-A257-5EA7-DBDC-4DB10FDF5E95}"/>
              </a:ext>
            </a:extLst>
          </p:cNvPr>
          <p:cNvCxnSpPr>
            <a:cxnSpLocks/>
          </p:cNvCxnSpPr>
          <p:nvPr/>
        </p:nvCxnSpPr>
        <p:spPr>
          <a:xfrm flipV="1">
            <a:off x="8968509" y="971032"/>
            <a:ext cx="0" cy="4447776"/>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6BB21AC-CA2A-81D5-286B-1A17732E00AD}"/>
              </a:ext>
            </a:extLst>
          </p:cNvPr>
          <p:cNvCxnSpPr/>
          <p:nvPr/>
        </p:nvCxnSpPr>
        <p:spPr>
          <a:xfrm>
            <a:off x="2825261" y="6002819"/>
            <a:ext cx="2637692" cy="0"/>
          </a:xfrm>
          <a:prstGeom prst="straightConnector1">
            <a:avLst/>
          </a:prstGeom>
          <a:ln w="12700">
            <a:solidFill>
              <a:schemeClr val="tx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073AAB-340E-5EB8-CF86-86487E8FC4BD}"/>
              </a:ext>
            </a:extLst>
          </p:cNvPr>
          <p:cNvSpPr txBox="1"/>
          <p:nvPr/>
        </p:nvSpPr>
        <p:spPr>
          <a:xfrm>
            <a:off x="3556941" y="6002819"/>
            <a:ext cx="1166281" cy="276999"/>
          </a:xfrm>
          <a:prstGeom prst="rect">
            <a:avLst/>
          </a:prstGeom>
          <a:noFill/>
        </p:spPr>
        <p:txBody>
          <a:bodyPr wrap="none" rtlCol="0">
            <a:spAutoFit/>
          </a:bodyPr>
          <a:lstStyle/>
          <a:p>
            <a:r>
              <a:rPr lang="en-US" sz="1200" dirty="0">
                <a:solidFill>
                  <a:srgbClr val="000000"/>
                </a:solidFill>
              </a:rPr>
              <a:t>Towards Earth</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B827297-A256-E1B4-ED2C-F93A1C8A7A88}"/>
                  </a:ext>
                </a:extLst>
              </p:cNvPr>
              <p:cNvSpPr txBox="1"/>
              <p:nvPr/>
            </p:nvSpPr>
            <p:spPr>
              <a:xfrm>
                <a:off x="10629175" y="2683972"/>
                <a:ext cx="1671496" cy="323165"/>
              </a:xfrm>
              <a:prstGeom prst="rect">
                <a:avLst/>
              </a:prstGeom>
              <a:noFill/>
            </p:spPr>
            <p:txBody>
              <a:bodyPr wrap="square" rtlCol="0">
                <a:spAutoFit/>
              </a:bodyPr>
              <a:lstStyle/>
              <a:p>
                <a:r>
                  <a:rPr lang="en-US" sz="1500" dirty="0">
                    <a:solidFill>
                      <a:srgbClr val="000000"/>
                    </a:solidFill>
                  </a:rPr>
                  <a:t>Storm </a:t>
                </a:r>
                <a:r>
                  <a:rPr lang="en-US" sz="1500" dirty="0" err="1">
                    <a:solidFill>
                      <a:srgbClr val="000000"/>
                    </a:solidFill>
                  </a:rPr>
                  <a:t>Ey</a:t>
                </a:r>
                <a:r>
                  <a:rPr lang="en-US" sz="1500" dirty="0">
                    <a:solidFill>
                      <a:srgbClr val="00B050"/>
                    </a:solidFill>
                    <a:ea typeface="Cambria Math" panose="02040503050406030204" pitchFamily="18" charset="0"/>
                  </a:rPr>
                  <a:t> </a:t>
                </a:r>
                <a14:m>
                  <m:oMath xmlns:m="http://schemas.openxmlformats.org/officeDocument/2006/math">
                    <m:r>
                      <a:rPr lang="en-US" sz="1500" i="1" smtClean="0">
                        <a:solidFill>
                          <a:srgbClr val="00B050"/>
                        </a:solidFill>
                        <a:latin typeface="Cambria Math" panose="02040503050406030204" pitchFamily="18" charset="0"/>
                        <a:ea typeface="Cambria Math" panose="02040503050406030204" pitchFamily="18" charset="0"/>
                      </a:rPr>
                      <m:t>↑</m:t>
                    </m:r>
                  </m:oMath>
                </a14:m>
                <a:endParaRPr lang="en-US" sz="1500" dirty="0">
                  <a:solidFill>
                    <a:srgbClr val="00B050"/>
                  </a:solidFill>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4B827297-A256-E1B4-ED2C-F93A1C8A7A88}"/>
                  </a:ext>
                </a:extLst>
              </p:cNvPr>
              <p:cNvSpPr txBox="1">
                <a:spLocks noRot="1" noChangeAspect="1" noMove="1" noResize="1" noEditPoints="1" noAdjustHandles="1" noChangeArrowheads="1" noChangeShapeType="1" noTextEdit="1"/>
              </p:cNvSpPr>
              <p:nvPr/>
            </p:nvSpPr>
            <p:spPr>
              <a:xfrm>
                <a:off x="10629175" y="2683972"/>
                <a:ext cx="1671496" cy="323165"/>
              </a:xfrm>
              <a:prstGeom prst="rect">
                <a:avLst/>
              </a:prstGeom>
              <a:blipFill>
                <a:blip r:embed="rId5"/>
                <a:stretch>
                  <a:fillRect l="-2273" t="-3846" b="-23077"/>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766BE602-EBEE-F93B-7165-841709BA404F}"/>
              </a:ext>
            </a:extLst>
          </p:cNvPr>
          <p:cNvCxnSpPr>
            <a:cxnSpLocks/>
          </p:cNvCxnSpPr>
          <p:nvPr/>
        </p:nvCxnSpPr>
        <p:spPr>
          <a:xfrm flipH="1">
            <a:off x="9791114" y="3007137"/>
            <a:ext cx="995084" cy="62324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7B89262-B1A2-B9E3-B194-59E485E4AD92}"/>
              </a:ext>
            </a:extLst>
          </p:cNvPr>
          <p:cNvSpPr txBox="1"/>
          <p:nvPr/>
        </p:nvSpPr>
        <p:spPr>
          <a:xfrm>
            <a:off x="4649416" y="985594"/>
            <a:ext cx="710451" cy="369332"/>
          </a:xfrm>
          <a:prstGeom prst="rect">
            <a:avLst/>
          </a:prstGeom>
          <a:noFill/>
        </p:spPr>
        <p:txBody>
          <a:bodyPr wrap="none" rtlCol="0">
            <a:spAutoFit/>
          </a:bodyPr>
          <a:lstStyle/>
          <a:p>
            <a:r>
              <a:rPr lang="en-US" dirty="0">
                <a:solidFill>
                  <a:srgbClr val="000000"/>
                </a:solidFill>
              </a:rPr>
              <a:t>Inner</a:t>
            </a:r>
          </a:p>
        </p:txBody>
      </p:sp>
      <p:sp>
        <p:nvSpPr>
          <p:cNvPr id="31" name="TextBox 30">
            <a:extLst>
              <a:ext uri="{FF2B5EF4-FFF2-40B4-BE49-F238E27FC236}">
                <a16:creationId xmlns:a16="http://schemas.microsoft.com/office/drawing/2014/main" id="{24C95A16-2FC2-D8C5-DDBA-ACE96E6FFDC5}"/>
              </a:ext>
            </a:extLst>
          </p:cNvPr>
          <p:cNvSpPr txBox="1"/>
          <p:nvPr/>
        </p:nvSpPr>
        <p:spPr>
          <a:xfrm>
            <a:off x="2792543" y="985594"/>
            <a:ext cx="761747" cy="369332"/>
          </a:xfrm>
          <a:prstGeom prst="rect">
            <a:avLst/>
          </a:prstGeom>
          <a:noFill/>
        </p:spPr>
        <p:txBody>
          <a:bodyPr wrap="none" rtlCol="0">
            <a:spAutoFit/>
          </a:bodyPr>
          <a:lstStyle/>
          <a:p>
            <a:r>
              <a:rPr lang="en-US" dirty="0">
                <a:solidFill>
                  <a:srgbClr val="000000"/>
                </a:solidFill>
              </a:rPr>
              <a:t>Outer</a:t>
            </a:r>
          </a:p>
        </p:txBody>
      </p:sp>
    </p:spTree>
    <p:extLst>
      <p:ext uri="{BB962C8B-B14F-4D97-AF65-F5344CB8AC3E}">
        <p14:creationId xmlns:p14="http://schemas.microsoft.com/office/powerpoint/2010/main" val="1594352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8C7443B5-07C3-98CD-AD43-49A08A9AE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724" y="659757"/>
            <a:ext cx="9058551" cy="5943600"/>
          </a:xfrm>
          <a:prstGeom prst="rect">
            <a:avLst/>
          </a:prstGeom>
        </p:spPr>
      </p:pic>
      <p:sp>
        <p:nvSpPr>
          <p:cNvPr id="3" name="Title 2"/>
          <p:cNvSpPr>
            <a:spLocks noGrp="1"/>
          </p:cNvSpPr>
          <p:nvPr>
            <p:ph type="title"/>
          </p:nvPr>
        </p:nvSpPr>
        <p:spPr/>
        <p:txBody>
          <a:bodyPr/>
          <a:lstStyle/>
          <a:p>
            <a:pPr algn="ctr"/>
            <a:r>
              <a:rPr lang="en-US" dirty="0"/>
              <a:t>(-</a:t>
            </a:r>
            <a:r>
              <a:rPr lang="en-US" dirty="0" err="1"/>
              <a:t>VxB</a:t>
            </a:r>
            <a:r>
              <a:rPr lang="en-US" dirty="0"/>
              <a:t>)y – spatial distribution - MMS</a:t>
            </a:r>
            <a:endParaRPr lang="sv-SE" dirty="0"/>
          </a:p>
        </p:txBody>
      </p:sp>
      <p:pic>
        <p:nvPicPr>
          <p:cNvPr id="2" name="Picture 1">
            <a:extLst>
              <a:ext uri="{FF2B5EF4-FFF2-40B4-BE49-F238E27FC236}">
                <a16:creationId xmlns:a16="http://schemas.microsoft.com/office/drawing/2014/main" id="{9FAFA433-315E-0F0A-D83F-FFC135C46BF3}"/>
              </a:ext>
            </a:extLst>
          </p:cNvPr>
          <p:cNvPicPr>
            <a:picLocks noChangeAspect="1"/>
          </p:cNvPicPr>
          <p:nvPr/>
        </p:nvPicPr>
        <p:blipFill>
          <a:blip r:embed="rId3"/>
          <a:stretch>
            <a:fillRect/>
          </a:stretch>
        </p:blipFill>
        <p:spPr>
          <a:xfrm>
            <a:off x="76213" y="1695996"/>
            <a:ext cx="1490511" cy="2646612"/>
          </a:xfrm>
          <a:prstGeom prst="rect">
            <a:avLst/>
          </a:prstGeom>
        </p:spPr>
      </p:pic>
      <p:sp>
        <p:nvSpPr>
          <p:cNvPr id="4" name="TextBox 3">
            <a:extLst>
              <a:ext uri="{FF2B5EF4-FFF2-40B4-BE49-F238E27FC236}">
                <a16:creationId xmlns:a16="http://schemas.microsoft.com/office/drawing/2014/main" id="{F7F33143-0147-21E5-D2E5-CBAFAAA8127C}"/>
              </a:ext>
            </a:extLst>
          </p:cNvPr>
          <p:cNvSpPr txBox="1"/>
          <p:nvPr/>
        </p:nvSpPr>
        <p:spPr>
          <a:xfrm>
            <a:off x="0" y="1278919"/>
            <a:ext cx="1415772" cy="646331"/>
          </a:xfrm>
          <a:prstGeom prst="rect">
            <a:avLst/>
          </a:prstGeom>
          <a:noFill/>
        </p:spPr>
        <p:txBody>
          <a:bodyPr wrap="none" rtlCol="0">
            <a:spAutoFit/>
          </a:bodyPr>
          <a:lstStyle/>
          <a:p>
            <a:pPr algn="ctr"/>
            <a:r>
              <a:rPr lang="en-US" dirty="0">
                <a:solidFill>
                  <a:srgbClr val="000000"/>
                </a:solidFill>
              </a:rPr>
              <a:t>XY plane</a:t>
            </a:r>
          </a:p>
          <a:p>
            <a:pPr algn="ctr"/>
            <a:r>
              <a:rPr lang="en-US" dirty="0">
                <a:solidFill>
                  <a:srgbClr val="000000"/>
                </a:solidFill>
              </a:rPr>
              <a:t>Storm times</a:t>
            </a:r>
          </a:p>
        </p:txBody>
      </p:sp>
      <p:cxnSp>
        <p:nvCxnSpPr>
          <p:cNvPr id="6" name="Straight Arrow Connector 5">
            <a:extLst>
              <a:ext uri="{FF2B5EF4-FFF2-40B4-BE49-F238E27FC236}">
                <a16:creationId xmlns:a16="http://schemas.microsoft.com/office/drawing/2014/main" id="{BBC151C5-772C-B4CB-234C-F55F6F6CE6A4}"/>
              </a:ext>
            </a:extLst>
          </p:cNvPr>
          <p:cNvCxnSpPr>
            <a:cxnSpLocks/>
            <a:stCxn id="8" idx="7"/>
          </p:cNvCxnSpPr>
          <p:nvPr/>
        </p:nvCxnSpPr>
        <p:spPr>
          <a:xfrm flipV="1">
            <a:off x="540469" y="1278919"/>
            <a:ext cx="1938036" cy="11438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EBCF835-CE83-445A-B166-162680D5DEBB}"/>
              </a:ext>
            </a:extLst>
          </p:cNvPr>
          <p:cNvSpPr/>
          <p:nvPr/>
        </p:nvSpPr>
        <p:spPr>
          <a:xfrm>
            <a:off x="336884" y="2382253"/>
            <a:ext cx="238515" cy="2767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EEAC6CF-BD19-37E7-EF4B-776ECB15739D}"/>
              </a:ext>
            </a:extLst>
          </p:cNvPr>
          <p:cNvCxnSpPr>
            <a:cxnSpLocks/>
          </p:cNvCxnSpPr>
          <p:nvPr/>
        </p:nvCxnSpPr>
        <p:spPr>
          <a:xfrm flipV="1">
            <a:off x="4341144" y="978466"/>
            <a:ext cx="0" cy="4447776"/>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60E92B-05DB-9B24-754B-0B875728E4FA}"/>
              </a:ext>
            </a:extLst>
          </p:cNvPr>
          <p:cNvCxnSpPr>
            <a:cxnSpLocks/>
          </p:cNvCxnSpPr>
          <p:nvPr/>
        </p:nvCxnSpPr>
        <p:spPr>
          <a:xfrm flipV="1">
            <a:off x="8873897" y="978466"/>
            <a:ext cx="0" cy="4447776"/>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EB6B90-D775-14CA-9BCB-D415BEBB6D58}"/>
              </a:ext>
            </a:extLst>
          </p:cNvPr>
          <p:cNvSpPr txBox="1"/>
          <p:nvPr/>
        </p:nvSpPr>
        <p:spPr>
          <a:xfrm>
            <a:off x="0" y="6305968"/>
            <a:ext cx="5396029" cy="307777"/>
          </a:xfrm>
          <a:prstGeom prst="rect">
            <a:avLst/>
          </a:prstGeom>
          <a:noFill/>
        </p:spPr>
        <p:txBody>
          <a:bodyPr wrap="none" rtlCol="0">
            <a:spAutoFit/>
          </a:bodyPr>
          <a:lstStyle/>
          <a:p>
            <a:r>
              <a:rPr lang="en-US" sz="1400" dirty="0">
                <a:solidFill>
                  <a:srgbClr val="000000"/>
                </a:solidFill>
              </a:rPr>
              <a:t>Reminder: </a:t>
            </a:r>
            <a:r>
              <a:rPr lang="en-US" sz="1400" dirty="0">
                <a:solidFill>
                  <a:srgbClr val="FF0000"/>
                </a:solidFill>
              </a:rPr>
              <a:t>main </a:t>
            </a:r>
            <a:r>
              <a:rPr lang="en-US" sz="1400" dirty="0">
                <a:solidFill>
                  <a:srgbClr val="000000"/>
                </a:solidFill>
              </a:rPr>
              <a:t>had 6097-10s points even when ”flexible” criteria</a:t>
            </a:r>
          </a:p>
        </p:txBody>
      </p:sp>
      <p:cxnSp>
        <p:nvCxnSpPr>
          <p:cNvPr id="17" name="Straight Arrow Connector 16">
            <a:extLst>
              <a:ext uri="{FF2B5EF4-FFF2-40B4-BE49-F238E27FC236}">
                <a16:creationId xmlns:a16="http://schemas.microsoft.com/office/drawing/2014/main" id="{0689EDC7-31AD-2D65-69A6-FDFB52E4F0F5}"/>
              </a:ext>
            </a:extLst>
          </p:cNvPr>
          <p:cNvCxnSpPr>
            <a:cxnSpLocks/>
            <a:stCxn id="8" idx="5"/>
          </p:cNvCxnSpPr>
          <p:nvPr/>
        </p:nvCxnSpPr>
        <p:spPr>
          <a:xfrm>
            <a:off x="540469" y="2618453"/>
            <a:ext cx="1938036" cy="8105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0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err="1"/>
              <a:t>Bz</a:t>
            </a:r>
            <a:r>
              <a:rPr lang="en-US" dirty="0"/>
              <a:t> – spatial distribution - </a:t>
            </a:r>
            <a:r>
              <a:rPr lang="en-US" dirty="0" err="1"/>
              <a:t>Geotail</a:t>
            </a:r>
            <a:endParaRPr lang="sv-SE" dirty="0"/>
          </a:p>
        </p:txBody>
      </p:sp>
      <p:pic>
        <p:nvPicPr>
          <p:cNvPr id="4" name="Picture 3">
            <a:extLst>
              <a:ext uri="{FF2B5EF4-FFF2-40B4-BE49-F238E27FC236}">
                <a16:creationId xmlns:a16="http://schemas.microsoft.com/office/drawing/2014/main" id="{79020A52-11B7-BAA0-F5C5-F30D50721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624" y="658368"/>
            <a:ext cx="8978387" cy="5943600"/>
          </a:xfrm>
          <a:prstGeom prst="rect">
            <a:avLst/>
          </a:prstGeom>
        </p:spPr>
      </p:pic>
      <p:sp>
        <p:nvSpPr>
          <p:cNvPr id="2" name="Rectangle 1">
            <a:extLst>
              <a:ext uri="{FF2B5EF4-FFF2-40B4-BE49-F238E27FC236}">
                <a16:creationId xmlns:a16="http://schemas.microsoft.com/office/drawing/2014/main" id="{31C0FF73-4649-C370-3C95-D8282B0D2CEB}"/>
              </a:ext>
            </a:extLst>
          </p:cNvPr>
          <p:cNvSpPr/>
          <p:nvPr/>
        </p:nvSpPr>
        <p:spPr>
          <a:xfrm>
            <a:off x="2250522" y="1226916"/>
            <a:ext cx="3657600" cy="998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79BE8C-BAEE-D1F5-B43A-1A13DB04FC36}"/>
              </a:ext>
            </a:extLst>
          </p:cNvPr>
          <p:cNvSpPr/>
          <p:nvPr/>
        </p:nvSpPr>
        <p:spPr>
          <a:xfrm>
            <a:off x="6782416" y="1226916"/>
            <a:ext cx="3657600" cy="998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9DD3D21-DFF5-88A5-468C-F36CD3519E06}"/>
              </a:ext>
            </a:extLst>
          </p:cNvPr>
          <p:cNvCxnSpPr>
            <a:cxnSpLocks/>
          </p:cNvCxnSpPr>
          <p:nvPr/>
        </p:nvCxnSpPr>
        <p:spPr>
          <a:xfrm flipV="1">
            <a:off x="4257636" y="967516"/>
            <a:ext cx="0" cy="4447776"/>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9CE23B-2D3B-6CB9-9F0B-838CFD5C1050}"/>
              </a:ext>
            </a:extLst>
          </p:cNvPr>
          <p:cNvCxnSpPr>
            <a:cxnSpLocks/>
          </p:cNvCxnSpPr>
          <p:nvPr/>
        </p:nvCxnSpPr>
        <p:spPr>
          <a:xfrm flipV="1">
            <a:off x="8784914" y="972991"/>
            <a:ext cx="0" cy="4447776"/>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CC1F4EC-A0DD-8D1B-68A5-A544F1D4B2A4}"/>
              </a:ext>
            </a:extLst>
          </p:cNvPr>
          <p:cNvSpPr txBox="1"/>
          <p:nvPr/>
        </p:nvSpPr>
        <p:spPr>
          <a:xfrm>
            <a:off x="238105" y="1403640"/>
            <a:ext cx="1662815" cy="1231106"/>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000000"/>
                </a:solidFill>
              </a:rPr>
              <a:t>Storm </a:t>
            </a:r>
            <a:r>
              <a:rPr lang="en-US" sz="1500" dirty="0" err="1">
                <a:solidFill>
                  <a:srgbClr val="000000"/>
                </a:solidFill>
              </a:rPr>
              <a:t>Bz</a:t>
            </a:r>
            <a:r>
              <a:rPr lang="en-US" sz="1500" dirty="0">
                <a:solidFill>
                  <a:srgbClr val="000000"/>
                </a:solidFill>
              </a:rPr>
              <a:t> elevated throughout the tail</a:t>
            </a:r>
            <a:endParaRPr lang="en-US" sz="1400" dirty="0">
              <a:solidFill>
                <a:srgbClr val="000000"/>
              </a:solidFill>
            </a:endParaRPr>
          </a:p>
          <a:p>
            <a:endParaRPr lang="en-US" sz="1400" dirty="0">
              <a:solidFill>
                <a:srgbClr val="000000"/>
              </a:solidFill>
            </a:endParaRPr>
          </a:p>
        </p:txBody>
      </p:sp>
      <p:cxnSp>
        <p:nvCxnSpPr>
          <p:cNvPr id="9" name="Straight Arrow Connector 8">
            <a:extLst>
              <a:ext uri="{FF2B5EF4-FFF2-40B4-BE49-F238E27FC236}">
                <a16:creationId xmlns:a16="http://schemas.microsoft.com/office/drawing/2014/main" id="{DB1D4C4F-ECE5-3E40-504F-CEE44D09617D}"/>
              </a:ext>
            </a:extLst>
          </p:cNvPr>
          <p:cNvCxnSpPr>
            <a:cxnSpLocks/>
          </p:cNvCxnSpPr>
          <p:nvPr/>
        </p:nvCxnSpPr>
        <p:spPr>
          <a:xfrm>
            <a:off x="1563624" y="1969477"/>
            <a:ext cx="2609791" cy="165295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C6E49F3-1852-C2A8-8F2F-4607BAE5EAFC}"/>
              </a:ext>
            </a:extLst>
          </p:cNvPr>
          <p:cNvSpPr txBox="1"/>
          <p:nvPr/>
        </p:nvSpPr>
        <p:spPr>
          <a:xfrm>
            <a:off x="4649416" y="985594"/>
            <a:ext cx="710451" cy="369332"/>
          </a:xfrm>
          <a:prstGeom prst="rect">
            <a:avLst/>
          </a:prstGeom>
          <a:noFill/>
        </p:spPr>
        <p:txBody>
          <a:bodyPr wrap="none" rtlCol="0">
            <a:spAutoFit/>
          </a:bodyPr>
          <a:lstStyle/>
          <a:p>
            <a:r>
              <a:rPr lang="en-US" dirty="0">
                <a:solidFill>
                  <a:srgbClr val="000000"/>
                </a:solidFill>
              </a:rPr>
              <a:t>Inner</a:t>
            </a:r>
          </a:p>
        </p:txBody>
      </p:sp>
      <p:sp>
        <p:nvSpPr>
          <p:cNvPr id="15" name="TextBox 14">
            <a:extLst>
              <a:ext uri="{FF2B5EF4-FFF2-40B4-BE49-F238E27FC236}">
                <a16:creationId xmlns:a16="http://schemas.microsoft.com/office/drawing/2014/main" id="{886050DA-7783-999E-A943-DD0AD8BEB934}"/>
              </a:ext>
            </a:extLst>
          </p:cNvPr>
          <p:cNvSpPr txBox="1"/>
          <p:nvPr/>
        </p:nvSpPr>
        <p:spPr>
          <a:xfrm>
            <a:off x="2792543" y="985594"/>
            <a:ext cx="761747" cy="369332"/>
          </a:xfrm>
          <a:prstGeom prst="rect">
            <a:avLst/>
          </a:prstGeom>
          <a:noFill/>
        </p:spPr>
        <p:txBody>
          <a:bodyPr wrap="none" rtlCol="0">
            <a:spAutoFit/>
          </a:bodyPr>
          <a:lstStyle/>
          <a:p>
            <a:r>
              <a:rPr lang="en-US" dirty="0">
                <a:solidFill>
                  <a:srgbClr val="000000"/>
                </a:solidFill>
              </a:rPr>
              <a:t>Outer</a:t>
            </a:r>
          </a:p>
        </p:txBody>
      </p:sp>
    </p:spTree>
    <p:extLst>
      <p:ext uri="{BB962C8B-B14F-4D97-AF65-F5344CB8AC3E}">
        <p14:creationId xmlns:p14="http://schemas.microsoft.com/office/powerpoint/2010/main" val="345544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AC980-4278-7389-6639-A0EE2358A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72" y="669095"/>
            <a:ext cx="9081455" cy="5943600"/>
          </a:xfrm>
          <a:prstGeom prst="rect">
            <a:avLst/>
          </a:prstGeom>
        </p:spPr>
      </p:pic>
      <p:sp>
        <p:nvSpPr>
          <p:cNvPr id="3" name="Title 2"/>
          <p:cNvSpPr>
            <a:spLocks noGrp="1"/>
          </p:cNvSpPr>
          <p:nvPr>
            <p:ph type="title"/>
          </p:nvPr>
        </p:nvSpPr>
        <p:spPr/>
        <p:txBody>
          <a:bodyPr/>
          <a:lstStyle/>
          <a:p>
            <a:pPr algn="ctr"/>
            <a:r>
              <a:rPr lang="en-US" dirty="0" err="1"/>
              <a:t>V⊥x</a:t>
            </a:r>
            <a:r>
              <a:rPr lang="en-US" dirty="0"/>
              <a:t> – spatial distribution - </a:t>
            </a:r>
            <a:r>
              <a:rPr lang="en-US" dirty="0" err="1"/>
              <a:t>Geotail</a:t>
            </a:r>
            <a:endParaRPr lang="sv-SE" dirty="0"/>
          </a:p>
        </p:txBody>
      </p:sp>
      <p:sp>
        <p:nvSpPr>
          <p:cNvPr id="4" name="Rectangle 3">
            <a:extLst>
              <a:ext uri="{FF2B5EF4-FFF2-40B4-BE49-F238E27FC236}">
                <a16:creationId xmlns:a16="http://schemas.microsoft.com/office/drawing/2014/main" id="{0A628FD9-C88E-5A01-5C5E-488AD242E2DB}"/>
              </a:ext>
            </a:extLst>
          </p:cNvPr>
          <p:cNvSpPr/>
          <p:nvPr/>
        </p:nvSpPr>
        <p:spPr>
          <a:xfrm>
            <a:off x="2310063" y="1058778"/>
            <a:ext cx="3657600" cy="85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10B3DD-0BDC-0D73-31F3-E8471A25BEA4}"/>
              </a:ext>
            </a:extLst>
          </p:cNvPr>
          <p:cNvSpPr/>
          <p:nvPr/>
        </p:nvSpPr>
        <p:spPr>
          <a:xfrm>
            <a:off x="6829927" y="1051071"/>
            <a:ext cx="3657600" cy="85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356D586-3847-1E28-7225-8E1D6EA150E9}"/>
              </a:ext>
            </a:extLst>
          </p:cNvPr>
          <p:cNvCxnSpPr>
            <a:cxnSpLocks/>
          </p:cNvCxnSpPr>
          <p:nvPr/>
        </p:nvCxnSpPr>
        <p:spPr>
          <a:xfrm flipV="1">
            <a:off x="4355432" y="978466"/>
            <a:ext cx="0" cy="4447776"/>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FB92EE-0143-5B2B-F3CA-CCE4543538FA}"/>
              </a:ext>
            </a:extLst>
          </p:cNvPr>
          <p:cNvCxnSpPr>
            <a:cxnSpLocks/>
          </p:cNvCxnSpPr>
          <p:nvPr/>
        </p:nvCxnSpPr>
        <p:spPr>
          <a:xfrm flipV="1">
            <a:off x="8881041" y="978466"/>
            <a:ext cx="0" cy="4447776"/>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C44497D-3675-CE10-F9E5-35FEAAFFA7BA}"/>
              </a:ext>
            </a:extLst>
          </p:cNvPr>
          <p:cNvSpPr txBox="1"/>
          <p:nvPr/>
        </p:nvSpPr>
        <p:spPr>
          <a:xfrm>
            <a:off x="218123" y="4785363"/>
            <a:ext cx="1662815" cy="784830"/>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000000"/>
                </a:solidFill>
              </a:rPr>
              <a:t>Median </a:t>
            </a:r>
            <a:r>
              <a:rPr lang="en-US" sz="1500" dirty="0" err="1">
                <a:solidFill>
                  <a:srgbClr val="000000"/>
                </a:solidFill>
              </a:rPr>
              <a:t>V⊥x</a:t>
            </a:r>
            <a:r>
              <a:rPr lang="en-US" sz="1500" dirty="0">
                <a:solidFill>
                  <a:srgbClr val="000000"/>
                </a:solidFill>
              </a:rPr>
              <a:t> relatively constant</a:t>
            </a:r>
          </a:p>
        </p:txBody>
      </p:sp>
      <p:sp>
        <p:nvSpPr>
          <p:cNvPr id="15" name="TextBox 14">
            <a:extLst>
              <a:ext uri="{FF2B5EF4-FFF2-40B4-BE49-F238E27FC236}">
                <a16:creationId xmlns:a16="http://schemas.microsoft.com/office/drawing/2014/main" id="{A06B7651-AE16-24D2-C9B8-BA57A42C5990}"/>
              </a:ext>
            </a:extLst>
          </p:cNvPr>
          <p:cNvSpPr txBox="1"/>
          <p:nvPr/>
        </p:nvSpPr>
        <p:spPr>
          <a:xfrm>
            <a:off x="216116" y="1609981"/>
            <a:ext cx="1662815" cy="784830"/>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000000"/>
                </a:solidFill>
              </a:rPr>
              <a:t>75%V⊥x slightly enhanced </a:t>
            </a:r>
          </a:p>
        </p:txBody>
      </p:sp>
      <p:cxnSp>
        <p:nvCxnSpPr>
          <p:cNvPr id="16" name="Straight Arrow Connector 15">
            <a:extLst>
              <a:ext uri="{FF2B5EF4-FFF2-40B4-BE49-F238E27FC236}">
                <a16:creationId xmlns:a16="http://schemas.microsoft.com/office/drawing/2014/main" id="{91AE1895-F044-DDAB-AE24-0BF407DAAB42}"/>
              </a:ext>
            </a:extLst>
          </p:cNvPr>
          <p:cNvCxnSpPr>
            <a:cxnSpLocks/>
          </p:cNvCxnSpPr>
          <p:nvPr/>
        </p:nvCxnSpPr>
        <p:spPr>
          <a:xfrm>
            <a:off x="1563624" y="1969477"/>
            <a:ext cx="1033661" cy="17060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5D48F51-C13C-F399-0F7E-4FF9CB136F5C}"/>
              </a:ext>
            </a:extLst>
          </p:cNvPr>
          <p:cNvCxnSpPr>
            <a:cxnSpLocks/>
            <a:stCxn id="14" idx="3"/>
          </p:cNvCxnSpPr>
          <p:nvPr/>
        </p:nvCxnSpPr>
        <p:spPr>
          <a:xfrm flipV="1">
            <a:off x="1880938" y="4946520"/>
            <a:ext cx="1190508" cy="231258"/>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2613DA3-9B81-A1BB-2FD8-ECE744B52F0A}"/>
              </a:ext>
            </a:extLst>
          </p:cNvPr>
          <p:cNvSpPr txBox="1"/>
          <p:nvPr/>
        </p:nvSpPr>
        <p:spPr>
          <a:xfrm>
            <a:off x="4649416" y="985594"/>
            <a:ext cx="710451" cy="369332"/>
          </a:xfrm>
          <a:prstGeom prst="rect">
            <a:avLst/>
          </a:prstGeom>
          <a:noFill/>
        </p:spPr>
        <p:txBody>
          <a:bodyPr wrap="none" rtlCol="0">
            <a:spAutoFit/>
          </a:bodyPr>
          <a:lstStyle/>
          <a:p>
            <a:r>
              <a:rPr lang="en-US" dirty="0">
                <a:solidFill>
                  <a:srgbClr val="000000"/>
                </a:solidFill>
              </a:rPr>
              <a:t>Inner</a:t>
            </a:r>
          </a:p>
        </p:txBody>
      </p:sp>
      <p:sp>
        <p:nvSpPr>
          <p:cNvPr id="28" name="TextBox 27">
            <a:extLst>
              <a:ext uri="{FF2B5EF4-FFF2-40B4-BE49-F238E27FC236}">
                <a16:creationId xmlns:a16="http://schemas.microsoft.com/office/drawing/2014/main" id="{CEF5BC9E-8FE5-1C28-ED8C-91DC47911244}"/>
              </a:ext>
            </a:extLst>
          </p:cNvPr>
          <p:cNvSpPr txBox="1"/>
          <p:nvPr/>
        </p:nvSpPr>
        <p:spPr>
          <a:xfrm>
            <a:off x="2792543" y="985594"/>
            <a:ext cx="761747" cy="369332"/>
          </a:xfrm>
          <a:prstGeom prst="rect">
            <a:avLst/>
          </a:prstGeom>
          <a:noFill/>
        </p:spPr>
        <p:txBody>
          <a:bodyPr wrap="none" rtlCol="0">
            <a:spAutoFit/>
          </a:bodyPr>
          <a:lstStyle/>
          <a:p>
            <a:r>
              <a:rPr lang="en-US" dirty="0">
                <a:solidFill>
                  <a:srgbClr val="000000"/>
                </a:solidFill>
              </a:rPr>
              <a:t>Outer</a:t>
            </a:r>
          </a:p>
        </p:txBody>
      </p:sp>
    </p:spTree>
    <p:extLst>
      <p:ext uri="{BB962C8B-B14F-4D97-AF65-F5344CB8AC3E}">
        <p14:creationId xmlns:p14="http://schemas.microsoft.com/office/powerpoint/2010/main" val="2427683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589B-7040-370B-61D2-7D401F2D1F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4804-CD39-5E49-4E45-F5590B35AFC3}"/>
              </a:ext>
            </a:extLst>
          </p:cNvPr>
          <p:cNvSpPr>
            <a:spLocks noGrp="1"/>
          </p:cNvSpPr>
          <p:nvPr>
            <p:ph idx="1"/>
          </p:nvPr>
        </p:nvSpPr>
        <p:spPr>
          <a:xfrm>
            <a:off x="420914" y="-1"/>
            <a:ext cx="11196286" cy="6653719"/>
          </a:xfrm>
        </p:spPr>
        <p:txBody>
          <a:bodyPr anchor="ctr">
            <a:normAutofit/>
          </a:bodyPr>
          <a:lstStyle/>
          <a:p>
            <a:pPr marL="0" indent="0" algn="ctr">
              <a:buNone/>
            </a:pPr>
            <a:r>
              <a:rPr lang="en-US" sz="3600" dirty="0"/>
              <a:t>Take a step Further</a:t>
            </a:r>
          </a:p>
        </p:txBody>
      </p:sp>
      <p:sp>
        <p:nvSpPr>
          <p:cNvPr id="3" name="TextBox 2">
            <a:extLst>
              <a:ext uri="{FF2B5EF4-FFF2-40B4-BE49-F238E27FC236}">
                <a16:creationId xmlns:a16="http://schemas.microsoft.com/office/drawing/2014/main" id="{7CCD3B83-D860-CCEB-A8D2-16DD96DFA778}"/>
              </a:ext>
            </a:extLst>
          </p:cNvPr>
          <p:cNvSpPr txBox="1"/>
          <p:nvPr/>
        </p:nvSpPr>
        <p:spPr>
          <a:xfrm>
            <a:off x="3502982" y="4235115"/>
            <a:ext cx="5455340" cy="923330"/>
          </a:xfrm>
          <a:prstGeom prst="rect">
            <a:avLst/>
          </a:prstGeom>
          <a:noFill/>
        </p:spPr>
        <p:txBody>
          <a:bodyPr wrap="none" rtlCol="0">
            <a:spAutoFit/>
          </a:bodyPr>
          <a:lstStyle/>
          <a:p>
            <a:pPr marL="342900" indent="-342900">
              <a:buAutoNum type="arabicParenR"/>
            </a:pPr>
            <a:r>
              <a:rPr lang="en-US" dirty="0">
                <a:solidFill>
                  <a:srgbClr val="000000"/>
                </a:solidFill>
              </a:rPr>
              <a:t>Evaluate the distribution in X and radial distance</a:t>
            </a:r>
          </a:p>
          <a:p>
            <a:endParaRPr lang="en-US" dirty="0">
              <a:solidFill>
                <a:srgbClr val="000000"/>
              </a:solidFill>
            </a:endParaRPr>
          </a:p>
          <a:p>
            <a:r>
              <a:rPr lang="en-US" dirty="0">
                <a:solidFill>
                  <a:srgbClr val="000000"/>
                </a:solidFill>
              </a:rPr>
              <a:t>2) Investigate the 2D variability in XY GSM plane</a:t>
            </a:r>
          </a:p>
        </p:txBody>
      </p:sp>
    </p:spTree>
    <p:extLst>
      <p:ext uri="{BB962C8B-B14F-4D97-AF65-F5344CB8AC3E}">
        <p14:creationId xmlns:p14="http://schemas.microsoft.com/office/powerpoint/2010/main" val="110432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t>
            </a:r>
            <a:r>
              <a:rPr lang="en-US" dirty="0" err="1"/>
              <a:t>VxB</a:t>
            </a:r>
            <a:r>
              <a:rPr lang="en-US" dirty="0"/>
              <a:t>)y &amp; median flow - XY - </a:t>
            </a:r>
            <a:r>
              <a:rPr lang="en-US" dirty="0" err="1"/>
              <a:t>Geotail</a:t>
            </a:r>
            <a:endParaRPr lang="sv-SE" dirty="0"/>
          </a:p>
        </p:txBody>
      </p:sp>
      <p:sp>
        <p:nvSpPr>
          <p:cNvPr id="6" name="TextBox 5">
            <a:extLst>
              <a:ext uri="{FF2B5EF4-FFF2-40B4-BE49-F238E27FC236}">
                <a16:creationId xmlns:a16="http://schemas.microsoft.com/office/drawing/2014/main" id="{9A2DD095-D228-696B-F6B9-F2184D5D429E}"/>
              </a:ext>
            </a:extLst>
          </p:cNvPr>
          <p:cNvSpPr txBox="1"/>
          <p:nvPr/>
        </p:nvSpPr>
        <p:spPr>
          <a:xfrm>
            <a:off x="0" y="4620127"/>
            <a:ext cx="774571" cy="369332"/>
          </a:xfrm>
          <a:prstGeom prst="rect">
            <a:avLst/>
          </a:prstGeom>
          <a:noFill/>
        </p:spPr>
        <p:txBody>
          <a:bodyPr wrap="none" rtlCol="0">
            <a:spAutoFit/>
          </a:bodyPr>
          <a:lstStyle/>
          <a:p>
            <a:r>
              <a:rPr lang="en-US" dirty="0">
                <a:solidFill>
                  <a:srgbClr val="000000"/>
                </a:solidFill>
              </a:rPr>
              <a:t>Dawn</a:t>
            </a:r>
          </a:p>
        </p:txBody>
      </p:sp>
      <p:sp>
        <p:nvSpPr>
          <p:cNvPr id="7" name="TextBox 6">
            <a:extLst>
              <a:ext uri="{FF2B5EF4-FFF2-40B4-BE49-F238E27FC236}">
                <a16:creationId xmlns:a16="http://schemas.microsoft.com/office/drawing/2014/main" id="{7528C888-4CBC-4958-306B-3A229E892119}"/>
              </a:ext>
            </a:extLst>
          </p:cNvPr>
          <p:cNvSpPr txBox="1"/>
          <p:nvPr/>
        </p:nvSpPr>
        <p:spPr>
          <a:xfrm>
            <a:off x="68912" y="2162878"/>
            <a:ext cx="710451" cy="369332"/>
          </a:xfrm>
          <a:prstGeom prst="rect">
            <a:avLst/>
          </a:prstGeom>
          <a:noFill/>
        </p:spPr>
        <p:txBody>
          <a:bodyPr wrap="none" rtlCol="0">
            <a:spAutoFit/>
          </a:bodyPr>
          <a:lstStyle/>
          <a:p>
            <a:r>
              <a:rPr lang="en-US" dirty="0">
                <a:solidFill>
                  <a:srgbClr val="000000"/>
                </a:solidFill>
              </a:rPr>
              <a:t>Dusk</a:t>
            </a:r>
          </a:p>
        </p:txBody>
      </p:sp>
      <p:sp>
        <p:nvSpPr>
          <p:cNvPr id="8" name="TextBox 7">
            <a:extLst>
              <a:ext uri="{FF2B5EF4-FFF2-40B4-BE49-F238E27FC236}">
                <a16:creationId xmlns:a16="http://schemas.microsoft.com/office/drawing/2014/main" id="{F849F7E4-1025-09E6-1E23-1CD3FD357FE7}"/>
              </a:ext>
            </a:extLst>
          </p:cNvPr>
          <p:cNvSpPr txBox="1"/>
          <p:nvPr/>
        </p:nvSpPr>
        <p:spPr>
          <a:xfrm>
            <a:off x="3217174" y="6250624"/>
            <a:ext cx="710451" cy="369332"/>
          </a:xfrm>
          <a:prstGeom prst="rect">
            <a:avLst/>
          </a:prstGeom>
          <a:noFill/>
        </p:spPr>
        <p:txBody>
          <a:bodyPr wrap="none" rtlCol="0">
            <a:spAutoFit/>
          </a:bodyPr>
          <a:lstStyle/>
          <a:p>
            <a:r>
              <a:rPr lang="en-US" dirty="0">
                <a:solidFill>
                  <a:srgbClr val="000000"/>
                </a:solidFill>
              </a:rPr>
              <a:t>Inner</a:t>
            </a:r>
          </a:p>
        </p:txBody>
      </p:sp>
      <p:sp>
        <p:nvSpPr>
          <p:cNvPr id="9" name="TextBox 8">
            <a:extLst>
              <a:ext uri="{FF2B5EF4-FFF2-40B4-BE49-F238E27FC236}">
                <a16:creationId xmlns:a16="http://schemas.microsoft.com/office/drawing/2014/main" id="{ABB89DD9-AF10-03B1-76EB-48F0532332BE}"/>
              </a:ext>
            </a:extLst>
          </p:cNvPr>
          <p:cNvSpPr txBox="1"/>
          <p:nvPr/>
        </p:nvSpPr>
        <p:spPr>
          <a:xfrm>
            <a:off x="1360301" y="6250624"/>
            <a:ext cx="761747" cy="369332"/>
          </a:xfrm>
          <a:prstGeom prst="rect">
            <a:avLst/>
          </a:prstGeom>
          <a:noFill/>
        </p:spPr>
        <p:txBody>
          <a:bodyPr wrap="none" rtlCol="0">
            <a:spAutoFit/>
          </a:bodyPr>
          <a:lstStyle/>
          <a:p>
            <a:r>
              <a:rPr lang="en-US" dirty="0">
                <a:solidFill>
                  <a:srgbClr val="000000"/>
                </a:solidFill>
              </a:rPr>
              <a:t>Outer</a:t>
            </a:r>
          </a:p>
        </p:txBody>
      </p:sp>
      <p:sp>
        <p:nvSpPr>
          <p:cNvPr id="10" name="TextBox 9">
            <a:extLst>
              <a:ext uri="{FF2B5EF4-FFF2-40B4-BE49-F238E27FC236}">
                <a16:creationId xmlns:a16="http://schemas.microsoft.com/office/drawing/2014/main" id="{2157F75A-2FC2-B198-49A7-C5432EA843C7}"/>
              </a:ext>
            </a:extLst>
          </p:cNvPr>
          <p:cNvSpPr txBox="1"/>
          <p:nvPr/>
        </p:nvSpPr>
        <p:spPr>
          <a:xfrm>
            <a:off x="8608150" y="6385151"/>
            <a:ext cx="3592650" cy="276999"/>
          </a:xfrm>
          <a:prstGeom prst="rect">
            <a:avLst/>
          </a:prstGeom>
          <a:noFill/>
        </p:spPr>
        <p:txBody>
          <a:bodyPr wrap="none" rtlCol="0">
            <a:spAutoFit/>
          </a:bodyPr>
          <a:lstStyle/>
          <a:p>
            <a:r>
              <a:rPr lang="en-US" sz="1200" dirty="0">
                <a:solidFill>
                  <a:srgbClr val="000000"/>
                </a:solidFill>
              </a:rPr>
              <a:t>Median flows – Similar Quiet time to Nagai+ 2023 </a:t>
            </a:r>
          </a:p>
        </p:txBody>
      </p:sp>
      <p:pic>
        <p:nvPicPr>
          <p:cNvPr id="12" name="Picture 11">
            <a:extLst>
              <a:ext uri="{FF2B5EF4-FFF2-40B4-BE49-F238E27FC236}">
                <a16:creationId xmlns:a16="http://schemas.microsoft.com/office/drawing/2014/main" id="{D08A5415-4E57-F7B8-5CB5-549BCD70B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862208"/>
            <a:ext cx="11353800" cy="5449824"/>
          </a:xfrm>
          <a:prstGeom prst="rect">
            <a:avLst/>
          </a:prstGeom>
        </p:spPr>
      </p:pic>
      <p:sp>
        <p:nvSpPr>
          <p:cNvPr id="13" name="Rectangle 12">
            <a:extLst>
              <a:ext uri="{FF2B5EF4-FFF2-40B4-BE49-F238E27FC236}">
                <a16:creationId xmlns:a16="http://schemas.microsoft.com/office/drawing/2014/main" id="{5246E66D-B087-72E1-8330-34833C6337DC}"/>
              </a:ext>
            </a:extLst>
          </p:cNvPr>
          <p:cNvSpPr/>
          <p:nvPr/>
        </p:nvSpPr>
        <p:spPr>
          <a:xfrm>
            <a:off x="9080938" y="1100213"/>
            <a:ext cx="2112579" cy="2408097"/>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2FD5DE-7129-4FCE-8CF9-1B27793643D4}"/>
              </a:ext>
            </a:extLst>
          </p:cNvPr>
          <p:cNvSpPr/>
          <p:nvPr/>
        </p:nvSpPr>
        <p:spPr>
          <a:xfrm>
            <a:off x="8326107" y="4729882"/>
            <a:ext cx="2778261" cy="1210429"/>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F838A89-B640-CB8B-8C3B-19CA49E0609C}"/>
              </a:ext>
            </a:extLst>
          </p:cNvPr>
          <p:cNvSpPr txBox="1"/>
          <p:nvPr/>
        </p:nvSpPr>
        <p:spPr>
          <a:xfrm>
            <a:off x="1360301" y="651753"/>
            <a:ext cx="4411849" cy="369332"/>
          </a:xfrm>
          <a:prstGeom prst="rect">
            <a:avLst/>
          </a:prstGeom>
          <a:noFill/>
        </p:spPr>
        <p:txBody>
          <a:bodyPr wrap="none" rtlCol="0">
            <a:spAutoFit/>
          </a:bodyPr>
          <a:lstStyle/>
          <a:p>
            <a:r>
              <a:rPr lang="en-US" dirty="0">
                <a:solidFill>
                  <a:srgbClr val="000000"/>
                </a:solidFill>
                <a:sym typeface="Wingdings" pitchFamily="2" charset="2"/>
              </a:rPr>
              <a:t> Arrows () showing median plasma flow</a:t>
            </a:r>
            <a:endParaRPr lang="en-US" dirty="0">
              <a:solidFill>
                <a:srgbClr val="000000"/>
              </a:solidFill>
            </a:endParaRPr>
          </a:p>
        </p:txBody>
      </p:sp>
    </p:spTree>
    <p:extLst>
      <p:ext uri="{BB962C8B-B14F-4D97-AF65-F5344CB8AC3E}">
        <p14:creationId xmlns:p14="http://schemas.microsoft.com/office/powerpoint/2010/main" val="1776250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dirty="0"/>
              <a:t>Δ</a:t>
            </a:r>
            <a:r>
              <a:rPr lang="en-US" dirty="0" err="1"/>
              <a:t>Bz</a:t>
            </a:r>
            <a:r>
              <a:rPr lang="en-US" dirty="0"/>
              <a:t> - XY - </a:t>
            </a:r>
            <a:r>
              <a:rPr lang="en-US" dirty="0" err="1"/>
              <a:t>Geotail</a:t>
            </a:r>
            <a:endParaRPr lang="sv-SE" dirty="0"/>
          </a:p>
        </p:txBody>
      </p:sp>
      <p:pic>
        <p:nvPicPr>
          <p:cNvPr id="5" name="Picture 4">
            <a:extLst>
              <a:ext uri="{FF2B5EF4-FFF2-40B4-BE49-F238E27FC236}">
                <a16:creationId xmlns:a16="http://schemas.microsoft.com/office/drawing/2014/main" id="{BC190312-5AAE-D8EB-3F6E-7591EE415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859536"/>
            <a:ext cx="11353800" cy="5449824"/>
          </a:xfrm>
          <a:prstGeom prst="rect">
            <a:avLst/>
          </a:prstGeom>
        </p:spPr>
      </p:pic>
      <p:sp>
        <p:nvSpPr>
          <p:cNvPr id="7" name="TextBox 6">
            <a:extLst>
              <a:ext uri="{FF2B5EF4-FFF2-40B4-BE49-F238E27FC236}">
                <a16:creationId xmlns:a16="http://schemas.microsoft.com/office/drawing/2014/main" id="{4EE3A1DC-F62C-7B8E-0CC3-ECEAB3673ABD}"/>
              </a:ext>
            </a:extLst>
          </p:cNvPr>
          <p:cNvSpPr txBox="1"/>
          <p:nvPr/>
        </p:nvSpPr>
        <p:spPr>
          <a:xfrm>
            <a:off x="0" y="4620127"/>
            <a:ext cx="774571" cy="369332"/>
          </a:xfrm>
          <a:prstGeom prst="rect">
            <a:avLst/>
          </a:prstGeom>
          <a:noFill/>
        </p:spPr>
        <p:txBody>
          <a:bodyPr wrap="none" rtlCol="0">
            <a:spAutoFit/>
          </a:bodyPr>
          <a:lstStyle/>
          <a:p>
            <a:r>
              <a:rPr lang="en-US" dirty="0">
                <a:solidFill>
                  <a:srgbClr val="000000"/>
                </a:solidFill>
              </a:rPr>
              <a:t>Dawn</a:t>
            </a:r>
          </a:p>
        </p:txBody>
      </p:sp>
      <p:sp>
        <p:nvSpPr>
          <p:cNvPr id="8" name="TextBox 7">
            <a:extLst>
              <a:ext uri="{FF2B5EF4-FFF2-40B4-BE49-F238E27FC236}">
                <a16:creationId xmlns:a16="http://schemas.microsoft.com/office/drawing/2014/main" id="{A76BDDA0-A89D-62B4-AEEE-257E21D314CB}"/>
              </a:ext>
            </a:extLst>
          </p:cNvPr>
          <p:cNvSpPr txBox="1"/>
          <p:nvPr/>
        </p:nvSpPr>
        <p:spPr>
          <a:xfrm>
            <a:off x="68912" y="2162878"/>
            <a:ext cx="710451" cy="369332"/>
          </a:xfrm>
          <a:prstGeom prst="rect">
            <a:avLst/>
          </a:prstGeom>
          <a:noFill/>
        </p:spPr>
        <p:txBody>
          <a:bodyPr wrap="none" rtlCol="0">
            <a:spAutoFit/>
          </a:bodyPr>
          <a:lstStyle/>
          <a:p>
            <a:r>
              <a:rPr lang="en-US" dirty="0">
                <a:solidFill>
                  <a:srgbClr val="000000"/>
                </a:solidFill>
              </a:rPr>
              <a:t>Dusk</a:t>
            </a:r>
          </a:p>
        </p:txBody>
      </p:sp>
      <p:sp>
        <p:nvSpPr>
          <p:cNvPr id="9" name="TextBox 8">
            <a:extLst>
              <a:ext uri="{FF2B5EF4-FFF2-40B4-BE49-F238E27FC236}">
                <a16:creationId xmlns:a16="http://schemas.microsoft.com/office/drawing/2014/main" id="{06D4CF89-D580-2C72-DD7C-45BF8A7F66C4}"/>
              </a:ext>
            </a:extLst>
          </p:cNvPr>
          <p:cNvSpPr txBox="1"/>
          <p:nvPr/>
        </p:nvSpPr>
        <p:spPr>
          <a:xfrm>
            <a:off x="3217174" y="6250624"/>
            <a:ext cx="710451" cy="369332"/>
          </a:xfrm>
          <a:prstGeom prst="rect">
            <a:avLst/>
          </a:prstGeom>
          <a:noFill/>
        </p:spPr>
        <p:txBody>
          <a:bodyPr wrap="none" rtlCol="0">
            <a:spAutoFit/>
          </a:bodyPr>
          <a:lstStyle/>
          <a:p>
            <a:r>
              <a:rPr lang="en-US" dirty="0">
                <a:solidFill>
                  <a:srgbClr val="000000"/>
                </a:solidFill>
              </a:rPr>
              <a:t>Inner</a:t>
            </a:r>
          </a:p>
        </p:txBody>
      </p:sp>
      <p:sp>
        <p:nvSpPr>
          <p:cNvPr id="10" name="TextBox 9">
            <a:extLst>
              <a:ext uri="{FF2B5EF4-FFF2-40B4-BE49-F238E27FC236}">
                <a16:creationId xmlns:a16="http://schemas.microsoft.com/office/drawing/2014/main" id="{8384E31C-7759-818B-63F9-DE52C39234D5}"/>
              </a:ext>
            </a:extLst>
          </p:cNvPr>
          <p:cNvSpPr txBox="1"/>
          <p:nvPr/>
        </p:nvSpPr>
        <p:spPr>
          <a:xfrm>
            <a:off x="1360301" y="6250624"/>
            <a:ext cx="761747" cy="369332"/>
          </a:xfrm>
          <a:prstGeom prst="rect">
            <a:avLst/>
          </a:prstGeom>
          <a:noFill/>
        </p:spPr>
        <p:txBody>
          <a:bodyPr wrap="none" rtlCol="0">
            <a:spAutoFit/>
          </a:bodyPr>
          <a:lstStyle/>
          <a:p>
            <a:r>
              <a:rPr lang="en-US" dirty="0">
                <a:solidFill>
                  <a:srgbClr val="000000"/>
                </a:solidFill>
              </a:rPr>
              <a:t>Outer</a:t>
            </a:r>
          </a:p>
        </p:txBody>
      </p:sp>
      <p:sp>
        <p:nvSpPr>
          <p:cNvPr id="12" name="Rectangle 11">
            <a:extLst>
              <a:ext uri="{FF2B5EF4-FFF2-40B4-BE49-F238E27FC236}">
                <a16:creationId xmlns:a16="http://schemas.microsoft.com/office/drawing/2014/main" id="{A33349C7-5735-BEE8-57F9-02BBD492AFB2}"/>
              </a:ext>
            </a:extLst>
          </p:cNvPr>
          <p:cNvSpPr/>
          <p:nvPr/>
        </p:nvSpPr>
        <p:spPr>
          <a:xfrm>
            <a:off x="9080938" y="1100213"/>
            <a:ext cx="2112579" cy="2408097"/>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091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589B-7040-370B-61D2-7D401F2D1F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4804-CD39-5E49-4E45-F5590B35AFC3}"/>
              </a:ext>
            </a:extLst>
          </p:cNvPr>
          <p:cNvSpPr>
            <a:spLocks noGrp="1"/>
          </p:cNvSpPr>
          <p:nvPr>
            <p:ph idx="1"/>
          </p:nvPr>
        </p:nvSpPr>
        <p:spPr>
          <a:xfrm>
            <a:off x="420914" y="-1"/>
            <a:ext cx="11196286" cy="6653719"/>
          </a:xfrm>
        </p:spPr>
        <p:txBody>
          <a:bodyPr anchor="ctr">
            <a:normAutofit/>
          </a:bodyPr>
          <a:lstStyle/>
          <a:p>
            <a:pPr marL="0" indent="0" algn="ctr">
              <a:buNone/>
            </a:pPr>
            <a:r>
              <a:rPr lang="en-US" sz="3600" dirty="0"/>
              <a:t>Introduction &amp; Motivation</a:t>
            </a:r>
          </a:p>
        </p:txBody>
      </p:sp>
    </p:spTree>
    <p:extLst>
      <p:ext uri="{BB962C8B-B14F-4D97-AF65-F5344CB8AC3E}">
        <p14:creationId xmlns:p14="http://schemas.microsoft.com/office/powerpoint/2010/main" val="3137432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dirty="0"/>
              <a:t>Δ</a:t>
            </a:r>
            <a:r>
              <a:rPr lang="en-US" dirty="0" err="1"/>
              <a:t>V⊥x</a:t>
            </a:r>
            <a:r>
              <a:rPr lang="en-US" dirty="0"/>
              <a:t> - XY - </a:t>
            </a:r>
            <a:r>
              <a:rPr lang="en-US" dirty="0" err="1"/>
              <a:t>Geotail</a:t>
            </a:r>
            <a:endParaRPr lang="sv-SE" dirty="0"/>
          </a:p>
        </p:txBody>
      </p:sp>
      <p:pic>
        <p:nvPicPr>
          <p:cNvPr id="5" name="Picture 4">
            <a:extLst>
              <a:ext uri="{FF2B5EF4-FFF2-40B4-BE49-F238E27FC236}">
                <a16:creationId xmlns:a16="http://schemas.microsoft.com/office/drawing/2014/main" id="{2E47AFE7-5CAC-9DA7-9496-4F9D5413B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859536"/>
            <a:ext cx="11353800" cy="5449824"/>
          </a:xfrm>
          <a:prstGeom prst="rect">
            <a:avLst/>
          </a:prstGeom>
        </p:spPr>
      </p:pic>
      <p:sp>
        <p:nvSpPr>
          <p:cNvPr id="6" name="TextBox 5">
            <a:extLst>
              <a:ext uri="{FF2B5EF4-FFF2-40B4-BE49-F238E27FC236}">
                <a16:creationId xmlns:a16="http://schemas.microsoft.com/office/drawing/2014/main" id="{105EB895-854A-776F-8169-2DE46F31D762}"/>
              </a:ext>
            </a:extLst>
          </p:cNvPr>
          <p:cNvSpPr txBox="1"/>
          <p:nvPr/>
        </p:nvSpPr>
        <p:spPr>
          <a:xfrm>
            <a:off x="0" y="4620127"/>
            <a:ext cx="774571" cy="369332"/>
          </a:xfrm>
          <a:prstGeom prst="rect">
            <a:avLst/>
          </a:prstGeom>
          <a:noFill/>
        </p:spPr>
        <p:txBody>
          <a:bodyPr wrap="none" rtlCol="0">
            <a:spAutoFit/>
          </a:bodyPr>
          <a:lstStyle/>
          <a:p>
            <a:r>
              <a:rPr lang="en-US" dirty="0">
                <a:solidFill>
                  <a:srgbClr val="000000"/>
                </a:solidFill>
              </a:rPr>
              <a:t>Dawn</a:t>
            </a:r>
          </a:p>
        </p:txBody>
      </p:sp>
      <p:sp>
        <p:nvSpPr>
          <p:cNvPr id="7" name="TextBox 6">
            <a:extLst>
              <a:ext uri="{FF2B5EF4-FFF2-40B4-BE49-F238E27FC236}">
                <a16:creationId xmlns:a16="http://schemas.microsoft.com/office/drawing/2014/main" id="{6E08ECBE-690C-3C93-D0B4-948197E46EE1}"/>
              </a:ext>
            </a:extLst>
          </p:cNvPr>
          <p:cNvSpPr txBox="1"/>
          <p:nvPr/>
        </p:nvSpPr>
        <p:spPr>
          <a:xfrm>
            <a:off x="68912" y="2162878"/>
            <a:ext cx="710451" cy="369332"/>
          </a:xfrm>
          <a:prstGeom prst="rect">
            <a:avLst/>
          </a:prstGeom>
          <a:noFill/>
        </p:spPr>
        <p:txBody>
          <a:bodyPr wrap="none" rtlCol="0">
            <a:spAutoFit/>
          </a:bodyPr>
          <a:lstStyle/>
          <a:p>
            <a:r>
              <a:rPr lang="en-US" dirty="0">
                <a:solidFill>
                  <a:srgbClr val="000000"/>
                </a:solidFill>
              </a:rPr>
              <a:t>Dusk</a:t>
            </a:r>
          </a:p>
        </p:txBody>
      </p:sp>
      <p:sp>
        <p:nvSpPr>
          <p:cNvPr id="8" name="TextBox 7">
            <a:extLst>
              <a:ext uri="{FF2B5EF4-FFF2-40B4-BE49-F238E27FC236}">
                <a16:creationId xmlns:a16="http://schemas.microsoft.com/office/drawing/2014/main" id="{C6E425D2-8EB5-881E-E109-0614D5CFF66B}"/>
              </a:ext>
            </a:extLst>
          </p:cNvPr>
          <p:cNvSpPr txBox="1"/>
          <p:nvPr/>
        </p:nvSpPr>
        <p:spPr>
          <a:xfrm>
            <a:off x="3217174" y="6250624"/>
            <a:ext cx="710451" cy="369332"/>
          </a:xfrm>
          <a:prstGeom prst="rect">
            <a:avLst/>
          </a:prstGeom>
          <a:noFill/>
        </p:spPr>
        <p:txBody>
          <a:bodyPr wrap="none" rtlCol="0">
            <a:spAutoFit/>
          </a:bodyPr>
          <a:lstStyle/>
          <a:p>
            <a:r>
              <a:rPr lang="en-US" dirty="0">
                <a:solidFill>
                  <a:srgbClr val="000000"/>
                </a:solidFill>
              </a:rPr>
              <a:t>Inner</a:t>
            </a:r>
          </a:p>
        </p:txBody>
      </p:sp>
      <p:sp>
        <p:nvSpPr>
          <p:cNvPr id="9" name="TextBox 8">
            <a:extLst>
              <a:ext uri="{FF2B5EF4-FFF2-40B4-BE49-F238E27FC236}">
                <a16:creationId xmlns:a16="http://schemas.microsoft.com/office/drawing/2014/main" id="{27DBB7DA-2787-1FB3-19FA-21E42EB87529}"/>
              </a:ext>
            </a:extLst>
          </p:cNvPr>
          <p:cNvSpPr txBox="1"/>
          <p:nvPr/>
        </p:nvSpPr>
        <p:spPr>
          <a:xfrm>
            <a:off x="1360301" y="6250624"/>
            <a:ext cx="761747" cy="369332"/>
          </a:xfrm>
          <a:prstGeom prst="rect">
            <a:avLst/>
          </a:prstGeom>
          <a:noFill/>
        </p:spPr>
        <p:txBody>
          <a:bodyPr wrap="none" rtlCol="0">
            <a:spAutoFit/>
          </a:bodyPr>
          <a:lstStyle/>
          <a:p>
            <a:r>
              <a:rPr lang="en-US" dirty="0">
                <a:solidFill>
                  <a:srgbClr val="000000"/>
                </a:solidFill>
              </a:rPr>
              <a:t>Outer</a:t>
            </a:r>
          </a:p>
        </p:txBody>
      </p:sp>
      <p:sp>
        <p:nvSpPr>
          <p:cNvPr id="12" name="Rectangle 11">
            <a:extLst>
              <a:ext uri="{FF2B5EF4-FFF2-40B4-BE49-F238E27FC236}">
                <a16:creationId xmlns:a16="http://schemas.microsoft.com/office/drawing/2014/main" id="{D2FCDBC0-F914-068F-68B5-1ECA71D54A46}"/>
              </a:ext>
            </a:extLst>
          </p:cNvPr>
          <p:cNvSpPr/>
          <p:nvPr/>
        </p:nvSpPr>
        <p:spPr>
          <a:xfrm>
            <a:off x="8326107" y="4729882"/>
            <a:ext cx="2778261" cy="1210429"/>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07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Storm - Main Phase Behavior</a:t>
            </a:r>
            <a:endParaRPr lang="sv-SE" dirty="0"/>
          </a:p>
        </p:txBody>
      </p:sp>
      <p:sp>
        <p:nvSpPr>
          <p:cNvPr id="6" name="TextBox 5">
            <a:extLst>
              <a:ext uri="{FF2B5EF4-FFF2-40B4-BE49-F238E27FC236}">
                <a16:creationId xmlns:a16="http://schemas.microsoft.com/office/drawing/2014/main" id="{105EB895-854A-776F-8169-2DE46F31D762}"/>
              </a:ext>
            </a:extLst>
          </p:cNvPr>
          <p:cNvSpPr txBox="1"/>
          <p:nvPr/>
        </p:nvSpPr>
        <p:spPr>
          <a:xfrm>
            <a:off x="-4460" y="4568483"/>
            <a:ext cx="774571" cy="369332"/>
          </a:xfrm>
          <a:prstGeom prst="rect">
            <a:avLst/>
          </a:prstGeom>
          <a:noFill/>
        </p:spPr>
        <p:txBody>
          <a:bodyPr wrap="none" rtlCol="0">
            <a:spAutoFit/>
          </a:bodyPr>
          <a:lstStyle/>
          <a:p>
            <a:r>
              <a:rPr lang="en-US" dirty="0">
                <a:solidFill>
                  <a:srgbClr val="000000"/>
                </a:solidFill>
              </a:rPr>
              <a:t>Dawn</a:t>
            </a:r>
          </a:p>
        </p:txBody>
      </p:sp>
      <p:sp>
        <p:nvSpPr>
          <p:cNvPr id="7" name="TextBox 6">
            <a:extLst>
              <a:ext uri="{FF2B5EF4-FFF2-40B4-BE49-F238E27FC236}">
                <a16:creationId xmlns:a16="http://schemas.microsoft.com/office/drawing/2014/main" id="{6E08ECBE-690C-3C93-D0B4-948197E46EE1}"/>
              </a:ext>
            </a:extLst>
          </p:cNvPr>
          <p:cNvSpPr txBox="1"/>
          <p:nvPr/>
        </p:nvSpPr>
        <p:spPr>
          <a:xfrm>
            <a:off x="59660" y="2104851"/>
            <a:ext cx="710451" cy="369332"/>
          </a:xfrm>
          <a:prstGeom prst="rect">
            <a:avLst/>
          </a:prstGeom>
          <a:noFill/>
        </p:spPr>
        <p:txBody>
          <a:bodyPr wrap="none" rtlCol="0">
            <a:spAutoFit/>
          </a:bodyPr>
          <a:lstStyle/>
          <a:p>
            <a:r>
              <a:rPr lang="en-US" dirty="0">
                <a:solidFill>
                  <a:srgbClr val="000000"/>
                </a:solidFill>
              </a:rPr>
              <a:t>Dusk</a:t>
            </a:r>
          </a:p>
        </p:txBody>
      </p:sp>
      <p:sp>
        <p:nvSpPr>
          <p:cNvPr id="8" name="TextBox 7">
            <a:extLst>
              <a:ext uri="{FF2B5EF4-FFF2-40B4-BE49-F238E27FC236}">
                <a16:creationId xmlns:a16="http://schemas.microsoft.com/office/drawing/2014/main" id="{C6E425D2-8EB5-881E-E109-0614D5CFF66B}"/>
              </a:ext>
            </a:extLst>
          </p:cNvPr>
          <p:cNvSpPr txBox="1"/>
          <p:nvPr/>
        </p:nvSpPr>
        <p:spPr>
          <a:xfrm>
            <a:off x="2670311" y="6120556"/>
            <a:ext cx="710451" cy="369332"/>
          </a:xfrm>
          <a:prstGeom prst="rect">
            <a:avLst/>
          </a:prstGeom>
          <a:noFill/>
        </p:spPr>
        <p:txBody>
          <a:bodyPr wrap="none" rtlCol="0">
            <a:spAutoFit/>
          </a:bodyPr>
          <a:lstStyle/>
          <a:p>
            <a:r>
              <a:rPr lang="en-US" dirty="0">
                <a:solidFill>
                  <a:srgbClr val="000000"/>
                </a:solidFill>
              </a:rPr>
              <a:t>Inner</a:t>
            </a:r>
          </a:p>
        </p:txBody>
      </p:sp>
      <p:sp>
        <p:nvSpPr>
          <p:cNvPr id="9" name="TextBox 8">
            <a:extLst>
              <a:ext uri="{FF2B5EF4-FFF2-40B4-BE49-F238E27FC236}">
                <a16:creationId xmlns:a16="http://schemas.microsoft.com/office/drawing/2014/main" id="{27DBB7DA-2787-1FB3-19FA-21E42EB87529}"/>
              </a:ext>
            </a:extLst>
          </p:cNvPr>
          <p:cNvSpPr txBox="1"/>
          <p:nvPr/>
        </p:nvSpPr>
        <p:spPr>
          <a:xfrm>
            <a:off x="798679" y="6120556"/>
            <a:ext cx="761747" cy="369332"/>
          </a:xfrm>
          <a:prstGeom prst="rect">
            <a:avLst/>
          </a:prstGeom>
          <a:noFill/>
        </p:spPr>
        <p:txBody>
          <a:bodyPr wrap="none" rtlCol="0">
            <a:spAutoFit/>
          </a:bodyPr>
          <a:lstStyle/>
          <a:p>
            <a:r>
              <a:rPr lang="en-US" dirty="0">
                <a:solidFill>
                  <a:srgbClr val="000000"/>
                </a:solidFill>
              </a:rPr>
              <a:t>Outer</a:t>
            </a:r>
          </a:p>
        </p:txBody>
      </p:sp>
      <p:pic>
        <p:nvPicPr>
          <p:cNvPr id="2" name="Picture 1">
            <a:extLst>
              <a:ext uri="{FF2B5EF4-FFF2-40B4-BE49-F238E27FC236}">
                <a16:creationId xmlns:a16="http://schemas.microsoft.com/office/drawing/2014/main" id="{A276204D-AB7D-999A-8972-EAD80C5BDAE7}"/>
              </a:ext>
            </a:extLst>
          </p:cNvPr>
          <p:cNvPicPr>
            <a:picLocks noChangeAspect="1"/>
          </p:cNvPicPr>
          <p:nvPr/>
        </p:nvPicPr>
        <p:blipFill>
          <a:blip r:embed="rId3"/>
          <a:stretch>
            <a:fillRect/>
          </a:stretch>
        </p:blipFill>
        <p:spPr>
          <a:xfrm>
            <a:off x="656562" y="737444"/>
            <a:ext cx="3855308" cy="5486400"/>
          </a:xfrm>
          <a:prstGeom prst="rect">
            <a:avLst/>
          </a:prstGeom>
        </p:spPr>
      </p:pic>
      <p:pic>
        <p:nvPicPr>
          <p:cNvPr id="4" name="Picture 3">
            <a:extLst>
              <a:ext uri="{FF2B5EF4-FFF2-40B4-BE49-F238E27FC236}">
                <a16:creationId xmlns:a16="http://schemas.microsoft.com/office/drawing/2014/main" id="{C2097793-21F8-CED0-4D1F-3252BEC610F8}"/>
              </a:ext>
            </a:extLst>
          </p:cNvPr>
          <p:cNvPicPr>
            <a:picLocks noChangeAspect="1"/>
          </p:cNvPicPr>
          <p:nvPr/>
        </p:nvPicPr>
        <p:blipFill rotWithShape="1">
          <a:blip r:embed="rId4"/>
          <a:srcRect l="1332"/>
          <a:stretch/>
        </p:blipFill>
        <p:spPr>
          <a:xfrm>
            <a:off x="4547951" y="737444"/>
            <a:ext cx="3803983" cy="5486400"/>
          </a:xfrm>
          <a:prstGeom prst="rect">
            <a:avLst/>
          </a:prstGeom>
        </p:spPr>
      </p:pic>
      <p:pic>
        <p:nvPicPr>
          <p:cNvPr id="10" name="Picture 9">
            <a:extLst>
              <a:ext uri="{FF2B5EF4-FFF2-40B4-BE49-F238E27FC236}">
                <a16:creationId xmlns:a16="http://schemas.microsoft.com/office/drawing/2014/main" id="{EB7DA8FF-6C1A-0934-B999-C67E0476D98E}"/>
              </a:ext>
            </a:extLst>
          </p:cNvPr>
          <p:cNvPicPr>
            <a:picLocks noChangeAspect="1"/>
          </p:cNvPicPr>
          <p:nvPr/>
        </p:nvPicPr>
        <p:blipFill>
          <a:blip r:embed="rId5"/>
          <a:stretch>
            <a:fillRect/>
          </a:stretch>
        </p:blipFill>
        <p:spPr>
          <a:xfrm>
            <a:off x="8336692" y="737444"/>
            <a:ext cx="3855308" cy="54864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66A9F37-E284-1DE1-264B-265D8FF55CE4}"/>
                  </a:ext>
                </a:extLst>
              </p:cNvPr>
              <p:cNvSpPr txBox="1"/>
              <p:nvPr/>
            </p:nvSpPr>
            <p:spPr>
              <a:xfrm>
                <a:off x="110660" y="608670"/>
                <a:ext cx="625492" cy="369332"/>
              </a:xfrm>
              <a:prstGeom prst="rect">
                <a:avLst/>
              </a:prstGeom>
              <a:noFill/>
            </p:spPr>
            <p:txBody>
              <a:bodyPr wrap="none" rtlCol="0">
                <a:spAutoFit/>
              </a:bodyPr>
              <a:lstStyle/>
              <a:p>
                <a:r>
                  <a:rPr lang="en-US" dirty="0" err="1">
                    <a:solidFill>
                      <a:srgbClr val="000000"/>
                    </a:solidFill>
                  </a:rPr>
                  <a:t>Ey</a:t>
                </a:r>
                <a:r>
                  <a:rPr lang="en-US" dirty="0">
                    <a:solidFill>
                      <a:srgbClr val="00B050"/>
                    </a:solidFill>
                    <a:ea typeface="Cambria Math" panose="02040503050406030204" pitchFamily="18" charset="0"/>
                  </a:rPr>
                  <a:t> </a:t>
                </a: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m:t>
                    </m:r>
                  </m:oMath>
                </a14:m>
                <a:endParaRPr lang="en-US" dirty="0">
                  <a:solidFill>
                    <a:srgbClr val="000000"/>
                  </a:solidFill>
                </a:endParaRPr>
              </a:p>
            </p:txBody>
          </p:sp>
        </mc:Choice>
        <mc:Fallback xmlns="">
          <p:sp>
            <p:nvSpPr>
              <p:cNvPr id="11" name="TextBox 10">
                <a:extLst>
                  <a:ext uri="{FF2B5EF4-FFF2-40B4-BE49-F238E27FC236}">
                    <a16:creationId xmlns:a16="http://schemas.microsoft.com/office/drawing/2014/main" id="{E66A9F37-E284-1DE1-264B-265D8FF55CE4}"/>
                  </a:ext>
                </a:extLst>
              </p:cNvPr>
              <p:cNvSpPr txBox="1">
                <a:spLocks noRot="1" noChangeAspect="1" noMove="1" noResize="1" noEditPoints="1" noAdjustHandles="1" noChangeArrowheads="1" noChangeShapeType="1" noTextEdit="1"/>
              </p:cNvSpPr>
              <p:nvPr/>
            </p:nvSpPr>
            <p:spPr>
              <a:xfrm>
                <a:off x="110660" y="608670"/>
                <a:ext cx="625492" cy="369332"/>
              </a:xfrm>
              <a:prstGeom prst="rect">
                <a:avLst/>
              </a:prstGeom>
              <a:blipFill>
                <a:blip r:embed="rId6"/>
                <a:stretch>
                  <a:fillRect l="-7843" t="-10345" b="-27586"/>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5F2810D0-6415-471C-F70A-9C9E219134BD}"/>
              </a:ext>
            </a:extLst>
          </p:cNvPr>
          <p:cNvCxnSpPr>
            <a:cxnSpLocks/>
            <a:stCxn id="11" idx="3"/>
          </p:cNvCxnSpPr>
          <p:nvPr/>
        </p:nvCxnSpPr>
        <p:spPr>
          <a:xfrm>
            <a:off x="736152" y="793336"/>
            <a:ext cx="966545" cy="238445"/>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48987E-3C9D-8009-1FF0-D2512B14CA5F}"/>
              </a:ext>
            </a:extLst>
          </p:cNvPr>
          <p:cNvCxnSpPr>
            <a:cxnSpLocks/>
            <a:stCxn id="11" idx="2"/>
          </p:cNvCxnSpPr>
          <p:nvPr/>
        </p:nvCxnSpPr>
        <p:spPr>
          <a:xfrm>
            <a:off x="423406" y="978002"/>
            <a:ext cx="575400" cy="4011457"/>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D9B700E-779A-CF0F-CE34-4F5001F0EAEE}"/>
                  </a:ext>
                </a:extLst>
              </p:cNvPr>
              <p:cNvSpPr txBox="1"/>
              <p:nvPr/>
            </p:nvSpPr>
            <p:spPr>
              <a:xfrm>
                <a:off x="7644049" y="538999"/>
                <a:ext cx="625492" cy="369332"/>
              </a:xfrm>
              <a:prstGeom prst="rect">
                <a:avLst/>
              </a:prstGeom>
              <a:noFill/>
            </p:spPr>
            <p:txBody>
              <a:bodyPr wrap="none" rtlCol="0">
                <a:spAutoFit/>
              </a:bodyPr>
              <a:lstStyle/>
              <a:p>
                <a:r>
                  <a:rPr lang="en-US" dirty="0" err="1">
                    <a:solidFill>
                      <a:srgbClr val="000000"/>
                    </a:solidFill>
                  </a:rPr>
                  <a:t>Bz</a:t>
                </a:r>
                <a:r>
                  <a:rPr lang="en-US" dirty="0">
                    <a:solidFill>
                      <a:srgbClr val="00B050"/>
                    </a:solidFill>
                    <a:ea typeface="Cambria Math" panose="02040503050406030204" pitchFamily="18" charset="0"/>
                  </a:rPr>
                  <a:t> </a:t>
                </a: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m:t>
                    </m:r>
                  </m:oMath>
                </a14:m>
                <a:endParaRPr lang="en-US" dirty="0">
                  <a:solidFill>
                    <a:srgbClr val="000000"/>
                  </a:solidFill>
                </a:endParaRPr>
              </a:p>
            </p:txBody>
          </p:sp>
        </mc:Choice>
        <mc:Fallback xmlns="">
          <p:sp>
            <p:nvSpPr>
              <p:cNvPr id="18" name="TextBox 17">
                <a:extLst>
                  <a:ext uri="{FF2B5EF4-FFF2-40B4-BE49-F238E27FC236}">
                    <a16:creationId xmlns:a16="http://schemas.microsoft.com/office/drawing/2014/main" id="{CD9B700E-779A-CF0F-CE34-4F5001F0EAEE}"/>
                  </a:ext>
                </a:extLst>
              </p:cNvPr>
              <p:cNvSpPr txBox="1">
                <a:spLocks noRot="1" noChangeAspect="1" noMove="1" noResize="1" noEditPoints="1" noAdjustHandles="1" noChangeArrowheads="1" noChangeShapeType="1" noTextEdit="1"/>
              </p:cNvSpPr>
              <p:nvPr/>
            </p:nvSpPr>
            <p:spPr>
              <a:xfrm>
                <a:off x="7644049" y="538999"/>
                <a:ext cx="625492" cy="369332"/>
              </a:xfrm>
              <a:prstGeom prst="rect">
                <a:avLst/>
              </a:prstGeom>
              <a:blipFill>
                <a:blip r:embed="rId7"/>
                <a:stretch>
                  <a:fillRect l="-5882" t="-6667" b="-26667"/>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290D0E42-A4EB-D956-36C5-39EF254CAB39}"/>
              </a:ext>
            </a:extLst>
          </p:cNvPr>
          <p:cNvCxnSpPr>
            <a:cxnSpLocks/>
            <a:stCxn id="18" idx="1"/>
          </p:cNvCxnSpPr>
          <p:nvPr/>
        </p:nvCxnSpPr>
        <p:spPr>
          <a:xfrm flipH="1">
            <a:off x="6639951" y="723665"/>
            <a:ext cx="1004098" cy="677500"/>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CBE0D94B-CC9C-E248-F150-B996D9CCD64D}"/>
                  </a:ext>
                </a:extLst>
              </p:cNvPr>
              <p:cNvSpPr txBox="1"/>
              <p:nvPr/>
            </p:nvSpPr>
            <p:spPr>
              <a:xfrm>
                <a:off x="7588105" y="6110758"/>
                <a:ext cx="777777" cy="369332"/>
              </a:xfrm>
              <a:prstGeom prst="rect">
                <a:avLst/>
              </a:prstGeom>
              <a:noFill/>
            </p:spPr>
            <p:txBody>
              <a:bodyPr wrap="none" rtlCol="0">
                <a:spAutoFit/>
              </a:bodyPr>
              <a:lstStyle/>
              <a:p>
                <a:r>
                  <a:rPr lang="en-US" dirty="0" err="1">
                    <a:solidFill>
                      <a:srgbClr val="000000"/>
                    </a:solidFill>
                  </a:rPr>
                  <a:t>V⊥x</a:t>
                </a:r>
                <a:r>
                  <a:rPr lang="en-US" dirty="0">
                    <a:solidFill>
                      <a:srgbClr val="000000"/>
                    </a:solidFill>
                  </a:rPr>
                  <a:t> </a:t>
                </a: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m:t>
                    </m:r>
                  </m:oMath>
                </a14:m>
                <a:endParaRPr lang="en-US" dirty="0">
                  <a:solidFill>
                    <a:srgbClr val="000000"/>
                  </a:solidFill>
                </a:endParaRPr>
              </a:p>
            </p:txBody>
          </p:sp>
        </mc:Choice>
        <mc:Fallback>
          <p:sp>
            <p:nvSpPr>
              <p:cNvPr id="22" name="TextBox 21">
                <a:extLst>
                  <a:ext uri="{FF2B5EF4-FFF2-40B4-BE49-F238E27FC236}">
                    <a16:creationId xmlns:a16="http://schemas.microsoft.com/office/drawing/2014/main" id="{CBE0D94B-CC9C-E248-F150-B996D9CCD64D}"/>
                  </a:ext>
                </a:extLst>
              </p:cNvPr>
              <p:cNvSpPr txBox="1">
                <a:spLocks noRot="1" noChangeAspect="1" noMove="1" noResize="1" noEditPoints="1" noAdjustHandles="1" noChangeArrowheads="1" noChangeShapeType="1" noTextEdit="1"/>
              </p:cNvSpPr>
              <p:nvPr/>
            </p:nvSpPr>
            <p:spPr>
              <a:xfrm>
                <a:off x="7588105" y="6110758"/>
                <a:ext cx="777777" cy="369332"/>
              </a:xfrm>
              <a:prstGeom prst="rect">
                <a:avLst/>
              </a:prstGeom>
              <a:blipFill>
                <a:blip r:embed="rId8"/>
                <a:stretch>
                  <a:fillRect l="-6452" t="-6452" b="-22581"/>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F9C5D89F-7780-1112-35E7-783F202D2EC9}"/>
              </a:ext>
            </a:extLst>
          </p:cNvPr>
          <p:cNvCxnSpPr>
            <a:cxnSpLocks/>
          </p:cNvCxnSpPr>
          <p:nvPr/>
        </p:nvCxnSpPr>
        <p:spPr>
          <a:xfrm flipV="1">
            <a:off x="8119872" y="5683348"/>
            <a:ext cx="1263279" cy="477054"/>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B79DCC-B074-A2FB-EF60-DA37776A30A0}"/>
                  </a:ext>
                </a:extLst>
              </p:cNvPr>
              <p:cNvSpPr txBox="1"/>
              <p:nvPr/>
            </p:nvSpPr>
            <p:spPr>
              <a:xfrm>
                <a:off x="8746294" y="580887"/>
                <a:ext cx="777777" cy="369332"/>
              </a:xfrm>
              <a:prstGeom prst="rect">
                <a:avLst/>
              </a:prstGeom>
              <a:noFill/>
            </p:spPr>
            <p:txBody>
              <a:bodyPr wrap="none" rtlCol="0">
                <a:spAutoFit/>
              </a:bodyPr>
              <a:lstStyle/>
              <a:p>
                <a:r>
                  <a:rPr lang="en-US" dirty="0" err="1">
                    <a:solidFill>
                      <a:srgbClr val="000000"/>
                    </a:solidFill>
                  </a:rPr>
                  <a:t>V⊥x</a:t>
                </a:r>
                <a:r>
                  <a:rPr lang="en-US" dirty="0">
                    <a:solidFill>
                      <a:srgbClr val="000000"/>
                    </a:solidFill>
                  </a:rPr>
                  <a:t> </a:t>
                </a:r>
                <a14:m>
                  <m:oMath xmlns:m="http://schemas.openxmlformats.org/officeDocument/2006/math">
                    <m:r>
                      <a:rPr lang="en-US" i="1" smtClean="0">
                        <a:solidFill>
                          <a:srgbClr val="FF3B3B"/>
                        </a:solidFill>
                        <a:latin typeface="Cambria Math" panose="02040503050406030204" pitchFamily="18" charset="0"/>
                        <a:ea typeface="Cambria Math" panose="02040503050406030204" pitchFamily="18" charset="0"/>
                      </a:rPr>
                      <m:t>↓</m:t>
                    </m:r>
                  </m:oMath>
                </a14:m>
                <a:endParaRPr lang="en-US" dirty="0">
                  <a:solidFill>
                    <a:srgbClr val="000000"/>
                  </a:solidFill>
                </a:endParaRPr>
              </a:p>
            </p:txBody>
          </p:sp>
        </mc:Choice>
        <mc:Fallback xmlns="">
          <p:sp>
            <p:nvSpPr>
              <p:cNvPr id="26" name="TextBox 25">
                <a:extLst>
                  <a:ext uri="{FF2B5EF4-FFF2-40B4-BE49-F238E27FC236}">
                    <a16:creationId xmlns:a16="http://schemas.microsoft.com/office/drawing/2014/main" id="{07B79DCC-B074-A2FB-EF60-DA37776A30A0}"/>
                  </a:ext>
                </a:extLst>
              </p:cNvPr>
              <p:cNvSpPr txBox="1">
                <a:spLocks noRot="1" noChangeAspect="1" noMove="1" noResize="1" noEditPoints="1" noAdjustHandles="1" noChangeArrowheads="1" noChangeShapeType="1" noTextEdit="1"/>
              </p:cNvSpPr>
              <p:nvPr/>
            </p:nvSpPr>
            <p:spPr>
              <a:xfrm>
                <a:off x="8746294" y="580887"/>
                <a:ext cx="777777" cy="369332"/>
              </a:xfrm>
              <a:prstGeom prst="rect">
                <a:avLst/>
              </a:prstGeom>
              <a:blipFill>
                <a:blip r:embed="rId9"/>
                <a:stretch>
                  <a:fillRect l="-6452" t="-10000" b="-26667"/>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3B6F54BF-C422-AAEA-1FC5-5FA0418A14BA}"/>
              </a:ext>
            </a:extLst>
          </p:cNvPr>
          <p:cNvCxnSpPr>
            <a:cxnSpLocks/>
            <a:stCxn id="26" idx="2"/>
          </p:cNvCxnSpPr>
          <p:nvPr/>
        </p:nvCxnSpPr>
        <p:spPr>
          <a:xfrm flipH="1">
            <a:off x="8886923" y="950219"/>
            <a:ext cx="248260" cy="850446"/>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74D1F8F-78BC-7026-A897-91125525BF52}"/>
              </a:ext>
            </a:extLst>
          </p:cNvPr>
          <p:cNvSpPr txBox="1"/>
          <p:nvPr/>
        </p:nvSpPr>
        <p:spPr>
          <a:xfrm>
            <a:off x="2215417" y="5489932"/>
            <a:ext cx="593432" cy="477054"/>
          </a:xfrm>
          <a:prstGeom prst="rect">
            <a:avLst/>
          </a:prstGeom>
          <a:noFill/>
        </p:spPr>
        <p:txBody>
          <a:bodyPr wrap="none" rtlCol="0">
            <a:spAutoFit/>
          </a:bodyPr>
          <a:lstStyle/>
          <a:p>
            <a:r>
              <a:rPr lang="en-US" sz="2500" dirty="0">
                <a:solidFill>
                  <a:srgbClr val="000000"/>
                </a:solidFill>
                <a:latin typeface="Lucida Blackletter" pitchFamily="2" charset="77"/>
                <a:ea typeface="Palatino" pitchFamily="2" charset="77"/>
                <a:cs typeface="Apple Chancery" panose="03020702040506060504" pitchFamily="66" charset="-79"/>
              </a:rPr>
              <a:t>(2)</a:t>
            </a:r>
          </a:p>
        </p:txBody>
      </p:sp>
      <p:sp>
        <p:nvSpPr>
          <p:cNvPr id="34" name="TextBox 33">
            <a:extLst>
              <a:ext uri="{FF2B5EF4-FFF2-40B4-BE49-F238E27FC236}">
                <a16:creationId xmlns:a16="http://schemas.microsoft.com/office/drawing/2014/main" id="{621894AB-B438-9DEC-9F1B-AC93AACC5F34}"/>
              </a:ext>
            </a:extLst>
          </p:cNvPr>
          <p:cNvSpPr txBox="1"/>
          <p:nvPr/>
        </p:nvSpPr>
        <p:spPr>
          <a:xfrm>
            <a:off x="9967630" y="5489932"/>
            <a:ext cx="593432" cy="477054"/>
          </a:xfrm>
          <a:prstGeom prst="rect">
            <a:avLst/>
          </a:prstGeom>
          <a:noFill/>
        </p:spPr>
        <p:txBody>
          <a:bodyPr wrap="none" rtlCol="0">
            <a:spAutoFit/>
          </a:bodyPr>
          <a:lstStyle/>
          <a:p>
            <a:r>
              <a:rPr lang="en-US" sz="2500" dirty="0">
                <a:solidFill>
                  <a:srgbClr val="000000"/>
                </a:solidFill>
                <a:latin typeface="Lucida Blackletter" pitchFamily="2" charset="77"/>
                <a:ea typeface="Palatino" pitchFamily="2" charset="77"/>
                <a:cs typeface="Apple Chancery" panose="03020702040506060504" pitchFamily="66" charset="-79"/>
              </a:rPr>
              <a:t>(2)</a:t>
            </a:r>
          </a:p>
        </p:txBody>
      </p:sp>
      <p:sp>
        <p:nvSpPr>
          <p:cNvPr id="35" name="TextBox 34">
            <a:extLst>
              <a:ext uri="{FF2B5EF4-FFF2-40B4-BE49-F238E27FC236}">
                <a16:creationId xmlns:a16="http://schemas.microsoft.com/office/drawing/2014/main" id="{2F18D4B4-1120-DD93-A13E-A2E08B8B4039}"/>
              </a:ext>
            </a:extLst>
          </p:cNvPr>
          <p:cNvSpPr txBox="1"/>
          <p:nvPr/>
        </p:nvSpPr>
        <p:spPr>
          <a:xfrm>
            <a:off x="6120177" y="1025368"/>
            <a:ext cx="593432" cy="477054"/>
          </a:xfrm>
          <a:prstGeom prst="rect">
            <a:avLst/>
          </a:prstGeom>
          <a:noFill/>
        </p:spPr>
        <p:txBody>
          <a:bodyPr wrap="none" rtlCol="0">
            <a:spAutoFit/>
          </a:bodyPr>
          <a:lstStyle/>
          <a:p>
            <a:r>
              <a:rPr lang="en-US" sz="2500" dirty="0">
                <a:solidFill>
                  <a:srgbClr val="000000"/>
                </a:solidFill>
                <a:latin typeface="Lucida Blackletter" pitchFamily="2" charset="77"/>
                <a:ea typeface="Palatino" pitchFamily="2" charset="77"/>
                <a:cs typeface="Apple Chancery" panose="03020702040506060504" pitchFamily="66" charset="-79"/>
              </a:rPr>
              <a:t>(1)</a:t>
            </a:r>
          </a:p>
        </p:txBody>
      </p:sp>
      <p:sp>
        <p:nvSpPr>
          <p:cNvPr id="36" name="TextBox 35">
            <a:extLst>
              <a:ext uri="{FF2B5EF4-FFF2-40B4-BE49-F238E27FC236}">
                <a16:creationId xmlns:a16="http://schemas.microsoft.com/office/drawing/2014/main" id="{4CE619E2-D443-E938-20B0-FBE8CE9FCA67}"/>
              </a:ext>
            </a:extLst>
          </p:cNvPr>
          <p:cNvSpPr txBox="1"/>
          <p:nvPr/>
        </p:nvSpPr>
        <p:spPr>
          <a:xfrm>
            <a:off x="2179450" y="1025368"/>
            <a:ext cx="593432" cy="477054"/>
          </a:xfrm>
          <a:prstGeom prst="rect">
            <a:avLst/>
          </a:prstGeom>
          <a:noFill/>
        </p:spPr>
        <p:txBody>
          <a:bodyPr wrap="none" rtlCol="0">
            <a:spAutoFit/>
          </a:bodyPr>
          <a:lstStyle/>
          <a:p>
            <a:r>
              <a:rPr lang="en-US" sz="2500" dirty="0">
                <a:solidFill>
                  <a:srgbClr val="000000"/>
                </a:solidFill>
                <a:latin typeface="Lucida Blackletter" pitchFamily="2" charset="77"/>
                <a:ea typeface="Palatino" pitchFamily="2" charset="77"/>
                <a:cs typeface="Apple Chancery" panose="03020702040506060504" pitchFamily="66" charset="-79"/>
              </a:rPr>
              <a:t>(1)</a:t>
            </a:r>
          </a:p>
        </p:txBody>
      </p:sp>
      <p:sp>
        <p:nvSpPr>
          <p:cNvPr id="5" name="TextBox 4">
            <a:extLst>
              <a:ext uri="{FF2B5EF4-FFF2-40B4-BE49-F238E27FC236}">
                <a16:creationId xmlns:a16="http://schemas.microsoft.com/office/drawing/2014/main" id="{4F58A099-152A-8B86-AE93-8D30DB7A6079}"/>
              </a:ext>
            </a:extLst>
          </p:cNvPr>
          <p:cNvSpPr txBox="1"/>
          <p:nvPr/>
        </p:nvSpPr>
        <p:spPr>
          <a:xfrm>
            <a:off x="1726703" y="6198317"/>
            <a:ext cx="466794" cy="369332"/>
          </a:xfrm>
          <a:prstGeom prst="rect">
            <a:avLst/>
          </a:prstGeom>
          <a:noFill/>
        </p:spPr>
        <p:txBody>
          <a:bodyPr wrap="none" rtlCol="0">
            <a:spAutoFit/>
          </a:bodyPr>
          <a:lstStyle/>
          <a:p>
            <a:r>
              <a:rPr lang="en-US" b="1" dirty="0" err="1">
                <a:solidFill>
                  <a:srgbClr val="000000"/>
                </a:solidFill>
              </a:rPr>
              <a:t>Ey</a:t>
            </a:r>
            <a:endParaRPr lang="en-US" b="1" dirty="0">
              <a:solidFill>
                <a:srgbClr val="000000"/>
              </a:solidFill>
            </a:endParaRPr>
          </a:p>
        </p:txBody>
      </p:sp>
      <p:sp>
        <p:nvSpPr>
          <p:cNvPr id="12" name="TextBox 11">
            <a:extLst>
              <a:ext uri="{FF2B5EF4-FFF2-40B4-BE49-F238E27FC236}">
                <a16:creationId xmlns:a16="http://schemas.microsoft.com/office/drawing/2014/main" id="{9FF1A400-7822-F93A-D59A-5621D4D7166C}"/>
              </a:ext>
            </a:extLst>
          </p:cNvPr>
          <p:cNvSpPr txBox="1"/>
          <p:nvPr/>
        </p:nvSpPr>
        <p:spPr>
          <a:xfrm>
            <a:off x="5774852" y="6198317"/>
            <a:ext cx="466794" cy="369332"/>
          </a:xfrm>
          <a:prstGeom prst="rect">
            <a:avLst/>
          </a:prstGeom>
          <a:noFill/>
        </p:spPr>
        <p:txBody>
          <a:bodyPr wrap="none" rtlCol="0">
            <a:spAutoFit/>
          </a:bodyPr>
          <a:lstStyle/>
          <a:p>
            <a:r>
              <a:rPr lang="en-US" b="1" dirty="0" err="1">
                <a:solidFill>
                  <a:srgbClr val="000000"/>
                </a:solidFill>
              </a:rPr>
              <a:t>Bz</a:t>
            </a:r>
            <a:endParaRPr lang="en-US" b="1" dirty="0">
              <a:solidFill>
                <a:srgbClr val="000000"/>
              </a:solidFill>
            </a:endParaRPr>
          </a:p>
        </p:txBody>
      </p:sp>
      <p:sp>
        <p:nvSpPr>
          <p:cNvPr id="13" name="TextBox 12">
            <a:extLst>
              <a:ext uri="{FF2B5EF4-FFF2-40B4-BE49-F238E27FC236}">
                <a16:creationId xmlns:a16="http://schemas.microsoft.com/office/drawing/2014/main" id="{0110D1FE-72AF-198F-85D5-D4C4435F6D58}"/>
              </a:ext>
            </a:extLst>
          </p:cNvPr>
          <p:cNvSpPr txBox="1"/>
          <p:nvPr/>
        </p:nvSpPr>
        <p:spPr>
          <a:xfrm>
            <a:off x="9823002" y="6198317"/>
            <a:ext cx="623889" cy="369332"/>
          </a:xfrm>
          <a:prstGeom prst="rect">
            <a:avLst/>
          </a:prstGeom>
          <a:noFill/>
        </p:spPr>
        <p:txBody>
          <a:bodyPr wrap="none" rtlCol="0">
            <a:spAutoFit/>
          </a:bodyPr>
          <a:lstStyle/>
          <a:p>
            <a:r>
              <a:rPr lang="en-US" b="1" dirty="0" err="1">
                <a:solidFill>
                  <a:srgbClr val="000000"/>
                </a:solidFill>
              </a:rPr>
              <a:t>V⊥x</a:t>
            </a:r>
            <a:endParaRPr lang="en-US" b="1" dirty="0">
              <a:solidFill>
                <a:srgbClr val="000000"/>
              </a:solidFill>
            </a:endParaRPr>
          </a:p>
        </p:txBody>
      </p:sp>
    </p:spTree>
    <p:extLst>
      <p:ext uri="{BB962C8B-B14F-4D97-AF65-F5344CB8AC3E}">
        <p14:creationId xmlns:p14="http://schemas.microsoft.com/office/powerpoint/2010/main" val="1930244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589B-7040-370B-61D2-7D401F2D1F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4804-CD39-5E49-4E45-F5590B35AFC3}"/>
              </a:ext>
            </a:extLst>
          </p:cNvPr>
          <p:cNvSpPr>
            <a:spLocks noGrp="1"/>
          </p:cNvSpPr>
          <p:nvPr>
            <p:ph idx="1"/>
          </p:nvPr>
        </p:nvSpPr>
        <p:spPr>
          <a:xfrm>
            <a:off x="420914" y="-1"/>
            <a:ext cx="11196286" cy="6653719"/>
          </a:xfrm>
        </p:spPr>
        <p:txBody>
          <a:bodyPr anchor="ctr">
            <a:normAutofit/>
          </a:bodyPr>
          <a:lstStyle/>
          <a:p>
            <a:pPr marL="0" indent="0" algn="ctr">
              <a:buNone/>
            </a:pPr>
            <a:r>
              <a:rPr lang="en-US" sz="3600" dirty="0"/>
              <a:t>Future work &amp; conclusion</a:t>
            </a:r>
          </a:p>
        </p:txBody>
      </p:sp>
    </p:spTree>
    <p:extLst>
      <p:ext uri="{BB962C8B-B14F-4D97-AF65-F5344CB8AC3E}">
        <p14:creationId xmlns:p14="http://schemas.microsoft.com/office/powerpoint/2010/main" val="3887238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400" y="116402"/>
            <a:ext cx="11041200" cy="742924"/>
          </a:xfrm>
        </p:spPr>
        <p:txBody>
          <a:bodyPr/>
          <a:lstStyle/>
          <a:p>
            <a:pPr algn="ctr"/>
            <a:r>
              <a:rPr lang="en-US" dirty="0"/>
              <a:t>Discussion &amp; Conclusion</a:t>
            </a:r>
            <a:endParaRPr lang="sv-SE" dirty="0"/>
          </a:p>
        </p:txBody>
      </p:sp>
      <p:sp>
        <p:nvSpPr>
          <p:cNvPr id="2" name="TextBox 1">
            <a:extLst>
              <a:ext uri="{FF2B5EF4-FFF2-40B4-BE49-F238E27FC236}">
                <a16:creationId xmlns:a16="http://schemas.microsoft.com/office/drawing/2014/main" id="{B7D3750A-7D8D-5D4B-86D9-FFD322314008}"/>
              </a:ext>
            </a:extLst>
          </p:cNvPr>
          <p:cNvSpPr txBox="1"/>
          <p:nvPr/>
        </p:nvSpPr>
        <p:spPr>
          <a:xfrm>
            <a:off x="0" y="6333066"/>
            <a:ext cx="7347284" cy="307777"/>
          </a:xfrm>
          <a:prstGeom prst="rect">
            <a:avLst/>
          </a:prstGeom>
          <a:noFill/>
        </p:spPr>
        <p:txBody>
          <a:bodyPr wrap="square">
            <a:spAutoFit/>
          </a:bodyPr>
          <a:lstStyle/>
          <a:p>
            <a:r>
              <a:rPr lang="en-US" sz="1400" b="0" i="0" u="none" strike="noStrike" dirty="0">
                <a:solidFill>
                  <a:srgbClr val="333333"/>
                </a:solidFill>
                <a:effectLst/>
                <a:latin typeface="Garamond" panose="02020404030301010803" pitchFamily="18" charset="0"/>
              </a:rPr>
              <a:t>Supported by NASA DRIVE Science Center for </a:t>
            </a:r>
            <a:r>
              <a:rPr lang="en-US" sz="1400" b="0" i="0" u="none" strike="noStrike" dirty="0" err="1">
                <a:solidFill>
                  <a:srgbClr val="333333"/>
                </a:solidFill>
                <a:effectLst/>
                <a:latin typeface="Garamond" panose="02020404030301010803" pitchFamily="18" charset="0"/>
              </a:rPr>
              <a:t>Geospace</a:t>
            </a:r>
            <a:r>
              <a:rPr lang="en-US" sz="1400" b="0" i="0" u="none" strike="noStrike" dirty="0">
                <a:solidFill>
                  <a:srgbClr val="333333"/>
                </a:solidFill>
                <a:effectLst/>
                <a:latin typeface="Garamond" panose="02020404030301010803" pitchFamily="18" charset="0"/>
              </a:rPr>
              <a:t> Storms (CGS) - 80NSSC22M0163</a:t>
            </a:r>
            <a:endParaRPr lang="en-US" sz="1400" dirty="0">
              <a:latin typeface="Garamond" panose="02020404030301010803" pitchFamily="18" charset="0"/>
            </a:endParaRPr>
          </a:p>
        </p:txBody>
      </p:sp>
      <p:pic>
        <p:nvPicPr>
          <p:cNvPr id="4" name="Picture 3">
            <a:extLst>
              <a:ext uri="{FF2B5EF4-FFF2-40B4-BE49-F238E27FC236}">
                <a16:creationId xmlns:a16="http://schemas.microsoft.com/office/drawing/2014/main" id="{F58BF083-F405-7CB0-68E2-6463335FCC5B}"/>
              </a:ext>
            </a:extLst>
          </p:cNvPr>
          <p:cNvPicPr>
            <a:picLocks noChangeAspect="1"/>
          </p:cNvPicPr>
          <p:nvPr/>
        </p:nvPicPr>
        <p:blipFill>
          <a:blip r:embed="rId3"/>
          <a:stretch>
            <a:fillRect/>
          </a:stretch>
        </p:blipFill>
        <p:spPr>
          <a:xfrm>
            <a:off x="8785975" y="46165"/>
            <a:ext cx="3406025" cy="564500"/>
          </a:xfrm>
          <a:prstGeom prst="rect">
            <a:avLst/>
          </a:prstGeom>
        </p:spPr>
      </p:pic>
      <p:sp>
        <p:nvSpPr>
          <p:cNvPr id="5" name="TextBox 4">
            <a:extLst>
              <a:ext uri="{FF2B5EF4-FFF2-40B4-BE49-F238E27FC236}">
                <a16:creationId xmlns:a16="http://schemas.microsoft.com/office/drawing/2014/main" id="{089ADFE1-7786-8AAF-C0C7-4CD50DE54656}"/>
              </a:ext>
            </a:extLst>
          </p:cNvPr>
          <p:cNvSpPr txBox="1"/>
          <p:nvPr/>
        </p:nvSpPr>
        <p:spPr>
          <a:xfrm>
            <a:off x="3937000" y="789089"/>
            <a:ext cx="4318000" cy="323165"/>
          </a:xfrm>
          <a:prstGeom prst="rect">
            <a:avLst/>
          </a:prstGeom>
          <a:noFill/>
        </p:spPr>
        <p:txBody>
          <a:bodyPr wrap="square" rtlCol="0">
            <a:spAutoFit/>
          </a:bodyPr>
          <a:lstStyle/>
          <a:p>
            <a:pPr algn="ctr"/>
            <a:r>
              <a:rPr lang="en-US" sz="1500" b="1" dirty="0">
                <a:solidFill>
                  <a:srgbClr val="000000"/>
                </a:solidFill>
              </a:rPr>
              <a:t>Summary</a:t>
            </a:r>
          </a:p>
        </p:txBody>
      </p:sp>
      <p:sp>
        <p:nvSpPr>
          <p:cNvPr id="6" name="TextBox 5">
            <a:extLst>
              <a:ext uri="{FF2B5EF4-FFF2-40B4-BE49-F238E27FC236}">
                <a16:creationId xmlns:a16="http://schemas.microsoft.com/office/drawing/2014/main" id="{AA3EBEC6-2EE7-C8F5-DBE1-FABFAE46083D}"/>
              </a:ext>
            </a:extLst>
          </p:cNvPr>
          <p:cNvSpPr txBox="1"/>
          <p:nvPr/>
        </p:nvSpPr>
        <p:spPr>
          <a:xfrm>
            <a:off x="3937000" y="3838076"/>
            <a:ext cx="4318000" cy="323165"/>
          </a:xfrm>
          <a:prstGeom prst="rect">
            <a:avLst/>
          </a:prstGeom>
          <a:noFill/>
        </p:spPr>
        <p:txBody>
          <a:bodyPr wrap="square" rtlCol="0">
            <a:spAutoFit/>
          </a:bodyPr>
          <a:lstStyle/>
          <a:p>
            <a:pPr algn="ctr"/>
            <a:r>
              <a:rPr lang="en-US" sz="1500" b="1" dirty="0">
                <a:solidFill>
                  <a:srgbClr val="000000"/>
                </a:solidFill>
              </a:rPr>
              <a:t>Future Work</a:t>
            </a:r>
          </a:p>
        </p:txBody>
      </p:sp>
      <p:sp>
        <p:nvSpPr>
          <p:cNvPr id="7" name="TextBox 6">
            <a:extLst>
              <a:ext uri="{FF2B5EF4-FFF2-40B4-BE49-F238E27FC236}">
                <a16:creationId xmlns:a16="http://schemas.microsoft.com/office/drawing/2014/main" id="{ECFF9394-7F09-06A0-FB9C-EC679866679C}"/>
              </a:ext>
            </a:extLst>
          </p:cNvPr>
          <p:cNvSpPr txBox="1"/>
          <p:nvPr/>
        </p:nvSpPr>
        <p:spPr>
          <a:xfrm>
            <a:off x="575400" y="1252753"/>
            <a:ext cx="11041199" cy="2308324"/>
          </a:xfrm>
          <a:prstGeom prst="rect">
            <a:avLst/>
          </a:prstGeom>
          <a:noFill/>
        </p:spPr>
        <p:txBody>
          <a:bodyPr wrap="square" rtlCol="0">
            <a:spAutoFit/>
          </a:bodyPr>
          <a:lstStyle/>
          <a:p>
            <a:r>
              <a:rPr lang="en-US" u="sng" dirty="0">
                <a:solidFill>
                  <a:srgbClr val="000000"/>
                </a:solidFill>
              </a:rPr>
              <a:t>During storm times:</a:t>
            </a:r>
          </a:p>
          <a:p>
            <a:pPr marL="342900" indent="-342900">
              <a:buFont typeface="+mj-lt"/>
              <a:buAutoNum type="arabicPeriod"/>
            </a:pPr>
            <a:endParaRPr lang="en-US" dirty="0">
              <a:solidFill>
                <a:srgbClr val="000000"/>
              </a:solidFill>
            </a:endParaRPr>
          </a:p>
          <a:p>
            <a:pPr marL="342900" indent="-342900">
              <a:buFont typeface="+mj-lt"/>
              <a:buAutoNum type="arabicPeriod"/>
            </a:pPr>
            <a:r>
              <a:rPr lang="en-US" b="1" dirty="0">
                <a:solidFill>
                  <a:srgbClr val="000000"/>
                </a:solidFill>
              </a:rPr>
              <a:t>Elevated </a:t>
            </a:r>
            <a:r>
              <a:rPr lang="en-US" b="1" dirty="0" err="1">
                <a:solidFill>
                  <a:srgbClr val="000000"/>
                </a:solidFill>
              </a:rPr>
              <a:t>Ey</a:t>
            </a:r>
            <a:r>
              <a:rPr lang="en-US" dirty="0">
                <a:solidFill>
                  <a:srgbClr val="000000"/>
                </a:solidFill>
              </a:rPr>
              <a:t> occurs with </a:t>
            </a:r>
            <a:r>
              <a:rPr lang="en-US" b="1" dirty="0">
                <a:solidFill>
                  <a:srgbClr val="000000"/>
                </a:solidFill>
              </a:rPr>
              <a:t>increased </a:t>
            </a:r>
            <a:r>
              <a:rPr lang="en-US" b="1" dirty="0" err="1">
                <a:solidFill>
                  <a:srgbClr val="000000"/>
                </a:solidFill>
              </a:rPr>
              <a:t>Bz</a:t>
            </a:r>
            <a:r>
              <a:rPr lang="en-US" dirty="0">
                <a:solidFill>
                  <a:srgbClr val="000000"/>
                </a:solidFill>
              </a:rPr>
              <a:t>, and </a:t>
            </a:r>
            <a:r>
              <a:rPr lang="en-US" b="1" dirty="0">
                <a:solidFill>
                  <a:srgbClr val="000000"/>
                </a:solidFill>
              </a:rPr>
              <a:t>limited enhancement of </a:t>
            </a:r>
            <a:r>
              <a:rPr lang="en-US" dirty="0" err="1">
                <a:solidFill>
                  <a:srgbClr val="000000"/>
                </a:solidFill>
              </a:rPr>
              <a:t>V⊥x</a:t>
            </a:r>
            <a:r>
              <a:rPr lang="en-US" dirty="0">
                <a:solidFill>
                  <a:srgbClr val="000000"/>
                </a:solidFill>
              </a:rPr>
              <a:t>.  This remains throughout the whole magnetotail</a:t>
            </a:r>
          </a:p>
          <a:p>
            <a:pPr marL="342900" indent="-342900">
              <a:buFont typeface="+mj-lt"/>
              <a:buAutoNum type="arabicPeriod"/>
            </a:pPr>
            <a:endParaRPr lang="en-US" dirty="0">
              <a:solidFill>
                <a:srgbClr val="000000"/>
              </a:solidFill>
            </a:endParaRPr>
          </a:p>
          <a:p>
            <a:pPr marL="342900" indent="-342900">
              <a:buFont typeface="+mj-lt"/>
              <a:buAutoNum type="arabicPeriod"/>
            </a:pPr>
            <a:r>
              <a:rPr lang="en-US" b="1" dirty="0">
                <a:solidFill>
                  <a:srgbClr val="000000"/>
                </a:solidFill>
              </a:rPr>
              <a:t>Inner-Dusk observations showing more dipolar signatures</a:t>
            </a:r>
            <a:r>
              <a:rPr lang="en-US" dirty="0">
                <a:solidFill>
                  <a:srgbClr val="000000"/>
                </a:solidFill>
              </a:rPr>
              <a:t>, while </a:t>
            </a:r>
            <a:r>
              <a:rPr lang="en-US" b="1" dirty="0">
                <a:solidFill>
                  <a:srgbClr val="000000"/>
                </a:solidFill>
              </a:rPr>
              <a:t>Outer-Dawn</a:t>
            </a:r>
            <a:r>
              <a:rPr lang="en-US" dirty="0">
                <a:solidFill>
                  <a:srgbClr val="000000"/>
                </a:solidFill>
              </a:rPr>
              <a:t> indicated </a:t>
            </a:r>
            <a:r>
              <a:rPr lang="en-US" b="1" dirty="0">
                <a:solidFill>
                  <a:srgbClr val="000000"/>
                </a:solidFill>
              </a:rPr>
              <a:t>relatively faster flows</a:t>
            </a:r>
            <a:endParaRPr lang="en-US" dirty="0">
              <a:solidFill>
                <a:srgbClr val="000000"/>
              </a:solidFill>
            </a:endParaRPr>
          </a:p>
          <a:p>
            <a:pPr marL="342900" indent="-342900">
              <a:buFont typeface="+mj-lt"/>
              <a:buAutoNum type="arabicPeriod"/>
            </a:pPr>
            <a:endParaRPr lang="en-US" dirty="0">
              <a:solidFill>
                <a:srgbClr val="000000"/>
              </a:solidFill>
            </a:endParaRPr>
          </a:p>
        </p:txBody>
      </p:sp>
      <p:sp>
        <p:nvSpPr>
          <p:cNvPr id="8" name="TextBox 7">
            <a:extLst>
              <a:ext uri="{FF2B5EF4-FFF2-40B4-BE49-F238E27FC236}">
                <a16:creationId xmlns:a16="http://schemas.microsoft.com/office/drawing/2014/main" id="{25778080-DBAE-E2BC-6BB4-7D5699041F56}"/>
              </a:ext>
            </a:extLst>
          </p:cNvPr>
          <p:cNvSpPr txBox="1"/>
          <p:nvPr/>
        </p:nvSpPr>
        <p:spPr>
          <a:xfrm>
            <a:off x="575400" y="4346907"/>
            <a:ext cx="10069854"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00"/>
                </a:solidFill>
              </a:rPr>
              <a:t>Validate results using FPI instrument (MMS)</a:t>
            </a:r>
          </a:p>
          <a:p>
            <a:pPr marL="285750" indent="-285750">
              <a:buFont typeface="Arial" panose="020B0604020202020204" pitchFamily="34" charset="0"/>
              <a:buChar char="•"/>
            </a:pPr>
            <a:r>
              <a:rPr lang="en-US" dirty="0">
                <a:solidFill>
                  <a:srgbClr val="000000"/>
                </a:solidFill>
              </a:rPr>
              <a:t>Evaluate mass and energy flux transport</a:t>
            </a:r>
          </a:p>
          <a:p>
            <a:pPr marL="285750" indent="-285750">
              <a:buFont typeface="Arial" panose="020B0604020202020204" pitchFamily="34" charset="0"/>
              <a:buChar char="•"/>
            </a:pPr>
            <a:r>
              <a:rPr lang="en-US" dirty="0">
                <a:solidFill>
                  <a:srgbClr val="000000"/>
                </a:solidFill>
              </a:rPr>
              <a:t>Validate findings with THEMIS mission &amp; expand </a:t>
            </a:r>
            <a:r>
              <a:rPr lang="en-US" dirty="0" err="1">
                <a:solidFill>
                  <a:srgbClr val="000000"/>
                </a:solidFill>
              </a:rPr>
              <a:t>Geotail</a:t>
            </a:r>
            <a:r>
              <a:rPr lang="en-US" dirty="0">
                <a:solidFill>
                  <a:srgbClr val="000000"/>
                </a:solidFill>
              </a:rPr>
              <a:t> dataset to 2022</a:t>
            </a:r>
          </a:p>
          <a:p>
            <a:pPr marL="285750" indent="-285750">
              <a:buFont typeface="Arial" panose="020B0604020202020204" pitchFamily="34" charset="0"/>
              <a:buChar char="•"/>
            </a:pPr>
            <a:r>
              <a:rPr lang="en-US" dirty="0">
                <a:solidFill>
                  <a:srgbClr val="000000"/>
                </a:solidFill>
              </a:rPr>
              <a:t>Quantify contribution of mesoscale transient phenomena across different missions</a:t>
            </a:r>
          </a:p>
        </p:txBody>
      </p:sp>
    </p:spTree>
    <p:extLst>
      <p:ext uri="{BB962C8B-B14F-4D97-AF65-F5344CB8AC3E}">
        <p14:creationId xmlns:p14="http://schemas.microsoft.com/office/powerpoint/2010/main" val="3306115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E1C24-76E7-192D-3F6D-8E6F90B18F85}"/>
              </a:ext>
            </a:extLst>
          </p:cNvPr>
          <p:cNvPicPr>
            <a:picLocks noChangeAspect="1"/>
          </p:cNvPicPr>
          <p:nvPr/>
        </p:nvPicPr>
        <p:blipFill rotWithShape="1">
          <a:blip r:embed="rId2"/>
          <a:srcRect l="7262" r="6363" b="11625"/>
          <a:stretch/>
        </p:blipFill>
        <p:spPr>
          <a:xfrm>
            <a:off x="1728716" y="789088"/>
            <a:ext cx="9515947" cy="5563585"/>
          </a:xfrm>
          <a:prstGeom prst="rect">
            <a:avLst/>
          </a:prstGeom>
        </p:spPr>
      </p:pic>
      <p:sp>
        <p:nvSpPr>
          <p:cNvPr id="3" name="Title 2"/>
          <p:cNvSpPr>
            <a:spLocks noGrp="1"/>
          </p:cNvSpPr>
          <p:nvPr>
            <p:ph type="title"/>
          </p:nvPr>
        </p:nvSpPr>
        <p:spPr/>
        <p:txBody>
          <a:bodyPr>
            <a:normAutofit fontScale="90000"/>
          </a:bodyPr>
          <a:lstStyle/>
          <a:p>
            <a:pPr algn="ctr"/>
            <a:r>
              <a:rPr lang="en-US" dirty="0"/>
              <a:t>Future work:</a:t>
            </a:r>
            <a:br>
              <a:rPr lang="en-US" dirty="0"/>
            </a:br>
            <a:r>
              <a:rPr lang="en-US" dirty="0"/>
              <a:t>Connecting storms to SC coverage &amp; to transients</a:t>
            </a:r>
            <a:endParaRPr lang="sv-SE" dirty="0"/>
          </a:p>
        </p:txBody>
      </p:sp>
      <p:sp>
        <p:nvSpPr>
          <p:cNvPr id="2" name="TextBox 1">
            <a:extLst>
              <a:ext uri="{FF2B5EF4-FFF2-40B4-BE49-F238E27FC236}">
                <a16:creationId xmlns:a16="http://schemas.microsoft.com/office/drawing/2014/main" id="{79B5E49F-8C8A-6079-2208-DBC8595BF90E}"/>
              </a:ext>
            </a:extLst>
          </p:cNvPr>
          <p:cNvSpPr txBox="1"/>
          <p:nvPr/>
        </p:nvSpPr>
        <p:spPr>
          <a:xfrm>
            <a:off x="0" y="2385537"/>
            <a:ext cx="1920719" cy="1384995"/>
          </a:xfrm>
          <a:prstGeom prst="rect">
            <a:avLst/>
          </a:prstGeom>
          <a:noFill/>
        </p:spPr>
        <p:txBody>
          <a:bodyPr wrap="none" rtlCol="0">
            <a:spAutoFit/>
          </a:bodyPr>
          <a:lstStyle/>
          <a:p>
            <a:r>
              <a:rPr lang="en-US" sz="1400" dirty="0">
                <a:solidFill>
                  <a:srgbClr val="000000"/>
                </a:solidFill>
              </a:rPr>
              <a:t>Red = MMS coverage</a:t>
            </a:r>
          </a:p>
          <a:p>
            <a:endParaRPr lang="en-US" sz="1400" dirty="0">
              <a:solidFill>
                <a:srgbClr val="000000"/>
              </a:solidFill>
            </a:endParaRPr>
          </a:p>
          <a:p>
            <a:r>
              <a:rPr lang="en-US" sz="1400" dirty="0">
                <a:solidFill>
                  <a:srgbClr val="000000"/>
                </a:solidFill>
              </a:rPr>
              <a:t>Green = IP shocks</a:t>
            </a:r>
          </a:p>
          <a:p>
            <a:endParaRPr lang="en-US" sz="1400" dirty="0">
              <a:solidFill>
                <a:srgbClr val="000000"/>
              </a:solidFill>
            </a:endParaRPr>
          </a:p>
          <a:p>
            <a:r>
              <a:rPr lang="en-US" sz="1400" dirty="0">
                <a:solidFill>
                  <a:srgbClr val="000000"/>
                </a:solidFill>
              </a:rPr>
              <a:t>Yellow = BBFs</a:t>
            </a:r>
          </a:p>
          <a:p>
            <a:endParaRPr lang="en-US" sz="1400" dirty="0">
              <a:solidFill>
                <a:srgbClr val="000000"/>
              </a:solidFill>
            </a:endParaRPr>
          </a:p>
        </p:txBody>
      </p:sp>
    </p:spTree>
    <p:extLst>
      <p:ext uri="{BB962C8B-B14F-4D97-AF65-F5344CB8AC3E}">
        <p14:creationId xmlns:p14="http://schemas.microsoft.com/office/powerpoint/2010/main" val="871380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FC61E-A393-9B7C-9507-C642B4E2E93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59B8D2-A4AC-7619-5D1E-96F0C6F306A3}"/>
              </a:ext>
            </a:extLst>
          </p:cNvPr>
          <p:cNvSpPr>
            <a:spLocks noGrp="1"/>
          </p:cNvSpPr>
          <p:nvPr>
            <p:ph idx="1"/>
          </p:nvPr>
        </p:nvSpPr>
        <p:spPr>
          <a:xfrm>
            <a:off x="420914" y="-1"/>
            <a:ext cx="11196286" cy="6858001"/>
          </a:xfrm>
        </p:spPr>
        <p:txBody>
          <a:bodyPr anchor="ctr">
            <a:normAutofit/>
          </a:bodyPr>
          <a:lstStyle/>
          <a:p>
            <a:pPr marL="0" indent="0" algn="ctr">
              <a:buNone/>
            </a:pPr>
            <a:r>
              <a:rPr lang="en-US" sz="3600" dirty="0"/>
              <a:t>Extras</a:t>
            </a:r>
          </a:p>
        </p:txBody>
      </p:sp>
    </p:spTree>
    <p:extLst>
      <p:ext uri="{BB962C8B-B14F-4D97-AF65-F5344CB8AC3E}">
        <p14:creationId xmlns:p14="http://schemas.microsoft.com/office/powerpoint/2010/main" val="1925025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Dusk – Dawn Asymmetry Velocity</a:t>
            </a:r>
            <a:endParaRPr lang="sv-SE" dirty="0"/>
          </a:p>
        </p:txBody>
      </p:sp>
      <p:pic>
        <p:nvPicPr>
          <p:cNvPr id="16" name="Picture 15">
            <a:extLst>
              <a:ext uri="{FF2B5EF4-FFF2-40B4-BE49-F238E27FC236}">
                <a16:creationId xmlns:a16="http://schemas.microsoft.com/office/drawing/2014/main" id="{A1EFE57B-1921-DD95-22B2-A76AF90E4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723" y="4631435"/>
            <a:ext cx="5928742" cy="1920240"/>
          </a:xfrm>
          <a:prstGeom prst="rect">
            <a:avLst/>
          </a:prstGeom>
        </p:spPr>
      </p:pic>
      <p:sp>
        <p:nvSpPr>
          <p:cNvPr id="29" name="TextBox 28">
            <a:extLst>
              <a:ext uri="{FF2B5EF4-FFF2-40B4-BE49-F238E27FC236}">
                <a16:creationId xmlns:a16="http://schemas.microsoft.com/office/drawing/2014/main" id="{EC342BF0-D58F-5BCA-9FBE-79CD0BA691B3}"/>
              </a:ext>
            </a:extLst>
          </p:cNvPr>
          <p:cNvSpPr txBox="1"/>
          <p:nvPr/>
        </p:nvSpPr>
        <p:spPr>
          <a:xfrm>
            <a:off x="402535" y="5406889"/>
            <a:ext cx="684803" cy="369332"/>
          </a:xfrm>
          <a:prstGeom prst="rect">
            <a:avLst/>
          </a:prstGeom>
          <a:noFill/>
        </p:spPr>
        <p:txBody>
          <a:bodyPr wrap="none" rtlCol="0">
            <a:spAutoFit/>
          </a:bodyPr>
          <a:lstStyle/>
          <a:p>
            <a:pPr algn="ctr"/>
            <a:r>
              <a:rPr lang="en-US" dirty="0">
                <a:solidFill>
                  <a:srgbClr val="FF0000"/>
                </a:solidFill>
              </a:rPr>
              <a:t>Main</a:t>
            </a:r>
          </a:p>
        </p:txBody>
      </p:sp>
      <p:pic>
        <p:nvPicPr>
          <p:cNvPr id="34" name="Picture 33">
            <a:extLst>
              <a:ext uri="{FF2B5EF4-FFF2-40B4-BE49-F238E27FC236}">
                <a16:creationId xmlns:a16="http://schemas.microsoft.com/office/drawing/2014/main" id="{B1621D3E-8556-7EB4-B2E4-A63C133A8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723" y="2741990"/>
            <a:ext cx="5928742" cy="1920240"/>
          </a:xfrm>
          <a:prstGeom prst="rect">
            <a:avLst/>
          </a:prstGeom>
        </p:spPr>
      </p:pic>
      <p:pic>
        <p:nvPicPr>
          <p:cNvPr id="36" name="Picture 35">
            <a:extLst>
              <a:ext uri="{FF2B5EF4-FFF2-40B4-BE49-F238E27FC236}">
                <a16:creationId xmlns:a16="http://schemas.microsoft.com/office/drawing/2014/main" id="{BB6A6301-82E0-4A12-9096-DD13CFECF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723" y="821750"/>
            <a:ext cx="5928742" cy="1920240"/>
          </a:xfrm>
          <a:prstGeom prst="rect">
            <a:avLst/>
          </a:prstGeom>
        </p:spPr>
      </p:pic>
      <p:sp>
        <p:nvSpPr>
          <p:cNvPr id="37" name="TextBox 36">
            <a:extLst>
              <a:ext uri="{FF2B5EF4-FFF2-40B4-BE49-F238E27FC236}">
                <a16:creationId xmlns:a16="http://schemas.microsoft.com/office/drawing/2014/main" id="{928FEF53-692D-9FB5-8D8D-170A11CD61E2}"/>
              </a:ext>
            </a:extLst>
          </p:cNvPr>
          <p:cNvSpPr txBox="1"/>
          <p:nvPr/>
        </p:nvSpPr>
        <p:spPr>
          <a:xfrm>
            <a:off x="165290" y="3429000"/>
            <a:ext cx="1159292" cy="369332"/>
          </a:xfrm>
          <a:prstGeom prst="rect">
            <a:avLst/>
          </a:prstGeom>
          <a:noFill/>
        </p:spPr>
        <p:txBody>
          <a:bodyPr wrap="none" rtlCol="0">
            <a:spAutoFit/>
          </a:bodyPr>
          <a:lstStyle/>
          <a:p>
            <a:pPr algn="ctr"/>
            <a:r>
              <a:rPr lang="en-US" dirty="0">
                <a:solidFill>
                  <a:srgbClr val="0000FF"/>
                </a:solidFill>
              </a:rPr>
              <a:t>Recovery</a:t>
            </a:r>
          </a:p>
        </p:txBody>
      </p:sp>
      <p:sp>
        <p:nvSpPr>
          <p:cNvPr id="38" name="TextBox 37">
            <a:extLst>
              <a:ext uri="{FF2B5EF4-FFF2-40B4-BE49-F238E27FC236}">
                <a16:creationId xmlns:a16="http://schemas.microsoft.com/office/drawing/2014/main" id="{85CB7116-0405-5572-BA17-C0DE38BBEC7C}"/>
              </a:ext>
            </a:extLst>
          </p:cNvPr>
          <p:cNvSpPr txBox="1"/>
          <p:nvPr/>
        </p:nvSpPr>
        <p:spPr>
          <a:xfrm>
            <a:off x="376887" y="1424712"/>
            <a:ext cx="736099" cy="369332"/>
          </a:xfrm>
          <a:prstGeom prst="rect">
            <a:avLst/>
          </a:prstGeom>
          <a:noFill/>
        </p:spPr>
        <p:txBody>
          <a:bodyPr wrap="square" rtlCol="0">
            <a:spAutoFit/>
          </a:bodyPr>
          <a:lstStyle/>
          <a:p>
            <a:pPr algn="ctr"/>
            <a:r>
              <a:rPr lang="en-US" dirty="0">
                <a:solidFill>
                  <a:srgbClr val="000000"/>
                </a:solidFill>
              </a:rPr>
              <a:t>Quiet</a:t>
            </a:r>
          </a:p>
        </p:txBody>
      </p:sp>
      <p:pic>
        <p:nvPicPr>
          <p:cNvPr id="39" name="Picture 38">
            <a:extLst>
              <a:ext uri="{FF2B5EF4-FFF2-40B4-BE49-F238E27FC236}">
                <a16:creationId xmlns:a16="http://schemas.microsoft.com/office/drawing/2014/main" id="{2FCFCA6F-B49E-DEB4-DD4C-6E5513E07EDD}"/>
              </a:ext>
            </a:extLst>
          </p:cNvPr>
          <p:cNvPicPr>
            <a:picLocks noChangeAspect="1"/>
          </p:cNvPicPr>
          <p:nvPr/>
        </p:nvPicPr>
        <p:blipFill>
          <a:blip r:embed="rId5"/>
          <a:stretch>
            <a:fillRect/>
          </a:stretch>
        </p:blipFill>
        <p:spPr>
          <a:xfrm>
            <a:off x="8218869" y="762000"/>
            <a:ext cx="3855308" cy="5486400"/>
          </a:xfrm>
          <a:prstGeom prst="rect">
            <a:avLst/>
          </a:prstGeom>
        </p:spPr>
      </p:pic>
      <p:sp>
        <p:nvSpPr>
          <p:cNvPr id="40" name="TextBox 39">
            <a:extLst>
              <a:ext uri="{FF2B5EF4-FFF2-40B4-BE49-F238E27FC236}">
                <a16:creationId xmlns:a16="http://schemas.microsoft.com/office/drawing/2014/main" id="{6A45E90F-26A5-B7B4-9E4E-D1D17F1A5642}"/>
              </a:ext>
            </a:extLst>
          </p:cNvPr>
          <p:cNvSpPr txBox="1"/>
          <p:nvPr/>
        </p:nvSpPr>
        <p:spPr>
          <a:xfrm>
            <a:off x="7418874" y="4575348"/>
            <a:ext cx="774571" cy="369332"/>
          </a:xfrm>
          <a:prstGeom prst="rect">
            <a:avLst/>
          </a:prstGeom>
          <a:noFill/>
        </p:spPr>
        <p:txBody>
          <a:bodyPr wrap="none" rtlCol="0">
            <a:spAutoFit/>
          </a:bodyPr>
          <a:lstStyle/>
          <a:p>
            <a:r>
              <a:rPr lang="en-US" dirty="0">
                <a:solidFill>
                  <a:srgbClr val="000000"/>
                </a:solidFill>
              </a:rPr>
              <a:t>Dawn</a:t>
            </a:r>
          </a:p>
        </p:txBody>
      </p:sp>
      <p:sp>
        <p:nvSpPr>
          <p:cNvPr id="41" name="TextBox 40">
            <a:extLst>
              <a:ext uri="{FF2B5EF4-FFF2-40B4-BE49-F238E27FC236}">
                <a16:creationId xmlns:a16="http://schemas.microsoft.com/office/drawing/2014/main" id="{E8DA8F52-F527-CF4D-206E-22FB61A963BC}"/>
              </a:ext>
            </a:extLst>
          </p:cNvPr>
          <p:cNvSpPr txBox="1"/>
          <p:nvPr/>
        </p:nvSpPr>
        <p:spPr>
          <a:xfrm>
            <a:off x="7487786" y="2118099"/>
            <a:ext cx="710451" cy="369332"/>
          </a:xfrm>
          <a:prstGeom prst="rect">
            <a:avLst/>
          </a:prstGeom>
          <a:noFill/>
        </p:spPr>
        <p:txBody>
          <a:bodyPr wrap="none" rtlCol="0">
            <a:spAutoFit/>
          </a:bodyPr>
          <a:lstStyle/>
          <a:p>
            <a:r>
              <a:rPr lang="en-US" dirty="0">
                <a:solidFill>
                  <a:srgbClr val="000000"/>
                </a:solidFill>
              </a:rPr>
              <a:t>Dusk</a:t>
            </a:r>
          </a:p>
        </p:txBody>
      </p:sp>
    </p:spTree>
    <p:extLst>
      <p:ext uri="{BB962C8B-B14F-4D97-AF65-F5344CB8AC3E}">
        <p14:creationId xmlns:p14="http://schemas.microsoft.com/office/powerpoint/2010/main" val="601873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Transport and mesoscale structures</a:t>
            </a:r>
            <a:endParaRPr lang="sv-SE" dirty="0"/>
          </a:p>
        </p:txBody>
      </p:sp>
      <p:pic>
        <p:nvPicPr>
          <p:cNvPr id="2" name="Picture 1">
            <a:extLst>
              <a:ext uri="{FF2B5EF4-FFF2-40B4-BE49-F238E27FC236}">
                <a16:creationId xmlns:a16="http://schemas.microsoft.com/office/drawing/2014/main" id="{C7601403-AAB5-952A-86FC-10A4EB4F4ED1}"/>
              </a:ext>
            </a:extLst>
          </p:cNvPr>
          <p:cNvPicPr>
            <a:picLocks noChangeAspect="1"/>
          </p:cNvPicPr>
          <p:nvPr/>
        </p:nvPicPr>
        <p:blipFill>
          <a:blip r:embed="rId3"/>
          <a:stretch>
            <a:fillRect/>
          </a:stretch>
        </p:blipFill>
        <p:spPr>
          <a:xfrm>
            <a:off x="0" y="1158421"/>
            <a:ext cx="5397104" cy="5184547"/>
          </a:xfrm>
          <a:prstGeom prst="rect">
            <a:avLst/>
          </a:prstGeom>
        </p:spPr>
      </p:pic>
      <p:sp>
        <p:nvSpPr>
          <p:cNvPr id="4" name="TextBox 3">
            <a:extLst>
              <a:ext uri="{FF2B5EF4-FFF2-40B4-BE49-F238E27FC236}">
                <a16:creationId xmlns:a16="http://schemas.microsoft.com/office/drawing/2014/main" id="{A459048B-BB6B-7D2B-35AA-4BE48187FF29}"/>
              </a:ext>
            </a:extLst>
          </p:cNvPr>
          <p:cNvSpPr txBox="1"/>
          <p:nvPr/>
        </p:nvSpPr>
        <p:spPr>
          <a:xfrm>
            <a:off x="0" y="6342968"/>
            <a:ext cx="6161964" cy="276999"/>
          </a:xfrm>
          <a:prstGeom prst="rect">
            <a:avLst/>
          </a:prstGeom>
          <a:noFill/>
        </p:spPr>
        <p:txBody>
          <a:bodyPr wrap="square">
            <a:spAutoFit/>
          </a:bodyPr>
          <a:lstStyle/>
          <a:p>
            <a:r>
              <a:rPr lang="en-US" sz="1200" dirty="0" err="1">
                <a:solidFill>
                  <a:srgbClr val="000000"/>
                </a:solidFill>
              </a:rPr>
              <a:t>Runov</a:t>
            </a:r>
            <a:r>
              <a:rPr lang="en-US" sz="1200" dirty="0">
                <a:solidFill>
                  <a:srgbClr val="000000"/>
                </a:solidFill>
              </a:rPr>
              <a:t>+ 2009</a:t>
            </a:r>
          </a:p>
        </p:txBody>
      </p:sp>
      <p:pic>
        <p:nvPicPr>
          <p:cNvPr id="1026" name="Picture 2" descr="Details are in the caption following the image">
            <a:extLst>
              <a:ext uri="{FF2B5EF4-FFF2-40B4-BE49-F238E27FC236}">
                <a16:creationId xmlns:a16="http://schemas.microsoft.com/office/drawing/2014/main" id="{DB0AFE5E-7A7F-2CFC-0D0C-A8739105E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818" y="973754"/>
            <a:ext cx="6257461" cy="51845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9C4AB6-6C51-6F79-CB8D-0FED65766F14}"/>
              </a:ext>
            </a:extLst>
          </p:cNvPr>
          <p:cNvSpPr txBox="1"/>
          <p:nvPr/>
        </p:nvSpPr>
        <p:spPr>
          <a:xfrm>
            <a:off x="6030036" y="6296760"/>
            <a:ext cx="6161964" cy="276999"/>
          </a:xfrm>
          <a:prstGeom prst="rect">
            <a:avLst/>
          </a:prstGeom>
          <a:noFill/>
        </p:spPr>
        <p:txBody>
          <a:bodyPr wrap="square">
            <a:spAutoFit/>
          </a:bodyPr>
          <a:lstStyle/>
          <a:p>
            <a:pPr algn="r"/>
            <a:r>
              <a:rPr lang="en-US" sz="1200" dirty="0" err="1">
                <a:solidFill>
                  <a:srgbClr val="000000"/>
                </a:solidFill>
              </a:rPr>
              <a:t>Merkin</a:t>
            </a:r>
            <a:r>
              <a:rPr lang="en-US" sz="1200" dirty="0">
                <a:solidFill>
                  <a:srgbClr val="000000"/>
                </a:solidFill>
              </a:rPr>
              <a:t>+ 2019</a:t>
            </a:r>
          </a:p>
        </p:txBody>
      </p:sp>
    </p:spTree>
    <p:extLst>
      <p:ext uri="{BB962C8B-B14F-4D97-AF65-F5344CB8AC3E}">
        <p14:creationId xmlns:p14="http://schemas.microsoft.com/office/powerpoint/2010/main" val="1774841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Confirmation of previous results</a:t>
            </a:r>
            <a:endParaRPr lang="sv-SE" dirty="0"/>
          </a:p>
        </p:txBody>
      </p:sp>
      <p:grpSp>
        <p:nvGrpSpPr>
          <p:cNvPr id="8" name="Group 7">
            <a:extLst>
              <a:ext uri="{FF2B5EF4-FFF2-40B4-BE49-F238E27FC236}">
                <a16:creationId xmlns:a16="http://schemas.microsoft.com/office/drawing/2014/main" id="{7659EE26-DC10-C87C-1AAA-A0AE6C3035F0}"/>
              </a:ext>
            </a:extLst>
          </p:cNvPr>
          <p:cNvGrpSpPr/>
          <p:nvPr/>
        </p:nvGrpSpPr>
        <p:grpSpPr>
          <a:xfrm>
            <a:off x="971547" y="638233"/>
            <a:ext cx="2841821" cy="5905626"/>
            <a:chOff x="-3" y="719258"/>
            <a:chExt cx="2841821" cy="5905626"/>
          </a:xfrm>
        </p:grpSpPr>
        <p:pic>
          <p:nvPicPr>
            <p:cNvPr id="7" name="Picture 6">
              <a:extLst>
                <a:ext uri="{FF2B5EF4-FFF2-40B4-BE49-F238E27FC236}">
                  <a16:creationId xmlns:a16="http://schemas.microsoft.com/office/drawing/2014/main" id="{7608EAB0-EA44-6E02-72F0-402D0B082170}"/>
                </a:ext>
              </a:extLst>
            </p:cNvPr>
            <p:cNvPicPr>
              <a:picLocks noChangeAspect="1"/>
            </p:cNvPicPr>
            <p:nvPr/>
          </p:nvPicPr>
          <p:blipFill>
            <a:blip r:embed="rId2"/>
            <a:stretch>
              <a:fillRect/>
            </a:stretch>
          </p:blipFill>
          <p:spPr>
            <a:xfrm>
              <a:off x="-3" y="4521764"/>
              <a:ext cx="2841819" cy="2103120"/>
            </a:xfrm>
            <a:prstGeom prst="rect">
              <a:avLst/>
            </a:prstGeom>
          </p:spPr>
        </p:pic>
        <p:pic>
          <p:nvPicPr>
            <p:cNvPr id="6" name="Picture 5">
              <a:extLst>
                <a:ext uri="{FF2B5EF4-FFF2-40B4-BE49-F238E27FC236}">
                  <a16:creationId xmlns:a16="http://schemas.microsoft.com/office/drawing/2014/main" id="{FDFBD48C-AC4A-C99A-139F-643B542E616A}"/>
                </a:ext>
              </a:extLst>
            </p:cNvPr>
            <p:cNvPicPr>
              <a:picLocks noChangeAspect="1"/>
            </p:cNvPicPr>
            <p:nvPr/>
          </p:nvPicPr>
          <p:blipFill>
            <a:blip r:embed="rId3"/>
            <a:stretch>
              <a:fillRect/>
            </a:stretch>
          </p:blipFill>
          <p:spPr>
            <a:xfrm>
              <a:off x="-2" y="2626991"/>
              <a:ext cx="2841819" cy="2103120"/>
            </a:xfrm>
            <a:prstGeom prst="rect">
              <a:avLst/>
            </a:prstGeom>
          </p:spPr>
        </p:pic>
        <p:pic>
          <p:nvPicPr>
            <p:cNvPr id="5" name="Picture 4">
              <a:extLst>
                <a:ext uri="{FF2B5EF4-FFF2-40B4-BE49-F238E27FC236}">
                  <a16:creationId xmlns:a16="http://schemas.microsoft.com/office/drawing/2014/main" id="{8825ABBA-4FFC-1335-3CC2-E3D3625E4CAB}"/>
                </a:ext>
              </a:extLst>
            </p:cNvPr>
            <p:cNvPicPr>
              <a:picLocks noChangeAspect="1"/>
            </p:cNvPicPr>
            <p:nvPr/>
          </p:nvPicPr>
          <p:blipFill>
            <a:blip r:embed="rId4"/>
            <a:stretch>
              <a:fillRect/>
            </a:stretch>
          </p:blipFill>
          <p:spPr>
            <a:xfrm>
              <a:off x="-1" y="719258"/>
              <a:ext cx="2841819" cy="2103120"/>
            </a:xfrm>
            <a:prstGeom prst="rect">
              <a:avLst/>
            </a:prstGeom>
          </p:spPr>
        </p:pic>
      </p:grpSp>
      <p:sp>
        <p:nvSpPr>
          <p:cNvPr id="9" name="TextBox 8">
            <a:extLst>
              <a:ext uri="{FF2B5EF4-FFF2-40B4-BE49-F238E27FC236}">
                <a16:creationId xmlns:a16="http://schemas.microsoft.com/office/drawing/2014/main" id="{D38700E3-2755-DE70-CB21-519F5136A330}"/>
              </a:ext>
            </a:extLst>
          </p:cNvPr>
          <p:cNvSpPr txBox="1"/>
          <p:nvPr/>
        </p:nvSpPr>
        <p:spPr>
          <a:xfrm>
            <a:off x="1432136" y="6459583"/>
            <a:ext cx="11496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Arial" panose="020B0604020202020204"/>
                <a:ea typeface="+mn-ea"/>
                <a:cs typeface="+mn-cs"/>
              </a:rPr>
              <a:t>Ohtani</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 &amp; Mukai 2008</a:t>
            </a:r>
          </a:p>
        </p:txBody>
      </p:sp>
      <p:grpSp>
        <p:nvGrpSpPr>
          <p:cNvPr id="27" name="Group 26">
            <a:extLst>
              <a:ext uri="{FF2B5EF4-FFF2-40B4-BE49-F238E27FC236}">
                <a16:creationId xmlns:a16="http://schemas.microsoft.com/office/drawing/2014/main" id="{BC03B769-D660-8D3D-E085-3AC56AEF5335}"/>
              </a:ext>
            </a:extLst>
          </p:cNvPr>
          <p:cNvGrpSpPr/>
          <p:nvPr/>
        </p:nvGrpSpPr>
        <p:grpSpPr>
          <a:xfrm>
            <a:off x="4077234" y="717766"/>
            <a:ext cx="2734467" cy="5903641"/>
            <a:chOff x="4575623" y="717766"/>
            <a:chExt cx="2734467" cy="5903641"/>
          </a:xfrm>
        </p:grpSpPr>
        <p:pic>
          <p:nvPicPr>
            <p:cNvPr id="26" name="Picture 25">
              <a:extLst>
                <a:ext uri="{FF2B5EF4-FFF2-40B4-BE49-F238E27FC236}">
                  <a16:creationId xmlns:a16="http://schemas.microsoft.com/office/drawing/2014/main" id="{887FE40D-E7DC-5216-2474-7D4D7AC7CD3E}"/>
                </a:ext>
              </a:extLst>
            </p:cNvPr>
            <p:cNvPicPr>
              <a:picLocks noChangeAspect="1"/>
            </p:cNvPicPr>
            <p:nvPr/>
          </p:nvPicPr>
          <p:blipFill>
            <a:blip r:embed="rId5"/>
            <a:stretch>
              <a:fillRect/>
            </a:stretch>
          </p:blipFill>
          <p:spPr>
            <a:xfrm>
              <a:off x="4656506" y="4609727"/>
              <a:ext cx="2653584" cy="2011680"/>
            </a:xfrm>
            <a:prstGeom prst="rect">
              <a:avLst/>
            </a:prstGeom>
          </p:spPr>
        </p:pic>
        <p:pic>
          <p:nvPicPr>
            <p:cNvPr id="24" name="Picture 23">
              <a:extLst>
                <a:ext uri="{FF2B5EF4-FFF2-40B4-BE49-F238E27FC236}">
                  <a16:creationId xmlns:a16="http://schemas.microsoft.com/office/drawing/2014/main" id="{2F4ADCC4-3BD3-25F5-939D-87662BC0F1A1}"/>
                </a:ext>
              </a:extLst>
            </p:cNvPr>
            <p:cNvPicPr>
              <a:picLocks noChangeAspect="1"/>
            </p:cNvPicPr>
            <p:nvPr/>
          </p:nvPicPr>
          <p:blipFill>
            <a:blip r:embed="rId6"/>
            <a:stretch>
              <a:fillRect/>
            </a:stretch>
          </p:blipFill>
          <p:spPr>
            <a:xfrm>
              <a:off x="4575624" y="717766"/>
              <a:ext cx="2653583" cy="2011680"/>
            </a:xfrm>
            <a:prstGeom prst="rect">
              <a:avLst/>
            </a:prstGeom>
          </p:spPr>
        </p:pic>
        <p:pic>
          <p:nvPicPr>
            <p:cNvPr id="25" name="Picture 24">
              <a:extLst>
                <a:ext uri="{FF2B5EF4-FFF2-40B4-BE49-F238E27FC236}">
                  <a16:creationId xmlns:a16="http://schemas.microsoft.com/office/drawing/2014/main" id="{2B48D1CE-9D27-A54F-3F79-FEAF386A71C4}"/>
                </a:ext>
              </a:extLst>
            </p:cNvPr>
            <p:cNvPicPr>
              <a:picLocks noChangeAspect="1"/>
            </p:cNvPicPr>
            <p:nvPr/>
          </p:nvPicPr>
          <p:blipFill>
            <a:blip r:embed="rId7"/>
            <a:stretch>
              <a:fillRect/>
            </a:stretch>
          </p:blipFill>
          <p:spPr>
            <a:xfrm>
              <a:off x="4575623" y="2681141"/>
              <a:ext cx="2653584" cy="2011680"/>
            </a:xfrm>
            <a:prstGeom prst="rect">
              <a:avLst/>
            </a:prstGeom>
          </p:spPr>
        </p:pic>
      </p:grpSp>
      <p:grpSp>
        <p:nvGrpSpPr>
          <p:cNvPr id="33" name="Group 32">
            <a:extLst>
              <a:ext uri="{FF2B5EF4-FFF2-40B4-BE49-F238E27FC236}">
                <a16:creationId xmlns:a16="http://schemas.microsoft.com/office/drawing/2014/main" id="{02D4F12B-D53E-8C4C-9F12-B3740400F4F6}"/>
              </a:ext>
            </a:extLst>
          </p:cNvPr>
          <p:cNvGrpSpPr/>
          <p:nvPr/>
        </p:nvGrpSpPr>
        <p:grpSpPr>
          <a:xfrm>
            <a:off x="7157405" y="710116"/>
            <a:ext cx="2653584" cy="5905626"/>
            <a:chOff x="8309930" y="638233"/>
            <a:chExt cx="2653584" cy="5905626"/>
          </a:xfrm>
        </p:grpSpPr>
        <p:pic>
          <p:nvPicPr>
            <p:cNvPr id="21" name="Picture 20">
              <a:extLst>
                <a:ext uri="{FF2B5EF4-FFF2-40B4-BE49-F238E27FC236}">
                  <a16:creationId xmlns:a16="http://schemas.microsoft.com/office/drawing/2014/main" id="{655C8976-0ACA-03AB-D7A1-EFDC4B2F45B0}"/>
                </a:ext>
              </a:extLst>
            </p:cNvPr>
            <p:cNvPicPr>
              <a:picLocks noChangeAspect="1"/>
            </p:cNvPicPr>
            <p:nvPr/>
          </p:nvPicPr>
          <p:blipFill>
            <a:blip r:embed="rId8"/>
            <a:stretch>
              <a:fillRect/>
            </a:stretch>
          </p:blipFill>
          <p:spPr>
            <a:xfrm>
              <a:off x="8309930" y="638233"/>
              <a:ext cx="2653584" cy="2011680"/>
            </a:xfrm>
            <a:prstGeom prst="rect">
              <a:avLst/>
            </a:prstGeom>
          </p:spPr>
        </p:pic>
        <p:pic>
          <p:nvPicPr>
            <p:cNvPr id="30" name="Picture 29">
              <a:extLst>
                <a:ext uri="{FF2B5EF4-FFF2-40B4-BE49-F238E27FC236}">
                  <a16:creationId xmlns:a16="http://schemas.microsoft.com/office/drawing/2014/main" id="{6F9CCE7A-F0B2-7AD5-1E6A-49F246916F41}"/>
                </a:ext>
              </a:extLst>
            </p:cNvPr>
            <p:cNvPicPr>
              <a:picLocks noChangeAspect="1"/>
            </p:cNvPicPr>
            <p:nvPr/>
          </p:nvPicPr>
          <p:blipFill>
            <a:blip r:embed="rId9"/>
            <a:stretch>
              <a:fillRect/>
            </a:stretch>
          </p:blipFill>
          <p:spPr>
            <a:xfrm>
              <a:off x="8309930" y="4532179"/>
              <a:ext cx="2653584" cy="2011680"/>
            </a:xfrm>
            <a:prstGeom prst="rect">
              <a:avLst/>
            </a:prstGeom>
          </p:spPr>
        </p:pic>
        <p:pic>
          <p:nvPicPr>
            <p:cNvPr id="32" name="Picture 31">
              <a:extLst>
                <a:ext uri="{FF2B5EF4-FFF2-40B4-BE49-F238E27FC236}">
                  <a16:creationId xmlns:a16="http://schemas.microsoft.com/office/drawing/2014/main" id="{DB35FFD9-4920-8877-AB10-D6233A0B3484}"/>
                </a:ext>
              </a:extLst>
            </p:cNvPr>
            <p:cNvPicPr>
              <a:picLocks noChangeAspect="1"/>
            </p:cNvPicPr>
            <p:nvPr/>
          </p:nvPicPr>
          <p:blipFill>
            <a:blip r:embed="rId10"/>
            <a:stretch>
              <a:fillRect/>
            </a:stretch>
          </p:blipFill>
          <p:spPr>
            <a:xfrm>
              <a:off x="8309930" y="2600820"/>
              <a:ext cx="2653584" cy="2011680"/>
            </a:xfrm>
            <a:prstGeom prst="rect">
              <a:avLst/>
            </a:prstGeom>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554493F-D287-9E20-D37C-62245D4376ED}"/>
                  </a:ext>
                </a:extLst>
              </p:cNvPr>
              <p:cNvSpPr txBox="1"/>
              <p:nvPr/>
            </p:nvSpPr>
            <p:spPr>
              <a:xfrm>
                <a:off x="211952" y="1462903"/>
                <a:ext cx="678712" cy="42692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E</m:t>
                          </m:r>
                        </m:e>
                        <m:sub>
                          <m:r>
                            <m:rPr>
                              <m:sty m:val="p"/>
                            </m:rPr>
                            <a:rPr kumimoji="0" lang="en-US" sz="18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y</m:t>
                          </m:r>
                        </m:sub>
                      </m:sSub>
                    </m:oMath>
                  </m:oMathPara>
                </a14:m>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V</m:t>
                          </m:r>
                        </m:e>
                        <m:sub>
                          <m:r>
                            <a:rPr kumimoji="0" lang="en-US" sz="18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x</m:t>
                          </m:r>
                        </m:sub>
                      </m:sSub>
                    </m:oMath>
                  </m:oMathPara>
                </a14:m>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B</m:t>
                          </m:r>
                        </m:e>
                        <m:sub>
                          <m:r>
                            <m:rPr>
                              <m:sty m:val="p"/>
                            </m:rPr>
                            <a:rPr kumimoji="0" lang="en-US" sz="18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z</m:t>
                          </m:r>
                        </m:sub>
                      </m:sSub>
                    </m:oMath>
                  </m:oMathPara>
                </a14:m>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2" name="TextBox 1">
                <a:extLst>
                  <a:ext uri="{FF2B5EF4-FFF2-40B4-BE49-F238E27FC236}">
                    <a16:creationId xmlns:a16="http://schemas.microsoft.com/office/drawing/2014/main" id="{4554493F-D287-9E20-D37C-62245D4376ED}"/>
                  </a:ext>
                </a:extLst>
              </p:cNvPr>
              <p:cNvSpPr txBox="1">
                <a:spLocks noRot="1" noChangeAspect="1" noMove="1" noResize="1" noEditPoints="1" noAdjustHandles="1" noChangeArrowheads="1" noChangeShapeType="1" noTextEdit="1"/>
              </p:cNvSpPr>
              <p:nvPr/>
            </p:nvSpPr>
            <p:spPr>
              <a:xfrm>
                <a:off x="211952" y="1462903"/>
                <a:ext cx="678712" cy="426924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C2BED1-543B-953E-67C1-4000851BC649}"/>
                  </a:ext>
                </a:extLst>
              </p:cNvPr>
              <p:cNvSpPr txBox="1"/>
              <p:nvPr/>
            </p:nvSpPr>
            <p:spPr>
              <a:xfrm>
                <a:off x="9810989" y="844594"/>
                <a:ext cx="216905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a:ln>
                      <a:noFill/>
                    </a:ln>
                    <a:solidFill>
                      <a:srgbClr val="000000"/>
                    </a:solidFill>
                    <a:effectLst/>
                    <a:uLnTx/>
                    <a:uFillTx/>
                    <a:latin typeface="Arial" panose="020B0604020202020204"/>
                    <a:ea typeface="+mn-ea"/>
                    <a:cs typeface="+mn-cs"/>
                  </a:rPr>
                  <a:t>Inner Magnetosphere: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−6&lt;</m:t>
                      </m:r>
                      <m:sSub>
                        <m:sSubPr>
                          <m:ctrlP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𝑋</m:t>
                          </m:r>
                        </m:e>
                        <m:sub>
                          <m: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𝐺𝑆𝑀</m:t>
                          </m:r>
                        </m:sub>
                      </m:sSub>
                      <m: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&lt;15 </m:t>
                      </m:r>
                      <m:sSub>
                        <m:sSubPr>
                          <m:ctrlP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𝑅</m:t>
                          </m:r>
                        </m:e>
                        <m:sub>
                          <m: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𝐸</m:t>
                          </m:r>
                        </m:sub>
                      </m:sSub>
                      <m:r>
                        <a:rPr kumimoji="0" lang="en-US" sz="15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 </m:t>
                      </m:r>
                    </m:oMath>
                  </m:oMathPara>
                </a14:m>
                <a:endPar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4" name="TextBox 3">
                <a:extLst>
                  <a:ext uri="{FF2B5EF4-FFF2-40B4-BE49-F238E27FC236}">
                    <a16:creationId xmlns:a16="http://schemas.microsoft.com/office/drawing/2014/main" id="{24C2BED1-543B-953E-67C1-4000851BC649}"/>
                  </a:ext>
                </a:extLst>
              </p:cNvPr>
              <p:cNvSpPr txBox="1">
                <a:spLocks noRot="1" noChangeAspect="1" noMove="1" noResize="1" noEditPoints="1" noAdjustHandles="1" noChangeArrowheads="1" noChangeShapeType="1" noTextEdit="1"/>
              </p:cNvSpPr>
              <p:nvPr/>
            </p:nvSpPr>
            <p:spPr>
              <a:xfrm>
                <a:off x="9810989" y="844594"/>
                <a:ext cx="2169059" cy="784830"/>
              </a:xfrm>
              <a:prstGeom prst="rect">
                <a:avLst/>
              </a:prstGeom>
              <a:blipFill>
                <a:blip r:embed="rId12"/>
                <a:stretch>
                  <a:fillRect l="-1163" t="-1587" b="-4762"/>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D718C274-0A65-885C-5998-A73E87A08F3E}"/>
              </a:ext>
            </a:extLst>
          </p:cNvPr>
          <p:cNvCxnSpPr/>
          <p:nvPr/>
        </p:nvCxnSpPr>
        <p:spPr>
          <a:xfrm>
            <a:off x="3946358" y="844594"/>
            <a:ext cx="0" cy="5699265"/>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FD2F1B-4385-5BF3-D465-820256F401AC}"/>
              </a:ext>
            </a:extLst>
          </p:cNvPr>
          <p:cNvCxnSpPr/>
          <p:nvPr/>
        </p:nvCxnSpPr>
        <p:spPr>
          <a:xfrm>
            <a:off x="7010400" y="856317"/>
            <a:ext cx="0" cy="5699265"/>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2800480-57FD-4BD1-2191-873F140136A0}"/>
              </a:ext>
            </a:extLst>
          </p:cNvPr>
          <p:cNvSpPr txBox="1"/>
          <p:nvPr/>
        </p:nvSpPr>
        <p:spPr>
          <a:xfrm>
            <a:off x="1595087" y="558559"/>
            <a:ext cx="204895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DCE7F0">
                    <a:lumMod val="10000"/>
                  </a:srgbClr>
                </a:solidFill>
                <a:effectLst/>
                <a:uLnTx/>
                <a:uFillTx/>
                <a:latin typeface="Arial" panose="020B0604020202020204"/>
                <a:ea typeface="+mn-ea"/>
                <a:cs typeface="+mn-cs"/>
              </a:rPr>
              <a:t>Geotail</a:t>
            </a:r>
            <a:r>
              <a:rPr kumimoji="0" lang="en-US" sz="1500" b="0" i="0" u="none" strike="noStrike" kern="1200" cap="none" spc="0" normalizeH="0" baseline="0" noProof="0" dirty="0">
                <a:ln>
                  <a:noFill/>
                </a:ln>
                <a:solidFill>
                  <a:srgbClr val="DCE7F0">
                    <a:lumMod val="10000"/>
                  </a:srgbClr>
                </a:solidFill>
                <a:effectLst/>
                <a:uLnTx/>
                <a:uFillTx/>
                <a:latin typeface="Arial" panose="020B0604020202020204"/>
                <a:ea typeface="+mn-ea"/>
                <a:cs typeface="+mn-cs"/>
              </a:rPr>
              <a:t> (1994 – 2006)</a:t>
            </a:r>
          </a:p>
        </p:txBody>
      </p:sp>
      <p:sp>
        <p:nvSpPr>
          <p:cNvPr id="14" name="TextBox 13">
            <a:extLst>
              <a:ext uri="{FF2B5EF4-FFF2-40B4-BE49-F238E27FC236}">
                <a16:creationId xmlns:a16="http://schemas.microsoft.com/office/drawing/2014/main" id="{332C81E4-7B7A-0C65-3250-CDD5579B0405}"/>
              </a:ext>
            </a:extLst>
          </p:cNvPr>
          <p:cNvSpPr txBox="1"/>
          <p:nvPr/>
        </p:nvSpPr>
        <p:spPr>
          <a:xfrm>
            <a:off x="4761721" y="558559"/>
            <a:ext cx="184377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DCE7F0">
                    <a:lumMod val="10000"/>
                  </a:srgbClr>
                </a:solidFill>
                <a:effectLst/>
                <a:uLnTx/>
                <a:uFillTx/>
                <a:latin typeface="Arial" panose="020B0604020202020204"/>
                <a:ea typeface="+mn-ea"/>
                <a:cs typeface="+mn-cs"/>
              </a:rPr>
              <a:t>MMS (2015 - 2024)</a:t>
            </a:r>
          </a:p>
        </p:txBody>
      </p:sp>
      <p:sp>
        <p:nvSpPr>
          <p:cNvPr id="15" name="TextBox 14">
            <a:extLst>
              <a:ext uri="{FF2B5EF4-FFF2-40B4-BE49-F238E27FC236}">
                <a16:creationId xmlns:a16="http://schemas.microsoft.com/office/drawing/2014/main" id="{E1AB5310-5644-6A93-EF97-DADD58708646}"/>
              </a:ext>
            </a:extLst>
          </p:cNvPr>
          <p:cNvSpPr txBox="1"/>
          <p:nvPr/>
        </p:nvSpPr>
        <p:spPr>
          <a:xfrm>
            <a:off x="7679171" y="556183"/>
            <a:ext cx="200567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DCE7F0">
                    <a:lumMod val="10000"/>
                  </a:srgbClr>
                </a:solidFill>
                <a:effectLst/>
                <a:uLnTx/>
                <a:uFillTx/>
                <a:latin typeface="Arial" panose="020B0604020202020204"/>
                <a:ea typeface="+mn-ea"/>
                <a:cs typeface="+mn-cs"/>
              </a:rPr>
              <a:t>Geotail</a:t>
            </a:r>
            <a:r>
              <a:rPr kumimoji="0" lang="en-US" sz="1500" b="0" i="0" u="none" strike="noStrike" kern="1200" cap="none" spc="0" normalizeH="0" baseline="0" noProof="0" dirty="0">
                <a:ln>
                  <a:noFill/>
                </a:ln>
                <a:solidFill>
                  <a:srgbClr val="DCE7F0">
                    <a:lumMod val="10000"/>
                  </a:srgbClr>
                </a:solidFill>
                <a:effectLst/>
                <a:uLnTx/>
                <a:uFillTx/>
                <a:latin typeface="Arial" panose="020B0604020202020204"/>
                <a:ea typeface="+mn-ea"/>
                <a:cs typeface="+mn-cs"/>
              </a:rPr>
              <a:t> (1994 - 2014)</a:t>
            </a:r>
          </a:p>
        </p:txBody>
      </p:sp>
      <p:sp>
        <p:nvSpPr>
          <p:cNvPr id="17" name="TextBox 16">
            <a:extLst>
              <a:ext uri="{FF2B5EF4-FFF2-40B4-BE49-F238E27FC236}">
                <a16:creationId xmlns:a16="http://schemas.microsoft.com/office/drawing/2014/main" id="{0C342C44-048F-6D80-6EE7-5DE5DBC5AA75}"/>
              </a:ext>
            </a:extLst>
          </p:cNvPr>
          <p:cNvSpPr txBox="1"/>
          <p:nvPr/>
        </p:nvSpPr>
        <p:spPr>
          <a:xfrm>
            <a:off x="9810989" y="2784951"/>
            <a:ext cx="2562723" cy="1015663"/>
          </a:xfrm>
          <a:prstGeom prst="rect">
            <a:avLst/>
          </a:prstGeom>
          <a:noFill/>
        </p:spPr>
        <p:txBody>
          <a:bodyPr wrap="square">
            <a:spAutoFit/>
          </a:bodyPr>
          <a:lstStyle/>
          <a:p>
            <a:r>
              <a:rPr lang="en-US" sz="1500" u="sng" dirty="0">
                <a:solidFill>
                  <a:srgbClr val="000000"/>
                </a:solidFill>
                <a:latin typeface="Arial" panose="020B0604020202020204" pitchFamily="34" charset="0"/>
                <a:cs typeface="Arial" panose="020B0604020202020204" pitchFamily="34" charset="0"/>
              </a:rPr>
              <a:t>Findings:</a:t>
            </a:r>
          </a:p>
          <a:p>
            <a:pPr marL="285750" indent="-285750">
              <a:buFont typeface="Arial" panose="020B0604020202020204" pitchFamily="34" charset="0"/>
              <a:buChar char="•"/>
            </a:pPr>
            <a:endParaRPr lang="en-US" sz="1500"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US" sz="1500" dirty="0" err="1">
                <a:solidFill>
                  <a:srgbClr val="000000"/>
                </a:solidFill>
                <a:latin typeface="Arial" panose="020B0604020202020204" pitchFamily="34" charset="0"/>
                <a:cs typeface="Arial" panose="020B0604020202020204" pitchFamily="34" charset="0"/>
              </a:rPr>
              <a:t>Ey</a:t>
            </a:r>
            <a:r>
              <a:rPr lang="en-US" sz="1500" dirty="0">
                <a:solidFill>
                  <a:srgbClr val="000000"/>
                </a:solidFill>
                <a:latin typeface="Arial" panose="020B0604020202020204" pitchFamily="34" charset="0"/>
                <a:cs typeface="Arial" panose="020B0604020202020204" pitchFamily="34" charset="0"/>
              </a:rPr>
              <a:t> increase during </a:t>
            </a:r>
            <a:r>
              <a:rPr lang="en-US" sz="1500" dirty="0">
                <a:solidFill>
                  <a:srgbClr val="FF0000"/>
                </a:solidFill>
                <a:latin typeface="Arial" panose="020B0604020202020204" pitchFamily="34" charset="0"/>
                <a:cs typeface="Arial" panose="020B0604020202020204" pitchFamily="34" charset="0"/>
              </a:rPr>
              <a:t>storm</a:t>
            </a:r>
            <a:r>
              <a:rPr lang="en-US" sz="1500" dirty="0">
                <a:solidFill>
                  <a:srgbClr val="000000"/>
                </a:solidFill>
                <a:latin typeface="Arial" panose="020B0604020202020204" pitchFamily="34" charset="0"/>
                <a:cs typeface="Arial" panose="020B0604020202020204" pitchFamily="34" charset="0"/>
              </a:rPr>
              <a:t> times</a:t>
            </a:r>
          </a:p>
        </p:txBody>
      </p:sp>
    </p:spTree>
    <p:extLst>
      <p:ext uri="{BB962C8B-B14F-4D97-AF65-F5344CB8AC3E}">
        <p14:creationId xmlns:p14="http://schemas.microsoft.com/office/powerpoint/2010/main" val="226773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Confirmation of previous results</a:t>
            </a:r>
            <a:endParaRPr lang="sv-SE" dirty="0"/>
          </a:p>
        </p:txBody>
      </p:sp>
      <p:grpSp>
        <p:nvGrpSpPr>
          <p:cNvPr id="8" name="Group 7">
            <a:extLst>
              <a:ext uri="{FF2B5EF4-FFF2-40B4-BE49-F238E27FC236}">
                <a16:creationId xmlns:a16="http://schemas.microsoft.com/office/drawing/2014/main" id="{7659EE26-DC10-C87C-1AAA-A0AE6C3035F0}"/>
              </a:ext>
            </a:extLst>
          </p:cNvPr>
          <p:cNvGrpSpPr/>
          <p:nvPr/>
        </p:nvGrpSpPr>
        <p:grpSpPr>
          <a:xfrm>
            <a:off x="971547" y="638233"/>
            <a:ext cx="2841821" cy="5905626"/>
            <a:chOff x="-3" y="719258"/>
            <a:chExt cx="2841821" cy="5905626"/>
          </a:xfrm>
        </p:grpSpPr>
        <p:pic>
          <p:nvPicPr>
            <p:cNvPr id="7" name="Picture 6">
              <a:extLst>
                <a:ext uri="{FF2B5EF4-FFF2-40B4-BE49-F238E27FC236}">
                  <a16:creationId xmlns:a16="http://schemas.microsoft.com/office/drawing/2014/main" id="{7608EAB0-EA44-6E02-72F0-402D0B082170}"/>
                </a:ext>
              </a:extLst>
            </p:cNvPr>
            <p:cNvPicPr>
              <a:picLocks noChangeAspect="1"/>
            </p:cNvPicPr>
            <p:nvPr/>
          </p:nvPicPr>
          <p:blipFill>
            <a:blip r:embed="rId3"/>
            <a:stretch>
              <a:fillRect/>
            </a:stretch>
          </p:blipFill>
          <p:spPr>
            <a:xfrm>
              <a:off x="-3" y="4521764"/>
              <a:ext cx="2841819" cy="2103120"/>
            </a:xfrm>
            <a:prstGeom prst="rect">
              <a:avLst/>
            </a:prstGeom>
          </p:spPr>
        </p:pic>
        <p:pic>
          <p:nvPicPr>
            <p:cNvPr id="6" name="Picture 5">
              <a:extLst>
                <a:ext uri="{FF2B5EF4-FFF2-40B4-BE49-F238E27FC236}">
                  <a16:creationId xmlns:a16="http://schemas.microsoft.com/office/drawing/2014/main" id="{FDFBD48C-AC4A-C99A-139F-643B542E616A}"/>
                </a:ext>
              </a:extLst>
            </p:cNvPr>
            <p:cNvPicPr>
              <a:picLocks noChangeAspect="1"/>
            </p:cNvPicPr>
            <p:nvPr/>
          </p:nvPicPr>
          <p:blipFill>
            <a:blip r:embed="rId4"/>
            <a:stretch>
              <a:fillRect/>
            </a:stretch>
          </p:blipFill>
          <p:spPr>
            <a:xfrm>
              <a:off x="-2" y="2626991"/>
              <a:ext cx="2841819" cy="2103120"/>
            </a:xfrm>
            <a:prstGeom prst="rect">
              <a:avLst/>
            </a:prstGeom>
          </p:spPr>
        </p:pic>
        <p:pic>
          <p:nvPicPr>
            <p:cNvPr id="5" name="Picture 4">
              <a:extLst>
                <a:ext uri="{FF2B5EF4-FFF2-40B4-BE49-F238E27FC236}">
                  <a16:creationId xmlns:a16="http://schemas.microsoft.com/office/drawing/2014/main" id="{8825ABBA-4FFC-1335-3CC2-E3D3625E4CAB}"/>
                </a:ext>
              </a:extLst>
            </p:cNvPr>
            <p:cNvPicPr>
              <a:picLocks noChangeAspect="1"/>
            </p:cNvPicPr>
            <p:nvPr/>
          </p:nvPicPr>
          <p:blipFill>
            <a:blip r:embed="rId5"/>
            <a:stretch>
              <a:fillRect/>
            </a:stretch>
          </p:blipFill>
          <p:spPr>
            <a:xfrm>
              <a:off x="-1" y="719258"/>
              <a:ext cx="2841819" cy="2103120"/>
            </a:xfrm>
            <a:prstGeom prst="rect">
              <a:avLst/>
            </a:prstGeom>
          </p:spPr>
        </p:pic>
      </p:grpSp>
      <p:sp>
        <p:nvSpPr>
          <p:cNvPr id="9" name="TextBox 8">
            <a:extLst>
              <a:ext uri="{FF2B5EF4-FFF2-40B4-BE49-F238E27FC236}">
                <a16:creationId xmlns:a16="http://schemas.microsoft.com/office/drawing/2014/main" id="{D38700E3-2755-DE70-CB21-519F5136A330}"/>
              </a:ext>
            </a:extLst>
          </p:cNvPr>
          <p:cNvSpPr txBox="1"/>
          <p:nvPr/>
        </p:nvSpPr>
        <p:spPr>
          <a:xfrm>
            <a:off x="1432136" y="6459583"/>
            <a:ext cx="1149674" cy="215444"/>
          </a:xfrm>
          <a:prstGeom prst="rect">
            <a:avLst/>
          </a:prstGeom>
          <a:noFill/>
        </p:spPr>
        <p:txBody>
          <a:bodyPr wrap="none" rtlCol="0">
            <a:spAutoFit/>
          </a:bodyPr>
          <a:lstStyle/>
          <a:p>
            <a:r>
              <a:rPr lang="en-US" sz="800" dirty="0" err="1">
                <a:solidFill>
                  <a:srgbClr val="000000"/>
                </a:solidFill>
              </a:rPr>
              <a:t>Ohtani</a:t>
            </a:r>
            <a:r>
              <a:rPr lang="en-US" sz="800" dirty="0">
                <a:solidFill>
                  <a:srgbClr val="000000"/>
                </a:solidFill>
              </a:rPr>
              <a:t> &amp; Mukai 2008</a:t>
            </a:r>
          </a:p>
        </p:txBody>
      </p:sp>
      <p:grpSp>
        <p:nvGrpSpPr>
          <p:cNvPr id="27" name="Group 26">
            <a:extLst>
              <a:ext uri="{FF2B5EF4-FFF2-40B4-BE49-F238E27FC236}">
                <a16:creationId xmlns:a16="http://schemas.microsoft.com/office/drawing/2014/main" id="{BC03B769-D660-8D3D-E085-3AC56AEF5335}"/>
              </a:ext>
            </a:extLst>
          </p:cNvPr>
          <p:cNvGrpSpPr/>
          <p:nvPr/>
        </p:nvGrpSpPr>
        <p:grpSpPr>
          <a:xfrm>
            <a:off x="4077234" y="717766"/>
            <a:ext cx="2734467" cy="5903641"/>
            <a:chOff x="4575623" y="717766"/>
            <a:chExt cx="2734467" cy="5903641"/>
          </a:xfrm>
        </p:grpSpPr>
        <p:pic>
          <p:nvPicPr>
            <p:cNvPr id="26" name="Picture 25">
              <a:extLst>
                <a:ext uri="{FF2B5EF4-FFF2-40B4-BE49-F238E27FC236}">
                  <a16:creationId xmlns:a16="http://schemas.microsoft.com/office/drawing/2014/main" id="{887FE40D-E7DC-5216-2474-7D4D7AC7CD3E}"/>
                </a:ext>
              </a:extLst>
            </p:cNvPr>
            <p:cNvPicPr>
              <a:picLocks noChangeAspect="1"/>
            </p:cNvPicPr>
            <p:nvPr/>
          </p:nvPicPr>
          <p:blipFill>
            <a:blip r:embed="rId6"/>
            <a:stretch>
              <a:fillRect/>
            </a:stretch>
          </p:blipFill>
          <p:spPr>
            <a:xfrm>
              <a:off x="4656506" y="4609727"/>
              <a:ext cx="2653584" cy="2011680"/>
            </a:xfrm>
            <a:prstGeom prst="rect">
              <a:avLst/>
            </a:prstGeom>
          </p:spPr>
        </p:pic>
        <p:pic>
          <p:nvPicPr>
            <p:cNvPr id="24" name="Picture 23">
              <a:extLst>
                <a:ext uri="{FF2B5EF4-FFF2-40B4-BE49-F238E27FC236}">
                  <a16:creationId xmlns:a16="http://schemas.microsoft.com/office/drawing/2014/main" id="{2F4ADCC4-3BD3-25F5-939D-87662BC0F1A1}"/>
                </a:ext>
              </a:extLst>
            </p:cNvPr>
            <p:cNvPicPr>
              <a:picLocks noChangeAspect="1"/>
            </p:cNvPicPr>
            <p:nvPr/>
          </p:nvPicPr>
          <p:blipFill>
            <a:blip r:embed="rId7"/>
            <a:stretch>
              <a:fillRect/>
            </a:stretch>
          </p:blipFill>
          <p:spPr>
            <a:xfrm>
              <a:off x="4575624" y="717766"/>
              <a:ext cx="2653583" cy="2011680"/>
            </a:xfrm>
            <a:prstGeom prst="rect">
              <a:avLst/>
            </a:prstGeom>
          </p:spPr>
        </p:pic>
        <p:pic>
          <p:nvPicPr>
            <p:cNvPr id="25" name="Picture 24">
              <a:extLst>
                <a:ext uri="{FF2B5EF4-FFF2-40B4-BE49-F238E27FC236}">
                  <a16:creationId xmlns:a16="http://schemas.microsoft.com/office/drawing/2014/main" id="{2B48D1CE-9D27-A54F-3F79-FEAF386A71C4}"/>
                </a:ext>
              </a:extLst>
            </p:cNvPr>
            <p:cNvPicPr>
              <a:picLocks noChangeAspect="1"/>
            </p:cNvPicPr>
            <p:nvPr/>
          </p:nvPicPr>
          <p:blipFill>
            <a:blip r:embed="rId8"/>
            <a:stretch>
              <a:fillRect/>
            </a:stretch>
          </p:blipFill>
          <p:spPr>
            <a:xfrm>
              <a:off x="4575623" y="2681141"/>
              <a:ext cx="2653584" cy="2011680"/>
            </a:xfrm>
            <a:prstGeom prst="rect">
              <a:avLst/>
            </a:prstGeom>
          </p:spPr>
        </p:pic>
      </p:grpSp>
      <p:grpSp>
        <p:nvGrpSpPr>
          <p:cNvPr id="33" name="Group 32">
            <a:extLst>
              <a:ext uri="{FF2B5EF4-FFF2-40B4-BE49-F238E27FC236}">
                <a16:creationId xmlns:a16="http://schemas.microsoft.com/office/drawing/2014/main" id="{02D4F12B-D53E-8C4C-9F12-B3740400F4F6}"/>
              </a:ext>
            </a:extLst>
          </p:cNvPr>
          <p:cNvGrpSpPr/>
          <p:nvPr/>
        </p:nvGrpSpPr>
        <p:grpSpPr>
          <a:xfrm>
            <a:off x="7157405" y="710116"/>
            <a:ext cx="2653584" cy="5905626"/>
            <a:chOff x="8309930" y="638233"/>
            <a:chExt cx="2653584" cy="5905626"/>
          </a:xfrm>
        </p:grpSpPr>
        <p:pic>
          <p:nvPicPr>
            <p:cNvPr id="21" name="Picture 20">
              <a:extLst>
                <a:ext uri="{FF2B5EF4-FFF2-40B4-BE49-F238E27FC236}">
                  <a16:creationId xmlns:a16="http://schemas.microsoft.com/office/drawing/2014/main" id="{655C8976-0ACA-03AB-D7A1-EFDC4B2F45B0}"/>
                </a:ext>
              </a:extLst>
            </p:cNvPr>
            <p:cNvPicPr>
              <a:picLocks noChangeAspect="1"/>
            </p:cNvPicPr>
            <p:nvPr/>
          </p:nvPicPr>
          <p:blipFill>
            <a:blip r:embed="rId9"/>
            <a:stretch>
              <a:fillRect/>
            </a:stretch>
          </p:blipFill>
          <p:spPr>
            <a:xfrm>
              <a:off x="8309930" y="638233"/>
              <a:ext cx="2653584" cy="2011680"/>
            </a:xfrm>
            <a:prstGeom prst="rect">
              <a:avLst/>
            </a:prstGeom>
          </p:spPr>
        </p:pic>
        <p:pic>
          <p:nvPicPr>
            <p:cNvPr id="30" name="Picture 29">
              <a:extLst>
                <a:ext uri="{FF2B5EF4-FFF2-40B4-BE49-F238E27FC236}">
                  <a16:creationId xmlns:a16="http://schemas.microsoft.com/office/drawing/2014/main" id="{6F9CCE7A-F0B2-7AD5-1E6A-49F246916F41}"/>
                </a:ext>
              </a:extLst>
            </p:cNvPr>
            <p:cNvPicPr>
              <a:picLocks noChangeAspect="1"/>
            </p:cNvPicPr>
            <p:nvPr/>
          </p:nvPicPr>
          <p:blipFill>
            <a:blip r:embed="rId10"/>
            <a:stretch>
              <a:fillRect/>
            </a:stretch>
          </p:blipFill>
          <p:spPr>
            <a:xfrm>
              <a:off x="8309930" y="4532179"/>
              <a:ext cx="2653584" cy="2011680"/>
            </a:xfrm>
            <a:prstGeom prst="rect">
              <a:avLst/>
            </a:prstGeom>
          </p:spPr>
        </p:pic>
        <p:pic>
          <p:nvPicPr>
            <p:cNvPr id="32" name="Picture 31">
              <a:extLst>
                <a:ext uri="{FF2B5EF4-FFF2-40B4-BE49-F238E27FC236}">
                  <a16:creationId xmlns:a16="http://schemas.microsoft.com/office/drawing/2014/main" id="{DB35FFD9-4920-8877-AB10-D6233A0B3484}"/>
                </a:ext>
              </a:extLst>
            </p:cNvPr>
            <p:cNvPicPr>
              <a:picLocks noChangeAspect="1"/>
            </p:cNvPicPr>
            <p:nvPr/>
          </p:nvPicPr>
          <p:blipFill>
            <a:blip r:embed="rId11"/>
            <a:stretch>
              <a:fillRect/>
            </a:stretch>
          </p:blipFill>
          <p:spPr>
            <a:xfrm>
              <a:off x="8309930" y="2600820"/>
              <a:ext cx="2653584" cy="2011680"/>
            </a:xfrm>
            <a:prstGeom prst="rect">
              <a:avLst/>
            </a:prstGeom>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554493F-D287-9E20-D37C-62245D4376ED}"/>
                  </a:ext>
                </a:extLst>
              </p:cNvPr>
              <p:cNvSpPr txBox="1"/>
              <p:nvPr/>
            </p:nvSpPr>
            <p:spPr>
              <a:xfrm>
                <a:off x="211952" y="1462903"/>
                <a:ext cx="678712" cy="4269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000000"/>
                              </a:solidFill>
                              <a:latin typeface="Cambria Math" panose="02040503050406030204" pitchFamily="18" charset="0"/>
                            </a:rPr>
                          </m:ctrlPr>
                        </m:sSubPr>
                        <m:e>
                          <m:r>
                            <m:rPr>
                              <m:sty m:val="p"/>
                            </m:rPr>
                            <a:rPr lang="en-US" b="0" i="0" dirty="0" smtClean="0">
                              <a:solidFill>
                                <a:srgbClr val="000000"/>
                              </a:solidFill>
                              <a:latin typeface="Cambria Math" panose="02040503050406030204" pitchFamily="18" charset="0"/>
                            </a:rPr>
                            <m:t>E</m:t>
                          </m:r>
                        </m:e>
                        <m:sub>
                          <m:r>
                            <m:rPr>
                              <m:sty m:val="p"/>
                            </m:rPr>
                            <a:rPr lang="en-US" b="0" i="0" dirty="0" smtClean="0">
                              <a:solidFill>
                                <a:srgbClr val="000000"/>
                              </a:solidFill>
                              <a:latin typeface="Cambria Math" panose="02040503050406030204" pitchFamily="18" charset="0"/>
                            </a:rPr>
                            <m:t>y</m:t>
                          </m:r>
                        </m:sub>
                      </m:sSub>
                    </m:oMath>
                  </m:oMathPara>
                </a14:m>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pPr/>
                <a14:m>
                  <m:oMathPara xmlns:m="http://schemas.openxmlformats.org/officeDocument/2006/math">
                    <m:oMathParaPr>
                      <m:jc m:val="centerGroup"/>
                    </m:oMathParaPr>
                    <m:oMath xmlns:m="http://schemas.openxmlformats.org/officeDocument/2006/math">
                      <m:sSub>
                        <m:sSubPr>
                          <m:ctrlPr>
                            <a:rPr lang="en-US" b="0" i="1" dirty="0" smtClean="0">
                              <a:solidFill>
                                <a:srgbClr val="000000"/>
                              </a:solidFill>
                              <a:latin typeface="Cambria Math" panose="02040503050406030204" pitchFamily="18" charset="0"/>
                            </a:rPr>
                          </m:ctrlPr>
                        </m:sSubPr>
                        <m:e>
                          <m:r>
                            <m:rPr>
                              <m:sty m:val="p"/>
                            </m:rPr>
                            <a:rPr lang="en-US" i="0" dirty="0" smtClean="0">
                              <a:solidFill>
                                <a:srgbClr val="000000"/>
                              </a:solidFill>
                              <a:latin typeface="Cambria Math" panose="02040503050406030204" pitchFamily="18" charset="0"/>
                            </a:rPr>
                            <m:t>V</m:t>
                          </m:r>
                        </m:e>
                        <m:sub>
                          <m:r>
                            <a:rPr lang="en-US" b="0" i="0" dirty="0" smtClean="0">
                              <a:solidFill>
                                <a:srgbClr val="000000"/>
                              </a:solidFill>
                              <a:latin typeface="Cambria Math" panose="02040503050406030204" pitchFamily="18" charset="0"/>
                            </a:rPr>
                            <m:t>⊥</m:t>
                          </m:r>
                          <m:r>
                            <m:rPr>
                              <m:sty m:val="p"/>
                            </m:rPr>
                            <a:rPr lang="en-US" i="0" dirty="0">
                              <a:solidFill>
                                <a:srgbClr val="000000"/>
                              </a:solidFill>
                              <a:latin typeface="Cambria Math" panose="02040503050406030204" pitchFamily="18" charset="0"/>
                            </a:rPr>
                            <m:t>x</m:t>
                          </m:r>
                        </m:sub>
                      </m:sSub>
                    </m:oMath>
                  </m:oMathPara>
                </a14:m>
                <a:endParaRPr lang="en-US" b="0"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endParaRPr lang="en-US" dirty="0">
                  <a:solidFill>
                    <a:srgbClr val="000000"/>
                  </a:solidFill>
                </a:endParaRPr>
              </a:p>
              <a:p>
                <a:pPr/>
                <a14:m>
                  <m:oMathPara xmlns:m="http://schemas.openxmlformats.org/officeDocument/2006/math">
                    <m:oMathParaPr>
                      <m:jc m:val="centerGroup"/>
                    </m:oMathParaPr>
                    <m:oMath xmlns:m="http://schemas.openxmlformats.org/officeDocument/2006/math">
                      <m:sSub>
                        <m:sSubPr>
                          <m:ctrlPr>
                            <a:rPr lang="en-US" b="0" i="1" dirty="0" smtClean="0">
                              <a:solidFill>
                                <a:srgbClr val="000000"/>
                              </a:solidFill>
                              <a:latin typeface="Cambria Math" panose="02040503050406030204" pitchFamily="18" charset="0"/>
                            </a:rPr>
                          </m:ctrlPr>
                        </m:sSubPr>
                        <m:e>
                          <m:r>
                            <m:rPr>
                              <m:sty m:val="p"/>
                            </m:rPr>
                            <a:rPr lang="en-US" b="0" i="0" dirty="0" smtClean="0">
                              <a:solidFill>
                                <a:srgbClr val="000000"/>
                              </a:solidFill>
                              <a:latin typeface="Cambria Math" panose="02040503050406030204" pitchFamily="18" charset="0"/>
                            </a:rPr>
                            <m:t>B</m:t>
                          </m:r>
                        </m:e>
                        <m:sub>
                          <m:r>
                            <m:rPr>
                              <m:sty m:val="p"/>
                            </m:rPr>
                            <a:rPr lang="en-US" b="0" i="0" dirty="0" smtClean="0">
                              <a:solidFill>
                                <a:srgbClr val="000000"/>
                              </a:solidFill>
                              <a:latin typeface="Cambria Math" panose="02040503050406030204" pitchFamily="18" charset="0"/>
                            </a:rPr>
                            <m:t>z</m:t>
                          </m:r>
                        </m:sub>
                      </m:sSub>
                    </m:oMath>
                  </m:oMathPara>
                </a14:m>
                <a:endParaRPr lang="en-US" dirty="0">
                  <a:solidFill>
                    <a:srgbClr val="000000"/>
                  </a:solidFill>
                </a:endParaRPr>
              </a:p>
            </p:txBody>
          </p:sp>
        </mc:Choice>
        <mc:Fallback xmlns="">
          <p:sp>
            <p:nvSpPr>
              <p:cNvPr id="2" name="TextBox 1">
                <a:extLst>
                  <a:ext uri="{FF2B5EF4-FFF2-40B4-BE49-F238E27FC236}">
                    <a16:creationId xmlns:a16="http://schemas.microsoft.com/office/drawing/2014/main" id="{4554493F-D287-9E20-D37C-62245D4376ED}"/>
                  </a:ext>
                </a:extLst>
              </p:cNvPr>
              <p:cNvSpPr txBox="1">
                <a:spLocks noRot="1" noChangeAspect="1" noMove="1" noResize="1" noEditPoints="1" noAdjustHandles="1" noChangeArrowheads="1" noChangeShapeType="1" noTextEdit="1"/>
              </p:cNvSpPr>
              <p:nvPr/>
            </p:nvSpPr>
            <p:spPr>
              <a:xfrm>
                <a:off x="211952" y="1462903"/>
                <a:ext cx="678712" cy="426924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C2BED1-543B-953E-67C1-4000851BC649}"/>
                  </a:ext>
                </a:extLst>
              </p:cNvPr>
              <p:cNvSpPr txBox="1"/>
              <p:nvPr/>
            </p:nvSpPr>
            <p:spPr>
              <a:xfrm>
                <a:off x="9810989" y="844594"/>
                <a:ext cx="2169059" cy="784830"/>
              </a:xfrm>
              <a:prstGeom prst="rect">
                <a:avLst/>
              </a:prstGeom>
              <a:noFill/>
            </p:spPr>
            <p:txBody>
              <a:bodyPr wrap="square" rtlCol="0">
                <a:spAutoFit/>
              </a:bodyPr>
              <a:lstStyle/>
              <a:p>
                <a:r>
                  <a:rPr lang="en-US" sz="1500" u="sng" dirty="0">
                    <a:solidFill>
                      <a:srgbClr val="000000"/>
                    </a:solidFill>
                  </a:rPr>
                  <a:t>Inner Magnetosphere:</a:t>
                </a:r>
              </a:p>
              <a:p>
                <a:endParaRPr lang="en-US" sz="1500" dirty="0">
                  <a:solidFill>
                    <a:srgbClr val="000000"/>
                  </a:solidFill>
                </a:endParaRPr>
              </a:p>
              <a:p>
                <a:pPr/>
                <a14:m>
                  <m:oMathPara xmlns:m="http://schemas.openxmlformats.org/officeDocument/2006/math">
                    <m:oMathParaPr>
                      <m:jc m:val="centerGroup"/>
                    </m:oMathParaPr>
                    <m:oMath xmlns:m="http://schemas.openxmlformats.org/officeDocument/2006/math">
                      <m:r>
                        <a:rPr lang="en-US" sz="1500" i="1" dirty="0" smtClean="0">
                          <a:solidFill>
                            <a:srgbClr val="000000"/>
                          </a:solidFill>
                          <a:latin typeface="Cambria Math" panose="02040503050406030204" pitchFamily="18" charset="0"/>
                        </a:rPr>
                        <m:t>−6&lt;</m:t>
                      </m:r>
                      <m:sSub>
                        <m:sSubPr>
                          <m:ctrlPr>
                            <a:rPr lang="en-US" sz="1500" b="0" i="1" dirty="0" smtClean="0">
                              <a:solidFill>
                                <a:srgbClr val="000000"/>
                              </a:solidFill>
                              <a:latin typeface="Cambria Math" panose="02040503050406030204" pitchFamily="18" charset="0"/>
                            </a:rPr>
                          </m:ctrlPr>
                        </m:sSubPr>
                        <m:e>
                          <m:r>
                            <a:rPr lang="en-US" sz="1500" b="0" i="1" dirty="0" smtClean="0">
                              <a:solidFill>
                                <a:srgbClr val="000000"/>
                              </a:solidFill>
                              <a:latin typeface="Cambria Math" panose="02040503050406030204" pitchFamily="18" charset="0"/>
                            </a:rPr>
                            <m:t>𝑋</m:t>
                          </m:r>
                        </m:e>
                        <m:sub>
                          <m:r>
                            <a:rPr lang="en-US" sz="1500" b="0" i="1" dirty="0" smtClean="0">
                              <a:solidFill>
                                <a:srgbClr val="000000"/>
                              </a:solidFill>
                              <a:latin typeface="Cambria Math" panose="02040503050406030204" pitchFamily="18" charset="0"/>
                            </a:rPr>
                            <m:t>𝐺𝑆𝑀</m:t>
                          </m:r>
                        </m:sub>
                      </m:sSub>
                      <m:r>
                        <a:rPr lang="en-US" sz="1500" i="1" dirty="0" smtClean="0">
                          <a:solidFill>
                            <a:srgbClr val="000000"/>
                          </a:solidFill>
                          <a:latin typeface="Cambria Math" panose="02040503050406030204" pitchFamily="18" charset="0"/>
                        </a:rPr>
                        <m:t>&lt;15</m:t>
                      </m:r>
                      <m:r>
                        <a:rPr lang="en-US" sz="1500" b="0" i="1" dirty="0" smtClean="0">
                          <a:solidFill>
                            <a:srgbClr val="000000"/>
                          </a:solidFill>
                          <a:latin typeface="Cambria Math" panose="02040503050406030204" pitchFamily="18" charset="0"/>
                        </a:rPr>
                        <m:t> </m:t>
                      </m:r>
                      <m:sSub>
                        <m:sSubPr>
                          <m:ctrlPr>
                            <a:rPr lang="en-US" sz="1500" b="0" i="1" dirty="0" smtClean="0">
                              <a:solidFill>
                                <a:srgbClr val="000000"/>
                              </a:solidFill>
                              <a:latin typeface="Cambria Math" panose="02040503050406030204" pitchFamily="18" charset="0"/>
                            </a:rPr>
                          </m:ctrlPr>
                        </m:sSubPr>
                        <m:e>
                          <m:r>
                            <a:rPr lang="en-US" sz="1500" b="0" i="1" dirty="0" smtClean="0">
                              <a:solidFill>
                                <a:srgbClr val="000000"/>
                              </a:solidFill>
                              <a:latin typeface="Cambria Math" panose="02040503050406030204" pitchFamily="18" charset="0"/>
                            </a:rPr>
                            <m:t>[</m:t>
                          </m:r>
                          <m:r>
                            <a:rPr lang="en-US" sz="1500" i="1" dirty="0" smtClean="0">
                              <a:solidFill>
                                <a:srgbClr val="000000"/>
                              </a:solidFill>
                              <a:latin typeface="Cambria Math" panose="02040503050406030204" pitchFamily="18" charset="0"/>
                            </a:rPr>
                            <m:t>𝑅</m:t>
                          </m:r>
                        </m:e>
                        <m:sub>
                          <m:r>
                            <a:rPr lang="en-US" sz="1500" b="0" i="1" dirty="0" smtClean="0">
                              <a:solidFill>
                                <a:srgbClr val="000000"/>
                              </a:solidFill>
                              <a:latin typeface="Cambria Math" panose="02040503050406030204" pitchFamily="18" charset="0"/>
                            </a:rPr>
                            <m:t>𝐸</m:t>
                          </m:r>
                        </m:sub>
                      </m:sSub>
                      <m:r>
                        <a:rPr lang="en-US" sz="1500" b="0" i="1" dirty="0" smtClean="0">
                          <a:solidFill>
                            <a:srgbClr val="000000"/>
                          </a:solidFill>
                          <a:latin typeface="Cambria Math" panose="02040503050406030204" pitchFamily="18" charset="0"/>
                        </a:rPr>
                        <m:t>] </m:t>
                      </m:r>
                    </m:oMath>
                  </m:oMathPara>
                </a14:m>
                <a:endParaRPr lang="en-US" sz="1500" b="0" dirty="0">
                  <a:solidFill>
                    <a:srgbClr val="000000"/>
                  </a:solidFill>
                </a:endParaRPr>
              </a:p>
            </p:txBody>
          </p:sp>
        </mc:Choice>
        <mc:Fallback xmlns="">
          <p:sp>
            <p:nvSpPr>
              <p:cNvPr id="4" name="TextBox 3">
                <a:extLst>
                  <a:ext uri="{FF2B5EF4-FFF2-40B4-BE49-F238E27FC236}">
                    <a16:creationId xmlns:a16="http://schemas.microsoft.com/office/drawing/2014/main" id="{24C2BED1-543B-953E-67C1-4000851BC649}"/>
                  </a:ext>
                </a:extLst>
              </p:cNvPr>
              <p:cNvSpPr txBox="1">
                <a:spLocks noRot="1" noChangeAspect="1" noMove="1" noResize="1" noEditPoints="1" noAdjustHandles="1" noChangeArrowheads="1" noChangeShapeType="1" noTextEdit="1"/>
              </p:cNvSpPr>
              <p:nvPr/>
            </p:nvSpPr>
            <p:spPr>
              <a:xfrm>
                <a:off x="9810989" y="844594"/>
                <a:ext cx="2169059" cy="784830"/>
              </a:xfrm>
              <a:prstGeom prst="rect">
                <a:avLst/>
              </a:prstGeom>
              <a:blipFill>
                <a:blip r:embed="rId13"/>
                <a:stretch>
                  <a:fillRect l="-1163" t="-1587" b="-4762"/>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D718C274-0A65-885C-5998-A73E87A08F3E}"/>
              </a:ext>
            </a:extLst>
          </p:cNvPr>
          <p:cNvCxnSpPr/>
          <p:nvPr/>
        </p:nvCxnSpPr>
        <p:spPr>
          <a:xfrm>
            <a:off x="3946358" y="844594"/>
            <a:ext cx="0" cy="5699265"/>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FD2F1B-4385-5BF3-D465-820256F401AC}"/>
              </a:ext>
            </a:extLst>
          </p:cNvPr>
          <p:cNvCxnSpPr/>
          <p:nvPr/>
        </p:nvCxnSpPr>
        <p:spPr>
          <a:xfrm>
            <a:off x="7010400" y="856317"/>
            <a:ext cx="0" cy="5699265"/>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2800480-57FD-4BD1-2191-873F140136A0}"/>
              </a:ext>
            </a:extLst>
          </p:cNvPr>
          <p:cNvSpPr txBox="1"/>
          <p:nvPr/>
        </p:nvSpPr>
        <p:spPr>
          <a:xfrm>
            <a:off x="1595087" y="558559"/>
            <a:ext cx="2048959" cy="323165"/>
          </a:xfrm>
          <a:prstGeom prst="rect">
            <a:avLst/>
          </a:prstGeom>
          <a:noFill/>
        </p:spPr>
        <p:txBody>
          <a:bodyPr wrap="none" rtlCol="0">
            <a:spAutoFit/>
          </a:bodyPr>
          <a:lstStyle/>
          <a:p>
            <a:r>
              <a:rPr lang="en-US" sz="1500" dirty="0" err="1">
                <a:solidFill>
                  <a:schemeClr val="bg2">
                    <a:lumMod val="10000"/>
                  </a:schemeClr>
                </a:solidFill>
              </a:rPr>
              <a:t>Geotail</a:t>
            </a:r>
            <a:r>
              <a:rPr lang="en-US" sz="1500" dirty="0">
                <a:solidFill>
                  <a:schemeClr val="bg2">
                    <a:lumMod val="10000"/>
                  </a:schemeClr>
                </a:solidFill>
              </a:rPr>
              <a:t> (1994 – 2006)</a:t>
            </a:r>
          </a:p>
        </p:txBody>
      </p:sp>
      <p:sp>
        <p:nvSpPr>
          <p:cNvPr id="14" name="TextBox 13">
            <a:extLst>
              <a:ext uri="{FF2B5EF4-FFF2-40B4-BE49-F238E27FC236}">
                <a16:creationId xmlns:a16="http://schemas.microsoft.com/office/drawing/2014/main" id="{332C81E4-7B7A-0C65-3250-CDD5579B0405}"/>
              </a:ext>
            </a:extLst>
          </p:cNvPr>
          <p:cNvSpPr txBox="1"/>
          <p:nvPr/>
        </p:nvSpPr>
        <p:spPr>
          <a:xfrm>
            <a:off x="4761721" y="558559"/>
            <a:ext cx="1843774" cy="323165"/>
          </a:xfrm>
          <a:prstGeom prst="rect">
            <a:avLst/>
          </a:prstGeom>
          <a:noFill/>
        </p:spPr>
        <p:txBody>
          <a:bodyPr wrap="none" rtlCol="0">
            <a:spAutoFit/>
          </a:bodyPr>
          <a:lstStyle/>
          <a:p>
            <a:r>
              <a:rPr lang="en-US" sz="1500" dirty="0">
                <a:solidFill>
                  <a:schemeClr val="bg2">
                    <a:lumMod val="10000"/>
                  </a:schemeClr>
                </a:solidFill>
              </a:rPr>
              <a:t>MMS (2015 - 2024)</a:t>
            </a:r>
          </a:p>
        </p:txBody>
      </p:sp>
      <p:sp>
        <p:nvSpPr>
          <p:cNvPr id="15" name="TextBox 14">
            <a:extLst>
              <a:ext uri="{FF2B5EF4-FFF2-40B4-BE49-F238E27FC236}">
                <a16:creationId xmlns:a16="http://schemas.microsoft.com/office/drawing/2014/main" id="{E1AB5310-5644-6A93-EF97-DADD58708646}"/>
              </a:ext>
            </a:extLst>
          </p:cNvPr>
          <p:cNvSpPr txBox="1"/>
          <p:nvPr/>
        </p:nvSpPr>
        <p:spPr>
          <a:xfrm>
            <a:off x="7679171" y="556183"/>
            <a:ext cx="2005677" cy="323165"/>
          </a:xfrm>
          <a:prstGeom prst="rect">
            <a:avLst/>
          </a:prstGeom>
          <a:noFill/>
        </p:spPr>
        <p:txBody>
          <a:bodyPr wrap="none" rtlCol="0">
            <a:spAutoFit/>
          </a:bodyPr>
          <a:lstStyle/>
          <a:p>
            <a:r>
              <a:rPr lang="en-US" sz="1500" dirty="0" err="1">
                <a:solidFill>
                  <a:schemeClr val="bg2">
                    <a:lumMod val="10000"/>
                  </a:schemeClr>
                </a:solidFill>
              </a:rPr>
              <a:t>Geotail</a:t>
            </a:r>
            <a:r>
              <a:rPr lang="en-US" sz="1500" dirty="0">
                <a:solidFill>
                  <a:schemeClr val="bg2">
                    <a:lumMod val="10000"/>
                  </a:schemeClr>
                </a:solidFill>
              </a:rPr>
              <a:t> (1994 - 2014)</a:t>
            </a:r>
          </a:p>
        </p:txBody>
      </p:sp>
      <p:sp>
        <p:nvSpPr>
          <p:cNvPr id="17" name="TextBox 16">
            <a:extLst>
              <a:ext uri="{FF2B5EF4-FFF2-40B4-BE49-F238E27FC236}">
                <a16:creationId xmlns:a16="http://schemas.microsoft.com/office/drawing/2014/main" id="{03AB696E-3DFB-293C-D4AF-9061218B7CBC}"/>
              </a:ext>
            </a:extLst>
          </p:cNvPr>
          <p:cNvSpPr txBox="1"/>
          <p:nvPr/>
        </p:nvSpPr>
        <p:spPr>
          <a:xfrm>
            <a:off x="9810989" y="2784951"/>
            <a:ext cx="2562723" cy="1015663"/>
          </a:xfrm>
          <a:prstGeom prst="rect">
            <a:avLst/>
          </a:prstGeom>
          <a:noFill/>
        </p:spPr>
        <p:txBody>
          <a:bodyPr wrap="square">
            <a:spAutoFit/>
          </a:bodyPr>
          <a:lstStyle/>
          <a:p>
            <a:r>
              <a:rPr lang="en-US" sz="1500" u="sng" dirty="0">
                <a:solidFill>
                  <a:srgbClr val="000000"/>
                </a:solidFill>
                <a:latin typeface="Arial" panose="020B0604020202020204" pitchFamily="34" charset="0"/>
                <a:cs typeface="Arial" panose="020B0604020202020204" pitchFamily="34" charset="0"/>
              </a:rPr>
              <a:t>Findings:</a:t>
            </a:r>
          </a:p>
          <a:p>
            <a:pPr marL="285750" indent="-285750">
              <a:buFont typeface="Arial" panose="020B0604020202020204" pitchFamily="34" charset="0"/>
              <a:buChar char="•"/>
            </a:pPr>
            <a:endParaRPr lang="en-US" sz="1500"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US" sz="1500" dirty="0" err="1">
                <a:solidFill>
                  <a:srgbClr val="000000"/>
                </a:solidFill>
                <a:latin typeface="Arial" panose="020B0604020202020204" pitchFamily="34" charset="0"/>
                <a:cs typeface="Arial" panose="020B0604020202020204" pitchFamily="34" charset="0"/>
              </a:rPr>
              <a:t>Ey</a:t>
            </a:r>
            <a:r>
              <a:rPr lang="en-US" sz="1500" dirty="0">
                <a:solidFill>
                  <a:srgbClr val="000000"/>
                </a:solidFill>
                <a:latin typeface="Arial" panose="020B0604020202020204" pitchFamily="34" charset="0"/>
                <a:cs typeface="Arial" panose="020B0604020202020204" pitchFamily="34" charset="0"/>
              </a:rPr>
              <a:t> increase during </a:t>
            </a:r>
            <a:r>
              <a:rPr lang="en-US" sz="1500" dirty="0">
                <a:solidFill>
                  <a:srgbClr val="FF0000"/>
                </a:solidFill>
                <a:latin typeface="Arial" panose="020B0604020202020204" pitchFamily="34" charset="0"/>
                <a:cs typeface="Arial" panose="020B0604020202020204" pitchFamily="34" charset="0"/>
              </a:rPr>
              <a:t>storm</a:t>
            </a:r>
            <a:r>
              <a:rPr lang="en-US" sz="1500" dirty="0">
                <a:solidFill>
                  <a:srgbClr val="000000"/>
                </a:solidFill>
                <a:latin typeface="Arial" panose="020B0604020202020204" pitchFamily="34" charset="0"/>
                <a:cs typeface="Arial" panose="020B0604020202020204" pitchFamily="34" charset="0"/>
              </a:rPr>
              <a:t> times</a:t>
            </a:r>
          </a:p>
        </p:txBody>
      </p:sp>
      <p:sp>
        <p:nvSpPr>
          <p:cNvPr id="18" name="TextBox 17">
            <a:extLst>
              <a:ext uri="{FF2B5EF4-FFF2-40B4-BE49-F238E27FC236}">
                <a16:creationId xmlns:a16="http://schemas.microsoft.com/office/drawing/2014/main" id="{35FE0593-88C3-2B84-3F02-EADD8C35324E}"/>
              </a:ext>
            </a:extLst>
          </p:cNvPr>
          <p:cNvSpPr txBox="1"/>
          <p:nvPr/>
        </p:nvSpPr>
        <p:spPr>
          <a:xfrm>
            <a:off x="9810989" y="2784951"/>
            <a:ext cx="2562723" cy="1015663"/>
          </a:xfrm>
          <a:prstGeom prst="rect">
            <a:avLst/>
          </a:prstGeom>
          <a:noFill/>
        </p:spPr>
        <p:txBody>
          <a:bodyPr wrap="square">
            <a:spAutoFit/>
          </a:bodyPr>
          <a:lstStyle/>
          <a:p>
            <a:r>
              <a:rPr lang="en-US" sz="1500" u="sng" dirty="0">
                <a:solidFill>
                  <a:srgbClr val="000000"/>
                </a:solidFill>
                <a:latin typeface="Arial" panose="020B0604020202020204" pitchFamily="34" charset="0"/>
                <a:cs typeface="Arial" panose="020B0604020202020204" pitchFamily="34" charset="0"/>
              </a:rPr>
              <a:t>Findings:</a:t>
            </a:r>
          </a:p>
          <a:p>
            <a:pPr marL="285750" indent="-285750">
              <a:buFont typeface="Arial" panose="020B0604020202020204" pitchFamily="34" charset="0"/>
              <a:buChar char="•"/>
            </a:pPr>
            <a:endParaRPr lang="en-US" sz="1500"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US" sz="1500" dirty="0" err="1">
                <a:solidFill>
                  <a:srgbClr val="000000"/>
                </a:solidFill>
                <a:latin typeface="Arial" panose="020B0604020202020204" pitchFamily="34" charset="0"/>
                <a:cs typeface="Arial" panose="020B0604020202020204" pitchFamily="34" charset="0"/>
              </a:rPr>
              <a:t>Ey</a:t>
            </a:r>
            <a:r>
              <a:rPr lang="en-US" sz="1500" dirty="0">
                <a:solidFill>
                  <a:srgbClr val="000000"/>
                </a:solidFill>
                <a:latin typeface="Arial" panose="020B0604020202020204" pitchFamily="34" charset="0"/>
                <a:cs typeface="Arial" panose="020B0604020202020204" pitchFamily="34" charset="0"/>
              </a:rPr>
              <a:t> increase during </a:t>
            </a:r>
            <a:r>
              <a:rPr lang="en-US" sz="1500" dirty="0">
                <a:solidFill>
                  <a:srgbClr val="FF0000"/>
                </a:solidFill>
                <a:latin typeface="Arial" panose="020B0604020202020204" pitchFamily="34" charset="0"/>
                <a:cs typeface="Arial" panose="020B0604020202020204" pitchFamily="34" charset="0"/>
              </a:rPr>
              <a:t>storm</a:t>
            </a:r>
            <a:r>
              <a:rPr lang="en-US" sz="1500" dirty="0">
                <a:solidFill>
                  <a:srgbClr val="000000"/>
                </a:solidFill>
                <a:latin typeface="Arial" panose="020B0604020202020204" pitchFamily="34" charset="0"/>
                <a:cs typeface="Arial" panose="020B0604020202020204" pitchFamily="34" charset="0"/>
              </a:rPr>
              <a:t> times</a:t>
            </a:r>
          </a:p>
        </p:txBody>
      </p:sp>
      <p:sp>
        <p:nvSpPr>
          <p:cNvPr id="20" name="TextBox 19">
            <a:extLst>
              <a:ext uri="{FF2B5EF4-FFF2-40B4-BE49-F238E27FC236}">
                <a16:creationId xmlns:a16="http://schemas.microsoft.com/office/drawing/2014/main" id="{4BA3ACF7-626C-3C76-C851-AF62C2AB513E}"/>
              </a:ext>
            </a:extLst>
          </p:cNvPr>
          <p:cNvSpPr txBox="1"/>
          <p:nvPr/>
        </p:nvSpPr>
        <p:spPr>
          <a:xfrm>
            <a:off x="9810989" y="3981899"/>
            <a:ext cx="2169059" cy="784830"/>
          </a:xfrm>
          <a:prstGeom prst="rect">
            <a:avLst/>
          </a:prstGeom>
          <a:noFill/>
        </p:spPr>
        <p:txBody>
          <a:bodyPr wrap="square">
            <a:spAutoFit/>
          </a:bodyPr>
          <a:lstStyle/>
          <a:p>
            <a:pPr marL="342900" indent="-342900">
              <a:buFont typeface="+mj-lt"/>
              <a:buAutoNum type="arabicPeriod" startAt="2"/>
            </a:pPr>
            <a:r>
              <a:rPr lang="en-US" sz="1500" dirty="0">
                <a:solidFill>
                  <a:srgbClr val="000000"/>
                </a:solidFill>
                <a:latin typeface="Arial" panose="020B0604020202020204" pitchFamily="34" charset="0"/>
                <a:cs typeface="Arial" panose="020B0604020202020204" pitchFamily="34" charset="0"/>
              </a:rPr>
              <a:t>Increase realized through </a:t>
            </a:r>
            <a:r>
              <a:rPr lang="en-US" sz="1500" dirty="0" err="1">
                <a:solidFill>
                  <a:srgbClr val="000000"/>
                </a:solidFill>
                <a:latin typeface="Arial" panose="020B0604020202020204" pitchFamily="34" charset="0"/>
                <a:cs typeface="Arial" panose="020B0604020202020204" pitchFamily="34" charset="0"/>
              </a:rPr>
              <a:t>Bz</a:t>
            </a:r>
            <a:r>
              <a:rPr lang="en-US" sz="1500" dirty="0">
                <a:solidFill>
                  <a:srgbClr val="000000"/>
                </a:solidFill>
                <a:latin typeface="Arial" panose="020B0604020202020204" pitchFamily="34" charset="0"/>
                <a:cs typeface="Arial" panose="020B0604020202020204" pitchFamily="34" charset="0"/>
              </a:rPr>
              <a:t> enhancement</a:t>
            </a:r>
          </a:p>
        </p:txBody>
      </p:sp>
    </p:spTree>
    <p:extLst>
      <p:ext uri="{BB962C8B-B14F-4D97-AF65-F5344CB8AC3E}">
        <p14:creationId xmlns:p14="http://schemas.microsoft.com/office/powerpoint/2010/main" val="41734422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tails are in the caption following the image">
            <a:extLst>
              <a:ext uri="{FF2B5EF4-FFF2-40B4-BE49-F238E27FC236}">
                <a16:creationId xmlns:a16="http://schemas.microsoft.com/office/drawing/2014/main" id="{9EB48CD6-3E54-FFD2-560E-C3888F44F8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9" t="51925" r="9410" b="27125"/>
          <a:stretch/>
        </p:blipFill>
        <p:spPr bwMode="auto">
          <a:xfrm>
            <a:off x="0" y="4782204"/>
            <a:ext cx="6505786" cy="94521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ctr"/>
            <a:r>
              <a:rPr lang="en-US" dirty="0"/>
              <a:t>General Context - Motivation</a:t>
            </a:r>
            <a:endParaRPr lang="sv-SE" dirty="0"/>
          </a:p>
        </p:txBody>
      </p:sp>
      <p:sp>
        <p:nvSpPr>
          <p:cNvPr id="6" name="TextBox 5">
            <a:extLst>
              <a:ext uri="{FF2B5EF4-FFF2-40B4-BE49-F238E27FC236}">
                <a16:creationId xmlns:a16="http://schemas.microsoft.com/office/drawing/2014/main" id="{F940E909-3C9D-BD97-66F2-8D70D174FE96}"/>
              </a:ext>
            </a:extLst>
          </p:cNvPr>
          <p:cNvSpPr txBox="1"/>
          <p:nvPr/>
        </p:nvSpPr>
        <p:spPr>
          <a:xfrm>
            <a:off x="6715846" y="1305341"/>
            <a:ext cx="5476153" cy="4524315"/>
          </a:xfrm>
          <a:prstGeom prst="rect">
            <a:avLst/>
          </a:prstGeom>
          <a:noFill/>
        </p:spPr>
        <p:txBody>
          <a:bodyPr wrap="square">
            <a:spAutoFit/>
          </a:bodyPr>
          <a:lstStyle/>
          <a:p>
            <a:pPr algn="ctr"/>
            <a:r>
              <a:rPr lang="en-US" u="sng" dirty="0">
                <a:solidFill>
                  <a:srgbClr val="000000"/>
                </a:solidFill>
              </a:rPr>
              <a:t>One of CGS objectives: </a:t>
            </a:r>
          </a:p>
          <a:p>
            <a:pPr algn="ctr"/>
            <a:r>
              <a:rPr lang="en-US" dirty="0">
                <a:solidFill>
                  <a:srgbClr val="000000"/>
                </a:solidFill>
              </a:rPr>
              <a:t>The role of </a:t>
            </a:r>
            <a:r>
              <a:rPr lang="en-US" b="1" dirty="0">
                <a:solidFill>
                  <a:srgbClr val="000000"/>
                </a:solidFill>
              </a:rPr>
              <a:t>mesoscale</a:t>
            </a:r>
            <a:r>
              <a:rPr lang="en-US" dirty="0">
                <a:solidFill>
                  <a:srgbClr val="000000"/>
                </a:solidFill>
              </a:rPr>
              <a:t> </a:t>
            </a:r>
            <a:r>
              <a:rPr lang="en-US" b="1" dirty="0">
                <a:solidFill>
                  <a:srgbClr val="000000"/>
                </a:solidFill>
              </a:rPr>
              <a:t>plasma sheet </a:t>
            </a:r>
            <a:r>
              <a:rPr lang="en-US" dirty="0">
                <a:solidFill>
                  <a:srgbClr val="000000"/>
                </a:solidFill>
              </a:rPr>
              <a:t>transport in the</a:t>
            </a:r>
            <a:r>
              <a:rPr lang="en-US" b="1" dirty="0">
                <a:solidFill>
                  <a:srgbClr val="000000"/>
                </a:solidFill>
              </a:rPr>
              <a:t> ring current </a:t>
            </a:r>
            <a:r>
              <a:rPr lang="en-US" dirty="0">
                <a:solidFill>
                  <a:srgbClr val="000000"/>
                </a:solidFill>
              </a:rPr>
              <a:t>build-up</a:t>
            </a:r>
          </a:p>
          <a:p>
            <a:pPr algn="ctr"/>
            <a:endParaRPr lang="en-US" dirty="0">
              <a:solidFill>
                <a:srgbClr val="000000"/>
              </a:solidFill>
            </a:endParaRPr>
          </a:p>
          <a:p>
            <a:pPr algn="ctr"/>
            <a:endParaRPr lang="en-US" dirty="0">
              <a:solidFill>
                <a:srgbClr val="000000"/>
              </a:solidFill>
            </a:endParaRPr>
          </a:p>
          <a:p>
            <a:pPr marL="285750" indent="-285750">
              <a:buFont typeface="Wingdings" pitchFamily="2" charset="2"/>
              <a:buChar char="Ø"/>
            </a:pPr>
            <a:r>
              <a:rPr lang="en-US" dirty="0">
                <a:solidFill>
                  <a:srgbClr val="000000"/>
                </a:solidFill>
              </a:rPr>
              <a:t>To tackle this </a:t>
            </a:r>
            <a:r>
              <a:rPr lang="en-US" b="1" dirty="0">
                <a:solidFill>
                  <a:srgbClr val="000000"/>
                </a:solidFill>
              </a:rPr>
              <a:t>we need</a:t>
            </a:r>
            <a:r>
              <a:rPr lang="en-US" dirty="0">
                <a:solidFill>
                  <a:srgbClr val="000000"/>
                </a:solidFill>
              </a:rPr>
              <a:t> to establish a </a:t>
            </a:r>
            <a:r>
              <a:rPr lang="en-US" b="1" dirty="0">
                <a:solidFill>
                  <a:srgbClr val="000000"/>
                </a:solidFill>
              </a:rPr>
              <a:t>clear understanding</a:t>
            </a:r>
            <a:r>
              <a:rPr lang="en-US" dirty="0">
                <a:solidFill>
                  <a:srgbClr val="000000"/>
                </a:solidFill>
              </a:rPr>
              <a:t> of the overall </a:t>
            </a:r>
            <a:r>
              <a:rPr lang="en-US" b="1" dirty="0" err="1">
                <a:solidFill>
                  <a:srgbClr val="000000"/>
                </a:solidFill>
              </a:rPr>
              <a:t>plasmasheet</a:t>
            </a:r>
            <a:r>
              <a:rPr lang="en-US" b="1" dirty="0">
                <a:solidFill>
                  <a:srgbClr val="000000"/>
                </a:solidFill>
              </a:rPr>
              <a:t> transport during quiet and storm times</a:t>
            </a:r>
            <a:r>
              <a:rPr lang="en-US" dirty="0">
                <a:solidFill>
                  <a:srgbClr val="000000"/>
                </a:solidFill>
              </a:rPr>
              <a:t>.</a:t>
            </a:r>
          </a:p>
          <a:p>
            <a:pPr marL="285750" indent="-285750">
              <a:buFont typeface="Wingdings" pitchFamily="2" charset="2"/>
              <a:buChar char="Ø"/>
            </a:pPr>
            <a:endParaRPr lang="en-US" dirty="0">
              <a:solidFill>
                <a:srgbClr val="000000"/>
              </a:solidFill>
            </a:endParaRPr>
          </a:p>
          <a:p>
            <a:pPr marL="285750" indent="-285750">
              <a:buFont typeface="Wingdings" pitchFamily="2" charset="2"/>
              <a:buChar char="Ø"/>
            </a:pPr>
            <a:endParaRPr lang="en-US" dirty="0">
              <a:solidFill>
                <a:srgbClr val="000000"/>
              </a:solidFill>
            </a:endParaRPr>
          </a:p>
          <a:p>
            <a:endParaRPr lang="en-US" dirty="0">
              <a:solidFill>
                <a:srgbClr val="000000"/>
              </a:solidFill>
            </a:endParaRPr>
          </a:p>
          <a:p>
            <a:pPr algn="ctr"/>
            <a:r>
              <a:rPr lang="en-US" u="sng" dirty="0">
                <a:solidFill>
                  <a:srgbClr val="000000"/>
                </a:solidFill>
              </a:rPr>
              <a:t>This presentation:</a:t>
            </a:r>
          </a:p>
          <a:p>
            <a:pPr marL="285750" indent="-285750">
              <a:buFont typeface="Arial" panose="020B0604020202020204" pitchFamily="34" charset="0"/>
              <a:buChar char="•"/>
            </a:pPr>
            <a:r>
              <a:rPr lang="en-US" dirty="0">
                <a:solidFill>
                  <a:srgbClr val="000000"/>
                </a:solidFill>
              </a:rPr>
              <a:t>Focus on </a:t>
            </a:r>
            <a:r>
              <a:rPr lang="en-US" b="1" dirty="0">
                <a:solidFill>
                  <a:srgbClr val="000000"/>
                </a:solidFill>
              </a:rPr>
              <a:t>magnetic flux transport </a:t>
            </a:r>
            <a:r>
              <a:rPr lang="en-US" dirty="0">
                <a:solidFill>
                  <a:srgbClr val="000000"/>
                </a:solidFill>
              </a:rPr>
              <a:t>during storms</a:t>
            </a:r>
          </a:p>
          <a:p>
            <a:pPr marL="285750" indent="-285750">
              <a:buFont typeface="Arial" panose="020B0604020202020204" pitchFamily="34" charset="0"/>
              <a:buChar char="•"/>
            </a:pPr>
            <a:r>
              <a:rPr lang="en-US" dirty="0">
                <a:solidFill>
                  <a:srgbClr val="000000"/>
                </a:solidFill>
              </a:rPr>
              <a:t>Building towards a holistic multi-spacecraft evaluation including mass and energy transport</a:t>
            </a:r>
          </a:p>
          <a:p>
            <a:endParaRPr lang="en-US" dirty="0">
              <a:solidFill>
                <a:srgbClr val="000000"/>
              </a:solidFill>
            </a:endParaRPr>
          </a:p>
        </p:txBody>
      </p:sp>
      <p:sp>
        <p:nvSpPr>
          <p:cNvPr id="8" name="TextBox 7">
            <a:extLst>
              <a:ext uri="{FF2B5EF4-FFF2-40B4-BE49-F238E27FC236}">
                <a16:creationId xmlns:a16="http://schemas.microsoft.com/office/drawing/2014/main" id="{E0488DF7-2917-8678-9C55-C022BA24CAD4}"/>
              </a:ext>
            </a:extLst>
          </p:cNvPr>
          <p:cNvSpPr txBox="1"/>
          <p:nvPr/>
        </p:nvSpPr>
        <p:spPr>
          <a:xfrm>
            <a:off x="-62523" y="6403243"/>
            <a:ext cx="6159500" cy="261610"/>
          </a:xfrm>
          <a:prstGeom prst="rect">
            <a:avLst/>
          </a:prstGeom>
          <a:noFill/>
        </p:spPr>
        <p:txBody>
          <a:bodyPr wrap="square">
            <a:spAutoFit/>
          </a:bodyPr>
          <a:lstStyle/>
          <a:p>
            <a:r>
              <a:rPr lang="en-US" sz="1100" b="0" i="0" u="none" strike="noStrike" dirty="0" err="1">
                <a:solidFill>
                  <a:srgbClr val="333333"/>
                </a:solidFill>
                <a:effectLst/>
                <a:highlight>
                  <a:srgbClr val="FFFFFF"/>
                </a:highlight>
                <a:latin typeface="Arial" panose="020B0604020202020204" pitchFamily="34" charset="0"/>
                <a:cs typeface="Arial" panose="020B0604020202020204" pitchFamily="34" charset="0"/>
              </a:rPr>
              <a:t>Sciola</a:t>
            </a:r>
            <a:r>
              <a:rPr lang="en-US" sz="1100" b="0" i="0" u="none" strike="noStrike" dirty="0">
                <a:solidFill>
                  <a:srgbClr val="333333"/>
                </a:solidFill>
                <a:effectLst/>
                <a:highlight>
                  <a:srgbClr val="FFFFFF"/>
                </a:highlight>
                <a:latin typeface="Arial" panose="020B0604020202020204" pitchFamily="34" charset="0"/>
                <a:cs typeface="Arial" panose="020B0604020202020204" pitchFamily="34" charset="0"/>
              </a:rPr>
              <a:t>+ 2023</a:t>
            </a:r>
            <a:endParaRPr lang="en-US" sz="11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F25E076-7221-1B41-110D-84E85C7DABC2}"/>
              </a:ext>
            </a:extLst>
          </p:cNvPr>
          <p:cNvPicPr>
            <a:picLocks noChangeAspect="1"/>
          </p:cNvPicPr>
          <p:nvPr/>
        </p:nvPicPr>
        <p:blipFill>
          <a:blip r:embed="rId4"/>
          <a:stretch>
            <a:fillRect/>
          </a:stretch>
        </p:blipFill>
        <p:spPr>
          <a:xfrm>
            <a:off x="8785975" y="46165"/>
            <a:ext cx="3406025" cy="564500"/>
          </a:xfrm>
          <a:prstGeom prst="rect">
            <a:avLst/>
          </a:prstGeom>
        </p:spPr>
      </p:pic>
      <p:pic>
        <p:nvPicPr>
          <p:cNvPr id="1026" name="Picture 2" descr="Details are in the caption following the image">
            <a:extLst>
              <a:ext uri="{FF2B5EF4-FFF2-40B4-BE49-F238E27FC236}">
                <a16:creationId xmlns:a16="http://schemas.microsoft.com/office/drawing/2014/main" id="{C47351C2-2A5C-3C5F-CC9F-D51D8D243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67" y="1305341"/>
            <a:ext cx="6378956" cy="3476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8CCC5A-C6CB-BDB0-7A6F-47789E077E8D}"/>
              </a:ext>
            </a:extLst>
          </p:cNvPr>
          <p:cNvSpPr txBox="1"/>
          <p:nvPr/>
        </p:nvSpPr>
        <p:spPr>
          <a:xfrm>
            <a:off x="71667" y="5801755"/>
            <a:ext cx="6939720" cy="292388"/>
          </a:xfrm>
          <a:prstGeom prst="rect">
            <a:avLst/>
          </a:prstGeom>
          <a:noFill/>
        </p:spPr>
        <p:txBody>
          <a:bodyPr wrap="none" rtlCol="0">
            <a:spAutoFit/>
          </a:bodyPr>
          <a:lstStyle/>
          <a:p>
            <a:r>
              <a:rPr lang="en-US" sz="1300" dirty="0">
                <a:solidFill>
                  <a:srgbClr val="FF0000"/>
                </a:solidFill>
              </a:rPr>
              <a:t>50% of total energy flux transported into the inner magnetosphere by mesoscale structures </a:t>
            </a:r>
          </a:p>
        </p:txBody>
      </p:sp>
    </p:spTree>
    <p:extLst>
      <p:ext uri="{BB962C8B-B14F-4D97-AF65-F5344CB8AC3E}">
        <p14:creationId xmlns:p14="http://schemas.microsoft.com/office/powerpoint/2010/main" val="3770681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err="1"/>
              <a:t>Bz</a:t>
            </a:r>
            <a:r>
              <a:rPr lang="en-US" dirty="0"/>
              <a:t> – spatial distribution - MMS</a:t>
            </a:r>
            <a:endParaRPr lang="sv-SE" dirty="0"/>
          </a:p>
        </p:txBody>
      </p:sp>
      <p:pic>
        <p:nvPicPr>
          <p:cNvPr id="2" name="Picture 1">
            <a:extLst>
              <a:ext uri="{FF2B5EF4-FFF2-40B4-BE49-F238E27FC236}">
                <a16:creationId xmlns:a16="http://schemas.microsoft.com/office/drawing/2014/main" id="{397487F9-19A7-61F8-3A2F-590B187CB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518" y="704744"/>
            <a:ext cx="8744862" cy="5852160"/>
          </a:xfrm>
          <a:prstGeom prst="rect">
            <a:avLst/>
          </a:prstGeom>
        </p:spPr>
      </p:pic>
    </p:spTree>
    <p:extLst>
      <p:ext uri="{BB962C8B-B14F-4D97-AF65-F5344CB8AC3E}">
        <p14:creationId xmlns:p14="http://schemas.microsoft.com/office/powerpoint/2010/main" val="545407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err="1"/>
              <a:t>V⊥x</a:t>
            </a:r>
            <a:r>
              <a:rPr lang="en-US" dirty="0"/>
              <a:t> – spatial distribution - MMS</a:t>
            </a:r>
            <a:endParaRPr lang="sv-SE" dirty="0"/>
          </a:p>
        </p:txBody>
      </p:sp>
      <p:pic>
        <p:nvPicPr>
          <p:cNvPr id="6" name="Picture 5">
            <a:extLst>
              <a:ext uri="{FF2B5EF4-FFF2-40B4-BE49-F238E27FC236}">
                <a16:creationId xmlns:a16="http://schemas.microsoft.com/office/drawing/2014/main" id="{20DDBF52-21D2-7D5B-9975-CC0B9044A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005" y="694354"/>
            <a:ext cx="8755990" cy="5852160"/>
          </a:xfrm>
          <a:prstGeom prst="rect">
            <a:avLst/>
          </a:prstGeom>
        </p:spPr>
      </p:pic>
    </p:spTree>
    <p:extLst>
      <p:ext uri="{BB962C8B-B14F-4D97-AF65-F5344CB8AC3E}">
        <p14:creationId xmlns:p14="http://schemas.microsoft.com/office/powerpoint/2010/main" val="545940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BE0747-5AEF-5803-23CD-B3F0A192B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859536"/>
            <a:ext cx="11353800" cy="5449824"/>
          </a:xfrm>
          <a:prstGeom prst="rect">
            <a:avLst/>
          </a:prstGeom>
        </p:spPr>
      </p:pic>
      <p:sp>
        <p:nvSpPr>
          <p:cNvPr id="3" name="Title 2"/>
          <p:cNvSpPr>
            <a:spLocks noGrp="1"/>
          </p:cNvSpPr>
          <p:nvPr>
            <p:ph type="title"/>
          </p:nvPr>
        </p:nvSpPr>
        <p:spPr/>
        <p:txBody>
          <a:bodyPr/>
          <a:lstStyle/>
          <a:p>
            <a:pPr algn="ctr"/>
            <a:r>
              <a:rPr lang="el-GR" dirty="0"/>
              <a:t>Δ</a:t>
            </a:r>
            <a:r>
              <a:rPr lang="en-US" dirty="0" err="1"/>
              <a:t>Bz</a:t>
            </a:r>
            <a:r>
              <a:rPr lang="en-US" dirty="0"/>
              <a:t> - XY – </a:t>
            </a:r>
            <a:r>
              <a:rPr lang="en-US" dirty="0" err="1"/>
              <a:t>Geotail</a:t>
            </a:r>
            <a:r>
              <a:rPr lang="en-US" dirty="0"/>
              <a:t> - Extra</a:t>
            </a:r>
            <a:endParaRPr lang="sv-SE" dirty="0"/>
          </a:p>
        </p:txBody>
      </p:sp>
      <p:sp>
        <p:nvSpPr>
          <p:cNvPr id="6" name="Rectangle 5">
            <a:extLst>
              <a:ext uri="{FF2B5EF4-FFF2-40B4-BE49-F238E27FC236}">
                <a16:creationId xmlns:a16="http://schemas.microsoft.com/office/drawing/2014/main" id="{B0E36CD5-A429-5EB4-0510-40B0B797846B}"/>
              </a:ext>
            </a:extLst>
          </p:cNvPr>
          <p:cNvSpPr/>
          <p:nvPr/>
        </p:nvSpPr>
        <p:spPr>
          <a:xfrm>
            <a:off x="9080938" y="1100213"/>
            <a:ext cx="2112579" cy="24080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E3A1DC-F62C-7B8E-0CC3-ECEAB3673ABD}"/>
              </a:ext>
            </a:extLst>
          </p:cNvPr>
          <p:cNvSpPr txBox="1"/>
          <p:nvPr/>
        </p:nvSpPr>
        <p:spPr>
          <a:xfrm>
            <a:off x="0" y="4620127"/>
            <a:ext cx="774571" cy="369332"/>
          </a:xfrm>
          <a:prstGeom prst="rect">
            <a:avLst/>
          </a:prstGeom>
          <a:noFill/>
        </p:spPr>
        <p:txBody>
          <a:bodyPr wrap="none" rtlCol="0">
            <a:spAutoFit/>
          </a:bodyPr>
          <a:lstStyle/>
          <a:p>
            <a:r>
              <a:rPr lang="en-US" dirty="0">
                <a:solidFill>
                  <a:srgbClr val="000000"/>
                </a:solidFill>
              </a:rPr>
              <a:t>Dawn</a:t>
            </a:r>
          </a:p>
        </p:txBody>
      </p:sp>
      <p:sp>
        <p:nvSpPr>
          <p:cNvPr id="8" name="TextBox 7">
            <a:extLst>
              <a:ext uri="{FF2B5EF4-FFF2-40B4-BE49-F238E27FC236}">
                <a16:creationId xmlns:a16="http://schemas.microsoft.com/office/drawing/2014/main" id="{A76BDDA0-A89D-62B4-AEEE-257E21D314CB}"/>
              </a:ext>
            </a:extLst>
          </p:cNvPr>
          <p:cNvSpPr txBox="1"/>
          <p:nvPr/>
        </p:nvSpPr>
        <p:spPr>
          <a:xfrm>
            <a:off x="68912" y="2162878"/>
            <a:ext cx="710451" cy="369332"/>
          </a:xfrm>
          <a:prstGeom prst="rect">
            <a:avLst/>
          </a:prstGeom>
          <a:noFill/>
        </p:spPr>
        <p:txBody>
          <a:bodyPr wrap="none" rtlCol="0">
            <a:spAutoFit/>
          </a:bodyPr>
          <a:lstStyle/>
          <a:p>
            <a:r>
              <a:rPr lang="en-US" dirty="0">
                <a:solidFill>
                  <a:srgbClr val="000000"/>
                </a:solidFill>
              </a:rPr>
              <a:t>Dusk</a:t>
            </a:r>
          </a:p>
        </p:txBody>
      </p:sp>
      <p:sp>
        <p:nvSpPr>
          <p:cNvPr id="9" name="TextBox 8">
            <a:extLst>
              <a:ext uri="{FF2B5EF4-FFF2-40B4-BE49-F238E27FC236}">
                <a16:creationId xmlns:a16="http://schemas.microsoft.com/office/drawing/2014/main" id="{06D4CF89-D580-2C72-DD7C-45BF8A7F66C4}"/>
              </a:ext>
            </a:extLst>
          </p:cNvPr>
          <p:cNvSpPr txBox="1"/>
          <p:nvPr/>
        </p:nvSpPr>
        <p:spPr>
          <a:xfrm>
            <a:off x="3217174" y="6250624"/>
            <a:ext cx="710451" cy="369332"/>
          </a:xfrm>
          <a:prstGeom prst="rect">
            <a:avLst/>
          </a:prstGeom>
          <a:noFill/>
        </p:spPr>
        <p:txBody>
          <a:bodyPr wrap="none" rtlCol="0">
            <a:spAutoFit/>
          </a:bodyPr>
          <a:lstStyle/>
          <a:p>
            <a:r>
              <a:rPr lang="en-US" dirty="0">
                <a:solidFill>
                  <a:srgbClr val="000000"/>
                </a:solidFill>
              </a:rPr>
              <a:t>Inner</a:t>
            </a:r>
          </a:p>
        </p:txBody>
      </p:sp>
      <p:sp>
        <p:nvSpPr>
          <p:cNvPr id="10" name="TextBox 9">
            <a:extLst>
              <a:ext uri="{FF2B5EF4-FFF2-40B4-BE49-F238E27FC236}">
                <a16:creationId xmlns:a16="http://schemas.microsoft.com/office/drawing/2014/main" id="{8384E31C-7759-818B-63F9-DE52C39234D5}"/>
              </a:ext>
            </a:extLst>
          </p:cNvPr>
          <p:cNvSpPr txBox="1"/>
          <p:nvPr/>
        </p:nvSpPr>
        <p:spPr>
          <a:xfrm>
            <a:off x="1360301" y="6250624"/>
            <a:ext cx="761747" cy="369332"/>
          </a:xfrm>
          <a:prstGeom prst="rect">
            <a:avLst/>
          </a:prstGeom>
          <a:noFill/>
        </p:spPr>
        <p:txBody>
          <a:bodyPr wrap="none" rtlCol="0">
            <a:spAutoFit/>
          </a:bodyPr>
          <a:lstStyle/>
          <a:p>
            <a:r>
              <a:rPr lang="en-US" dirty="0">
                <a:solidFill>
                  <a:srgbClr val="000000"/>
                </a:solidFill>
              </a:rPr>
              <a:t>Outer</a:t>
            </a:r>
          </a:p>
        </p:txBody>
      </p:sp>
    </p:spTree>
    <p:extLst>
      <p:ext uri="{BB962C8B-B14F-4D97-AF65-F5344CB8AC3E}">
        <p14:creationId xmlns:p14="http://schemas.microsoft.com/office/powerpoint/2010/main" val="1139890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l-GR" dirty="0"/>
              <a:t>Δ</a:t>
            </a:r>
            <a:r>
              <a:rPr lang="en-US" dirty="0" err="1"/>
              <a:t>V⊥x</a:t>
            </a:r>
            <a:r>
              <a:rPr lang="en-US" dirty="0"/>
              <a:t> - XY – </a:t>
            </a:r>
            <a:r>
              <a:rPr lang="en-US" dirty="0" err="1"/>
              <a:t>Geotail</a:t>
            </a:r>
            <a:r>
              <a:rPr lang="en-US" dirty="0"/>
              <a:t> - Extra</a:t>
            </a:r>
            <a:endParaRPr lang="sv-SE" dirty="0"/>
          </a:p>
        </p:txBody>
      </p:sp>
      <p:sp>
        <p:nvSpPr>
          <p:cNvPr id="6" name="TextBox 5">
            <a:extLst>
              <a:ext uri="{FF2B5EF4-FFF2-40B4-BE49-F238E27FC236}">
                <a16:creationId xmlns:a16="http://schemas.microsoft.com/office/drawing/2014/main" id="{105EB895-854A-776F-8169-2DE46F31D762}"/>
              </a:ext>
            </a:extLst>
          </p:cNvPr>
          <p:cNvSpPr txBox="1"/>
          <p:nvPr/>
        </p:nvSpPr>
        <p:spPr>
          <a:xfrm>
            <a:off x="0" y="4620127"/>
            <a:ext cx="774571" cy="369332"/>
          </a:xfrm>
          <a:prstGeom prst="rect">
            <a:avLst/>
          </a:prstGeom>
          <a:noFill/>
        </p:spPr>
        <p:txBody>
          <a:bodyPr wrap="none" rtlCol="0">
            <a:spAutoFit/>
          </a:bodyPr>
          <a:lstStyle/>
          <a:p>
            <a:r>
              <a:rPr lang="en-US" dirty="0">
                <a:solidFill>
                  <a:srgbClr val="000000"/>
                </a:solidFill>
              </a:rPr>
              <a:t>Dawn</a:t>
            </a:r>
          </a:p>
        </p:txBody>
      </p:sp>
      <p:sp>
        <p:nvSpPr>
          <p:cNvPr id="7" name="TextBox 6">
            <a:extLst>
              <a:ext uri="{FF2B5EF4-FFF2-40B4-BE49-F238E27FC236}">
                <a16:creationId xmlns:a16="http://schemas.microsoft.com/office/drawing/2014/main" id="{6E08ECBE-690C-3C93-D0B4-948197E46EE1}"/>
              </a:ext>
            </a:extLst>
          </p:cNvPr>
          <p:cNvSpPr txBox="1"/>
          <p:nvPr/>
        </p:nvSpPr>
        <p:spPr>
          <a:xfrm>
            <a:off x="68912" y="2162878"/>
            <a:ext cx="710451" cy="369332"/>
          </a:xfrm>
          <a:prstGeom prst="rect">
            <a:avLst/>
          </a:prstGeom>
          <a:noFill/>
        </p:spPr>
        <p:txBody>
          <a:bodyPr wrap="none" rtlCol="0">
            <a:spAutoFit/>
          </a:bodyPr>
          <a:lstStyle/>
          <a:p>
            <a:r>
              <a:rPr lang="en-US" dirty="0">
                <a:solidFill>
                  <a:srgbClr val="000000"/>
                </a:solidFill>
              </a:rPr>
              <a:t>Dusk</a:t>
            </a:r>
          </a:p>
        </p:txBody>
      </p:sp>
      <p:sp>
        <p:nvSpPr>
          <p:cNvPr id="8" name="TextBox 7">
            <a:extLst>
              <a:ext uri="{FF2B5EF4-FFF2-40B4-BE49-F238E27FC236}">
                <a16:creationId xmlns:a16="http://schemas.microsoft.com/office/drawing/2014/main" id="{C6E425D2-8EB5-881E-E109-0614D5CFF66B}"/>
              </a:ext>
            </a:extLst>
          </p:cNvPr>
          <p:cNvSpPr txBox="1"/>
          <p:nvPr/>
        </p:nvSpPr>
        <p:spPr>
          <a:xfrm>
            <a:off x="3217174" y="6250624"/>
            <a:ext cx="710451" cy="369332"/>
          </a:xfrm>
          <a:prstGeom prst="rect">
            <a:avLst/>
          </a:prstGeom>
          <a:noFill/>
        </p:spPr>
        <p:txBody>
          <a:bodyPr wrap="none" rtlCol="0">
            <a:spAutoFit/>
          </a:bodyPr>
          <a:lstStyle/>
          <a:p>
            <a:r>
              <a:rPr lang="en-US" dirty="0">
                <a:solidFill>
                  <a:srgbClr val="000000"/>
                </a:solidFill>
              </a:rPr>
              <a:t>Inner</a:t>
            </a:r>
          </a:p>
        </p:txBody>
      </p:sp>
      <p:sp>
        <p:nvSpPr>
          <p:cNvPr id="9" name="TextBox 8">
            <a:extLst>
              <a:ext uri="{FF2B5EF4-FFF2-40B4-BE49-F238E27FC236}">
                <a16:creationId xmlns:a16="http://schemas.microsoft.com/office/drawing/2014/main" id="{27DBB7DA-2787-1FB3-19FA-21E42EB87529}"/>
              </a:ext>
            </a:extLst>
          </p:cNvPr>
          <p:cNvSpPr txBox="1"/>
          <p:nvPr/>
        </p:nvSpPr>
        <p:spPr>
          <a:xfrm>
            <a:off x="1360301" y="6250624"/>
            <a:ext cx="761747" cy="369332"/>
          </a:xfrm>
          <a:prstGeom prst="rect">
            <a:avLst/>
          </a:prstGeom>
          <a:noFill/>
        </p:spPr>
        <p:txBody>
          <a:bodyPr wrap="none" rtlCol="0">
            <a:spAutoFit/>
          </a:bodyPr>
          <a:lstStyle/>
          <a:p>
            <a:r>
              <a:rPr lang="en-US" dirty="0">
                <a:solidFill>
                  <a:srgbClr val="000000"/>
                </a:solidFill>
              </a:rPr>
              <a:t>Outer</a:t>
            </a:r>
          </a:p>
        </p:txBody>
      </p:sp>
      <p:pic>
        <p:nvPicPr>
          <p:cNvPr id="4" name="Picture 3">
            <a:extLst>
              <a:ext uri="{FF2B5EF4-FFF2-40B4-BE49-F238E27FC236}">
                <a16:creationId xmlns:a16="http://schemas.microsoft.com/office/drawing/2014/main" id="{B181C366-4E54-9F4C-2081-606909876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140" y="859536"/>
            <a:ext cx="11353800" cy="5449824"/>
          </a:xfrm>
          <a:prstGeom prst="rect">
            <a:avLst/>
          </a:prstGeom>
        </p:spPr>
      </p:pic>
    </p:spTree>
    <p:extLst>
      <p:ext uri="{BB962C8B-B14F-4D97-AF65-F5344CB8AC3E}">
        <p14:creationId xmlns:p14="http://schemas.microsoft.com/office/powerpoint/2010/main" val="372321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Powering the magnetotail</a:t>
            </a:r>
            <a:endParaRPr lang="sv-SE" dirty="0"/>
          </a:p>
        </p:txBody>
      </p:sp>
      <p:pic>
        <p:nvPicPr>
          <p:cNvPr id="4" name="2112_011_AR_EN">
            <a:hlinkClick r:id="" action="ppaction://media"/>
            <a:extLst>
              <a:ext uri="{FF2B5EF4-FFF2-40B4-BE49-F238E27FC236}">
                <a16:creationId xmlns:a16="http://schemas.microsoft.com/office/drawing/2014/main" id="{12E86339-1DD4-FC3C-6D96-3B7AB86B7C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856019"/>
            <a:ext cx="9753600" cy="5486400"/>
          </a:xfrm>
          <a:prstGeom prst="rect">
            <a:avLst/>
          </a:prstGeom>
        </p:spPr>
      </p:pic>
      <p:sp>
        <p:nvSpPr>
          <p:cNvPr id="8" name="TextBox 7">
            <a:extLst>
              <a:ext uri="{FF2B5EF4-FFF2-40B4-BE49-F238E27FC236}">
                <a16:creationId xmlns:a16="http://schemas.microsoft.com/office/drawing/2014/main" id="{66D4C266-6943-E1D4-8B8D-B462D83BE6D7}"/>
              </a:ext>
            </a:extLst>
          </p:cNvPr>
          <p:cNvSpPr txBox="1"/>
          <p:nvPr/>
        </p:nvSpPr>
        <p:spPr>
          <a:xfrm>
            <a:off x="0" y="6409350"/>
            <a:ext cx="1766830" cy="246221"/>
          </a:xfrm>
          <a:prstGeom prst="rect">
            <a:avLst/>
          </a:prstGeom>
          <a:noFill/>
        </p:spPr>
        <p:txBody>
          <a:bodyPr wrap="none" rtlCol="0">
            <a:spAutoFit/>
          </a:bodyPr>
          <a:lstStyle/>
          <a:p>
            <a:r>
              <a:rPr lang="en-US" sz="1000" dirty="0">
                <a:solidFill>
                  <a:srgbClr val="000000"/>
                </a:solidFill>
              </a:rPr>
              <a:t>Credits: ESA/ATG </a:t>
            </a:r>
            <a:r>
              <a:rPr lang="en-US" sz="1000" dirty="0" err="1">
                <a:solidFill>
                  <a:srgbClr val="000000"/>
                </a:solidFill>
              </a:rPr>
              <a:t>medialab</a:t>
            </a:r>
            <a:endParaRPr lang="en-US" sz="1000" dirty="0">
              <a:solidFill>
                <a:srgbClr val="000000"/>
              </a:solidFill>
            </a:endParaRPr>
          </a:p>
        </p:txBody>
      </p:sp>
      <p:sp>
        <p:nvSpPr>
          <p:cNvPr id="11" name="5-Point Star 10">
            <a:extLst>
              <a:ext uri="{FF2B5EF4-FFF2-40B4-BE49-F238E27FC236}">
                <a16:creationId xmlns:a16="http://schemas.microsoft.com/office/drawing/2014/main" id="{F8F5BC85-2682-53DD-DEE6-700CA32C48B6}"/>
              </a:ext>
            </a:extLst>
          </p:cNvPr>
          <p:cNvSpPr/>
          <p:nvPr/>
        </p:nvSpPr>
        <p:spPr>
          <a:xfrm>
            <a:off x="2008130" y="3459519"/>
            <a:ext cx="354070" cy="317500"/>
          </a:xfrm>
          <a:prstGeom prst="star5">
            <a:avLst/>
          </a:prstGeom>
          <a:solidFill>
            <a:srgbClr val="FF3B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27C279B1-0672-A5A5-5FA1-6BB6A83A5AE5}"/>
              </a:ext>
            </a:extLst>
          </p:cNvPr>
          <p:cNvSpPr/>
          <p:nvPr/>
        </p:nvSpPr>
        <p:spPr>
          <a:xfrm>
            <a:off x="9678930" y="3440469"/>
            <a:ext cx="354070" cy="317500"/>
          </a:xfrm>
          <a:prstGeom prst="star5">
            <a:avLst/>
          </a:prstGeom>
          <a:solidFill>
            <a:srgbClr val="FF3B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B0B070-51BB-3ECF-E4B3-AD09BB10F879}"/>
              </a:ext>
            </a:extLst>
          </p:cNvPr>
          <p:cNvSpPr txBox="1"/>
          <p:nvPr/>
        </p:nvSpPr>
        <p:spPr>
          <a:xfrm>
            <a:off x="1685669" y="5471437"/>
            <a:ext cx="998991" cy="369332"/>
          </a:xfrm>
          <a:prstGeom prst="rect">
            <a:avLst/>
          </a:prstGeom>
          <a:noFill/>
        </p:spPr>
        <p:txBody>
          <a:bodyPr wrap="none" rtlCol="0">
            <a:spAutoFit/>
          </a:bodyPr>
          <a:lstStyle/>
          <a:p>
            <a:r>
              <a:rPr lang="en-US" dirty="0">
                <a:solidFill>
                  <a:schemeClr val="bg1"/>
                </a:solidFill>
              </a:rPr>
              <a:t>~ 10 Re</a:t>
            </a:r>
          </a:p>
        </p:txBody>
      </p:sp>
      <p:sp>
        <p:nvSpPr>
          <p:cNvPr id="14" name="TextBox 13">
            <a:extLst>
              <a:ext uri="{FF2B5EF4-FFF2-40B4-BE49-F238E27FC236}">
                <a16:creationId xmlns:a16="http://schemas.microsoft.com/office/drawing/2014/main" id="{1D5F99CE-B9E0-A4CF-3417-72BAE7CE22CC}"/>
              </a:ext>
            </a:extLst>
          </p:cNvPr>
          <p:cNvSpPr txBox="1"/>
          <p:nvPr/>
        </p:nvSpPr>
        <p:spPr>
          <a:xfrm>
            <a:off x="9189757" y="5471437"/>
            <a:ext cx="1409360" cy="369332"/>
          </a:xfrm>
          <a:prstGeom prst="rect">
            <a:avLst/>
          </a:prstGeom>
          <a:noFill/>
        </p:spPr>
        <p:txBody>
          <a:bodyPr wrap="none" rtlCol="0">
            <a:spAutoFit/>
          </a:bodyPr>
          <a:lstStyle/>
          <a:p>
            <a:r>
              <a:rPr lang="en-US" dirty="0">
                <a:solidFill>
                  <a:schemeClr val="bg1"/>
                </a:solidFill>
              </a:rPr>
              <a:t>~ -20-30 Re</a:t>
            </a:r>
          </a:p>
        </p:txBody>
      </p:sp>
    </p:spTree>
    <p:extLst>
      <p:ext uri="{BB962C8B-B14F-4D97-AF65-F5344CB8AC3E}">
        <p14:creationId xmlns:p14="http://schemas.microsoft.com/office/powerpoint/2010/main" val="128542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Data used</a:t>
            </a:r>
            <a:endParaRPr lang="sv-SE" dirty="0"/>
          </a:p>
        </p:txBody>
      </p:sp>
      <p:cxnSp>
        <p:nvCxnSpPr>
          <p:cNvPr id="2" name="Straight Connector 1">
            <a:extLst>
              <a:ext uri="{FF2B5EF4-FFF2-40B4-BE49-F238E27FC236}">
                <a16:creationId xmlns:a16="http://schemas.microsoft.com/office/drawing/2014/main" id="{BC99AF1E-2FA1-8DEF-0612-1AAE836BF49B}"/>
              </a:ext>
            </a:extLst>
          </p:cNvPr>
          <p:cNvCxnSpPr>
            <a:cxnSpLocks/>
          </p:cNvCxnSpPr>
          <p:nvPr/>
        </p:nvCxnSpPr>
        <p:spPr>
          <a:xfrm>
            <a:off x="6096000" y="775134"/>
            <a:ext cx="0" cy="558099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884F22-0039-1142-D2A9-A9BC2757E3D4}"/>
              </a:ext>
            </a:extLst>
          </p:cNvPr>
          <p:cNvSpPr txBox="1"/>
          <p:nvPr/>
        </p:nvSpPr>
        <p:spPr>
          <a:xfrm>
            <a:off x="2475697" y="750785"/>
            <a:ext cx="954107" cy="369332"/>
          </a:xfrm>
          <a:prstGeom prst="rect">
            <a:avLst/>
          </a:prstGeom>
          <a:noFill/>
        </p:spPr>
        <p:txBody>
          <a:bodyPr wrap="none" rtlCol="0">
            <a:spAutoFit/>
          </a:bodyPr>
          <a:lstStyle/>
          <a:p>
            <a:r>
              <a:rPr lang="en-US" u="sng" dirty="0">
                <a:solidFill>
                  <a:srgbClr val="000000"/>
                </a:solidFill>
              </a:rPr>
              <a:t>Ground</a:t>
            </a:r>
          </a:p>
        </p:txBody>
      </p:sp>
      <p:sp>
        <p:nvSpPr>
          <p:cNvPr id="5" name="TextBox 4">
            <a:extLst>
              <a:ext uri="{FF2B5EF4-FFF2-40B4-BE49-F238E27FC236}">
                <a16:creationId xmlns:a16="http://schemas.microsoft.com/office/drawing/2014/main" id="{648CBFF2-4348-E77D-338A-6CBB0268AE4C}"/>
              </a:ext>
            </a:extLst>
          </p:cNvPr>
          <p:cNvSpPr txBox="1"/>
          <p:nvPr/>
        </p:nvSpPr>
        <p:spPr>
          <a:xfrm>
            <a:off x="8903260" y="790574"/>
            <a:ext cx="813043" cy="369332"/>
          </a:xfrm>
          <a:prstGeom prst="rect">
            <a:avLst/>
          </a:prstGeom>
          <a:noFill/>
        </p:spPr>
        <p:txBody>
          <a:bodyPr wrap="none" rtlCol="0">
            <a:spAutoFit/>
          </a:bodyPr>
          <a:lstStyle/>
          <a:p>
            <a:r>
              <a:rPr lang="en-US" i="1" u="sng" dirty="0">
                <a:solidFill>
                  <a:srgbClr val="000000"/>
                </a:solidFill>
              </a:rPr>
              <a:t>In-situ</a:t>
            </a:r>
          </a:p>
        </p:txBody>
      </p:sp>
      <p:pic>
        <p:nvPicPr>
          <p:cNvPr id="1026" name="Picture 2" descr="Maps and Logos - SuperMAG">
            <a:extLst>
              <a:ext uri="{FF2B5EF4-FFF2-40B4-BE49-F238E27FC236}">
                <a16:creationId xmlns:a16="http://schemas.microsoft.com/office/drawing/2014/main" id="{0766B2F9-BB69-C9BF-3880-70D1FADC8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20" y="1263659"/>
            <a:ext cx="4561000" cy="1398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825C3D-0414-02C9-C3F8-44721E2C2BB2}"/>
              </a:ext>
            </a:extLst>
          </p:cNvPr>
          <p:cNvSpPr txBox="1"/>
          <p:nvPr/>
        </p:nvSpPr>
        <p:spPr>
          <a:xfrm>
            <a:off x="-63500" y="6368864"/>
            <a:ext cx="6159500" cy="261610"/>
          </a:xfrm>
          <a:prstGeom prst="rect">
            <a:avLst/>
          </a:prstGeom>
          <a:noFill/>
        </p:spPr>
        <p:txBody>
          <a:bodyPr wrap="square">
            <a:spAutoFit/>
          </a:bodyPr>
          <a:lstStyle/>
          <a:p>
            <a:r>
              <a:rPr lang="en-US" sz="1100" b="0" i="0" u="none" strike="noStrike" dirty="0" err="1">
                <a:solidFill>
                  <a:srgbClr val="333333"/>
                </a:solidFill>
                <a:effectLst/>
                <a:highlight>
                  <a:srgbClr val="FFFFFF"/>
                </a:highlight>
                <a:latin typeface="Arial" panose="020B0604020202020204" pitchFamily="34" charset="0"/>
                <a:cs typeface="Arial" panose="020B0604020202020204" pitchFamily="34" charset="0"/>
              </a:rPr>
              <a:t>Gjerloev</a:t>
            </a:r>
            <a:r>
              <a:rPr lang="en-US" sz="1100" b="0" i="0" u="none" strike="noStrike" dirty="0">
                <a:solidFill>
                  <a:srgbClr val="333333"/>
                </a:solidFill>
                <a:effectLst/>
                <a:highlight>
                  <a:srgbClr val="FFFFFF"/>
                </a:highlight>
                <a:latin typeface="Arial" panose="020B0604020202020204" pitchFamily="34" charset="0"/>
                <a:cs typeface="Arial" panose="020B0604020202020204" pitchFamily="34" charset="0"/>
              </a:rPr>
              <a:t> (2011, 2012), Newell and </a:t>
            </a:r>
            <a:r>
              <a:rPr lang="en-US" sz="1100" b="0" i="0" u="none" strike="noStrike" dirty="0" err="1">
                <a:solidFill>
                  <a:srgbClr val="333333"/>
                </a:solidFill>
                <a:effectLst/>
                <a:highlight>
                  <a:srgbClr val="FFFFFF"/>
                </a:highlight>
                <a:latin typeface="Arial" panose="020B0604020202020204" pitchFamily="34" charset="0"/>
                <a:cs typeface="Arial" panose="020B0604020202020204" pitchFamily="34" charset="0"/>
              </a:rPr>
              <a:t>Gjerloev</a:t>
            </a:r>
            <a:r>
              <a:rPr lang="en-US" sz="1100" b="0" i="0" u="none" strike="noStrike" dirty="0">
                <a:solidFill>
                  <a:srgbClr val="333333"/>
                </a:solidFill>
                <a:effectLst/>
                <a:highlight>
                  <a:srgbClr val="FFFFFF"/>
                </a:highlight>
                <a:latin typeface="Arial" panose="020B0604020202020204" pitchFamily="34" charset="0"/>
                <a:cs typeface="Arial" panose="020B0604020202020204" pitchFamily="34" charset="0"/>
              </a:rPr>
              <a:t> (2012)</a:t>
            </a:r>
            <a:endParaRPr lang="en-US" sz="11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F57B3AD-00B4-BABF-6ACF-077A3B3559E5}"/>
              </a:ext>
            </a:extLst>
          </p:cNvPr>
          <p:cNvSpPr txBox="1"/>
          <p:nvPr/>
        </p:nvSpPr>
        <p:spPr>
          <a:xfrm>
            <a:off x="-162738" y="2694870"/>
            <a:ext cx="6159500" cy="1477328"/>
          </a:xfrm>
          <a:prstGeom prst="rect">
            <a:avLst/>
          </a:prstGeom>
          <a:noFill/>
        </p:spPr>
        <p:txBody>
          <a:bodyPr wrap="square">
            <a:spAutoFit/>
          </a:bodyPr>
          <a:lstStyle/>
          <a:p>
            <a:pPr algn="ctr"/>
            <a:r>
              <a:rPr lang="en-US" sz="1500" b="1" dirty="0">
                <a:solidFill>
                  <a:srgbClr val="000000"/>
                </a:solidFill>
              </a:rPr>
              <a:t>SMR</a:t>
            </a:r>
            <a:r>
              <a:rPr lang="en-US" sz="1500" dirty="0">
                <a:solidFill>
                  <a:srgbClr val="000000"/>
                </a:solidFill>
              </a:rPr>
              <a:t>: Ring current index based on all ground magnetometers at geomagnetic latitudes (</a:t>
            </a:r>
            <a:r>
              <a:rPr lang="en-US" sz="1500" dirty="0" err="1">
                <a:solidFill>
                  <a:srgbClr val="000000"/>
                </a:solidFill>
              </a:rPr>
              <a:t>mlat</a:t>
            </a:r>
            <a:r>
              <a:rPr lang="en-US" sz="1500" dirty="0">
                <a:solidFill>
                  <a:srgbClr val="000000"/>
                </a:solidFill>
              </a:rPr>
              <a:t>) between -50 and +50 degrees;</a:t>
            </a:r>
          </a:p>
          <a:p>
            <a:pPr algn="ctr"/>
            <a:endParaRPr lang="en-US" sz="1500" dirty="0">
              <a:solidFill>
                <a:srgbClr val="000000"/>
              </a:solidFill>
            </a:endParaRPr>
          </a:p>
          <a:p>
            <a:pPr algn="ctr"/>
            <a:endParaRPr lang="en-US" sz="1500" dirty="0">
              <a:solidFill>
                <a:srgbClr val="000000"/>
              </a:solidFill>
            </a:endParaRPr>
          </a:p>
          <a:p>
            <a:pPr algn="ctr"/>
            <a:r>
              <a:rPr lang="en-US" sz="1500" dirty="0">
                <a:solidFill>
                  <a:srgbClr val="000000"/>
                </a:solidFill>
              </a:rPr>
              <a:t>Treated equivalently as DST and SYM-H indices traditionally used for geomagnetic storms (Note: differences exist)</a:t>
            </a:r>
          </a:p>
        </p:txBody>
      </p:sp>
      <p:sp>
        <p:nvSpPr>
          <p:cNvPr id="10" name="TextBox 9">
            <a:extLst>
              <a:ext uri="{FF2B5EF4-FFF2-40B4-BE49-F238E27FC236}">
                <a16:creationId xmlns:a16="http://schemas.microsoft.com/office/drawing/2014/main" id="{3AEC17CC-568E-50C7-FFF9-AD8133FDBB93}"/>
              </a:ext>
            </a:extLst>
          </p:cNvPr>
          <p:cNvSpPr txBox="1"/>
          <p:nvPr/>
        </p:nvSpPr>
        <p:spPr>
          <a:xfrm>
            <a:off x="7150781" y="1367290"/>
            <a:ext cx="4318000" cy="553998"/>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000000"/>
                </a:solidFill>
              </a:rPr>
              <a:t>Plasma moments from spectrometers </a:t>
            </a:r>
          </a:p>
          <a:p>
            <a:pPr marL="285750" indent="-285750">
              <a:buFont typeface="Arial" panose="020B0604020202020204" pitchFamily="34" charset="0"/>
              <a:buChar char="•"/>
            </a:pPr>
            <a:r>
              <a:rPr lang="en-US" sz="1500" dirty="0">
                <a:solidFill>
                  <a:srgbClr val="000000"/>
                </a:solidFill>
              </a:rPr>
              <a:t>Magnetic field from fluxgate magnetometer</a:t>
            </a:r>
          </a:p>
        </p:txBody>
      </p:sp>
      <p:sp>
        <p:nvSpPr>
          <p:cNvPr id="11" name="TextBox 10">
            <a:extLst>
              <a:ext uri="{FF2B5EF4-FFF2-40B4-BE49-F238E27FC236}">
                <a16:creationId xmlns:a16="http://schemas.microsoft.com/office/drawing/2014/main" id="{72624673-E71B-0B24-55E4-B089E29EFFFB}"/>
              </a:ext>
            </a:extLst>
          </p:cNvPr>
          <p:cNvSpPr txBox="1"/>
          <p:nvPr/>
        </p:nvSpPr>
        <p:spPr>
          <a:xfrm>
            <a:off x="7975600" y="2099893"/>
            <a:ext cx="3168496" cy="1200329"/>
          </a:xfrm>
          <a:prstGeom prst="rect">
            <a:avLst/>
          </a:prstGeom>
          <a:noFill/>
        </p:spPr>
        <p:txBody>
          <a:bodyPr wrap="none" rtlCol="0">
            <a:spAutoFit/>
          </a:bodyPr>
          <a:lstStyle/>
          <a:p>
            <a:r>
              <a:rPr lang="en-US" dirty="0">
                <a:solidFill>
                  <a:srgbClr val="000000"/>
                </a:solidFill>
              </a:rPr>
              <a:t>MMS* (2015 - now) </a:t>
            </a:r>
          </a:p>
          <a:p>
            <a:r>
              <a:rPr lang="en-US" dirty="0" err="1">
                <a:solidFill>
                  <a:srgbClr val="000000"/>
                </a:solidFill>
              </a:rPr>
              <a:t>Geotail</a:t>
            </a:r>
            <a:r>
              <a:rPr lang="en-US" dirty="0">
                <a:solidFill>
                  <a:srgbClr val="000000"/>
                </a:solidFill>
              </a:rPr>
              <a:t>** (1992 – 2022)</a:t>
            </a:r>
          </a:p>
          <a:p>
            <a:r>
              <a:rPr lang="en-US" dirty="0">
                <a:solidFill>
                  <a:schemeClr val="bg1">
                    <a:lumMod val="75000"/>
                  </a:schemeClr>
                </a:solidFill>
              </a:rPr>
              <a:t>THEMIS (2007 – Now) - TBD</a:t>
            </a:r>
          </a:p>
          <a:p>
            <a:endParaRPr lang="en-US" dirty="0">
              <a:solidFill>
                <a:srgbClr val="000000"/>
              </a:solidFill>
            </a:endParaRPr>
          </a:p>
        </p:txBody>
      </p:sp>
      <p:pic>
        <p:nvPicPr>
          <p:cNvPr id="13" name="Picture 12">
            <a:extLst>
              <a:ext uri="{FF2B5EF4-FFF2-40B4-BE49-F238E27FC236}">
                <a16:creationId xmlns:a16="http://schemas.microsoft.com/office/drawing/2014/main" id="{F68C69AB-20AF-CD7D-C646-17B7D7554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07" y="4135484"/>
            <a:ext cx="5604778" cy="2220643"/>
          </a:xfrm>
          <a:prstGeom prst="rect">
            <a:avLst/>
          </a:prstGeom>
        </p:spPr>
      </p:pic>
      <p:cxnSp>
        <p:nvCxnSpPr>
          <p:cNvPr id="15" name="Straight Connector 14">
            <a:extLst>
              <a:ext uri="{FF2B5EF4-FFF2-40B4-BE49-F238E27FC236}">
                <a16:creationId xmlns:a16="http://schemas.microsoft.com/office/drawing/2014/main" id="{3C2F2802-80D9-F3C9-546C-7227F6B1D27C}"/>
              </a:ext>
            </a:extLst>
          </p:cNvPr>
          <p:cNvCxnSpPr/>
          <p:nvPr/>
        </p:nvCxnSpPr>
        <p:spPr>
          <a:xfrm>
            <a:off x="755117" y="5580790"/>
            <a:ext cx="4613296" cy="0"/>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2052" name="Picture 4" descr="Geotail Comprehensive Plasma Instrument Observations">
            <a:extLst>
              <a:ext uri="{FF2B5EF4-FFF2-40B4-BE49-F238E27FC236}">
                <a16:creationId xmlns:a16="http://schemas.microsoft.com/office/drawing/2014/main" id="{260CF5F8-94D8-1408-60EA-1DB65C78B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4643" y="3281213"/>
            <a:ext cx="1494438" cy="21577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gnetospheric Multiscale Promotional Materials">
            <a:extLst>
              <a:ext uri="{FF2B5EF4-FFF2-40B4-BE49-F238E27FC236}">
                <a16:creationId xmlns:a16="http://schemas.microsoft.com/office/drawing/2014/main" id="{31AC0218-DEC4-A6B6-A19F-D8179AE3E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2238" y="3596696"/>
            <a:ext cx="1665078" cy="16650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918152D-E5A6-161C-B912-730EC2977A1C}"/>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10110410" y="3719714"/>
            <a:ext cx="2081590" cy="14190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FDE3F20-C4B0-54C8-F646-F8A5B16431C8}"/>
              </a:ext>
            </a:extLst>
          </p:cNvPr>
          <p:cNvSpPr txBox="1"/>
          <p:nvPr/>
        </p:nvSpPr>
        <p:spPr>
          <a:xfrm>
            <a:off x="6160676" y="6107254"/>
            <a:ext cx="6209730" cy="523220"/>
          </a:xfrm>
          <a:prstGeom prst="rect">
            <a:avLst/>
          </a:prstGeom>
          <a:noFill/>
        </p:spPr>
        <p:txBody>
          <a:bodyPr wrap="square">
            <a:spAutoFit/>
          </a:bodyPr>
          <a:lstStyle/>
          <a:p>
            <a:r>
              <a:rPr lang="en-US" sz="1400" dirty="0">
                <a:solidFill>
                  <a:srgbClr val="000000"/>
                </a:solidFill>
              </a:rPr>
              <a:t>*Currently showing HPCA (~10s) results not FPI (4.5s) (i.e., H+ not ions)</a:t>
            </a:r>
          </a:p>
          <a:p>
            <a:r>
              <a:rPr lang="en-US" sz="1400" dirty="0">
                <a:solidFill>
                  <a:srgbClr val="000000"/>
                </a:solidFill>
              </a:rPr>
              <a:t>**Currently showing results of 12s resolution up to 2014</a:t>
            </a:r>
            <a:endParaRPr lang="en-US" sz="1400" dirty="0"/>
          </a:p>
        </p:txBody>
      </p:sp>
    </p:spTree>
    <p:extLst>
      <p:ext uri="{BB962C8B-B14F-4D97-AF65-F5344CB8AC3E}">
        <p14:creationId xmlns:p14="http://schemas.microsoft.com/office/powerpoint/2010/main" val="4261405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589B-7040-370B-61D2-7D401F2D1F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4804-CD39-5E49-4E45-F5590B35AFC3}"/>
              </a:ext>
            </a:extLst>
          </p:cNvPr>
          <p:cNvSpPr>
            <a:spLocks noGrp="1"/>
          </p:cNvSpPr>
          <p:nvPr>
            <p:ph idx="1"/>
          </p:nvPr>
        </p:nvSpPr>
        <p:spPr>
          <a:xfrm>
            <a:off x="420914" y="-1"/>
            <a:ext cx="11196286" cy="6653719"/>
          </a:xfrm>
        </p:spPr>
        <p:txBody>
          <a:bodyPr anchor="ctr">
            <a:normAutofit/>
          </a:bodyPr>
          <a:lstStyle/>
          <a:p>
            <a:pPr marL="0" indent="0" algn="ctr">
              <a:buNone/>
            </a:pPr>
            <a:r>
              <a:rPr lang="en-US" sz="3600" dirty="0"/>
              <a:t>Methods &amp; Results</a:t>
            </a:r>
          </a:p>
        </p:txBody>
      </p:sp>
      <p:graphicFrame>
        <p:nvGraphicFramePr>
          <p:cNvPr id="4" name="Diagram 3">
            <a:extLst>
              <a:ext uri="{FF2B5EF4-FFF2-40B4-BE49-F238E27FC236}">
                <a16:creationId xmlns:a16="http://schemas.microsoft.com/office/drawing/2014/main" id="{3B34C3BE-4997-C35E-0CF7-6E5AA6055175}"/>
              </a:ext>
            </a:extLst>
          </p:cNvPr>
          <p:cNvGraphicFramePr/>
          <p:nvPr>
            <p:extLst>
              <p:ext uri="{D42A27DB-BD31-4B8C-83A1-F6EECF244321}">
                <p14:modId xmlns:p14="http://schemas.microsoft.com/office/powerpoint/2010/main" val="450708656"/>
              </p:ext>
            </p:extLst>
          </p:nvPr>
        </p:nvGraphicFramePr>
        <p:xfrm>
          <a:off x="2032000" y="4511841"/>
          <a:ext cx="8128000" cy="1855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6045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Definitions &amp; Criteria used</a:t>
            </a:r>
            <a:endParaRPr lang="sv-SE" dirty="0"/>
          </a:p>
        </p:txBody>
      </p:sp>
      <p:cxnSp>
        <p:nvCxnSpPr>
          <p:cNvPr id="4" name="Straight Connector 3">
            <a:extLst>
              <a:ext uri="{FF2B5EF4-FFF2-40B4-BE49-F238E27FC236}">
                <a16:creationId xmlns:a16="http://schemas.microsoft.com/office/drawing/2014/main" id="{719F4942-7FA9-6301-BAB3-49CD5A27FC13}"/>
              </a:ext>
            </a:extLst>
          </p:cNvPr>
          <p:cNvCxnSpPr>
            <a:cxnSpLocks/>
          </p:cNvCxnSpPr>
          <p:nvPr/>
        </p:nvCxnSpPr>
        <p:spPr>
          <a:xfrm>
            <a:off x="6096000" y="775134"/>
            <a:ext cx="0" cy="558099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062CACF-2015-8481-0D55-32718B6BA69A}"/>
              </a:ext>
            </a:extLst>
          </p:cNvPr>
          <p:cNvSpPr txBox="1"/>
          <p:nvPr/>
        </p:nvSpPr>
        <p:spPr>
          <a:xfrm>
            <a:off x="1979104" y="673959"/>
            <a:ext cx="2313454" cy="369332"/>
          </a:xfrm>
          <a:prstGeom prst="rect">
            <a:avLst/>
          </a:prstGeom>
          <a:noFill/>
        </p:spPr>
        <p:txBody>
          <a:bodyPr wrap="none" rtlCol="0">
            <a:spAutoFit/>
          </a:bodyPr>
          <a:lstStyle/>
          <a:p>
            <a:r>
              <a:rPr lang="en-US" u="sng" dirty="0">
                <a:solidFill>
                  <a:srgbClr val="000000"/>
                </a:solidFill>
              </a:rPr>
              <a:t>Geomagnetic storms</a:t>
            </a:r>
          </a:p>
        </p:txBody>
      </p:sp>
      <p:sp>
        <p:nvSpPr>
          <p:cNvPr id="7" name="TextBox 6">
            <a:extLst>
              <a:ext uri="{FF2B5EF4-FFF2-40B4-BE49-F238E27FC236}">
                <a16:creationId xmlns:a16="http://schemas.microsoft.com/office/drawing/2014/main" id="{7E559FCA-A035-B9EB-BF90-8B2FAEBA63E6}"/>
              </a:ext>
            </a:extLst>
          </p:cNvPr>
          <p:cNvSpPr txBox="1"/>
          <p:nvPr/>
        </p:nvSpPr>
        <p:spPr>
          <a:xfrm>
            <a:off x="9077668" y="673959"/>
            <a:ext cx="1518364" cy="369332"/>
          </a:xfrm>
          <a:prstGeom prst="rect">
            <a:avLst/>
          </a:prstGeom>
          <a:noFill/>
        </p:spPr>
        <p:txBody>
          <a:bodyPr wrap="none" rtlCol="0">
            <a:spAutoFit/>
          </a:bodyPr>
          <a:lstStyle/>
          <a:p>
            <a:r>
              <a:rPr lang="en-US" u="sng" dirty="0" err="1">
                <a:solidFill>
                  <a:srgbClr val="000000"/>
                </a:solidFill>
              </a:rPr>
              <a:t>Plasmasheet</a:t>
            </a:r>
            <a:endParaRPr lang="en-US" u="sng" dirty="0">
              <a:solidFill>
                <a:srgbClr val="000000"/>
              </a:solidFill>
            </a:endParaRPr>
          </a:p>
        </p:txBody>
      </p:sp>
      <p:sp>
        <p:nvSpPr>
          <p:cNvPr id="10" name="TextBox 9">
            <a:extLst>
              <a:ext uri="{FF2B5EF4-FFF2-40B4-BE49-F238E27FC236}">
                <a16:creationId xmlns:a16="http://schemas.microsoft.com/office/drawing/2014/main" id="{3B49D549-7E10-0320-E522-DBCD9984B87F}"/>
              </a:ext>
            </a:extLst>
          </p:cNvPr>
          <p:cNvSpPr txBox="1"/>
          <p:nvPr/>
        </p:nvSpPr>
        <p:spPr>
          <a:xfrm>
            <a:off x="-53316" y="6423063"/>
            <a:ext cx="6159062" cy="261610"/>
          </a:xfrm>
          <a:prstGeom prst="rect">
            <a:avLst/>
          </a:prstGeom>
          <a:noFill/>
        </p:spPr>
        <p:txBody>
          <a:bodyPr wrap="square">
            <a:spAutoFit/>
          </a:bodyPr>
          <a:lstStyle/>
          <a:p>
            <a:r>
              <a:rPr lang="en-US" sz="1100" dirty="0">
                <a:solidFill>
                  <a:srgbClr val="000000"/>
                </a:solidFill>
              </a:rPr>
              <a:t>See e.g., </a:t>
            </a:r>
            <a:r>
              <a:rPr lang="en-US" sz="1100" dirty="0" err="1">
                <a:solidFill>
                  <a:srgbClr val="000000"/>
                </a:solidFill>
              </a:rPr>
              <a:t>Ohtani</a:t>
            </a:r>
            <a:r>
              <a:rPr lang="en-US" sz="1100" dirty="0">
                <a:solidFill>
                  <a:srgbClr val="000000"/>
                </a:solidFill>
              </a:rPr>
              <a:t> 2021</a:t>
            </a:r>
            <a:endParaRPr lang="en-US" sz="1100" dirty="0"/>
          </a:p>
        </p:txBody>
      </p:sp>
      <p:sp>
        <p:nvSpPr>
          <p:cNvPr id="11" name="TextBox 10">
            <a:extLst>
              <a:ext uri="{FF2B5EF4-FFF2-40B4-BE49-F238E27FC236}">
                <a16:creationId xmlns:a16="http://schemas.microsoft.com/office/drawing/2014/main" id="{834BB2B9-9891-6FE4-54A4-0A78011F04F5}"/>
              </a:ext>
            </a:extLst>
          </p:cNvPr>
          <p:cNvSpPr txBox="1"/>
          <p:nvPr/>
        </p:nvSpPr>
        <p:spPr>
          <a:xfrm>
            <a:off x="6086756" y="6412310"/>
            <a:ext cx="6159062" cy="261610"/>
          </a:xfrm>
          <a:prstGeom prst="rect">
            <a:avLst/>
          </a:prstGeom>
          <a:noFill/>
        </p:spPr>
        <p:txBody>
          <a:bodyPr wrap="square">
            <a:spAutoFit/>
          </a:bodyPr>
          <a:lstStyle/>
          <a:p>
            <a:pPr algn="r"/>
            <a:r>
              <a:rPr lang="en-US" sz="1100" dirty="0">
                <a:solidFill>
                  <a:srgbClr val="000000"/>
                </a:solidFill>
              </a:rPr>
              <a:t>See e.g., </a:t>
            </a:r>
            <a:r>
              <a:rPr lang="en-US" sz="1100" dirty="0" err="1">
                <a:solidFill>
                  <a:srgbClr val="000000"/>
                </a:solidFill>
              </a:rPr>
              <a:t>Ohtani</a:t>
            </a:r>
            <a:r>
              <a:rPr lang="en-US" sz="1100" dirty="0">
                <a:solidFill>
                  <a:srgbClr val="000000"/>
                </a:solidFill>
              </a:rPr>
              <a:t>+ 2008, Guild+ 2008, </a:t>
            </a:r>
            <a:r>
              <a:rPr lang="en-US" sz="1100" dirty="0" err="1">
                <a:solidFill>
                  <a:srgbClr val="000000"/>
                </a:solidFill>
              </a:rPr>
              <a:t>Roziers</a:t>
            </a:r>
            <a:r>
              <a:rPr lang="en-US" sz="1100" dirty="0">
                <a:solidFill>
                  <a:srgbClr val="000000"/>
                </a:solidFill>
              </a:rPr>
              <a:t>+ 2009, Vo+ 2023</a:t>
            </a:r>
            <a:endParaRPr lang="en-US" sz="1100" dirty="0"/>
          </a:p>
        </p:txBody>
      </p:sp>
      <p:pic>
        <p:nvPicPr>
          <p:cNvPr id="2050" name="Picture 2" descr="[image]">
            <a:extLst>
              <a:ext uri="{FF2B5EF4-FFF2-40B4-BE49-F238E27FC236}">
                <a16:creationId xmlns:a16="http://schemas.microsoft.com/office/drawing/2014/main" id="{7EB0D5F4-D3C0-0995-E88D-9477F321F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06" y="1518058"/>
            <a:ext cx="5962394" cy="44717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182E881-9612-18EC-F116-6E0BE5FC8C5B}"/>
              </a:ext>
            </a:extLst>
          </p:cNvPr>
          <p:cNvSpPr txBox="1"/>
          <p:nvPr/>
        </p:nvSpPr>
        <p:spPr>
          <a:xfrm>
            <a:off x="936814" y="1610354"/>
            <a:ext cx="659155" cy="369332"/>
          </a:xfrm>
          <a:prstGeom prst="rect">
            <a:avLst/>
          </a:prstGeom>
          <a:noFill/>
        </p:spPr>
        <p:txBody>
          <a:bodyPr wrap="none" rtlCol="0">
            <a:spAutoFit/>
          </a:bodyPr>
          <a:lstStyle/>
          <a:p>
            <a:r>
              <a:rPr lang="en-US" dirty="0">
                <a:solidFill>
                  <a:srgbClr val="FFC000"/>
                </a:solidFill>
              </a:rPr>
              <a:t>SSC</a:t>
            </a:r>
          </a:p>
        </p:txBody>
      </p:sp>
      <p:sp>
        <p:nvSpPr>
          <p:cNvPr id="15" name="TextBox 14">
            <a:extLst>
              <a:ext uri="{FF2B5EF4-FFF2-40B4-BE49-F238E27FC236}">
                <a16:creationId xmlns:a16="http://schemas.microsoft.com/office/drawing/2014/main" id="{E9947988-CE0A-360A-C793-79AD0957E056}"/>
              </a:ext>
            </a:extLst>
          </p:cNvPr>
          <p:cNvSpPr txBox="1"/>
          <p:nvPr/>
        </p:nvSpPr>
        <p:spPr>
          <a:xfrm>
            <a:off x="1627499" y="5348524"/>
            <a:ext cx="684803" cy="369332"/>
          </a:xfrm>
          <a:prstGeom prst="rect">
            <a:avLst/>
          </a:prstGeom>
          <a:noFill/>
        </p:spPr>
        <p:txBody>
          <a:bodyPr wrap="none" rtlCol="0">
            <a:spAutoFit/>
          </a:bodyPr>
          <a:lstStyle/>
          <a:p>
            <a:r>
              <a:rPr lang="en-US" dirty="0">
                <a:solidFill>
                  <a:srgbClr val="FF3B3B"/>
                </a:solidFill>
              </a:rPr>
              <a:t>main</a:t>
            </a:r>
          </a:p>
        </p:txBody>
      </p:sp>
      <p:sp>
        <p:nvSpPr>
          <p:cNvPr id="16" name="TextBox 15">
            <a:extLst>
              <a:ext uri="{FF2B5EF4-FFF2-40B4-BE49-F238E27FC236}">
                <a16:creationId xmlns:a16="http://schemas.microsoft.com/office/drawing/2014/main" id="{1382DFFF-1F2D-9DBC-F7FE-25E34DE0BFEE}"/>
              </a:ext>
            </a:extLst>
          </p:cNvPr>
          <p:cNvSpPr txBox="1"/>
          <p:nvPr/>
        </p:nvSpPr>
        <p:spPr>
          <a:xfrm>
            <a:off x="4046395" y="5348524"/>
            <a:ext cx="1768539" cy="369332"/>
          </a:xfrm>
          <a:prstGeom prst="rect">
            <a:avLst/>
          </a:prstGeom>
          <a:noFill/>
        </p:spPr>
        <p:txBody>
          <a:bodyPr wrap="square" rtlCol="0">
            <a:spAutoFit/>
          </a:bodyPr>
          <a:lstStyle/>
          <a:p>
            <a:r>
              <a:rPr lang="en-US" dirty="0">
                <a:solidFill>
                  <a:srgbClr val="00B0F0"/>
                </a:solidFill>
              </a:rPr>
              <a:t>Recovery</a:t>
            </a:r>
          </a:p>
        </p:txBody>
      </p:sp>
      <p:sp>
        <p:nvSpPr>
          <p:cNvPr id="17" name="Rectangle 16">
            <a:extLst>
              <a:ext uri="{FF2B5EF4-FFF2-40B4-BE49-F238E27FC236}">
                <a16:creationId xmlns:a16="http://schemas.microsoft.com/office/drawing/2014/main" id="{5D2650A4-DA25-9E78-AD74-8CF500004D42}"/>
              </a:ext>
            </a:extLst>
          </p:cNvPr>
          <p:cNvSpPr/>
          <p:nvPr/>
        </p:nvSpPr>
        <p:spPr>
          <a:xfrm>
            <a:off x="1312448" y="1981169"/>
            <a:ext cx="324293" cy="3227645"/>
          </a:xfrm>
          <a:prstGeom prst="rect">
            <a:avLst/>
          </a:prstGeom>
          <a:solidFill>
            <a:srgbClr val="FFC00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F0A411A-4F1D-B3B2-E522-3E177EDD10F1}"/>
              </a:ext>
            </a:extLst>
          </p:cNvPr>
          <p:cNvSpPr/>
          <p:nvPr/>
        </p:nvSpPr>
        <p:spPr>
          <a:xfrm>
            <a:off x="1624941" y="1981169"/>
            <a:ext cx="324293" cy="3227645"/>
          </a:xfrm>
          <a:prstGeom prst="rect">
            <a:avLst/>
          </a:prstGeom>
          <a:solidFill>
            <a:srgbClr val="FF000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7C2D133-0121-D024-8832-1A15E3F5AEAE}"/>
              </a:ext>
            </a:extLst>
          </p:cNvPr>
          <p:cNvSpPr/>
          <p:nvPr/>
        </p:nvSpPr>
        <p:spPr>
          <a:xfrm>
            <a:off x="1949234" y="1979686"/>
            <a:ext cx="3865700" cy="3227645"/>
          </a:xfrm>
          <a:prstGeom prst="rect">
            <a:avLst/>
          </a:prstGeom>
          <a:solidFill>
            <a:srgbClr val="0070C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E929A50-5501-42F3-64B1-6B43C872EF7B}"/>
              </a:ext>
            </a:extLst>
          </p:cNvPr>
          <p:cNvSpPr txBox="1"/>
          <p:nvPr/>
        </p:nvSpPr>
        <p:spPr>
          <a:xfrm>
            <a:off x="2419026" y="5864423"/>
            <a:ext cx="1691489" cy="369332"/>
          </a:xfrm>
          <a:prstGeom prst="rect">
            <a:avLst/>
          </a:prstGeom>
          <a:noFill/>
        </p:spPr>
        <p:txBody>
          <a:bodyPr wrap="none" rtlCol="0">
            <a:spAutoFit/>
          </a:bodyPr>
          <a:lstStyle/>
          <a:p>
            <a:r>
              <a:rPr lang="en-US" dirty="0">
                <a:solidFill>
                  <a:srgbClr val="000000"/>
                </a:solidFill>
              </a:rPr>
              <a:t>SMR &lt; -50 </a:t>
            </a:r>
            <a:r>
              <a:rPr lang="en-US" dirty="0" err="1">
                <a:solidFill>
                  <a:srgbClr val="000000"/>
                </a:solidFill>
              </a:rPr>
              <a:t>nT</a:t>
            </a:r>
            <a:endParaRPr lang="en-US" dirty="0">
              <a:solidFill>
                <a:srgbClr val="000000"/>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DD598B5-DD9E-98C8-6122-75D789E9695B}"/>
                  </a:ext>
                </a:extLst>
              </p:cNvPr>
              <p:cNvSpPr txBox="1"/>
              <p:nvPr/>
            </p:nvSpPr>
            <p:spPr>
              <a:xfrm>
                <a:off x="6899208" y="1203134"/>
                <a:ext cx="5159180" cy="1484124"/>
              </a:xfrm>
              <a:prstGeom prst="rect">
                <a:avLst/>
              </a:prstGeom>
              <a:noFill/>
            </p:spPr>
            <p:txBody>
              <a:bodyPr wrap="square" rtlCol="0">
                <a:spAutoFit/>
              </a:bodyPr>
              <a:lstStyle/>
              <a:p>
                <a:r>
                  <a:rPr lang="en-US" sz="1500" b="0" u="sng" dirty="0">
                    <a:solidFill>
                      <a:srgbClr val="000000"/>
                    </a:solidFill>
                    <a:latin typeface="Cambria Math" panose="02040503050406030204" pitchFamily="18" charset="0"/>
                  </a:rPr>
                  <a:t>Example Criteria to find CSP</a:t>
                </a:r>
              </a:p>
              <a:p>
                <a:pPr marL="342900" indent="-342900">
                  <a:buFont typeface="+mj-lt"/>
                  <a:buAutoNum type="arabicPeriod"/>
                </a:pPr>
                <a14:m>
                  <m:oMath xmlns:m="http://schemas.openxmlformats.org/officeDocument/2006/math">
                    <m:d>
                      <m:dPr>
                        <m:begChr m:val="⌊"/>
                        <m:endChr m:val="⌋"/>
                        <m:ctrlPr>
                          <a:rPr lang="en-US" sz="1500" b="0" i="1" smtClean="0">
                            <a:solidFill>
                              <a:srgbClr val="000000"/>
                            </a:solidFill>
                            <a:latin typeface="Cambria Math" panose="02040503050406030204" pitchFamily="18" charset="0"/>
                          </a:rPr>
                        </m:ctrlPr>
                      </m:dPr>
                      <m:e>
                        <m:sSub>
                          <m:sSubPr>
                            <m:ctrlPr>
                              <a:rPr lang="en-US" sz="1500" i="1">
                                <a:solidFill>
                                  <a:srgbClr val="000000"/>
                                </a:solidFill>
                                <a:latin typeface="Cambria Math" panose="02040503050406030204" pitchFamily="18" charset="0"/>
                              </a:rPr>
                            </m:ctrlPr>
                          </m:sSubPr>
                          <m:e>
                            <m:r>
                              <m:rPr>
                                <m:sty m:val="p"/>
                              </m:rPr>
                              <a:rPr lang="en-US" sz="1500" i="0">
                                <a:solidFill>
                                  <a:srgbClr val="000000"/>
                                </a:solidFill>
                                <a:latin typeface="Cambria Math" panose="02040503050406030204" pitchFamily="18" charset="0"/>
                              </a:rPr>
                              <m:t>Y</m:t>
                            </m:r>
                          </m:e>
                          <m:sub>
                            <m:r>
                              <m:rPr>
                                <m:sty m:val="p"/>
                              </m:rPr>
                              <a:rPr lang="en-US" sz="1500" i="0">
                                <a:solidFill>
                                  <a:srgbClr val="000000"/>
                                </a:solidFill>
                                <a:latin typeface="Cambria Math" panose="02040503050406030204" pitchFamily="18" charset="0"/>
                              </a:rPr>
                              <m:t>GSM</m:t>
                            </m:r>
                            <m:r>
                              <a:rPr lang="en-US" sz="1500" i="0">
                                <a:solidFill>
                                  <a:srgbClr val="000000"/>
                                </a:solidFill>
                                <a:latin typeface="Cambria Math" panose="02040503050406030204" pitchFamily="18" charset="0"/>
                              </a:rPr>
                              <m:t>,4°</m:t>
                            </m:r>
                          </m:sub>
                        </m:sSub>
                      </m:e>
                    </m:d>
                    <m:r>
                      <a:rPr lang="en-US" sz="1500" b="0" i="0" smtClean="0">
                        <a:solidFill>
                          <a:srgbClr val="000000"/>
                        </a:solidFill>
                        <a:latin typeface="Cambria Math" panose="02040503050406030204" pitchFamily="18" charset="0"/>
                      </a:rPr>
                      <m:t>&lt;10</m:t>
                    </m:r>
                  </m:oMath>
                </a14:m>
                <a:endParaRPr lang="en-US" sz="1500" b="0" dirty="0">
                  <a:solidFill>
                    <a:srgbClr val="000000"/>
                  </a:solidFill>
                  <a:latin typeface="Cambria Math" panose="02040503050406030204" pitchFamily="18" charset="0"/>
                </a:endParaRPr>
              </a:p>
              <a:p>
                <a:pPr marL="342900" indent="-342900">
                  <a:buFont typeface="+mj-lt"/>
                  <a:buAutoNum type="arabicPeriod"/>
                </a:pPr>
                <a14:m>
                  <m:oMath xmlns:m="http://schemas.openxmlformats.org/officeDocument/2006/math">
                    <m:r>
                      <a:rPr lang="en-US" sz="1500" i="0" smtClean="0">
                        <a:solidFill>
                          <a:srgbClr val="000000"/>
                        </a:solidFill>
                        <a:latin typeface="Cambria Math" panose="02040503050406030204" pitchFamily="18" charset="0"/>
                      </a:rPr>
                      <m:t> </m:t>
                    </m:r>
                    <m:r>
                      <a:rPr lang="en-US" sz="1500" b="0" i="0" smtClean="0">
                        <a:solidFill>
                          <a:srgbClr val="000000"/>
                        </a:solidFill>
                        <a:latin typeface="Cambria Math" panose="02040503050406030204" pitchFamily="18" charset="0"/>
                      </a:rPr>
                      <m:t>−5&lt;</m:t>
                    </m:r>
                    <m:sSub>
                      <m:sSubPr>
                        <m:ctrlPr>
                          <a:rPr lang="en-US" sz="1500" i="1">
                            <a:solidFill>
                              <a:srgbClr val="000000"/>
                            </a:solidFill>
                            <a:latin typeface="Cambria Math" panose="02040503050406030204" pitchFamily="18" charset="0"/>
                          </a:rPr>
                        </m:ctrlPr>
                      </m:sSubPr>
                      <m:e>
                        <m:r>
                          <m:rPr>
                            <m:sty m:val="p"/>
                          </m:rPr>
                          <a:rPr lang="en-US" sz="1500" i="0">
                            <a:solidFill>
                              <a:srgbClr val="000000"/>
                            </a:solidFill>
                            <a:latin typeface="Cambria Math" panose="02040503050406030204" pitchFamily="18" charset="0"/>
                          </a:rPr>
                          <m:t>X</m:t>
                        </m:r>
                      </m:e>
                      <m:sub>
                        <m:r>
                          <m:rPr>
                            <m:sty m:val="p"/>
                          </m:rPr>
                          <a:rPr lang="en-US" sz="1500" i="0">
                            <a:solidFill>
                              <a:srgbClr val="000000"/>
                            </a:solidFill>
                            <a:latin typeface="Cambria Math" panose="02040503050406030204" pitchFamily="18" charset="0"/>
                          </a:rPr>
                          <m:t>GSM</m:t>
                        </m:r>
                        <m:r>
                          <a:rPr lang="en-US" sz="1500" i="0">
                            <a:solidFill>
                              <a:srgbClr val="000000"/>
                            </a:solidFill>
                            <a:latin typeface="Cambria Math" panose="02040503050406030204" pitchFamily="18" charset="0"/>
                          </a:rPr>
                          <m:t>,4°</m:t>
                        </m:r>
                      </m:sub>
                    </m:sSub>
                    <m:r>
                      <a:rPr lang="en-US" sz="1500" i="0">
                        <a:solidFill>
                          <a:srgbClr val="000000"/>
                        </a:solidFill>
                        <a:latin typeface="Cambria Math" panose="02040503050406030204" pitchFamily="18" charset="0"/>
                      </a:rPr>
                      <m:t> </m:t>
                    </m:r>
                    <m:r>
                      <a:rPr lang="en-US" sz="1500" b="0" i="0" smtClean="0">
                        <a:solidFill>
                          <a:srgbClr val="000000"/>
                        </a:solidFill>
                        <a:latin typeface="Cambria Math" panose="02040503050406030204" pitchFamily="18" charset="0"/>
                      </a:rPr>
                      <m:t>&lt;−30</m:t>
                    </m:r>
                  </m:oMath>
                </a14:m>
                <a:endParaRPr lang="en-US" sz="1500" b="0" dirty="0">
                  <a:solidFill>
                    <a:srgbClr val="000000"/>
                  </a:solidFill>
                </a:endParaRPr>
              </a:p>
              <a:p>
                <a:pPr marL="342900" indent="-342900">
                  <a:buFont typeface="+mj-lt"/>
                  <a:buAutoNum type="arabicPeriod"/>
                </a:pPr>
                <a14:m>
                  <m:oMath xmlns:m="http://schemas.openxmlformats.org/officeDocument/2006/math">
                    <m:r>
                      <m:rPr>
                        <m:sty m:val="p"/>
                      </m:rPr>
                      <a:rPr lang="en-US" sz="1500" b="0" i="0" smtClean="0">
                        <a:solidFill>
                          <a:srgbClr val="000000"/>
                        </a:solidFill>
                        <a:latin typeface="Cambria Math" panose="02040503050406030204" pitchFamily="18" charset="0"/>
                      </a:rPr>
                      <m:t>β</m:t>
                    </m:r>
                    <m:r>
                      <a:rPr lang="en-US" sz="1500" b="0" i="0" smtClean="0">
                        <a:solidFill>
                          <a:srgbClr val="000000"/>
                        </a:solidFill>
                        <a:latin typeface="Cambria Math" panose="02040503050406030204" pitchFamily="18" charset="0"/>
                      </a:rPr>
                      <m:t>=</m:t>
                    </m:r>
                    <m:f>
                      <m:fPr>
                        <m:ctrlPr>
                          <a:rPr lang="en-US" sz="1500" b="0" i="1" smtClean="0">
                            <a:solidFill>
                              <a:srgbClr val="000000"/>
                            </a:solidFill>
                            <a:latin typeface="Cambria Math" panose="02040503050406030204" pitchFamily="18" charset="0"/>
                          </a:rPr>
                        </m:ctrlPr>
                      </m:fPr>
                      <m:num>
                        <m:sSub>
                          <m:sSubPr>
                            <m:ctrlPr>
                              <a:rPr lang="en-US" sz="1500" b="0" i="1" smtClean="0">
                                <a:solidFill>
                                  <a:srgbClr val="000000"/>
                                </a:solidFill>
                                <a:latin typeface="Cambria Math" panose="02040503050406030204" pitchFamily="18" charset="0"/>
                              </a:rPr>
                            </m:ctrlPr>
                          </m:sSubPr>
                          <m:e>
                            <m:r>
                              <m:rPr>
                                <m:sty m:val="p"/>
                              </m:rPr>
                              <a:rPr lang="en-US" sz="1500" b="0" i="0" smtClean="0">
                                <a:solidFill>
                                  <a:srgbClr val="000000"/>
                                </a:solidFill>
                                <a:latin typeface="Cambria Math" panose="02040503050406030204" pitchFamily="18" charset="0"/>
                              </a:rPr>
                              <m:t>P</m:t>
                            </m:r>
                          </m:e>
                          <m:sub>
                            <m:r>
                              <m:rPr>
                                <m:sty m:val="p"/>
                              </m:rPr>
                              <a:rPr lang="en-US" sz="1500" b="0" i="0" smtClean="0">
                                <a:solidFill>
                                  <a:srgbClr val="000000"/>
                                </a:solidFill>
                                <a:latin typeface="Cambria Math" panose="02040503050406030204" pitchFamily="18" charset="0"/>
                              </a:rPr>
                              <m:t>the</m:t>
                            </m:r>
                          </m:sub>
                        </m:sSub>
                      </m:num>
                      <m:den>
                        <m:sSub>
                          <m:sSubPr>
                            <m:ctrlPr>
                              <a:rPr lang="en-US" sz="1500" b="0" i="1" smtClean="0">
                                <a:solidFill>
                                  <a:srgbClr val="000000"/>
                                </a:solidFill>
                                <a:latin typeface="Cambria Math" panose="02040503050406030204" pitchFamily="18" charset="0"/>
                              </a:rPr>
                            </m:ctrlPr>
                          </m:sSubPr>
                          <m:e>
                            <m:r>
                              <m:rPr>
                                <m:sty m:val="p"/>
                              </m:rPr>
                              <a:rPr lang="en-US" sz="1500" b="0" i="0" smtClean="0">
                                <a:solidFill>
                                  <a:srgbClr val="000000"/>
                                </a:solidFill>
                                <a:latin typeface="Cambria Math" panose="02040503050406030204" pitchFamily="18" charset="0"/>
                              </a:rPr>
                              <m:t>P</m:t>
                            </m:r>
                          </m:e>
                          <m:sub>
                            <m:r>
                              <m:rPr>
                                <m:sty m:val="p"/>
                              </m:rPr>
                              <a:rPr lang="en-US" sz="1500" b="0" i="0" smtClean="0">
                                <a:solidFill>
                                  <a:srgbClr val="000000"/>
                                </a:solidFill>
                                <a:latin typeface="Cambria Math" panose="02040503050406030204" pitchFamily="18" charset="0"/>
                              </a:rPr>
                              <m:t>mag</m:t>
                            </m:r>
                          </m:sub>
                        </m:sSub>
                      </m:den>
                    </m:f>
                    <m:r>
                      <a:rPr lang="en-US" sz="1500" b="0" i="0" smtClean="0">
                        <a:solidFill>
                          <a:srgbClr val="000000"/>
                        </a:solidFill>
                        <a:latin typeface="Cambria Math" panose="02040503050406030204" pitchFamily="18" charset="0"/>
                      </a:rPr>
                      <m:t>&gt;1</m:t>
                    </m:r>
                  </m:oMath>
                </a14:m>
                <a:endParaRPr lang="en-US" sz="1500" b="0" dirty="0">
                  <a:solidFill>
                    <a:srgbClr val="000000"/>
                  </a:solidFill>
                </a:endParaRPr>
              </a:p>
              <a:p>
                <a:pPr marL="342900" indent="-342900">
                  <a:buFont typeface="+mj-lt"/>
                  <a:buAutoNum type="arabicPeriod"/>
                </a:pPr>
                <a14:m>
                  <m:oMath xmlns:m="http://schemas.openxmlformats.org/officeDocument/2006/math">
                    <m:d>
                      <m:dPr>
                        <m:begChr m:val="|"/>
                        <m:endChr m:val="|"/>
                        <m:ctrlPr>
                          <a:rPr lang="el-GR" sz="1500" b="0" i="1" dirty="0" smtClean="0">
                            <a:solidFill>
                              <a:srgbClr val="000000"/>
                            </a:solidFill>
                            <a:latin typeface="Cambria Math" panose="02040503050406030204" pitchFamily="18" charset="0"/>
                          </a:rPr>
                        </m:ctrlPr>
                      </m:dPr>
                      <m:e>
                        <m:r>
                          <m:rPr>
                            <m:sty m:val="p"/>
                          </m:rPr>
                          <a:rPr lang="el-GR" sz="1500" i="0" dirty="0">
                            <a:solidFill>
                              <a:srgbClr val="000000"/>
                            </a:solidFill>
                            <a:latin typeface="Cambria Math" panose="02040503050406030204" pitchFamily="18" charset="0"/>
                          </a:rPr>
                          <m:t>Β</m:t>
                        </m:r>
                        <m:r>
                          <m:rPr>
                            <m:sty m:val="p"/>
                          </m:rPr>
                          <a:rPr lang="en-US" sz="1500" i="0" dirty="0">
                            <a:solidFill>
                              <a:srgbClr val="000000"/>
                            </a:solidFill>
                            <a:latin typeface="Cambria Math" panose="02040503050406030204" pitchFamily="18" charset="0"/>
                          </a:rPr>
                          <m:t>z</m:t>
                        </m:r>
                      </m:e>
                    </m:d>
                    <m:r>
                      <a:rPr lang="en-US" sz="1500" b="0" i="0" dirty="0" smtClean="0">
                        <a:solidFill>
                          <a:srgbClr val="000000"/>
                        </a:solidFill>
                        <a:latin typeface="Cambria Math" panose="02040503050406030204" pitchFamily="18" charset="0"/>
                      </a:rPr>
                      <m:t> &gt;</m:t>
                    </m:r>
                    <m:rad>
                      <m:radPr>
                        <m:degHide m:val="on"/>
                        <m:ctrlPr>
                          <a:rPr lang="el-GR" sz="1500" b="0" i="1" dirty="0" smtClean="0">
                            <a:solidFill>
                              <a:srgbClr val="000000"/>
                            </a:solidFill>
                            <a:latin typeface="Cambria Math" panose="02040503050406030204" pitchFamily="18" charset="0"/>
                          </a:rPr>
                        </m:ctrlPr>
                      </m:radPr>
                      <m:deg/>
                      <m:e>
                        <m:r>
                          <m:rPr>
                            <m:sty m:val="p"/>
                          </m:rPr>
                          <a:rPr lang="en-US" sz="1500" b="0" i="0" dirty="0" smtClean="0">
                            <a:solidFill>
                              <a:srgbClr val="000000"/>
                            </a:solidFill>
                            <a:latin typeface="Cambria Math" panose="02040503050406030204" pitchFamily="18" charset="0"/>
                          </a:rPr>
                          <m:t>B</m:t>
                        </m:r>
                        <m:sSup>
                          <m:sSupPr>
                            <m:ctrlPr>
                              <a:rPr lang="en-US" sz="1500" b="0" i="1" dirty="0" smtClean="0">
                                <a:solidFill>
                                  <a:srgbClr val="000000"/>
                                </a:solidFill>
                                <a:latin typeface="Cambria Math" panose="02040503050406030204" pitchFamily="18" charset="0"/>
                              </a:rPr>
                            </m:ctrlPr>
                          </m:sSupPr>
                          <m:e>
                            <m:r>
                              <m:rPr>
                                <m:sty m:val="p"/>
                              </m:rPr>
                              <a:rPr lang="en-US" sz="1500" b="0" i="0" dirty="0" smtClean="0">
                                <a:solidFill>
                                  <a:srgbClr val="000000"/>
                                </a:solidFill>
                                <a:latin typeface="Cambria Math" panose="02040503050406030204" pitchFamily="18" charset="0"/>
                              </a:rPr>
                              <m:t>x</m:t>
                            </m:r>
                          </m:e>
                          <m:sup>
                            <m:r>
                              <a:rPr lang="en-US" sz="1500" b="0" i="0" dirty="0" smtClean="0">
                                <a:solidFill>
                                  <a:srgbClr val="000000"/>
                                </a:solidFill>
                                <a:latin typeface="Cambria Math" panose="02040503050406030204" pitchFamily="18" charset="0"/>
                              </a:rPr>
                              <m:t>2</m:t>
                            </m:r>
                          </m:sup>
                        </m:sSup>
                        <m:r>
                          <a:rPr lang="en-US" sz="1500" b="0" i="0" dirty="0" smtClean="0">
                            <a:solidFill>
                              <a:srgbClr val="000000"/>
                            </a:solidFill>
                            <a:latin typeface="Cambria Math" panose="02040503050406030204" pitchFamily="18" charset="0"/>
                          </a:rPr>
                          <m:t>+</m:t>
                        </m:r>
                        <m:r>
                          <m:rPr>
                            <m:sty m:val="p"/>
                          </m:rPr>
                          <a:rPr lang="en-US" sz="1500" b="0" i="0" dirty="0" smtClean="0">
                            <a:solidFill>
                              <a:srgbClr val="000000"/>
                            </a:solidFill>
                            <a:latin typeface="Cambria Math" panose="02040503050406030204" pitchFamily="18" charset="0"/>
                          </a:rPr>
                          <m:t>B</m:t>
                        </m:r>
                        <m:sSup>
                          <m:sSupPr>
                            <m:ctrlPr>
                              <a:rPr lang="en-US" sz="1500" b="0" i="1" dirty="0" smtClean="0">
                                <a:solidFill>
                                  <a:srgbClr val="000000"/>
                                </a:solidFill>
                                <a:latin typeface="Cambria Math" panose="02040503050406030204" pitchFamily="18" charset="0"/>
                              </a:rPr>
                            </m:ctrlPr>
                          </m:sSupPr>
                          <m:e>
                            <m:r>
                              <m:rPr>
                                <m:sty m:val="p"/>
                              </m:rPr>
                              <a:rPr lang="en-US" sz="1500" b="0" i="0" dirty="0" smtClean="0">
                                <a:solidFill>
                                  <a:srgbClr val="000000"/>
                                </a:solidFill>
                                <a:latin typeface="Cambria Math" panose="02040503050406030204" pitchFamily="18" charset="0"/>
                              </a:rPr>
                              <m:t>y</m:t>
                            </m:r>
                          </m:e>
                          <m:sup>
                            <m:r>
                              <a:rPr lang="en-US" sz="1500" b="0" i="0" dirty="0" smtClean="0">
                                <a:solidFill>
                                  <a:srgbClr val="000000"/>
                                </a:solidFill>
                                <a:latin typeface="Cambria Math" panose="02040503050406030204" pitchFamily="18" charset="0"/>
                              </a:rPr>
                              <m:t>2</m:t>
                            </m:r>
                          </m:sup>
                        </m:sSup>
                      </m:e>
                    </m:rad>
                  </m:oMath>
                </a14:m>
                <a:endParaRPr lang="en-US" sz="1500" b="0" dirty="0">
                  <a:solidFill>
                    <a:srgbClr val="000000"/>
                  </a:solidFill>
                </a:endParaRPr>
              </a:p>
            </p:txBody>
          </p:sp>
        </mc:Choice>
        <mc:Fallback xmlns="">
          <p:sp>
            <p:nvSpPr>
              <p:cNvPr id="22" name="TextBox 21">
                <a:extLst>
                  <a:ext uri="{FF2B5EF4-FFF2-40B4-BE49-F238E27FC236}">
                    <a16:creationId xmlns:a16="http://schemas.microsoft.com/office/drawing/2014/main" id="{CDD598B5-DD9E-98C8-6122-75D789E9695B}"/>
                  </a:ext>
                </a:extLst>
              </p:cNvPr>
              <p:cNvSpPr txBox="1">
                <a:spLocks noRot="1" noChangeAspect="1" noMove="1" noResize="1" noEditPoints="1" noAdjustHandles="1" noChangeArrowheads="1" noChangeShapeType="1" noTextEdit="1"/>
              </p:cNvSpPr>
              <p:nvPr/>
            </p:nvSpPr>
            <p:spPr>
              <a:xfrm>
                <a:off x="6899208" y="1203134"/>
                <a:ext cx="5159180" cy="1484124"/>
              </a:xfrm>
              <a:prstGeom prst="rect">
                <a:avLst/>
              </a:prstGeom>
              <a:blipFill>
                <a:blip r:embed="rId4"/>
                <a:stretch>
                  <a:fillRect l="-491" t="-847" b="-2542"/>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A5A54D60-8E2A-F5D4-F7D4-1C0C3748E5FE}"/>
              </a:ext>
            </a:extLst>
          </p:cNvPr>
          <p:cNvSpPr txBox="1"/>
          <p:nvPr/>
        </p:nvSpPr>
        <p:spPr>
          <a:xfrm>
            <a:off x="4046395" y="6407673"/>
            <a:ext cx="6160168" cy="276999"/>
          </a:xfrm>
          <a:prstGeom prst="rect">
            <a:avLst/>
          </a:prstGeom>
          <a:noFill/>
        </p:spPr>
        <p:txBody>
          <a:bodyPr wrap="square">
            <a:spAutoFit/>
          </a:bodyPr>
          <a:lstStyle/>
          <a:p>
            <a:r>
              <a:rPr lang="en-US" sz="1200" b="0" dirty="0">
                <a:solidFill>
                  <a:srgbClr val="000000"/>
                </a:solidFill>
              </a:rPr>
              <a:t>Disclaimer: absolute numbers can be sensitive to criteria</a:t>
            </a:r>
          </a:p>
        </p:txBody>
      </p:sp>
      <p:pic>
        <p:nvPicPr>
          <p:cNvPr id="8" name="Picture 7">
            <a:extLst>
              <a:ext uri="{FF2B5EF4-FFF2-40B4-BE49-F238E27FC236}">
                <a16:creationId xmlns:a16="http://schemas.microsoft.com/office/drawing/2014/main" id="{581362DB-77F8-285B-F80D-386F14B09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9491" y="2847102"/>
            <a:ext cx="5267837" cy="3351661"/>
          </a:xfrm>
          <a:prstGeom prst="rect">
            <a:avLst/>
          </a:prstGeom>
        </p:spPr>
      </p:pic>
      <p:sp>
        <p:nvSpPr>
          <p:cNvPr id="9" name="Oval 8">
            <a:extLst>
              <a:ext uri="{FF2B5EF4-FFF2-40B4-BE49-F238E27FC236}">
                <a16:creationId xmlns:a16="http://schemas.microsoft.com/office/drawing/2014/main" id="{90BB04AC-DD21-3F81-FF2A-CB4E4DA88E09}"/>
              </a:ext>
            </a:extLst>
          </p:cNvPr>
          <p:cNvSpPr/>
          <p:nvPr/>
        </p:nvSpPr>
        <p:spPr>
          <a:xfrm>
            <a:off x="9450792" y="4248052"/>
            <a:ext cx="1428760" cy="5497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49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Storm phases automatic classification</a:t>
            </a:r>
            <a:endParaRPr lang="sv-SE" dirty="0"/>
          </a:p>
        </p:txBody>
      </p:sp>
      <p:pic>
        <p:nvPicPr>
          <p:cNvPr id="4" name="Picture 3">
            <a:extLst>
              <a:ext uri="{FF2B5EF4-FFF2-40B4-BE49-F238E27FC236}">
                <a16:creationId xmlns:a16="http://schemas.microsoft.com/office/drawing/2014/main" id="{F9E6DC1E-5580-74CF-142C-B7D55EF6341A}"/>
              </a:ext>
            </a:extLst>
          </p:cNvPr>
          <p:cNvPicPr>
            <a:picLocks noChangeAspect="1"/>
          </p:cNvPicPr>
          <p:nvPr/>
        </p:nvPicPr>
        <p:blipFill>
          <a:blip r:embed="rId3"/>
          <a:stretch>
            <a:fillRect/>
          </a:stretch>
        </p:blipFill>
        <p:spPr>
          <a:xfrm>
            <a:off x="1157440" y="988890"/>
            <a:ext cx="9877119" cy="5249551"/>
          </a:xfrm>
          <a:prstGeom prst="rect">
            <a:avLst/>
          </a:prstGeom>
        </p:spPr>
      </p:pic>
      <p:sp>
        <p:nvSpPr>
          <p:cNvPr id="5" name="TextBox 4">
            <a:extLst>
              <a:ext uri="{FF2B5EF4-FFF2-40B4-BE49-F238E27FC236}">
                <a16:creationId xmlns:a16="http://schemas.microsoft.com/office/drawing/2014/main" id="{8CCA39A0-2A02-FB88-2207-0C59FB79354D}"/>
              </a:ext>
            </a:extLst>
          </p:cNvPr>
          <p:cNvSpPr txBox="1"/>
          <p:nvPr/>
        </p:nvSpPr>
        <p:spPr>
          <a:xfrm>
            <a:off x="327607" y="3244334"/>
            <a:ext cx="697627" cy="646331"/>
          </a:xfrm>
          <a:prstGeom prst="rect">
            <a:avLst/>
          </a:prstGeom>
          <a:noFill/>
        </p:spPr>
        <p:txBody>
          <a:bodyPr wrap="none" rtlCol="0">
            <a:spAutoFit/>
          </a:bodyPr>
          <a:lstStyle/>
          <a:p>
            <a:pPr algn="ctr"/>
            <a:r>
              <a:rPr lang="en-US" dirty="0">
                <a:solidFill>
                  <a:srgbClr val="000000"/>
                </a:solidFill>
              </a:rPr>
              <a:t>SMR</a:t>
            </a:r>
          </a:p>
          <a:p>
            <a:pPr algn="ctr"/>
            <a:r>
              <a:rPr lang="en-US" dirty="0">
                <a:solidFill>
                  <a:srgbClr val="000000"/>
                </a:solidFill>
              </a:rPr>
              <a:t>[</a:t>
            </a:r>
            <a:r>
              <a:rPr lang="en-US" dirty="0" err="1">
                <a:solidFill>
                  <a:srgbClr val="000000"/>
                </a:solidFill>
              </a:rPr>
              <a:t>nT</a:t>
            </a:r>
            <a:r>
              <a:rPr lang="en-US" dirty="0">
                <a:solidFill>
                  <a:srgbClr val="000000"/>
                </a:solidFill>
              </a:rPr>
              <a:t>]</a:t>
            </a:r>
          </a:p>
        </p:txBody>
      </p:sp>
      <p:sp>
        <p:nvSpPr>
          <p:cNvPr id="6" name="TextBox 5">
            <a:extLst>
              <a:ext uri="{FF2B5EF4-FFF2-40B4-BE49-F238E27FC236}">
                <a16:creationId xmlns:a16="http://schemas.microsoft.com/office/drawing/2014/main" id="{97EC1541-6731-64C0-F887-7E1CB09088AB}"/>
              </a:ext>
            </a:extLst>
          </p:cNvPr>
          <p:cNvSpPr txBox="1"/>
          <p:nvPr/>
        </p:nvSpPr>
        <p:spPr>
          <a:xfrm>
            <a:off x="0" y="6412517"/>
            <a:ext cx="2981457" cy="276999"/>
          </a:xfrm>
          <a:prstGeom prst="rect">
            <a:avLst/>
          </a:prstGeom>
          <a:noFill/>
        </p:spPr>
        <p:txBody>
          <a:bodyPr wrap="none" rtlCol="0">
            <a:spAutoFit/>
          </a:bodyPr>
          <a:lstStyle/>
          <a:p>
            <a:r>
              <a:rPr lang="en-US" sz="1200" dirty="0">
                <a:solidFill>
                  <a:srgbClr val="000000"/>
                </a:solidFill>
              </a:rPr>
              <a:t>Verified with methodology of </a:t>
            </a:r>
            <a:r>
              <a:rPr lang="en-US" sz="1200" dirty="0" err="1">
                <a:solidFill>
                  <a:srgbClr val="000000"/>
                </a:solidFill>
              </a:rPr>
              <a:t>Ohtani</a:t>
            </a:r>
            <a:r>
              <a:rPr lang="en-US" sz="1200" dirty="0">
                <a:solidFill>
                  <a:srgbClr val="000000"/>
                </a:solidFill>
              </a:rPr>
              <a:t> 2021</a:t>
            </a:r>
          </a:p>
        </p:txBody>
      </p:sp>
      <p:sp>
        <p:nvSpPr>
          <p:cNvPr id="9" name="TextBox 8">
            <a:extLst>
              <a:ext uri="{FF2B5EF4-FFF2-40B4-BE49-F238E27FC236}">
                <a16:creationId xmlns:a16="http://schemas.microsoft.com/office/drawing/2014/main" id="{1EE86279-717B-B6C2-70A7-10535ACBA97E}"/>
              </a:ext>
            </a:extLst>
          </p:cNvPr>
          <p:cNvSpPr txBox="1"/>
          <p:nvPr/>
        </p:nvSpPr>
        <p:spPr>
          <a:xfrm>
            <a:off x="4836680" y="814814"/>
            <a:ext cx="2518638" cy="369332"/>
          </a:xfrm>
          <a:prstGeom prst="rect">
            <a:avLst/>
          </a:prstGeom>
          <a:noFill/>
        </p:spPr>
        <p:txBody>
          <a:bodyPr wrap="none" rtlCol="0">
            <a:spAutoFit/>
          </a:bodyPr>
          <a:lstStyle/>
          <a:p>
            <a:r>
              <a:rPr lang="en-US" dirty="0">
                <a:solidFill>
                  <a:srgbClr val="000000"/>
                </a:solidFill>
              </a:rPr>
              <a:t>2003 Halloween Storm</a:t>
            </a:r>
          </a:p>
        </p:txBody>
      </p:sp>
      <p:sp>
        <p:nvSpPr>
          <p:cNvPr id="8" name="TextBox 7">
            <a:extLst>
              <a:ext uri="{FF2B5EF4-FFF2-40B4-BE49-F238E27FC236}">
                <a16:creationId xmlns:a16="http://schemas.microsoft.com/office/drawing/2014/main" id="{BD826BD2-41F4-DE90-ABF0-C50140549532}"/>
              </a:ext>
            </a:extLst>
          </p:cNvPr>
          <p:cNvSpPr txBox="1"/>
          <p:nvPr/>
        </p:nvSpPr>
        <p:spPr>
          <a:xfrm>
            <a:off x="1668030" y="5499778"/>
            <a:ext cx="6159500" cy="369332"/>
          </a:xfrm>
          <a:prstGeom prst="rect">
            <a:avLst/>
          </a:prstGeom>
          <a:noFill/>
        </p:spPr>
        <p:txBody>
          <a:bodyPr wrap="square">
            <a:spAutoFit/>
          </a:bodyPr>
          <a:lstStyle/>
          <a:p>
            <a:r>
              <a:rPr lang="en-US" dirty="0">
                <a:solidFill>
                  <a:srgbClr val="0000FF"/>
                </a:solidFill>
                <a:latin typeface="Arial" panose="020B0604020202020204" pitchFamily="34" charset="0"/>
                <a:cs typeface="Arial" panose="020B0604020202020204" pitchFamily="34" charset="0"/>
              </a:rPr>
              <a:t>Recovery</a:t>
            </a:r>
            <a:r>
              <a:rPr lang="en-US" dirty="0">
                <a:solidFill>
                  <a:srgbClr val="00000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 Main</a:t>
            </a:r>
            <a:endParaRPr lang="en-US" dirty="0">
              <a:solidFill>
                <a:srgbClr val="0000FF"/>
              </a:solidFill>
            </a:endParaRPr>
          </a:p>
        </p:txBody>
      </p:sp>
    </p:spTree>
    <p:extLst>
      <p:ext uri="{BB962C8B-B14F-4D97-AF65-F5344CB8AC3E}">
        <p14:creationId xmlns:p14="http://schemas.microsoft.com/office/powerpoint/2010/main" val="2406904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err="1"/>
              <a:t>Plasmasheet</a:t>
            </a:r>
            <a:r>
              <a:rPr lang="en-US" dirty="0"/>
              <a:t> Coverage per mission – Strict Criteria</a:t>
            </a:r>
            <a:endParaRPr lang="sv-SE" dirty="0"/>
          </a:p>
        </p:txBody>
      </p:sp>
      <p:pic>
        <p:nvPicPr>
          <p:cNvPr id="7" name="Picture 6">
            <a:extLst>
              <a:ext uri="{FF2B5EF4-FFF2-40B4-BE49-F238E27FC236}">
                <a16:creationId xmlns:a16="http://schemas.microsoft.com/office/drawing/2014/main" id="{9442F5D8-1806-3907-13C7-4E079D5691F5}"/>
              </a:ext>
            </a:extLst>
          </p:cNvPr>
          <p:cNvPicPr>
            <a:picLocks noChangeAspect="1"/>
          </p:cNvPicPr>
          <p:nvPr/>
        </p:nvPicPr>
        <p:blipFill rotWithShape="1">
          <a:blip r:embed="rId3">
            <a:extLst>
              <a:ext uri="{28A0092B-C50C-407E-A947-70E740481C1C}">
                <a14:useLocalDpi xmlns:a14="http://schemas.microsoft.com/office/drawing/2010/main" val="0"/>
              </a:ext>
            </a:extLst>
          </a:blip>
          <a:srcRect l="5494" t="7874" r="7176"/>
          <a:stretch/>
        </p:blipFill>
        <p:spPr>
          <a:xfrm>
            <a:off x="481263" y="2144530"/>
            <a:ext cx="5614737" cy="3158989"/>
          </a:xfrm>
          <a:prstGeom prst="rect">
            <a:avLst/>
          </a:prstGeom>
        </p:spPr>
      </p:pic>
      <p:pic>
        <p:nvPicPr>
          <p:cNvPr id="8" name="Picture 7">
            <a:extLst>
              <a:ext uri="{FF2B5EF4-FFF2-40B4-BE49-F238E27FC236}">
                <a16:creationId xmlns:a16="http://schemas.microsoft.com/office/drawing/2014/main" id="{88A5678F-9210-5C55-C076-909F41E5B73F}"/>
              </a:ext>
            </a:extLst>
          </p:cNvPr>
          <p:cNvPicPr>
            <a:picLocks noChangeAspect="1"/>
          </p:cNvPicPr>
          <p:nvPr/>
        </p:nvPicPr>
        <p:blipFill>
          <a:blip r:embed="rId4"/>
          <a:stretch>
            <a:fillRect/>
          </a:stretch>
        </p:blipFill>
        <p:spPr>
          <a:xfrm>
            <a:off x="6547758" y="2131466"/>
            <a:ext cx="5516226" cy="3072384"/>
          </a:xfrm>
          <a:prstGeom prst="rect">
            <a:avLst/>
          </a:prstGeom>
        </p:spPr>
      </p:pic>
      <p:sp>
        <p:nvSpPr>
          <p:cNvPr id="9" name="TextBox 8">
            <a:extLst>
              <a:ext uri="{FF2B5EF4-FFF2-40B4-BE49-F238E27FC236}">
                <a16:creationId xmlns:a16="http://schemas.microsoft.com/office/drawing/2014/main" id="{29108295-4EB4-A07B-7EE6-C215BFD9EB8E}"/>
              </a:ext>
            </a:extLst>
          </p:cNvPr>
          <p:cNvSpPr txBox="1"/>
          <p:nvPr/>
        </p:nvSpPr>
        <p:spPr>
          <a:xfrm>
            <a:off x="2298357" y="1516037"/>
            <a:ext cx="2463047" cy="369332"/>
          </a:xfrm>
          <a:prstGeom prst="rect">
            <a:avLst/>
          </a:prstGeom>
          <a:noFill/>
        </p:spPr>
        <p:txBody>
          <a:bodyPr wrap="square" rtlCol="0">
            <a:spAutoFit/>
          </a:bodyPr>
          <a:lstStyle/>
          <a:p>
            <a:r>
              <a:rPr lang="en-US" dirty="0" err="1">
                <a:solidFill>
                  <a:srgbClr val="000000"/>
                </a:solidFill>
              </a:rPr>
              <a:t>Geotail</a:t>
            </a:r>
            <a:r>
              <a:rPr lang="en-US" dirty="0">
                <a:solidFill>
                  <a:srgbClr val="000000"/>
                </a:solidFill>
              </a:rPr>
              <a:t> ( 1994 – 2014)</a:t>
            </a:r>
          </a:p>
        </p:txBody>
      </p:sp>
      <p:sp>
        <p:nvSpPr>
          <p:cNvPr id="10" name="TextBox 9">
            <a:extLst>
              <a:ext uri="{FF2B5EF4-FFF2-40B4-BE49-F238E27FC236}">
                <a16:creationId xmlns:a16="http://schemas.microsoft.com/office/drawing/2014/main" id="{7F40FE55-F63E-D8D3-D9DE-63BA91E86140}"/>
              </a:ext>
            </a:extLst>
          </p:cNvPr>
          <p:cNvSpPr txBox="1"/>
          <p:nvPr/>
        </p:nvSpPr>
        <p:spPr>
          <a:xfrm>
            <a:off x="7896530" y="1502972"/>
            <a:ext cx="2223686" cy="369332"/>
          </a:xfrm>
          <a:prstGeom prst="rect">
            <a:avLst/>
          </a:prstGeom>
          <a:noFill/>
        </p:spPr>
        <p:txBody>
          <a:bodyPr wrap="none" rtlCol="0">
            <a:spAutoFit/>
          </a:bodyPr>
          <a:lstStyle/>
          <a:p>
            <a:r>
              <a:rPr lang="en-US" dirty="0">
                <a:solidFill>
                  <a:srgbClr val="000000"/>
                </a:solidFill>
              </a:rPr>
              <a:t>MMS (2016 – 2024)</a:t>
            </a:r>
          </a:p>
        </p:txBody>
      </p:sp>
      <p:sp>
        <p:nvSpPr>
          <p:cNvPr id="11" name="TextBox 10">
            <a:extLst>
              <a:ext uri="{FF2B5EF4-FFF2-40B4-BE49-F238E27FC236}">
                <a16:creationId xmlns:a16="http://schemas.microsoft.com/office/drawing/2014/main" id="{76989142-ADED-1787-A424-DAFCA7451F3C}"/>
              </a:ext>
            </a:extLst>
          </p:cNvPr>
          <p:cNvSpPr txBox="1"/>
          <p:nvPr/>
        </p:nvSpPr>
        <p:spPr>
          <a:xfrm>
            <a:off x="2164458" y="5463013"/>
            <a:ext cx="2730843" cy="923330"/>
          </a:xfrm>
          <a:prstGeom prst="rect">
            <a:avLst/>
          </a:prstGeom>
          <a:noFill/>
        </p:spPr>
        <p:txBody>
          <a:bodyPr wrap="square" rtlCol="0">
            <a:spAutoFit/>
          </a:bodyPr>
          <a:lstStyle/>
          <a:p>
            <a:r>
              <a:rPr lang="en-US" dirty="0">
                <a:solidFill>
                  <a:srgbClr val="000000"/>
                </a:solidFill>
              </a:rPr>
              <a:t>Quiet : 393,379 (85%)</a:t>
            </a:r>
          </a:p>
          <a:p>
            <a:r>
              <a:rPr lang="en-US" dirty="0" err="1">
                <a:solidFill>
                  <a:srgbClr val="0000FF"/>
                </a:solidFill>
              </a:rPr>
              <a:t>Reco</a:t>
            </a:r>
            <a:r>
              <a:rPr lang="en-US" dirty="0">
                <a:solidFill>
                  <a:srgbClr val="000000"/>
                </a:solidFill>
              </a:rPr>
              <a:t> : 56,061 (12%)</a:t>
            </a:r>
          </a:p>
          <a:p>
            <a:r>
              <a:rPr lang="en-US" dirty="0">
                <a:solidFill>
                  <a:srgbClr val="FF0000"/>
                </a:solidFill>
              </a:rPr>
              <a:t>Main</a:t>
            </a:r>
            <a:r>
              <a:rPr lang="en-US" dirty="0">
                <a:solidFill>
                  <a:srgbClr val="000000"/>
                </a:solidFill>
              </a:rPr>
              <a:t> : 11,546 (3%)</a:t>
            </a:r>
          </a:p>
        </p:txBody>
      </p:sp>
      <p:sp>
        <p:nvSpPr>
          <p:cNvPr id="12" name="TextBox 11">
            <a:extLst>
              <a:ext uri="{FF2B5EF4-FFF2-40B4-BE49-F238E27FC236}">
                <a16:creationId xmlns:a16="http://schemas.microsoft.com/office/drawing/2014/main" id="{4844A661-8149-8097-8DC7-4203D044DD9F}"/>
              </a:ext>
            </a:extLst>
          </p:cNvPr>
          <p:cNvSpPr txBox="1"/>
          <p:nvPr/>
        </p:nvSpPr>
        <p:spPr>
          <a:xfrm>
            <a:off x="7642951" y="5463013"/>
            <a:ext cx="2730843" cy="923330"/>
          </a:xfrm>
          <a:prstGeom prst="rect">
            <a:avLst/>
          </a:prstGeom>
          <a:noFill/>
        </p:spPr>
        <p:txBody>
          <a:bodyPr wrap="square" rtlCol="0">
            <a:spAutoFit/>
          </a:bodyPr>
          <a:lstStyle/>
          <a:p>
            <a:r>
              <a:rPr lang="en-US" dirty="0">
                <a:solidFill>
                  <a:srgbClr val="000000"/>
                </a:solidFill>
              </a:rPr>
              <a:t>Quiet : 112,099 (88%)</a:t>
            </a:r>
          </a:p>
          <a:p>
            <a:r>
              <a:rPr lang="en-US" dirty="0" err="1">
                <a:solidFill>
                  <a:srgbClr val="0000FF"/>
                </a:solidFill>
              </a:rPr>
              <a:t>Reco</a:t>
            </a:r>
            <a:r>
              <a:rPr lang="en-US" dirty="0">
                <a:solidFill>
                  <a:srgbClr val="000000"/>
                </a:solidFill>
              </a:rPr>
              <a:t> : 13,336 (10%)</a:t>
            </a:r>
          </a:p>
          <a:p>
            <a:r>
              <a:rPr lang="en-US" dirty="0">
                <a:solidFill>
                  <a:srgbClr val="FF0000"/>
                </a:solidFill>
              </a:rPr>
              <a:t>Main</a:t>
            </a:r>
            <a:r>
              <a:rPr lang="en-US" dirty="0">
                <a:solidFill>
                  <a:srgbClr val="000000"/>
                </a:solidFill>
              </a:rPr>
              <a:t> : 2,205 (2%)</a:t>
            </a:r>
          </a:p>
        </p:txBody>
      </p:sp>
    </p:spTree>
    <p:extLst>
      <p:ext uri="{BB962C8B-B14F-4D97-AF65-F5344CB8AC3E}">
        <p14:creationId xmlns:p14="http://schemas.microsoft.com/office/powerpoint/2010/main" val="455065357"/>
      </p:ext>
    </p:extLst>
  </p:cSld>
  <p:clrMapOvr>
    <a:masterClrMapping/>
  </p:clrMapOvr>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F2B428C8B21A141B5825E5B86F557DB" ma:contentTypeVersion="15" ma:contentTypeDescription="Skapa ett nytt dokument." ma:contentTypeScope="" ma:versionID="975073b9cecf71b6bc8c14a7c33e31db">
  <xsd:schema xmlns:xsd="http://www.w3.org/2001/XMLSchema" xmlns:xs="http://www.w3.org/2001/XMLSchema" xmlns:p="http://schemas.microsoft.com/office/2006/metadata/properties" xmlns:ns3="977cb6ed-b1a4-473b-8ba2-0f8e0a4901ff" xmlns:ns4="6707e3d7-8225-4321-a0ab-c333d198a7fc" targetNamespace="http://schemas.microsoft.com/office/2006/metadata/properties" ma:root="true" ma:fieldsID="0cdfbe7b44d734305c4ef3f71cda5902" ns3:_="" ns4:_="">
    <xsd:import namespace="977cb6ed-b1a4-473b-8ba2-0f8e0a4901ff"/>
    <xsd:import namespace="6707e3d7-8225-4321-a0ab-c333d198a7f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7cb6ed-b1a4-473b-8ba2-0f8e0a4901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07e3d7-8225-4321-a0ab-c333d198a7fc"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SharingHintHash" ma:index="20"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8B54EE-C366-449D-9972-DF83693BEC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7cb6ed-b1a4-473b-8ba2-0f8e0a4901ff"/>
    <ds:schemaRef ds:uri="6707e3d7-8225-4321-a0ab-c333d198a7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B3048F-AB18-4F93-A27A-DBB845175962}">
  <ds:schemaRefs>
    <ds:schemaRef ds:uri="http://schemas.microsoft.com/office/2006/metadata/properties"/>
    <ds:schemaRef ds:uri="http://schemas.microsoft.com/office/infopath/2007/PartnerControls"/>
    <ds:schemaRef ds:uri="http://purl.org/dc/elements/1.1/"/>
    <ds:schemaRef ds:uri="http://www.w3.org/XML/1998/namespace"/>
    <ds:schemaRef ds:uri="http://purl.org/dc/dcmitype/"/>
    <ds:schemaRef ds:uri="http://schemas.microsoft.com/office/2006/documentManagement/types"/>
    <ds:schemaRef ds:uri="http://schemas.openxmlformats.org/package/2006/metadata/core-properties"/>
    <ds:schemaRef ds:uri="6707e3d7-8225-4321-a0ab-c333d198a7fc"/>
    <ds:schemaRef ds:uri="977cb6ed-b1a4-473b-8ba2-0f8e0a4901ff"/>
    <ds:schemaRef ds:uri="http://purl.org/dc/terms/"/>
  </ds:schemaRefs>
</ds:datastoreItem>
</file>

<file path=customXml/itemProps3.xml><?xml version="1.0" encoding="utf-8"?>
<ds:datastoreItem xmlns:ds="http://schemas.openxmlformats.org/officeDocument/2006/customXml" ds:itemID="{7ECBB746-F6CA-42D5-AFDD-F49C58B427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KU Leuven</Template>
  <TotalTime>0</TotalTime>
  <Words>1445</Words>
  <Application>Microsoft Macintosh PowerPoint</Application>
  <PresentationFormat>Widescreen</PresentationFormat>
  <Paragraphs>321</Paragraphs>
  <Slides>33</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-webkit-standard</vt:lpstr>
      <vt:lpstr>Arial</vt:lpstr>
      <vt:lpstr>Calibri</vt:lpstr>
      <vt:lpstr>Cambria Math</vt:lpstr>
      <vt:lpstr>Garamond</vt:lpstr>
      <vt:lpstr>Lucida Blackletter</vt:lpstr>
      <vt:lpstr>Wingdings</vt:lpstr>
      <vt:lpstr>KU Leuven</vt:lpstr>
      <vt:lpstr>Magnetic flux transport in the plasma sheet during geomagnetic storms using MMS + Geotail </vt:lpstr>
      <vt:lpstr>PowerPoint Presentation</vt:lpstr>
      <vt:lpstr>General Context - Motivation</vt:lpstr>
      <vt:lpstr>Powering the magnetotail</vt:lpstr>
      <vt:lpstr>Data used</vt:lpstr>
      <vt:lpstr>PowerPoint Presentation</vt:lpstr>
      <vt:lpstr>Definitions &amp; Criteria used</vt:lpstr>
      <vt:lpstr>Storm phases automatic classification</vt:lpstr>
      <vt:lpstr>Plasmasheet Coverage per mission – Strict Criteria</vt:lpstr>
      <vt:lpstr>Plasmasheet Coverage per mission – Flexible* Criteria</vt:lpstr>
      <vt:lpstr>Confirmation of previous results</vt:lpstr>
      <vt:lpstr>PowerPoint Presentation</vt:lpstr>
      <vt:lpstr>(-VxB)y– spatial distribution - Geotail</vt:lpstr>
      <vt:lpstr>(-VxB)y – spatial distribution - MMS</vt:lpstr>
      <vt:lpstr>Bz – spatial distribution - Geotail</vt:lpstr>
      <vt:lpstr>V⊥x – spatial distribution - Geotail</vt:lpstr>
      <vt:lpstr>PowerPoint Presentation</vt:lpstr>
      <vt:lpstr>(-VxB)y &amp; median flow - XY - Geotail</vt:lpstr>
      <vt:lpstr>ΔBz - XY - Geotail</vt:lpstr>
      <vt:lpstr>ΔV⊥x - XY - Geotail</vt:lpstr>
      <vt:lpstr>Storm - Main Phase Behavior</vt:lpstr>
      <vt:lpstr>PowerPoint Presentation</vt:lpstr>
      <vt:lpstr>Discussion &amp; Conclusion</vt:lpstr>
      <vt:lpstr>Future work: Connecting storms to SC coverage &amp; to transients</vt:lpstr>
      <vt:lpstr>PowerPoint Presentation</vt:lpstr>
      <vt:lpstr>Dusk – Dawn Asymmetry Velocity</vt:lpstr>
      <vt:lpstr>Transport and mesoscale structures</vt:lpstr>
      <vt:lpstr>Confirmation of previous results</vt:lpstr>
      <vt:lpstr>Confirmation of previous results</vt:lpstr>
      <vt:lpstr>Bz – spatial distribution - MMS</vt:lpstr>
      <vt:lpstr>V⊥x – spatial distribution - MMS</vt:lpstr>
      <vt:lpstr>ΔBz - XY – Geotail - Extra</vt:lpstr>
      <vt:lpstr>ΔV⊥x - XY – Geotail - Extra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2017-09-13T11:47:32Z</dcterms:created>
  <dcterms:modified xsi:type="dcterms:W3CDTF">2024-04-13T00:43:01Z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0x0101004F2B428C8B21A141B5825E5B86F557DB</vt:lpwstr>
  </property>
</Properties>
</file>