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"/>
  </p:sldMasterIdLst>
  <p:notesMasterIdLst>
    <p:notesMasterId r:id="rId41"/>
  </p:notesMasterIdLst>
  <p:handoutMasterIdLst>
    <p:handoutMasterId r:id="rId42"/>
  </p:handoutMasterIdLst>
  <p:sldIdLst>
    <p:sldId id="365" r:id="rId5"/>
    <p:sldId id="1550" r:id="rId6"/>
    <p:sldId id="956" r:id="rId7"/>
    <p:sldId id="1518" r:id="rId8"/>
    <p:sldId id="1548" r:id="rId9"/>
    <p:sldId id="1530" r:id="rId10"/>
    <p:sldId id="1514" r:id="rId11"/>
    <p:sldId id="1529" r:id="rId12"/>
    <p:sldId id="1531" r:id="rId13"/>
    <p:sldId id="1533" r:id="rId14"/>
    <p:sldId id="1519" r:id="rId15"/>
    <p:sldId id="1532" r:id="rId16"/>
    <p:sldId id="1557" r:id="rId17"/>
    <p:sldId id="1552" r:id="rId18"/>
    <p:sldId id="1516" r:id="rId19"/>
    <p:sldId id="260" r:id="rId20"/>
    <p:sldId id="905" r:id="rId21"/>
    <p:sldId id="1556" r:id="rId22"/>
    <p:sldId id="1558" r:id="rId23"/>
    <p:sldId id="1517" r:id="rId24"/>
    <p:sldId id="944" r:id="rId25"/>
    <p:sldId id="1544" r:id="rId26"/>
    <p:sldId id="1555" r:id="rId27"/>
    <p:sldId id="1554" r:id="rId28"/>
    <p:sldId id="1551" r:id="rId29"/>
    <p:sldId id="954" r:id="rId30"/>
    <p:sldId id="272" r:id="rId31"/>
    <p:sldId id="1523" r:id="rId32"/>
    <p:sldId id="1546" r:id="rId33"/>
    <p:sldId id="1543" r:id="rId34"/>
    <p:sldId id="1524" r:id="rId35"/>
    <p:sldId id="1549" r:id="rId36"/>
    <p:sldId id="1534" r:id="rId37"/>
    <p:sldId id="1527" r:id="rId38"/>
    <p:sldId id="947" r:id="rId39"/>
    <p:sldId id="1526" r:id="rId40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00FF"/>
    <a:srgbClr val="FF0000"/>
    <a:srgbClr val="FF3B3B"/>
    <a:srgbClr val="A6A6A6"/>
    <a:srgbClr val="EAEAEA"/>
    <a:srgbClr val="0005FF"/>
    <a:srgbClr val="7F7F7F"/>
    <a:srgbClr val="808080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050" autoAdjust="0"/>
    <p:restoredTop sz="96327" autoAdjust="0"/>
  </p:normalViewPr>
  <p:slideViewPr>
    <p:cSldViewPr snapToGrid="0" snapToObjects="1">
      <p:cViewPr>
        <p:scale>
          <a:sx n="99" d="100"/>
          <a:sy n="99" d="100"/>
        </p:scale>
        <p:origin x="2624" y="1136"/>
      </p:cViewPr>
      <p:guideLst/>
    </p:cSldViewPr>
  </p:slideViewPr>
  <p:outlineViewPr>
    <p:cViewPr>
      <p:scale>
        <a:sx n="33" d="100"/>
        <a:sy n="33" d="100"/>
      </p:scale>
      <p:origin x="0" y="-36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39" d="100"/>
        <a:sy n="139" d="100"/>
      </p:scale>
      <p:origin x="0" y="0"/>
    </p:cViewPr>
  </p:sorterViewPr>
  <p:notesViewPr>
    <p:cSldViewPr snapToGrid="0" snapToObjects="1">
      <p:cViewPr varScale="1">
        <p:scale>
          <a:sx n="126" d="100"/>
          <a:sy n="126" d="100"/>
        </p:scale>
        <p:origin x="4912" y="6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commentAuthors" Target="commentAuthor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591CCF-F6FD-734B-854A-5BC033593B1E}" type="datetimeFigureOut">
              <a:rPr lang="nl-NL" smtClean="0"/>
              <a:t>19-01-2026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52A6D4-CD3D-5148-8B70-A84796F2013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89163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C66214-DB21-4647-B5DA-0D17CA592867}" type="datetimeFigureOut">
              <a:rPr lang="nl-NL" smtClean="0"/>
              <a:t>19-01-2026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54E32A-327F-AF4B-8E1F-209FBF93D26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4046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5F0F0-3408-9F4A-9B24-898CD7F5D4E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7837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741578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071397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B271BC-0638-2EA7-D088-6EB1E96B51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D28579A-CE0F-ABA1-F25B-B9728FCAA1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4635A05-DE52-D709-1A38-6020C9ACD7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1FF56D-58E0-B722-C1D8-7A31758DB8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656595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R2 measures </a:t>
            </a:r>
            <a:r>
              <a:rPr lang="en-US" b="1" dirty="0"/>
              <a:t>how much of the variance</a:t>
            </a:r>
            <a:r>
              <a:rPr lang="en-US" dirty="0"/>
              <a:t> in the dependent variable is explained by the model.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399330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82F911-2162-F52D-47CB-30992A8454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688CABB-79BD-21AB-98A7-4E95FB08B1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6DAD89-6DCD-A4AD-3483-6E93C0ECE5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6098EE-C563-8383-36CF-673E5F93EF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265054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1922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00ACF9-0B21-88B6-70D7-45203FA62E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284F00E-B43B-93C6-E530-A434FD0D6F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541E13-9DE4-474C-C679-CC0618354B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1A386D-1E71-B260-FE84-4F0293711F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707822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B29914-C0C2-E888-C9DD-6F608C4A0A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AEF802-282B-69C4-27E3-3A82CFE86A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169513-AF30-0C05-9A2D-EBD4B636AB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B307D4-D823-B7E0-798B-DCEF67E8D4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33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79096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34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548604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A55743-21F4-8FFF-7BF0-756C96B9FD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FBBDAB-DB57-C3FD-BB72-062AF091D1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8EAFEE-70F5-DF8B-AC0D-EC4188F963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E43501-6774-9EA2-802D-4F1879FEA2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35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97010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725046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36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46662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486502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2ECF49-1C5A-423D-A96C-C5BC6B66CE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20082D-8B80-28D4-8A5A-052D0A67C0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B2EFAEB-8FC0-A235-C533-98E51745CC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2BA7AD-6454-8407-B3F5-E1FCE9246A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869423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830680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A099FC-1EC8-1A0E-FC8A-660F8427C5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58363E1-EC8B-F46D-86F7-7B83DBFB32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0661ED-9438-D71B-0A8A-72859E9E68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B3D2F4-3B4C-F41C-323E-6AD4F4E840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111067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Bz &lt;0 KH and lobe reconnection resulting in slower convection that in southward Bz</a:t>
            </a:r>
          </a:p>
          <a:p>
            <a:endParaRPr lang="en-US" dirty="0"/>
          </a:p>
          <a:p>
            <a:r>
              <a:rPr lang="en-US" dirty="0"/>
              <a:t>Dawn = preferential deflection towards dawn , as ion drift </a:t>
            </a:r>
            <a:r>
              <a:rPr lang="en-US" dirty="0" err="1"/>
              <a:t>duskward</a:t>
            </a:r>
            <a:r>
              <a:rPr lang="en-US" dirty="0"/>
              <a:t> they get heated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495911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F1BEBB-640B-E759-EB7D-E3CC59587E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2EC93E-95DE-A122-861A-61760C910D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7E2B63-4A2A-8534-7D06-9F1F93DEFB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EA8C6A-8BFF-F3DF-74AB-27C31C8C76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1667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8153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10" name="Rechthoek 9"/>
          <p:cNvSpPr/>
          <p:nvPr userDrawn="1"/>
        </p:nvSpPr>
        <p:spPr>
          <a:xfrm>
            <a:off x="0" y="648000"/>
            <a:ext cx="12193200" cy="621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8" name="Rechthoek 7"/>
          <p:cNvSpPr/>
          <p:nvPr userDrawn="1"/>
        </p:nvSpPr>
        <p:spPr>
          <a:xfrm>
            <a:off x="0" y="0"/>
            <a:ext cx="12193200" cy="51047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75999" y="1080000"/>
            <a:ext cx="6096524" cy="4024798"/>
          </a:xfrm>
        </p:spPr>
        <p:txBody>
          <a:bodyPr anchor="ctr" anchorCtr="0">
            <a:normAutofit/>
          </a:bodyPr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75999" y="5392801"/>
            <a:ext cx="6096524" cy="730188"/>
          </a:xfrm>
        </p:spPr>
        <p:txBody>
          <a:bodyPr lIns="0" tIns="0" rIns="0" bIns="0"/>
          <a:lstStyle>
            <a:lvl1pPr marL="0" indent="0" algn="l">
              <a:buNone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nl-NL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248525" y="1654175"/>
            <a:ext cx="4368673" cy="446881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86177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pos="4203">
          <p15:clr>
            <a:srgbClr val="FBAE40"/>
          </p15:clr>
        </p15:guide>
        <p15:guide id="3" orient="horz" pos="397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76000" y="812775"/>
            <a:ext cx="11041200" cy="5790288"/>
          </a:xfrm>
        </p:spPr>
        <p:txBody>
          <a:bodyPr/>
          <a:lstStyle>
            <a:lvl1pPr>
              <a:defRPr lang="en-US" dirty="0" smtClean="0">
                <a:solidFill>
                  <a:srgbClr val="000000"/>
                </a:solidFill>
              </a:defRPr>
            </a:lvl1pPr>
            <a:lvl2pPr>
              <a:defRPr lang="en-US" dirty="0" smtClean="0">
                <a:solidFill>
                  <a:srgbClr val="000000"/>
                </a:solidFill>
              </a:defRPr>
            </a:lvl2pPr>
            <a:lvl3pPr>
              <a:defRPr lang="en-US" dirty="0" smtClean="0">
                <a:solidFill>
                  <a:srgbClr val="000000"/>
                </a:solidFill>
              </a:defRPr>
            </a:lvl3pPr>
            <a:lvl4pPr>
              <a:defRPr lang="en-US" dirty="0" smtClean="0">
                <a:solidFill>
                  <a:srgbClr val="000000"/>
                </a:solidFill>
              </a:defRPr>
            </a:lvl4pPr>
            <a:lvl5pPr>
              <a:defRPr lang="nl-NL" dirty="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75400" y="46165"/>
            <a:ext cx="11041200" cy="74292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8" name="Tijdelijke aanduiding voor datum 3"/>
          <p:cNvSpPr txBox="1">
            <a:spLocks/>
          </p:cNvSpPr>
          <p:nvPr userDrawn="1"/>
        </p:nvSpPr>
        <p:spPr>
          <a:xfrm>
            <a:off x="0" y="6628375"/>
            <a:ext cx="12192000" cy="23125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l" defTabSz="914400" rtl="0" eaLnBrk="1" latinLnBrk="0" hangingPunct="1">
              <a:defRPr sz="1000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300" dirty="0">
                <a:solidFill>
                  <a:srgbClr val="5F5F5F"/>
                </a:solidFill>
                <a:effectLst/>
              </a:rPr>
              <a:t>Savvas</a:t>
            </a:r>
            <a:r>
              <a:rPr lang="en-US" sz="1300" baseline="0" dirty="0">
                <a:solidFill>
                  <a:srgbClr val="5F5F5F"/>
                </a:solidFill>
                <a:effectLst/>
              </a:rPr>
              <a:t> Raptis – ML </a:t>
            </a:r>
            <a:r>
              <a:rPr lang="en-US" sz="1300" baseline="0" dirty="0" err="1">
                <a:solidFill>
                  <a:srgbClr val="5F5F5F"/>
                </a:solidFill>
                <a:effectLst/>
              </a:rPr>
              <a:t>Plasmasheet</a:t>
            </a:r>
            <a:r>
              <a:rPr lang="en-US" sz="1300" baseline="0" dirty="0">
                <a:solidFill>
                  <a:srgbClr val="5F5F5F"/>
                </a:solidFill>
                <a:effectLst/>
              </a:rPr>
              <a:t> Modeling</a:t>
            </a:r>
            <a:endParaRPr lang="nl-NL" sz="1300" dirty="0">
              <a:solidFill>
                <a:srgbClr val="5F5F5F"/>
              </a:solidFill>
              <a:effectLst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177421" y="63493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ijdelijke aanduiding voor datum 3"/>
          <p:cNvSpPr txBox="1">
            <a:spLocks/>
          </p:cNvSpPr>
          <p:nvPr userDrawn="1"/>
        </p:nvSpPr>
        <p:spPr>
          <a:xfrm>
            <a:off x="8313020" y="6628374"/>
            <a:ext cx="3840480" cy="23125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l" defTabSz="914400" rtl="0" eaLnBrk="1" latinLnBrk="0" hangingPunct="1">
              <a:defRPr sz="1000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300" dirty="0">
                <a:solidFill>
                  <a:srgbClr val="5F5F5F"/>
                </a:solidFill>
              </a:rPr>
              <a:t>AGU25 – SM514A |</a:t>
            </a:r>
            <a:r>
              <a:rPr lang="en-US" sz="1300" baseline="0" dirty="0">
                <a:solidFill>
                  <a:srgbClr val="5F5F5F"/>
                </a:solidFill>
              </a:rPr>
              <a:t> 19 Dec 25</a:t>
            </a:r>
            <a:endParaRPr lang="nl-NL" sz="1300" dirty="0">
              <a:solidFill>
                <a:srgbClr val="5F5F5F"/>
              </a:solidFill>
            </a:endParaRPr>
          </a:p>
        </p:txBody>
      </p:sp>
      <p:sp>
        <p:nvSpPr>
          <p:cNvPr id="11" name="Tijdelijke aanduiding voor datum 3"/>
          <p:cNvSpPr txBox="1">
            <a:spLocks/>
          </p:cNvSpPr>
          <p:nvPr userDrawn="1"/>
        </p:nvSpPr>
        <p:spPr>
          <a:xfrm>
            <a:off x="38500" y="6638591"/>
            <a:ext cx="3840480" cy="210819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l" defTabSz="914400" rtl="0" eaLnBrk="1" latinLnBrk="0" hangingPunct="1">
              <a:defRPr sz="1000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CA71291-1C34-4771-A37E-677F2182E258}" type="slidenum">
              <a:rPr lang="en-US" sz="1300" smtClean="0">
                <a:solidFill>
                  <a:srgbClr val="5F5F5F"/>
                </a:solidFill>
              </a:rPr>
              <a:pPr/>
              <a:t>‹#›</a:t>
            </a:fld>
            <a:endParaRPr lang="en-US" sz="1300" dirty="0">
              <a:solidFill>
                <a:srgbClr val="5F5F5F"/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0" y="6626748"/>
            <a:ext cx="12192000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  <a:prstDash val="soli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2180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1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67"/>
            <a:ext cx="12189624" cy="68566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324100"/>
            <a:ext cx="9144000" cy="1572399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038600"/>
            <a:ext cx="9144000" cy="838200"/>
          </a:xfrm>
        </p:spPr>
        <p:txBody>
          <a:bodyPr lIns="0" tIns="0" rIns="0" bIns="0"/>
          <a:lstStyle>
            <a:lvl1pPr marL="0" indent="0" algn="l">
              <a:buNone/>
              <a:defRPr sz="24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4876800"/>
            <a:ext cx="5410200" cy="133350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09" y="95382"/>
            <a:ext cx="3178301" cy="130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21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432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1152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656000"/>
            <a:ext cx="110412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rgbClr val="000000"/>
                </a:solidFill>
                <a:latin typeface="Arial" charset="0"/>
              </a:defRPr>
            </a:lvl1pPr>
          </a:lstStyle>
          <a:p>
            <a:fld id="{07099480-D11A-4789-80EE-022E820CF635}" type="datetime1">
              <a:rPr lang="nl-BE" smtClean="0"/>
              <a:pPr/>
              <a:t>19/01/2026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033600" y="6210000"/>
            <a:ext cx="4993200" cy="648000"/>
          </a:xfrm>
          <a:prstGeom prst="rect">
            <a:avLst/>
          </a:prstGeom>
        </p:spPr>
        <p:txBody>
          <a:bodyPr vert="horz" lIns="0" tIns="0" rIns="180000" bIns="0" rtlCol="0" anchor="ctr"/>
          <a:lstStyle>
            <a:lvl1pPr algn="r">
              <a:defRPr lang="en-US" dirty="0" smtClean="0">
                <a:solidFill>
                  <a:srgbClr val="000000"/>
                </a:solidFill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63755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sldNum="0"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baseline="0">
          <a:solidFill>
            <a:srgbClr val="000000"/>
          </a:solidFill>
          <a:latin typeface="Arial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/>
        <a:buChar char="•"/>
        <a:defRPr sz="2400" kern="1200" baseline="0">
          <a:solidFill>
            <a:srgbClr val="000000"/>
          </a:solidFill>
          <a:latin typeface="Arial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400" kern="1200" baseline="0">
          <a:solidFill>
            <a:srgbClr val="000000"/>
          </a:solidFill>
          <a:latin typeface="Arial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000" kern="1200" baseline="0">
          <a:solidFill>
            <a:srgbClr val="000000"/>
          </a:solidFill>
          <a:latin typeface="Arial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rgbClr val="000000"/>
          </a:solidFill>
          <a:latin typeface="Arial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rgbClr val="000000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2" userDrawn="1">
          <p15:clr>
            <a:srgbClr val="F26B43"/>
          </p15:clr>
        </p15:guide>
        <p15:guide id="2" pos="7319" userDrawn="1">
          <p15:clr>
            <a:srgbClr val="F26B43"/>
          </p15:clr>
        </p15:guide>
        <p15:guide id="3" orient="horz" pos="3857" userDrawn="1">
          <p15:clr>
            <a:srgbClr val="F26B43"/>
          </p15:clr>
        </p15:guide>
        <p15:guide id="4" pos="36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savvasraptis.github.io/" TargetMode="External"/><Relationship Id="rId4" Type="http://schemas.openxmlformats.org/officeDocument/2006/relationships/hyperlink" Target="mailto:savvas.raptis@jhuapl.edu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4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7" Type="http://schemas.openxmlformats.org/officeDocument/2006/relationships/image" Target="../media/image1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41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57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emf"/><Relationship Id="rId5" Type="http://schemas.openxmlformats.org/officeDocument/2006/relationships/image" Target="../media/image55.emf"/><Relationship Id="rId4" Type="http://schemas.openxmlformats.org/officeDocument/2006/relationships/image" Target="../media/image54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B42B9-2C4A-434B-810C-97BD7591E6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931143"/>
            <a:ext cx="10734261" cy="1650257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Modeling Earth’s Plasma Sheet using Machine Learning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5DD875-1502-9F4F-B75E-289A7CE319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5800" y="4210050"/>
            <a:ext cx="8870324" cy="13335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Savvas Raptis</a:t>
            </a:r>
            <a:r>
              <a:rPr lang="en-US" baseline="30000" dirty="0">
                <a:solidFill>
                  <a:srgbClr val="000000"/>
                </a:solidFill>
              </a:rPr>
              <a:t>1</a:t>
            </a:r>
            <a:r>
              <a:rPr lang="en-US" dirty="0">
                <a:solidFill>
                  <a:srgbClr val="000000"/>
                </a:solidFill>
              </a:rPr>
              <a:t>, Connor O’ Brien</a:t>
            </a:r>
            <a:r>
              <a:rPr lang="en-US" baseline="30000" dirty="0">
                <a:solidFill>
                  <a:srgbClr val="000000"/>
                </a:solidFill>
              </a:rPr>
              <a:t>1,2</a:t>
            </a:r>
            <a:r>
              <a:rPr lang="en-US" dirty="0">
                <a:solidFill>
                  <a:srgbClr val="000000"/>
                </a:solidFill>
              </a:rPr>
              <a:t>, Kareem Sorathia</a:t>
            </a:r>
            <a:r>
              <a:rPr lang="en-US" baseline="30000" dirty="0">
                <a:solidFill>
                  <a:srgbClr val="000000"/>
                </a:solidFill>
              </a:rPr>
              <a:t>1</a:t>
            </a:r>
            <a:r>
              <a:rPr lang="en-US" dirty="0">
                <a:solidFill>
                  <a:srgbClr val="000000"/>
                </a:solidFill>
              </a:rPr>
              <a:t>, </a:t>
            </a:r>
            <a:r>
              <a:rPr lang="en-US" dirty="0" err="1">
                <a:solidFill>
                  <a:srgbClr val="000000"/>
                </a:solidFill>
              </a:rPr>
              <a:t>Viancheslav</a:t>
            </a:r>
            <a:r>
              <a:rPr lang="en-US" dirty="0">
                <a:solidFill>
                  <a:srgbClr val="000000"/>
                </a:solidFill>
              </a:rPr>
              <a:t> Merkin</a:t>
            </a:r>
            <a:r>
              <a:rPr lang="en-US" baseline="30000" dirty="0">
                <a:solidFill>
                  <a:srgbClr val="000000"/>
                </a:solidFill>
              </a:rPr>
              <a:t>1</a:t>
            </a:r>
            <a:r>
              <a:rPr lang="en-US" dirty="0">
                <a:solidFill>
                  <a:srgbClr val="000000"/>
                </a:solidFill>
              </a:rPr>
              <a:t>, Shinichi Ohtani</a:t>
            </a:r>
            <a:r>
              <a:rPr lang="en-US" baseline="30000" dirty="0">
                <a:solidFill>
                  <a:srgbClr val="000000"/>
                </a:solidFill>
              </a:rPr>
              <a:t>1</a:t>
            </a:r>
            <a:r>
              <a:rPr lang="en-US" dirty="0">
                <a:solidFill>
                  <a:srgbClr val="000000"/>
                </a:solidFill>
              </a:rPr>
              <a:t>, Louis Richard</a:t>
            </a:r>
            <a:r>
              <a:rPr lang="en-US" baseline="30000" dirty="0">
                <a:solidFill>
                  <a:srgbClr val="000000"/>
                </a:solidFill>
              </a:rPr>
              <a:t>3</a:t>
            </a:r>
            <a:r>
              <a:rPr lang="en-US" dirty="0">
                <a:solidFill>
                  <a:srgbClr val="000000"/>
                </a:solidFill>
              </a:rPr>
              <a:t>, Simon Wing</a:t>
            </a:r>
            <a:r>
              <a:rPr lang="en-US" baseline="30000" dirty="0">
                <a:solidFill>
                  <a:srgbClr val="000000"/>
                </a:solidFill>
              </a:rPr>
              <a:t>1</a:t>
            </a:r>
          </a:p>
          <a:p>
            <a:endParaRPr lang="en-US" baseline="30000" dirty="0">
              <a:solidFill>
                <a:srgbClr val="000000"/>
              </a:solidFill>
            </a:endParaRPr>
          </a:p>
          <a:p>
            <a:r>
              <a:rPr lang="en-US" baseline="30000" dirty="0">
                <a:solidFill>
                  <a:srgbClr val="000000"/>
                </a:solidFill>
              </a:rPr>
              <a:t>1 </a:t>
            </a:r>
            <a:r>
              <a:rPr lang="en-US" dirty="0">
                <a:solidFill>
                  <a:srgbClr val="000000"/>
                </a:solidFill>
              </a:rPr>
              <a:t>APL/JHU, Laurel, MD, US</a:t>
            </a:r>
          </a:p>
          <a:p>
            <a:r>
              <a:rPr lang="en-US" baseline="30000" dirty="0">
                <a:solidFill>
                  <a:srgbClr val="000000"/>
                </a:solidFill>
              </a:rPr>
              <a:t>2 </a:t>
            </a:r>
            <a:r>
              <a:rPr lang="en-US" dirty="0">
                <a:solidFill>
                  <a:srgbClr val="000000"/>
                </a:solidFill>
              </a:rPr>
              <a:t>Center for Space Physics, Boston University, Boston, MA, USA</a:t>
            </a:r>
          </a:p>
          <a:p>
            <a:r>
              <a:rPr lang="en-US" baseline="30000" dirty="0">
                <a:solidFill>
                  <a:srgbClr val="000000"/>
                </a:solidFill>
              </a:rPr>
              <a:t>3 </a:t>
            </a:r>
            <a:r>
              <a:rPr lang="en-US" dirty="0">
                <a:solidFill>
                  <a:srgbClr val="000000"/>
                </a:solidFill>
              </a:rPr>
              <a:t>Swedish Institute of Space Physics, Uppsala, Sweden</a:t>
            </a:r>
          </a:p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916795-6BE1-F346-81AB-7DB4A77802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2105" y="6172200"/>
            <a:ext cx="4090349" cy="67791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9CA71CF-1C64-249F-6546-045575077414}"/>
              </a:ext>
            </a:extLst>
          </p:cNvPr>
          <p:cNvSpPr/>
          <p:nvPr/>
        </p:nvSpPr>
        <p:spPr>
          <a:xfrm>
            <a:off x="685800" y="5550097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ADF6A3-D175-9224-DF72-D7267B7D9BAB}"/>
              </a:ext>
            </a:extLst>
          </p:cNvPr>
          <p:cNvSpPr txBox="1"/>
          <p:nvPr/>
        </p:nvSpPr>
        <p:spPr>
          <a:xfrm>
            <a:off x="0" y="6326897"/>
            <a:ext cx="2492990" cy="52322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2">
                    <a:lumMod val="75000"/>
                  </a:schemeClr>
                </a:solidFill>
                <a:hlinkClick r:id="rId4"/>
              </a:rPr>
              <a:t>savvas.raptis@jhuapl.edu</a:t>
            </a:r>
            <a:endParaRPr lang="en-US" sz="14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1400" dirty="0">
                <a:solidFill>
                  <a:schemeClr val="tx2">
                    <a:lumMod val="75000"/>
                  </a:schemeClr>
                </a:solidFill>
                <a:hlinkClick r:id="rId5"/>
              </a:rPr>
              <a:t>https://savvasraptis.github.io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8527A2-D5E9-909C-F32D-1E378D581FE7}"/>
              </a:ext>
            </a:extLst>
          </p:cNvPr>
          <p:cNvSpPr txBox="1"/>
          <p:nvPr/>
        </p:nvSpPr>
        <p:spPr>
          <a:xfrm>
            <a:off x="0" y="5910590"/>
            <a:ext cx="4800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u="none" strike="noStrike" dirty="0">
                <a:solidFill>
                  <a:srgbClr val="333333"/>
                </a:solidFill>
                <a:effectLst/>
                <a:latin typeface="Garamond" panose="02020404030301010803" pitchFamily="18" charset="0"/>
              </a:rPr>
              <a:t>Supported by John Hopkins University Applied Physics Laboratory independent R&amp;D fund and NASA Drive Center CGS</a:t>
            </a:r>
            <a:endParaRPr lang="en-US" sz="14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22957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4833CE-59FF-ADEB-0B3D-5A6DBDBBAE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0A32CA9-05C9-737E-207C-6A058DFDC0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914" y="-1"/>
            <a:ext cx="11196286" cy="6858001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600" dirty="0"/>
              <a:t>Modeling Efforts</a:t>
            </a:r>
          </a:p>
        </p:txBody>
      </p:sp>
      <p:pic>
        <p:nvPicPr>
          <p:cNvPr id="2050" name="Picture 2" descr="machine learning - Data science related funny quotes - Data Science Stack  Exchange">
            <a:extLst>
              <a:ext uri="{FF2B5EF4-FFF2-40B4-BE49-F238E27FC236}">
                <a16:creationId xmlns:a16="http://schemas.microsoft.com/office/drawing/2014/main" id="{D9DA2E01-B9C5-B186-6987-B12E71057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46" y="931436"/>
            <a:ext cx="4221394" cy="4995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18BC018-3832-852F-C442-F59D2AF50E60}"/>
              </a:ext>
            </a:extLst>
          </p:cNvPr>
          <p:cNvCxnSpPr/>
          <p:nvPr/>
        </p:nvCxnSpPr>
        <p:spPr>
          <a:xfrm flipH="1">
            <a:off x="4448525" y="1488449"/>
            <a:ext cx="3780430" cy="1064525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8750395-CBCD-4371-B081-95EE47462F81}"/>
              </a:ext>
            </a:extLst>
          </p:cNvPr>
          <p:cNvSpPr txBox="1"/>
          <p:nvPr/>
        </p:nvSpPr>
        <p:spPr>
          <a:xfrm>
            <a:off x="8346240" y="1207406"/>
            <a:ext cx="3270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Seriously, we did exactly that. </a:t>
            </a:r>
          </a:p>
        </p:txBody>
      </p:sp>
    </p:spTree>
    <p:extLst>
      <p:ext uri="{BB962C8B-B14F-4D97-AF65-F5344CB8AC3E}">
        <p14:creationId xmlns:p14="http://schemas.microsoft.com/office/powerpoint/2010/main" val="10937508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B5E08-852B-3C02-C63E-CB1B2A423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4012"/>
            <a:ext cx="10515600" cy="906689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Modeling Density | 2D Maps (Synthetic input)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5A284D-F49C-E656-BF29-3760F4E97C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6798"/>
          <a:stretch/>
        </p:blipFill>
        <p:spPr>
          <a:xfrm>
            <a:off x="13660" y="1366301"/>
            <a:ext cx="2580565" cy="46986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542659-FD99-3C69-0105-3EE37AE4E1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930"/>
          <a:stretch/>
        </p:blipFill>
        <p:spPr>
          <a:xfrm>
            <a:off x="2594225" y="1366300"/>
            <a:ext cx="2803478" cy="469860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D1782E4-326C-D4E5-11ED-D2C0DF81B3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3930"/>
          <a:stretch/>
        </p:blipFill>
        <p:spPr>
          <a:xfrm>
            <a:off x="6207820" y="1366300"/>
            <a:ext cx="2803478" cy="469860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4A7FF1C-CD0E-76DE-B093-1A201F6A92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930"/>
          <a:stretch/>
        </p:blipFill>
        <p:spPr>
          <a:xfrm>
            <a:off x="9011298" y="1366300"/>
            <a:ext cx="2803478" cy="469860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67C9F80-3CCC-9808-4DF5-38CD95B6C055}"/>
              </a:ext>
            </a:extLst>
          </p:cNvPr>
          <p:cNvSpPr txBox="1"/>
          <p:nvPr/>
        </p:nvSpPr>
        <p:spPr>
          <a:xfrm>
            <a:off x="1293168" y="6071170"/>
            <a:ext cx="295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Neural Networks modeling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2F3A2D4-3467-B166-EFA2-8B473898254D}"/>
              </a:ext>
            </a:extLst>
          </p:cNvPr>
          <p:cNvSpPr txBox="1"/>
          <p:nvPr/>
        </p:nvSpPr>
        <p:spPr>
          <a:xfrm>
            <a:off x="7191629" y="6132224"/>
            <a:ext cx="3044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Empirical modeling (TM03)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86AD995-193A-6045-BB51-0C674E59A247}"/>
              </a:ext>
            </a:extLst>
          </p:cNvPr>
          <p:cNvSpPr txBox="1"/>
          <p:nvPr/>
        </p:nvSpPr>
        <p:spPr>
          <a:xfrm rot="16200000">
            <a:off x="11599653" y="2343954"/>
            <a:ext cx="7072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N [1/cc]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DF8F8A2-19B3-3F5F-BEF4-3B20303359AA}"/>
              </a:ext>
            </a:extLst>
          </p:cNvPr>
          <p:cNvSpPr txBox="1"/>
          <p:nvPr/>
        </p:nvSpPr>
        <p:spPr>
          <a:xfrm rot="16200000">
            <a:off x="11599653" y="4608490"/>
            <a:ext cx="7072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N [1/cc]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FF775A-1C3F-773E-06FA-8DCCDAEAF91D}"/>
              </a:ext>
            </a:extLst>
          </p:cNvPr>
          <p:cNvSpPr txBox="1"/>
          <p:nvPr/>
        </p:nvSpPr>
        <p:spPr>
          <a:xfrm>
            <a:off x="4531927" y="873356"/>
            <a:ext cx="2595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err="1">
                <a:solidFill>
                  <a:srgbClr val="000000"/>
                </a:solidFill>
              </a:rPr>
              <a:t>Assymetries</a:t>
            </a:r>
            <a:r>
              <a:rPr lang="en-US" u="sng" dirty="0">
                <a:solidFill>
                  <a:srgbClr val="000000"/>
                </a:solidFill>
              </a:rPr>
              <a:t> Introduced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280D504-2632-DB21-A774-022785550DDC}"/>
              </a:ext>
            </a:extLst>
          </p:cNvPr>
          <p:cNvCxnSpPr>
            <a:cxnSpLocks/>
          </p:cNvCxnSpPr>
          <p:nvPr/>
        </p:nvCxnSpPr>
        <p:spPr>
          <a:xfrm flipH="1">
            <a:off x="2456761" y="1223682"/>
            <a:ext cx="1913533" cy="41783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68846BA-DFB4-C3BD-5E6E-A257DD002DC0}"/>
              </a:ext>
            </a:extLst>
          </p:cNvPr>
          <p:cNvSpPr txBox="1"/>
          <p:nvPr/>
        </p:nvSpPr>
        <p:spPr>
          <a:xfrm>
            <a:off x="-90888" y="6395916"/>
            <a:ext cx="563237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Raptis, O’Brien et al., 2026 (under prep.)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030FF57-E3E5-EF68-6943-3FF207C16E60}"/>
                  </a:ext>
                </a:extLst>
              </p:cNvPr>
              <p:cNvSpPr txBox="1"/>
              <p:nvPr/>
            </p:nvSpPr>
            <p:spPr>
              <a:xfrm>
                <a:off x="4673987" y="5907984"/>
                <a:ext cx="2231806" cy="6957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𝐵𝑧</m:t>
                      </m:r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&gt;0</m:t>
                      </m:r>
                      <m:r>
                        <a:rPr lang="en-US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Wingdings" pitchFamily="2" charset="2"/>
                        </a:rPr>
                        <m:t> 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↑</m:t>
                          </m:r>
                          <m:r>
                            <m:rPr>
                              <m:sty m:val="p"/>
                            </m:r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ps</m:t>
                          </m:r>
                        </m:sub>
                      </m:sSub>
                    </m:oMath>
                  </m:oMathPara>
                </a14:m>
                <a:endParaRPr lang="en-US" b="0" dirty="0">
                  <a:solidFill>
                    <a:srgbClr val="000000"/>
                  </a:solidFill>
                  <a:sym typeface="Wingdings" pitchFamily="2" charset="2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sw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Wingdings" pitchFamily="2" charset="2"/>
                        </a:rPr>
                        <m:t>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↑</m:t>
                          </m:r>
                          <m:r>
                            <m:rPr>
                              <m:sty m:val="p"/>
                            </m:r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ps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030FF57-E3E5-EF68-6943-3FF207C16E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3987" y="5907984"/>
                <a:ext cx="2231806" cy="695703"/>
              </a:xfrm>
              <a:prstGeom prst="rect">
                <a:avLst/>
              </a:prstGeom>
              <a:blipFill>
                <a:blip r:embed="rId5"/>
                <a:stretch>
                  <a:fillRect b="-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910600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B5E08-852B-3C02-C63E-CB1B2A423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4012"/>
            <a:ext cx="10515600" cy="646331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Modeling Temperature Ratios with MMS | 2D Maps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33625A7-4FA3-CE44-07C3-A06560E1A629}"/>
              </a:ext>
            </a:extLst>
          </p:cNvPr>
          <p:cNvGrpSpPr/>
          <p:nvPr/>
        </p:nvGrpSpPr>
        <p:grpSpPr>
          <a:xfrm>
            <a:off x="7123590" y="1418585"/>
            <a:ext cx="3993774" cy="4931752"/>
            <a:chOff x="0" y="1637032"/>
            <a:chExt cx="3993774" cy="493175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D8961AA-E23E-4EE0-AB5C-FEB514B3A8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59979"/>
            <a:stretch/>
          </p:blipFill>
          <p:spPr>
            <a:xfrm>
              <a:off x="0" y="1637032"/>
              <a:ext cx="1968678" cy="493175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469A591-2B62-18E3-A119-E7CFB5C092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1525"/>
            <a:stretch/>
          </p:blipFill>
          <p:spPr>
            <a:xfrm>
              <a:off x="2101152" y="1637032"/>
              <a:ext cx="1892622" cy="4931752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42FC6849-2A75-C26B-2E72-77676DD5EC46}"/>
              </a:ext>
            </a:extLst>
          </p:cNvPr>
          <p:cNvSpPr txBox="1"/>
          <p:nvPr/>
        </p:nvSpPr>
        <p:spPr>
          <a:xfrm>
            <a:off x="914206" y="6242616"/>
            <a:ext cx="295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Neural Networks modeling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92653AA-FF62-4768-1BA5-C3C5BFB0B593}"/>
              </a:ext>
            </a:extLst>
          </p:cNvPr>
          <p:cNvSpPr txBox="1"/>
          <p:nvPr/>
        </p:nvSpPr>
        <p:spPr>
          <a:xfrm>
            <a:off x="7502681" y="6294193"/>
            <a:ext cx="3993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Empirical modeling (TM03/DSGR16)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4116B67-1E43-C061-3C77-3017EC97A82F}"/>
              </a:ext>
            </a:extLst>
          </p:cNvPr>
          <p:cNvSpPr txBox="1"/>
          <p:nvPr/>
        </p:nvSpPr>
        <p:spPr>
          <a:xfrm>
            <a:off x="4447858" y="2934100"/>
            <a:ext cx="267573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>
                <a:solidFill>
                  <a:srgbClr val="000000"/>
                </a:solidFill>
              </a:rPr>
              <a:t>Pros:</a:t>
            </a:r>
          </a:p>
          <a:p>
            <a:r>
              <a:rPr lang="en-US" sz="1600" dirty="0">
                <a:solidFill>
                  <a:srgbClr val="000000"/>
                </a:solidFill>
              </a:rPr>
              <a:t>+No extreme values</a:t>
            </a:r>
          </a:p>
          <a:p>
            <a:r>
              <a:rPr lang="en-US" sz="1600" dirty="0">
                <a:solidFill>
                  <a:srgbClr val="000000"/>
                </a:solidFill>
              </a:rPr>
              <a:t>+Asymmetries shown</a:t>
            </a:r>
          </a:p>
          <a:p>
            <a:r>
              <a:rPr lang="en-US" sz="1600" dirty="0">
                <a:solidFill>
                  <a:srgbClr val="000000"/>
                </a:solidFill>
              </a:rPr>
              <a:t>+ Coherent physical picture</a:t>
            </a:r>
          </a:p>
          <a:p>
            <a:endParaRPr lang="en-US" sz="1600" dirty="0">
              <a:solidFill>
                <a:srgbClr val="000000"/>
              </a:solidFill>
            </a:endParaRPr>
          </a:p>
          <a:p>
            <a:r>
              <a:rPr lang="en-US" sz="1600" u="sng" dirty="0">
                <a:solidFill>
                  <a:srgbClr val="000000"/>
                </a:solidFill>
              </a:rPr>
              <a:t>Cons:</a:t>
            </a:r>
          </a:p>
          <a:p>
            <a:r>
              <a:rPr lang="en-US" sz="1600" dirty="0">
                <a:solidFill>
                  <a:srgbClr val="000000"/>
                </a:solidFill>
              </a:rPr>
              <a:t>- No analytical form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AAC53894-FD30-1DD5-DD9A-BC4B86A54ECE}"/>
              </a:ext>
            </a:extLst>
          </p:cNvPr>
          <p:cNvSpPr/>
          <p:nvPr/>
        </p:nvSpPr>
        <p:spPr>
          <a:xfrm>
            <a:off x="715171" y="5481326"/>
            <a:ext cx="587189" cy="5160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9471AF47-4D24-A1FA-4553-C6B04B370221}"/>
              </a:ext>
            </a:extLst>
          </p:cNvPr>
          <p:cNvSpPr/>
          <p:nvPr/>
        </p:nvSpPr>
        <p:spPr>
          <a:xfrm>
            <a:off x="7502681" y="1652899"/>
            <a:ext cx="587189" cy="5160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AF4DE685-61F4-8C1F-DC81-2A7535F94678}"/>
              </a:ext>
            </a:extLst>
          </p:cNvPr>
          <p:cNvSpPr/>
          <p:nvPr/>
        </p:nvSpPr>
        <p:spPr>
          <a:xfrm>
            <a:off x="715172" y="1566881"/>
            <a:ext cx="587189" cy="5160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7B749F05-F7CA-F4AC-5308-3D9671AC1A14}"/>
              </a:ext>
            </a:extLst>
          </p:cNvPr>
          <p:cNvSpPr/>
          <p:nvPr/>
        </p:nvSpPr>
        <p:spPr>
          <a:xfrm>
            <a:off x="7520740" y="5577231"/>
            <a:ext cx="587189" cy="5160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3A55CCC-36E2-5F83-25A5-3AD1966D87BE}"/>
              </a:ext>
            </a:extLst>
          </p:cNvPr>
          <p:cNvGrpSpPr/>
          <p:nvPr/>
        </p:nvGrpSpPr>
        <p:grpSpPr>
          <a:xfrm>
            <a:off x="318022" y="1366735"/>
            <a:ext cx="3978322" cy="4992366"/>
            <a:chOff x="318022" y="1376674"/>
            <a:chExt cx="3978322" cy="4992366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3F7B7A2-FD43-9BD2-1539-200567DAAE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60268"/>
            <a:stretch/>
          </p:blipFill>
          <p:spPr>
            <a:xfrm>
              <a:off x="318022" y="1376674"/>
              <a:ext cx="1968678" cy="4950612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A4015ABB-4963-BD1C-235A-F97816C3EC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1070"/>
            <a:stretch/>
          </p:blipFill>
          <p:spPr>
            <a:xfrm>
              <a:off x="2360202" y="1399882"/>
              <a:ext cx="1936142" cy="4969158"/>
            </a:xfrm>
            <a:prstGeom prst="rect">
              <a:avLst/>
            </a:prstGeom>
          </p:spPr>
        </p:pic>
      </p:grpSp>
      <p:sp>
        <p:nvSpPr>
          <p:cNvPr id="47" name="Oval 46">
            <a:extLst>
              <a:ext uri="{FF2B5EF4-FFF2-40B4-BE49-F238E27FC236}">
                <a16:creationId xmlns:a16="http://schemas.microsoft.com/office/drawing/2014/main" id="{1A4E8AC2-17D6-910D-E3F3-1A6513422D84}"/>
              </a:ext>
            </a:extLst>
          </p:cNvPr>
          <p:cNvSpPr/>
          <p:nvPr/>
        </p:nvSpPr>
        <p:spPr>
          <a:xfrm>
            <a:off x="697112" y="1615236"/>
            <a:ext cx="587189" cy="5160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E7F4866E-0EA1-0FE5-2C1A-6015583D42FA}"/>
              </a:ext>
            </a:extLst>
          </p:cNvPr>
          <p:cNvSpPr/>
          <p:nvPr/>
        </p:nvSpPr>
        <p:spPr>
          <a:xfrm>
            <a:off x="715171" y="5539568"/>
            <a:ext cx="587189" cy="5160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89DC3B-746A-96E8-1B39-BFA58374E252}"/>
              </a:ext>
            </a:extLst>
          </p:cNvPr>
          <p:cNvSpPr txBox="1"/>
          <p:nvPr/>
        </p:nvSpPr>
        <p:spPr>
          <a:xfrm>
            <a:off x="1846620" y="764706"/>
            <a:ext cx="8956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Note</a:t>
            </a:r>
            <a:r>
              <a:rPr lang="en-US" dirty="0">
                <a:solidFill>
                  <a:srgbClr val="000000"/>
                </a:solidFill>
              </a:rPr>
              <a:t>: Agreement Wang et al., 2010 with dusk Ti/</a:t>
            </a:r>
            <a:r>
              <a:rPr lang="en-US" dirty="0" err="1">
                <a:solidFill>
                  <a:srgbClr val="000000"/>
                </a:solidFill>
              </a:rPr>
              <a:t>Te</a:t>
            </a:r>
            <a:r>
              <a:rPr lang="en-US" dirty="0">
                <a:solidFill>
                  <a:srgbClr val="000000"/>
                </a:solidFill>
              </a:rPr>
              <a:t> higher than dawn (Using THEMIS)</a:t>
            </a:r>
          </a:p>
        </p:txBody>
      </p:sp>
    </p:spTree>
    <p:extLst>
      <p:ext uri="{BB962C8B-B14F-4D97-AF65-F5344CB8AC3E}">
        <p14:creationId xmlns:p14="http://schemas.microsoft.com/office/powerpoint/2010/main" val="22407638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313289-A551-8AF7-5295-A913008D31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D78B0EF-C200-DE61-728F-3FB62D2AB3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914" y="-1"/>
            <a:ext cx="11196286" cy="6858001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600" dirty="0"/>
              <a:t>Storm Time Behavior and Importance of Outliers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C72B3FD-2289-8A1F-A18D-84F5C53FA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046" y="-1"/>
            <a:ext cx="5486021" cy="3072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80679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50DA9C-6B5C-37CE-4CDC-04D38D34A8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CE1E5FB-9EE8-6211-B0BF-902313949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3201"/>
            <a:ext cx="8197810" cy="609470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A0FDFA4-FD7A-B82D-6241-A629D6758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Test case of a storm (05 Nov 2023)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2EE09D-E1F6-4704-CEF7-20D580EBD577}"/>
              </a:ext>
            </a:extLst>
          </p:cNvPr>
          <p:cNvSpPr txBox="1"/>
          <p:nvPr/>
        </p:nvSpPr>
        <p:spPr>
          <a:xfrm>
            <a:off x="8197809" y="1443841"/>
            <a:ext cx="399419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>
                <a:solidFill>
                  <a:srgbClr val="000000"/>
                </a:solidFill>
              </a:rPr>
              <a:t>Process:</a:t>
            </a:r>
          </a:p>
          <a:p>
            <a:pPr algn="ctr"/>
            <a:endParaRPr lang="en-US" u="sng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High</a:t>
            </a:r>
            <a:r>
              <a:rPr lang="en-US" dirty="0">
                <a:solidFill>
                  <a:srgbClr val="000000"/>
                </a:solidFill>
              </a:rPr>
              <a:t>: </a:t>
            </a:r>
            <a:r>
              <a:rPr lang="en-US" dirty="0">
                <a:solidFill>
                  <a:srgbClr val="FF0000"/>
                </a:solidFill>
              </a:rPr>
              <a:t>Includes </a:t>
            </a:r>
            <a:r>
              <a:rPr lang="en-US" dirty="0">
                <a:solidFill>
                  <a:srgbClr val="000000"/>
                </a:solidFill>
              </a:rPr>
              <a:t>manually picked </a:t>
            </a:r>
            <a:r>
              <a:rPr lang="en-US" dirty="0">
                <a:solidFill>
                  <a:srgbClr val="FF0000"/>
                </a:solidFill>
              </a:rPr>
              <a:t>high-density intervals </a:t>
            </a:r>
            <a:r>
              <a:rPr lang="en-US" dirty="0">
                <a:solidFill>
                  <a:srgbClr val="000000"/>
                </a:solidFill>
              </a:rPr>
              <a:t>from Geotail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FF"/>
                </a:solidFill>
              </a:rPr>
              <a:t>Strict</a:t>
            </a:r>
            <a:r>
              <a:rPr lang="en-US" dirty="0">
                <a:solidFill>
                  <a:srgbClr val="000000"/>
                </a:solidFill>
              </a:rPr>
              <a:t>: Normal </a:t>
            </a:r>
            <a:r>
              <a:rPr lang="en-US" dirty="0">
                <a:solidFill>
                  <a:srgbClr val="0000FF"/>
                </a:solidFill>
              </a:rPr>
              <a:t>threshold-based classification</a:t>
            </a:r>
            <a:r>
              <a:rPr lang="en-US" dirty="0">
                <a:solidFill>
                  <a:srgbClr val="000000"/>
                </a:solidFill>
              </a:rPr>
              <a:t> of plasma sheet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pPr algn="ctr"/>
            <a:r>
              <a:rPr lang="en-US" u="sng" dirty="0">
                <a:solidFill>
                  <a:srgbClr val="000000"/>
                </a:solidFill>
              </a:rPr>
              <a:t>Test: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THEMIS observations</a:t>
            </a:r>
            <a:endParaRPr lang="en-US" u="sng" dirty="0">
              <a:solidFill>
                <a:srgbClr val="000000"/>
              </a:solidFill>
            </a:endParaRPr>
          </a:p>
          <a:p>
            <a:pPr algn="ctr"/>
            <a:endParaRPr lang="en-US" u="sng" dirty="0">
              <a:solidFill>
                <a:srgbClr val="000000"/>
              </a:solidFill>
            </a:endParaRPr>
          </a:p>
          <a:p>
            <a:pPr algn="ctr"/>
            <a:r>
              <a:rPr lang="en-US" u="sng" dirty="0">
                <a:solidFill>
                  <a:srgbClr val="000000"/>
                </a:solidFill>
              </a:rPr>
              <a:t>Results 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ML model (high dens): 0.7 [1/cc]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ML model (normal): 0.94 [1/cc]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TM03: 1.48 [1/cc]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algn="just"/>
            <a:endParaRPr lang="en-US" dirty="0">
              <a:solidFill>
                <a:srgbClr val="000000"/>
              </a:solidFill>
            </a:endParaRPr>
          </a:p>
          <a:p>
            <a:pPr algn="just"/>
            <a:r>
              <a:rPr lang="en-US" i="1" dirty="0">
                <a:solidFill>
                  <a:srgbClr val="000000"/>
                </a:solidFill>
              </a:rPr>
              <a:t>Key Message: &gt;50% improvement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619313-466A-DF1C-1321-49B6499402AD}"/>
              </a:ext>
            </a:extLst>
          </p:cNvPr>
          <p:cNvSpPr txBox="1"/>
          <p:nvPr/>
        </p:nvSpPr>
        <p:spPr>
          <a:xfrm>
            <a:off x="0" y="6393649"/>
            <a:ext cx="62355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000000"/>
                </a:solidFill>
              </a:rPr>
              <a:t>Note</a:t>
            </a:r>
            <a:r>
              <a:rPr lang="en-US" sz="1100" dirty="0">
                <a:solidFill>
                  <a:srgbClr val="000000"/>
                </a:solidFill>
              </a:rPr>
              <a:t>: values &lt;1 cm⁻³, are boundary layer transitions, gray shaded linear interpolation</a:t>
            </a:r>
          </a:p>
        </p:txBody>
      </p:sp>
    </p:spTree>
    <p:extLst>
      <p:ext uri="{BB962C8B-B14F-4D97-AF65-F5344CB8AC3E}">
        <p14:creationId xmlns:p14="http://schemas.microsoft.com/office/powerpoint/2010/main" val="1636111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B5E08-852B-3C02-C63E-CB1B2A423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4012"/>
            <a:ext cx="10515600" cy="906689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Summary &amp; Discussion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279402-03FC-61B9-A59A-FF2E4313465C}"/>
              </a:ext>
            </a:extLst>
          </p:cNvPr>
          <p:cNvSpPr txBox="1"/>
          <p:nvPr/>
        </p:nvSpPr>
        <p:spPr>
          <a:xfrm>
            <a:off x="696037" y="990701"/>
            <a:ext cx="1065776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srgbClr val="000000"/>
                </a:solidFill>
              </a:rPr>
              <a:t>Results</a:t>
            </a:r>
          </a:p>
          <a:p>
            <a:endParaRPr lang="en-US" b="1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✅ </a:t>
            </a:r>
            <a:r>
              <a:rPr lang="en-US" b="1" dirty="0">
                <a:solidFill>
                  <a:srgbClr val="000000"/>
                </a:solidFill>
              </a:rPr>
              <a:t>Significant Gains:</a:t>
            </a:r>
            <a:r>
              <a:rPr lang="en-US" dirty="0">
                <a:solidFill>
                  <a:srgbClr val="000000"/>
                </a:solidFill>
              </a:rPr>
              <a:t> PRIME-PS and ML models outperform analytical methods &amp; show asymmetries.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❌ </a:t>
            </a:r>
            <a:r>
              <a:rPr lang="en-US" b="1" dirty="0">
                <a:solidFill>
                  <a:srgbClr val="000000"/>
                </a:solidFill>
              </a:rPr>
              <a:t>Mediocre Storm Predictability:</a:t>
            </a:r>
            <a:r>
              <a:rPr lang="en-US" dirty="0">
                <a:solidFill>
                  <a:srgbClr val="000000"/>
                </a:solidFill>
              </a:rPr>
              <a:t> We mainly capture "boring" conditions, not the critical rare events.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🧠 </a:t>
            </a:r>
            <a:r>
              <a:rPr lang="en-US" b="1" dirty="0">
                <a:solidFill>
                  <a:srgbClr val="000000"/>
                </a:solidFill>
              </a:rPr>
              <a:t>A Core Problem:</a:t>
            </a:r>
            <a:r>
              <a:rPr lang="en-US" dirty="0">
                <a:solidFill>
                  <a:srgbClr val="000000"/>
                </a:solidFill>
              </a:rPr>
              <a:t> Our training data is biased. </a:t>
            </a:r>
            <a:r>
              <a:rPr lang="en-US" dirty="0">
                <a:solidFill>
                  <a:srgbClr val="0000FF"/>
                </a:solidFill>
              </a:rPr>
              <a:t>Extreme events, are not always captured by simple thresholds, are very rare, and including them is methodologically challenging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pPr algn="ctr"/>
            <a:r>
              <a:rPr lang="en-US" b="1" u="sng" dirty="0">
                <a:solidFill>
                  <a:srgbClr val="000000"/>
                </a:solidFill>
              </a:rPr>
              <a:t>Future Work</a:t>
            </a:r>
          </a:p>
          <a:p>
            <a:endParaRPr lang="en-US" b="1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</a:rPr>
              <a:t>Understand the output:</a:t>
            </a:r>
            <a:r>
              <a:rPr lang="en-US" dirty="0">
                <a:solidFill>
                  <a:srgbClr val="000000"/>
                </a:solidFill>
              </a:rPr>
              <a:t> Focus on feature importance under different conditions.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</a:rPr>
              <a:t>Hybrid Modeling: </a:t>
            </a:r>
            <a:r>
              <a:rPr lang="en-US" dirty="0">
                <a:solidFill>
                  <a:srgbClr val="FF3B3B"/>
                </a:solidFill>
              </a:rPr>
              <a:t>Use simulations to generate extreme events we lack in data?</a:t>
            </a:r>
            <a:r>
              <a:rPr lang="en-US" dirty="0">
                <a:solidFill>
                  <a:srgbClr val="000000"/>
                </a:solidFill>
              </a:rPr>
              <a:t> (Need to be careful here).</a:t>
            </a:r>
          </a:p>
          <a:p>
            <a:pPr algn="ctr"/>
            <a:r>
              <a:rPr lang="en-US" b="1" u="sng" dirty="0">
                <a:solidFill>
                  <a:srgbClr val="000000"/>
                </a:solidFill>
              </a:rPr>
              <a:t>Discussion Points/Opinions</a:t>
            </a:r>
          </a:p>
          <a:p>
            <a:pPr algn="ctr"/>
            <a:endParaRPr lang="en-US" b="1" u="sng" dirty="0">
              <a:solidFill>
                <a:srgbClr val="000000"/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A 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</a:rPr>
              <a:t>model with R² ~0 can have a correlation of 0.7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</a:rPr>
              <a:t>and very low MAE 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depending on the problem.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>
                <a:solidFill>
                  <a:srgbClr val="000000"/>
                </a:solidFill>
              </a:rPr>
              <a:t>“Unique and extreme” events with parameter distribution can be more important than typical metrics.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345DE4-3B7D-4699-9F2C-D8FE4DEAE191}"/>
              </a:ext>
            </a:extLst>
          </p:cNvPr>
          <p:cNvSpPr txBox="1"/>
          <p:nvPr/>
        </p:nvSpPr>
        <p:spPr>
          <a:xfrm>
            <a:off x="-90888" y="6395916"/>
            <a:ext cx="743338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Work is ongoing feedback is very welcome!</a:t>
            </a:r>
          </a:p>
        </p:txBody>
      </p:sp>
    </p:spTree>
    <p:extLst>
      <p:ext uri="{BB962C8B-B14F-4D97-AF65-F5344CB8AC3E}">
        <p14:creationId xmlns:p14="http://schemas.microsoft.com/office/powerpoint/2010/main" val="136975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B5E08-852B-3C02-C63E-CB1B2A423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Extras</a:t>
            </a:r>
          </a:p>
        </p:txBody>
      </p:sp>
    </p:spTree>
    <p:extLst>
      <p:ext uri="{BB962C8B-B14F-4D97-AF65-F5344CB8AC3E}">
        <p14:creationId xmlns:p14="http://schemas.microsoft.com/office/powerpoint/2010/main" val="10839173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5400" y="46165"/>
            <a:ext cx="11041200" cy="40151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Community Reminder: Data Sparsity During Extreme Events</a:t>
            </a:r>
            <a:endParaRPr lang="sv-S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3EE669-0036-A9CE-832E-9AE4B38EFB8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6376" r="71004" b="-250"/>
          <a:stretch>
            <a:fillRect/>
          </a:stretch>
        </p:blipFill>
        <p:spPr>
          <a:xfrm>
            <a:off x="1284918" y="1623334"/>
            <a:ext cx="4070895" cy="36113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B925F93-031C-4EAF-B016-F94443FACDE6}"/>
              </a:ext>
            </a:extLst>
          </p:cNvPr>
          <p:cNvSpPr txBox="1"/>
          <p:nvPr/>
        </p:nvSpPr>
        <p:spPr>
          <a:xfrm>
            <a:off x="3336270" y="6225656"/>
            <a:ext cx="5519460" cy="369332"/>
          </a:xfrm>
          <a:custGeom>
            <a:avLst/>
            <a:gdLst>
              <a:gd name="csX0" fmla="*/ 0 w 5519460"/>
              <a:gd name="csY0" fmla="*/ 0 h 369332"/>
              <a:gd name="csX1" fmla="*/ 579543 w 5519460"/>
              <a:gd name="csY1" fmla="*/ 0 h 369332"/>
              <a:gd name="csX2" fmla="*/ 1324670 w 5519460"/>
              <a:gd name="csY2" fmla="*/ 0 h 369332"/>
              <a:gd name="csX3" fmla="*/ 1959408 w 5519460"/>
              <a:gd name="csY3" fmla="*/ 0 h 369332"/>
              <a:gd name="csX4" fmla="*/ 2538952 w 5519460"/>
              <a:gd name="csY4" fmla="*/ 0 h 369332"/>
              <a:gd name="csX5" fmla="*/ 3284079 w 5519460"/>
              <a:gd name="csY5" fmla="*/ 0 h 369332"/>
              <a:gd name="csX6" fmla="*/ 3974011 w 5519460"/>
              <a:gd name="csY6" fmla="*/ 0 h 369332"/>
              <a:gd name="csX7" fmla="*/ 4663944 w 5519460"/>
              <a:gd name="csY7" fmla="*/ 0 h 369332"/>
              <a:gd name="csX8" fmla="*/ 5519460 w 5519460"/>
              <a:gd name="csY8" fmla="*/ 0 h 369332"/>
              <a:gd name="csX9" fmla="*/ 5519460 w 5519460"/>
              <a:gd name="csY9" fmla="*/ 369332 h 369332"/>
              <a:gd name="csX10" fmla="*/ 4939917 w 5519460"/>
              <a:gd name="csY10" fmla="*/ 369332 h 369332"/>
              <a:gd name="csX11" fmla="*/ 4415568 w 5519460"/>
              <a:gd name="csY11" fmla="*/ 369332 h 369332"/>
              <a:gd name="csX12" fmla="*/ 3670441 w 5519460"/>
              <a:gd name="csY12" fmla="*/ 369332 h 369332"/>
              <a:gd name="csX13" fmla="*/ 3090898 w 5519460"/>
              <a:gd name="csY13" fmla="*/ 369332 h 369332"/>
              <a:gd name="csX14" fmla="*/ 2345771 w 5519460"/>
              <a:gd name="csY14" fmla="*/ 369332 h 369332"/>
              <a:gd name="csX15" fmla="*/ 1545449 w 5519460"/>
              <a:gd name="csY15" fmla="*/ 369332 h 369332"/>
              <a:gd name="csX16" fmla="*/ 910711 w 5519460"/>
              <a:gd name="csY16" fmla="*/ 369332 h 369332"/>
              <a:gd name="csX17" fmla="*/ 0 w 5519460"/>
              <a:gd name="csY17" fmla="*/ 369332 h 369332"/>
              <a:gd name="csX18" fmla="*/ 0 w 5519460"/>
              <a:gd name="csY18" fmla="*/ 0 h 36933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5519460" h="369332" fill="none" extrusionOk="0">
                <a:moveTo>
                  <a:pt x="0" y="0"/>
                </a:moveTo>
                <a:cubicBezTo>
                  <a:pt x="213636" y="28187"/>
                  <a:pt x="416141" y="6791"/>
                  <a:pt x="579543" y="0"/>
                </a:cubicBezTo>
                <a:cubicBezTo>
                  <a:pt x="742945" y="-6791"/>
                  <a:pt x="1170012" y="18599"/>
                  <a:pt x="1324670" y="0"/>
                </a:cubicBezTo>
                <a:cubicBezTo>
                  <a:pt x="1479328" y="-18599"/>
                  <a:pt x="1670741" y="-28738"/>
                  <a:pt x="1959408" y="0"/>
                </a:cubicBezTo>
                <a:cubicBezTo>
                  <a:pt x="2248075" y="28738"/>
                  <a:pt x="2289442" y="4557"/>
                  <a:pt x="2538952" y="0"/>
                </a:cubicBezTo>
                <a:cubicBezTo>
                  <a:pt x="2788462" y="-4557"/>
                  <a:pt x="3013062" y="171"/>
                  <a:pt x="3284079" y="0"/>
                </a:cubicBezTo>
                <a:cubicBezTo>
                  <a:pt x="3555096" y="-171"/>
                  <a:pt x="3693543" y="-17017"/>
                  <a:pt x="3974011" y="0"/>
                </a:cubicBezTo>
                <a:cubicBezTo>
                  <a:pt x="4254479" y="17017"/>
                  <a:pt x="4525935" y="20576"/>
                  <a:pt x="4663944" y="0"/>
                </a:cubicBezTo>
                <a:cubicBezTo>
                  <a:pt x="4801953" y="-20576"/>
                  <a:pt x="5124836" y="15300"/>
                  <a:pt x="5519460" y="0"/>
                </a:cubicBezTo>
                <a:cubicBezTo>
                  <a:pt x="5501920" y="135373"/>
                  <a:pt x="5517535" y="224284"/>
                  <a:pt x="5519460" y="369332"/>
                </a:cubicBezTo>
                <a:cubicBezTo>
                  <a:pt x="5305840" y="345723"/>
                  <a:pt x="5222065" y="344094"/>
                  <a:pt x="4939917" y="369332"/>
                </a:cubicBezTo>
                <a:cubicBezTo>
                  <a:pt x="4657769" y="394570"/>
                  <a:pt x="4646249" y="355340"/>
                  <a:pt x="4415568" y="369332"/>
                </a:cubicBezTo>
                <a:cubicBezTo>
                  <a:pt x="4184887" y="383324"/>
                  <a:pt x="4036418" y="360509"/>
                  <a:pt x="3670441" y="369332"/>
                </a:cubicBezTo>
                <a:cubicBezTo>
                  <a:pt x="3304464" y="378155"/>
                  <a:pt x="3275304" y="340571"/>
                  <a:pt x="3090898" y="369332"/>
                </a:cubicBezTo>
                <a:cubicBezTo>
                  <a:pt x="2906492" y="398093"/>
                  <a:pt x="2595603" y="396176"/>
                  <a:pt x="2345771" y="369332"/>
                </a:cubicBezTo>
                <a:cubicBezTo>
                  <a:pt x="2095939" y="342488"/>
                  <a:pt x="1873523" y="359557"/>
                  <a:pt x="1545449" y="369332"/>
                </a:cubicBezTo>
                <a:cubicBezTo>
                  <a:pt x="1217375" y="379107"/>
                  <a:pt x="1176084" y="390607"/>
                  <a:pt x="910711" y="369332"/>
                </a:cubicBezTo>
                <a:cubicBezTo>
                  <a:pt x="645338" y="348057"/>
                  <a:pt x="306472" y="411766"/>
                  <a:pt x="0" y="369332"/>
                </a:cubicBezTo>
                <a:cubicBezTo>
                  <a:pt x="13134" y="245067"/>
                  <a:pt x="-11154" y="119033"/>
                  <a:pt x="0" y="0"/>
                </a:cubicBezTo>
                <a:close/>
              </a:path>
              <a:path w="5519460" h="369332" stroke="0" extrusionOk="0">
                <a:moveTo>
                  <a:pt x="0" y="0"/>
                </a:moveTo>
                <a:cubicBezTo>
                  <a:pt x="228028" y="24858"/>
                  <a:pt x="453826" y="-9937"/>
                  <a:pt x="634738" y="0"/>
                </a:cubicBezTo>
                <a:cubicBezTo>
                  <a:pt x="815650" y="9937"/>
                  <a:pt x="904072" y="-8196"/>
                  <a:pt x="1159087" y="0"/>
                </a:cubicBezTo>
                <a:cubicBezTo>
                  <a:pt x="1414102" y="8196"/>
                  <a:pt x="1654360" y="38755"/>
                  <a:pt x="1959408" y="0"/>
                </a:cubicBezTo>
                <a:cubicBezTo>
                  <a:pt x="2264456" y="-38755"/>
                  <a:pt x="2365304" y="-5522"/>
                  <a:pt x="2594146" y="0"/>
                </a:cubicBezTo>
                <a:cubicBezTo>
                  <a:pt x="2822988" y="5522"/>
                  <a:pt x="3053704" y="27158"/>
                  <a:pt x="3228884" y="0"/>
                </a:cubicBezTo>
                <a:cubicBezTo>
                  <a:pt x="3404064" y="-27158"/>
                  <a:pt x="3763327" y="17331"/>
                  <a:pt x="4029206" y="0"/>
                </a:cubicBezTo>
                <a:cubicBezTo>
                  <a:pt x="4295085" y="-17331"/>
                  <a:pt x="4445293" y="-18158"/>
                  <a:pt x="4608749" y="0"/>
                </a:cubicBezTo>
                <a:cubicBezTo>
                  <a:pt x="4772205" y="18158"/>
                  <a:pt x="5114525" y="-15384"/>
                  <a:pt x="5519460" y="0"/>
                </a:cubicBezTo>
                <a:cubicBezTo>
                  <a:pt x="5534608" y="83888"/>
                  <a:pt x="5525911" y="240328"/>
                  <a:pt x="5519460" y="369332"/>
                </a:cubicBezTo>
                <a:cubicBezTo>
                  <a:pt x="5273424" y="391219"/>
                  <a:pt x="5085187" y="369075"/>
                  <a:pt x="4939917" y="369332"/>
                </a:cubicBezTo>
                <a:cubicBezTo>
                  <a:pt x="4794647" y="369589"/>
                  <a:pt x="4522987" y="383120"/>
                  <a:pt x="4249984" y="369332"/>
                </a:cubicBezTo>
                <a:cubicBezTo>
                  <a:pt x="3976981" y="355544"/>
                  <a:pt x="3915370" y="387342"/>
                  <a:pt x="3615246" y="369332"/>
                </a:cubicBezTo>
                <a:cubicBezTo>
                  <a:pt x="3315122" y="351322"/>
                  <a:pt x="3056504" y="370274"/>
                  <a:pt x="2814925" y="369332"/>
                </a:cubicBezTo>
                <a:cubicBezTo>
                  <a:pt x="2573346" y="368390"/>
                  <a:pt x="2194932" y="378484"/>
                  <a:pt x="2014603" y="369332"/>
                </a:cubicBezTo>
                <a:cubicBezTo>
                  <a:pt x="1834274" y="360180"/>
                  <a:pt x="1593659" y="343500"/>
                  <a:pt x="1435060" y="369332"/>
                </a:cubicBezTo>
                <a:cubicBezTo>
                  <a:pt x="1276461" y="395164"/>
                  <a:pt x="1048043" y="365777"/>
                  <a:pt x="745127" y="369332"/>
                </a:cubicBezTo>
                <a:cubicBezTo>
                  <a:pt x="442211" y="372887"/>
                  <a:pt x="209562" y="399129"/>
                  <a:pt x="0" y="369332"/>
                </a:cubicBezTo>
                <a:cubicBezTo>
                  <a:pt x="-11355" y="228689"/>
                  <a:pt x="-15551" y="169547"/>
                  <a:pt x="0" y="0"/>
                </a:cubicBezTo>
                <a:close/>
              </a:path>
            </a:pathLst>
          </a:custGeom>
          <a:ln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00000"/>
                </a:solidFill>
              </a:rPr>
              <a:t>Keypoint</a:t>
            </a:r>
            <a:r>
              <a:rPr lang="en-US" dirty="0">
                <a:solidFill>
                  <a:srgbClr val="000000"/>
                </a:solidFill>
              </a:rPr>
              <a:t>: Number of data points can be misleading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BDDF1E-5C8D-8363-B070-BE227D0F7A6F}"/>
              </a:ext>
            </a:extLst>
          </p:cNvPr>
          <p:cNvSpPr txBox="1"/>
          <p:nvPr/>
        </p:nvSpPr>
        <p:spPr>
          <a:xfrm>
            <a:off x="3163146" y="714473"/>
            <a:ext cx="5865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Geotail data (1994 – 2022), time resolution: 12 seconds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432E30E-FA98-90AE-82D2-13FB0EE435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835" t="46376" r="16019"/>
          <a:stretch>
            <a:fillRect/>
          </a:stretch>
        </p:blipFill>
        <p:spPr>
          <a:xfrm>
            <a:off x="6818581" y="1623333"/>
            <a:ext cx="3688008" cy="3611331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2C1CF96A-C626-9E0C-D856-C291ABE9CCC9}"/>
              </a:ext>
            </a:extLst>
          </p:cNvPr>
          <p:cNvSpPr/>
          <p:nvPr/>
        </p:nvSpPr>
        <p:spPr>
          <a:xfrm>
            <a:off x="2384854" y="1575571"/>
            <a:ext cx="2631989" cy="40151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ADCDEA2-7F53-6958-FEAD-BEE6AD326F59}"/>
              </a:ext>
            </a:extLst>
          </p:cNvPr>
          <p:cNvSpPr/>
          <p:nvPr/>
        </p:nvSpPr>
        <p:spPr>
          <a:xfrm>
            <a:off x="7346590" y="1575571"/>
            <a:ext cx="2631989" cy="40151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5595F8-2BB8-69C8-0699-C9713878616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8290" b="63090"/>
          <a:stretch>
            <a:fillRect/>
          </a:stretch>
        </p:blipFill>
        <p:spPr>
          <a:xfrm>
            <a:off x="2657775" y="5424476"/>
            <a:ext cx="6876450" cy="73165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2AD05C8-A633-271A-BF49-59E6DE063088}"/>
              </a:ext>
            </a:extLst>
          </p:cNvPr>
          <p:cNvSpPr txBox="1"/>
          <p:nvPr/>
        </p:nvSpPr>
        <p:spPr>
          <a:xfrm>
            <a:off x="3014032" y="5144903"/>
            <a:ext cx="61639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(#of unique days, # unique storms)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730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E21186-531F-AA5C-CC3D-B8E81ADA41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6CB5EF0-F989-D73B-D6A4-58806CE5D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Test case of a storm (05 Nov 2023)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455BF1-EEDE-0FEC-F226-07DE549516E3}"/>
              </a:ext>
            </a:extLst>
          </p:cNvPr>
          <p:cNvSpPr txBox="1"/>
          <p:nvPr/>
        </p:nvSpPr>
        <p:spPr>
          <a:xfrm>
            <a:off x="7787375" y="2274838"/>
            <a:ext cx="44046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>
                <a:solidFill>
                  <a:srgbClr val="000000"/>
                </a:solidFill>
              </a:rPr>
              <a:t>Process:</a:t>
            </a:r>
          </a:p>
          <a:p>
            <a:pPr algn="ctr"/>
            <a:endParaRPr lang="en-US" u="sng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PRIME</a:t>
            </a:r>
            <a:r>
              <a:rPr lang="en-US" dirty="0">
                <a:solidFill>
                  <a:srgbClr val="000000"/>
                </a:solidFill>
              </a:rPr>
              <a:t>: Directly predicted</a:t>
            </a:r>
          </a:p>
          <a:p>
            <a:r>
              <a:rPr lang="en-US" dirty="0">
                <a:solidFill>
                  <a:srgbClr val="0070C0"/>
                </a:solidFill>
              </a:rPr>
              <a:t>Calc</a:t>
            </a:r>
            <a:r>
              <a:rPr lang="en-US" dirty="0">
                <a:solidFill>
                  <a:srgbClr val="000000"/>
                </a:solidFill>
              </a:rPr>
              <a:t>: Calculated 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pPr algn="ctr"/>
            <a:r>
              <a:rPr lang="en-US" u="sng" dirty="0">
                <a:solidFill>
                  <a:srgbClr val="000000"/>
                </a:solidFill>
              </a:rPr>
              <a:t>Test:</a:t>
            </a:r>
          </a:p>
          <a:p>
            <a:r>
              <a:rPr lang="en-US" dirty="0">
                <a:solidFill>
                  <a:srgbClr val="000000"/>
                </a:solidFill>
              </a:rPr>
              <a:t>THEMIS observations 2 years after the Geotail data stopped operating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1649CB-2B67-587C-2882-44738E676C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9089"/>
            <a:ext cx="7577182" cy="5776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0707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68ECF2-528A-CB1F-1E8E-E2F97E3F6F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9D040A0-F625-AFF5-ADE2-0D9346213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 Importance Analysis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DC7DF2-C2B6-3852-93AE-59D26FB8F8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600" y="689400"/>
            <a:ext cx="9406800" cy="587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5241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DA78906C-5D52-2481-87DB-F33C92FDF7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128" y="1181883"/>
            <a:ext cx="5979854" cy="4494234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84BADA1A-1CCD-2E5D-255B-C5EFC3D82A6B}"/>
              </a:ext>
            </a:extLst>
          </p:cNvPr>
          <p:cNvSpPr txBox="1">
            <a:spLocks/>
          </p:cNvSpPr>
          <p:nvPr/>
        </p:nvSpPr>
        <p:spPr>
          <a:xfrm>
            <a:off x="575400" y="46165"/>
            <a:ext cx="11041200" cy="742924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kern="1200" baseline="0">
                <a:solidFill>
                  <a:srgbClr val="000000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Where are we &amp; what are we doing?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EE2977-C840-1AC1-9E36-BAA20913490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0" cy="0"/>
          </a:xfrm>
        </p:spPr>
        <p:txBody>
          <a:bodyPr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EBCDCBD-78E1-0D41-A999-31B5EBF8E02C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7" name="Picture 12">
            <a:extLst>
              <a:ext uri="{FF2B5EF4-FFF2-40B4-BE49-F238E27FC236}">
                <a16:creationId xmlns:a16="http://schemas.microsoft.com/office/drawing/2014/main" id="{E09EDA33-5C6B-F427-03BF-7C9CD39FB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760" y="2355946"/>
            <a:ext cx="2152650" cy="212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748DECC-CAA8-C2AE-55C0-D7E0FB0CE116}"/>
              </a:ext>
            </a:extLst>
          </p:cNvPr>
          <p:cNvSpPr txBox="1"/>
          <p:nvPr/>
        </p:nvSpPr>
        <p:spPr>
          <a:xfrm>
            <a:off x="3161349" y="3103079"/>
            <a:ext cx="527709" cy="3231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500" dirty="0">
                <a:solidFill>
                  <a:srgbClr val="FF0000"/>
                </a:solidFill>
              </a:rPr>
              <a:t>(L1)</a:t>
            </a:r>
            <a:endParaRPr lang="sv-SE" sz="15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6DB24A8-9A6A-E230-0BE9-5EC1350ABC8F}"/>
                  </a:ext>
                </a:extLst>
              </p:cNvPr>
              <p:cNvSpPr txBox="1"/>
              <p:nvPr/>
            </p:nvSpPr>
            <p:spPr>
              <a:xfrm>
                <a:off x="3059310" y="3426244"/>
                <a:ext cx="68948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000000"/>
                    </a:solidFill>
                    <a:latin typeface="+mj-lt"/>
                  </a:rPr>
                  <a:t>200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</m:oMath>
                </a14:m>
                <a:endParaRPr lang="en-US" sz="1400" dirty="0">
                  <a:solidFill>
                    <a:srgbClr val="00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6DB24A8-9A6A-E230-0BE9-5EC1350ABC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9310" y="3426244"/>
                <a:ext cx="689484" cy="307777"/>
              </a:xfrm>
              <a:prstGeom prst="rect">
                <a:avLst/>
              </a:prstGeom>
              <a:blipFill>
                <a:blip r:embed="rId4"/>
                <a:stretch>
                  <a:fillRect l="-1786" t="-3846" b="-1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A3D4F14-E79F-C84D-AE19-11ED68366E50}"/>
              </a:ext>
            </a:extLst>
          </p:cNvPr>
          <p:cNvCxnSpPr>
            <a:cxnSpLocks/>
          </p:cNvCxnSpPr>
          <p:nvPr/>
        </p:nvCxnSpPr>
        <p:spPr>
          <a:xfrm>
            <a:off x="2368627" y="3473068"/>
            <a:ext cx="6550558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E50D07D-2F5B-4364-BE8E-52351905A6D0}"/>
                  </a:ext>
                </a:extLst>
              </p:cNvPr>
              <p:cNvSpPr txBox="1"/>
              <p:nvPr/>
            </p:nvSpPr>
            <p:spPr>
              <a:xfrm>
                <a:off x="-30760" y="6380377"/>
                <a:ext cx="1212319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1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</m:sSub>
                      <m:r>
                        <a:rPr lang="en-US" sz="1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=6371.2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𝑘𝑚</m:t>
                          </m:r>
                        </m:e>
                      </m:d>
                    </m:oMath>
                  </m:oMathPara>
                </a14:m>
                <a:endParaRPr lang="en-US" sz="10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E50D07D-2F5B-4364-BE8E-52351905A6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0760" y="6380377"/>
                <a:ext cx="1212319" cy="246221"/>
              </a:xfrm>
              <a:prstGeom prst="rect">
                <a:avLst/>
              </a:prstGeom>
              <a:blipFill>
                <a:blip r:embed="rId5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Box 43">
            <a:extLst>
              <a:ext uri="{FF2B5EF4-FFF2-40B4-BE49-F238E27FC236}">
                <a16:creationId xmlns:a16="http://schemas.microsoft.com/office/drawing/2014/main" id="{F7130C80-55DB-8E5E-67F1-71A806CE12AA}"/>
              </a:ext>
            </a:extLst>
          </p:cNvPr>
          <p:cNvSpPr txBox="1"/>
          <p:nvPr/>
        </p:nvSpPr>
        <p:spPr>
          <a:xfrm>
            <a:off x="1546196" y="6150445"/>
            <a:ext cx="9199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Goal: </a:t>
            </a:r>
            <a:r>
              <a:rPr lang="en-US" dirty="0">
                <a:solidFill>
                  <a:srgbClr val="7030A0"/>
                </a:solidFill>
              </a:rPr>
              <a:t>Model </a:t>
            </a:r>
            <a:r>
              <a:rPr lang="en-US" dirty="0" err="1">
                <a:solidFill>
                  <a:srgbClr val="0005FF"/>
                </a:solidFill>
              </a:rPr>
              <a:t>Plasmasheet</a:t>
            </a:r>
            <a:r>
              <a:rPr lang="en-US" dirty="0">
                <a:solidFill>
                  <a:srgbClr val="0005FF"/>
                </a:solidFill>
              </a:rPr>
              <a:t> properties</a:t>
            </a:r>
            <a:r>
              <a:rPr lang="en-US" dirty="0">
                <a:solidFill>
                  <a:srgbClr val="7030A0"/>
                </a:solidFill>
              </a:rPr>
              <a:t> based on </a:t>
            </a:r>
            <a:r>
              <a:rPr lang="en-US" dirty="0">
                <a:solidFill>
                  <a:srgbClr val="FF0000"/>
                </a:solidFill>
              </a:rPr>
              <a:t>driving (SW) and geomagnetic conditions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70A60A9-78CD-F4CE-D7BE-37C971F945C2}"/>
              </a:ext>
            </a:extLst>
          </p:cNvPr>
          <p:cNvSpPr txBox="1"/>
          <p:nvPr/>
        </p:nvSpPr>
        <p:spPr>
          <a:xfrm>
            <a:off x="2566993" y="2778181"/>
            <a:ext cx="1874231" cy="3231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rgbClr val="FF0000"/>
                </a:solidFill>
              </a:rPr>
              <a:t>ACE/WIND/DSCVR</a:t>
            </a:r>
            <a:endParaRPr lang="sv-SE" sz="1500" dirty="0">
              <a:solidFill>
                <a:srgbClr val="FF0000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AAAE52B-43C4-83AB-2F3F-C916ABAEA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7270" y="2657339"/>
            <a:ext cx="1352627" cy="901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EF0A71FA-224A-86FA-ED20-B9D7591F8AA8}"/>
              </a:ext>
            </a:extLst>
          </p:cNvPr>
          <p:cNvSpPr txBox="1"/>
          <p:nvPr/>
        </p:nvSpPr>
        <p:spPr>
          <a:xfrm>
            <a:off x="6275520" y="5706425"/>
            <a:ext cx="5823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5FF"/>
                </a:solidFill>
              </a:rPr>
              <a:t>Output: </a:t>
            </a:r>
            <a:r>
              <a:rPr lang="en-US" i="1" dirty="0">
                <a:solidFill>
                  <a:srgbClr val="0005FF"/>
                </a:solidFill>
              </a:rPr>
              <a:t>In-situ</a:t>
            </a:r>
            <a:r>
              <a:rPr lang="en-US" dirty="0">
                <a:solidFill>
                  <a:srgbClr val="0005FF"/>
                </a:solidFill>
              </a:rPr>
              <a:t> properties from: MMS, Geotail, THEMIS</a:t>
            </a:r>
          </a:p>
        </p:txBody>
      </p:sp>
      <p:pic>
        <p:nvPicPr>
          <p:cNvPr id="53" name="Picture 2">
            <a:extLst>
              <a:ext uri="{FF2B5EF4-FFF2-40B4-BE49-F238E27FC236}">
                <a16:creationId xmlns:a16="http://schemas.microsoft.com/office/drawing/2014/main" id="{E713E316-1FD5-B8CA-C03F-7B00EDDCC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794" y="1668794"/>
            <a:ext cx="1352627" cy="901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BEE10D58-40F7-8C4C-46F9-1C5CED62CE43}"/>
              </a:ext>
            </a:extLst>
          </p:cNvPr>
          <p:cNvSpPr txBox="1"/>
          <p:nvPr/>
        </p:nvSpPr>
        <p:spPr>
          <a:xfrm>
            <a:off x="3023178" y="2453190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Input: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99821871-AAD6-7D60-E026-EDE7E85C7EC0}"/>
              </a:ext>
            </a:extLst>
          </p:cNvPr>
          <p:cNvCxnSpPr/>
          <p:nvPr/>
        </p:nvCxnSpPr>
        <p:spPr>
          <a:xfrm flipV="1">
            <a:off x="7017745" y="3473068"/>
            <a:ext cx="2743200" cy="2233357"/>
          </a:xfrm>
          <a:prstGeom prst="straightConnector1">
            <a:avLst/>
          </a:prstGeom>
          <a:ln w="12700">
            <a:solidFill>
              <a:srgbClr val="0005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64E16C08-2180-8401-1F0A-B0D9AE1510AA}"/>
              </a:ext>
            </a:extLst>
          </p:cNvPr>
          <p:cNvCxnSpPr/>
          <p:nvPr/>
        </p:nvCxnSpPr>
        <p:spPr>
          <a:xfrm>
            <a:off x="4076241" y="2637856"/>
            <a:ext cx="4748270" cy="78012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30B45B4A-A7F1-7D79-B479-88DA2A17AAE5}"/>
              </a:ext>
            </a:extLst>
          </p:cNvPr>
          <p:cNvSpPr txBox="1"/>
          <p:nvPr/>
        </p:nvSpPr>
        <p:spPr>
          <a:xfrm rot="558428">
            <a:off x="4122221" y="2493648"/>
            <a:ext cx="22013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+Geomagnetic</a:t>
            </a:r>
            <a:endParaRPr lang="sv-SE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158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4" grpId="0"/>
      <p:bldP spid="45" grpId="0" animBg="1"/>
      <p:bldP spid="52" grpId="0"/>
      <p:bldP spid="54" grpId="0"/>
      <p:bldP spid="6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Data Scientist POV </a:t>
            </a:r>
            <a:br>
              <a:rPr lang="en-US" dirty="0"/>
            </a:br>
            <a:r>
              <a:rPr lang="en-US" dirty="0"/>
              <a:t>(i.e., Input, output &amp; regression)</a:t>
            </a:r>
            <a:endParaRPr lang="sv-SE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92DFB3-B594-D755-2AFD-885E1C0D9A16}"/>
              </a:ext>
            </a:extLst>
          </p:cNvPr>
          <p:cNvSpPr txBox="1"/>
          <p:nvPr/>
        </p:nvSpPr>
        <p:spPr>
          <a:xfrm>
            <a:off x="0" y="6354201"/>
            <a:ext cx="40895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SW Input tried: Wind (1min res) – </a:t>
            </a:r>
            <a:r>
              <a:rPr lang="en-US" sz="1200" dirty="0" err="1">
                <a:solidFill>
                  <a:srgbClr val="000000"/>
                </a:solidFill>
              </a:rPr>
              <a:t>OMNIweb</a:t>
            </a:r>
            <a:r>
              <a:rPr lang="en-US" sz="1200" dirty="0">
                <a:solidFill>
                  <a:srgbClr val="000000"/>
                </a:solidFill>
              </a:rPr>
              <a:t> (1/5 min res)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66E478-8CF1-1157-0838-EFBA822B70F4}"/>
              </a:ext>
            </a:extLst>
          </p:cNvPr>
          <p:cNvSpPr txBox="1"/>
          <p:nvPr/>
        </p:nvSpPr>
        <p:spPr>
          <a:xfrm>
            <a:off x="89910" y="5042879"/>
            <a:ext cx="55621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Input: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x: Different solar wind features (e.g., n, B, etc.) + geomagnetic indices including time history up to 6h</a:t>
            </a:r>
          </a:p>
          <a:p>
            <a:r>
              <a:rPr lang="en-US" dirty="0">
                <a:solidFill>
                  <a:srgbClr val="000000"/>
                </a:solidFill>
              </a:rPr>
              <a:t>r: Location of SC measuring output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3CD5313-3A0B-36E1-95D9-DCDA4276124D}"/>
              </a:ext>
            </a:extLst>
          </p:cNvPr>
          <p:cNvGrpSpPr/>
          <p:nvPr/>
        </p:nvGrpSpPr>
        <p:grpSpPr>
          <a:xfrm>
            <a:off x="2005392" y="1288381"/>
            <a:ext cx="8203883" cy="3580713"/>
            <a:chOff x="211816" y="1288381"/>
            <a:chExt cx="8203883" cy="358071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FCFE18A-73EB-93F1-BC42-FCCDC3556D2E}"/>
                </a:ext>
              </a:extLst>
            </p:cNvPr>
            <p:cNvSpPr/>
            <p:nvPr/>
          </p:nvSpPr>
          <p:spPr>
            <a:xfrm>
              <a:off x="211816" y="2311400"/>
              <a:ext cx="2838735" cy="2552700"/>
            </a:xfrm>
            <a:prstGeom prst="rect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E436333-68E4-7CFC-29C8-5A9143A51B0B}"/>
                </a:ext>
              </a:extLst>
            </p:cNvPr>
            <p:cNvSpPr/>
            <p:nvPr/>
          </p:nvSpPr>
          <p:spPr>
            <a:xfrm>
              <a:off x="3325388" y="2316394"/>
              <a:ext cx="2076598" cy="2552700"/>
            </a:xfrm>
            <a:prstGeom prst="rect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582E47B-6D01-1F10-7D74-42819D615315}"/>
                </a:ext>
              </a:extLst>
            </p:cNvPr>
            <p:cNvSpPr txBox="1"/>
            <p:nvPr/>
          </p:nvSpPr>
          <p:spPr>
            <a:xfrm>
              <a:off x="6018135" y="1288381"/>
              <a:ext cx="187423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u="sng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Output</a:t>
              </a:r>
            </a:p>
            <a:p>
              <a:pPr algn="ctr"/>
              <a:r>
                <a:rPr lang="en-US" sz="20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Plasma Sheet</a:t>
              </a:r>
            </a:p>
            <a:p>
              <a:pPr algn="ctr"/>
              <a:r>
                <a:rPr lang="en-US" sz="20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Quantity</a:t>
              </a:r>
              <a:endPara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568B270-F75E-2585-325F-7A44BB7CC520}"/>
                </a:ext>
              </a:extLst>
            </p:cNvPr>
            <p:cNvSpPr/>
            <p:nvPr/>
          </p:nvSpPr>
          <p:spPr>
            <a:xfrm>
              <a:off x="5576964" y="2316394"/>
              <a:ext cx="2838735" cy="2552700"/>
            </a:xfrm>
            <a:prstGeom prst="rect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1D41EC2-EA3A-BA73-7018-6E6071623F3B}"/>
                </a:ext>
              </a:extLst>
            </p:cNvPr>
            <p:cNvSpPr txBox="1"/>
            <p:nvPr/>
          </p:nvSpPr>
          <p:spPr>
            <a:xfrm>
              <a:off x="2950504" y="1531764"/>
              <a:ext cx="274145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u="sng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Dense Neural Network</a:t>
              </a:r>
            </a:p>
            <a:p>
              <a:pPr algn="ctr"/>
              <a:r>
                <a:rPr lang="en-US" sz="2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Regression</a:t>
              </a:r>
              <a:endParaRPr lang="en-US" sz="2000" dirty="0">
                <a:solidFill>
                  <a:prstClr val="black"/>
                </a:solidFill>
                <a:latin typeface="Garamond Premr Pro" panose="02020402060506020403" pitchFamily="18" charset="0"/>
              </a:endParaRP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8FD4BD8B-33A7-1B78-D105-DA547F4BC919}"/>
                </a:ext>
              </a:extLst>
            </p:cNvPr>
            <p:cNvCxnSpPr>
              <a:cxnSpLocks/>
            </p:cNvCxnSpPr>
            <p:nvPr/>
          </p:nvCxnSpPr>
          <p:spPr>
            <a:xfrm>
              <a:off x="2064490" y="3587288"/>
              <a:ext cx="1108890" cy="462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8" name="Flowchart: Connector 117">
              <a:extLst>
                <a:ext uri="{FF2B5EF4-FFF2-40B4-BE49-F238E27FC236}">
                  <a16:creationId xmlns:a16="http://schemas.microsoft.com/office/drawing/2014/main" id="{033F727B-6F99-0DC7-327E-056FD17702A0}"/>
                </a:ext>
              </a:extLst>
            </p:cNvPr>
            <p:cNvSpPr/>
            <p:nvPr/>
          </p:nvSpPr>
          <p:spPr>
            <a:xfrm>
              <a:off x="3401268" y="3333916"/>
              <a:ext cx="457200" cy="457200"/>
            </a:xfrm>
            <a:prstGeom prst="flowChartConnector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lowchart: Connector 118">
              <a:extLst>
                <a:ext uri="{FF2B5EF4-FFF2-40B4-BE49-F238E27FC236}">
                  <a16:creationId xmlns:a16="http://schemas.microsoft.com/office/drawing/2014/main" id="{8C26D3C0-B7DB-67A0-9203-32D43AFDCBB5}"/>
                </a:ext>
              </a:extLst>
            </p:cNvPr>
            <p:cNvSpPr/>
            <p:nvPr/>
          </p:nvSpPr>
          <p:spPr>
            <a:xfrm>
              <a:off x="3401268" y="4019716"/>
              <a:ext cx="457200" cy="457200"/>
            </a:xfrm>
            <a:prstGeom prst="flowChartConnector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lowchart: Connector 119">
              <a:extLst>
                <a:ext uri="{FF2B5EF4-FFF2-40B4-BE49-F238E27FC236}">
                  <a16:creationId xmlns:a16="http://schemas.microsoft.com/office/drawing/2014/main" id="{31997A16-6179-007E-1144-530CAC9D5744}"/>
                </a:ext>
              </a:extLst>
            </p:cNvPr>
            <p:cNvSpPr/>
            <p:nvPr/>
          </p:nvSpPr>
          <p:spPr>
            <a:xfrm>
              <a:off x="4056455" y="3591515"/>
              <a:ext cx="457200" cy="457200"/>
            </a:xfrm>
            <a:prstGeom prst="flowChartConnector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lowchart: Connector 120">
              <a:extLst>
                <a:ext uri="{FF2B5EF4-FFF2-40B4-BE49-F238E27FC236}">
                  <a16:creationId xmlns:a16="http://schemas.microsoft.com/office/drawing/2014/main" id="{16E811A9-B548-EF70-0578-E162BFF30C75}"/>
                </a:ext>
              </a:extLst>
            </p:cNvPr>
            <p:cNvSpPr/>
            <p:nvPr/>
          </p:nvSpPr>
          <p:spPr>
            <a:xfrm>
              <a:off x="3402057" y="2654711"/>
              <a:ext cx="457200" cy="457200"/>
            </a:xfrm>
            <a:prstGeom prst="flowChartConnector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lowchart: Connector 121">
              <a:extLst>
                <a:ext uri="{FF2B5EF4-FFF2-40B4-BE49-F238E27FC236}">
                  <a16:creationId xmlns:a16="http://schemas.microsoft.com/office/drawing/2014/main" id="{39754E31-4E66-2BC3-A37B-74E2E736C1F6}"/>
                </a:ext>
              </a:extLst>
            </p:cNvPr>
            <p:cNvSpPr/>
            <p:nvPr/>
          </p:nvSpPr>
          <p:spPr>
            <a:xfrm>
              <a:off x="4061588" y="2883311"/>
              <a:ext cx="457200" cy="457200"/>
            </a:xfrm>
            <a:prstGeom prst="flowChartConnector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58ADA529-AD1A-667E-1FD8-CC5BAF3F279E}"/>
                    </a:ext>
                  </a:extLst>
                </p:cNvPr>
                <p:cNvSpPr txBox="1"/>
                <p:nvPr/>
              </p:nvSpPr>
              <p:spPr>
                <a:xfrm>
                  <a:off x="4706052" y="3383044"/>
                  <a:ext cx="41068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</m:oMath>
                    </m:oMathPara>
                  </a14:m>
                  <a:endParaRPr lang="en-US" dirty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1352779E-BA51-0760-A931-2F0AC3379B0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06052" y="3383044"/>
                  <a:ext cx="410689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4E69F1C6-02EA-B911-F296-3AD758CE3BDC}"/>
                </a:ext>
              </a:extLst>
            </p:cNvPr>
            <p:cNvCxnSpPr>
              <a:stCxn id="23" idx="3"/>
            </p:cNvCxnSpPr>
            <p:nvPr/>
          </p:nvCxnSpPr>
          <p:spPr>
            <a:xfrm>
              <a:off x="5116741" y="3567710"/>
              <a:ext cx="707573" cy="1824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0E70FB34-EA83-B116-4E74-C0FE70141CDC}"/>
                </a:ext>
              </a:extLst>
            </p:cNvPr>
            <p:cNvCxnSpPr>
              <a:stCxn id="21" idx="6"/>
              <a:endCxn id="22" idx="2"/>
            </p:cNvCxnSpPr>
            <p:nvPr/>
          </p:nvCxnSpPr>
          <p:spPr>
            <a:xfrm>
              <a:off x="3859257" y="2883311"/>
              <a:ext cx="202331" cy="22860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FFB26570-D2A2-B1F8-4BD6-BC37C98BBF8B}"/>
                </a:ext>
              </a:extLst>
            </p:cNvPr>
            <p:cNvCxnSpPr>
              <a:stCxn id="18" idx="6"/>
              <a:endCxn id="22" idx="2"/>
            </p:cNvCxnSpPr>
            <p:nvPr/>
          </p:nvCxnSpPr>
          <p:spPr>
            <a:xfrm flipV="1">
              <a:off x="3858468" y="3111911"/>
              <a:ext cx="203120" cy="45060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BA9866FC-394A-4A47-41C6-86CD9E5C3D45}"/>
                </a:ext>
              </a:extLst>
            </p:cNvPr>
            <p:cNvCxnSpPr>
              <a:stCxn id="19" idx="6"/>
              <a:endCxn id="22" idx="2"/>
            </p:cNvCxnSpPr>
            <p:nvPr/>
          </p:nvCxnSpPr>
          <p:spPr>
            <a:xfrm flipV="1">
              <a:off x="3858468" y="3111911"/>
              <a:ext cx="203120" cy="113640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41E98AA-E55F-2967-C937-6F302643EE21}"/>
                </a:ext>
              </a:extLst>
            </p:cNvPr>
            <p:cNvCxnSpPr>
              <a:stCxn id="21" idx="6"/>
              <a:endCxn id="20" idx="2"/>
            </p:cNvCxnSpPr>
            <p:nvPr/>
          </p:nvCxnSpPr>
          <p:spPr>
            <a:xfrm>
              <a:off x="3859257" y="2883311"/>
              <a:ext cx="197198" cy="93680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ED2AE8C-3573-FA6D-EDA9-F42053B90FC2}"/>
                </a:ext>
              </a:extLst>
            </p:cNvPr>
            <p:cNvCxnSpPr>
              <a:stCxn id="18" idx="6"/>
              <a:endCxn id="20" idx="2"/>
            </p:cNvCxnSpPr>
            <p:nvPr/>
          </p:nvCxnSpPr>
          <p:spPr>
            <a:xfrm>
              <a:off x="3858468" y="3562516"/>
              <a:ext cx="197987" cy="25759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7F98F45-9D75-A366-4D80-31F4C8A3B78B}"/>
                </a:ext>
              </a:extLst>
            </p:cNvPr>
            <p:cNvCxnSpPr>
              <a:stCxn id="19" idx="6"/>
              <a:endCxn id="20" idx="2"/>
            </p:cNvCxnSpPr>
            <p:nvPr/>
          </p:nvCxnSpPr>
          <p:spPr>
            <a:xfrm flipV="1">
              <a:off x="3858468" y="3820115"/>
              <a:ext cx="197987" cy="428201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DE26C393-45AE-CE8C-973E-DCE4932B94B0}"/>
                    </a:ext>
                  </a:extLst>
                </p:cNvPr>
                <p:cNvSpPr txBox="1"/>
                <p:nvPr/>
              </p:nvSpPr>
              <p:spPr>
                <a:xfrm>
                  <a:off x="6572835" y="3384868"/>
                  <a:ext cx="764829" cy="369332"/>
                </a:xfrm>
                <a:prstGeom prst="rect">
                  <a:avLst/>
                </a:prstGeom>
                <a:noFill/>
                <a:ln w="19050"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1800" b="0" i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DE26C393-45AE-CE8C-973E-DCE4932B94B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72835" y="3384868"/>
                  <a:ext cx="764829" cy="369332"/>
                </a:xfrm>
                <a:prstGeom prst="rect">
                  <a:avLst/>
                </a:prstGeom>
                <a:blipFill>
                  <a:blip r:embed="rId6"/>
                  <a:stretch>
                    <a:fillRect b="-13333"/>
                  </a:stretch>
                </a:blipFill>
                <a:ln w="190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349EFEED-3A83-319F-1920-0A750ABDC4F2}"/>
                    </a:ext>
                  </a:extLst>
                </p:cNvPr>
                <p:cNvSpPr txBox="1"/>
                <p:nvPr/>
              </p:nvSpPr>
              <p:spPr>
                <a:xfrm>
                  <a:off x="856551" y="2837527"/>
                  <a:ext cx="1133708" cy="1450462"/>
                </a:xfrm>
                <a:prstGeom prst="rect">
                  <a:avLst/>
                </a:prstGeom>
                <a:noFill/>
                <a:ln w="19050"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endParaRPr lang="en-US" sz="2000" dirty="0">
                    <a:solidFill>
                      <a:srgbClr val="000000"/>
                    </a:solidFill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200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x</m:t>
                                  </m:r>
                                </m:e>
                                <m:sub>
                                  <m:r>
                                    <a:rPr lang="en-US" sz="2000" b="0" i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+5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r>
                                <a:rPr lang="en-US" sz="2000" b="0" i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⋮</m:t>
                              </m:r>
                            </m:e>
                          </m:mr>
                          <m:mr>
                            <m:e>
                              <m:eqArr>
                                <m:eqArrPr>
                                  <m:ctrlPr>
                                    <a:rPr lang="en-US" sz="20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eqArrPr>
                                <m:e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000" b="0" i="0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x</m:t>
                                      </m:r>
                                    </m:e>
                                    <m:sub>
                                      <m:r>
                                        <a:rPr lang="en-US" sz="2000" b="0" i="0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−3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65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  <m:r>
                                    <a:rPr lang="en-US" sz="20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  <m:r>
                                    <a:rPr lang="en-US" sz="20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𝑧</m:t>
                                      </m:r>
                                    </m:sub>
                                  </m:sSub>
                                </m:e>
                              </m:eqArr>
                            </m:e>
                          </m:mr>
                        </m:m>
                      </m:oMath>
                    </m:oMathPara>
                  </a14:m>
                  <a:endParaRPr lang="en-US" sz="2000" dirty="0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349EFEED-3A83-319F-1920-0A750ABDC4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6551" y="2837527"/>
                  <a:ext cx="1133708" cy="1450462"/>
                </a:xfrm>
                <a:prstGeom prst="rect">
                  <a:avLst/>
                </a:prstGeom>
                <a:blipFill>
                  <a:blip r:embed="rId7"/>
                  <a:stretch>
                    <a:fillRect b="-870"/>
                  </a:stretch>
                </a:blipFill>
                <a:ln w="190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1C8602A8-FBDA-ABFC-9B9F-75231E76F63B}"/>
              </a:ext>
            </a:extLst>
          </p:cNvPr>
          <p:cNvSpPr txBox="1"/>
          <p:nvPr/>
        </p:nvSpPr>
        <p:spPr>
          <a:xfrm>
            <a:off x="7617890" y="5082260"/>
            <a:ext cx="448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Output: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y: Different quantities at plasma sheet (e.g., n, B, T etc.)</a:t>
            </a:r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32CA75D-9C37-7B58-19BA-53C38015DD60}"/>
              </a:ext>
            </a:extLst>
          </p:cNvPr>
          <p:cNvSpPr txBox="1"/>
          <p:nvPr/>
        </p:nvSpPr>
        <p:spPr>
          <a:xfrm>
            <a:off x="7617890" y="6354200"/>
            <a:ext cx="42017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Results here shown for 1min averaged quantities for output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246A0C-48BB-A073-CC35-4A430F9DDA8C}"/>
              </a:ext>
            </a:extLst>
          </p:cNvPr>
          <p:cNvSpPr txBox="1"/>
          <p:nvPr/>
        </p:nvSpPr>
        <p:spPr>
          <a:xfrm>
            <a:off x="2374148" y="1313856"/>
            <a:ext cx="20950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</a:p>
          <a:p>
            <a:pPr algn="ctr"/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SW properties + Geo conditions</a:t>
            </a:r>
          </a:p>
        </p:txBody>
      </p:sp>
    </p:spTree>
    <p:extLst>
      <p:ext uri="{BB962C8B-B14F-4D97-AF65-F5344CB8AC3E}">
        <p14:creationId xmlns:p14="http://schemas.microsoft.com/office/powerpoint/2010/main" val="25854063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385658-765B-277D-BF33-82A541A87D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32D41C2-A28E-6F2B-8930-C533A7253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400" y="46165"/>
            <a:ext cx="11041200" cy="40151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Temperature and Ti/</a:t>
            </a:r>
            <a:r>
              <a:rPr lang="en-US" dirty="0" err="1"/>
              <a:t>Te</a:t>
            </a:r>
            <a:r>
              <a:rPr lang="en-US" dirty="0"/>
              <a:t> MMS output</a:t>
            </a:r>
            <a:endParaRPr lang="sv-SE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D1AD3D-8E65-78EB-0A3F-3188B3605D91}"/>
              </a:ext>
            </a:extLst>
          </p:cNvPr>
          <p:cNvSpPr txBox="1"/>
          <p:nvPr/>
        </p:nvSpPr>
        <p:spPr>
          <a:xfrm>
            <a:off x="937270" y="5625321"/>
            <a:ext cx="103952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000000"/>
              </a:solidFill>
            </a:endParaRPr>
          </a:p>
          <a:p>
            <a:pPr algn="ctr"/>
            <a:r>
              <a:rPr lang="en-US" b="1" dirty="0">
                <a:solidFill>
                  <a:srgbClr val="000000"/>
                </a:solidFill>
              </a:rPr>
              <a:t>Note</a:t>
            </a:r>
            <a:r>
              <a:rPr lang="en-US" dirty="0">
                <a:solidFill>
                  <a:srgbClr val="000000"/>
                </a:solidFill>
              </a:rPr>
              <a:t>: Not showing analytical model, but essentially it does not agree with observations since DGSR16 and TM03 are trained on different domains, spatial distances, and from different missions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1CCE9A3-39A8-6020-74E8-BA9DD734CB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19480"/>
            <a:ext cx="12179275" cy="322794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54E2956-D29C-BC9C-E746-0807190A0F79}"/>
              </a:ext>
            </a:extLst>
          </p:cNvPr>
          <p:cNvSpPr txBox="1"/>
          <p:nvPr/>
        </p:nvSpPr>
        <p:spPr>
          <a:xfrm>
            <a:off x="1916935" y="48474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8762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9F3CFC-D576-00A3-C94B-482F5DCC1F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S Versus Logo, Letters for Sports Icon Graphic by sore88 · Creative Fabrica">
            <a:extLst>
              <a:ext uri="{FF2B5EF4-FFF2-40B4-BE49-F238E27FC236}">
                <a16:creationId xmlns:a16="http://schemas.microsoft.com/office/drawing/2014/main" id="{BD7BFAD6-33E0-7A20-2EB7-AA47B5EB7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912" y="1549149"/>
            <a:ext cx="1916314" cy="127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97DD284-EDC0-8FF8-6FB4-8D030C0D4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the metrics we need to use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75B3D3-5929-E1BD-B280-EF2A2DBC29D8}"/>
              </a:ext>
            </a:extLst>
          </p:cNvPr>
          <p:cNvSpPr txBox="1"/>
          <p:nvPr/>
        </p:nvSpPr>
        <p:spPr>
          <a:xfrm>
            <a:off x="1532836" y="3365055"/>
            <a:ext cx="3390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A complex and intriguing model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F73840-68F9-2D7A-167B-7E4A5B97B25A}"/>
              </a:ext>
            </a:extLst>
          </p:cNvPr>
          <p:cNvSpPr txBox="1"/>
          <p:nvPr/>
        </p:nvSpPr>
        <p:spPr>
          <a:xfrm>
            <a:off x="8708240" y="3365055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00000"/>
                </a:solidFill>
              </a:rPr>
              <a:t>np.mean</a:t>
            </a:r>
            <a:r>
              <a:rPr lang="en-US" dirty="0">
                <a:solidFill>
                  <a:srgbClr val="000000"/>
                </a:solidFill>
              </a:rPr>
              <a:t>()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B11A6E-6E1B-76A7-CB5B-1BC96D4BA6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580" y="1000865"/>
            <a:ext cx="4978400" cy="2374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CD4CA2-9721-D071-DD07-FFA31584FF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7158" y="1000865"/>
            <a:ext cx="4978400" cy="23749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9291012-DA14-809B-92B4-436DE552B7F9}"/>
              </a:ext>
            </a:extLst>
          </p:cNvPr>
          <p:cNvSpPr txBox="1"/>
          <p:nvPr/>
        </p:nvSpPr>
        <p:spPr>
          <a:xfrm>
            <a:off x="1098451" y="6237697"/>
            <a:ext cx="102119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US" b="1" i="0" u="none" strike="noStrike" dirty="0">
                <a:solidFill>
                  <a:srgbClr val="0C0D0E"/>
                </a:solidFill>
                <a:effectLst/>
                <a:latin typeface="inherit"/>
              </a:rPr>
              <a:t>When </a:t>
            </a:r>
            <a:r>
              <a:rPr lang="en-US" b="1" i="0" u="none" strike="noStrike" dirty="0">
                <a:solidFill>
                  <a:srgbClr val="0C0D0E"/>
                </a:solidFill>
                <a:effectLst/>
                <a:latin typeface="STIXGeneral-Italic"/>
              </a:rPr>
              <a:t>𝑅</a:t>
            </a:r>
            <a:r>
              <a:rPr lang="en-US" b="1" i="0" u="none" strike="noStrike" dirty="0">
                <a:solidFill>
                  <a:srgbClr val="0C0D0E"/>
                </a:solidFill>
                <a:effectLst/>
                <a:latin typeface="STIXGeneral-Regular"/>
              </a:rPr>
              <a:t>2&lt;0</a:t>
            </a:r>
            <a:r>
              <a:rPr lang="en-US" b="1" i="0" u="none" strike="noStrike" dirty="0">
                <a:solidFill>
                  <a:srgbClr val="0C0D0E"/>
                </a:solidFill>
                <a:effectLst/>
                <a:latin typeface="inherit"/>
              </a:rPr>
              <a:t>, the horizontal line explains the data </a:t>
            </a:r>
            <a:r>
              <a:rPr lang="en-US" b="1" dirty="0">
                <a:solidFill>
                  <a:srgbClr val="0C0D0E"/>
                </a:solidFill>
                <a:latin typeface="inherit"/>
              </a:rPr>
              <a:t>better than </a:t>
            </a:r>
            <a:r>
              <a:rPr lang="en-US" b="1" i="0" u="none" strike="noStrike" dirty="0">
                <a:solidFill>
                  <a:srgbClr val="0C0D0E"/>
                </a:solidFill>
                <a:effectLst/>
                <a:latin typeface="inherit"/>
              </a:rPr>
              <a:t>your model (i.e., mean of observed).</a:t>
            </a:r>
          </a:p>
        </p:txBody>
      </p:sp>
      <p:pic>
        <p:nvPicPr>
          <p:cNvPr id="9" name="Picture 4" descr="enter image description here">
            <a:extLst>
              <a:ext uri="{FF2B5EF4-FFF2-40B4-BE49-F238E27FC236}">
                <a16:creationId xmlns:a16="http://schemas.microsoft.com/office/drawing/2014/main" id="{61497FBF-5467-A7DE-A489-6680EBEE4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083" y="3903396"/>
            <a:ext cx="3327834" cy="2195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E93076F-2AD6-E35D-17CB-ABA793CA9E8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7901" t="34907" r="72599" b="54008"/>
          <a:stretch>
            <a:fillRect/>
          </a:stretch>
        </p:blipFill>
        <p:spPr>
          <a:xfrm>
            <a:off x="7894430" y="2738199"/>
            <a:ext cx="472974" cy="263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9940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B0BBEF-5C3F-16A0-7D53-7AC024AAD2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321C2-1304-A043-A019-09B6ECF83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4012"/>
            <a:ext cx="10515600" cy="906689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Modeling Temperature | Predictions vs Observations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D7F5651-EA51-062C-BE75-6DE7EFF24091}"/>
                  </a:ext>
                </a:extLst>
              </p:cNvPr>
              <p:cNvSpPr txBox="1"/>
              <p:nvPr/>
            </p:nvSpPr>
            <p:spPr>
              <a:xfrm>
                <a:off x="3529538" y="886253"/>
                <a:ext cx="5415265" cy="369332"/>
              </a:xfrm>
              <a:custGeom>
                <a:avLst/>
                <a:gdLst>
                  <a:gd name="csX0" fmla="*/ 0 w 5415265"/>
                  <a:gd name="csY0" fmla="*/ 0 h 369332"/>
                  <a:gd name="csX1" fmla="*/ 622755 w 5415265"/>
                  <a:gd name="csY1" fmla="*/ 0 h 369332"/>
                  <a:gd name="csX2" fmla="*/ 1137206 w 5415265"/>
                  <a:gd name="csY2" fmla="*/ 0 h 369332"/>
                  <a:gd name="csX3" fmla="*/ 1922419 w 5415265"/>
                  <a:gd name="csY3" fmla="*/ 0 h 369332"/>
                  <a:gd name="csX4" fmla="*/ 2545175 w 5415265"/>
                  <a:gd name="csY4" fmla="*/ 0 h 369332"/>
                  <a:gd name="csX5" fmla="*/ 3167930 w 5415265"/>
                  <a:gd name="csY5" fmla="*/ 0 h 369332"/>
                  <a:gd name="csX6" fmla="*/ 3953143 w 5415265"/>
                  <a:gd name="csY6" fmla="*/ 0 h 369332"/>
                  <a:gd name="csX7" fmla="*/ 4521746 w 5415265"/>
                  <a:gd name="csY7" fmla="*/ 0 h 369332"/>
                  <a:gd name="csX8" fmla="*/ 5415265 w 5415265"/>
                  <a:gd name="csY8" fmla="*/ 0 h 369332"/>
                  <a:gd name="csX9" fmla="*/ 5415265 w 5415265"/>
                  <a:gd name="csY9" fmla="*/ 369332 h 369332"/>
                  <a:gd name="csX10" fmla="*/ 4846662 w 5415265"/>
                  <a:gd name="csY10" fmla="*/ 369332 h 369332"/>
                  <a:gd name="csX11" fmla="*/ 4169754 w 5415265"/>
                  <a:gd name="csY11" fmla="*/ 369332 h 369332"/>
                  <a:gd name="csX12" fmla="*/ 3546999 w 5415265"/>
                  <a:gd name="csY12" fmla="*/ 369332 h 369332"/>
                  <a:gd name="csX13" fmla="*/ 2761785 w 5415265"/>
                  <a:gd name="csY13" fmla="*/ 369332 h 369332"/>
                  <a:gd name="csX14" fmla="*/ 1976572 w 5415265"/>
                  <a:gd name="csY14" fmla="*/ 369332 h 369332"/>
                  <a:gd name="csX15" fmla="*/ 1407969 w 5415265"/>
                  <a:gd name="csY15" fmla="*/ 369332 h 369332"/>
                  <a:gd name="csX16" fmla="*/ 731061 w 5415265"/>
                  <a:gd name="csY16" fmla="*/ 369332 h 369332"/>
                  <a:gd name="csX17" fmla="*/ 0 w 5415265"/>
                  <a:gd name="csY17" fmla="*/ 369332 h 369332"/>
                  <a:gd name="csX18" fmla="*/ 0 w 5415265"/>
                  <a:gd name="csY18" fmla="*/ 0 h 36933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</a:cxnLst>
                <a:rect l="l" t="t" r="r" b="b"/>
                <a:pathLst>
                  <a:path w="5415265" h="369332" extrusionOk="0">
                    <a:moveTo>
                      <a:pt x="0" y="0"/>
                    </a:moveTo>
                    <a:cubicBezTo>
                      <a:pt x="239151" y="-18249"/>
                      <a:pt x="357585" y="18633"/>
                      <a:pt x="622755" y="0"/>
                    </a:cubicBezTo>
                    <a:cubicBezTo>
                      <a:pt x="887926" y="-18633"/>
                      <a:pt x="962998" y="8518"/>
                      <a:pt x="1137206" y="0"/>
                    </a:cubicBezTo>
                    <a:cubicBezTo>
                      <a:pt x="1311414" y="-8518"/>
                      <a:pt x="1544492" y="-25766"/>
                      <a:pt x="1922419" y="0"/>
                    </a:cubicBezTo>
                    <a:cubicBezTo>
                      <a:pt x="2300346" y="25766"/>
                      <a:pt x="2331983" y="9548"/>
                      <a:pt x="2545175" y="0"/>
                    </a:cubicBezTo>
                    <a:cubicBezTo>
                      <a:pt x="2758367" y="-9548"/>
                      <a:pt x="3034958" y="-10323"/>
                      <a:pt x="3167930" y="0"/>
                    </a:cubicBezTo>
                    <a:cubicBezTo>
                      <a:pt x="3300903" y="10323"/>
                      <a:pt x="3771520" y="6302"/>
                      <a:pt x="3953143" y="0"/>
                    </a:cubicBezTo>
                    <a:cubicBezTo>
                      <a:pt x="4134766" y="-6302"/>
                      <a:pt x="4338825" y="-23079"/>
                      <a:pt x="4521746" y="0"/>
                    </a:cubicBezTo>
                    <a:cubicBezTo>
                      <a:pt x="4704667" y="23079"/>
                      <a:pt x="5180585" y="-26187"/>
                      <a:pt x="5415265" y="0"/>
                    </a:cubicBezTo>
                    <a:cubicBezTo>
                      <a:pt x="5430413" y="83888"/>
                      <a:pt x="5421716" y="240328"/>
                      <a:pt x="5415265" y="369332"/>
                    </a:cubicBezTo>
                    <a:cubicBezTo>
                      <a:pt x="5234672" y="352850"/>
                      <a:pt x="4981780" y="346796"/>
                      <a:pt x="4846662" y="369332"/>
                    </a:cubicBezTo>
                    <a:cubicBezTo>
                      <a:pt x="4711544" y="391868"/>
                      <a:pt x="4355939" y="375209"/>
                      <a:pt x="4169754" y="369332"/>
                    </a:cubicBezTo>
                    <a:cubicBezTo>
                      <a:pt x="3983569" y="363455"/>
                      <a:pt x="3693689" y="340148"/>
                      <a:pt x="3546999" y="369332"/>
                    </a:cubicBezTo>
                    <a:cubicBezTo>
                      <a:pt x="3400310" y="398516"/>
                      <a:pt x="3141226" y="377393"/>
                      <a:pt x="2761785" y="369332"/>
                    </a:cubicBezTo>
                    <a:cubicBezTo>
                      <a:pt x="2382344" y="361271"/>
                      <a:pt x="2250085" y="347230"/>
                      <a:pt x="1976572" y="369332"/>
                    </a:cubicBezTo>
                    <a:cubicBezTo>
                      <a:pt x="1703059" y="391434"/>
                      <a:pt x="1629600" y="358960"/>
                      <a:pt x="1407969" y="369332"/>
                    </a:cubicBezTo>
                    <a:cubicBezTo>
                      <a:pt x="1186338" y="379704"/>
                      <a:pt x="940465" y="344697"/>
                      <a:pt x="731061" y="369332"/>
                    </a:cubicBezTo>
                    <a:cubicBezTo>
                      <a:pt x="521657" y="393967"/>
                      <a:pt x="343191" y="385367"/>
                      <a:pt x="0" y="369332"/>
                    </a:cubicBezTo>
                    <a:cubicBezTo>
                      <a:pt x="-11355" y="228689"/>
                      <a:pt x="-15551" y="169547"/>
                      <a:pt x="0" y="0"/>
                    </a:cubicBezTo>
                    <a:close/>
                  </a:path>
                </a:pathLst>
              </a:custGeom>
              <a:noFill/>
              <a:ln>
                <a:solidFill>
                  <a:srgbClr val="FF3B3B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FF3B3B"/>
                    </a:solidFill>
                  </a:rPr>
                  <a:t>Key Message: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dirty="0" smtClean="0">
                        <a:solidFill>
                          <a:srgbClr val="FF3B3B"/>
                        </a:solidFill>
                        <a:latin typeface="Cambria Math" panose="02040503050406030204" pitchFamily="18" charset="0"/>
                      </a:rPr>
                      <m:t>PRIME</m:t>
                    </m:r>
                    <m:r>
                      <a:rPr lang="en-US" b="0" i="0" dirty="0" smtClean="0">
                        <a:solidFill>
                          <a:srgbClr val="FF3B3B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b="0" i="0" dirty="0" smtClean="0">
                        <a:solidFill>
                          <a:srgbClr val="FF3B3B"/>
                        </a:solidFill>
                        <a:latin typeface="Cambria Math" panose="02040503050406030204" pitchFamily="18" charset="0"/>
                      </a:rPr>
                      <m:t>PS</m:t>
                    </m:r>
                    <m:r>
                      <a:rPr lang="en-US" b="0" i="0" dirty="0" smtClean="0">
                        <a:solidFill>
                          <a:srgbClr val="FF3B3B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b="0" i="0" dirty="0" smtClean="0">
                        <a:solidFill>
                          <a:srgbClr val="FF3B3B"/>
                        </a:solidFill>
                        <a:latin typeface="Cambria Math" panose="02040503050406030204" pitchFamily="18" charset="0"/>
                      </a:rPr>
                      <m:t>GB</m:t>
                    </m:r>
                    <m:r>
                      <a:rPr lang="en-US" i="0" dirty="0" smtClean="0">
                        <a:solidFill>
                          <a:srgbClr val="FF3B3B"/>
                        </a:solidFill>
                        <a:latin typeface="Cambria Math" panose="02040503050406030204" pitchFamily="18" charset="0"/>
                      </a:rPr>
                      <m:t> &gt;</m:t>
                    </m:r>
                    <m:r>
                      <m:rPr>
                        <m:sty m:val="p"/>
                      </m:rPr>
                      <a:rPr lang="en-US" b="0" i="0" dirty="0" smtClean="0">
                        <a:solidFill>
                          <a:srgbClr val="FF3B3B"/>
                        </a:solidFill>
                        <a:latin typeface="Cambria Math" panose="02040503050406030204" pitchFamily="18" charset="0"/>
                      </a:rPr>
                      <m:t>Baseline</m:t>
                    </m:r>
                    <m:r>
                      <a:rPr lang="en-US" i="0" dirty="0" smtClean="0">
                        <a:solidFill>
                          <a:srgbClr val="FF3B3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US" i="0" dirty="0" smtClean="0">
                        <a:solidFill>
                          <a:srgbClr val="FF3B3B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i="0" dirty="0" smtClean="0">
                        <a:solidFill>
                          <a:srgbClr val="FF3B3B"/>
                        </a:solidFill>
                        <a:latin typeface="Cambria Math" panose="02040503050406030204" pitchFamily="18" charset="0"/>
                      </a:rPr>
                      <m:t>TM</m:t>
                    </m:r>
                    <m:r>
                      <a:rPr lang="en-US" i="0" dirty="0" smtClean="0">
                        <a:solidFill>
                          <a:srgbClr val="FF3B3B"/>
                        </a:solidFill>
                        <a:latin typeface="Cambria Math" panose="02040503050406030204" pitchFamily="18" charset="0"/>
                      </a:rPr>
                      <m:t>03</m:t>
                    </m:r>
                  </m:oMath>
                </a14:m>
                <a:endParaRPr lang="en-US" dirty="0">
                  <a:solidFill>
                    <a:srgbClr val="FF3B3B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D7F5651-EA51-062C-BE75-6DE7EFF240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9538" y="886253"/>
                <a:ext cx="5415265" cy="369332"/>
              </a:xfrm>
              <a:prstGeom prst="rect">
                <a:avLst/>
              </a:prstGeom>
              <a:blipFill>
                <a:blip r:embed="rId3"/>
                <a:stretch>
                  <a:fillRect b="-17647"/>
                </a:stretch>
              </a:blipFill>
              <a:ln>
                <a:solidFill>
                  <a:srgbClr val="FF3B3B"/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sX0" fmla="*/ 0 w 5415265"/>
                          <a:gd name="csY0" fmla="*/ 0 h 369332"/>
                          <a:gd name="csX1" fmla="*/ 622755 w 5415265"/>
                          <a:gd name="csY1" fmla="*/ 0 h 369332"/>
                          <a:gd name="csX2" fmla="*/ 1137206 w 5415265"/>
                          <a:gd name="csY2" fmla="*/ 0 h 369332"/>
                          <a:gd name="csX3" fmla="*/ 1922419 w 5415265"/>
                          <a:gd name="csY3" fmla="*/ 0 h 369332"/>
                          <a:gd name="csX4" fmla="*/ 2545175 w 5415265"/>
                          <a:gd name="csY4" fmla="*/ 0 h 369332"/>
                          <a:gd name="csX5" fmla="*/ 3167930 w 5415265"/>
                          <a:gd name="csY5" fmla="*/ 0 h 369332"/>
                          <a:gd name="csX6" fmla="*/ 3953143 w 5415265"/>
                          <a:gd name="csY6" fmla="*/ 0 h 369332"/>
                          <a:gd name="csX7" fmla="*/ 4521746 w 5415265"/>
                          <a:gd name="csY7" fmla="*/ 0 h 369332"/>
                          <a:gd name="csX8" fmla="*/ 5415265 w 5415265"/>
                          <a:gd name="csY8" fmla="*/ 0 h 369332"/>
                          <a:gd name="csX9" fmla="*/ 5415265 w 5415265"/>
                          <a:gd name="csY9" fmla="*/ 369332 h 369332"/>
                          <a:gd name="csX10" fmla="*/ 4846662 w 5415265"/>
                          <a:gd name="csY10" fmla="*/ 369332 h 369332"/>
                          <a:gd name="csX11" fmla="*/ 4169754 w 5415265"/>
                          <a:gd name="csY11" fmla="*/ 369332 h 369332"/>
                          <a:gd name="csX12" fmla="*/ 3546999 w 5415265"/>
                          <a:gd name="csY12" fmla="*/ 369332 h 369332"/>
                          <a:gd name="csX13" fmla="*/ 2761785 w 5415265"/>
                          <a:gd name="csY13" fmla="*/ 369332 h 369332"/>
                          <a:gd name="csX14" fmla="*/ 1976572 w 5415265"/>
                          <a:gd name="csY14" fmla="*/ 369332 h 369332"/>
                          <a:gd name="csX15" fmla="*/ 1407969 w 5415265"/>
                          <a:gd name="csY15" fmla="*/ 369332 h 369332"/>
                          <a:gd name="csX16" fmla="*/ 731061 w 5415265"/>
                          <a:gd name="csY16" fmla="*/ 369332 h 369332"/>
                          <a:gd name="csX17" fmla="*/ 0 w 5415265"/>
                          <a:gd name="csY17" fmla="*/ 369332 h 369332"/>
                          <a:gd name="csX18" fmla="*/ 0 w 5415265"/>
                          <a:gd name="csY18" fmla="*/ 0 h 369332"/>
                        </a:gdLst>
                        <a:ahLst/>
                        <a:cxnLst>
                          <a:cxn ang="0">
                            <a:pos x="csX0" y="csY0"/>
                          </a:cxn>
                          <a:cxn ang="0">
                            <a:pos x="csX1" y="csY1"/>
                          </a:cxn>
                          <a:cxn ang="0">
                            <a:pos x="csX2" y="csY2"/>
                          </a:cxn>
                          <a:cxn ang="0">
                            <a:pos x="csX3" y="csY3"/>
                          </a:cxn>
                          <a:cxn ang="0">
                            <a:pos x="csX4" y="csY4"/>
                          </a:cxn>
                          <a:cxn ang="0">
                            <a:pos x="csX5" y="csY5"/>
                          </a:cxn>
                          <a:cxn ang="0">
                            <a:pos x="csX6" y="csY6"/>
                          </a:cxn>
                          <a:cxn ang="0">
                            <a:pos x="csX7" y="csY7"/>
                          </a:cxn>
                          <a:cxn ang="0">
                            <a:pos x="csX8" y="csY8"/>
                          </a:cxn>
                          <a:cxn ang="0">
                            <a:pos x="csX9" y="csY9"/>
                          </a:cxn>
                          <a:cxn ang="0">
                            <a:pos x="csX10" y="csY10"/>
                          </a:cxn>
                          <a:cxn ang="0">
                            <a:pos x="csX11" y="csY11"/>
                          </a:cxn>
                          <a:cxn ang="0">
                            <a:pos x="csX12" y="csY12"/>
                          </a:cxn>
                          <a:cxn ang="0">
                            <a:pos x="csX13" y="csY13"/>
                          </a:cxn>
                          <a:cxn ang="0">
                            <a:pos x="csX14" y="csY14"/>
                          </a:cxn>
                          <a:cxn ang="0">
                            <a:pos x="csX15" y="csY15"/>
                          </a:cxn>
                          <a:cxn ang="0">
                            <a:pos x="csX16" y="csY16"/>
                          </a:cxn>
                          <a:cxn ang="0">
                            <a:pos x="csX17" y="csY17"/>
                          </a:cxn>
                          <a:cxn ang="0">
                            <a:pos x="csX18" y="csY18"/>
                          </a:cxn>
                        </a:cxnLst>
                        <a:rect l="l" t="t" r="r" b="b"/>
                        <a:pathLst>
                          <a:path w="5415265" h="369332" extrusionOk="0">
                            <a:moveTo>
                              <a:pt x="0" y="0"/>
                            </a:moveTo>
                            <a:cubicBezTo>
                              <a:pt x="239151" y="-18249"/>
                              <a:pt x="357585" y="18633"/>
                              <a:pt x="622755" y="0"/>
                            </a:cubicBezTo>
                            <a:cubicBezTo>
                              <a:pt x="887926" y="-18633"/>
                              <a:pt x="962998" y="8518"/>
                              <a:pt x="1137206" y="0"/>
                            </a:cubicBezTo>
                            <a:cubicBezTo>
                              <a:pt x="1311414" y="-8518"/>
                              <a:pt x="1544492" y="-25766"/>
                              <a:pt x="1922419" y="0"/>
                            </a:cubicBezTo>
                            <a:cubicBezTo>
                              <a:pt x="2300346" y="25766"/>
                              <a:pt x="2331983" y="9548"/>
                              <a:pt x="2545175" y="0"/>
                            </a:cubicBezTo>
                            <a:cubicBezTo>
                              <a:pt x="2758367" y="-9548"/>
                              <a:pt x="3034958" y="-10323"/>
                              <a:pt x="3167930" y="0"/>
                            </a:cubicBezTo>
                            <a:cubicBezTo>
                              <a:pt x="3300903" y="10323"/>
                              <a:pt x="3771520" y="6302"/>
                              <a:pt x="3953143" y="0"/>
                            </a:cubicBezTo>
                            <a:cubicBezTo>
                              <a:pt x="4134766" y="-6302"/>
                              <a:pt x="4338825" y="-23079"/>
                              <a:pt x="4521746" y="0"/>
                            </a:cubicBezTo>
                            <a:cubicBezTo>
                              <a:pt x="4704667" y="23079"/>
                              <a:pt x="5180585" y="-26187"/>
                              <a:pt x="5415265" y="0"/>
                            </a:cubicBezTo>
                            <a:cubicBezTo>
                              <a:pt x="5430413" y="83888"/>
                              <a:pt x="5421716" y="240328"/>
                              <a:pt x="5415265" y="369332"/>
                            </a:cubicBezTo>
                            <a:cubicBezTo>
                              <a:pt x="5234672" y="352850"/>
                              <a:pt x="4981780" y="346796"/>
                              <a:pt x="4846662" y="369332"/>
                            </a:cubicBezTo>
                            <a:cubicBezTo>
                              <a:pt x="4711544" y="391868"/>
                              <a:pt x="4355939" y="375209"/>
                              <a:pt x="4169754" y="369332"/>
                            </a:cubicBezTo>
                            <a:cubicBezTo>
                              <a:pt x="3983569" y="363455"/>
                              <a:pt x="3693689" y="340148"/>
                              <a:pt x="3546999" y="369332"/>
                            </a:cubicBezTo>
                            <a:cubicBezTo>
                              <a:pt x="3400310" y="398516"/>
                              <a:pt x="3141226" y="377393"/>
                              <a:pt x="2761785" y="369332"/>
                            </a:cubicBezTo>
                            <a:cubicBezTo>
                              <a:pt x="2382344" y="361271"/>
                              <a:pt x="2250085" y="347230"/>
                              <a:pt x="1976572" y="369332"/>
                            </a:cubicBezTo>
                            <a:cubicBezTo>
                              <a:pt x="1703059" y="391434"/>
                              <a:pt x="1629600" y="358960"/>
                              <a:pt x="1407969" y="369332"/>
                            </a:cubicBezTo>
                            <a:cubicBezTo>
                              <a:pt x="1186338" y="379704"/>
                              <a:pt x="940465" y="344697"/>
                              <a:pt x="731061" y="369332"/>
                            </a:cubicBezTo>
                            <a:cubicBezTo>
                              <a:pt x="521657" y="393967"/>
                              <a:pt x="343191" y="385367"/>
                              <a:pt x="0" y="369332"/>
                            </a:cubicBezTo>
                            <a:cubicBezTo>
                              <a:pt x="-11355" y="228689"/>
                              <a:pt x="-15551" y="169547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6787437B-2EE9-6B26-46E8-520E4D9DCFFD}"/>
              </a:ext>
            </a:extLst>
          </p:cNvPr>
          <p:cNvSpPr txBox="1"/>
          <p:nvPr/>
        </p:nvSpPr>
        <p:spPr>
          <a:xfrm>
            <a:off x="-90888" y="6395916"/>
            <a:ext cx="563237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Raptis, O’Brien et al., 2026 (under prep.)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35F649-F9BF-07AC-795C-B57341E92D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6220" y="1508598"/>
            <a:ext cx="8939560" cy="446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5428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87D0A57-6E37-88C2-E585-EED874AB9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Is all this data needed? (Discussion point – Imbalanced learning)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0D73C5-7ABE-EAA2-B4FA-B9F9478EA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5351" y="5942663"/>
            <a:ext cx="4419600" cy="660400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CA32B366-D246-F9B4-9FA1-1955FF15D680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575400" y="1299075"/>
            <a:ext cx="10760094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Identify Outliers: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457200" lvl="1" indent="0">
              <a:buFontTx/>
              <a:buChar char="•"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Find Outliers: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Detected using </a:t>
            </a:r>
            <a:r>
              <a:rPr kumimoji="0" lang="en-US" altLang="en-US" sz="18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Isolation Forest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(unusual feature patterns)</a:t>
            </a:r>
          </a:p>
          <a:p>
            <a:pPr marL="457200" lvl="1" indent="0">
              <a:buFontTx/>
              <a:buChar char="•"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2. Build a Diverse Core (Farthest Point Sampling):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457200" lvl="1" indent="0">
              <a:buFontTx/>
              <a:buChar char="•"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Selects a </a:t>
            </a:r>
            <a:r>
              <a:rPr kumimoji="0" lang="en-US" altLang="en-US" sz="18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core subset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where points are maximally distant</a:t>
            </a:r>
          </a:p>
          <a:p>
            <a:pPr marL="457200" lvl="1" indent="0">
              <a:buFontTx/>
              <a:buChar char="•"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Ensures broad coverage and </a:t>
            </a:r>
            <a:r>
              <a:rPr kumimoji="0" lang="en-US" altLang="en-US" sz="18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high diversity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of the original data</a:t>
            </a:r>
          </a:p>
          <a:p>
            <a:pPr marL="457200" lvl="1" indent="0">
              <a:buFontTx/>
              <a:buChar char="•"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3. Balance with Rare Samples (Kernel Density Estimation):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457200" lvl="1" indent="0">
              <a:buFontTx/>
              <a:buChar char="•"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Adds points from </a:t>
            </a:r>
            <a:r>
              <a:rPr kumimoji="0" lang="en-US" altLang="en-US" sz="18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under-represented regions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8EC6B4C-2DB1-34C9-AA03-DFE792A87560}"/>
              </a:ext>
            </a:extLst>
          </p:cNvPr>
          <p:cNvCxnSpPr>
            <a:stCxn id="7" idx="2"/>
          </p:cNvCxnSpPr>
          <p:nvPr/>
        </p:nvCxnSpPr>
        <p:spPr>
          <a:xfrm>
            <a:off x="5955447" y="3884398"/>
            <a:ext cx="0" cy="1855390"/>
          </a:xfrm>
          <a:prstGeom prst="straightConnector1">
            <a:avLst/>
          </a:prstGeom>
          <a:ln w="127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29ABE7AA-26F6-DE67-2B1D-8E01859EFABE}"/>
              </a:ext>
            </a:extLst>
          </p:cNvPr>
          <p:cNvSpPr txBox="1"/>
          <p:nvPr/>
        </p:nvSpPr>
        <p:spPr>
          <a:xfrm>
            <a:off x="6203835" y="4461831"/>
            <a:ext cx="4365299" cy="923330"/>
          </a:xfrm>
          <a:custGeom>
            <a:avLst/>
            <a:gdLst>
              <a:gd name="csX0" fmla="*/ 0 w 4365299"/>
              <a:gd name="csY0" fmla="*/ 0 h 923330"/>
              <a:gd name="csX1" fmla="*/ 536308 w 4365299"/>
              <a:gd name="csY1" fmla="*/ 0 h 923330"/>
              <a:gd name="csX2" fmla="*/ 1203575 w 4365299"/>
              <a:gd name="csY2" fmla="*/ 0 h 923330"/>
              <a:gd name="csX3" fmla="*/ 1783536 w 4365299"/>
              <a:gd name="csY3" fmla="*/ 0 h 923330"/>
              <a:gd name="csX4" fmla="*/ 2319845 w 4365299"/>
              <a:gd name="csY4" fmla="*/ 0 h 923330"/>
              <a:gd name="csX5" fmla="*/ 2987112 w 4365299"/>
              <a:gd name="csY5" fmla="*/ 0 h 923330"/>
              <a:gd name="csX6" fmla="*/ 3610726 w 4365299"/>
              <a:gd name="csY6" fmla="*/ 0 h 923330"/>
              <a:gd name="csX7" fmla="*/ 4365299 w 4365299"/>
              <a:gd name="csY7" fmla="*/ 0 h 923330"/>
              <a:gd name="csX8" fmla="*/ 4365299 w 4365299"/>
              <a:gd name="csY8" fmla="*/ 480132 h 923330"/>
              <a:gd name="csX9" fmla="*/ 4365299 w 4365299"/>
              <a:gd name="csY9" fmla="*/ 923330 h 923330"/>
              <a:gd name="csX10" fmla="*/ 3828991 w 4365299"/>
              <a:gd name="csY10" fmla="*/ 923330 h 923330"/>
              <a:gd name="csX11" fmla="*/ 3336336 w 4365299"/>
              <a:gd name="csY11" fmla="*/ 923330 h 923330"/>
              <a:gd name="csX12" fmla="*/ 2669069 w 4365299"/>
              <a:gd name="csY12" fmla="*/ 923330 h 923330"/>
              <a:gd name="csX13" fmla="*/ 2132760 w 4365299"/>
              <a:gd name="csY13" fmla="*/ 923330 h 923330"/>
              <a:gd name="csX14" fmla="*/ 1465493 w 4365299"/>
              <a:gd name="csY14" fmla="*/ 923330 h 923330"/>
              <a:gd name="csX15" fmla="*/ 754573 w 4365299"/>
              <a:gd name="csY15" fmla="*/ 923330 h 923330"/>
              <a:gd name="csX16" fmla="*/ 0 w 4365299"/>
              <a:gd name="csY16" fmla="*/ 923330 h 923330"/>
              <a:gd name="csX17" fmla="*/ 0 w 4365299"/>
              <a:gd name="csY17" fmla="*/ 443198 h 923330"/>
              <a:gd name="csX18" fmla="*/ 0 w 4365299"/>
              <a:gd name="csY18" fmla="*/ 0 h 92333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4365299" h="923330" fill="none" extrusionOk="0">
                <a:moveTo>
                  <a:pt x="0" y="0"/>
                </a:moveTo>
                <a:cubicBezTo>
                  <a:pt x="146299" y="-9108"/>
                  <a:pt x="382848" y="-25475"/>
                  <a:pt x="536308" y="0"/>
                </a:cubicBezTo>
                <a:cubicBezTo>
                  <a:pt x="689768" y="25475"/>
                  <a:pt x="915999" y="16751"/>
                  <a:pt x="1203575" y="0"/>
                </a:cubicBezTo>
                <a:cubicBezTo>
                  <a:pt x="1491151" y="-16751"/>
                  <a:pt x="1629310" y="-25809"/>
                  <a:pt x="1783536" y="0"/>
                </a:cubicBezTo>
                <a:cubicBezTo>
                  <a:pt x="1937762" y="25809"/>
                  <a:pt x="2096934" y="8297"/>
                  <a:pt x="2319845" y="0"/>
                </a:cubicBezTo>
                <a:cubicBezTo>
                  <a:pt x="2542756" y="-8297"/>
                  <a:pt x="2848635" y="-29352"/>
                  <a:pt x="2987112" y="0"/>
                </a:cubicBezTo>
                <a:cubicBezTo>
                  <a:pt x="3125589" y="29352"/>
                  <a:pt x="3343544" y="-1019"/>
                  <a:pt x="3610726" y="0"/>
                </a:cubicBezTo>
                <a:cubicBezTo>
                  <a:pt x="3877908" y="1019"/>
                  <a:pt x="4139413" y="-27535"/>
                  <a:pt x="4365299" y="0"/>
                </a:cubicBezTo>
                <a:cubicBezTo>
                  <a:pt x="4364319" y="110959"/>
                  <a:pt x="4387011" y="375462"/>
                  <a:pt x="4365299" y="480132"/>
                </a:cubicBezTo>
                <a:cubicBezTo>
                  <a:pt x="4343587" y="584802"/>
                  <a:pt x="4379045" y="786854"/>
                  <a:pt x="4365299" y="923330"/>
                </a:cubicBezTo>
                <a:cubicBezTo>
                  <a:pt x="4100612" y="899731"/>
                  <a:pt x="4053999" y="930892"/>
                  <a:pt x="3828991" y="923330"/>
                </a:cubicBezTo>
                <a:cubicBezTo>
                  <a:pt x="3603983" y="915768"/>
                  <a:pt x="3475467" y="911320"/>
                  <a:pt x="3336336" y="923330"/>
                </a:cubicBezTo>
                <a:cubicBezTo>
                  <a:pt x="3197206" y="935340"/>
                  <a:pt x="2897468" y="915362"/>
                  <a:pt x="2669069" y="923330"/>
                </a:cubicBezTo>
                <a:cubicBezTo>
                  <a:pt x="2440670" y="931298"/>
                  <a:pt x="2321266" y="938633"/>
                  <a:pt x="2132760" y="923330"/>
                </a:cubicBezTo>
                <a:cubicBezTo>
                  <a:pt x="1944254" y="908027"/>
                  <a:pt x="1698552" y="900981"/>
                  <a:pt x="1465493" y="923330"/>
                </a:cubicBezTo>
                <a:cubicBezTo>
                  <a:pt x="1232434" y="945679"/>
                  <a:pt x="1094988" y="924803"/>
                  <a:pt x="754573" y="923330"/>
                </a:cubicBezTo>
                <a:cubicBezTo>
                  <a:pt x="414158" y="921857"/>
                  <a:pt x="313878" y="937744"/>
                  <a:pt x="0" y="923330"/>
                </a:cubicBezTo>
                <a:cubicBezTo>
                  <a:pt x="6881" y="804512"/>
                  <a:pt x="12743" y="584442"/>
                  <a:pt x="0" y="443198"/>
                </a:cubicBezTo>
                <a:cubicBezTo>
                  <a:pt x="-12743" y="301954"/>
                  <a:pt x="-22067" y="174271"/>
                  <a:pt x="0" y="0"/>
                </a:cubicBezTo>
                <a:close/>
              </a:path>
              <a:path w="4365299" h="923330" stroke="0" extrusionOk="0">
                <a:moveTo>
                  <a:pt x="0" y="0"/>
                </a:moveTo>
                <a:cubicBezTo>
                  <a:pt x="187367" y="-2365"/>
                  <a:pt x="361513" y="9843"/>
                  <a:pt x="579961" y="0"/>
                </a:cubicBezTo>
                <a:cubicBezTo>
                  <a:pt x="798409" y="-9843"/>
                  <a:pt x="839374" y="16368"/>
                  <a:pt x="1072616" y="0"/>
                </a:cubicBezTo>
                <a:cubicBezTo>
                  <a:pt x="1305858" y="-16368"/>
                  <a:pt x="1454447" y="-2493"/>
                  <a:pt x="1783536" y="0"/>
                </a:cubicBezTo>
                <a:cubicBezTo>
                  <a:pt x="2112625" y="2493"/>
                  <a:pt x="2168328" y="-10486"/>
                  <a:pt x="2363498" y="0"/>
                </a:cubicBezTo>
                <a:cubicBezTo>
                  <a:pt x="2558668" y="10486"/>
                  <a:pt x="2713808" y="-1791"/>
                  <a:pt x="2943459" y="0"/>
                </a:cubicBezTo>
                <a:cubicBezTo>
                  <a:pt x="3173110" y="1791"/>
                  <a:pt x="3440136" y="22177"/>
                  <a:pt x="3654379" y="0"/>
                </a:cubicBezTo>
                <a:cubicBezTo>
                  <a:pt x="3868622" y="-22177"/>
                  <a:pt x="4125273" y="-24063"/>
                  <a:pt x="4365299" y="0"/>
                </a:cubicBezTo>
                <a:cubicBezTo>
                  <a:pt x="4369318" y="184709"/>
                  <a:pt x="4357427" y="362508"/>
                  <a:pt x="4365299" y="480132"/>
                </a:cubicBezTo>
                <a:cubicBezTo>
                  <a:pt x="4373171" y="597756"/>
                  <a:pt x="4358407" y="715809"/>
                  <a:pt x="4365299" y="923330"/>
                </a:cubicBezTo>
                <a:cubicBezTo>
                  <a:pt x="4102964" y="907724"/>
                  <a:pt x="4026026" y="911697"/>
                  <a:pt x="3828991" y="923330"/>
                </a:cubicBezTo>
                <a:cubicBezTo>
                  <a:pt x="3631956" y="934963"/>
                  <a:pt x="3336852" y="922509"/>
                  <a:pt x="3205377" y="923330"/>
                </a:cubicBezTo>
                <a:cubicBezTo>
                  <a:pt x="3073902" y="924151"/>
                  <a:pt x="2810138" y="931916"/>
                  <a:pt x="2625416" y="923330"/>
                </a:cubicBezTo>
                <a:cubicBezTo>
                  <a:pt x="2440694" y="914744"/>
                  <a:pt x="2097844" y="958614"/>
                  <a:pt x="1914495" y="923330"/>
                </a:cubicBezTo>
                <a:cubicBezTo>
                  <a:pt x="1731146" y="888046"/>
                  <a:pt x="1486375" y="930015"/>
                  <a:pt x="1203575" y="923330"/>
                </a:cubicBezTo>
                <a:cubicBezTo>
                  <a:pt x="920775" y="916645"/>
                  <a:pt x="922489" y="944188"/>
                  <a:pt x="667267" y="923330"/>
                </a:cubicBezTo>
                <a:cubicBezTo>
                  <a:pt x="412045" y="902472"/>
                  <a:pt x="285272" y="939549"/>
                  <a:pt x="0" y="923330"/>
                </a:cubicBezTo>
                <a:cubicBezTo>
                  <a:pt x="954" y="736269"/>
                  <a:pt x="-9531" y="621465"/>
                  <a:pt x="0" y="443198"/>
                </a:cubicBezTo>
                <a:cubicBezTo>
                  <a:pt x="9531" y="264931"/>
                  <a:pt x="-10826" y="199669"/>
                  <a:pt x="0" y="0"/>
                </a:cubicBezTo>
                <a:close/>
              </a:path>
            </a:pathLst>
          </a:custGeom>
          <a:ln w="19050">
            <a:solidFill>
              <a:srgbClr val="FF3B3B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Reduced by 1-2 order of magnitudes.</a:t>
            </a:r>
          </a:p>
          <a:p>
            <a:pPr algn="ctr"/>
            <a:endParaRPr lang="en-US" dirty="0">
              <a:solidFill>
                <a:srgbClr val="000000"/>
              </a:solidFill>
            </a:endParaRPr>
          </a:p>
          <a:p>
            <a:pPr algn="ctr"/>
            <a:r>
              <a:rPr lang="en-US" dirty="0">
                <a:solidFill>
                  <a:srgbClr val="000000"/>
                </a:solidFill>
              </a:rPr>
              <a:t>Almost Identical performance on test set.</a:t>
            </a:r>
          </a:p>
        </p:txBody>
      </p:sp>
    </p:spTree>
    <p:extLst>
      <p:ext uri="{BB962C8B-B14F-4D97-AF65-F5344CB8AC3E}">
        <p14:creationId xmlns:p14="http://schemas.microsoft.com/office/powerpoint/2010/main" val="37926583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28EC5B4-8114-6473-1253-EABDDE19C2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8482" y="812775"/>
            <a:ext cx="6278718" cy="5790288"/>
          </a:xfrm>
        </p:spPr>
        <p:txBody>
          <a:bodyPr>
            <a:normAutofit/>
          </a:bodyPr>
          <a:lstStyle/>
          <a:p>
            <a:r>
              <a:rPr lang="en-US" dirty="0"/>
              <a:t>Temperature is the 2</a:t>
            </a:r>
            <a:r>
              <a:rPr lang="en-US" baseline="30000" dirty="0"/>
              <a:t>nd</a:t>
            </a:r>
            <a:r>
              <a:rPr lang="en-US" dirty="0"/>
              <a:t> plasma moment </a:t>
            </a:r>
          </a:p>
          <a:p>
            <a:r>
              <a:rPr lang="en-US" dirty="0">
                <a:solidFill>
                  <a:srgbClr val="FF0000"/>
                </a:solidFill>
              </a:rPr>
              <a:t>The higher the moment, the more uncertain </a:t>
            </a:r>
            <a:r>
              <a:rPr lang="en-US" dirty="0"/>
              <a:t>because you rely more on the poorly sampled tails of the distribution.</a:t>
            </a:r>
          </a:p>
          <a:p>
            <a:r>
              <a:rPr lang="en-US" dirty="0"/>
              <a:t>So, 0 and 1</a:t>
            </a:r>
            <a:r>
              <a:rPr lang="en-US" baseline="30000" dirty="0"/>
              <a:t>st</a:t>
            </a:r>
            <a:r>
              <a:rPr lang="en-US" dirty="0"/>
              <a:t> moment (</a:t>
            </a:r>
            <a:r>
              <a:rPr lang="en-US" b="1" dirty="0"/>
              <a:t>Density and Velocity</a:t>
            </a:r>
            <a:r>
              <a:rPr lang="en-US" dirty="0"/>
              <a:t>) are </a:t>
            </a:r>
            <a:r>
              <a:rPr lang="en-US" dirty="0">
                <a:solidFill>
                  <a:srgbClr val="0005FF"/>
                </a:solidFill>
              </a:rPr>
              <a:t>usually ok, </a:t>
            </a:r>
            <a:r>
              <a:rPr lang="en-US" dirty="0"/>
              <a:t>but Temperature, we got to be careful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17F472-CD29-FFC2-1A5F-FCEF343E3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Community Reminder on Temperature</a:t>
            </a:r>
          </a:p>
        </p:txBody>
      </p:sp>
      <p:pic>
        <p:nvPicPr>
          <p:cNvPr id="3074" name="Picture 2" descr="Figure 17.1-4. Effect of temperature on the kinetic energy distribution of molecules in a sample.">
            <a:extLst>
              <a:ext uri="{FF2B5EF4-FFF2-40B4-BE49-F238E27FC236}">
                <a16:creationId xmlns:a16="http://schemas.microsoft.com/office/drawing/2014/main" id="{33369570-539C-2A2B-7450-0A6399044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00" y="1606550"/>
            <a:ext cx="4241800" cy="364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B47CF9-63F3-0AF1-F179-47D7853D0D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675211"/>
            <a:ext cx="5232400" cy="787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FC11D46-4673-9FBF-2D58-414736364A6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-1" b="1677"/>
          <a:stretch>
            <a:fillRect/>
          </a:stretch>
        </p:blipFill>
        <p:spPr>
          <a:xfrm>
            <a:off x="5232400" y="3734520"/>
            <a:ext cx="6672999" cy="181872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713721E-319E-805D-DDFB-9C5E597AA173}"/>
              </a:ext>
            </a:extLst>
          </p:cNvPr>
          <p:cNvSpPr txBox="1"/>
          <p:nvPr/>
        </p:nvSpPr>
        <p:spPr>
          <a:xfrm>
            <a:off x="9735166" y="5198731"/>
            <a:ext cx="17130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Figure credits: Tien Vo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A3B644-4B5C-C72A-5E0D-25879DAA03AA}"/>
              </a:ext>
            </a:extLst>
          </p:cNvPr>
          <p:cNvSpPr txBox="1"/>
          <p:nvPr/>
        </p:nvSpPr>
        <p:spPr>
          <a:xfrm>
            <a:off x="5673000" y="5616490"/>
            <a:ext cx="594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The temperature here was completely incorrect, and the velocity increased from about 200 km/s to over 1500 km/s.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1FCB34-BC22-EB60-F04E-42BA12368E24}"/>
              </a:ext>
            </a:extLst>
          </p:cNvPr>
          <p:cNvSpPr txBox="1"/>
          <p:nvPr/>
        </p:nvSpPr>
        <p:spPr>
          <a:xfrm>
            <a:off x="8477841" y="4310298"/>
            <a:ext cx="20521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EAEAEA"/>
                </a:solidFill>
              </a:rPr>
              <a:t>Ion Penetrating Radiation</a:t>
            </a:r>
          </a:p>
        </p:txBody>
      </p:sp>
    </p:spTree>
    <p:extLst>
      <p:ext uri="{BB962C8B-B14F-4D97-AF65-F5344CB8AC3E}">
        <p14:creationId xmlns:p14="http://schemas.microsoft.com/office/powerpoint/2010/main" val="22678433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F3513A-8277-0CF6-1004-7A0AD50D86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E69E72D-104C-4C82-BD4A-8A7573BED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400" y="46165"/>
            <a:ext cx="11041200" cy="40151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MMS Ti/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plasmasheet</a:t>
            </a:r>
            <a:r>
              <a:rPr lang="en-US" dirty="0"/>
              <a:t> ratio example (Full vs Partial moments)</a:t>
            </a:r>
            <a:endParaRPr lang="sv-SE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F353667E-774F-7075-9346-87C0BD34E3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rgbClr val="D1D2D3"/>
                </a:solidFill>
                <a:effectLst/>
                <a:latin typeface="Slack-Lato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B45576-DC74-9F9D-EB91-4C253D4C08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0830" y="1583422"/>
            <a:ext cx="6350339" cy="393077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0D4E042-38FF-74A4-A001-CBB7DF368F44}"/>
              </a:ext>
            </a:extLst>
          </p:cNvPr>
          <p:cNvSpPr txBox="1"/>
          <p:nvPr/>
        </p:nvSpPr>
        <p:spPr>
          <a:xfrm>
            <a:off x="3522465" y="846822"/>
            <a:ext cx="61595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+mj-lt"/>
              </a:rPr>
              <a:t>mean </a:t>
            </a:r>
            <a:r>
              <a:rPr lang="en-US" i="0" dirty="0">
                <a:solidFill>
                  <a:srgbClr val="000000"/>
                </a:solidFill>
                <a:effectLst/>
                <a:latin typeface="+mj-lt"/>
              </a:rPr>
              <a:t>df1</a:t>
            </a:r>
            <a:r>
              <a:rPr lang="en-US" b="0" i="0" dirty="0">
                <a:solidFill>
                  <a:srgbClr val="000000"/>
                </a:solidFill>
                <a:effectLst/>
                <a:latin typeface="+mj-lt"/>
              </a:rPr>
              <a:t> (full distribution moments): 5.5513</a:t>
            </a:r>
          </a:p>
          <a:p>
            <a:r>
              <a:rPr lang="en-US" dirty="0">
                <a:solidFill>
                  <a:srgbClr val="000000"/>
                </a:solidFill>
                <a:latin typeface="+mj-lt"/>
              </a:rPr>
              <a:t>mean df2 (partial distribution moments): 4.0797 </a:t>
            </a:r>
            <a:br>
              <a:rPr lang="en-US" dirty="0">
                <a:solidFill>
                  <a:srgbClr val="000000"/>
                </a:solidFill>
                <a:latin typeface="+mj-lt"/>
              </a:rPr>
            </a:br>
            <a:endParaRPr lang="en-US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812E7D-ADA7-531F-4FD8-EB6673321321}"/>
              </a:ext>
            </a:extLst>
          </p:cNvPr>
          <p:cNvSpPr txBox="1"/>
          <p:nvPr/>
        </p:nvSpPr>
        <p:spPr>
          <a:xfrm>
            <a:off x="311888" y="5927635"/>
            <a:ext cx="117841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Key Message1</a:t>
            </a:r>
            <a:r>
              <a:rPr lang="en-US" dirty="0">
                <a:solidFill>
                  <a:srgbClr val="000000"/>
                </a:solidFill>
              </a:rPr>
              <a:t>: The mean differenced changed by 1.5 (&gt;30%) simply by recalculating moments </a:t>
            </a:r>
          </a:p>
          <a:p>
            <a:r>
              <a:rPr lang="en-US" b="1" dirty="0">
                <a:solidFill>
                  <a:srgbClr val="000000"/>
                </a:solidFill>
              </a:rPr>
              <a:t>Key Message2</a:t>
            </a:r>
            <a:r>
              <a:rPr lang="en-US" dirty="0">
                <a:solidFill>
                  <a:srgbClr val="000000"/>
                </a:solidFill>
              </a:rPr>
              <a:t>: A model with +30% is exciting, but we need to know if “</a:t>
            </a:r>
            <a:r>
              <a:rPr lang="en-US" i="1" dirty="0">
                <a:solidFill>
                  <a:srgbClr val="000000"/>
                </a:solidFill>
              </a:rPr>
              <a:t>ground truth</a:t>
            </a:r>
            <a:r>
              <a:rPr lang="en-US" dirty="0">
                <a:solidFill>
                  <a:srgbClr val="000000"/>
                </a:solidFill>
              </a:rPr>
              <a:t>” vary by the same magnitude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D2B6889-BE66-56A1-B756-C992912A1129}"/>
              </a:ext>
            </a:extLst>
          </p:cNvPr>
          <p:cNvSpPr txBox="1"/>
          <p:nvPr/>
        </p:nvSpPr>
        <p:spPr>
          <a:xfrm>
            <a:off x="4843265" y="2902480"/>
            <a:ext cx="34861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0" i="0" dirty="0">
                <a:solidFill>
                  <a:srgbClr val="000000"/>
                </a:solidFill>
                <a:effectLst/>
                <a:latin typeface="Slack-Lato"/>
              </a:rPr>
              <a:t>DF2 effectively removes the contribution from the penetrating radiation (Gershman+ 2019)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2902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B5E08-852B-3C02-C63E-CB1B2A423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0762"/>
            <a:ext cx="10515600" cy="45130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Community Reminder via Modeling Bz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4692330-D69F-C532-FFE0-22BE0E165FE9}"/>
              </a:ext>
            </a:extLst>
          </p:cNvPr>
          <p:cNvGrpSpPr/>
          <p:nvPr/>
        </p:nvGrpSpPr>
        <p:grpSpPr>
          <a:xfrm>
            <a:off x="4090745" y="1769500"/>
            <a:ext cx="2934671" cy="2333826"/>
            <a:chOff x="5234940" y="1927996"/>
            <a:chExt cx="2934671" cy="23338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2B2E32B-5F23-C1F2-B82D-2E82000332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4940" y="1927996"/>
              <a:ext cx="2934671" cy="226302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BD2756A-0742-2E4E-07B9-6CFDE97512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56100" y="4147477"/>
              <a:ext cx="2292350" cy="114345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6549C33-2C4E-EF80-FB9F-F3F60A679D01}"/>
              </a:ext>
            </a:extLst>
          </p:cNvPr>
          <p:cNvGrpSpPr/>
          <p:nvPr/>
        </p:nvGrpSpPr>
        <p:grpSpPr>
          <a:xfrm>
            <a:off x="7999902" y="1769500"/>
            <a:ext cx="3125765" cy="2333826"/>
            <a:chOff x="8512151" y="1927996"/>
            <a:chExt cx="3125765" cy="233382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E476F1A-5832-81EE-A33A-6A2D36A323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12151" y="1927996"/>
              <a:ext cx="3125765" cy="231951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8203DCA-C77E-EA80-E9A3-DD569CA305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58529" y="4147477"/>
              <a:ext cx="2292350" cy="114345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B419D104-6222-DCC3-5101-61D952DECC93}"/>
              </a:ext>
            </a:extLst>
          </p:cNvPr>
          <p:cNvSpPr txBox="1"/>
          <p:nvPr/>
        </p:nvSpPr>
        <p:spPr>
          <a:xfrm>
            <a:off x="987552" y="4662243"/>
            <a:ext cx="10216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Gradient boosting is powerful, but it’s a poor extrapolator. </a:t>
            </a:r>
          </a:p>
          <a:p>
            <a:pPr algn="ctr"/>
            <a:endParaRPr lang="en-US" dirty="0">
              <a:solidFill>
                <a:srgbClr val="000000"/>
              </a:solidFill>
            </a:endParaRPr>
          </a:p>
          <a:p>
            <a:pPr algn="ctr"/>
            <a:r>
              <a:rPr lang="en-US" dirty="0">
                <a:solidFill>
                  <a:srgbClr val="000000"/>
                </a:solidFill>
              </a:rPr>
              <a:t>Since it’s built on decision trees, it predicts from nearby data rather than extending patterns like a neural network.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0792155-54F9-79EE-C2F7-95FBF177A122}"/>
              </a:ext>
            </a:extLst>
          </p:cNvPr>
          <p:cNvGrpSpPr/>
          <p:nvPr/>
        </p:nvGrpSpPr>
        <p:grpSpPr>
          <a:xfrm>
            <a:off x="517201" y="1769500"/>
            <a:ext cx="2847030" cy="2371609"/>
            <a:chOff x="2304031" y="1927996"/>
            <a:chExt cx="2847030" cy="237160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4D20C82-06DB-1639-F2FD-38DB2024A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04031" y="1927996"/>
              <a:ext cx="2847030" cy="226302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C21020C-3ABD-9EF8-DE73-5F4ABD1A1D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10740" y="4185260"/>
              <a:ext cx="2292350" cy="114345"/>
            </a:xfrm>
            <a:prstGeom prst="rect">
              <a:avLst/>
            </a:prstGeom>
          </p:spPr>
        </p:pic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9DF6F98-558E-704D-E795-D08A9EA550B3}"/>
              </a:ext>
            </a:extLst>
          </p:cNvPr>
          <p:cNvCxnSpPr/>
          <p:nvPr/>
        </p:nvCxnSpPr>
        <p:spPr>
          <a:xfrm flipV="1">
            <a:off x="4411905" y="3319670"/>
            <a:ext cx="1684095" cy="134257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39960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1D513F-631D-0E56-A1C1-56154FEE35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8DA07-26EB-8CA0-6455-5CAB2D52E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4012"/>
            <a:ext cx="10515600" cy="646331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ML storm time density modeling</a:t>
            </a:r>
          </a:p>
        </p:txBody>
      </p:sp>
      <p:pic>
        <p:nvPicPr>
          <p:cNvPr id="6" name="density_modeling_storm_comparison_nov23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23F45395-15CB-1635-2088-E384CC05F7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84037" y="730343"/>
            <a:ext cx="5623925" cy="562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334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81C179-197A-032C-4C86-B29AD682F7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9268A9B-0F78-BC98-9CEC-9F4205923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Correlation and </a:t>
            </a:r>
            <a:r>
              <a:rPr lang="en-US" dirty="0" err="1"/>
              <a:t>Rsquared</a:t>
            </a:r>
            <a:r>
              <a:rPr lang="en-US" dirty="0"/>
              <a:t> difference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3B9612-D4F4-3727-77F3-66901CD38D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3378" y="789089"/>
            <a:ext cx="9245243" cy="5777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0660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Baseline empirical models</a:t>
            </a:r>
            <a:endParaRPr lang="sv-S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086F9F-6458-4D01-C29E-38B25A4B8369}"/>
              </a:ext>
            </a:extLst>
          </p:cNvPr>
          <p:cNvSpPr txBox="1"/>
          <p:nvPr/>
        </p:nvSpPr>
        <p:spPr>
          <a:xfrm>
            <a:off x="117793" y="5902913"/>
            <a:ext cx="22839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000000"/>
                </a:solidFill>
              </a:rPr>
              <a:t>Tsyganenko</a:t>
            </a:r>
            <a:r>
              <a:rPr lang="en-US" sz="1400" dirty="0">
                <a:solidFill>
                  <a:srgbClr val="000000"/>
                </a:solidFill>
              </a:rPr>
              <a:t> &amp; Mukai 2003</a:t>
            </a:r>
          </a:p>
        </p:txBody>
      </p:sp>
      <p:pic>
        <p:nvPicPr>
          <p:cNvPr id="9" name="Picture 2" descr="Details are in the caption following the image">
            <a:extLst>
              <a:ext uri="{FF2B5EF4-FFF2-40B4-BE49-F238E27FC236}">
                <a16:creationId xmlns:a16="http://schemas.microsoft.com/office/drawing/2014/main" id="{F5F58A44-E538-175A-BF64-56E80D17B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93" y="767936"/>
            <a:ext cx="5117147" cy="5134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Details are in the caption following the image">
            <a:extLst>
              <a:ext uri="{FF2B5EF4-FFF2-40B4-BE49-F238E27FC236}">
                <a16:creationId xmlns:a16="http://schemas.microsoft.com/office/drawing/2014/main" id="{AAE3DD46-E942-6012-B6D2-FCECAB25EA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15"/>
          <a:stretch/>
        </p:blipFill>
        <p:spPr bwMode="auto">
          <a:xfrm>
            <a:off x="5463977" y="891466"/>
            <a:ext cx="6344344" cy="322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06BECC3-35FD-858A-C643-061ED2E9E2A8}"/>
              </a:ext>
            </a:extLst>
          </p:cNvPr>
          <p:cNvSpPr txBox="1"/>
          <p:nvPr/>
        </p:nvSpPr>
        <p:spPr>
          <a:xfrm>
            <a:off x="7934221" y="3931079"/>
            <a:ext cx="35688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Dubyagin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+ 2016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B19AC5-6479-AC08-0789-88AE35D23218}"/>
              </a:ext>
            </a:extLst>
          </p:cNvPr>
          <p:cNvSpPr txBox="1"/>
          <p:nvPr/>
        </p:nvSpPr>
        <p:spPr>
          <a:xfrm>
            <a:off x="5234940" y="4287086"/>
            <a:ext cx="713308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u="sng" dirty="0">
                <a:solidFill>
                  <a:srgbClr val="000000"/>
                </a:solidFill>
              </a:rPr>
              <a:t>Why keep working on this?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700" dirty="0">
                <a:solidFill>
                  <a:srgbClr val="000000"/>
                </a:solidFill>
              </a:rPr>
              <a:t>More Data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700" dirty="0">
                <a:solidFill>
                  <a:srgbClr val="000000"/>
                </a:solidFill>
              </a:rPr>
              <a:t>No MMS Model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700" dirty="0">
                <a:solidFill>
                  <a:srgbClr val="000000"/>
                </a:solidFill>
              </a:rPr>
              <a:t>These models don’t include time history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700" dirty="0">
                <a:solidFill>
                  <a:srgbClr val="000000"/>
                </a:solidFill>
              </a:rPr>
              <a:t>New methods can utilize non-linear relationship of input space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700" dirty="0">
                <a:solidFill>
                  <a:srgbClr val="000000"/>
                </a:solidFill>
              </a:rPr>
              <a:t>We can learn more now based on feature evaluation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35A6638-9BE2-CA6C-9B80-D22A4F5B308F}"/>
              </a:ext>
            </a:extLst>
          </p:cNvPr>
          <p:cNvSpPr txBox="1"/>
          <p:nvPr/>
        </p:nvSpPr>
        <p:spPr>
          <a:xfrm>
            <a:off x="1206553" y="470946"/>
            <a:ext cx="2390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Modelled with </a:t>
            </a:r>
            <a:r>
              <a:rPr lang="en-US" dirty="0" err="1">
                <a:solidFill>
                  <a:srgbClr val="000000"/>
                </a:solidFill>
              </a:rPr>
              <a:t>Geotail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81CA23-676F-B60B-6DE4-E258D8B8A9A2}"/>
              </a:ext>
            </a:extLst>
          </p:cNvPr>
          <p:cNvSpPr txBox="1"/>
          <p:nvPr/>
        </p:nvSpPr>
        <p:spPr>
          <a:xfrm>
            <a:off x="7606285" y="536030"/>
            <a:ext cx="2527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Modelled with THEMIS</a:t>
            </a:r>
          </a:p>
        </p:txBody>
      </p:sp>
    </p:spTree>
    <p:extLst>
      <p:ext uri="{BB962C8B-B14F-4D97-AF65-F5344CB8AC3E}">
        <p14:creationId xmlns:p14="http://schemas.microsoft.com/office/powerpoint/2010/main" val="34394635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CDD609-BE82-BE24-A57A-361ED1A928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FD825-6283-3983-2781-3FE9177B2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4013"/>
            <a:ext cx="10515600" cy="664318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Goal of Presentation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BB0E09-E133-40C9-47E4-7AFCBB37B38A}"/>
              </a:ext>
            </a:extLst>
          </p:cNvPr>
          <p:cNvSpPr txBox="1"/>
          <p:nvPr/>
        </p:nvSpPr>
        <p:spPr>
          <a:xfrm>
            <a:off x="696037" y="671212"/>
            <a:ext cx="10657763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Spark a discussion on problems we have with data-driven modeling.</a:t>
            </a:r>
            <a:endParaRPr lang="en-US" altLang="en-US" sz="2000" dirty="0">
              <a:latin typeface="Arial" panose="020B0604020202020204" pitchFamily="34" charset="0"/>
            </a:endParaRPr>
          </a:p>
          <a:p>
            <a:endParaRPr lang="en-US" sz="2000" b="1" dirty="0">
              <a:solidFill>
                <a:srgbClr val="000000"/>
              </a:solidFill>
            </a:endParaRPr>
          </a:p>
          <a:p>
            <a:endParaRPr lang="en-US" sz="2000" b="1" dirty="0">
              <a:solidFill>
                <a:srgbClr val="000000"/>
              </a:solidFill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🔹 </a:t>
            </a:r>
            <a:r>
              <a:rPr lang="en-US" altLang="en-US" sz="2000" b="1" dirty="0">
                <a:solidFill>
                  <a:srgbClr val="000000"/>
                </a:solidFill>
                <a:latin typeface="Arial" panose="020B0604020202020204" pitchFamily="34" charset="0"/>
              </a:rPr>
              <a:t>Evaluating Models</a:t>
            </a:r>
            <a:b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en-US" altLang="en-US" sz="2000" i="1" dirty="0">
                <a:solidFill>
                  <a:srgbClr val="000000"/>
                </a:solidFill>
                <a:latin typeface="Arial" panose="020B0604020202020204" pitchFamily="34" charset="0"/>
              </a:rPr>
              <a:t>What do our typical metrics really tell us about predictive power?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000" dirty="0"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🔹 </a:t>
            </a:r>
            <a:r>
              <a:rPr lang="en-US" altLang="en-US" sz="2000" b="1" dirty="0">
                <a:solidFill>
                  <a:srgbClr val="000000"/>
                </a:solidFill>
                <a:latin typeface="Arial" panose="020B0604020202020204" pitchFamily="34" charset="0"/>
              </a:rPr>
              <a:t>Outliers &amp; Sampling</a:t>
            </a:r>
            <a:b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en-US" altLang="en-US" sz="2000" i="1" dirty="0">
                <a:solidFill>
                  <a:srgbClr val="000000"/>
                </a:solidFill>
                <a:latin typeface="Arial" panose="020B0604020202020204" pitchFamily="34" charset="0"/>
              </a:rPr>
              <a:t>How should we treat rare events? Can we expand or restrict our dataset meaningfully?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000" dirty="0"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🔹 </a:t>
            </a:r>
            <a:r>
              <a:rPr lang="en-US" altLang="en-US" sz="2000" b="1" dirty="0">
                <a:solidFill>
                  <a:srgbClr val="000000"/>
                </a:solidFill>
                <a:latin typeface="Arial" panose="020B0604020202020204" pitchFamily="34" charset="0"/>
              </a:rPr>
              <a:t>Ground Truth in Space</a:t>
            </a:r>
            <a:b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en-US" altLang="en-US" sz="2000" i="1" dirty="0">
                <a:solidFill>
                  <a:srgbClr val="000000"/>
                </a:solidFill>
                <a:latin typeface="Arial" panose="020B0604020202020204" pitchFamily="34" charset="0"/>
              </a:rPr>
              <a:t>How do we use in-situ data, and what counts as “truth” relative to model performance?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000" dirty="0"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🔹 </a:t>
            </a:r>
            <a:r>
              <a:rPr lang="en-US" altLang="en-US" sz="2000" b="1" dirty="0">
                <a:solidFill>
                  <a:srgbClr val="000000"/>
                </a:solidFill>
                <a:latin typeface="Arial" panose="020B0604020202020204" pitchFamily="34" charset="0"/>
              </a:rPr>
              <a:t>Model Architectures</a:t>
            </a:r>
            <a:b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en-US" altLang="en-US" sz="2000" i="1" dirty="0">
                <a:solidFill>
                  <a:srgbClr val="000000"/>
                </a:solidFill>
                <a:latin typeface="Arial" panose="020B0604020202020204" pitchFamily="34" charset="0"/>
              </a:rPr>
              <a:t>Do architectures always drive performance? or do data and physics matter more?</a:t>
            </a:r>
            <a:endParaRPr lang="en-US" altLang="en-US" sz="2000" dirty="0">
              <a:latin typeface="Arial" panose="020B0604020202020204" pitchFamily="34" charset="0"/>
            </a:endParaRPr>
          </a:p>
          <a:p>
            <a:endParaRPr lang="en-US" sz="2000" b="1" dirty="0">
              <a:solidFill>
                <a:srgbClr val="000000"/>
              </a:solidFill>
            </a:endParaRPr>
          </a:p>
          <a:p>
            <a:pPr marL="342900" indent="-342900">
              <a:buFontTx/>
              <a:buChar char="-"/>
            </a:pPr>
            <a:endParaRPr lang="en-US" sz="2000" b="1" dirty="0">
              <a:solidFill>
                <a:srgbClr val="000000"/>
              </a:solidFill>
            </a:endParaRPr>
          </a:p>
          <a:p>
            <a:endParaRPr lang="en-US" sz="2000" dirty="0"/>
          </a:p>
          <a:p>
            <a:pPr algn="ctr">
              <a:defRPr sz="1800"/>
            </a:pPr>
            <a:r>
              <a:rPr lang="en-US" sz="2000" i="1" dirty="0">
                <a:solidFill>
                  <a:srgbClr val="000000"/>
                </a:solidFill>
              </a:rPr>
              <a:t>All these questions will be discussed through the challenge of predicting Earth’s plasma sheet properties from solar wind and geomagnetic conditions</a:t>
            </a:r>
          </a:p>
        </p:txBody>
      </p:sp>
    </p:spTree>
    <p:extLst>
      <p:ext uri="{BB962C8B-B14F-4D97-AF65-F5344CB8AC3E}">
        <p14:creationId xmlns:p14="http://schemas.microsoft.com/office/powerpoint/2010/main" val="42787496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2B5BA-772B-887E-01C2-00F59213E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Model Feature importance storm vs quiet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A23023-F94B-4E66-3CE7-07108353E1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656" y="2580507"/>
            <a:ext cx="5769429" cy="34312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3A7927-0402-1194-E794-4E2EBA25E6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5886" y="2580507"/>
            <a:ext cx="6302302" cy="36169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F3BB5B4-B35A-DC41-7815-D178F8CC4B92}"/>
              </a:ext>
            </a:extLst>
          </p:cNvPr>
          <p:cNvSpPr txBox="1"/>
          <p:nvPr/>
        </p:nvSpPr>
        <p:spPr>
          <a:xfrm>
            <a:off x="396885" y="1668655"/>
            <a:ext cx="11572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In other words, the increased upstream density (-1h) had a greater impact during the storm than the SC location.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56F015-6B7E-A45C-DF6A-388DBA68117E}"/>
              </a:ext>
            </a:extLst>
          </p:cNvPr>
          <p:cNvSpPr txBox="1"/>
          <p:nvPr/>
        </p:nvSpPr>
        <p:spPr>
          <a:xfrm>
            <a:off x="2047700" y="6197416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00000"/>
                </a:solidFill>
              </a:rPr>
              <a:t>X_test_storm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CD2518-504A-6111-6CC0-B52D84416F4B}"/>
              </a:ext>
            </a:extLst>
          </p:cNvPr>
          <p:cNvSpPr txBox="1"/>
          <p:nvPr/>
        </p:nvSpPr>
        <p:spPr>
          <a:xfrm>
            <a:off x="7462633" y="6197416"/>
            <a:ext cx="35715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solidFill>
                  <a:srgbClr val="000000"/>
                </a:solidFill>
              </a:rPr>
              <a:t>X_test_total</a:t>
            </a:r>
            <a:r>
              <a:rPr lang="en-US" dirty="0">
                <a:solidFill>
                  <a:srgbClr val="0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13049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44F08E3-80ED-B6BD-8DA6-3597C9EAE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Classifying plasma sheet is not trivial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21CD2C-588E-5AD2-C253-0218DD5681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8623"/>
          <a:stretch/>
        </p:blipFill>
        <p:spPr>
          <a:xfrm>
            <a:off x="928841" y="1478740"/>
            <a:ext cx="10328573" cy="49677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00DCDB-A483-863B-2D79-956B44FD1366}"/>
              </a:ext>
            </a:extLst>
          </p:cNvPr>
          <p:cNvSpPr txBox="1"/>
          <p:nvPr/>
        </p:nvSpPr>
        <p:spPr>
          <a:xfrm>
            <a:off x="406907" y="5942893"/>
            <a:ext cx="5426965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u="sng" dirty="0">
                <a:solidFill>
                  <a:schemeClr val="tx1"/>
                </a:solidFill>
              </a:rPr>
              <a:t>Note</a:t>
            </a:r>
            <a:r>
              <a:rPr lang="en-US" sz="1200" dirty="0">
                <a:solidFill>
                  <a:schemeClr val="tx1"/>
                </a:solidFill>
              </a:rPr>
              <a:t> Vo+2023, had a multi-step process based on interval, this is just using the point-by-point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2984666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2CB601-6798-EE56-D0E8-0D6DD0A12D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0E7B179-A851-FF66-7E29-9EAC7FAA2D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914" y="-1"/>
            <a:ext cx="11196286" cy="6858001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600" dirty="0"/>
              <a:t>Storm Time Behavior and Importance of Outliers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51C705-4171-6A7C-D481-2664D69B7C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7965" y="128077"/>
            <a:ext cx="6196070" cy="2779266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B22C180A-B619-5FA6-7CE7-B3B42D255937}"/>
              </a:ext>
            </a:extLst>
          </p:cNvPr>
          <p:cNvSpPr/>
          <p:nvPr/>
        </p:nvSpPr>
        <p:spPr>
          <a:xfrm>
            <a:off x="6832315" y="-1"/>
            <a:ext cx="1366463" cy="211647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06D4D5-D980-1F93-EF36-26919B705206}"/>
              </a:ext>
            </a:extLst>
          </p:cNvPr>
          <p:cNvSpPr txBox="1"/>
          <p:nvPr/>
        </p:nvSpPr>
        <p:spPr>
          <a:xfrm>
            <a:off x="791110" y="4438436"/>
            <a:ext cx="1119628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The Problem: </a:t>
            </a:r>
            <a:r>
              <a:rPr lang="en-US" dirty="0">
                <a:solidFill>
                  <a:srgbClr val="000000"/>
                </a:solidFill>
              </a:rPr>
              <a:t>We use </a:t>
            </a:r>
            <a:r>
              <a:rPr lang="en-US" dirty="0">
                <a:solidFill>
                  <a:srgbClr val="0005FF"/>
                </a:solidFill>
              </a:rPr>
              <a:t>static thresholds for dynamic </a:t>
            </a:r>
            <a:r>
              <a:rPr lang="en-US" dirty="0" err="1">
                <a:solidFill>
                  <a:srgbClr val="0005FF"/>
                </a:solidFill>
              </a:rPr>
              <a:t>environents</a:t>
            </a:r>
            <a:r>
              <a:rPr lang="en-US" dirty="0">
                <a:solidFill>
                  <a:srgbClr val="000000"/>
                </a:solidFill>
              </a:rPr>
              <a:t>.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b="1" dirty="0">
                <a:solidFill>
                  <a:srgbClr val="000000"/>
                </a:solidFill>
              </a:rPr>
              <a:t>The Risk: </a:t>
            </a:r>
            <a:r>
              <a:rPr lang="en-US" dirty="0">
                <a:solidFill>
                  <a:srgbClr val="000000"/>
                </a:solidFill>
              </a:rPr>
              <a:t>Therefore we can </a:t>
            </a:r>
            <a:r>
              <a:rPr lang="en-US" dirty="0">
                <a:solidFill>
                  <a:srgbClr val="0005FF"/>
                </a:solidFill>
              </a:rPr>
              <a:t>mistakenly remove the crucial "stormtime </a:t>
            </a:r>
            <a:r>
              <a:rPr lang="en-US" dirty="0" err="1">
                <a:solidFill>
                  <a:srgbClr val="0005FF"/>
                </a:solidFill>
              </a:rPr>
              <a:t>plasmasheet</a:t>
            </a:r>
            <a:r>
              <a:rPr lang="en-US" dirty="0">
                <a:solidFill>
                  <a:srgbClr val="0005FF"/>
                </a:solidFill>
              </a:rPr>
              <a:t>.”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b="1" dirty="0">
                <a:solidFill>
                  <a:srgbClr val="000000"/>
                </a:solidFill>
              </a:rPr>
              <a:t>The "Solution": </a:t>
            </a:r>
            <a:r>
              <a:rPr lang="en-US" dirty="0">
                <a:solidFill>
                  <a:srgbClr val="FF3B3B"/>
                </a:solidFill>
              </a:rPr>
              <a:t>Manually find the missing data and add it to the dataset</a:t>
            </a:r>
            <a:r>
              <a:rPr lang="en-US" dirty="0">
                <a:solidFill>
                  <a:srgbClr val="000000"/>
                </a:solidFill>
              </a:rPr>
              <a:t>.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i="1" dirty="0">
                <a:solidFill>
                  <a:srgbClr val="000000"/>
                </a:solidFill>
              </a:rPr>
              <a:t>Strict CPS (e.g., Ohtani et al., 2008 Raptis et al., 2024) &amp; Flexible CPS (e.g., Richard et al., 2022)</a:t>
            </a:r>
          </a:p>
        </p:txBody>
      </p:sp>
    </p:spTree>
    <p:extLst>
      <p:ext uri="{BB962C8B-B14F-4D97-AF65-F5344CB8AC3E}">
        <p14:creationId xmlns:p14="http://schemas.microsoft.com/office/powerpoint/2010/main" val="41740220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Next step: 2D modeling</a:t>
            </a:r>
            <a:endParaRPr lang="sv-S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66E478-8CF1-1157-0838-EFBA822B70F4}"/>
              </a:ext>
            </a:extLst>
          </p:cNvPr>
          <p:cNvSpPr txBox="1"/>
          <p:nvPr/>
        </p:nvSpPr>
        <p:spPr>
          <a:xfrm>
            <a:off x="89910" y="5042879"/>
            <a:ext cx="55621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Input: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x: Different solar wind features (e.g., n, B, etc.) + geomagnetic indices including time history up to 6h</a:t>
            </a:r>
          </a:p>
          <a:p>
            <a:r>
              <a:rPr lang="en-US" dirty="0">
                <a:solidFill>
                  <a:srgbClr val="000000"/>
                </a:solidFill>
              </a:rPr>
              <a:t>r: Location of SC measuring output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3CD5313-3A0B-36E1-95D9-DCDA4276124D}"/>
              </a:ext>
            </a:extLst>
          </p:cNvPr>
          <p:cNvGrpSpPr/>
          <p:nvPr/>
        </p:nvGrpSpPr>
        <p:grpSpPr>
          <a:xfrm>
            <a:off x="2005392" y="1288381"/>
            <a:ext cx="8203883" cy="3580713"/>
            <a:chOff x="211816" y="1288381"/>
            <a:chExt cx="8203883" cy="358071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FCFE18A-73EB-93F1-BC42-FCCDC3556D2E}"/>
                </a:ext>
              </a:extLst>
            </p:cNvPr>
            <p:cNvSpPr/>
            <p:nvPr/>
          </p:nvSpPr>
          <p:spPr>
            <a:xfrm>
              <a:off x="211816" y="2311400"/>
              <a:ext cx="2838735" cy="2552700"/>
            </a:xfrm>
            <a:prstGeom prst="rect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E436333-68E4-7CFC-29C8-5A9143A51B0B}"/>
                </a:ext>
              </a:extLst>
            </p:cNvPr>
            <p:cNvSpPr/>
            <p:nvPr/>
          </p:nvSpPr>
          <p:spPr>
            <a:xfrm>
              <a:off x="3325388" y="2316394"/>
              <a:ext cx="2076598" cy="2552700"/>
            </a:xfrm>
            <a:prstGeom prst="rect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582E47B-6D01-1F10-7D74-42819D615315}"/>
                </a:ext>
              </a:extLst>
            </p:cNvPr>
            <p:cNvSpPr txBox="1"/>
            <p:nvPr/>
          </p:nvSpPr>
          <p:spPr>
            <a:xfrm>
              <a:off x="6018135" y="1288381"/>
              <a:ext cx="187423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u="sng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Output</a:t>
              </a:r>
            </a:p>
            <a:p>
              <a:pPr algn="ctr"/>
              <a:r>
                <a:rPr lang="en-US" sz="20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Plasma Sheet</a:t>
              </a:r>
            </a:p>
            <a:p>
              <a:pPr algn="ctr"/>
              <a:r>
                <a:rPr lang="en-US" sz="20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Quantity</a:t>
              </a:r>
              <a:endPara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568B270-F75E-2585-325F-7A44BB7CC520}"/>
                </a:ext>
              </a:extLst>
            </p:cNvPr>
            <p:cNvSpPr/>
            <p:nvPr/>
          </p:nvSpPr>
          <p:spPr>
            <a:xfrm>
              <a:off x="5576964" y="2316394"/>
              <a:ext cx="2838735" cy="2552700"/>
            </a:xfrm>
            <a:prstGeom prst="rect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1D41EC2-EA3A-BA73-7018-6E6071623F3B}"/>
                </a:ext>
              </a:extLst>
            </p:cNvPr>
            <p:cNvSpPr txBox="1"/>
            <p:nvPr/>
          </p:nvSpPr>
          <p:spPr>
            <a:xfrm>
              <a:off x="2950504" y="1531764"/>
              <a:ext cx="274145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u="sng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Dense Neural Network</a:t>
              </a:r>
            </a:p>
            <a:p>
              <a:pPr algn="ctr"/>
              <a:r>
                <a:rPr lang="en-US" sz="2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Regression</a:t>
              </a:r>
              <a:endParaRPr lang="en-US" sz="2000" dirty="0">
                <a:solidFill>
                  <a:prstClr val="black"/>
                </a:solidFill>
                <a:latin typeface="Garamond Premr Pro" panose="02020402060506020403" pitchFamily="18" charset="0"/>
              </a:endParaRP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8FD4BD8B-33A7-1B78-D105-DA547F4BC919}"/>
                </a:ext>
              </a:extLst>
            </p:cNvPr>
            <p:cNvCxnSpPr>
              <a:cxnSpLocks/>
            </p:cNvCxnSpPr>
            <p:nvPr/>
          </p:nvCxnSpPr>
          <p:spPr>
            <a:xfrm>
              <a:off x="2064490" y="3587288"/>
              <a:ext cx="1108890" cy="462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8" name="Flowchart: Connector 117">
              <a:extLst>
                <a:ext uri="{FF2B5EF4-FFF2-40B4-BE49-F238E27FC236}">
                  <a16:creationId xmlns:a16="http://schemas.microsoft.com/office/drawing/2014/main" id="{033F727B-6F99-0DC7-327E-056FD17702A0}"/>
                </a:ext>
              </a:extLst>
            </p:cNvPr>
            <p:cNvSpPr/>
            <p:nvPr/>
          </p:nvSpPr>
          <p:spPr>
            <a:xfrm>
              <a:off x="3401268" y="3333916"/>
              <a:ext cx="457200" cy="457200"/>
            </a:xfrm>
            <a:prstGeom prst="flowChartConnector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lowchart: Connector 118">
              <a:extLst>
                <a:ext uri="{FF2B5EF4-FFF2-40B4-BE49-F238E27FC236}">
                  <a16:creationId xmlns:a16="http://schemas.microsoft.com/office/drawing/2014/main" id="{8C26D3C0-B7DB-67A0-9203-32D43AFDCBB5}"/>
                </a:ext>
              </a:extLst>
            </p:cNvPr>
            <p:cNvSpPr/>
            <p:nvPr/>
          </p:nvSpPr>
          <p:spPr>
            <a:xfrm>
              <a:off x="3401268" y="4019716"/>
              <a:ext cx="457200" cy="457200"/>
            </a:xfrm>
            <a:prstGeom prst="flowChartConnector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lowchart: Connector 119">
              <a:extLst>
                <a:ext uri="{FF2B5EF4-FFF2-40B4-BE49-F238E27FC236}">
                  <a16:creationId xmlns:a16="http://schemas.microsoft.com/office/drawing/2014/main" id="{31997A16-6179-007E-1144-530CAC9D5744}"/>
                </a:ext>
              </a:extLst>
            </p:cNvPr>
            <p:cNvSpPr/>
            <p:nvPr/>
          </p:nvSpPr>
          <p:spPr>
            <a:xfrm>
              <a:off x="4056455" y="3591515"/>
              <a:ext cx="457200" cy="457200"/>
            </a:xfrm>
            <a:prstGeom prst="flowChartConnector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lowchart: Connector 120">
              <a:extLst>
                <a:ext uri="{FF2B5EF4-FFF2-40B4-BE49-F238E27FC236}">
                  <a16:creationId xmlns:a16="http://schemas.microsoft.com/office/drawing/2014/main" id="{16E811A9-B548-EF70-0578-E162BFF30C75}"/>
                </a:ext>
              </a:extLst>
            </p:cNvPr>
            <p:cNvSpPr/>
            <p:nvPr/>
          </p:nvSpPr>
          <p:spPr>
            <a:xfrm>
              <a:off x="3402057" y="2654711"/>
              <a:ext cx="457200" cy="457200"/>
            </a:xfrm>
            <a:prstGeom prst="flowChartConnector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lowchart: Connector 121">
              <a:extLst>
                <a:ext uri="{FF2B5EF4-FFF2-40B4-BE49-F238E27FC236}">
                  <a16:creationId xmlns:a16="http://schemas.microsoft.com/office/drawing/2014/main" id="{39754E31-4E66-2BC3-A37B-74E2E736C1F6}"/>
                </a:ext>
              </a:extLst>
            </p:cNvPr>
            <p:cNvSpPr/>
            <p:nvPr/>
          </p:nvSpPr>
          <p:spPr>
            <a:xfrm>
              <a:off x="4061588" y="2883311"/>
              <a:ext cx="457200" cy="457200"/>
            </a:xfrm>
            <a:prstGeom prst="flowChartConnector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58ADA529-AD1A-667E-1FD8-CC5BAF3F279E}"/>
                    </a:ext>
                  </a:extLst>
                </p:cNvPr>
                <p:cNvSpPr txBox="1"/>
                <p:nvPr/>
              </p:nvSpPr>
              <p:spPr>
                <a:xfrm>
                  <a:off x="4706052" y="3383044"/>
                  <a:ext cx="41068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</m:oMath>
                    </m:oMathPara>
                  </a14:m>
                  <a:endParaRPr lang="en-US" dirty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1352779E-BA51-0760-A931-2F0AC3379B0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06052" y="3383044"/>
                  <a:ext cx="410689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4E69F1C6-02EA-B911-F296-3AD758CE3BDC}"/>
                </a:ext>
              </a:extLst>
            </p:cNvPr>
            <p:cNvCxnSpPr>
              <a:stCxn id="23" idx="3"/>
            </p:cNvCxnSpPr>
            <p:nvPr/>
          </p:nvCxnSpPr>
          <p:spPr>
            <a:xfrm>
              <a:off x="5116741" y="3567710"/>
              <a:ext cx="707573" cy="1824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0E70FB34-EA83-B116-4E74-C0FE70141CDC}"/>
                </a:ext>
              </a:extLst>
            </p:cNvPr>
            <p:cNvCxnSpPr>
              <a:stCxn id="21" idx="6"/>
              <a:endCxn id="22" idx="2"/>
            </p:cNvCxnSpPr>
            <p:nvPr/>
          </p:nvCxnSpPr>
          <p:spPr>
            <a:xfrm>
              <a:off x="3859257" y="2883311"/>
              <a:ext cx="202331" cy="22860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FFB26570-D2A2-B1F8-4BD6-BC37C98BBF8B}"/>
                </a:ext>
              </a:extLst>
            </p:cNvPr>
            <p:cNvCxnSpPr>
              <a:stCxn id="18" idx="6"/>
              <a:endCxn id="22" idx="2"/>
            </p:cNvCxnSpPr>
            <p:nvPr/>
          </p:nvCxnSpPr>
          <p:spPr>
            <a:xfrm flipV="1">
              <a:off x="3858468" y="3111911"/>
              <a:ext cx="203120" cy="45060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BA9866FC-394A-4A47-41C6-86CD9E5C3D45}"/>
                </a:ext>
              </a:extLst>
            </p:cNvPr>
            <p:cNvCxnSpPr>
              <a:stCxn id="19" idx="6"/>
              <a:endCxn id="22" idx="2"/>
            </p:cNvCxnSpPr>
            <p:nvPr/>
          </p:nvCxnSpPr>
          <p:spPr>
            <a:xfrm flipV="1">
              <a:off x="3858468" y="3111911"/>
              <a:ext cx="203120" cy="113640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41E98AA-E55F-2967-C937-6F302643EE21}"/>
                </a:ext>
              </a:extLst>
            </p:cNvPr>
            <p:cNvCxnSpPr>
              <a:stCxn id="21" idx="6"/>
              <a:endCxn id="20" idx="2"/>
            </p:cNvCxnSpPr>
            <p:nvPr/>
          </p:nvCxnSpPr>
          <p:spPr>
            <a:xfrm>
              <a:off x="3859257" y="2883311"/>
              <a:ext cx="197198" cy="93680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ED2AE8C-3573-FA6D-EDA9-F42053B90FC2}"/>
                </a:ext>
              </a:extLst>
            </p:cNvPr>
            <p:cNvCxnSpPr>
              <a:stCxn id="18" idx="6"/>
              <a:endCxn id="20" idx="2"/>
            </p:cNvCxnSpPr>
            <p:nvPr/>
          </p:nvCxnSpPr>
          <p:spPr>
            <a:xfrm>
              <a:off x="3858468" y="3562516"/>
              <a:ext cx="197987" cy="25759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7F98F45-9D75-A366-4D80-31F4C8A3B78B}"/>
                </a:ext>
              </a:extLst>
            </p:cNvPr>
            <p:cNvCxnSpPr>
              <a:stCxn id="19" idx="6"/>
              <a:endCxn id="20" idx="2"/>
            </p:cNvCxnSpPr>
            <p:nvPr/>
          </p:nvCxnSpPr>
          <p:spPr>
            <a:xfrm flipV="1">
              <a:off x="3858468" y="3820115"/>
              <a:ext cx="197987" cy="428201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DE26C393-45AE-CE8C-973E-DCE4932B94B0}"/>
                    </a:ext>
                  </a:extLst>
                </p:cNvPr>
                <p:cNvSpPr txBox="1"/>
                <p:nvPr/>
              </p:nvSpPr>
              <p:spPr>
                <a:xfrm>
                  <a:off x="6572835" y="3384868"/>
                  <a:ext cx="764829" cy="369332"/>
                </a:xfrm>
                <a:prstGeom prst="rect">
                  <a:avLst/>
                </a:prstGeom>
                <a:noFill/>
                <a:ln w="19050"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1800" b="0" i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DE26C393-45AE-CE8C-973E-DCE4932B94B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72835" y="3384868"/>
                  <a:ext cx="764829" cy="369332"/>
                </a:xfrm>
                <a:prstGeom prst="rect">
                  <a:avLst/>
                </a:prstGeom>
                <a:blipFill>
                  <a:blip r:embed="rId6"/>
                  <a:stretch>
                    <a:fillRect b="-13333"/>
                  </a:stretch>
                </a:blipFill>
                <a:ln w="190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349EFEED-3A83-319F-1920-0A750ABDC4F2}"/>
                    </a:ext>
                  </a:extLst>
                </p:cNvPr>
                <p:cNvSpPr txBox="1"/>
                <p:nvPr/>
              </p:nvSpPr>
              <p:spPr>
                <a:xfrm>
                  <a:off x="856551" y="2837527"/>
                  <a:ext cx="1133708" cy="1450462"/>
                </a:xfrm>
                <a:prstGeom prst="rect">
                  <a:avLst/>
                </a:prstGeom>
                <a:noFill/>
                <a:ln w="19050"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endParaRPr lang="en-US" sz="2000" dirty="0">
                    <a:solidFill>
                      <a:srgbClr val="000000"/>
                    </a:solidFill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200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x</m:t>
                                  </m:r>
                                </m:e>
                                <m:sub>
                                  <m:r>
                                    <a:rPr lang="en-US" sz="2000" b="0" i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+5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r>
                                <a:rPr lang="en-US" sz="2000" b="0" i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⋮</m:t>
                              </m:r>
                            </m:e>
                          </m:mr>
                          <m:mr>
                            <m:e>
                              <m:eqArr>
                                <m:eqArrPr>
                                  <m:ctrlPr>
                                    <a:rPr lang="en-US" sz="20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eqArrPr>
                                <m:e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000" b="0" i="0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x</m:t>
                                      </m:r>
                                    </m:e>
                                    <m:sub>
                                      <m:r>
                                        <a:rPr lang="en-US" sz="2000" b="0" i="0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−3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65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000" b="0" i="1" strike="sngStrike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trike="sngStrike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sz="2000" b="0" i="1" strike="sngStrike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  <m:r>
                                    <a:rPr lang="en-US" sz="2000" b="0" i="1" strike="sngStrike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sz="2000" i="1" strike="sngStrike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strike="sngStrike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sz="2000" b="0" i="1" strike="sngStrike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  <m:r>
                                    <a:rPr lang="en-US" sz="2000" b="0" i="1" strike="sngStrike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sz="2000" i="1" strike="sngStrike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strike="sngStrike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sz="2000" b="0" i="1" strike="sngStrike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𝑧</m:t>
                                      </m:r>
                                    </m:sub>
                                  </m:sSub>
                                </m:e>
                              </m:eqArr>
                            </m:e>
                          </m:mr>
                        </m:m>
                      </m:oMath>
                    </m:oMathPara>
                  </a14:m>
                  <a:endParaRPr lang="en-US" sz="2000" dirty="0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349EFEED-3A83-319F-1920-0A750ABDC4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6551" y="2837527"/>
                  <a:ext cx="1133708" cy="1450462"/>
                </a:xfrm>
                <a:prstGeom prst="rect">
                  <a:avLst/>
                </a:prstGeom>
                <a:blipFill>
                  <a:blip r:embed="rId7"/>
                  <a:stretch>
                    <a:fillRect b="-870"/>
                  </a:stretch>
                </a:blipFill>
                <a:ln w="190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1C8602A8-FBDA-ABFC-9B9F-75231E76F63B}"/>
              </a:ext>
            </a:extLst>
          </p:cNvPr>
          <p:cNvSpPr txBox="1"/>
          <p:nvPr/>
        </p:nvSpPr>
        <p:spPr>
          <a:xfrm>
            <a:off x="7617890" y="5082260"/>
            <a:ext cx="448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Output: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y: Different quantities at plasma sheet (e.g., n, B, T etc.)</a:t>
            </a:r>
            <a:endParaRPr lang="en-US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112941F-DB1D-C5DE-C57B-0E9A43DE0B28}"/>
              </a:ext>
            </a:extLst>
          </p:cNvPr>
          <p:cNvCxnSpPr/>
          <p:nvPr/>
        </p:nvCxnSpPr>
        <p:spPr>
          <a:xfrm>
            <a:off x="1035586" y="3029639"/>
            <a:ext cx="1696597" cy="1019076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6306192-B073-43ED-7A8B-6F3B2F430967}"/>
              </a:ext>
            </a:extLst>
          </p:cNvPr>
          <p:cNvSpPr txBox="1"/>
          <p:nvPr/>
        </p:nvSpPr>
        <p:spPr>
          <a:xfrm>
            <a:off x="118835" y="2382954"/>
            <a:ext cx="18005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3B3B"/>
                </a:solidFill>
              </a:rPr>
              <a:t>grid in </a:t>
            </a:r>
            <a:r>
              <a:rPr lang="en-US" dirty="0" err="1">
                <a:solidFill>
                  <a:srgbClr val="FF3B3B"/>
                </a:solidFill>
              </a:rPr>
              <a:t>x,y</a:t>
            </a:r>
            <a:endParaRPr lang="en-US" dirty="0">
              <a:solidFill>
                <a:srgbClr val="FF3B3B"/>
              </a:solidFill>
            </a:endParaRPr>
          </a:p>
          <a:p>
            <a:pPr algn="ctr"/>
            <a:r>
              <a:rPr lang="en-US" dirty="0">
                <a:solidFill>
                  <a:srgbClr val="FF3B3B"/>
                </a:solidFill>
              </a:rPr>
              <a:t>To get 2D maps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DF0681-0D9C-0CA9-D2D7-0342B932350F}"/>
              </a:ext>
            </a:extLst>
          </p:cNvPr>
          <p:cNvSpPr txBox="1"/>
          <p:nvPr/>
        </p:nvSpPr>
        <p:spPr>
          <a:xfrm>
            <a:off x="9993239" y="2659953"/>
            <a:ext cx="2326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3B3B"/>
                </a:solidFill>
              </a:rPr>
              <a:t>Output across 2D 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117D819-862F-CA37-9B6D-2B5C531F3799}"/>
              </a:ext>
            </a:extLst>
          </p:cNvPr>
          <p:cNvCxnSpPr>
            <a:cxnSpLocks/>
            <a:endCxn id="31" idx="3"/>
          </p:cNvCxnSpPr>
          <p:nvPr/>
        </p:nvCxnSpPr>
        <p:spPr>
          <a:xfrm flipH="1">
            <a:off x="9131240" y="3106029"/>
            <a:ext cx="1826556" cy="463505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DA4953F7-2532-FA6C-5833-6CB79670D3D5}"/>
              </a:ext>
            </a:extLst>
          </p:cNvPr>
          <p:cNvSpPr txBox="1"/>
          <p:nvPr/>
        </p:nvSpPr>
        <p:spPr>
          <a:xfrm>
            <a:off x="2374148" y="1313856"/>
            <a:ext cx="20950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</a:p>
          <a:p>
            <a:pPr algn="ctr"/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SW properties + Geo conditions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91942D3-C49E-35DD-331A-186AEB8F4E53}"/>
              </a:ext>
            </a:extLst>
          </p:cNvPr>
          <p:cNvSpPr txBox="1"/>
          <p:nvPr/>
        </p:nvSpPr>
        <p:spPr>
          <a:xfrm>
            <a:off x="0" y="6354201"/>
            <a:ext cx="40895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SW Input tried: Wind (1min res) – </a:t>
            </a:r>
            <a:r>
              <a:rPr lang="en-US" sz="1200" dirty="0" err="1">
                <a:solidFill>
                  <a:srgbClr val="000000"/>
                </a:solidFill>
              </a:rPr>
              <a:t>OMNIweb</a:t>
            </a:r>
            <a:r>
              <a:rPr lang="en-US" sz="1200" dirty="0">
                <a:solidFill>
                  <a:srgbClr val="000000"/>
                </a:solidFill>
              </a:rPr>
              <a:t> (1/5 min res)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548C06-96F2-0FCE-B1CD-08C91286A64D}"/>
              </a:ext>
            </a:extLst>
          </p:cNvPr>
          <p:cNvSpPr txBox="1"/>
          <p:nvPr/>
        </p:nvSpPr>
        <p:spPr>
          <a:xfrm>
            <a:off x="7617890" y="6354200"/>
            <a:ext cx="42017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Results here shown for 1min averaged quantities for output</a:t>
            </a:r>
          </a:p>
        </p:txBody>
      </p:sp>
    </p:spTree>
    <p:extLst>
      <p:ext uri="{BB962C8B-B14F-4D97-AF65-F5344CB8AC3E}">
        <p14:creationId xmlns:p14="http://schemas.microsoft.com/office/powerpoint/2010/main" val="23939666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5B81B1-2812-0F5F-26A5-929FA02E05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079CCD-AD13-CEB8-9C1E-C3FB2006B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400" y="46165"/>
            <a:ext cx="11041200" cy="40151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Data number &amp; storms</a:t>
            </a:r>
            <a:endParaRPr lang="sv-SE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B63979-58BB-620D-3875-414CC6DA6A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354" y="786094"/>
            <a:ext cx="6876450" cy="39294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BE71F54-7957-5353-BFA8-CEDBDD87C10C}"/>
              </a:ext>
            </a:extLst>
          </p:cNvPr>
          <p:cNvSpPr/>
          <p:nvPr/>
        </p:nvSpPr>
        <p:spPr>
          <a:xfrm>
            <a:off x="1282492" y="3268363"/>
            <a:ext cx="5152768" cy="37070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DABA97-1229-2C03-EA41-0E933C75ED77}"/>
              </a:ext>
            </a:extLst>
          </p:cNvPr>
          <p:cNvSpPr txBox="1"/>
          <p:nvPr/>
        </p:nvSpPr>
        <p:spPr>
          <a:xfrm>
            <a:off x="174062" y="5702574"/>
            <a:ext cx="8674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0000"/>
                </a:solidFill>
              </a:rPr>
              <a:t>What does it mean to have 1500 data points if they originate from 3 storms/3days?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7F706D19-2B33-4301-A3B6-9DB94EE6C5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807085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if you don't bin the measurements and you predict point by point with their formula, the R^2 drops to zero</a:t>
            </a:r>
            <a:endParaRPr kumimoji="0" lang="en-US" alt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14D95BFD-4285-56C3-5B14-8A72E49765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rgbClr val="D1D2D3"/>
                </a:solidFill>
                <a:effectLst/>
                <a:latin typeface="Slack-Lato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D09BC74-235D-C130-35A3-55543D7D70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146" t="91535" r="56134"/>
          <a:stretch/>
        </p:blipFill>
        <p:spPr>
          <a:xfrm>
            <a:off x="10585935" y="2008962"/>
            <a:ext cx="1583364" cy="9724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1653E17-EA0C-4A88-4BC4-91FF7AB8ED8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9805" t="91252" r="24379" b="673"/>
          <a:stretch/>
        </p:blipFill>
        <p:spPr>
          <a:xfrm>
            <a:off x="10608637" y="1178669"/>
            <a:ext cx="1583363" cy="9219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B7975D0-B017-1B2E-9ED8-C0E9388EB18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5712" r="66494" b="9362"/>
          <a:stretch>
            <a:fillRect/>
          </a:stretch>
        </p:blipFill>
        <p:spPr>
          <a:xfrm>
            <a:off x="7644715" y="779319"/>
            <a:ext cx="2963922" cy="45325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B11EA0B-87A7-670C-8006-D268ACC5B9D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6027" t="90688" r="40173" b="6827"/>
          <a:stretch/>
        </p:blipFill>
        <p:spPr>
          <a:xfrm>
            <a:off x="8614999" y="5357259"/>
            <a:ext cx="1324884" cy="272065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CD547C7-E71E-E81B-D5F2-FB94990D46AB}"/>
              </a:ext>
            </a:extLst>
          </p:cNvPr>
          <p:cNvCxnSpPr>
            <a:cxnSpLocks/>
          </p:cNvCxnSpPr>
          <p:nvPr/>
        </p:nvCxnSpPr>
        <p:spPr>
          <a:xfrm>
            <a:off x="4706471" y="3429000"/>
            <a:ext cx="4783518" cy="128649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3AA0920-7F29-FF49-64E1-7446AF915592}"/>
              </a:ext>
            </a:extLst>
          </p:cNvPr>
          <p:cNvSpPr txBox="1"/>
          <p:nvPr/>
        </p:nvSpPr>
        <p:spPr>
          <a:xfrm>
            <a:off x="109523" y="6247072"/>
            <a:ext cx="11918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Key Message: </a:t>
            </a:r>
            <a:r>
              <a:rPr lang="en-US" dirty="0">
                <a:solidFill>
                  <a:srgbClr val="000000"/>
                </a:solidFill>
              </a:rPr>
              <a:t>#of unique days, # unique storms, and distribution of upstream conditions is more important than SE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C4A4A94-7979-FC4A-5921-CFFBCC7C8E52}"/>
              </a:ext>
            </a:extLst>
          </p:cNvPr>
          <p:cNvSpPr/>
          <p:nvPr/>
        </p:nvSpPr>
        <p:spPr>
          <a:xfrm>
            <a:off x="297712" y="1307806"/>
            <a:ext cx="1222744" cy="202018"/>
          </a:xfrm>
          <a:prstGeom prst="ellipse">
            <a:avLst/>
          </a:prstGeom>
          <a:noFill/>
          <a:ln w="28575">
            <a:solidFill>
              <a:srgbClr val="FF3B3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4E2190E-5674-00C8-167B-C9D6011D80AF}"/>
              </a:ext>
            </a:extLst>
          </p:cNvPr>
          <p:cNvSpPr txBox="1"/>
          <p:nvPr/>
        </p:nvSpPr>
        <p:spPr>
          <a:xfrm>
            <a:off x="9460574" y="1178669"/>
            <a:ext cx="98135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</a:rPr>
              <a:t>Raptis+2024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1C1C09E-7545-E2AA-7BB4-15E1878E5586}"/>
              </a:ext>
            </a:extLst>
          </p:cNvPr>
          <p:cNvSpPr txBox="1"/>
          <p:nvPr/>
        </p:nvSpPr>
        <p:spPr>
          <a:xfrm>
            <a:off x="10631259" y="4392328"/>
            <a:ext cx="14927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Error bar is 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non existent!</a:t>
            </a:r>
          </a:p>
        </p:txBody>
      </p:sp>
    </p:spTree>
    <p:extLst>
      <p:ext uri="{BB962C8B-B14F-4D97-AF65-F5344CB8AC3E}">
        <p14:creationId xmlns:p14="http://schemas.microsoft.com/office/powerpoint/2010/main" val="24513347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Earth’s plasma sheet</a:t>
            </a:r>
            <a:endParaRPr lang="sv-SE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ED2D9F8-D8AE-D3A7-22B2-119E89348826}"/>
              </a:ext>
            </a:extLst>
          </p:cNvPr>
          <p:cNvSpPr txBox="1"/>
          <p:nvPr/>
        </p:nvSpPr>
        <p:spPr>
          <a:xfrm>
            <a:off x="7302500" y="1730778"/>
            <a:ext cx="47498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Magnetotail reconnection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Bursty Bulk Flows (BBFs)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Global Convection</a:t>
            </a:r>
            <a:r>
              <a:rPr lang="el-GR" dirty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Patterns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Ring current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r>
              <a:rPr lang="en-US" u="sng" dirty="0">
                <a:solidFill>
                  <a:srgbClr val="000000"/>
                </a:solidFill>
              </a:rPr>
              <a:t>Modeling PS is useful for: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pPr marL="342900" indent="-342900">
              <a:buAutoNum type="alphaLcParenBoth"/>
            </a:pPr>
            <a:r>
              <a:rPr lang="en-US" dirty="0">
                <a:solidFill>
                  <a:srgbClr val="000000"/>
                </a:solidFill>
              </a:rPr>
              <a:t>Understanding storm/substorm dynamics</a:t>
            </a:r>
          </a:p>
          <a:p>
            <a:pPr marL="342900" indent="-342900">
              <a:buAutoNum type="alphaLcParenBoth"/>
            </a:pPr>
            <a:r>
              <a:rPr lang="en-US" dirty="0">
                <a:solidFill>
                  <a:srgbClr val="000000"/>
                </a:solidFill>
              </a:rPr>
              <a:t>Explain ring current configuration</a:t>
            </a:r>
          </a:p>
          <a:p>
            <a:pPr marL="342900" indent="-342900">
              <a:buAutoNum type="alphaLcParenBoth"/>
            </a:pPr>
            <a:r>
              <a:rPr lang="en-US" dirty="0">
                <a:solidFill>
                  <a:srgbClr val="000000"/>
                </a:solidFill>
              </a:rPr>
              <a:t>Facilitate space weather modeling</a:t>
            </a:r>
          </a:p>
          <a:p>
            <a:pPr marL="342900" indent="-342900">
              <a:buAutoNum type="alphaLcParenBoth"/>
            </a:pPr>
            <a:r>
              <a:rPr lang="en-US" dirty="0">
                <a:solidFill>
                  <a:srgbClr val="000000"/>
                </a:solidFill>
              </a:rPr>
              <a:t>Understand inner magnetosphere</a:t>
            </a:r>
          </a:p>
          <a:p>
            <a:pPr marL="342900" indent="-342900">
              <a:buAutoNum type="alphaLcParenBoth"/>
            </a:pPr>
            <a:r>
              <a:rPr lang="en-US" dirty="0">
                <a:solidFill>
                  <a:srgbClr val="000000"/>
                </a:solidFill>
              </a:rPr>
              <a:t>Source for radiation belts</a:t>
            </a:r>
          </a:p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030" name="Picture 6" descr="undefined">
            <a:extLst>
              <a:ext uri="{FF2B5EF4-FFF2-40B4-BE49-F238E27FC236}">
                <a16:creationId xmlns:a16="http://schemas.microsoft.com/office/drawing/2014/main" id="{1DFE1DD8-21D3-6919-CF1B-66B430D279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54008"/>
            <a:ext cx="6905014" cy="4149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C65A1D-A9FE-FAEA-4C46-BF8F1F8F61F0}"/>
              </a:ext>
            </a:extLst>
          </p:cNvPr>
          <p:cNvSpPr txBox="1"/>
          <p:nvPr/>
        </p:nvSpPr>
        <p:spPr>
          <a:xfrm>
            <a:off x="139700" y="5424097"/>
            <a:ext cx="13420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Credits: NASA</a:t>
            </a:r>
          </a:p>
        </p:txBody>
      </p:sp>
    </p:spTree>
    <p:extLst>
      <p:ext uri="{BB962C8B-B14F-4D97-AF65-F5344CB8AC3E}">
        <p14:creationId xmlns:p14="http://schemas.microsoft.com/office/powerpoint/2010/main" val="4039472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dataset (output – Central Plasma Sheet)</a:t>
            </a:r>
            <a:endParaRPr lang="sv-S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79BB60-A15E-699B-50E3-F091A1C615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704" y="789089"/>
            <a:ext cx="3784600" cy="553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035519-6F31-31C1-CEF2-0D42131F62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8751" r="68825" b="2762"/>
          <a:stretch/>
        </p:blipFill>
        <p:spPr>
          <a:xfrm>
            <a:off x="3833644" y="789089"/>
            <a:ext cx="3784600" cy="54438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F421D76-18C1-52A0-20C6-4C4D9CA640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027" t="90688" r="40173" b="6827"/>
          <a:stretch/>
        </p:blipFill>
        <p:spPr>
          <a:xfrm>
            <a:off x="1511179" y="6293962"/>
            <a:ext cx="1351649" cy="2775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BDA197-5888-F3FE-A876-8817D4BF636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6027" t="90688" r="40173" b="6827"/>
          <a:stretch/>
        </p:blipFill>
        <p:spPr>
          <a:xfrm>
            <a:off x="5050119" y="6293962"/>
            <a:ext cx="1351649" cy="27756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19AE544-8638-F292-DAFF-487E7E1858FE}"/>
              </a:ext>
            </a:extLst>
          </p:cNvPr>
          <p:cNvSpPr txBox="1"/>
          <p:nvPr/>
        </p:nvSpPr>
        <p:spPr>
          <a:xfrm>
            <a:off x="7618244" y="2126528"/>
            <a:ext cx="376347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buAutoNum type="alphaUcParenBoth"/>
            </a:pPr>
            <a:r>
              <a:rPr lang="en-US" b="1" dirty="0" err="1">
                <a:solidFill>
                  <a:srgbClr val="000000"/>
                </a:solidFill>
              </a:rPr>
              <a:t>Geotail</a:t>
            </a:r>
            <a:r>
              <a:rPr lang="en-US" b="1" dirty="0">
                <a:solidFill>
                  <a:srgbClr val="000000"/>
                </a:solidFill>
              </a:rPr>
              <a:t> (1994 - 2022)</a:t>
            </a:r>
            <a:r>
              <a:rPr lang="en-US" dirty="0">
                <a:solidFill>
                  <a:srgbClr val="000000"/>
                </a:solidFill>
              </a:rPr>
              <a:t> 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&gt;1 million points (~12s res)</a:t>
            </a:r>
          </a:p>
          <a:p>
            <a:pPr marL="285750" indent="-285750" algn="ctr">
              <a:buFont typeface="Wingdings" pitchFamily="2" charset="2"/>
              <a:buChar char="Ø"/>
            </a:pPr>
            <a:endParaRPr lang="en-US" dirty="0">
              <a:solidFill>
                <a:srgbClr val="000000"/>
              </a:solidFill>
            </a:endParaRPr>
          </a:p>
          <a:p>
            <a:pPr algn="ctr"/>
            <a:r>
              <a:rPr lang="en-US" b="1" dirty="0">
                <a:solidFill>
                  <a:srgbClr val="000000"/>
                </a:solidFill>
              </a:rPr>
              <a:t>(B) MMS (2015 – 2024) 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~ 250k points (~12s res)</a:t>
            </a:r>
          </a:p>
          <a:p>
            <a:pPr algn="ctr"/>
            <a:endParaRPr lang="en-US" dirty="0">
              <a:solidFill>
                <a:srgbClr val="000000"/>
              </a:solidFill>
            </a:endParaRPr>
          </a:p>
          <a:p>
            <a:pPr algn="ctr"/>
            <a:endParaRPr lang="en-US" dirty="0">
              <a:solidFill>
                <a:srgbClr val="000000"/>
              </a:solidFill>
            </a:endParaRPr>
          </a:p>
          <a:p>
            <a:pPr algn="ctr"/>
            <a:r>
              <a:rPr lang="en-US" u="sng" dirty="0">
                <a:solidFill>
                  <a:srgbClr val="000000"/>
                </a:solidFill>
              </a:rPr>
              <a:t>Output</a:t>
            </a:r>
            <a:r>
              <a:rPr lang="en-US" dirty="0">
                <a:solidFill>
                  <a:srgbClr val="000000"/>
                </a:solidFill>
              </a:rPr>
              <a:t>: 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Anything locally measured 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(In this example plasma moments)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21E87D-8DA1-3593-01A0-505BBDAEEDBA}"/>
              </a:ext>
            </a:extLst>
          </p:cNvPr>
          <p:cNvSpPr txBox="1"/>
          <p:nvPr/>
        </p:nvSpPr>
        <p:spPr>
          <a:xfrm>
            <a:off x="-65972" y="6408608"/>
            <a:ext cx="14414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</a:rPr>
              <a:t>Raptis+ 2024 (GRL)</a:t>
            </a:r>
          </a:p>
        </p:txBody>
      </p:sp>
    </p:spTree>
    <p:extLst>
      <p:ext uri="{BB962C8B-B14F-4D97-AF65-F5344CB8AC3E}">
        <p14:creationId xmlns:p14="http://schemas.microsoft.com/office/powerpoint/2010/main" val="33133293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E51E17-DE6B-E068-B2B7-DCBFC4404B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40FAC80-BA23-3590-E046-3D311733CB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914" y="-1"/>
            <a:ext cx="11196286" cy="6858001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600" dirty="0"/>
              <a:t>Metrics &amp; Results</a:t>
            </a:r>
          </a:p>
        </p:txBody>
      </p:sp>
      <p:pic>
        <p:nvPicPr>
          <p:cNvPr id="3" name="Picture 2" descr="50+ data science memes to fight the weekday blues | Data Science Dojo">
            <a:extLst>
              <a:ext uri="{FF2B5EF4-FFF2-40B4-BE49-F238E27FC236}">
                <a16:creationId xmlns:a16="http://schemas.microsoft.com/office/drawing/2014/main" id="{51EE6325-5989-F09C-E1FF-9E9D44649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16" y="1277956"/>
            <a:ext cx="3294284" cy="430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22488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005ABC9-7BB3-E456-9BC5-224F5E0C68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7664" y="856468"/>
            <a:ext cx="5604336" cy="5790288"/>
          </a:xfrm>
        </p:spPr>
        <p:txBody>
          <a:bodyPr/>
          <a:lstStyle/>
          <a:p>
            <a:r>
              <a:rPr lang="en-US" b="1" dirty="0"/>
              <a:t>PRIME</a:t>
            </a:r>
            <a:r>
              <a:rPr lang="el-GR" b="1" dirty="0"/>
              <a:t> </a:t>
            </a:r>
            <a:r>
              <a:rPr lang="en-US" b="1" dirty="0"/>
              <a:t>Advantages: </a:t>
            </a:r>
            <a:r>
              <a:rPr lang="en-US" dirty="0"/>
              <a:t>Embedded uncertainty quantification and propagation from L1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450D853-891A-44FE-BC68-386749483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Methodologies &amp; input space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01CEC6B3-029A-730F-A64D-6C72359446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6339138"/>
              </p:ext>
            </p:extLst>
          </p:nvPr>
        </p:nvGraphicFramePr>
        <p:xfrm>
          <a:off x="6560654" y="2082188"/>
          <a:ext cx="5491800" cy="2520766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1830600">
                  <a:extLst>
                    <a:ext uri="{9D8B030D-6E8A-4147-A177-3AD203B41FA5}">
                      <a16:colId xmlns:a16="http://schemas.microsoft.com/office/drawing/2014/main" val="775655337"/>
                    </a:ext>
                  </a:extLst>
                </a:gridCol>
                <a:gridCol w="1686361">
                  <a:extLst>
                    <a:ext uri="{9D8B030D-6E8A-4147-A177-3AD203B41FA5}">
                      <a16:colId xmlns:a16="http://schemas.microsoft.com/office/drawing/2014/main" val="139717021"/>
                    </a:ext>
                  </a:extLst>
                </a:gridCol>
                <a:gridCol w="1974839">
                  <a:extLst>
                    <a:ext uri="{9D8B030D-6E8A-4147-A177-3AD203B41FA5}">
                      <a16:colId xmlns:a16="http://schemas.microsoft.com/office/drawing/2014/main" val="3603498691"/>
                    </a:ext>
                  </a:extLst>
                </a:gridCol>
              </a:tblGrid>
              <a:tr h="38616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Time History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Type of Input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Architectures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56557954"/>
                  </a:ext>
                </a:extLst>
              </a:tr>
              <a:tr h="391523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1-6h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Wind (L1)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Linear Reg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61749241"/>
                  </a:ext>
                </a:extLst>
              </a:tr>
              <a:tr h="67578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rgbClr val="000000"/>
                          </a:solidFill>
                        </a:rPr>
                        <a:t>OMNIweb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Gradient Boosting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78101178"/>
                  </a:ext>
                </a:extLst>
              </a:tr>
              <a:tr h="391523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Neural Network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42663111"/>
                  </a:ext>
                </a:extLst>
              </a:tr>
              <a:tr h="67578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RNN/LSTM/GRU</a:t>
                      </a:r>
                    </a:p>
                    <a:p>
                      <a:pPr algn="ctr"/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(PRIME-PS)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5414337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0E85C69-580F-96B7-3685-F309012E9CC2}"/>
              </a:ext>
            </a:extLst>
          </p:cNvPr>
          <p:cNvSpPr txBox="1"/>
          <p:nvPr/>
        </p:nvSpPr>
        <p:spPr>
          <a:xfrm>
            <a:off x="6560654" y="5680172"/>
            <a:ext cx="5187658" cy="923330"/>
          </a:xfrm>
          <a:custGeom>
            <a:avLst/>
            <a:gdLst>
              <a:gd name="csX0" fmla="*/ 0 w 5187658"/>
              <a:gd name="csY0" fmla="*/ 0 h 923330"/>
              <a:gd name="csX1" fmla="*/ 596581 w 5187658"/>
              <a:gd name="csY1" fmla="*/ 0 h 923330"/>
              <a:gd name="csX2" fmla="*/ 1089408 w 5187658"/>
              <a:gd name="csY2" fmla="*/ 0 h 923330"/>
              <a:gd name="csX3" fmla="*/ 1841619 w 5187658"/>
              <a:gd name="csY3" fmla="*/ 0 h 923330"/>
              <a:gd name="csX4" fmla="*/ 2438199 w 5187658"/>
              <a:gd name="csY4" fmla="*/ 0 h 923330"/>
              <a:gd name="csX5" fmla="*/ 3034780 w 5187658"/>
              <a:gd name="csY5" fmla="*/ 0 h 923330"/>
              <a:gd name="csX6" fmla="*/ 3786990 w 5187658"/>
              <a:gd name="csY6" fmla="*/ 0 h 923330"/>
              <a:gd name="csX7" fmla="*/ 4331694 w 5187658"/>
              <a:gd name="csY7" fmla="*/ 0 h 923330"/>
              <a:gd name="csX8" fmla="*/ 5187658 w 5187658"/>
              <a:gd name="csY8" fmla="*/ 0 h 923330"/>
              <a:gd name="csX9" fmla="*/ 5187658 w 5187658"/>
              <a:gd name="csY9" fmla="*/ 480132 h 923330"/>
              <a:gd name="csX10" fmla="*/ 5187658 w 5187658"/>
              <a:gd name="csY10" fmla="*/ 923330 h 923330"/>
              <a:gd name="csX11" fmla="*/ 4539201 w 5187658"/>
              <a:gd name="csY11" fmla="*/ 923330 h 923330"/>
              <a:gd name="csX12" fmla="*/ 3942620 w 5187658"/>
              <a:gd name="csY12" fmla="*/ 923330 h 923330"/>
              <a:gd name="csX13" fmla="*/ 3190410 w 5187658"/>
              <a:gd name="csY13" fmla="*/ 923330 h 923330"/>
              <a:gd name="csX14" fmla="*/ 2438199 w 5187658"/>
              <a:gd name="csY14" fmla="*/ 923330 h 923330"/>
              <a:gd name="csX15" fmla="*/ 1893495 w 5187658"/>
              <a:gd name="csY15" fmla="*/ 923330 h 923330"/>
              <a:gd name="csX16" fmla="*/ 1245038 w 5187658"/>
              <a:gd name="csY16" fmla="*/ 923330 h 923330"/>
              <a:gd name="csX17" fmla="*/ 0 w 5187658"/>
              <a:gd name="csY17" fmla="*/ 923330 h 923330"/>
              <a:gd name="csX18" fmla="*/ 0 w 5187658"/>
              <a:gd name="csY18" fmla="*/ 461665 h 923330"/>
              <a:gd name="csX19" fmla="*/ 0 w 5187658"/>
              <a:gd name="csY19" fmla="*/ 0 h 92333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</a:cxnLst>
            <a:rect l="l" t="t" r="r" b="b"/>
            <a:pathLst>
              <a:path w="5187658" h="923330" extrusionOk="0">
                <a:moveTo>
                  <a:pt x="0" y="0"/>
                </a:moveTo>
                <a:cubicBezTo>
                  <a:pt x="231145" y="-25283"/>
                  <a:pt x="349640" y="7292"/>
                  <a:pt x="596581" y="0"/>
                </a:cubicBezTo>
                <a:cubicBezTo>
                  <a:pt x="843522" y="-7292"/>
                  <a:pt x="921372" y="-12563"/>
                  <a:pt x="1089408" y="0"/>
                </a:cubicBezTo>
                <a:cubicBezTo>
                  <a:pt x="1257444" y="12563"/>
                  <a:pt x="1499967" y="-31096"/>
                  <a:pt x="1841619" y="0"/>
                </a:cubicBezTo>
                <a:cubicBezTo>
                  <a:pt x="2183271" y="31096"/>
                  <a:pt x="2264435" y="-18798"/>
                  <a:pt x="2438199" y="0"/>
                </a:cubicBezTo>
                <a:cubicBezTo>
                  <a:pt x="2611963" y="18798"/>
                  <a:pt x="2880948" y="-4612"/>
                  <a:pt x="3034780" y="0"/>
                </a:cubicBezTo>
                <a:cubicBezTo>
                  <a:pt x="3188612" y="4612"/>
                  <a:pt x="3534429" y="-8519"/>
                  <a:pt x="3786990" y="0"/>
                </a:cubicBezTo>
                <a:cubicBezTo>
                  <a:pt x="4039551" y="8519"/>
                  <a:pt x="4118058" y="25467"/>
                  <a:pt x="4331694" y="0"/>
                </a:cubicBezTo>
                <a:cubicBezTo>
                  <a:pt x="4545330" y="-25467"/>
                  <a:pt x="4941808" y="999"/>
                  <a:pt x="5187658" y="0"/>
                </a:cubicBezTo>
                <a:cubicBezTo>
                  <a:pt x="5175792" y="118772"/>
                  <a:pt x="5168497" y="274989"/>
                  <a:pt x="5187658" y="480132"/>
                </a:cubicBezTo>
                <a:cubicBezTo>
                  <a:pt x="5206819" y="685275"/>
                  <a:pt x="5174425" y="820805"/>
                  <a:pt x="5187658" y="923330"/>
                </a:cubicBezTo>
                <a:cubicBezTo>
                  <a:pt x="4864630" y="955112"/>
                  <a:pt x="4759351" y="902414"/>
                  <a:pt x="4539201" y="923330"/>
                </a:cubicBezTo>
                <a:cubicBezTo>
                  <a:pt x="4319051" y="944246"/>
                  <a:pt x="4214847" y="934524"/>
                  <a:pt x="3942620" y="923330"/>
                </a:cubicBezTo>
                <a:cubicBezTo>
                  <a:pt x="3670393" y="912136"/>
                  <a:pt x="3374466" y="942935"/>
                  <a:pt x="3190410" y="923330"/>
                </a:cubicBezTo>
                <a:cubicBezTo>
                  <a:pt x="3006354" y="903726"/>
                  <a:pt x="2703935" y="905837"/>
                  <a:pt x="2438199" y="923330"/>
                </a:cubicBezTo>
                <a:cubicBezTo>
                  <a:pt x="2172463" y="940823"/>
                  <a:pt x="2011593" y="939730"/>
                  <a:pt x="1893495" y="923330"/>
                </a:cubicBezTo>
                <a:cubicBezTo>
                  <a:pt x="1775397" y="906930"/>
                  <a:pt x="1547221" y="922766"/>
                  <a:pt x="1245038" y="923330"/>
                </a:cubicBezTo>
                <a:cubicBezTo>
                  <a:pt x="942855" y="923894"/>
                  <a:pt x="540136" y="912287"/>
                  <a:pt x="0" y="923330"/>
                </a:cubicBezTo>
                <a:cubicBezTo>
                  <a:pt x="-6739" y="731769"/>
                  <a:pt x="7532" y="589170"/>
                  <a:pt x="0" y="461665"/>
                </a:cubicBezTo>
                <a:cubicBezTo>
                  <a:pt x="-7532" y="334160"/>
                  <a:pt x="-2149" y="122032"/>
                  <a:pt x="0" y="0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u="sng" dirty="0">
                <a:solidFill>
                  <a:srgbClr val="000000"/>
                </a:solidFill>
              </a:rPr>
              <a:t>Key Takeaway: </a:t>
            </a:r>
          </a:p>
          <a:p>
            <a:pPr algn="ctr"/>
            <a:r>
              <a:rPr lang="en-US" i="1" dirty="0">
                <a:solidFill>
                  <a:srgbClr val="000000"/>
                </a:solidFill>
              </a:rPr>
              <a:t>To quantify our method's impact, we tested multiple variations of the problem.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B48DFF-550E-6C8A-FDF0-9957AB52A8E7}"/>
              </a:ext>
            </a:extLst>
          </p:cNvPr>
          <p:cNvSpPr txBox="1"/>
          <p:nvPr/>
        </p:nvSpPr>
        <p:spPr>
          <a:xfrm>
            <a:off x="6560654" y="4602954"/>
            <a:ext cx="5491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 dirty="0">
                <a:solidFill>
                  <a:srgbClr val="000000"/>
                </a:solidFill>
              </a:rPr>
              <a:t>Answering hypothetical questions: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1600" i="1" dirty="0">
                <a:solidFill>
                  <a:srgbClr val="000000"/>
                </a:solidFill>
              </a:rPr>
              <a:t>Also tried different error functions, optimizers, hyperparameters etc.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1600" i="1" dirty="0">
                <a:solidFill>
                  <a:srgbClr val="000000"/>
                </a:solidFill>
              </a:rPr>
              <a:t>And different imbalanced learning techniques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94D84C-5E65-208C-061C-731DB9A09ECB}"/>
              </a:ext>
            </a:extLst>
          </p:cNvPr>
          <p:cNvSpPr txBox="1"/>
          <p:nvPr/>
        </p:nvSpPr>
        <p:spPr>
          <a:xfrm>
            <a:off x="-90888" y="6395916"/>
            <a:ext cx="563237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Raptis, O’Brien et al., 2026 (under prep.)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2ED1743-4F9D-EDE2-AE28-6C18FD7CAC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029" y="638500"/>
            <a:ext cx="4770304" cy="61733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17A1B4-880C-93E3-F0DE-6870BD96E8A4}"/>
              </a:ext>
            </a:extLst>
          </p:cNvPr>
          <p:cNvSpPr txBox="1"/>
          <p:nvPr/>
        </p:nvSpPr>
        <p:spPr>
          <a:xfrm>
            <a:off x="2725298" y="2557522"/>
            <a:ext cx="563237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O’Brien et al. 2023,2024</a:t>
            </a:r>
          </a:p>
        </p:txBody>
      </p:sp>
    </p:spTree>
    <p:extLst>
      <p:ext uri="{BB962C8B-B14F-4D97-AF65-F5344CB8AC3E}">
        <p14:creationId xmlns:p14="http://schemas.microsoft.com/office/powerpoint/2010/main" val="22768291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C5F6291-EA7D-7525-BF53-DEBFDCDFCF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1196851"/>
            <a:ext cx="10515599" cy="5257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0B5E08-852B-3C02-C63E-CB1B2A423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4012"/>
            <a:ext cx="10515600" cy="906689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Modeling Density | Predictions vs Observations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0AFD85E-A1B5-42DC-64C3-CAB06994AF2B}"/>
                  </a:ext>
                </a:extLst>
              </p:cNvPr>
              <p:cNvSpPr txBox="1"/>
              <p:nvPr/>
            </p:nvSpPr>
            <p:spPr>
              <a:xfrm>
                <a:off x="3765980" y="886253"/>
                <a:ext cx="4942380" cy="369332"/>
              </a:xfrm>
              <a:custGeom>
                <a:avLst/>
                <a:gdLst>
                  <a:gd name="csX0" fmla="*/ 0 w 4894289"/>
                  <a:gd name="csY0" fmla="*/ 0 h 369332"/>
                  <a:gd name="csX1" fmla="*/ 650241 w 4894289"/>
                  <a:gd name="csY1" fmla="*/ 0 h 369332"/>
                  <a:gd name="csX2" fmla="*/ 1202597 w 4894289"/>
                  <a:gd name="csY2" fmla="*/ 0 h 369332"/>
                  <a:gd name="csX3" fmla="*/ 1999667 w 4894289"/>
                  <a:gd name="csY3" fmla="*/ 0 h 369332"/>
                  <a:gd name="csX4" fmla="*/ 2649908 w 4894289"/>
                  <a:gd name="csY4" fmla="*/ 0 h 369332"/>
                  <a:gd name="csX5" fmla="*/ 3300149 w 4894289"/>
                  <a:gd name="csY5" fmla="*/ 0 h 369332"/>
                  <a:gd name="csX6" fmla="*/ 4097219 w 4894289"/>
                  <a:gd name="csY6" fmla="*/ 0 h 369332"/>
                  <a:gd name="csX7" fmla="*/ 4894289 w 4894289"/>
                  <a:gd name="csY7" fmla="*/ 0 h 369332"/>
                  <a:gd name="csX8" fmla="*/ 4894289 w 4894289"/>
                  <a:gd name="csY8" fmla="*/ 369332 h 369332"/>
                  <a:gd name="csX9" fmla="*/ 4292991 w 4894289"/>
                  <a:gd name="csY9" fmla="*/ 369332 h 369332"/>
                  <a:gd name="csX10" fmla="*/ 3593806 w 4894289"/>
                  <a:gd name="csY10" fmla="*/ 369332 h 369332"/>
                  <a:gd name="csX11" fmla="*/ 2894622 w 4894289"/>
                  <a:gd name="csY11" fmla="*/ 369332 h 369332"/>
                  <a:gd name="csX12" fmla="*/ 2244381 w 4894289"/>
                  <a:gd name="csY12" fmla="*/ 369332 h 369332"/>
                  <a:gd name="csX13" fmla="*/ 1447311 w 4894289"/>
                  <a:gd name="csY13" fmla="*/ 369332 h 369332"/>
                  <a:gd name="csX14" fmla="*/ 650241 w 4894289"/>
                  <a:gd name="csY14" fmla="*/ 369332 h 369332"/>
                  <a:gd name="csX15" fmla="*/ 0 w 4894289"/>
                  <a:gd name="csY15" fmla="*/ 369332 h 369332"/>
                  <a:gd name="csX16" fmla="*/ 0 w 4894289"/>
                  <a:gd name="csY16" fmla="*/ 0 h 36933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</a:cxnLst>
                <a:rect l="l" t="t" r="r" b="b"/>
                <a:pathLst>
                  <a:path w="4894289" h="369332" extrusionOk="0">
                    <a:moveTo>
                      <a:pt x="0" y="0"/>
                    </a:moveTo>
                    <a:cubicBezTo>
                      <a:pt x="189866" y="-6431"/>
                      <a:pt x="343036" y="7582"/>
                      <a:pt x="650241" y="0"/>
                    </a:cubicBezTo>
                    <a:cubicBezTo>
                      <a:pt x="957446" y="-7582"/>
                      <a:pt x="978097" y="-17956"/>
                      <a:pt x="1202597" y="0"/>
                    </a:cubicBezTo>
                    <a:cubicBezTo>
                      <a:pt x="1427097" y="17956"/>
                      <a:pt x="1696610" y="-39684"/>
                      <a:pt x="1999667" y="0"/>
                    </a:cubicBezTo>
                    <a:cubicBezTo>
                      <a:pt x="2302724" y="39684"/>
                      <a:pt x="2463374" y="-6651"/>
                      <a:pt x="2649908" y="0"/>
                    </a:cubicBezTo>
                    <a:cubicBezTo>
                      <a:pt x="2836442" y="6651"/>
                      <a:pt x="3143823" y="-2763"/>
                      <a:pt x="3300149" y="0"/>
                    </a:cubicBezTo>
                    <a:cubicBezTo>
                      <a:pt x="3456475" y="2763"/>
                      <a:pt x="3894682" y="36642"/>
                      <a:pt x="4097219" y="0"/>
                    </a:cubicBezTo>
                    <a:cubicBezTo>
                      <a:pt x="4299756" y="-36642"/>
                      <a:pt x="4533303" y="15413"/>
                      <a:pt x="4894289" y="0"/>
                    </a:cubicBezTo>
                    <a:cubicBezTo>
                      <a:pt x="4900123" y="170087"/>
                      <a:pt x="4890861" y="228284"/>
                      <a:pt x="4894289" y="369332"/>
                    </a:cubicBezTo>
                    <a:cubicBezTo>
                      <a:pt x="4683302" y="362070"/>
                      <a:pt x="4449189" y="372935"/>
                      <a:pt x="4292991" y="369332"/>
                    </a:cubicBezTo>
                    <a:cubicBezTo>
                      <a:pt x="4136793" y="365729"/>
                      <a:pt x="3785420" y="377210"/>
                      <a:pt x="3593806" y="369332"/>
                    </a:cubicBezTo>
                    <a:cubicBezTo>
                      <a:pt x="3402193" y="361454"/>
                      <a:pt x="3178169" y="396923"/>
                      <a:pt x="2894622" y="369332"/>
                    </a:cubicBezTo>
                    <a:cubicBezTo>
                      <a:pt x="2611075" y="341741"/>
                      <a:pt x="2384558" y="348604"/>
                      <a:pt x="2244381" y="369332"/>
                    </a:cubicBezTo>
                    <a:cubicBezTo>
                      <a:pt x="2104204" y="390060"/>
                      <a:pt x="1736813" y="362624"/>
                      <a:pt x="1447311" y="369332"/>
                    </a:cubicBezTo>
                    <a:cubicBezTo>
                      <a:pt x="1157809" y="376041"/>
                      <a:pt x="1009601" y="334076"/>
                      <a:pt x="650241" y="369332"/>
                    </a:cubicBezTo>
                    <a:cubicBezTo>
                      <a:pt x="290881" y="404589"/>
                      <a:pt x="229973" y="346440"/>
                      <a:pt x="0" y="369332"/>
                    </a:cubicBezTo>
                    <a:cubicBezTo>
                      <a:pt x="-12802" y="245768"/>
                      <a:pt x="-14301" y="91692"/>
                      <a:pt x="0" y="0"/>
                    </a:cubicBezTo>
                    <a:close/>
                  </a:path>
                </a:pathLst>
              </a:custGeom>
              <a:noFill/>
              <a:ln>
                <a:solidFill>
                  <a:srgbClr val="FF3B3B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FF3B3B"/>
                    </a:solidFill>
                  </a:rPr>
                  <a:t>Key Message: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dirty="0" smtClean="0">
                        <a:solidFill>
                          <a:srgbClr val="FF3B3B"/>
                        </a:solidFill>
                        <a:latin typeface="Cambria Math" panose="02040503050406030204" pitchFamily="18" charset="0"/>
                      </a:rPr>
                      <m:t>PRIME</m:t>
                    </m:r>
                    <m:r>
                      <a:rPr lang="en-US" b="0" i="0" dirty="0" smtClean="0">
                        <a:solidFill>
                          <a:srgbClr val="FF3B3B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b="0" i="0" dirty="0" smtClean="0">
                        <a:solidFill>
                          <a:srgbClr val="FF3B3B"/>
                        </a:solidFill>
                        <a:latin typeface="Cambria Math" panose="02040503050406030204" pitchFamily="18" charset="0"/>
                      </a:rPr>
                      <m:t>GB</m:t>
                    </m:r>
                    <m:r>
                      <a:rPr lang="en-US" i="0" dirty="0" smtClean="0">
                        <a:solidFill>
                          <a:srgbClr val="FF3B3B"/>
                        </a:solidFill>
                        <a:latin typeface="Cambria Math" panose="02040503050406030204" pitchFamily="18" charset="0"/>
                      </a:rPr>
                      <m:t> &gt;</m:t>
                    </m:r>
                    <m:r>
                      <m:rPr>
                        <m:sty m:val="p"/>
                      </m:rPr>
                      <a:rPr lang="en-US" b="0" i="0" dirty="0" smtClean="0">
                        <a:solidFill>
                          <a:srgbClr val="FF3B3B"/>
                        </a:solidFill>
                        <a:latin typeface="Cambria Math" panose="02040503050406030204" pitchFamily="18" charset="0"/>
                      </a:rPr>
                      <m:t>Baseline</m:t>
                    </m:r>
                    <m:r>
                      <a:rPr lang="en-US" b="0" i="0" dirty="0" smtClean="0">
                        <a:solidFill>
                          <a:srgbClr val="FF3B3B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 dirty="0" smtClean="0">
                        <a:solidFill>
                          <a:srgbClr val="FF3B3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i="0" dirty="0" smtClean="0">
                        <a:solidFill>
                          <a:srgbClr val="FF3B3B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i="0" dirty="0" smtClean="0">
                        <a:solidFill>
                          <a:srgbClr val="FF3B3B"/>
                        </a:solidFill>
                        <a:latin typeface="Cambria Math" panose="02040503050406030204" pitchFamily="18" charset="0"/>
                      </a:rPr>
                      <m:t>TM</m:t>
                    </m:r>
                    <m:r>
                      <a:rPr lang="en-US" i="0" dirty="0" smtClean="0">
                        <a:solidFill>
                          <a:srgbClr val="FF3B3B"/>
                        </a:solidFill>
                        <a:latin typeface="Cambria Math" panose="02040503050406030204" pitchFamily="18" charset="0"/>
                      </a:rPr>
                      <m:t>03</m:t>
                    </m:r>
                  </m:oMath>
                </a14:m>
                <a:endParaRPr lang="en-US" dirty="0">
                  <a:solidFill>
                    <a:srgbClr val="FF3B3B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0AFD85E-A1B5-42DC-64C3-CAB06994AF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5980" y="886253"/>
                <a:ext cx="4942380" cy="369332"/>
              </a:xfrm>
              <a:custGeom>
                <a:avLst/>
                <a:gdLst>
                  <a:gd name="csX0" fmla="*/ 0 w 4894289"/>
                  <a:gd name="csY0" fmla="*/ 0 h 369332"/>
                  <a:gd name="csX1" fmla="*/ 650241 w 4894289"/>
                  <a:gd name="csY1" fmla="*/ 0 h 369332"/>
                  <a:gd name="csX2" fmla="*/ 1202597 w 4894289"/>
                  <a:gd name="csY2" fmla="*/ 0 h 369332"/>
                  <a:gd name="csX3" fmla="*/ 1999667 w 4894289"/>
                  <a:gd name="csY3" fmla="*/ 0 h 369332"/>
                  <a:gd name="csX4" fmla="*/ 2649908 w 4894289"/>
                  <a:gd name="csY4" fmla="*/ 0 h 369332"/>
                  <a:gd name="csX5" fmla="*/ 3300149 w 4894289"/>
                  <a:gd name="csY5" fmla="*/ 0 h 369332"/>
                  <a:gd name="csX6" fmla="*/ 4097219 w 4894289"/>
                  <a:gd name="csY6" fmla="*/ 0 h 369332"/>
                  <a:gd name="csX7" fmla="*/ 4894289 w 4894289"/>
                  <a:gd name="csY7" fmla="*/ 0 h 369332"/>
                  <a:gd name="csX8" fmla="*/ 4894289 w 4894289"/>
                  <a:gd name="csY8" fmla="*/ 369332 h 369332"/>
                  <a:gd name="csX9" fmla="*/ 4292991 w 4894289"/>
                  <a:gd name="csY9" fmla="*/ 369332 h 369332"/>
                  <a:gd name="csX10" fmla="*/ 3593806 w 4894289"/>
                  <a:gd name="csY10" fmla="*/ 369332 h 369332"/>
                  <a:gd name="csX11" fmla="*/ 2894622 w 4894289"/>
                  <a:gd name="csY11" fmla="*/ 369332 h 369332"/>
                  <a:gd name="csX12" fmla="*/ 2244381 w 4894289"/>
                  <a:gd name="csY12" fmla="*/ 369332 h 369332"/>
                  <a:gd name="csX13" fmla="*/ 1447311 w 4894289"/>
                  <a:gd name="csY13" fmla="*/ 369332 h 369332"/>
                  <a:gd name="csX14" fmla="*/ 650241 w 4894289"/>
                  <a:gd name="csY14" fmla="*/ 369332 h 369332"/>
                  <a:gd name="csX15" fmla="*/ 0 w 4894289"/>
                  <a:gd name="csY15" fmla="*/ 369332 h 369332"/>
                  <a:gd name="csX16" fmla="*/ 0 w 4894289"/>
                  <a:gd name="csY16" fmla="*/ 0 h 36933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</a:cxnLst>
                <a:rect l="l" t="t" r="r" b="b"/>
                <a:pathLst>
                  <a:path w="4894289" h="369332" extrusionOk="0">
                    <a:moveTo>
                      <a:pt x="0" y="0"/>
                    </a:moveTo>
                    <a:cubicBezTo>
                      <a:pt x="189866" y="-6431"/>
                      <a:pt x="343036" y="7582"/>
                      <a:pt x="650241" y="0"/>
                    </a:cubicBezTo>
                    <a:cubicBezTo>
                      <a:pt x="957446" y="-7582"/>
                      <a:pt x="978097" y="-17956"/>
                      <a:pt x="1202597" y="0"/>
                    </a:cubicBezTo>
                    <a:cubicBezTo>
                      <a:pt x="1427097" y="17956"/>
                      <a:pt x="1696610" y="-39684"/>
                      <a:pt x="1999667" y="0"/>
                    </a:cubicBezTo>
                    <a:cubicBezTo>
                      <a:pt x="2302724" y="39684"/>
                      <a:pt x="2463374" y="-6651"/>
                      <a:pt x="2649908" y="0"/>
                    </a:cubicBezTo>
                    <a:cubicBezTo>
                      <a:pt x="2836442" y="6651"/>
                      <a:pt x="3143823" y="-2763"/>
                      <a:pt x="3300149" y="0"/>
                    </a:cubicBezTo>
                    <a:cubicBezTo>
                      <a:pt x="3456475" y="2763"/>
                      <a:pt x="3894682" y="36642"/>
                      <a:pt x="4097219" y="0"/>
                    </a:cubicBezTo>
                    <a:cubicBezTo>
                      <a:pt x="4299756" y="-36642"/>
                      <a:pt x="4533303" y="15413"/>
                      <a:pt x="4894289" y="0"/>
                    </a:cubicBezTo>
                    <a:cubicBezTo>
                      <a:pt x="4900123" y="170087"/>
                      <a:pt x="4890861" y="228284"/>
                      <a:pt x="4894289" y="369332"/>
                    </a:cubicBezTo>
                    <a:cubicBezTo>
                      <a:pt x="4683302" y="362070"/>
                      <a:pt x="4449189" y="372935"/>
                      <a:pt x="4292991" y="369332"/>
                    </a:cubicBezTo>
                    <a:cubicBezTo>
                      <a:pt x="4136793" y="365729"/>
                      <a:pt x="3785420" y="377210"/>
                      <a:pt x="3593806" y="369332"/>
                    </a:cubicBezTo>
                    <a:cubicBezTo>
                      <a:pt x="3402193" y="361454"/>
                      <a:pt x="3178169" y="396923"/>
                      <a:pt x="2894622" y="369332"/>
                    </a:cubicBezTo>
                    <a:cubicBezTo>
                      <a:pt x="2611075" y="341741"/>
                      <a:pt x="2384558" y="348604"/>
                      <a:pt x="2244381" y="369332"/>
                    </a:cubicBezTo>
                    <a:cubicBezTo>
                      <a:pt x="2104204" y="390060"/>
                      <a:pt x="1736813" y="362624"/>
                      <a:pt x="1447311" y="369332"/>
                    </a:cubicBezTo>
                    <a:cubicBezTo>
                      <a:pt x="1157809" y="376041"/>
                      <a:pt x="1009601" y="334076"/>
                      <a:pt x="650241" y="369332"/>
                    </a:cubicBezTo>
                    <a:cubicBezTo>
                      <a:pt x="290881" y="404589"/>
                      <a:pt x="229973" y="346440"/>
                      <a:pt x="0" y="369332"/>
                    </a:cubicBezTo>
                    <a:cubicBezTo>
                      <a:pt x="-12802" y="245768"/>
                      <a:pt x="-14301" y="91692"/>
                      <a:pt x="0" y="0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 l="-255" b="-17647"/>
                </a:stretch>
              </a:blipFill>
              <a:ln>
                <a:solidFill>
                  <a:srgbClr val="FF3B3B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88B77501-D40D-8C66-03AC-3BFDE29E714B}"/>
              </a:ext>
            </a:extLst>
          </p:cNvPr>
          <p:cNvSpPr txBox="1"/>
          <p:nvPr/>
        </p:nvSpPr>
        <p:spPr>
          <a:xfrm>
            <a:off x="-90888" y="6395916"/>
            <a:ext cx="563237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Raptis, O’Brien et al., 2026 (under prep.)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DF8C54-BDC5-2E04-07B7-B4848D9FB4CD}"/>
              </a:ext>
            </a:extLst>
          </p:cNvPr>
          <p:cNvSpPr txBox="1"/>
          <p:nvPr/>
        </p:nvSpPr>
        <p:spPr>
          <a:xfrm>
            <a:off x="9559066" y="6353024"/>
            <a:ext cx="2723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2">
                    <a:lumMod val="10000"/>
                  </a:schemeClr>
                </a:solidFill>
              </a:rPr>
              <a:t>Reminder: Close to x=y 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  <a:sym typeface="Wingdings" pitchFamily="2" charset="2"/>
              </a:rPr>
              <a:t>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</a:rPr>
              <a:t> good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FC86A8-8A55-056A-8345-9F728E299649}"/>
              </a:ext>
            </a:extLst>
          </p:cNvPr>
          <p:cNvSpPr txBox="1"/>
          <p:nvPr/>
        </p:nvSpPr>
        <p:spPr>
          <a:xfrm>
            <a:off x="4630017" y="3376200"/>
            <a:ext cx="91146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Offsets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91F3D5F-288C-0410-9316-A72FA4BDC290}"/>
              </a:ext>
            </a:extLst>
          </p:cNvPr>
          <p:cNvCxnSpPr/>
          <p:nvPr/>
        </p:nvCxnSpPr>
        <p:spPr>
          <a:xfrm flipV="1">
            <a:off x="5254388" y="2961564"/>
            <a:ext cx="1241946" cy="467436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0EB6CFB-4F24-4DFE-77C6-43A8AFE3CFA2}"/>
              </a:ext>
            </a:extLst>
          </p:cNvPr>
          <p:cNvCxnSpPr>
            <a:cxnSpLocks/>
            <a:stCxn id="7" idx="2"/>
          </p:cNvCxnSpPr>
          <p:nvPr/>
        </p:nvCxnSpPr>
        <p:spPr>
          <a:xfrm flipH="1">
            <a:off x="4630017" y="3745532"/>
            <a:ext cx="455734" cy="922002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41723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6C80880-FA9E-0914-3F26-B1F73079E9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8577"/>
          <a:stretch>
            <a:fillRect/>
          </a:stretch>
        </p:blipFill>
        <p:spPr>
          <a:xfrm>
            <a:off x="177648" y="2045336"/>
            <a:ext cx="5022199" cy="232526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DC328B2-F4A6-1977-1C99-85BD06754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400" y="314103"/>
            <a:ext cx="11041200" cy="742924"/>
          </a:xfrm>
        </p:spPr>
        <p:txBody>
          <a:bodyPr/>
          <a:lstStyle/>
          <a:p>
            <a:r>
              <a:rPr lang="en-US" dirty="0"/>
              <a:t>Metrics using Test set (20% of data)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296B59-B3FC-DFA4-37A7-905A9A3D6349}"/>
              </a:ext>
            </a:extLst>
          </p:cNvPr>
          <p:cNvSpPr txBox="1"/>
          <p:nvPr/>
        </p:nvSpPr>
        <p:spPr>
          <a:xfrm>
            <a:off x="6650517" y="1434256"/>
            <a:ext cx="529073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rgbClr val="000000"/>
                </a:solidFill>
              </a:rPr>
              <a:t>Key Results:</a:t>
            </a:r>
          </a:p>
          <a:p>
            <a:endParaRPr lang="en-US" u="sng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5FF"/>
                </a:solidFill>
              </a:rPr>
              <a:t>PRIME-PS demonstrates a performance edge </a:t>
            </a:r>
            <a:r>
              <a:rPr lang="en-US" dirty="0">
                <a:solidFill>
                  <a:srgbClr val="000000"/>
                </a:solidFill>
              </a:rPr>
              <a:t>(~30% MAE from TM03 and ~15% from other ML approaches).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This </a:t>
            </a:r>
            <a:r>
              <a:rPr lang="en-US" dirty="0">
                <a:solidFill>
                  <a:srgbClr val="0005FF"/>
                </a:solidFill>
              </a:rPr>
              <a:t>advantage can get relatively low </a:t>
            </a:r>
            <a:r>
              <a:rPr lang="en-US" dirty="0">
                <a:solidFill>
                  <a:srgbClr val="000000"/>
                </a:solidFill>
              </a:rPr>
              <a:t>(other train/test splits &amp; </a:t>
            </a:r>
            <a:r>
              <a:rPr lang="en-US" dirty="0" err="1">
                <a:solidFill>
                  <a:srgbClr val="000000"/>
                </a:solidFill>
              </a:rPr>
              <a:t>crossvalidation</a:t>
            </a:r>
            <a:r>
              <a:rPr lang="en-US" dirty="0">
                <a:solidFill>
                  <a:srgbClr val="000000"/>
                </a:solidFill>
              </a:rPr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5FF"/>
                </a:solidFill>
              </a:rPr>
              <a:t>Different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5FF"/>
                </a:solidFill>
              </a:rPr>
              <a:t>input, method, time-history, and hyperparameter tuning </a:t>
            </a:r>
            <a:r>
              <a:rPr lang="en-US" dirty="0">
                <a:solidFill>
                  <a:srgbClr val="000000"/>
                </a:solidFill>
              </a:rPr>
              <a:t>etc. had overall a </a:t>
            </a:r>
            <a:r>
              <a:rPr lang="en-US" dirty="0">
                <a:solidFill>
                  <a:srgbClr val="0005FF"/>
                </a:solidFill>
              </a:rPr>
              <a:t>statistically marginal effect</a:t>
            </a:r>
            <a:r>
              <a:rPr lang="en-US" dirty="0">
                <a:solidFill>
                  <a:srgbClr val="000000"/>
                </a:solidFill>
              </a:rPr>
              <a:t>. </a:t>
            </a:r>
            <a:r>
              <a:rPr lang="en-US" dirty="0">
                <a:solidFill>
                  <a:srgbClr val="FF0000"/>
                </a:solidFill>
              </a:rPr>
              <a:t>Why?</a:t>
            </a: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>
              <a:solidFill>
                <a:srgbClr val="FF0000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solidFill>
                  <a:srgbClr val="FF0000"/>
                </a:solidFill>
              </a:rPr>
              <a:t>Since PRIME-PS was statistically better, and Gradient boosting can’t be used for modeling, we only keep this for next parts of analysis.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44ACC91-2A03-45BA-FB6D-1A6FD23B591C}"/>
              </a:ext>
            </a:extLst>
          </p:cNvPr>
          <p:cNvSpPr/>
          <p:nvPr/>
        </p:nvSpPr>
        <p:spPr>
          <a:xfrm>
            <a:off x="250749" y="3549494"/>
            <a:ext cx="4949098" cy="24523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42E110-45F1-0ABA-4047-00E2EEC97EAE}"/>
              </a:ext>
            </a:extLst>
          </p:cNvPr>
          <p:cNvSpPr txBox="1"/>
          <p:nvPr/>
        </p:nvSpPr>
        <p:spPr>
          <a:xfrm>
            <a:off x="-90888" y="6395916"/>
            <a:ext cx="563237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Raptis, O’Brien et al., 2026 (under prep.)</a:t>
            </a:r>
          </a:p>
        </p:txBody>
      </p:sp>
    </p:spTree>
    <p:extLst>
      <p:ext uri="{BB962C8B-B14F-4D97-AF65-F5344CB8AC3E}">
        <p14:creationId xmlns:p14="http://schemas.microsoft.com/office/powerpoint/2010/main" val="2778320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F04C42B-EB32-E3E0-1930-BDC4F49C6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 Importance Analysis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973A56B-CA53-5079-A6DF-8B6E662E9F2F}"/>
              </a:ext>
            </a:extLst>
          </p:cNvPr>
          <p:cNvGrpSpPr/>
          <p:nvPr/>
        </p:nvGrpSpPr>
        <p:grpSpPr>
          <a:xfrm>
            <a:off x="2418817" y="789089"/>
            <a:ext cx="9429741" cy="5411755"/>
            <a:chOff x="1381129" y="789089"/>
            <a:chExt cx="9429741" cy="541175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50E1F14-1745-7215-285D-D79E9BCBF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81129" y="789089"/>
              <a:ext cx="9429741" cy="5411755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43B0763-F886-1BE8-9DB7-5D4DB046EFF6}"/>
                </a:ext>
              </a:extLst>
            </p:cNvPr>
            <p:cNvSpPr/>
            <p:nvPr/>
          </p:nvSpPr>
          <p:spPr>
            <a:xfrm>
              <a:off x="1707615" y="2071172"/>
              <a:ext cx="2357609" cy="29194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C2FBB5E-A3FA-7FD7-5AE2-EF772FF137AA}"/>
              </a:ext>
            </a:extLst>
          </p:cNvPr>
          <p:cNvSpPr txBox="1"/>
          <p:nvPr/>
        </p:nvSpPr>
        <p:spPr>
          <a:xfrm>
            <a:off x="0" y="2170324"/>
            <a:ext cx="47813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Answer: In most cases (statistically): </a:t>
            </a:r>
          </a:p>
          <a:p>
            <a:endParaRPr lang="en-US" b="1" dirty="0">
              <a:solidFill>
                <a:srgbClr val="000000"/>
              </a:solidFill>
            </a:endParaRPr>
          </a:p>
          <a:p>
            <a:pPr algn="ctr"/>
            <a:r>
              <a:rPr lang="en-US" dirty="0">
                <a:solidFill>
                  <a:srgbClr val="0000FF"/>
                </a:solidFill>
              </a:rPr>
              <a:t>Model is predominantly driven by spacecraft location</a:t>
            </a:r>
          </a:p>
          <a:p>
            <a:pPr algn="just"/>
            <a:endParaRPr lang="en-US" dirty="0">
              <a:solidFill>
                <a:srgbClr val="0000FF"/>
              </a:solidFill>
            </a:endParaRPr>
          </a:p>
          <a:p>
            <a:pPr algn="just"/>
            <a:endParaRPr lang="en-US" dirty="0">
              <a:solidFill>
                <a:srgbClr val="0000FF"/>
              </a:solidFill>
            </a:endParaRPr>
          </a:p>
          <a:p>
            <a:pPr algn="ctr"/>
            <a:r>
              <a:rPr lang="en-US" dirty="0">
                <a:solidFill>
                  <a:srgbClr val="FF0000"/>
                </a:solidFill>
              </a:rPr>
              <a:t>Solar wind input has lower effect, although cumulative history is still important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A0E596-E645-6DE3-53D0-B2771E06BE76}"/>
              </a:ext>
            </a:extLst>
          </p:cNvPr>
          <p:cNvSpPr txBox="1"/>
          <p:nvPr/>
        </p:nvSpPr>
        <p:spPr>
          <a:xfrm>
            <a:off x="-100069" y="6299996"/>
            <a:ext cx="1121700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rgbClr val="000000"/>
                </a:solidFill>
              </a:rPr>
              <a:t>SHAP Values explain why a model made a specific prediction, by showing each feature's impact.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8505AF6-3788-1F1D-5550-0911E46C5FC2}"/>
              </a:ext>
            </a:extLst>
          </p:cNvPr>
          <p:cNvSpPr/>
          <p:nvPr/>
        </p:nvSpPr>
        <p:spPr>
          <a:xfrm>
            <a:off x="4308514" y="970656"/>
            <a:ext cx="1090936" cy="12126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X GSM</a:t>
            </a:r>
          </a:p>
          <a:p>
            <a:pPr algn="ctr"/>
            <a:endParaRPr lang="en-US" dirty="0">
              <a:solidFill>
                <a:srgbClr val="000000"/>
              </a:solidFill>
            </a:endParaRPr>
          </a:p>
          <a:p>
            <a:pPr algn="ctr"/>
            <a:r>
              <a:rPr lang="en-US" dirty="0">
                <a:solidFill>
                  <a:srgbClr val="000000"/>
                </a:solidFill>
              </a:rPr>
              <a:t>Y GSM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D767417-89E1-8DB0-5CD7-E9DB240183D2}"/>
              </a:ext>
            </a:extLst>
          </p:cNvPr>
          <p:cNvCxnSpPr>
            <a:cxnSpLocks/>
          </p:cNvCxnSpPr>
          <p:nvPr/>
        </p:nvCxnSpPr>
        <p:spPr>
          <a:xfrm flipV="1">
            <a:off x="4153359" y="1836049"/>
            <a:ext cx="1422228" cy="940202"/>
          </a:xfrm>
          <a:prstGeom prst="straightConnector1">
            <a:avLst/>
          </a:prstGeom>
          <a:ln w="127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E64C1F6-F989-08D3-2E5A-EA5FE050CB9B}"/>
              </a:ext>
            </a:extLst>
          </p:cNvPr>
          <p:cNvCxnSpPr>
            <a:cxnSpLocks/>
          </p:cNvCxnSpPr>
          <p:nvPr/>
        </p:nvCxnSpPr>
        <p:spPr>
          <a:xfrm flipV="1">
            <a:off x="4395730" y="3701667"/>
            <a:ext cx="2038121" cy="484743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E8B49D3-6021-2DCD-2F7E-25B9411B40C1}"/>
              </a:ext>
            </a:extLst>
          </p:cNvPr>
          <p:cNvCxnSpPr>
            <a:cxnSpLocks/>
          </p:cNvCxnSpPr>
          <p:nvPr/>
        </p:nvCxnSpPr>
        <p:spPr>
          <a:xfrm flipV="1">
            <a:off x="7762582" y="572877"/>
            <a:ext cx="1072946" cy="1101687"/>
          </a:xfrm>
          <a:prstGeom prst="straightConnector1">
            <a:avLst/>
          </a:prstGeom>
          <a:ln w="127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BADDB37-7538-DA3F-95CA-3C2AD03050F8}"/>
              </a:ext>
            </a:extLst>
          </p:cNvPr>
          <p:cNvSpPr txBox="1"/>
          <p:nvPr/>
        </p:nvSpPr>
        <p:spPr>
          <a:xfrm>
            <a:off x="7332924" y="203545"/>
            <a:ext cx="4621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0000"/>
                </a:solidFill>
              </a:rPr>
              <a:t>Higher density </a:t>
            </a:r>
            <a:r>
              <a:rPr lang="en-US" b="1" i="1" dirty="0">
                <a:solidFill>
                  <a:srgbClr val="000000"/>
                </a:solidFill>
              </a:rPr>
              <a:t>close to earth and at dawn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6D9EB6-0239-0528-952A-3C3554497BA4}"/>
              </a:ext>
            </a:extLst>
          </p:cNvPr>
          <p:cNvSpPr txBox="1"/>
          <p:nvPr/>
        </p:nvSpPr>
        <p:spPr>
          <a:xfrm>
            <a:off x="10084442" y="6045006"/>
            <a:ext cx="2064989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2">
                    <a:lumMod val="10000"/>
                  </a:schemeClr>
                </a:solidFill>
              </a:rPr>
              <a:t>Blue/Red: Input value</a:t>
            </a:r>
          </a:p>
          <a:p>
            <a:r>
              <a:rPr lang="en-US" sz="1400" dirty="0">
                <a:solidFill>
                  <a:schemeClr val="bg2">
                    <a:lumMod val="10000"/>
                  </a:schemeClr>
                </a:solidFill>
              </a:rPr>
              <a:t>Left/Right: Output value</a:t>
            </a:r>
          </a:p>
        </p:txBody>
      </p:sp>
    </p:spTree>
    <p:extLst>
      <p:ext uri="{BB962C8B-B14F-4D97-AF65-F5344CB8AC3E}">
        <p14:creationId xmlns:p14="http://schemas.microsoft.com/office/powerpoint/2010/main" val="21353588"/>
      </p:ext>
    </p:extLst>
  </p:cSld>
  <p:clrMapOvr>
    <a:masterClrMapping/>
  </p:clrMapOvr>
</p:sld>
</file>

<file path=ppt/theme/theme1.xml><?xml version="1.0" encoding="utf-8"?>
<a:theme xmlns:a="http://schemas.openxmlformats.org/drawingml/2006/main" name="KU Leuven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F2B428C8B21A141B5825E5B86F557DB" ma:contentTypeVersion="15" ma:contentTypeDescription="Skapa ett nytt dokument." ma:contentTypeScope="" ma:versionID="975073b9cecf71b6bc8c14a7c33e31db">
  <xsd:schema xmlns:xsd="http://www.w3.org/2001/XMLSchema" xmlns:xs="http://www.w3.org/2001/XMLSchema" xmlns:p="http://schemas.microsoft.com/office/2006/metadata/properties" xmlns:ns3="977cb6ed-b1a4-473b-8ba2-0f8e0a4901ff" xmlns:ns4="6707e3d7-8225-4321-a0ab-c333d198a7fc" targetNamespace="http://schemas.microsoft.com/office/2006/metadata/properties" ma:root="true" ma:fieldsID="0cdfbe7b44d734305c4ef3f71cda5902" ns3:_="" ns4:_="">
    <xsd:import namespace="977cb6ed-b1a4-473b-8ba2-0f8e0a4901ff"/>
    <xsd:import namespace="6707e3d7-8225-4321-a0ab-c333d198a7f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Location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7cb6ed-b1a4-473b-8ba2-0f8e0a4901f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07e3d7-8225-4321-a0ab-c333d198a7f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Delar tips,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ECBB746-F6CA-42D5-AFDD-F49C58B4277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78B54EE-C366-449D-9972-DF83693BEC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77cb6ed-b1a4-473b-8ba2-0f8e0a4901ff"/>
    <ds:schemaRef ds:uri="6707e3d7-8225-4321-a0ab-c333d198a7f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6B3048F-AB18-4F93-A27A-DBB845175962}">
  <ds:schemaRefs>
    <ds:schemaRef ds:uri="http://schemas.microsoft.com/office/2006/metadata/properties"/>
    <ds:schemaRef ds:uri="http://schemas.microsoft.com/office/infopath/2007/PartnerControls"/>
    <ds:schemaRef ds:uri="http://purl.org/dc/elements/1.1/"/>
    <ds:schemaRef ds:uri="http://www.w3.org/XML/1998/namespace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6707e3d7-8225-4321-a0ab-c333d198a7fc"/>
    <ds:schemaRef ds:uri="977cb6ed-b1a4-473b-8ba2-0f8e0a4901ff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KU Leuven</Template>
  <TotalTime>0</TotalTime>
  <Words>2098</Words>
  <Application>Microsoft Macintosh PowerPoint</Application>
  <PresentationFormat>Widescreen</PresentationFormat>
  <Paragraphs>325</Paragraphs>
  <Slides>36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8" baseType="lpstr">
      <vt:lpstr>Arial</vt:lpstr>
      <vt:lpstr>Calibri</vt:lpstr>
      <vt:lpstr>Cambria Math</vt:lpstr>
      <vt:lpstr>Garamond</vt:lpstr>
      <vt:lpstr>Garamond Premr Pro</vt:lpstr>
      <vt:lpstr>inherit</vt:lpstr>
      <vt:lpstr>Slack-Lato</vt:lpstr>
      <vt:lpstr>STIXGeneral-Italic</vt:lpstr>
      <vt:lpstr>STIXGeneral-Regular</vt:lpstr>
      <vt:lpstr>Times New Roman</vt:lpstr>
      <vt:lpstr>Wingdings</vt:lpstr>
      <vt:lpstr>KU Leuven</vt:lpstr>
      <vt:lpstr>Modeling Earth’s Plasma Sheet using Machine Learning</vt:lpstr>
      <vt:lpstr>PowerPoint Presentation</vt:lpstr>
      <vt:lpstr>Baseline empirical models</vt:lpstr>
      <vt:lpstr>The dataset (output – Central Plasma Sheet)</vt:lpstr>
      <vt:lpstr>PowerPoint Presentation</vt:lpstr>
      <vt:lpstr>Methodologies &amp; input space</vt:lpstr>
      <vt:lpstr>Modeling Density | Predictions vs Observations</vt:lpstr>
      <vt:lpstr>Metrics using Test set (20% of data)</vt:lpstr>
      <vt:lpstr>Feature Importance Analysis</vt:lpstr>
      <vt:lpstr>PowerPoint Presentation</vt:lpstr>
      <vt:lpstr>Modeling Density | 2D Maps (Synthetic input)</vt:lpstr>
      <vt:lpstr>Modeling Temperature Ratios with MMS | 2D Maps</vt:lpstr>
      <vt:lpstr>PowerPoint Presentation</vt:lpstr>
      <vt:lpstr>Test case of a storm (05 Nov 2023)</vt:lpstr>
      <vt:lpstr>Summary &amp; Discussion</vt:lpstr>
      <vt:lpstr>Extras</vt:lpstr>
      <vt:lpstr>Community Reminder: Data Sparsity During Extreme Events</vt:lpstr>
      <vt:lpstr>Test case of a storm (05 Nov 2023)</vt:lpstr>
      <vt:lpstr>Feature Importance Analysis</vt:lpstr>
      <vt:lpstr>Data Scientist POV  (i.e., Input, output &amp; regression)</vt:lpstr>
      <vt:lpstr>Temperature and Ti/Te MMS output</vt:lpstr>
      <vt:lpstr>What are the metrics we need to use</vt:lpstr>
      <vt:lpstr>Modeling Temperature | Predictions vs Observations</vt:lpstr>
      <vt:lpstr>Is all this data needed? (Discussion point – Imbalanced learning)</vt:lpstr>
      <vt:lpstr>Community Reminder on Temperature</vt:lpstr>
      <vt:lpstr>MMS Ti/Te plasmasheet ratio example (Full vs Partial moments)</vt:lpstr>
      <vt:lpstr>Community Reminder via Modeling Bz</vt:lpstr>
      <vt:lpstr>ML storm time density modeling</vt:lpstr>
      <vt:lpstr>Correlation and Rsquared difference</vt:lpstr>
      <vt:lpstr>Goal of Presentation</vt:lpstr>
      <vt:lpstr>Model Feature importance storm vs quiet</vt:lpstr>
      <vt:lpstr>Classifying plasma sheet is not trivial</vt:lpstr>
      <vt:lpstr>PowerPoint Presentation</vt:lpstr>
      <vt:lpstr>Next step: 2D modeling</vt:lpstr>
      <vt:lpstr>Data number &amp; storms</vt:lpstr>
      <vt:lpstr>Earth’s plasma sheet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2017-09-13T11:47:32Z</dcterms:created>
  <dcterms:modified xsi:type="dcterms:W3CDTF">2026-01-19T22:42:37Z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0x0101004F2B428C8B21A141B5825E5B86F557DB</vt:lpwstr>
  </property>
</Properties>
</file>