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  <p:sldMasterId id="2147483651" r:id="rId5"/>
  </p:sldMasterIdLst>
  <p:notesMasterIdLst>
    <p:notesMasterId r:id="rId35"/>
  </p:notesMasterIdLst>
  <p:handoutMasterIdLst>
    <p:handoutMasterId r:id="rId36"/>
  </p:handoutMasterIdLst>
  <p:sldIdLst>
    <p:sldId id="365" r:id="rId6"/>
    <p:sldId id="1583" r:id="rId7"/>
    <p:sldId id="1529" r:id="rId8"/>
    <p:sldId id="257" r:id="rId9"/>
    <p:sldId id="1595" r:id="rId10"/>
    <p:sldId id="1582" r:id="rId11"/>
    <p:sldId id="857" r:id="rId12"/>
    <p:sldId id="921" r:id="rId13"/>
    <p:sldId id="1536" r:id="rId14"/>
    <p:sldId id="1537" r:id="rId15"/>
    <p:sldId id="1539" r:id="rId16"/>
    <p:sldId id="1596" r:id="rId17"/>
    <p:sldId id="1577" r:id="rId18"/>
    <p:sldId id="877" r:id="rId19"/>
    <p:sldId id="1578" r:id="rId20"/>
    <p:sldId id="1579" r:id="rId21"/>
    <p:sldId id="1576" r:id="rId22"/>
    <p:sldId id="1552" r:id="rId23"/>
    <p:sldId id="906" r:id="rId24"/>
    <p:sldId id="1590" r:id="rId25"/>
    <p:sldId id="1575" r:id="rId26"/>
    <p:sldId id="1580" r:id="rId27"/>
    <p:sldId id="843" r:id="rId28"/>
    <p:sldId id="1533" r:id="rId29"/>
    <p:sldId id="1597" r:id="rId30"/>
    <p:sldId id="860" r:id="rId31"/>
    <p:sldId id="1530" r:id="rId32"/>
    <p:sldId id="1587" r:id="rId33"/>
    <p:sldId id="1560" r:id="rId3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000000"/>
    <a:srgbClr val="0005FF"/>
    <a:srgbClr val="FF0000"/>
    <a:srgbClr val="FF3B3B"/>
    <a:srgbClr val="DDDDDD"/>
    <a:srgbClr val="7F7F7F"/>
    <a:srgbClr val="2F4D5D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653960-F629-41DD-9591-305275A7A049}" v="194" dt="2023-02-20T13:40:05.1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46" autoAdjust="0"/>
    <p:restoredTop sz="93880" autoAdjust="0"/>
  </p:normalViewPr>
  <p:slideViewPr>
    <p:cSldViewPr snapToGrid="0" snapToObjects="1">
      <p:cViewPr varScale="1">
        <p:scale>
          <a:sx n="130" d="100"/>
          <a:sy n="130" d="100"/>
        </p:scale>
        <p:origin x="1408" y="176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15-12-2025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397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03220-3A11-8BDB-7EA1-A3A55ED03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4438F2-72C7-26E1-FDEB-631F41516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8203C-C97C-3C29-6BB2-5C532814F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02B91-73B7-24D7-4FA2-22F435FA0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6553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E632D2-66C8-6F8A-B010-5BB50A740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D390A5-B98A-E94D-6258-266F82C7BD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E5D827-FC0C-2DC1-E3C5-AC483E94CD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60887C-D7DA-0BD5-BF69-B12198A42D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8697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17499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0A091-F92A-A8B3-7138-89CF969C4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8E561-9F5F-3ACB-DFAE-ADAB1DCE31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BFFC59-AF92-4B8C-4E48-55DFD30B6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EE38BE-1B6C-CDF8-0894-1C8E4AA8CB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508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3979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06C3F-F0E1-52F0-4732-C97F7A929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7C6A9B-76CC-9B0D-DB47-A03B40FF6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7521C2-7475-100A-FBF1-8FDFF0124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B61F43-B383-17E1-79E5-9A4D21EDBC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4477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46A49-AE0A-415A-54B2-0CB8FE17E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81AB86-9700-D145-1F2B-A19D69F524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3EC41D-B82B-7E4E-3324-33CDE67E6D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C1CC1-0C10-21C5-F66B-7F13871B2B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4869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2389-03B9-F441-110E-6D4B8B9E3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13D84A-EB94-C9E8-498C-A735BBE3C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A7359F-BF93-3DBE-EAA0-4C715470D7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D57CA-5505-665C-2432-C345428C1F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519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1DF63-CDA7-BBEC-27A2-76D9F60537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84B3B8-62D1-8324-A559-9B68884947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9F2B324-2568-F565-A09E-CF973E0A9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0E4DF-3DDD-BC8A-064E-0B4FF5CD12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869976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1655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68472-0518-8982-70CA-728E8C38F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D8D858-44EF-6E1E-DB27-F3D4E913B0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2ACB0D-937A-F1DC-93CD-5099525AF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 minutes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B93BF-C2D6-AAE4-944C-25CC86C7E9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43852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03220-3A11-8BDB-7EA1-A3A55ED03D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4438F2-72C7-26E1-FDEB-631F415161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58203C-C97C-3C29-6BB2-5C532814F3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B02B91-73B7-24D7-4FA2-22F435FA0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9562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Lynn </a:t>
            </a:r>
            <a:r>
              <a:rPr lang="en-US" dirty="0" err="1"/>
              <a:t>Wilsson</a:t>
            </a:r>
            <a:r>
              <a:rPr lang="en-US" dirty="0"/>
              <a:t>: Shock Drift Acceleration up to 300 KeV, non local acceleration that can then get even further accelerated at the shock</a:t>
            </a:r>
          </a:p>
          <a:p>
            <a:endParaRPr lang="en-US" dirty="0"/>
          </a:p>
          <a:p>
            <a:r>
              <a:rPr lang="en-US" dirty="0"/>
              <a:t>Terry Liu : </a:t>
            </a:r>
            <a:r>
              <a:rPr lang="en-US" dirty="0" err="1"/>
              <a:t>Betatron</a:t>
            </a:r>
            <a:r>
              <a:rPr lang="en-US" dirty="0"/>
              <a:t> acceleration on Foreshock transients = Making </a:t>
            </a:r>
            <a:r>
              <a:rPr lang="en-US" dirty="0" err="1"/>
              <a:t>Qpar</a:t>
            </a:r>
            <a:r>
              <a:rPr lang="en-US" dirty="0"/>
              <a:t> shock more effective in accelerating particles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58073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Hot Flow Anomalies : </a:t>
            </a:r>
            <a:r>
              <a:rPr lang="en-US" i="1" dirty="0">
                <a:effectLst/>
                <a:latin typeface="Helvetica" pitchFamily="2" charset="0"/>
              </a:rPr>
              <a:t>when an IMF directional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discontinuity intersects the bow shock and the convection electric field (−V X B) points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towards the sheet on at least one side</a:t>
            </a:r>
          </a:p>
          <a:p>
            <a:endParaRPr lang="en-US" dirty="0">
              <a:effectLst/>
              <a:latin typeface="Helvetica" pitchFamily="2" charset="0"/>
            </a:endParaRPr>
          </a:p>
          <a:p>
            <a:r>
              <a:rPr lang="en-US" dirty="0"/>
              <a:t>Foreshock Bubbles: </a:t>
            </a:r>
            <a:r>
              <a:rPr lang="en-US" i="1" dirty="0">
                <a:effectLst/>
                <a:latin typeface="Helvetica" pitchFamily="2" charset="0"/>
              </a:rPr>
              <a:t>form due to the interaction of IMF rotational discontinuities with the back streaming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ions in the foreshock region. If the convection electric field on the upstream of the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rotational discontinuity has a larger earthward component than the electric field on its</a:t>
            </a:r>
            <a:r>
              <a:rPr lang="en-US" i="0" dirty="0">
                <a:effectLst/>
                <a:latin typeface="Helvetica" pitchFamily="2" charset="0"/>
              </a:rPr>
              <a:t> </a:t>
            </a:r>
            <a:r>
              <a:rPr lang="en-US" i="1" dirty="0">
                <a:effectLst/>
                <a:latin typeface="Helvetica" pitchFamily="2" charset="0"/>
              </a:rPr>
              <a:t>downstream side, foreshock ions become concentrated on the upstream side.</a:t>
            </a:r>
            <a:endParaRPr lang="en-US" dirty="0">
              <a:effectLst/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83856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69DA0-E388-25DD-18D1-04E26D4EA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179486-4810-329F-B2A8-AC6C1E4E84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7243DC-CD6B-9FAB-73D6-3AAFAA6AA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Lynn </a:t>
            </a:r>
            <a:r>
              <a:rPr lang="en-US" dirty="0" err="1"/>
              <a:t>Wilsson</a:t>
            </a:r>
            <a:r>
              <a:rPr lang="en-US" dirty="0"/>
              <a:t>: Shock Drift Acceleration up to 300 KeV, non local acceleration that can then get even further accelerated at the shock</a:t>
            </a:r>
          </a:p>
          <a:p>
            <a:endParaRPr lang="en-US" dirty="0"/>
          </a:p>
          <a:p>
            <a:r>
              <a:rPr lang="en-US" dirty="0"/>
              <a:t>Terry Liu : </a:t>
            </a:r>
            <a:r>
              <a:rPr lang="en-US" dirty="0" err="1"/>
              <a:t>Betatron</a:t>
            </a:r>
            <a:r>
              <a:rPr lang="en-US" dirty="0"/>
              <a:t> acceleration on Foreshock transients = Making </a:t>
            </a:r>
            <a:r>
              <a:rPr lang="en-US" dirty="0" err="1"/>
              <a:t>Qpar</a:t>
            </a:r>
            <a:r>
              <a:rPr lang="en-US" dirty="0"/>
              <a:t> shock more effective in accelerating particles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C61C6-DE25-6D46-954B-3147990E1A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90092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Shock Drift Acceleration = Not enough to get relativistic</a:t>
            </a:r>
          </a:p>
          <a:p>
            <a:r>
              <a:rPr lang="en-US" dirty="0"/>
              <a:t>Diffusive Shock Acceleration = Good, but requires injection.</a:t>
            </a:r>
          </a:p>
          <a:p>
            <a:endParaRPr lang="en-US" dirty="0"/>
          </a:p>
          <a:p>
            <a:r>
              <a:rPr lang="en-US" dirty="0"/>
              <a:t>SSDA tried to solve this by introducing whistler activity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90107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96233-1B30-87B8-D185-5774AF086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A548E0-DE36-E266-9477-829B2065A9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80CA1E-60C5-BA86-4E06-8D18BBED64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4F2CD4-EFF6-E5D3-5C23-8C7EC1D1FA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7945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82513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15958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Mesoscale </a:t>
            </a:r>
            <a:r>
              <a:rPr lang="en-US" dirty="0">
                <a:sym typeface="Wingdings" pitchFamily="2" charset="2"/>
              </a:rPr>
              <a:t> Foreshock ions referring 1000th of kilometers. Relative to solar wind ions they can be still considered fluid scales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Absolute scale of HFA/FB ~ FTEs reconnection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007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0" dirty="0">
              <a:effectLst/>
              <a:latin typeface="Helvetica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946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65A3A-CE08-B213-1FE1-A56AB3EAF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42CA89-771A-EE3E-CF01-E62FB7103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E13A01-458F-9A7C-0EA1-4B7FB27FA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D72DCC-20F7-4CDF-6091-E03BE7428E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670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7066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2EC10-896A-CAD9-827F-365D399B8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5C5FC-17E0-9118-F7BA-2E730D2BC3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B3C6A-CEBF-E4BD-71DC-264FEAC52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CAD51-5F88-6F52-C5C2-5C22D311A6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2550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146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baseline="0" dirty="0">
                <a:solidFill>
                  <a:srgbClr val="5F5F5F"/>
                </a:solidFill>
                <a:effectLst/>
              </a:rPr>
              <a:t>Savvas Raptis – Shocks &amp; Transients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 AGU2025 – SM14 Dayside |</a:t>
            </a:r>
            <a:r>
              <a:rPr lang="en-US" sz="1300" baseline="0" dirty="0">
                <a:solidFill>
                  <a:srgbClr val="5F5F5F"/>
                </a:solidFill>
              </a:rPr>
              <a:t> 15 Dec 25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8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9812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Foreshock &amp; </a:t>
            </a:r>
            <a:r>
              <a:rPr lang="en-US" sz="1300" baseline="0" dirty="0" err="1">
                <a:solidFill>
                  <a:srgbClr val="5F5F5F"/>
                </a:solidFill>
                <a:effectLst/>
              </a:rPr>
              <a:t>Magnetosheath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Transients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Solar/</a:t>
            </a:r>
            <a:r>
              <a:rPr lang="en-US" sz="1300" dirty="0" err="1">
                <a:solidFill>
                  <a:srgbClr val="5F5F5F"/>
                </a:solidFill>
              </a:rPr>
              <a:t>Helio</a:t>
            </a:r>
            <a:r>
              <a:rPr lang="en-US" sz="1300" dirty="0">
                <a:solidFill>
                  <a:srgbClr val="5F5F5F"/>
                </a:solidFill>
              </a:rPr>
              <a:t> SRP meeting 2023  |</a:t>
            </a:r>
            <a:r>
              <a:rPr lang="en-US" sz="1300" baseline="0" dirty="0">
                <a:solidFill>
                  <a:srgbClr val="5F5F5F"/>
                </a:solidFill>
              </a:rPr>
              <a:t> 01 Nov 23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45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15/12/2025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15/12/2025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4246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>
          <p15:clr>
            <a:srgbClr val="F26B43"/>
          </p15:clr>
        </p15:guide>
        <p15:guide id="2" pos="7319">
          <p15:clr>
            <a:srgbClr val="F26B43"/>
          </p15:clr>
        </p15:guide>
        <p15:guide id="3" orient="horz" pos="3857">
          <p15:clr>
            <a:srgbClr val="F26B43"/>
          </p15:clr>
        </p15:guide>
        <p15:guide id="4" pos="3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avvas.raptis@jhuapl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avvasraptis.github.io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15.emf"/><Relationship Id="rId7" Type="http://schemas.openxmlformats.org/officeDocument/2006/relationships/image" Target="../media/image24.emf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png"/><Relationship Id="rId11" Type="http://schemas.openxmlformats.org/officeDocument/2006/relationships/image" Target="../media/image28.png"/><Relationship Id="rId5" Type="http://schemas.openxmlformats.org/officeDocument/2006/relationships/image" Target="../media/image23.emf"/><Relationship Id="rId10" Type="http://schemas.openxmlformats.org/officeDocument/2006/relationships/image" Target="../media/image27.png"/><Relationship Id="rId4" Type="http://schemas.openxmlformats.org/officeDocument/2006/relationships/image" Target="../media/image200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ies.springernature.com/posts/shocks-acceleration-electrons-from-sun-to-earth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1143"/>
            <a:ext cx="9312965" cy="1650257"/>
          </a:xfrm>
        </p:spPr>
        <p:txBody>
          <a:bodyPr>
            <a:normAutofit fontScale="90000"/>
          </a:bodyPr>
          <a:lstStyle/>
          <a:p>
            <a:r>
              <a:rPr lang="en-US" dirty="0"/>
              <a:t>The Role of Shock-Generated Transients in Particle Acceleration at Planetary Bow Shocks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3903803"/>
            <a:ext cx="10780986" cy="1650257"/>
          </a:xfrm>
        </p:spPr>
        <p:txBody>
          <a:bodyPr>
            <a:normAutofit/>
          </a:bodyPr>
          <a:lstStyle/>
          <a:p>
            <a:r>
              <a:rPr lang="en-US" sz="1300" b="1" dirty="0">
                <a:solidFill>
                  <a:srgbClr val="000000"/>
                </a:solidFill>
              </a:rPr>
              <a:t>Savvas Raptis</a:t>
            </a:r>
          </a:p>
          <a:p>
            <a:endParaRPr lang="en-US" sz="1300" baseline="30000" dirty="0">
              <a:solidFill>
                <a:srgbClr val="000000"/>
              </a:solidFill>
            </a:endParaRPr>
          </a:p>
          <a:p>
            <a:r>
              <a:rPr lang="en-US" sz="1300" dirty="0">
                <a:solidFill>
                  <a:srgbClr val="000000"/>
                </a:solidFill>
              </a:rPr>
              <a:t>APL/JHU, Laurel, MD, USA</a:t>
            </a:r>
          </a:p>
          <a:p>
            <a:endParaRPr lang="en-US" sz="1300" dirty="0">
              <a:solidFill>
                <a:srgbClr val="000000"/>
              </a:solidFill>
            </a:endParaRPr>
          </a:p>
          <a:p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0" y="6542340"/>
            <a:ext cx="4695516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3"/>
              </a:rPr>
              <a:t>savvas.raptis@jhuapl.edu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/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https://savvasraptis.github.io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C6F120-FB20-0A3B-9568-C70586B58555}"/>
              </a:ext>
            </a:extLst>
          </p:cNvPr>
          <p:cNvSpPr txBox="1"/>
          <p:nvPr/>
        </p:nvSpPr>
        <p:spPr>
          <a:xfrm>
            <a:off x="353141" y="5094733"/>
            <a:ext cx="6175812" cy="1461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u="sng" dirty="0">
                <a:solidFill>
                  <a:srgbClr val="000000"/>
                </a:solidFill>
              </a:rPr>
              <a:t>Acknowledgments: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300" dirty="0">
                <a:solidFill>
                  <a:srgbClr val="000000"/>
                </a:solidFill>
              </a:rPr>
              <a:t>MMS Early Career Grant and APL R&amp;D program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300" dirty="0">
                <a:solidFill>
                  <a:srgbClr val="000000"/>
                </a:solidFill>
              </a:rPr>
              <a:t>ISSI Team:  P. </a:t>
            </a:r>
            <a:r>
              <a:rPr lang="en-US" sz="1300" dirty="0" err="1">
                <a:solidFill>
                  <a:srgbClr val="000000"/>
                </a:solidFill>
              </a:rPr>
              <a:t>Kajdič</a:t>
            </a:r>
            <a:r>
              <a:rPr lang="en-US" sz="1300" dirty="0">
                <a:solidFill>
                  <a:srgbClr val="000000"/>
                </a:solidFill>
              </a:rPr>
              <a:t> - Foreshocks Across The Heliosphere: System Specific Or Universal Physical Processes?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200" dirty="0">
                <a:solidFill>
                  <a:srgbClr val="000000"/>
                </a:solidFill>
              </a:rPr>
              <a:t>GEM Focus group: </a:t>
            </a:r>
            <a:r>
              <a:rPr lang="en-US" sz="1200" b="1" dirty="0">
                <a:solidFill>
                  <a:srgbClr val="000000"/>
                </a:solidFill>
              </a:rPr>
              <a:t>Multiscale Dayside Transients (MDT)</a:t>
            </a:r>
            <a:r>
              <a:rPr lang="en-US" sz="1200" dirty="0">
                <a:solidFill>
                  <a:srgbClr val="000000"/>
                </a:solidFill>
              </a:rPr>
              <a:t> and their Effect on Earth’s Magnetosphere </a:t>
            </a:r>
            <a:endParaRPr lang="en-US" sz="1300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1300" dirty="0">
                <a:solidFill>
                  <a:srgbClr val="000000"/>
                </a:solidFill>
              </a:rPr>
              <a:t>APL R&amp;D program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948BBA-D892-2B9A-2D67-2B32DF716A0F}"/>
              </a:ext>
            </a:extLst>
          </p:cNvPr>
          <p:cNvSpPr txBox="1"/>
          <p:nvPr/>
        </p:nvSpPr>
        <p:spPr>
          <a:xfrm>
            <a:off x="6528953" y="5269081"/>
            <a:ext cx="56630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000000"/>
                </a:solidFill>
              </a:rPr>
              <a:t>Thanks to co-authors and collaborators</a:t>
            </a:r>
            <a:r>
              <a:rPr lang="en-US" sz="1200" dirty="0">
                <a:solidFill>
                  <a:srgbClr val="000000"/>
                </a:solidFill>
              </a:rPr>
              <a:t>: Ahmad </a:t>
            </a:r>
            <a:r>
              <a:rPr lang="en-US" sz="1200" dirty="0" err="1">
                <a:solidFill>
                  <a:srgbClr val="000000"/>
                </a:solidFill>
              </a:rPr>
              <a:t>Lalti</a:t>
            </a:r>
            <a:r>
              <a:rPr lang="en-US" sz="1200" dirty="0">
                <a:solidFill>
                  <a:srgbClr val="000000"/>
                </a:solidFill>
              </a:rPr>
              <a:t>, Drew Turner, Terry Liu, Martin Lindberg, Damiano Caprioli, Lynn Wilson III, Yufei Zhou, David </a:t>
            </a:r>
            <a:r>
              <a:rPr lang="en-US" sz="1200" dirty="0" err="1">
                <a:solidFill>
                  <a:srgbClr val="000000"/>
                </a:solidFill>
              </a:rPr>
              <a:t>Sibeck</a:t>
            </a:r>
            <a:r>
              <a:rPr lang="en-US" sz="1200" dirty="0">
                <a:solidFill>
                  <a:srgbClr val="000000"/>
                </a:solidFill>
              </a:rPr>
              <a:t>, Primoz </a:t>
            </a:r>
            <a:r>
              <a:rPr lang="en-US" sz="1200" dirty="0" err="1">
                <a:solidFill>
                  <a:srgbClr val="000000"/>
                </a:solidFill>
              </a:rPr>
              <a:t>Kajdic</a:t>
            </a:r>
            <a:r>
              <a:rPr lang="en-US" sz="1200" dirty="0">
                <a:solidFill>
                  <a:srgbClr val="000000"/>
                </a:solidFill>
              </a:rPr>
              <a:t>, Adnane </a:t>
            </a:r>
            <a:r>
              <a:rPr lang="en-US" sz="1200" dirty="0" err="1">
                <a:solidFill>
                  <a:srgbClr val="000000"/>
                </a:solidFill>
              </a:rPr>
              <a:t>Osmane</a:t>
            </a:r>
            <a:r>
              <a:rPr lang="en-US" sz="1200" dirty="0">
                <a:solidFill>
                  <a:srgbClr val="000000"/>
                </a:solidFill>
              </a:rPr>
              <a:t>, Ian Cohen, Philippe </a:t>
            </a:r>
            <a:r>
              <a:rPr lang="en-US" sz="1200" dirty="0" err="1">
                <a:solidFill>
                  <a:srgbClr val="000000"/>
                </a:solidFill>
              </a:rPr>
              <a:t>Escoubet</a:t>
            </a:r>
            <a:r>
              <a:rPr lang="en-US" sz="1200" dirty="0">
                <a:solidFill>
                  <a:srgbClr val="000000"/>
                </a:solidFill>
              </a:rPr>
              <a:t>, Jim Burch, George Clark, Jamey Szalay ++ many more</a:t>
            </a:r>
          </a:p>
        </p:txBody>
      </p:sp>
    </p:spTree>
    <p:extLst>
      <p:ext uri="{BB962C8B-B14F-4D97-AF65-F5344CB8AC3E}">
        <p14:creationId xmlns:p14="http://schemas.microsoft.com/office/powerpoint/2010/main" val="22671977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B8963-DC4E-3D4F-FEE4-2A6B8BA1A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9F1ECB-5866-7BA0-6266-1601CC818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63" y="22982"/>
            <a:ext cx="11044475" cy="65745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4B1F1C-EDB0-A6C3-9B46-F0923DAB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0"/>
            <a:ext cx="11041200" cy="742924"/>
          </a:xfrm>
        </p:spPr>
        <p:txBody>
          <a:bodyPr/>
          <a:lstStyle/>
          <a:p>
            <a:pPr algn="ctr"/>
            <a:r>
              <a:rPr lang="en-US" dirty="0"/>
              <a:t>But let’s ask one more question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34B479-333B-6273-C845-E68FC7DD1F16}"/>
              </a:ext>
            </a:extLst>
          </p:cNvPr>
          <p:cNvSpPr txBox="1"/>
          <p:nvPr/>
        </p:nvSpPr>
        <p:spPr>
          <a:xfrm>
            <a:off x="2464236" y="1223159"/>
            <a:ext cx="726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What do we expect to see when these transient appear downstream?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325592-4C61-6AD6-15FD-D1627A52B4D2}"/>
              </a:ext>
            </a:extLst>
          </p:cNvPr>
          <p:cNvSpPr txBox="1"/>
          <p:nvPr/>
        </p:nvSpPr>
        <p:spPr>
          <a:xfrm>
            <a:off x="6215063" y="3557588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HFA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E2C27D-68DA-A0D3-CE8F-C4062EEEDC72}"/>
              </a:ext>
            </a:extLst>
          </p:cNvPr>
          <p:cNvSpPr txBox="1"/>
          <p:nvPr/>
        </p:nvSpPr>
        <p:spPr>
          <a:xfrm>
            <a:off x="0" y="6383238"/>
            <a:ext cx="15696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Sketch by Florian Koller</a:t>
            </a:r>
          </a:p>
        </p:txBody>
      </p:sp>
    </p:spTree>
    <p:extLst>
      <p:ext uri="{BB962C8B-B14F-4D97-AF65-F5344CB8AC3E}">
        <p14:creationId xmlns:p14="http://schemas.microsoft.com/office/powerpoint/2010/main" val="4288351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73C3F-F394-58FD-25CA-B10996742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F7486A-4C57-B6AB-73EC-0062B65ED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00" y="23957"/>
            <a:ext cx="11041200" cy="65725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CE89DA-C92E-9550-93F7-C647A1AA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0"/>
            <a:ext cx="11041200" cy="742924"/>
          </a:xfrm>
        </p:spPr>
        <p:txBody>
          <a:bodyPr/>
          <a:lstStyle/>
          <a:p>
            <a:pPr algn="ctr"/>
            <a:r>
              <a:rPr lang="en-US" dirty="0"/>
              <a:t>But let’s ask one more question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8A0AE1-82A0-5813-A276-A7BC9B3096E9}"/>
              </a:ext>
            </a:extLst>
          </p:cNvPr>
          <p:cNvSpPr txBox="1"/>
          <p:nvPr/>
        </p:nvSpPr>
        <p:spPr>
          <a:xfrm>
            <a:off x="2464236" y="1223159"/>
            <a:ext cx="726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What do we expect to see when these transient appear downstream?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84A22-726C-17EF-3848-6AA2E149ACDB}"/>
              </a:ext>
            </a:extLst>
          </p:cNvPr>
          <p:cNvSpPr txBox="1"/>
          <p:nvPr/>
        </p:nvSpPr>
        <p:spPr>
          <a:xfrm>
            <a:off x="4947655" y="5634841"/>
            <a:ext cx="38289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Indeed, energy increases more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(+ We get localized jets; not shown)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30DD20-7FE4-7CC6-5C20-534636F3E74F}"/>
              </a:ext>
            </a:extLst>
          </p:cNvPr>
          <p:cNvSpPr txBox="1"/>
          <p:nvPr/>
        </p:nvSpPr>
        <p:spPr>
          <a:xfrm>
            <a:off x="0" y="6383238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Sketch by Florian Koller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01A7A-2116-CFC1-EEC6-6D9E8D3361D9}"/>
              </a:ext>
            </a:extLst>
          </p:cNvPr>
          <p:cNvSpPr txBox="1"/>
          <p:nvPr/>
        </p:nvSpPr>
        <p:spPr>
          <a:xfrm>
            <a:off x="6215063" y="3557588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HFA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F80B3F-5491-0083-2217-C11AE8DBA73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2915" r="9114" b="44189"/>
          <a:stretch>
            <a:fillRect/>
          </a:stretch>
        </p:blipFill>
        <p:spPr>
          <a:xfrm>
            <a:off x="2614532" y="1717485"/>
            <a:ext cx="3342346" cy="560042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6CCC7B3C-67D6-732D-4522-BB42F56D3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5794" t="45914" r="50353" b="42149"/>
          <a:stretch>
            <a:fillRect/>
          </a:stretch>
        </p:blipFill>
        <p:spPr>
          <a:xfrm>
            <a:off x="7213599" y="1702431"/>
            <a:ext cx="3041029" cy="560042"/>
          </a:xfr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C44E09-7CA8-D022-129F-F85BDBC31E9E}"/>
              </a:ext>
            </a:extLst>
          </p:cNvPr>
          <p:cNvCxnSpPr/>
          <p:nvPr/>
        </p:nvCxnSpPr>
        <p:spPr>
          <a:xfrm>
            <a:off x="6109588" y="1980014"/>
            <a:ext cx="11040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525D4E4-E763-F937-7955-B9C6C0487045}"/>
              </a:ext>
            </a:extLst>
          </p:cNvPr>
          <p:cNvSpPr txBox="1"/>
          <p:nvPr/>
        </p:nvSpPr>
        <p:spPr>
          <a:xfrm>
            <a:off x="5161467" y="1997506"/>
            <a:ext cx="7954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Cluster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3F8A3E9-D6D0-CF61-A36F-3A8E03AA55BC}"/>
              </a:ext>
            </a:extLst>
          </p:cNvPr>
          <p:cNvSpPr txBox="1"/>
          <p:nvPr/>
        </p:nvSpPr>
        <p:spPr>
          <a:xfrm>
            <a:off x="9621121" y="1980014"/>
            <a:ext cx="6335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MMS</a:t>
            </a:r>
          </a:p>
        </p:txBody>
      </p:sp>
    </p:spTree>
    <p:extLst>
      <p:ext uri="{BB962C8B-B14F-4D97-AF65-F5344CB8AC3E}">
        <p14:creationId xmlns:p14="http://schemas.microsoft.com/office/powerpoint/2010/main" val="2903738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9B350C9-3B83-A2EA-07A8-5F58D768E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61665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Reinforced Shock Acceleration: From Sun to Earth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924840F-8BE4-2DFF-091C-3F4DD1AAEC72}"/>
              </a:ext>
            </a:extLst>
          </p:cNvPr>
          <p:cNvGrpSpPr/>
          <p:nvPr/>
        </p:nvGrpSpPr>
        <p:grpSpPr>
          <a:xfrm>
            <a:off x="4730135" y="2183348"/>
            <a:ext cx="3440290" cy="2733400"/>
            <a:chOff x="8554961" y="2902417"/>
            <a:chExt cx="3440290" cy="27334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5877164-6267-B21B-504B-CD42519259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37"/>
            <a:stretch/>
          </p:blipFill>
          <p:spPr>
            <a:xfrm>
              <a:off x="8818792" y="2902417"/>
              <a:ext cx="3176459" cy="27334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E07AB60-509D-24E7-0983-2EE0AF52D7E0}"/>
                </a:ext>
              </a:extLst>
            </p:cNvPr>
            <p:cNvSpPr txBox="1"/>
            <p:nvPr/>
          </p:nvSpPr>
          <p:spPr>
            <a:xfrm rot="16200000">
              <a:off x="8084320" y="3992230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Max flux ratio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41777AA-0912-F0FB-EDC2-48092FE3E62A}"/>
                  </a:ext>
                </a:extLst>
              </p:cNvPr>
              <p:cNvSpPr txBox="1"/>
              <p:nvPr/>
            </p:nvSpPr>
            <p:spPr>
              <a:xfrm>
                <a:off x="5124674" y="2289218"/>
                <a:ext cx="2362201" cy="79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−5</m:t>
                            </m:r>
                            <m: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eV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  <m: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41777AA-0912-F0FB-EDC2-48092FE3E6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674" y="2289218"/>
                <a:ext cx="2362201" cy="797013"/>
              </a:xfrm>
              <a:prstGeom prst="rect">
                <a:avLst/>
              </a:prstGeom>
              <a:blipFill>
                <a:blip r:embed="rId4"/>
                <a:stretch>
                  <a:fillRect l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678EAB96-02D9-4861-5A69-2CF3538494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8" t="48190" r="-1376"/>
          <a:stretch/>
        </p:blipFill>
        <p:spPr>
          <a:xfrm>
            <a:off x="554022" y="2657321"/>
            <a:ext cx="4152559" cy="196266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799B0DCD-F716-D653-BD7B-69801245B7A0}"/>
              </a:ext>
            </a:extLst>
          </p:cNvPr>
          <p:cNvSpPr txBox="1"/>
          <p:nvPr/>
        </p:nvSpPr>
        <p:spPr>
          <a:xfrm rot="16200000">
            <a:off x="-349654" y="3236490"/>
            <a:ext cx="1437078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Max flux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CC124D2-9C13-49D2-211D-A73C0D02D267}"/>
                  </a:ext>
                </a:extLst>
              </p:cNvPr>
              <p:cNvSpPr txBox="1"/>
              <p:nvPr/>
            </p:nvSpPr>
            <p:spPr>
              <a:xfrm>
                <a:off x="915622" y="2657320"/>
                <a:ext cx="2362201" cy="79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1−5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eV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1−5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3CC124D2-9C13-49D2-211D-A73C0D02D2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622" y="2657320"/>
                <a:ext cx="2362201" cy="797013"/>
              </a:xfrm>
              <a:prstGeom prst="rect">
                <a:avLst/>
              </a:prstGeom>
              <a:blipFill>
                <a:blip r:embed="rId6"/>
                <a:stretch>
                  <a:fillRect l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Content Placeholder 4">
            <a:extLst>
              <a:ext uri="{FF2B5EF4-FFF2-40B4-BE49-F238E27FC236}">
                <a16:creationId xmlns:a16="http://schemas.microsoft.com/office/drawing/2014/main" id="{49BC03AE-A83F-056A-C95F-59787C488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rcRect l="65056" r="-2"/>
          <a:stretch/>
        </p:blipFill>
        <p:spPr>
          <a:xfrm>
            <a:off x="8764956" y="1469604"/>
            <a:ext cx="2677805" cy="3994068"/>
          </a:xfr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462ACA32-D493-F40F-7DF3-C1B0C7506C2B}"/>
              </a:ext>
            </a:extLst>
          </p:cNvPr>
          <p:cNvSpPr txBox="1"/>
          <p:nvPr/>
        </p:nvSpPr>
        <p:spPr>
          <a:xfrm>
            <a:off x="1368866" y="4610222"/>
            <a:ext cx="25228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SW – ARTEMIS/THEMIS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15CBE76-F806-9FAE-B66C-2FCAE856BBEA}"/>
              </a:ext>
            </a:extLst>
          </p:cNvPr>
          <p:cNvSpPr txBox="1"/>
          <p:nvPr/>
        </p:nvSpPr>
        <p:spPr>
          <a:xfrm>
            <a:off x="5796413" y="4916748"/>
            <a:ext cx="18053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Foreshock - MMS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479E924A-0C93-92DF-81C7-4F9204D34112}"/>
              </a:ext>
            </a:extLst>
          </p:cNvPr>
          <p:cNvSpPr txBox="1"/>
          <p:nvPr/>
        </p:nvSpPr>
        <p:spPr>
          <a:xfrm>
            <a:off x="8842354" y="5337665"/>
            <a:ext cx="2659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Palatino" pitchFamily="2" charset="77"/>
                <a:ea typeface="Palatino" pitchFamily="2" charset="77"/>
              </a:rPr>
              <a:t>Magnetosheath – CL/MMS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2443448-70B3-BBE7-B46B-A61E27853031}"/>
              </a:ext>
            </a:extLst>
          </p:cNvPr>
          <p:cNvCxnSpPr/>
          <p:nvPr/>
        </p:nvCxnSpPr>
        <p:spPr>
          <a:xfrm>
            <a:off x="575400" y="1079500"/>
            <a:ext cx="11083372" cy="0"/>
          </a:xfrm>
          <a:prstGeom prst="straightConnector1">
            <a:avLst/>
          </a:prstGeom>
          <a:ln w="190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B5357E4D-D303-5F81-5277-50DF29948423}"/>
              </a:ext>
            </a:extLst>
          </p:cNvPr>
          <p:cNvSpPr txBox="1"/>
          <p:nvPr/>
        </p:nvSpPr>
        <p:spPr>
          <a:xfrm>
            <a:off x="436645" y="1079500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Coronal Hole SW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V&gt; 400 km/s</a:t>
            </a:r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7DB6EC9B-119B-4EE1-83B2-182ABF68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4130" y="775923"/>
            <a:ext cx="632451" cy="60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FD83448-5146-9D5C-97F2-FFF355428D5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835" y="894959"/>
            <a:ext cx="512917" cy="348007"/>
          </a:xfrm>
          <a:prstGeom prst="rect">
            <a:avLst/>
          </a:prstGeom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F539329C-7139-7DBC-9110-C9A11D56CBF2}"/>
              </a:ext>
            </a:extLst>
          </p:cNvPr>
          <p:cNvSpPr/>
          <p:nvPr/>
        </p:nvSpPr>
        <p:spPr>
          <a:xfrm>
            <a:off x="8591229" y="4999107"/>
            <a:ext cx="232658" cy="280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BF27186-47CD-4142-CCB2-9A73774E0680}"/>
              </a:ext>
            </a:extLst>
          </p:cNvPr>
          <p:cNvSpPr/>
          <p:nvPr/>
        </p:nvSpPr>
        <p:spPr>
          <a:xfrm>
            <a:off x="207302" y="702872"/>
            <a:ext cx="8196614" cy="5161076"/>
          </a:xfrm>
          <a:prstGeom prst="rect">
            <a:avLst/>
          </a:prstGeom>
          <a:noFill/>
          <a:ln w="19050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566F1639-6D6C-0ED3-7E3B-323564FA5F0C}"/>
              </a:ext>
            </a:extLst>
          </p:cNvPr>
          <p:cNvSpPr/>
          <p:nvPr/>
        </p:nvSpPr>
        <p:spPr>
          <a:xfrm>
            <a:off x="8534624" y="702872"/>
            <a:ext cx="3407193" cy="5174120"/>
          </a:xfrm>
          <a:prstGeom prst="rect">
            <a:avLst/>
          </a:prstGeom>
          <a:noFill/>
          <a:ln w="19050">
            <a:solidFill>
              <a:srgbClr val="00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D72A48-702F-ED12-2209-E032650D1739}"/>
              </a:ext>
            </a:extLst>
          </p:cNvPr>
          <p:cNvSpPr txBox="1"/>
          <p:nvPr/>
        </p:nvSpPr>
        <p:spPr>
          <a:xfrm>
            <a:off x="223419" y="657463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A8906E0-37AC-9534-434D-CFA8FA1E31FC}"/>
              </a:ext>
            </a:extLst>
          </p:cNvPr>
          <p:cNvSpPr txBox="1"/>
          <p:nvPr/>
        </p:nvSpPr>
        <p:spPr>
          <a:xfrm>
            <a:off x="3974801" y="1271461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~1 keV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74F50DB-B512-0DEA-3E49-238D904CF8E3}"/>
              </a:ext>
            </a:extLst>
          </p:cNvPr>
          <p:cNvSpPr txBox="1"/>
          <p:nvPr/>
        </p:nvSpPr>
        <p:spPr>
          <a:xfrm>
            <a:off x="5890189" y="1234350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&gt;100-500 keV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D4C5CC7-96F5-E224-9B16-58782BB109F1}"/>
              </a:ext>
            </a:extLst>
          </p:cNvPr>
          <p:cNvSpPr txBox="1"/>
          <p:nvPr/>
        </p:nvSpPr>
        <p:spPr>
          <a:xfrm>
            <a:off x="5947095" y="702872"/>
            <a:ext cx="13724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Transient (FS) MMS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EEB2D54-EABE-133A-CF7B-9CEE7A61362C}"/>
              </a:ext>
            </a:extLst>
          </p:cNvPr>
          <p:cNvSpPr txBox="1"/>
          <p:nvPr/>
        </p:nvSpPr>
        <p:spPr>
          <a:xfrm>
            <a:off x="3860800" y="702872"/>
            <a:ext cx="18421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5FF"/>
                </a:solidFill>
              </a:rPr>
              <a:t>Discontinuity (SW) ARTEMIS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78E0052-6EA9-B09D-9AE6-CA0E1018EEA7}"/>
              </a:ext>
            </a:extLst>
          </p:cNvPr>
          <p:cNvSpPr/>
          <p:nvPr/>
        </p:nvSpPr>
        <p:spPr>
          <a:xfrm>
            <a:off x="8787171" y="1421339"/>
            <a:ext cx="232658" cy="2801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483EF57-D274-E2CB-1768-EDCEE31EA62C}"/>
              </a:ext>
            </a:extLst>
          </p:cNvPr>
          <p:cNvSpPr txBox="1"/>
          <p:nvPr/>
        </p:nvSpPr>
        <p:spPr>
          <a:xfrm>
            <a:off x="8591229" y="694449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CF773F4-7084-84B0-4307-74C4815E6C4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2740" y="902107"/>
            <a:ext cx="512917" cy="348007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0016C144-3120-8A61-A108-EB61250394F0}"/>
              </a:ext>
            </a:extLst>
          </p:cNvPr>
          <p:cNvSpPr txBox="1"/>
          <p:nvPr/>
        </p:nvSpPr>
        <p:spPr>
          <a:xfrm>
            <a:off x="8897565" y="740471"/>
            <a:ext cx="14430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Transient (FS) Cluster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44233B5-210F-EFBB-F5A2-9AA32CA79A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7793" y="877837"/>
            <a:ext cx="512917" cy="34800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9FB461B4-F124-1EF6-4B30-A8CE73A2D50B}"/>
              </a:ext>
            </a:extLst>
          </p:cNvPr>
          <p:cNvSpPr txBox="1"/>
          <p:nvPr/>
        </p:nvSpPr>
        <p:spPr>
          <a:xfrm>
            <a:off x="10325573" y="741255"/>
            <a:ext cx="1459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B050"/>
                </a:solidFill>
              </a:rPr>
              <a:t>Transient (MSH) MMS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4547C13-A812-E5F1-F755-741673E27353}"/>
              </a:ext>
            </a:extLst>
          </p:cNvPr>
          <p:cNvSpPr txBox="1"/>
          <p:nvPr/>
        </p:nvSpPr>
        <p:spPr>
          <a:xfrm>
            <a:off x="9581448" y="1154575"/>
            <a:ext cx="1891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X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X+100 </a:t>
            </a:r>
            <a:r>
              <a:rPr lang="en-US" dirty="0">
                <a:solidFill>
                  <a:srgbClr val="000000"/>
                </a:solidFill>
              </a:rPr>
              <a:t>keV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576D535-6AD1-066F-9AD8-5D3922511D7A}"/>
              </a:ext>
            </a:extLst>
          </p:cNvPr>
          <p:cNvSpPr txBox="1"/>
          <p:nvPr/>
        </p:nvSpPr>
        <p:spPr>
          <a:xfrm>
            <a:off x="731520" y="6044791"/>
            <a:ext cx="1056135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UcParenBoth"/>
            </a:pPr>
            <a:r>
              <a:rPr lang="en-US" sz="1300" dirty="0">
                <a:solidFill>
                  <a:srgbClr val="000000"/>
                </a:solidFill>
              </a:rPr>
              <a:t>: Raptis+ 2025 (</a:t>
            </a:r>
            <a:r>
              <a:rPr lang="en-US" sz="1300" dirty="0" err="1">
                <a:solidFill>
                  <a:srgbClr val="000000"/>
                </a:solidFill>
              </a:rPr>
              <a:t>NatComm</a:t>
            </a:r>
            <a:r>
              <a:rPr lang="en-US" sz="1300" dirty="0">
                <a:solidFill>
                  <a:srgbClr val="000000"/>
                </a:solidFill>
              </a:rPr>
              <a:t>)  - </a:t>
            </a:r>
            <a:r>
              <a:rPr lang="en-US" sz="1300" i="1" dirty="0">
                <a:solidFill>
                  <a:srgbClr val="000000"/>
                </a:solidFill>
              </a:rPr>
              <a:t>Revealing an Unexpectedly Low Electron Injection Threshold via Reinforced Shock Acceleration</a:t>
            </a:r>
          </a:p>
          <a:p>
            <a:pPr marL="342900" indent="-342900">
              <a:buAutoNum type="alphaUcParenBoth"/>
            </a:pPr>
            <a:r>
              <a:rPr lang="en-US" sz="1300" dirty="0">
                <a:solidFill>
                  <a:srgbClr val="000000"/>
                </a:solidFill>
              </a:rPr>
              <a:t>: Raptis+ 2025 (</a:t>
            </a:r>
            <a:r>
              <a:rPr lang="en-US" sz="1300" dirty="0" err="1">
                <a:solidFill>
                  <a:srgbClr val="000000"/>
                </a:solidFill>
              </a:rPr>
              <a:t>ApJL</a:t>
            </a:r>
            <a:r>
              <a:rPr lang="en-US" sz="1300" dirty="0">
                <a:solidFill>
                  <a:srgbClr val="000000"/>
                </a:solidFill>
              </a:rPr>
              <a:t>) - </a:t>
            </a:r>
            <a:r>
              <a:rPr lang="en-US" sz="1300" i="1" dirty="0">
                <a:solidFill>
                  <a:srgbClr val="000000"/>
                </a:solidFill>
              </a:rPr>
              <a:t>Multi-Mission Observations of Relativistic Electrons and High-Speed Jets Linked to Shock Generated Transients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D1323B-7196-0A0E-D302-0DE53FB03D0A}"/>
              </a:ext>
            </a:extLst>
          </p:cNvPr>
          <p:cNvSpPr txBox="1"/>
          <p:nvPr/>
        </p:nvSpPr>
        <p:spPr>
          <a:xfrm>
            <a:off x="223419" y="5517935"/>
            <a:ext cx="330411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Fast SW seeding ~low keV particles</a:t>
            </a:r>
          </a:p>
        </p:txBody>
      </p:sp>
      <p:pic>
        <p:nvPicPr>
          <p:cNvPr id="4" name="Content Placeholder 7">
            <a:extLst>
              <a:ext uri="{FF2B5EF4-FFF2-40B4-BE49-F238E27FC236}">
                <a16:creationId xmlns:a16="http://schemas.microsoft.com/office/drawing/2014/main" id="{D8B45C7A-4B56-3163-9F8E-7E34F861ED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83174"/>
            <a:ext cx="731520" cy="731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BE02A9-0921-62DE-B61C-6384BCE3E1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60480" y="5876992"/>
            <a:ext cx="731520" cy="731520"/>
          </a:xfrm>
          <a:prstGeom prst="rect">
            <a:avLst/>
          </a:prstGeom>
        </p:spPr>
      </p:pic>
      <p:pic>
        <p:nvPicPr>
          <p:cNvPr id="1026" name="Picture 2" descr="Sun icons | Canva">
            <a:extLst>
              <a:ext uri="{FF2B5EF4-FFF2-40B4-BE49-F238E27FC236}">
                <a16:creationId xmlns:a16="http://schemas.microsoft.com/office/drawing/2014/main" id="{AF749959-474D-4479-CB41-CC06C46AB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2" y="940627"/>
            <a:ext cx="312123" cy="31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F0E9900-9FAE-8FCF-5EDB-352D74D9B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502" y="959292"/>
            <a:ext cx="240357" cy="24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08D600-379E-F65A-E612-494C71A96741}"/>
              </a:ext>
            </a:extLst>
          </p:cNvPr>
          <p:cNvSpPr/>
          <p:nvPr/>
        </p:nvSpPr>
        <p:spPr>
          <a:xfrm>
            <a:off x="1368866" y="740471"/>
            <a:ext cx="2053603" cy="2925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740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C335D5-D6D2-F3CE-8634-DCC0A71D9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62DD6D-EA6F-8D5D-E8E7-E99A3DF3C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Very fresh results!</a:t>
            </a:r>
          </a:p>
        </p:txBody>
      </p:sp>
    </p:spTree>
    <p:extLst>
      <p:ext uri="{BB962C8B-B14F-4D97-AF65-F5344CB8AC3E}">
        <p14:creationId xmlns:p14="http://schemas.microsoft.com/office/powerpoint/2010/main" val="130209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28ACEA-98F0-24BB-6996-D83BB23AE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7056" y="1180840"/>
            <a:ext cx="5680802" cy="487501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Electron Acceleration in other planets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1EFE14-387A-311C-2F09-C5D2B22250E2}"/>
                  </a:ext>
                </a:extLst>
              </p:cNvPr>
              <p:cNvSpPr txBox="1"/>
              <p:nvPr/>
            </p:nvSpPr>
            <p:spPr>
              <a:xfrm>
                <a:off x="5693227" y="1262348"/>
                <a:ext cx="6580197" cy="4531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In environments of </a:t>
                </a:r>
                <a:r>
                  <a:rPr lang="el-GR" dirty="0">
                    <a:solidFill>
                      <a:srgbClr val="000000"/>
                    </a:solidFill>
                  </a:rPr>
                  <a:t>Δ</a:t>
                </a:r>
                <a:r>
                  <a:rPr lang="en-US" dirty="0">
                    <a:solidFill>
                      <a:srgbClr val="000000"/>
                    </a:solidFill>
                  </a:rPr>
                  <a:t>B ~ B, diffusion scales can be estimated by Bohm’s diffusion (</a:t>
                </a:r>
                <a:r>
                  <a:rPr lang="en-US" dirty="0" err="1">
                    <a:solidFill>
                      <a:srgbClr val="000000"/>
                    </a:solidFill>
                  </a:rPr>
                  <a:t>Caprioli</a:t>
                </a:r>
                <a:r>
                  <a:rPr lang="en-US" dirty="0">
                    <a:solidFill>
                      <a:srgbClr val="000000"/>
                    </a:solidFill>
                  </a:rPr>
                  <a:t> &amp; </a:t>
                </a:r>
                <a:r>
                  <a:rPr lang="en-US" dirty="0" err="1">
                    <a:solidFill>
                      <a:srgbClr val="000000"/>
                    </a:solidFill>
                  </a:rPr>
                  <a:t>Spitkovsky</a:t>
                </a:r>
                <a:r>
                  <a:rPr lang="en-US" dirty="0">
                    <a:solidFill>
                      <a:srgbClr val="000000"/>
                    </a:solidFill>
                  </a:rPr>
                  <a:t> 2014).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Using the maximum energy we had (</a:t>
                </a:r>
                <a:r>
                  <a:rPr lang="en-US" b="1" dirty="0">
                    <a:solidFill>
                      <a:srgbClr val="000000"/>
                    </a:solidFill>
                  </a:rPr>
                  <a:t>event #1)</a:t>
                </a:r>
                <a:r>
                  <a:rPr lang="en-US" dirty="0">
                    <a:solidFill>
                      <a:srgbClr val="000000"/>
                    </a:solidFill>
                  </a:rPr>
                  <a:t> we obtained: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~ 10−100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∼ 5 ×</m:t>
                      </m:r>
                      <m:sSup>
                        <m:sSupPr>
                          <m:ctrlPr>
                            <a:rPr lang="en-US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4−5</m:t>
                          </m:r>
                        </m:sup>
                      </m:sSup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If we </a:t>
                </a:r>
                <a:r>
                  <a:rPr lang="en-US" b="1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move to another planetary system, 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we can take some typical size for foreshock transients to be for </a:t>
                </a:r>
                <a:r>
                  <a:rPr lang="en-US" b="1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Jupiter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:</a:t>
                </a:r>
              </a:p>
              <a:p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~ 100−1000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Re</m:t>
                      </m:r>
                      <m:r>
                        <a:rPr lang="en-US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 ∼ 5 ×</m:t>
                      </m:r>
                      <m:sSup>
                        <m:sSup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0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5−</m:t>
                          </m:r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km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  <a:p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This in turn, with a background magnetic field of ~ 0.5 </a:t>
                </a:r>
                <a:r>
                  <a:rPr lang="en-US" dirty="0" err="1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nT</a:t>
                </a:r>
                <a:r>
                  <a:rPr lang="en-US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gives:</a:t>
                </a:r>
              </a:p>
              <a:p>
                <a:endParaRPr lang="en-US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~ 1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[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MeV</m:t>
                      </m:r>
                      <m:r>
                        <a:rPr lang="en-US" b="0" i="0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  <a:effectLst/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1EFE14-387A-311C-2F09-C5D2B2225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227" y="1262348"/>
                <a:ext cx="6580197" cy="4531112"/>
              </a:xfrm>
              <a:prstGeom prst="rect">
                <a:avLst/>
              </a:prstGeom>
              <a:blipFill>
                <a:blip r:embed="rId4"/>
                <a:stretch>
                  <a:fillRect l="-771" t="-559" b="-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EF48F15-92A8-A832-07D1-695968F45801}"/>
              </a:ext>
            </a:extLst>
          </p:cNvPr>
          <p:cNvSpPr txBox="1"/>
          <p:nvPr/>
        </p:nvSpPr>
        <p:spPr>
          <a:xfrm>
            <a:off x="960233" y="1081777"/>
            <a:ext cx="61630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effectLst/>
                <a:latin typeface="Helvetica" pitchFamily="2" charset="0"/>
              </a:rPr>
              <a:t>Adapted from Valek</a:t>
            </a:r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 +  2017</a:t>
            </a:r>
            <a:endParaRPr lang="en-US" sz="12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6BE24C-A2B4-8103-6E4A-118FE74A8A69}"/>
              </a:ext>
            </a:extLst>
          </p:cNvPr>
          <p:cNvSpPr/>
          <p:nvPr/>
        </p:nvSpPr>
        <p:spPr>
          <a:xfrm>
            <a:off x="5089445" y="1556657"/>
            <a:ext cx="49746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6CD0C8-07A6-5EEB-B365-C60111B80C70}"/>
              </a:ext>
            </a:extLst>
          </p:cNvPr>
          <p:cNvSpPr/>
          <p:nvPr/>
        </p:nvSpPr>
        <p:spPr>
          <a:xfrm>
            <a:off x="5195767" y="2220416"/>
            <a:ext cx="49746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37B0DD-4512-411C-03C5-78DB4967E8F6}"/>
              </a:ext>
            </a:extLst>
          </p:cNvPr>
          <p:cNvSpPr/>
          <p:nvPr/>
        </p:nvSpPr>
        <p:spPr>
          <a:xfrm>
            <a:off x="1100095" y="1323079"/>
            <a:ext cx="1161842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95AD4-A120-95E6-9B63-B1A1F9F5190D}"/>
              </a:ext>
            </a:extLst>
          </p:cNvPr>
          <p:cNvSpPr txBox="1"/>
          <p:nvPr/>
        </p:nvSpPr>
        <p:spPr>
          <a:xfrm>
            <a:off x="-23150" y="6440811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 et al.2025 </a:t>
            </a:r>
            <a:r>
              <a:rPr lang="en-US" sz="900" dirty="0" err="1">
                <a:solidFill>
                  <a:srgbClr val="000000"/>
                </a:solidFill>
              </a:rPr>
              <a:t>NatComm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F2D8DA-921E-082E-A96B-6879ECC48370}"/>
              </a:ext>
            </a:extLst>
          </p:cNvPr>
          <p:cNvSpPr txBox="1"/>
          <p:nvPr/>
        </p:nvSpPr>
        <p:spPr>
          <a:xfrm>
            <a:off x="6053521" y="6433116"/>
            <a:ext cx="630172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1000" dirty="0">
                <a:solidFill>
                  <a:srgbClr val="000000"/>
                </a:solidFill>
              </a:rPr>
              <a:t>Essentially what is called the </a:t>
            </a:r>
            <a:r>
              <a:rPr lang="en-US" sz="1000" b="1" dirty="0">
                <a:solidFill>
                  <a:srgbClr val="000000"/>
                </a:solidFill>
              </a:rPr>
              <a:t>Hillas limit (Hillas 1984), </a:t>
            </a:r>
            <a:r>
              <a:rPr lang="en-US" sz="1000" dirty="0">
                <a:solidFill>
                  <a:srgbClr val="000000"/>
                </a:solidFill>
              </a:rPr>
              <a:t>See recent paper relevant to our field by Oka+ 2025)</a:t>
            </a:r>
          </a:p>
        </p:txBody>
      </p:sp>
    </p:spTree>
    <p:extLst>
      <p:ext uri="{BB962C8B-B14F-4D97-AF65-F5344CB8AC3E}">
        <p14:creationId xmlns:p14="http://schemas.microsoft.com/office/powerpoint/2010/main" val="3804584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4BE5F-7572-47FB-1B3B-C510BAC52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C64D90-E36B-FB91-7AFA-CE9C96875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Juno Observations – Jovian Bow Shock Crossing</a:t>
            </a:r>
            <a:endParaRPr lang="sv-S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FAF4E7-DB1E-6A42-9709-76AC90B087D5}"/>
              </a:ext>
            </a:extLst>
          </p:cNvPr>
          <p:cNvSpPr txBox="1"/>
          <p:nvPr/>
        </p:nvSpPr>
        <p:spPr>
          <a:xfrm>
            <a:off x="-67056" y="6401198"/>
            <a:ext cx="61630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ffectLst/>
                <a:latin typeface="Helvetica" pitchFamily="2" charset="0"/>
              </a:rPr>
              <a:t>Raptis+ 2026 (Under Review)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BFE086-1560-B5A5-B0F0-B39B3842F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9247" y="685800"/>
            <a:ext cx="5352117" cy="5930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75E1A3-2846-9D2B-B33B-3B4E61DCB9E0}"/>
              </a:ext>
            </a:extLst>
          </p:cNvPr>
          <p:cNvSpPr txBox="1"/>
          <p:nvPr/>
        </p:nvSpPr>
        <p:spPr>
          <a:xfrm>
            <a:off x="74460" y="1443840"/>
            <a:ext cx="5213651" cy="4004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7030A0"/>
                </a:solidFill>
              </a:rPr>
              <a:t>Foreshock Transient (HFA):</a:t>
            </a:r>
            <a:endParaRPr lang="en-US" dirty="0">
              <a:solidFill>
                <a:srgbClr val="7030A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030A0"/>
                </a:solidFill>
              </a:rPr>
              <a:t>High energy electrons </a:t>
            </a:r>
            <a:r>
              <a:rPr lang="en-US" b="1" dirty="0">
                <a:solidFill>
                  <a:srgbClr val="7030A0"/>
                </a:solidFill>
              </a:rPr>
              <a:t>up to 1 MeV</a:t>
            </a:r>
            <a:r>
              <a:rPr lang="en-US" dirty="0">
                <a:solidFill>
                  <a:srgbClr val="7030A0"/>
                </a:solidFill>
              </a:rPr>
              <a:t> (</a:t>
            </a:r>
            <a:r>
              <a:rPr lang="en-US" i="1" dirty="0">
                <a:solidFill>
                  <a:srgbClr val="7030A0"/>
                </a:solidFill>
              </a:rPr>
              <a:t>agreement with Raptis+2025a,b</a:t>
            </a:r>
            <a:r>
              <a:rPr lang="en-US" dirty="0">
                <a:solidFill>
                  <a:srgbClr val="7030A0"/>
                </a:solidFill>
              </a:rPr>
              <a:t>)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030A0"/>
                </a:solidFill>
              </a:rPr>
              <a:t>Disrupted solar wind beam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7030A0"/>
                </a:solidFill>
              </a:rPr>
              <a:t>Localized depletion of n and B</a:t>
            </a:r>
          </a:p>
          <a:p>
            <a:endParaRPr lang="en-US" dirty="0"/>
          </a:p>
          <a:p>
            <a:pPr algn="ctr"/>
            <a:r>
              <a:rPr lang="en-US" u="sng" dirty="0">
                <a:solidFill>
                  <a:srgbClr val="FF0000"/>
                </a:solidFill>
              </a:rPr>
              <a:t>Solar wind (SW):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Typical SW:~ 1-2/cc, 2.5 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No energetic electrons</a:t>
            </a:r>
          </a:p>
          <a:p>
            <a:endParaRPr lang="en-US" dirty="0"/>
          </a:p>
          <a:p>
            <a:pPr algn="ctr"/>
            <a:r>
              <a:rPr lang="en-US" u="sng" dirty="0">
                <a:solidFill>
                  <a:srgbClr val="0005FF"/>
                </a:solidFill>
              </a:rPr>
              <a:t>Bow shock (BS):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5FF"/>
                </a:solidFill>
              </a:rPr>
              <a:t>Typical compression of ~2 for B and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5FF"/>
                </a:solidFill>
              </a:rPr>
              <a:t>suprathermal electrons present but minimal energetic electrons </a:t>
            </a:r>
            <a:r>
              <a:rPr lang="en-US" b="1" dirty="0">
                <a:solidFill>
                  <a:srgbClr val="0005FF"/>
                </a:solidFill>
              </a:rPr>
              <a:t>only up to 10ish KeV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0BDA5A-8FD1-1EF5-0DC2-43850DACE8C6}"/>
              </a:ext>
            </a:extLst>
          </p:cNvPr>
          <p:cNvSpPr txBox="1"/>
          <p:nvPr/>
        </p:nvSpPr>
        <p:spPr>
          <a:xfrm>
            <a:off x="10662500" y="1311442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Ion spectrum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37B141-341E-E4CE-A898-A84A0F80697E}"/>
              </a:ext>
            </a:extLst>
          </p:cNvPr>
          <p:cNvSpPr txBox="1"/>
          <p:nvPr/>
        </p:nvSpPr>
        <p:spPr>
          <a:xfrm>
            <a:off x="10771504" y="2435619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Ion density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573FA1-FB9B-380C-C24E-05571486A15F}"/>
              </a:ext>
            </a:extLst>
          </p:cNvPr>
          <p:cNvSpPr txBox="1"/>
          <p:nvPr/>
        </p:nvSpPr>
        <p:spPr>
          <a:xfrm>
            <a:off x="10652883" y="4017000"/>
            <a:ext cx="1537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Electron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Spectra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JADE + JEDI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74750E-BF0A-1BAB-F36A-6F7F13DD6413}"/>
              </a:ext>
            </a:extLst>
          </p:cNvPr>
          <p:cNvSpPr txBox="1"/>
          <p:nvPr/>
        </p:nvSpPr>
        <p:spPr>
          <a:xfrm>
            <a:off x="10829212" y="5646778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Magnetic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field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61ECD0E-5F6C-6C98-1549-922829B5864F}"/>
              </a:ext>
            </a:extLst>
          </p:cNvPr>
          <p:cNvSpPr/>
          <p:nvPr/>
        </p:nvSpPr>
        <p:spPr>
          <a:xfrm>
            <a:off x="7282927" y="6465346"/>
            <a:ext cx="1204857" cy="150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63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C56E8-B16F-5F58-CD68-772B10ED4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DC61115-B728-6338-B780-B4ABBE96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Reinforced Shock Acceleration at Jupiter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9A17FD-51A8-6025-F203-32FE5DCD047B}"/>
              </a:ext>
            </a:extLst>
          </p:cNvPr>
          <p:cNvSpPr txBox="1"/>
          <p:nvPr/>
        </p:nvSpPr>
        <p:spPr>
          <a:xfrm>
            <a:off x="1899448" y="6284392"/>
            <a:ext cx="8711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This “DSA-like” acceleration happens at the transient, bow shock only up to &lt;10 keV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1D347E-C6F2-4802-CA16-33A1DCA382F9}"/>
              </a:ext>
            </a:extLst>
          </p:cNvPr>
          <p:cNvSpPr txBox="1"/>
          <p:nvPr/>
        </p:nvSpPr>
        <p:spPr>
          <a:xfrm>
            <a:off x="9903305" y="132527"/>
            <a:ext cx="2159630" cy="646331"/>
          </a:xfrm>
          <a:custGeom>
            <a:avLst/>
            <a:gdLst>
              <a:gd name="csX0" fmla="*/ 0 w 2159630"/>
              <a:gd name="csY0" fmla="*/ 0 h 646331"/>
              <a:gd name="csX1" fmla="*/ 518311 w 2159630"/>
              <a:gd name="csY1" fmla="*/ 0 h 646331"/>
              <a:gd name="csX2" fmla="*/ 1058219 w 2159630"/>
              <a:gd name="csY2" fmla="*/ 0 h 646331"/>
              <a:gd name="csX3" fmla="*/ 1598126 w 2159630"/>
              <a:gd name="csY3" fmla="*/ 0 h 646331"/>
              <a:gd name="csX4" fmla="*/ 2159630 w 2159630"/>
              <a:gd name="csY4" fmla="*/ 0 h 646331"/>
              <a:gd name="csX5" fmla="*/ 2159630 w 2159630"/>
              <a:gd name="csY5" fmla="*/ 646331 h 646331"/>
              <a:gd name="csX6" fmla="*/ 1619723 w 2159630"/>
              <a:gd name="csY6" fmla="*/ 646331 h 646331"/>
              <a:gd name="csX7" fmla="*/ 1123008 w 2159630"/>
              <a:gd name="csY7" fmla="*/ 646331 h 646331"/>
              <a:gd name="csX8" fmla="*/ 626293 w 2159630"/>
              <a:gd name="csY8" fmla="*/ 646331 h 646331"/>
              <a:gd name="csX9" fmla="*/ 0 w 2159630"/>
              <a:gd name="csY9" fmla="*/ 646331 h 646331"/>
              <a:gd name="csX10" fmla="*/ 0 w 2159630"/>
              <a:gd name="csY10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159630" h="646331" fill="none" extrusionOk="0">
                <a:moveTo>
                  <a:pt x="0" y="0"/>
                </a:moveTo>
                <a:cubicBezTo>
                  <a:pt x="143572" y="15763"/>
                  <a:pt x="273646" y="6587"/>
                  <a:pt x="518311" y="0"/>
                </a:cubicBezTo>
                <a:cubicBezTo>
                  <a:pt x="762976" y="-6587"/>
                  <a:pt x="872114" y="-25513"/>
                  <a:pt x="1058219" y="0"/>
                </a:cubicBezTo>
                <a:cubicBezTo>
                  <a:pt x="1244324" y="25513"/>
                  <a:pt x="1410569" y="2985"/>
                  <a:pt x="1598126" y="0"/>
                </a:cubicBezTo>
                <a:cubicBezTo>
                  <a:pt x="1785683" y="-2985"/>
                  <a:pt x="1965378" y="21418"/>
                  <a:pt x="2159630" y="0"/>
                </a:cubicBezTo>
                <a:cubicBezTo>
                  <a:pt x="2139281" y="308743"/>
                  <a:pt x="2191703" y="339723"/>
                  <a:pt x="2159630" y="646331"/>
                </a:cubicBezTo>
                <a:cubicBezTo>
                  <a:pt x="2022211" y="649710"/>
                  <a:pt x="1799636" y="627799"/>
                  <a:pt x="1619723" y="646331"/>
                </a:cubicBezTo>
                <a:cubicBezTo>
                  <a:pt x="1439810" y="664863"/>
                  <a:pt x="1255887" y="626461"/>
                  <a:pt x="1123008" y="646331"/>
                </a:cubicBezTo>
                <a:cubicBezTo>
                  <a:pt x="990129" y="666201"/>
                  <a:pt x="807749" y="637461"/>
                  <a:pt x="626293" y="646331"/>
                </a:cubicBezTo>
                <a:cubicBezTo>
                  <a:pt x="444838" y="655201"/>
                  <a:pt x="174881" y="647571"/>
                  <a:pt x="0" y="646331"/>
                </a:cubicBezTo>
                <a:cubicBezTo>
                  <a:pt x="19852" y="476959"/>
                  <a:pt x="-6256" y="229849"/>
                  <a:pt x="0" y="0"/>
                </a:cubicBezTo>
                <a:close/>
              </a:path>
              <a:path w="2159630" h="646331" stroke="0" extrusionOk="0">
                <a:moveTo>
                  <a:pt x="0" y="0"/>
                </a:moveTo>
                <a:cubicBezTo>
                  <a:pt x="166044" y="-1674"/>
                  <a:pt x="375987" y="-17997"/>
                  <a:pt x="518311" y="0"/>
                </a:cubicBezTo>
                <a:cubicBezTo>
                  <a:pt x="660635" y="17997"/>
                  <a:pt x="815278" y="23441"/>
                  <a:pt x="993430" y="0"/>
                </a:cubicBezTo>
                <a:cubicBezTo>
                  <a:pt x="1171582" y="-23441"/>
                  <a:pt x="1354130" y="6446"/>
                  <a:pt x="1576530" y="0"/>
                </a:cubicBezTo>
                <a:cubicBezTo>
                  <a:pt x="1798930" y="-6446"/>
                  <a:pt x="1892364" y="-10072"/>
                  <a:pt x="2159630" y="0"/>
                </a:cubicBezTo>
                <a:cubicBezTo>
                  <a:pt x="2190586" y="233906"/>
                  <a:pt x="2182406" y="437436"/>
                  <a:pt x="2159630" y="646331"/>
                </a:cubicBezTo>
                <a:cubicBezTo>
                  <a:pt x="1964408" y="668448"/>
                  <a:pt x="1830167" y="663578"/>
                  <a:pt x="1662915" y="646331"/>
                </a:cubicBezTo>
                <a:cubicBezTo>
                  <a:pt x="1495664" y="629084"/>
                  <a:pt x="1390202" y="650755"/>
                  <a:pt x="1166200" y="646331"/>
                </a:cubicBezTo>
                <a:cubicBezTo>
                  <a:pt x="942199" y="641907"/>
                  <a:pt x="781723" y="629067"/>
                  <a:pt x="583100" y="646331"/>
                </a:cubicBezTo>
                <a:cubicBezTo>
                  <a:pt x="384477" y="663595"/>
                  <a:pt x="238781" y="675249"/>
                  <a:pt x="0" y="646331"/>
                </a:cubicBezTo>
                <a:cubicBezTo>
                  <a:pt x="-11696" y="394072"/>
                  <a:pt x="-16628" y="198448"/>
                  <a:pt x="0" y="0"/>
                </a:cubicBez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DSA (</a:t>
            </a:r>
            <a:r>
              <a:rPr lang="en-US" dirty="0" err="1">
                <a:solidFill>
                  <a:srgbClr val="7030A0"/>
                </a:solidFill>
              </a:rPr>
              <a:t>rel</a:t>
            </a:r>
            <a:r>
              <a:rPr lang="en-US" dirty="0">
                <a:solidFill>
                  <a:srgbClr val="7030A0"/>
                </a:solidFill>
              </a:rPr>
              <a:t>) ~2</a:t>
            </a:r>
          </a:p>
          <a:p>
            <a:r>
              <a:rPr lang="en-US" dirty="0">
                <a:solidFill>
                  <a:srgbClr val="7030A0"/>
                </a:solidFill>
              </a:rPr>
              <a:t>DSA (non-</a:t>
            </a:r>
            <a:r>
              <a:rPr lang="en-US" dirty="0" err="1">
                <a:solidFill>
                  <a:srgbClr val="7030A0"/>
                </a:solidFill>
              </a:rPr>
              <a:t>rel</a:t>
            </a:r>
            <a:r>
              <a:rPr lang="en-US" dirty="0">
                <a:solidFill>
                  <a:srgbClr val="7030A0"/>
                </a:solidFill>
              </a:rPr>
              <a:t>) ~1.5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B0701A-B9A7-6E11-90E6-581BFA318755}"/>
              </a:ext>
            </a:extLst>
          </p:cNvPr>
          <p:cNvSpPr txBox="1"/>
          <p:nvPr/>
        </p:nvSpPr>
        <p:spPr>
          <a:xfrm>
            <a:off x="-67056" y="6401198"/>
            <a:ext cx="1966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ffectLst/>
                <a:latin typeface="Helvetica" pitchFamily="2" charset="0"/>
              </a:rPr>
              <a:t>Raptis+ 2026 (Under Review)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BDC856-4EFE-DC77-931A-FB1D61850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92" y="844966"/>
            <a:ext cx="11394816" cy="550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45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2D087-22D9-6B1D-9551-067B6D92C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6CBAB12-3448-304B-2F6F-D619D56A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749"/>
          </a:xfrm>
        </p:spPr>
        <p:txBody>
          <a:bodyPr/>
          <a:lstStyle/>
          <a:p>
            <a:pPr algn="ctr"/>
            <a:r>
              <a:rPr lang="en-US" dirty="0"/>
              <a:t>Concluding Words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52146C-7CD2-3F4A-B87F-EC97D3445826}"/>
              </a:ext>
            </a:extLst>
          </p:cNvPr>
          <p:cNvSpPr txBox="1"/>
          <p:nvPr/>
        </p:nvSpPr>
        <p:spPr>
          <a:xfrm>
            <a:off x="74452" y="581824"/>
            <a:ext cx="785034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solidFill>
                  <a:srgbClr val="000000"/>
                </a:solidFill>
              </a:rPr>
              <a:t>Foreshock Transients at Quasi-Parallel shocks are amazing!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Relativistic particles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b="1" dirty="0">
                <a:solidFill>
                  <a:srgbClr val="000000"/>
                </a:solidFill>
              </a:rPr>
              <a:t>localized compressive edges/</a:t>
            </a:r>
            <a:r>
              <a:rPr lang="en-US" dirty="0">
                <a:solidFill>
                  <a:srgbClr val="000000"/>
                </a:solidFill>
              </a:rPr>
              <a:t>shocks on multiple temporal and spatial scales,  forming high-speed jets, all interacting with each other.</a:t>
            </a:r>
            <a:endParaRPr lang="en-US" b="1" dirty="0">
              <a:solidFill>
                <a:srgbClr val="000000"/>
              </a:solidFill>
            </a:endParaRPr>
          </a:p>
          <a:p>
            <a:pPr algn="just"/>
            <a:endParaRPr lang="en-US" dirty="0">
              <a:solidFill>
                <a:srgbClr val="000000"/>
              </a:solidFill>
            </a:endParaRPr>
          </a:p>
          <a:p>
            <a:pPr algn="just"/>
            <a:r>
              <a:rPr lang="en-US" u="sng" dirty="0">
                <a:solidFill>
                  <a:srgbClr val="000000"/>
                </a:solidFill>
              </a:rPr>
              <a:t>Recent results: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b="1" dirty="0">
                <a:solidFill>
                  <a:srgbClr val="000000"/>
                </a:solidFill>
              </a:rPr>
              <a:t>Seeding and Max Energy: </a:t>
            </a:r>
            <a:r>
              <a:rPr lang="en-US" dirty="0">
                <a:solidFill>
                  <a:srgbClr val="000000"/>
                </a:solidFill>
              </a:rPr>
              <a:t>Identified </a:t>
            </a:r>
            <a:r>
              <a:rPr lang="en-US" dirty="0">
                <a:solidFill>
                  <a:srgbClr val="0005FF"/>
                </a:solidFill>
              </a:rPr>
              <a:t>a systematic suprathermal seeding (~1–5 keV) intrinsic to fast solar wind</a:t>
            </a:r>
            <a:r>
              <a:rPr lang="en-US" dirty="0">
                <a:solidFill>
                  <a:srgbClr val="00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Localized transients act as the primary driver</a:t>
            </a:r>
            <a:r>
              <a:rPr lang="en-US" dirty="0">
                <a:solidFill>
                  <a:srgbClr val="000000"/>
                </a:solidFill>
              </a:rPr>
              <a:t> to boost these these electrons to high energies (</a:t>
            </a:r>
            <a:r>
              <a:rPr lang="en-US" dirty="0">
                <a:solidFill>
                  <a:srgbClr val="FF0000"/>
                </a:solidFill>
              </a:rPr>
              <a:t>100s of keV</a:t>
            </a:r>
            <a:r>
              <a:rPr lang="en-US" dirty="0">
                <a:solidFill>
                  <a:srgbClr val="000000"/>
                </a:solidFill>
              </a:rPr>
              <a:t>). (</a:t>
            </a:r>
            <a:r>
              <a:rPr lang="en-US" b="1" dirty="0">
                <a:solidFill>
                  <a:srgbClr val="000000"/>
                </a:solidFill>
              </a:rPr>
              <a:t>Raptis et al., 2025a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b="1" dirty="0">
                <a:solidFill>
                  <a:srgbClr val="000000"/>
                </a:solidFill>
              </a:rPr>
              <a:t>A Two-Step Mechanism</a:t>
            </a:r>
            <a:r>
              <a:rPr lang="en-US" dirty="0">
                <a:solidFill>
                  <a:srgbClr val="000000"/>
                </a:solidFill>
              </a:rPr>
              <a:t>: </a:t>
            </a:r>
            <a:r>
              <a:rPr lang="en-US" dirty="0">
                <a:solidFill>
                  <a:srgbClr val="0005FF"/>
                </a:solidFill>
              </a:rPr>
              <a:t>Particles get energized when larger transients (i.e., HFAs/FBs) cross the bow shock</a:t>
            </a:r>
            <a:r>
              <a:rPr lang="en-US" dirty="0">
                <a:solidFill>
                  <a:srgbClr val="000000"/>
                </a:solidFill>
              </a:rPr>
              <a:t>. For energetic particles, </a:t>
            </a:r>
            <a:r>
              <a:rPr lang="en-US" dirty="0">
                <a:solidFill>
                  <a:srgbClr val="FF0000"/>
                </a:solidFill>
              </a:rPr>
              <a:t>additional acceleration can be modeled by adiabatic compression (betatron) and strong scattering</a:t>
            </a:r>
            <a:r>
              <a:rPr lang="en-US" dirty="0">
                <a:solidFill>
                  <a:srgbClr val="000000"/>
                </a:solidFill>
              </a:rPr>
              <a:t>. (</a:t>
            </a:r>
            <a:r>
              <a:rPr lang="en-US" b="1" dirty="0">
                <a:solidFill>
                  <a:srgbClr val="000000"/>
                </a:solidFill>
              </a:rPr>
              <a:t>Raptis et al., 2025b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en-US" b="1" dirty="0">
                <a:solidFill>
                  <a:srgbClr val="000000"/>
                </a:solidFill>
              </a:rPr>
              <a:t>Broader Implications: </a:t>
            </a:r>
            <a:r>
              <a:rPr lang="en-US" dirty="0">
                <a:solidFill>
                  <a:srgbClr val="0005FF"/>
                </a:solidFill>
              </a:rPr>
              <a:t>We expanded this model to test its universality at other planetary boundaries (e.g., Jupiter – 1 MeV electrons) </a:t>
            </a:r>
            <a:r>
              <a:rPr lang="en-US" dirty="0">
                <a:solidFill>
                  <a:srgbClr val="000000"/>
                </a:solidFill>
              </a:rPr>
              <a:t>and fundamental astrophysical shocks. </a:t>
            </a:r>
            <a:r>
              <a:rPr lang="en-US" dirty="0">
                <a:solidFill>
                  <a:srgbClr val="FF0000"/>
                </a:solidFill>
              </a:rPr>
              <a:t>This model predicts up to 100 TeV particles in in supernova shocks (e.g., SN 1006) in agreement with cosmic ray observations</a:t>
            </a:r>
            <a:r>
              <a:rPr lang="en-US" dirty="0">
                <a:solidFill>
                  <a:srgbClr val="000000"/>
                </a:solidFill>
              </a:rPr>
              <a:t>. (</a:t>
            </a:r>
            <a:r>
              <a:rPr lang="en-US" b="1" dirty="0">
                <a:solidFill>
                  <a:srgbClr val="000000"/>
                </a:solidFill>
              </a:rPr>
              <a:t>Raptis et al., 2026, under review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D9B546-DDA0-AEA3-EE98-33EF4E767BAD}"/>
              </a:ext>
            </a:extLst>
          </p:cNvPr>
          <p:cNvSpPr txBox="1"/>
          <p:nvPr/>
        </p:nvSpPr>
        <p:spPr>
          <a:xfrm>
            <a:off x="359396" y="5690146"/>
            <a:ext cx="1175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u="sng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 FG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(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MDT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ultiscale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ayside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ransients and their Effect on Earth's Magnetosphere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(2025 – 2029)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Savvas Raptis, Ivan Vasko, Imogen Gingell, Terry Z. Liu, Ying Zou,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Runyi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Liu, David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Tonoian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140063B-07FA-C617-BD4B-B0C2852111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2413" y="1288085"/>
            <a:ext cx="1903887" cy="18905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E2943A2-87AF-049B-D5CE-4D7DE9678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114" y="4044869"/>
            <a:ext cx="4017186" cy="11877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AC87C0-D76D-9B62-E5CD-1CB0BEE83DFD}"/>
              </a:ext>
            </a:extLst>
          </p:cNvPr>
          <p:cNvSpPr txBox="1"/>
          <p:nvPr/>
        </p:nvSpPr>
        <p:spPr>
          <a:xfrm>
            <a:off x="10370281" y="1075210"/>
            <a:ext cx="199256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Retino</a:t>
            </a:r>
            <a:r>
              <a:rPr lang="en-US" sz="1200" dirty="0">
                <a:solidFill>
                  <a:srgbClr val="000000"/>
                </a:solidFill>
              </a:rPr>
              <a:t>+ 2021 | Ex. Astro.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5A80C-691C-4B51-6AA2-F3290E336FE4}"/>
              </a:ext>
            </a:extLst>
          </p:cNvPr>
          <p:cNvSpPr txBox="1"/>
          <p:nvPr/>
        </p:nvSpPr>
        <p:spPr>
          <a:xfrm>
            <a:off x="9716800" y="3816688"/>
            <a:ext cx="7733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Goodrich+ 2023</a:t>
            </a: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id="{5A81978B-2A4E-27B5-B3FE-7753CF084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5617" y="1288086"/>
            <a:ext cx="2080429" cy="2080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924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2EB30-CF2E-9282-C39C-395222BA0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6E41D5B-DF2E-1483-C9B8-CADFC73F1D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914" y="-1"/>
            <a:ext cx="11196286" cy="6858001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Appendix</a:t>
            </a:r>
          </a:p>
        </p:txBody>
      </p:sp>
    </p:spTree>
    <p:extLst>
      <p:ext uri="{BB962C8B-B14F-4D97-AF65-F5344CB8AC3E}">
        <p14:creationId xmlns:p14="http://schemas.microsoft.com/office/powerpoint/2010/main" val="197179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DDC61E3-CD3F-25C5-FE0D-4C8D1363B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363" y="642414"/>
            <a:ext cx="4990436" cy="589346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05FF"/>
                </a:solidFill>
              </a:rPr>
              <a:t>Cluster</a:t>
            </a:r>
            <a:r>
              <a:rPr lang="en-US" dirty="0"/>
              <a:t>: </a:t>
            </a:r>
            <a:r>
              <a:rPr lang="en-US" dirty="0">
                <a:solidFill>
                  <a:srgbClr val="0005FF"/>
                </a:solidFill>
              </a:rPr>
              <a:t>Upstream</a:t>
            </a:r>
            <a:r>
              <a:rPr lang="en-US" dirty="0"/>
              <a:t> showing HFAs</a:t>
            </a:r>
            <a:endParaRPr lang="sv-S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1272D9-A788-8283-E96F-7D0AF3B41A00}"/>
              </a:ext>
            </a:extLst>
          </p:cNvPr>
          <p:cNvSpPr txBox="1"/>
          <p:nvPr/>
        </p:nvSpPr>
        <p:spPr>
          <a:xfrm>
            <a:off x="0" y="3105834"/>
            <a:ext cx="61637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Hot Flow Anomalies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Disturbed SW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~200 keV electrons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647E226-D448-C0E5-763E-DF4BE398C681}"/>
              </a:ext>
            </a:extLst>
          </p:cNvPr>
          <p:cNvCxnSpPr>
            <a:cxnSpLocks/>
          </p:cNvCxnSpPr>
          <p:nvPr/>
        </p:nvCxnSpPr>
        <p:spPr>
          <a:xfrm>
            <a:off x="3298371" y="3228622"/>
            <a:ext cx="1454251" cy="101600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71176C-29C6-0E5D-B53A-9A471C904351}"/>
              </a:ext>
            </a:extLst>
          </p:cNvPr>
          <p:cNvCxnSpPr>
            <a:cxnSpLocks/>
          </p:cNvCxnSpPr>
          <p:nvPr/>
        </p:nvCxnSpPr>
        <p:spPr>
          <a:xfrm>
            <a:off x="2756824" y="3629378"/>
            <a:ext cx="3382719" cy="540286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B60443-8CCF-506E-2966-E7FD1BD195A6}"/>
              </a:ext>
            </a:extLst>
          </p:cNvPr>
          <p:cNvSpPr txBox="1"/>
          <p:nvPr/>
        </p:nvSpPr>
        <p:spPr>
          <a:xfrm>
            <a:off x="9200777" y="1852894"/>
            <a:ext cx="249717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700 km/s Solar Wind!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Fast coronal hole plasma consistent with our previous work </a:t>
            </a:r>
            <a:r>
              <a:rPr lang="en-US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✓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A7795C-4578-4CA3-E43D-50642CB51138}"/>
              </a:ext>
            </a:extLst>
          </p:cNvPr>
          <p:cNvSpPr/>
          <p:nvPr/>
        </p:nvSpPr>
        <p:spPr>
          <a:xfrm>
            <a:off x="5517573" y="6431973"/>
            <a:ext cx="1433945" cy="1039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25260F0-7A74-9DAF-CC59-9EC0E83DCEAA}"/>
              </a:ext>
            </a:extLst>
          </p:cNvPr>
          <p:cNvCxnSpPr>
            <a:cxnSpLocks/>
          </p:cNvCxnSpPr>
          <p:nvPr/>
        </p:nvCxnSpPr>
        <p:spPr>
          <a:xfrm flipH="1" flipV="1">
            <a:off x="7014521" y="1697648"/>
            <a:ext cx="2186256" cy="381597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BF669A1-336A-5E1C-3D95-A1E52787EDAA}"/>
              </a:ext>
            </a:extLst>
          </p:cNvPr>
          <p:cNvSpPr/>
          <p:nvPr/>
        </p:nvSpPr>
        <p:spPr>
          <a:xfrm>
            <a:off x="4841099" y="854773"/>
            <a:ext cx="235628" cy="539680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87E19F-E42C-F209-34C8-5CB74429D84C}"/>
              </a:ext>
            </a:extLst>
          </p:cNvPr>
          <p:cNvSpPr/>
          <p:nvPr/>
        </p:nvSpPr>
        <p:spPr>
          <a:xfrm>
            <a:off x="5361566" y="854773"/>
            <a:ext cx="235628" cy="539680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BF3F57-D318-4CD5-6834-24C1EF5131AC}"/>
              </a:ext>
            </a:extLst>
          </p:cNvPr>
          <p:cNvSpPr/>
          <p:nvPr/>
        </p:nvSpPr>
        <p:spPr>
          <a:xfrm>
            <a:off x="5724945" y="854773"/>
            <a:ext cx="157088" cy="539680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D97FF-E2C6-1F9B-D7AC-49F719D7ACE9}"/>
              </a:ext>
            </a:extLst>
          </p:cNvPr>
          <p:cNvSpPr/>
          <p:nvPr/>
        </p:nvSpPr>
        <p:spPr>
          <a:xfrm>
            <a:off x="5960581" y="854773"/>
            <a:ext cx="552361" cy="539680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CA966C-3869-F9CB-950C-A1644E1AAE9B}"/>
              </a:ext>
            </a:extLst>
          </p:cNvPr>
          <p:cNvSpPr/>
          <p:nvPr/>
        </p:nvSpPr>
        <p:spPr>
          <a:xfrm>
            <a:off x="7355185" y="854773"/>
            <a:ext cx="552361" cy="539680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599308-6C65-4BA7-296D-9FE7527B8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39151" cy="207924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541B764F-B75B-DDF7-81E7-DA3956DE2CA7}"/>
              </a:ext>
            </a:extLst>
          </p:cNvPr>
          <p:cNvSpPr/>
          <p:nvPr/>
        </p:nvSpPr>
        <p:spPr>
          <a:xfrm>
            <a:off x="668430" y="662914"/>
            <a:ext cx="143459" cy="149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D04A336-CEBF-3697-3A18-2C7934AB1196}"/>
              </a:ext>
            </a:extLst>
          </p:cNvPr>
          <p:cNvSpPr/>
          <p:nvPr/>
        </p:nvSpPr>
        <p:spPr>
          <a:xfrm>
            <a:off x="1803206" y="1016899"/>
            <a:ext cx="143459" cy="149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91ED3E-29CC-64CE-6088-1D975E2407A4}"/>
              </a:ext>
            </a:extLst>
          </p:cNvPr>
          <p:cNvSpPr txBox="1"/>
          <p:nvPr/>
        </p:nvSpPr>
        <p:spPr>
          <a:xfrm>
            <a:off x="-97220" y="6445988"/>
            <a:ext cx="13452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 et al.2025 </a:t>
            </a:r>
            <a:r>
              <a:rPr lang="en-US" sz="900" dirty="0" err="1">
                <a:solidFill>
                  <a:srgbClr val="000000"/>
                </a:solidFill>
              </a:rPr>
              <a:t>ApJL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A64F9E-8393-84C0-A9A4-C4271F5F2FE4}"/>
              </a:ext>
            </a:extLst>
          </p:cNvPr>
          <p:cNvSpPr txBox="1"/>
          <p:nvPr/>
        </p:nvSpPr>
        <p:spPr>
          <a:xfrm>
            <a:off x="9122229" y="3808203"/>
            <a:ext cx="28007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Typical properties: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Compressive edges</a:t>
            </a:r>
            <a:r>
              <a:rPr lang="en-US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✓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Flow anomal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y</a:t>
            </a:r>
            <a:r>
              <a:rPr lang="en-US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✓</a:t>
            </a: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Hot core</a:t>
            </a:r>
            <a:r>
              <a:rPr lang="en-US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 ✓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Particle energization </a:t>
            </a:r>
            <a:r>
              <a:rPr lang="en-US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✓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61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4C08DE-37AF-A5B2-A842-E0CE90153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36D24-A6F0-529F-866A-A6B5E91C5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ym typeface="Wingdings" pitchFamily="2" charset="2"/>
              </a:rPr>
              <a:t>Shocks &amp; Transient Phenomena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90A80E-2F4F-DAC7-415E-46764671C368}"/>
              </a:ext>
            </a:extLst>
          </p:cNvPr>
          <p:cNvSpPr txBox="1"/>
          <p:nvPr/>
        </p:nvSpPr>
        <p:spPr>
          <a:xfrm>
            <a:off x="0" y="0"/>
            <a:ext cx="3826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Shocks &amp; Transient Phenomena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sym typeface="Wingdings" pitchFamily="2" charset="2"/>
              </a:rPr>
              <a:t>Particle Acceleration</a:t>
            </a:r>
          </a:p>
        </p:txBody>
      </p:sp>
    </p:spTree>
    <p:extLst>
      <p:ext uri="{BB962C8B-B14F-4D97-AF65-F5344CB8AC3E}">
        <p14:creationId xmlns:p14="http://schemas.microsoft.com/office/powerpoint/2010/main" val="1271834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E48F9D-DE54-4895-D536-80CFCB880B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2028" y="789089"/>
            <a:ext cx="8588432" cy="581026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38252F3-61D0-C76F-926C-8A5E52E0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MMS</a:t>
            </a:r>
            <a:r>
              <a:rPr lang="en-US" dirty="0"/>
              <a:t>: </a:t>
            </a:r>
            <a:r>
              <a:rPr lang="en-US" dirty="0">
                <a:solidFill>
                  <a:srgbClr val="FF0000"/>
                </a:solidFill>
              </a:rPr>
              <a:t>Downstream</a:t>
            </a:r>
            <a:r>
              <a:rPr lang="en-US" dirty="0"/>
              <a:t> HFAs and jets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DBA76-A804-D83C-D551-DE62902F3790}"/>
              </a:ext>
            </a:extLst>
          </p:cNvPr>
          <p:cNvSpPr txBox="1"/>
          <p:nvPr/>
        </p:nvSpPr>
        <p:spPr>
          <a:xfrm>
            <a:off x="-67732" y="3018135"/>
            <a:ext cx="29415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Hot Flow Anomalies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Localized compressions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~300 keV electrons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A391589-9133-AC13-AED4-6DDED0BDDE6B}"/>
              </a:ext>
            </a:extLst>
          </p:cNvPr>
          <p:cNvCxnSpPr>
            <a:cxnSpLocks/>
          </p:cNvCxnSpPr>
          <p:nvPr/>
        </p:nvCxnSpPr>
        <p:spPr>
          <a:xfrm flipV="1">
            <a:off x="2403231" y="3106615"/>
            <a:ext cx="2157046" cy="166342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1E3AB2-BAA7-EA8B-7128-86A4B0C608F4}"/>
              </a:ext>
            </a:extLst>
          </p:cNvPr>
          <p:cNvCxnSpPr>
            <a:cxnSpLocks/>
          </p:cNvCxnSpPr>
          <p:nvPr/>
        </p:nvCxnSpPr>
        <p:spPr>
          <a:xfrm>
            <a:off x="2403231" y="3936689"/>
            <a:ext cx="1840523" cy="1063575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24003E-6B73-37FF-AE0D-ECB7BFCADC12}"/>
                  </a:ext>
                </a:extLst>
              </p:cNvPr>
              <p:cNvSpPr txBox="1"/>
              <p:nvPr/>
            </p:nvSpPr>
            <p:spPr>
              <a:xfrm>
                <a:off x="10289932" y="2212702"/>
                <a:ext cx="1840523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High speed jets!</a:t>
                </a: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|↑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</m:sSub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224003E-6B73-37FF-AE0D-ECB7BFCADC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9932" y="2212702"/>
                <a:ext cx="1840523" cy="2308324"/>
              </a:xfrm>
              <a:prstGeom prst="rect">
                <a:avLst/>
              </a:prstGeom>
              <a:blipFill>
                <a:blip r:embed="rId3"/>
                <a:stretch>
                  <a:fillRect l="-2740" t="-1093" r="-1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27AE5E-B2DD-467A-F16F-FFFCF946774B}"/>
              </a:ext>
            </a:extLst>
          </p:cNvPr>
          <p:cNvCxnSpPr>
            <a:cxnSpLocks/>
          </p:cNvCxnSpPr>
          <p:nvPr/>
        </p:nvCxnSpPr>
        <p:spPr>
          <a:xfrm flipH="1" flipV="1">
            <a:off x="9190892" y="1532013"/>
            <a:ext cx="1207477" cy="496079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A39E2A3-7122-9EC7-44DA-7F484E917ECE}"/>
              </a:ext>
            </a:extLst>
          </p:cNvPr>
          <p:cNvCxnSpPr>
            <a:cxnSpLocks/>
          </p:cNvCxnSpPr>
          <p:nvPr/>
        </p:nvCxnSpPr>
        <p:spPr>
          <a:xfrm flipH="1">
            <a:off x="9190892" y="2582034"/>
            <a:ext cx="1632068" cy="802285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A9954810-6744-551C-2714-4C1D67EA4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339151" cy="2079245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B32AC9D-06CE-20D9-4D88-BD904BC77120}"/>
              </a:ext>
            </a:extLst>
          </p:cNvPr>
          <p:cNvSpPr/>
          <p:nvPr/>
        </p:nvSpPr>
        <p:spPr>
          <a:xfrm>
            <a:off x="699603" y="1151291"/>
            <a:ext cx="143459" cy="149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AAC9874-F3D8-99BB-7DCD-F6CBA4F27C6A}"/>
              </a:ext>
            </a:extLst>
          </p:cNvPr>
          <p:cNvSpPr/>
          <p:nvPr/>
        </p:nvSpPr>
        <p:spPr>
          <a:xfrm>
            <a:off x="1803206" y="1016899"/>
            <a:ext cx="143459" cy="149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884941-B3D7-F55F-0ACD-834F2FBDF949}"/>
              </a:ext>
            </a:extLst>
          </p:cNvPr>
          <p:cNvSpPr txBox="1"/>
          <p:nvPr/>
        </p:nvSpPr>
        <p:spPr>
          <a:xfrm>
            <a:off x="-97220" y="6445988"/>
            <a:ext cx="13452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 et al.2025 </a:t>
            </a:r>
            <a:r>
              <a:rPr lang="en-US" sz="900" dirty="0" err="1">
                <a:solidFill>
                  <a:srgbClr val="000000"/>
                </a:solidFill>
              </a:rPr>
              <a:t>ApJL</a:t>
            </a:r>
            <a:endParaRPr lang="en-US" sz="900" dirty="0">
              <a:solidFill>
                <a:srgbClr val="000000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CBFDED3-73B0-E9ED-90A4-9F25B5405ADE}"/>
              </a:ext>
            </a:extLst>
          </p:cNvPr>
          <p:cNvCxnSpPr>
            <a:cxnSpLocks/>
          </p:cNvCxnSpPr>
          <p:nvPr/>
        </p:nvCxnSpPr>
        <p:spPr>
          <a:xfrm flipV="1">
            <a:off x="5017477" y="2582034"/>
            <a:ext cx="2545372" cy="166342"/>
          </a:xfrm>
          <a:prstGeom prst="straightConnector1">
            <a:avLst/>
          </a:prstGeom>
          <a:ln w="19050"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D1A3195-1A14-701F-86DB-8581A56C15D5}"/>
              </a:ext>
            </a:extLst>
          </p:cNvPr>
          <p:cNvSpPr txBox="1"/>
          <p:nvPr/>
        </p:nvSpPr>
        <p:spPr>
          <a:xfrm>
            <a:off x="6576244" y="2582034"/>
            <a:ext cx="106416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Zoom-in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CBED431-C002-D0DB-A5DE-6482D71257D0}"/>
              </a:ext>
            </a:extLst>
          </p:cNvPr>
          <p:cNvCxnSpPr>
            <a:cxnSpLocks/>
          </p:cNvCxnSpPr>
          <p:nvPr/>
        </p:nvCxnSpPr>
        <p:spPr>
          <a:xfrm flipV="1">
            <a:off x="1946665" y="5272088"/>
            <a:ext cx="2613612" cy="4286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999B3F24-CF90-7383-DE85-ACB375315D7F}"/>
              </a:ext>
            </a:extLst>
          </p:cNvPr>
          <p:cNvSpPr txBox="1"/>
          <p:nvPr/>
        </p:nvSpPr>
        <p:spPr>
          <a:xfrm>
            <a:off x="103677" y="5603205"/>
            <a:ext cx="61864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20+min interval</a:t>
            </a:r>
          </a:p>
        </p:txBody>
      </p:sp>
    </p:spTree>
    <p:extLst>
      <p:ext uri="{BB962C8B-B14F-4D97-AF65-F5344CB8AC3E}">
        <p14:creationId xmlns:p14="http://schemas.microsoft.com/office/powerpoint/2010/main" val="574093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B8963-DC4E-3D4F-FEE4-2A6B8BA1A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B9F1ECB-5866-7BA0-6266-1601CC818A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63" y="22982"/>
            <a:ext cx="11044475" cy="657453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B4B1F1C-EDB0-A6C3-9B46-F0923DAB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0"/>
            <a:ext cx="11041200" cy="742924"/>
          </a:xfrm>
        </p:spPr>
        <p:txBody>
          <a:bodyPr/>
          <a:lstStyle/>
          <a:p>
            <a:pPr algn="ctr"/>
            <a:r>
              <a:rPr lang="en-US" dirty="0"/>
              <a:t>But let’s ask one more question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434B479-333B-6273-C845-E68FC7DD1F16}"/>
              </a:ext>
            </a:extLst>
          </p:cNvPr>
          <p:cNvSpPr txBox="1"/>
          <p:nvPr/>
        </p:nvSpPr>
        <p:spPr>
          <a:xfrm>
            <a:off x="2464236" y="1223159"/>
            <a:ext cx="7263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What do we expect to see when these transient appear downstream?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48D2CA-059D-22DD-EE51-3F446D1AE651}"/>
              </a:ext>
            </a:extLst>
          </p:cNvPr>
          <p:cNvSpPr txBox="1"/>
          <p:nvPr/>
        </p:nvSpPr>
        <p:spPr>
          <a:xfrm>
            <a:off x="0" y="6383238"/>
            <a:ext cx="153279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Sketch by Florian Koller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BE0681-6633-0C8C-830F-F2E125A192D5}"/>
              </a:ext>
            </a:extLst>
          </p:cNvPr>
          <p:cNvSpPr txBox="1"/>
          <p:nvPr/>
        </p:nvSpPr>
        <p:spPr>
          <a:xfrm>
            <a:off x="6215063" y="3557588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HFA</a:t>
            </a:r>
          </a:p>
        </p:txBody>
      </p:sp>
    </p:spTree>
    <p:extLst>
      <p:ext uri="{BB962C8B-B14F-4D97-AF65-F5344CB8AC3E}">
        <p14:creationId xmlns:p14="http://schemas.microsoft.com/office/powerpoint/2010/main" val="4563165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474AD9-B0E6-799B-56CD-732C03A3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Adapted Hillas Limit to Transient Structures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2BE5901-9D36-E8DA-5FC4-B7DCAF3E3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703" y="789089"/>
            <a:ext cx="9752593" cy="5485834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07534-1C1E-3CC0-812E-916839B619B5}"/>
              </a:ext>
            </a:extLst>
          </p:cNvPr>
          <p:cNvSpPr txBox="1"/>
          <p:nvPr/>
        </p:nvSpPr>
        <p:spPr>
          <a:xfrm>
            <a:off x="-67056" y="6401198"/>
            <a:ext cx="616305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ffectLst/>
                <a:latin typeface="Helvetica" pitchFamily="2" charset="0"/>
              </a:rPr>
              <a:t>Raptis+ 2026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5602203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Foreshock Transients &amp; Electron acceleration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95DB3C-F392-662D-0A8D-45F0BF756BC8}"/>
              </a:ext>
            </a:extLst>
          </p:cNvPr>
          <p:cNvSpPr txBox="1"/>
          <p:nvPr/>
        </p:nvSpPr>
        <p:spPr>
          <a:xfrm>
            <a:off x="-91610" y="6388630"/>
            <a:ext cx="20746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Wilson III L. et al. 2016 | PRL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C03226-E57E-381A-E2C4-0C6F5EDF7E23}"/>
              </a:ext>
            </a:extLst>
          </p:cNvPr>
          <p:cNvSpPr txBox="1"/>
          <p:nvPr/>
        </p:nvSpPr>
        <p:spPr>
          <a:xfrm>
            <a:off x="9984893" y="6412962"/>
            <a:ext cx="223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Liu T. et al. 2019 | Science Adv.</a:t>
            </a:r>
          </a:p>
        </p:txBody>
      </p:sp>
      <p:pic>
        <p:nvPicPr>
          <p:cNvPr id="4098" name="Picture 2" descr="Figure 3">
            <a:extLst>
              <a:ext uri="{FF2B5EF4-FFF2-40B4-BE49-F238E27FC236}">
                <a16:creationId xmlns:a16="http://schemas.microsoft.com/office/drawing/2014/main" id="{43EF768E-3BC6-CCED-3C15-C6321584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62" y="1494854"/>
            <a:ext cx="5487603" cy="43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8561D06C-681C-25F0-ED8E-18D3B1503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967" y="841205"/>
            <a:ext cx="4465493" cy="55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C093A4-A007-B296-72D5-CF09D7453EF3}"/>
              </a:ext>
            </a:extLst>
          </p:cNvPr>
          <p:cNvSpPr txBox="1"/>
          <p:nvPr/>
        </p:nvSpPr>
        <p:spPr>
          <a:xfrm>
            <a:off x="7743620" y="6326620"/>
            <a:ext cx="2233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~200 KeV electrons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20BB48-A1EB-A07A-A04F-B86811CAEE0D}"/>
              </a:ext>
            </a:extLst>
          </p:cNvPr>
          <p:cNvSpPr txBox="1"/>
          <p:nvPr/>
        </p:nvSpPr>
        <p:spPr>
          <a:xfrm>
            <a:off x="2184418" y="5910137"/>
            <a:ext cx="6178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~300 KeV electrons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FB3A4E-A2FD-9D38-50D0-BA1722E6AF5A}"/>
              </a:ext>
            </a:extLst>
          </p:cNvPr>
          <p:cNvSpPr txBox="1"/>
          <p:nvPr/>
        </p:nvSpPr>
        <p:spPr>
          <a:xfrm>
            <a:off x="201862" y="738377"/>
            <a:ext cx="617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000000"/>
                </a:solidFill>
              </a:rPr>
              <a:t>See also</a:t>
            </a:r>
            <a:r>
              <a:rPr lang="en-US" sz="1200" dirty="0">
                <a:solidFill>
                  <a:srgbClr val="000000"/>
                </a:solidFill>
              </a:rPr>
              <a:t>: Turner et al. 2018; Liu et al. 2019; Shi et al. 2023,2025 ; </a:t>
            </a:r>
            <a:r>
              <a:rPr lang="en-US" sz="1200" dirty="0" err="1">
                <a:solidFill>
                  <a:srgbClr val="000000"/>
                </a:solidFill>
              </a:rPr>
              <a:t>Tonoian</a:t>
            </a:r>
            <a:r>
              <a:rPr lang="en-US" sz="1200" dirty="0">
                <a:solidFill>
                  <a:srgbClr val="000000"/>
                </a:solidFill>
              </a:rPr>
              <a:t> et al. 2023; </a:t>
            </a:r>
            <a:r>
              <a:rPr lang="en-US" sz="1200" dirty="0" err="1">
                <a:solidFill>
                  <a:srgbClr val="000000"/>
                </a:solidFill>
              </a:rPr>
              <a:t>Kamaletdinov</a:t>
            </a:r>
            <a:r>
              <a:rPr lang="en-US" sz="1200" dirty="0">
                <a:solidFill>
                  <a:srgbClr val="000000"/>
                </a:solidFill>
              </a:rPr>
              <a:t> et al. 2024; Li et al. 2025; Oka et al. 2025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60032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Transients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most</a:t>
            </a:r>
            <a:r>
              <a:rPr lang="sv-SE" dirty="0"/>
              <a:t> notable </a:t>
            </a:r>
            <a:r>
              <a:rPr lang="sv-SE" dirty="0" err="1"/>
              <a:t>impact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6C3534-411A-6B96-295B-338D53A6785B}"/>
              </a:ext>
            </a:extLst>
          </p:cNvPr>
          <p:cNvSpPr txBox="1"/>
          <p:nvPr/>
        </p:nvSpPr>
        <p:spPr>
          <a:xfrm>
            <a:off x="3417510" y="6308071"/>
            <a:ext cx="5356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TUMS (Transient Upstream Mesoscale Structures)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F44B2C-800A-6991-1959-B892A3B94B22}"/>
              </a:ext>
            </a:extLst>
          </p:cNvPr>
          <p:cNvGrpSpPr/>
          <p:nvPr/>
        </p:nvGrpSpPr>
        <p:grpSpPr>
          <a:xfrm>
            <a:off x="3875147" y="1227807"/>
            <a:ext cx="3947550" cy="4402385"/>
            <a:chOff x="3993934" y="1041531"/>
            <a:chExt cx="3947550" cy="44023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43C5B69-F2D5-AB74-C7AA-442F7733A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3934" y="1041531"/>
              <a:ext cx="3947550" cy="37581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572675F-6C4F-715D-E965-410DD45EA6F6}"/>
                </a:ext>
              </a:extLst>
            </p:cNvPr>
            <p:cNvSpPr txBox="1"/>
            <p:nvPr/>
          </p:nvSpPr>
          <p:spPr>
            <a:xfrm>
              <a:off x="3994813" y="5074584"/>
              <a:ext cx="3945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Hot Flow Anomalies (HFAs)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A752318-4A21-2B17-3945-751792138AC0}"/>
              </a:ext>
            </a:extLst>
          </p:cNvPr>
          <p:cNvGrpSpPr/>
          <p:nvPr/>
        </p:nvGrpSpPr>
        <p:grpSpPr>
          <a:xfrm>
            <a:off x="7870839" y="1275813"/>
            <a:ext cx="3945793" cy="4306373"/>
            <a:chOff x="7989626" y="1137543"/>
            <a:chExt cx="3945793" cy="43063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8175AD5-4CE0-91AE-C3DB-073E5EFAD8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89597" y="1137543"/>
              <a:ext cx="3745851" cy="356616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8939C9-0A80-023C-74FB-1BB4563609C1}"/>
                </a:ext>
              </a:extLst>
            </p:cNvPr>
            <p:cNvSpPr txBox="1"/>
            <p:nvPr/>
          </p:nvSpPr>
          <p:spPr>
            <a:xfrm>
              <a:off x="7989626" y="5074584"/>
              <a:ext cx="3945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Foreshock Bubbles(FBs)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2ADED49-8185-EDA2-C163-358630AFCFEB}"/>
              </a:ext>
            </a:extLst>
          </p:cNvPr>
          <p:cNvSpPr txBox="1"/>
          <p:nvPr/>
        </p:nvSpPr>
        <p:spPr>
          <a:xfrm>
            <a:off x="-45505" y="6354238"/>
            <a:ext cx="1713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Primož</a:t>
            </a:r>
            <a:r>
              <a:rPr lang="en-US" sz="1200" dirty="0">
                <a:solidFill>
                  <a:srgbClr val="000000"/>
                </a:solidFill>
              </a:rPr>
              <a:t> K. et al. (2024)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4F122-6E63-D78F-EFA5-3B1682A08A1F}"/>
              </a:ext>
            </a:extLst>
          </p:cNvPr>
          <p:cNvSpPr txBox="1"/>
          <p:nvPr/>
        </p:nvSpPr>
        <p:spPr>
          <a:xfrm>
            <a:off x="295452" y="741635"/>
            <a:ext cx="3179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How many</a:t>
            </a:r>
            <a:r>
              <a:rPr lang="en-US" dirty="0">
                <a:solidFill>
                  <a:srgbClr val="000000"/>
                </a:solidFill>
              </a:rPr>
              <a:t>: ~several per day!</a:t>
            </a:r>
          </a:p>
          <a:p>
            <a:r>
              <a:rPr lang="en-US" u="sng" dirty="0">
                <a:solidFill>
                  <a:srgbClr val="000000"/>
                </a:solidFill>
              </a:rPr>
              <a:t>How big</a:t>
            </a:r>
            <a:r>
              <a:rPr lang="en-US" dirty="0">
                <a:solidFill>
                  <a:srgbClr val="000000"/>
                </a:solidFill>
              </a:rPr>
              <a:t>: up to ~10s of 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24CBEC-649C-65F0-708F-3BDC407D65DF}"/>
              </a:ext>
            </a:extLst>
          </p:cNvPr>
          <p:cNvSpPr txBox="1"/>
          <p:nvPr/>
        </p:nvSpPr>
        <p:spPr>
          <a:xfrm>
            <a:off x="-77008" y="4825602"/>
            <a:ext cx="141229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Zhang et al., (2022)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AE21E-BF50-489F-DE53-1463A187696E}"/>
              </a:ext>
            </a:extLst>
          </p:cNvPr>
          <p:cNvSpPr txBox="1"/>
          <p:nvPr/>
        </p:nvSpPr>
        <p:spPr>
          <a:xfrm>
            <a:off x="0" y="2220521"/>
            <a:ext cx="39457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HFAs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Discontinuities intersects BS and E (-V X B)  points towards the sheet, ions pile up and thermalized</a:t>
            </a:r>
          </a:p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u="sng" dirty="0">
                <a:solidFill>
                  <a:srgbClr val="000000"/>
                </a:solidFill>
              </a:rPr>
              <a:t>FBs</a:t>
            </a:r>
            <a:endParaRPr lang="en-US" b="1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Discontinuity &amp; foreshock backstream ions concentrate and create a bubble that expands into the SW</a:t>
            </a:r>
          </a:p>
        </p:txBody>
      </p:sp>
    </p:spTree>
    <p:extLst>
      <p:ext uri="{BB962C8B-B14F-4D97-AF65-F5344CB8AC3E}">
        <p14:creationId xmlns:p14="http://schemas.microsoft.com/office/powerpoint/2010/main" val="15848533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E58A6-E943-693F-259E-B2E95757A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D66E0F-F46F-7F84-A057-CCA3FBB45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Foreshock Transients &amp; Electron acceleration</a:t>
            </a:r>
            <a:endParaRPr lang="sv-S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D9E6A4-A844-F064-763B-A094CF55795E}"/>
              </a:ext>
            </a:extLst>
          </p:cNvPr>
          <p:cNvSpPr txBox="1"/>
          <p:nvPr/>
        </p:nvSpPr>
        <p:spPr>
          <a:xfrm>
            <a:off x="-91610" y="6388630"/>
            <a:ext cx="20746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Wilson III L. et al. 2016 | PRL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E6E174-F42C-20F7-3EF5-AFA5F3B4B15D}"/>
              </a:ext>
            </a:extLst>
          </p:cNvPr>
          <p:cNvSpPr txBox="1"/>
          <p:nvPr/>
        </p:nvSpPr>
        <p:spPr>
          <a:xfrm>
            <a:off x="9984893" y="6412962"/>
            <a:ext cx="22331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Liu T. et al. 2019 | Science Adv.</a:t>
            </a:r>
          </a:p>
        </p:txBody>
      </p:sp>
      <p:pic>
        <p:nvPicPr>
          <p:cNvPr id="4098" name="Picture 2" descr="Figure 3">
            <a:extLst>
              <a:ext uri="{FF2B5EF4-FFF2-40B4-BE49-F238E27FC236}">
                <a16:creationId xmlns:a16="http://schemas.microsoft.com/office/drawing/2014/main" id="{3EAEFE97-3B6D-87FF-748D-A88F7D2F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62" y="1494854"/>
            <a:ext cx="5487603" cy="4368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AD1B6868-83AE-C3CF-8283-10724C77D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5967" y="841205"/>
            <a:ext cx="4465493" cy="55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233E62-33CC-3E20-C2EE-541E8F48565F}"/>
              </a:ext>
            </a:extLst>
          </p:cNvPr>
          <p:cNvSpPr txBox="1"/>
          <p:nvPr/>
        </p:nvSpPr>
        <p:spPr>
          <a:xfrm>
            <a:off x="7743620" y="6326620"/>
            <a:ext cx="22331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~200 KeV electrons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1B7663-F401-D9D8-147F-F9711D77DB18}"/>
              </a:ext>
            </a:extLst>
          </p:cNvPr>
          <p:cNvSpPr txBox="1"/>
          <p:nvPr/>
        </p:nvSpPr>
        <p:spPr>
          <a:xfrm>
            <a:off x="2184418" y="5910137"/>
            <a:ext cx="61782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~300 KeV electrons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0F4F1-CF24-9EBA-63A2-42506D2E82D2}"/>
              </a:ext>
            </a:extLst>
          </p:cNvPr>
          <p:cNvSpPr txBox="1"/>
          <p:nvPr/>
        </p:nvSpPr>
        <p:spPr>
          <a:xfrm>
            <a:off x="201862" y="738377"/>
            <a:ext cx="61768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000000"/>
                </a:solidFill>
              </a:rPr>
              <a:t>See also</a:t>
            </a:r>
            <a:r>
              <a:rPr lang="en-US" sz="1200" dirty="0">
                <a:solidFill>
                  <a:srgbClr val="000000"/>
                </a:solidFill>
              </a:rPr>
              <a:t>: Turner et al. 2018; Liu et al. 2019; Shi et al. 2023,2025 ; </a:t>
            </a:r>
            <a:r>
              <a:rPr lang="en-US" sz="1200" dirty="0" err="1">
                <a:solidFill>
                  <a:srgbClr val="000000"/>
                </a:solidFill>
              </a:rPr>
              <a:t>Tonoian</a:t>
            </a:r>
            <a:r>
              <a:rPr lang="en-US" sz="1200" dirty="0">
                <a:solidFill>
                  <a:srgbClr val="000000"/>
                </a:solidFill>
              </a:rPr>
              <a:t> et al. 2023; </a:t>
            </a:r>
            <a:r>
              <a:rPr lang="en-US" sz="1200" dirty="0" err="1">
                <a:solidFill>
                  <a:srgbClr val="000000"/>
                </a:solidFill>
              </a:rPr>
              <a:t>Kamaletdinov</a:t>
            </a:r>
            <a:r>
              <a:rPr lang="en-US" sz="1200" dirty="0">
                <a:solidFill>
                  <a:srgbClr val="000000"/>
                </a:solidFill>
              </a:rPr>
              <a:t> et al. 2024; Li et al. 2025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0515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Acceleration at </a:t>
            </a:r>
            <a:r>
              <a:rPr lang="en-US" dirty="0" err="1"/>
              <a:t>Qpar</a:t>
            </a:r>
            <a:r>
              <a:rPr lang="en-US" dirty="0"/>
              <a:t> and </a:t>
            </a:r>
            <a:r>
              <a:rPr lang="en-US" dirty="0" err="1"/>
              <a:t>Qperp</a:t>
            </a:r>
            <a:r>
              <a:rPr lang="en-US" dirty="0"/>
              <a:t> shocks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A6D0A8-A854-D241-3507-D0CD833AD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7" y="764037"/>
            <a:ext cx="3721449" cy="56739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9AEB5A-61C1-79F3-E7E6-988945D81BB4}"/>
              </a:ext>
            </a:extLst>
          </p:cNvPr>
          <p:cNvSpPr txBox="1"/>
          <p:nvPr/>
        </p:nvSpPr>
        <p:spPr>
          <a:xfrm>
            <a:off x="3873416" y="1448435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Qpar</a:t>
            </a:r>
            <a:r>
              <a:rPr lang="en-US" b="1" dirty="0">
                <a:solidFill>
                  <a:srgbClr val="0000FF"/>
                </a:solidFill>
              </a:rPr>
              <a:t> shock (DSA)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CC6F0-8148-6B44-CCA9-AACBBDC1B673}"/>
              </a:ext>
            </a:extLst>
          </p:cNvPr>
          <p:cNvSpPr txBox="1"/>
          <p:nvPr/>
        </p:nvSpPr>
        <p:spPr>
          <a:xfrm>
            <a:off x="3873416" y="3962713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Qperp</a:t>
            </a:r>
            <a:r>
              <a:rPr lang="en-US" b="1" dirty="0">
                <a:solidFill>
                  <a:srgbClr val="FF0000"/>
                </a:solidFill>
              </a:rPr>
              <a:t> shock 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(SDA/SSDA)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949738-0525-205A-4367-0CF70F634F90}"/>
              </a:ext>
            </a:extLst>
          </p:cNvPr>
          <p:cNvSpPr txBox="1"/>
          <p:nvPr/>
        </p:nvSpPr>
        <p:spPr>
          <a:xfrm>
            <a:off x="3873416" y="287550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Oblique shock</a:t>
            </a:r>
          </a:p>
        </p:txBody>
      </p:sp>
      <p:pic>
        <p:nvPicPr>
          <p:cNvPr id="19462" name="Picture 6" descr="PDF] Observational Evidence for Stochastic Shock Drift Acceleration of  Electrons at the Earth's Bow Shock. | Semantic Scholar">
            <a:extLst>
              <a:ext uri="{FF2B5EF4-FFF2-40B4-BE49-F238E27FC236}">
                <a16:creationId xmlns:a16="http://schemas.microsoft.com/office/drawing/2014/main" id="{234421B7-0245-39CF-994B-2600F62A4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8122" y="991703"/>
            <a:ext cx="5687036" cy="533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337EBB-95AA-2BED-AD7E-6471329D5D71}"/>
              </a:ext>
            </a:extLst>
          </p:cNvPr>
          <p:cNvSpPr/>
          <p:nvPr/>
        </p:nvSpPr>
        <p:spPr>
          <a:xfrm>
            <a:off x="0" y="6438024"/>
            <a:ext cx="151515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 err="1">
                <a:solidFill>
                  <a:srgbClr val="000000"/>
                </a:solidFill>
                <a:latin typeface="+mj-lt"/>
              </a:rPr>
              <a:t>Caprioli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and </a:t>
            </a:r>
            <a:r>
              <a:rPr lang="en-US" sz="800" dirty="0" err="1">
                <a:solidFill>
                  <a:srgbClr val="000000"/>
                </a:solidFill>
                <a:latin typeface="+mj-lt"/>
              </a:rPr>
              <a:t>Spitkovsky</a:t>
            </a:r>
            <a:r>
              <a:rPr lang="en-US" sz="800" dirty="0">
                <a:solidFill>
                  <a:srgbClr val="000000"/>
                </a:solidFill>
                <a:latin typeface="+mj-lt"/>
              </a:rPr>
              <a:t> 2014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3DCFB02-4A4B-BBBA-96EE-B6A976D29C78}"/>
              </a:ext>
            </a:extLst>
          </p:cNvPr>
          <p:cNvSpPr/>
          <p:nvPr/>
        </p:nvSpPr>
        <p:spPr>
          <a:xfrm>
            <a:off x="10961613" y="6443350"/>
            <a:ext cx="13099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  <a:latin typeface="+mj-lt"/>
              </a:rPr>
              <a:t>Amano et al. 2020 | PRL</a:t>
            </a:r>
            <a:endParaRPr lang="sv-SE" sz="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368B3-E792-A8B1-B118-C76F5ADA535D}"/>
              </a:ext>
            </a:extLst>
          </p:cNvPr>
          <p:cNvSpPr txBox="1"/>
          <p:nvPr/>
        </p:nvSpPr>
        <p:spPr>
          <a:xfrm>
            <a:off x="983848" y="5798916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ions</a:t>
            </a:r>
          </a:p>
        </p:txBody>
      </p:sp>
    </p:spTree>
    <p:extLst>
      <p:ext uri="{BB962C8B-B14F-4D97-AF65-F5344CB8AC3E}">
        <p14:creationId xmlns:p14="http://schemas.microsoft.com/office/powerpoint/2010/main" val="749840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44E20-5BB8-FC0B-10CA-33E94EFBC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BB8D47-24A3-4E36-0D2B-AFE66700F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4647"/>
            <a:ext cx="4686421" cy="623027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BCD150F-0B52-F562-08FC-0EA35CD00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20765"/>
            <a:ext cx="11041200" cy="516190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HFAs</a:t>
            </a:r>
            <a:r>
              <a:rPr lang="el-GR" dirty="0"/>
              <a:t> </a:t>
            </a:r>
            <a:r>
              <a:rPr lang="en-US" dirty="0"/>
              <a:t>effect on Magnetosphere</a:t>
            </a:r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BE64A5-3170-98F3-681E-422890A498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0183" b="-1"/>
          <a:stretch/>
        </p:blipFill>
        <p:spPr>
          <a:xfrm>
            <a:off x="4298482" y="4827116"/>
            <a:ext cx="7772400" cy="17180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F8BC96B-81CC-51C0-A3A7-FB2AD585A1A6}"/>
              </a:ext>
            </a:extLst>
          </p:cNvPr>
          <p:cNvSpPr txBox="1"/>
          <p:nvPr/>
        </p:nvSpPr>
        <p:spPr>
          <a:xfrm>
            <a:off x="5093884" y="843677"/>
            <a:ext cx="666737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Localized dynamic enhancements (jets) at the edges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(stuff move inwards)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  <a:p>
            <a:pPr algn="ctr"/>
            <a:r>
              <a:rPr lang="en-US" dirty="0">
                <a:solidFill>
                  <a:srgbClr val="0005FF"/>
                </a:solidFill>
              </a:rPr>
              <a:t>Core density depletion effects </a:t>
            </a:r>
          </a:p>
          <a:p>
            <a:pPr algn="ctr"/>
            <a:r>
              <a:rPr lang="en-US" dirty="0">
                <a:solidFill>
                  <a:srgbClr val="0005FF"/>
                </a:solidFill>
              </a:rPr>
              <a:t>(stuff move outwards)</a:t>
            </a:r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b="1" u="sng" dirty="0">
                <a:solidFill>
                  <a:srgbClr val="000000"/>
                </a:solidFill>
              </a:rPr>
              <a:t>Leads to magnetosheath restructuring</a:t>
            </a:r>
          </a:p>
          <a:p>
            <a:pPr algn="ctr"/>
            <a:endParaRPr lang="en-US" b="1" u="sng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u="sng" dirty="0">
                <a:solidFill>
                  <a:srgbClr val="000000"/>
                </a:solidFill>
              </a:rPr>
              <a:t>Spatial extent</a:t>
            </a:r>
            <a:r>
              <a:rPr lang="en-US" dirty="0">
                <a:solidFill>
                  <a:srgbClr val="000000"/>
                </a:solidFill>
              </a:rPr>
              <a:t>: ~10s of Re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u="sng" dirty="0">
                <a:solidFill>
                  <a:srgbClr val="000000"/>
                </a:solidFill>
              </a:rPr>
              <a:t>Duration</a:t>
            </a:r>
            <a:r>
              <a:rPr lang="en-US" dirty="0">
                <a:solidFill>
                  <a:srgbClr val="000000"/>
                </a:solidFill>
              </a:rPr>
              <a:t>: ~10s of minutes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FCA4F7-D85F-0B9E-99E0-0E651CE2377E}"/>
              </a:ext>
            </a:extLst>
          </p:cNvPr>
          <p:cNvSpPr txBox="1"/>
          <p:nvPr/>
        </p:nvSpPr>
        <p:spPr>
          <a:xfrm>
            <a:off x="5367476" y="4827116"/>
            <a:ext cx="209223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3D Hybrid Simulations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E705B1-12A7-DCD2-4FDA-CB1DC1CACE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6421" y="3830080"/>
            <a:ext cx="7384462" cy="8816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82B199-02B3-3A59-06DF-0C52EE241004}"/>
              </a:ext>
            </a:extLst>
          </p:cNvPr>
          <p:cNvSpPr txBox="1"/>
          <p:nvPr/>
        </p:nvSpPr>
        <p:spPr>
          <a:xfrm>
            <a:off x="5510570" y="3841112"/>
            <a:ext cx="6165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MMS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452BF9-A70F-02C2-51AA-24605D138989}"/>
              </a:ext>
            </a:extLst>
          </p:cNvPr>
          <p:cNvSpPr txBox="1"/>
          <p:nvPr/>
        </p:nvSpPr>
        <p:spPr>
          <a:xfrm>
            <a:off x="10167087" y="6429793"/>
            <a:ext cx="20249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Zhou Y, et al., 2025 (Under Review)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851A08-F3F8-1EBE-7D40-B3F4E3C9CF28}"/>
              </a:ext>
            </a:extLst>
          </p:cNvPr>
          <p:cNvSpPr txBox="1"/>
          <p:nvPr/>
        </p:nvSpPr>
        <p:spPr>
          <a:xfrm>
            <a:off x="4826775" y="6414404"/>
            <a:ext cx="43540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HFAs associated to jets (Archer+2014, Zhou+ 2023, Raptis+ 2025)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D58A2B-E77C-9D90-6FDC-91DE39132EE0}"/>
              </a:ext>
            </a:extLst>
          </p:cNvPr>
          <p:cNvSpPr txBox="1"/>
          <p:nvPr/>
        </p:nvSpPr>
        <p:spPr>
          <a:xfrm>
            <a:off x="10027156" y="-10375"/>
            <a:ext cx="2304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See also: Shen+2018, Wang+ 2021, Yang+2023, Guo+ 2023, Xu+ 2024, Sibeck+2025</a:t>
            </a:r>
          </a:p>
        </p:txBody>
      </p:sp>
    </p:spTree>
    <p:extLst>
      <p:ext uri="{BB962C8B-B14F-4D97-AF65-F5344CB8AC3E}">
        <p14:creationId xmlns:p14="http://schemas.microsoft.com/office/powerpoint/2010/main" val="6963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DBE564-A502-4C23-F410-87EA043D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Shocks and upstream/downstream environments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27AA3-8482-300E-0A20-298C14ED8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565" y="1064524"/>
            <a:ext cx="6717035" cy="52866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C968DAA-4BC5-4199-8D24-CC931B3C559E}"/>
              </a:ext>
            </a:extLst>
          </p:cNvPr>
          <p:cNvSpPr txBox="1"/>
          <p:nvPr/>
        </p:nvSpPr>
        <p:spPr>
          <a:xfrm>
            <a:off x="575400" y="1692322"/>
            <a:ext cx="398295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>
                <a:solidFill>
                  <a:srgbClr val="000000"/>
                </a:solidFill>
              </a:rPr>
              <a:t>Studying transients as individual components can be problematic.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</a:rPr>
              <a:t>The bow shock decide </a:t>
            </a:r>
            <a:r>
              <a:rPr lang="en-US" dirty="0">
                <a:solidFill>
                  <a:srgbClr val="000000"/>
                </a:solidFill>
              </a:rPr>
              <a:t>what the foreshock and magnetosheath are doing. 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000000"/>
                </a:solidFill>
              </a:rPr>
              <a:t>Whether we see transients or not is also </a:t>
            </a:r>
            <a:r>
              <a:rPr lang="en-US" b="1" dirty="0">
                <a:solidFill>
                  <a:srgbClr val="000000"/>
                </a:solidFill>
              </a:rPr>
              <a:t>controlled by the shock</a:t>
            </a:r>
            <a:r>
              <a:rPr lang="en-US" dirty="0">
                <a:solidFill>
                  <a:srgbClr val="000000"/>
                </a:solidFill>
              </a:rPr>
              <a:t>. 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0000"/>
                </a:solidFill>
              </a:rPr>
              <a:t>Transients</a:t>
            </a:r>
            <a:r>
              <a:rPr lang="en-US" dirty="0">
                <a:solidFill>
                  <a:srgbClr val="000000"/>
                </a:solidFill>
              </a:rPr>
              <a:t> both upstream and downstream </a:t>
            </a:r>
            <a:r>
              <a:rPr lang="en-US" b="1" dirty="0">
                <a:solidFill>
                  <a:srgbClr val="000000"/>
                </a:solidFill>
              </a:rPr>
              <a:t>are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connected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Gemini trying to illustrate this.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65C2394-23C9-1626-E582-D81C59CE98F5}"/>
              </a:ext>
            </a:extLst>
          </p:cNvPr>
          <p:cNvCxnSpPr>
            <a:cxnSpLocks/>
          </p:cNvCxnSpPr>
          <p:nvPr/>
        </p:nvCxnSpPr>
        <p:spPr>
          <a:xfrm flipV="1">
            <a:off x="3461657" y="4107976"/>
            <a:ext cx="2147573" cy="130377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C157036E-19F2-B319-B9A7-0293FCA6129F}"/>
              </a:ext>
            </a:extLst>
          </p:cNvPr>
          <p:cNvSpPr txBox="1"/>
          <p:nvPr/>
        </p:nvSpPr>
        <p:spPr>
          <a:xfrm>
            <a:off x="4800600" y="6351139"/>
            <a:ext cx="616226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Credits: Google’s Gemini (Still not as good as Florian’s sketch…)</a:t>
            </a:r>
          </a:p>
        </p:txBody>
      </p:sp>
    </p:spTree>
    <p:extLst>
      <p:ext uri="{BB962C8B-B14F-4D97-AF65-F5344CB8AC3E}">
        <p14:creationId xmlns:p14="http://schemas.microsoft.com/office/powerpoint/2010/main" val="16218068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85FB85D-FBD8-258F-5AFE-F794BA48E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Transients Scaling Across Different Systems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C827B56-5A60-E989-5B34-1F7686495119}"/>
              </a:ext>
            </a:extLst>
          </p:cNvPr>
          <p:cNvSpPr/>
          <p:nvPr/>
        </p:nvSpPr>
        <p:spPr>
          <a:xfrm>
            <a:off x="-12700" y="6376990"/>
            <a:ext cx="238398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Adapted form Valek et al. (2017) | JGR</a:t>
            </a:r>
            <a:endParaRPr lang="el-GR" sz="10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F6D303-864C-859A-903F-EC155D6F4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9570"/>
            <a:ext cx="6488660" cy="5568282"/>
          </a:xfrm>
          <a:prstGeom prst="rect">
            <a:avLst/>
          </a:prstGeom>
        </p:spPr>
      </p:pic>
      <p:pic>
        <p:nvPicPr>
          <p:cNvPr id="8" name="Picture 2" descr="Fig. 5">
            <a:extLst>
              <a:ext uri="{FF2B5EF4-FFF2-40B4-BE49-F238E27FC236}">
                <a16:creationId xmlns:a16="http://schemas.microsoft.com/office/drawing/2014/main" id="{C9A75771-DF1C-AE10-7EC0-980A8B603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92602" y="1167081"/>
            <a:ext cx="4823998" cy="488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5C9B7B5-DF8D-BFEA-C65E-C967C9741345}"/>
              </a:ext>
            </a:extLst>
          </p:cNvPr>
          <p:cNvSpPr/>
          <p:nvPr/>
        </p:nvSpPr>
        <p:spPr>
          <a:xfrm>
            <a:off x="10406012" y="5214561"/>
            <a:ext cx="121058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1000" dirty="0">
                <a:solidFill>
                  <a:srgbClr val="000000"/>
                </a:solidFill>
              </a:rPr>
              <a:t>Zhou, et al. 2024 </a:t>
            </a:r>
            <a:endParaRPr lang="el-GR" sz="1000" dirty="0">
              <a:solidFill>
                <a:srgbClr val="0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FE0F72-4952-E7A4-EDEA-7F2A176A82C8}"/>
              </a:ext>
            </a:extLst>
          </p:cNvPr>
          <p:cNvSpPr/>
          <p:nvPr/>
        </p:nvSpPr>
        <p:spPr>
          <a:xfrm>
            <a:off x="1338470" y="1167081"/>
            <a:ext cx="1311965" cy="330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1F4107-6852-E418-BAB5-6EF8671BD243}"/>
              </a:ext>
            </a:extLst>
          </p:cNvPr>
          <p:cNvSpPr txBox="1"/>
          <p:nvPr/>
        </p:nvSpPr>
        <p:spPr>
          <a:xfrm>
            <a:off x="2497907" y="754904"/>
            <a:ext cx="149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HFA Scaling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D4B489-1D84-C15C-8AE5-D13A88868FCF}"/>
              </a:ext>
            </a:extLst>
          </p:cNvPr>
          <p:cNvSpPr txBox="1"/>
          <p:nvPr/>
        </p:nvSpPr>
        <p:spPr>
          <a:xfrm>
            <a:off x="8627038" y="754904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Jet Scaling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AC59D-42F8-2CAC-63D3-0CE11AA3BBB7}"/>
              </a:ext>
            </a:extLst>
          </p:cNvPr>
          <p:cNvSpPr txBox="1"/>
          <p:nvPr/>
        </p:nvSpPr>
        <p:spPr>
          <a:xfrm>
            <a:off x="10314563" y="6290034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Important point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BACC45E-44A0-1248-F0B7-D64427D934DF}"/>
              </a:ext>
            </a:extLst>
          </p:cNvPr>
          <p:cNvSpPr/>
          <p:nvPr/>
        </p:nvSpPr>
        <p:spPr>
          <a:xfrm>
            <a:off x="5841243" y="1466444"/>
            <a:ext cx="688362" cy="3871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24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Earth’s </a:t>
            </a:r>
            <a:r>
              <a:rPr lang="en-US" dirty="0" err="1"/>
              <a:t>Qpar</a:t>
            </a:r>
            <a:r>
              <a:rPr lang="en-US" dirty="0"/>
              <a:t> bow shock and foreshock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A1A45-983A-DE9C-5C79-A587F0546346}"/>
                  </a:ext>
                </a:extLst>
              </p:cNvPr>
              <p:cNvSpPr txBox="1"/>
              <p:nvPr/>
            </p:nvSpPr>
            <p:spPr>
              <a:xfrm>
                <a:off x="6585564" y="2787267"/>
                <a:ext cx="5668003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Qpar shocks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𝐵𝑛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&lt;~</m:t>
                    </m:r>
                    <m:sSup>
                      <m:sSupPr>
                        <m:ctrlPr>
                          <a:rPr lang="en-US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45</m:t>
                        </m:r>
                      </m:e>
                      <m:sup>
                        <m:r>
                          <a:rPr lang="en-US" b="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  <m:r>
                      <a:rPr lang="en-US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⁡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)</a:t>
                </a:r>
              </a:p>
              <a:p>
                <a:pPr algn="ctr"/>
                <a:endParaRPr lang="en-US" u="sng" dirty="0"/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chemeClr val="tx1">
                        <a:lumMod val="50000"/>
                      </a:schemeClr>
                    </a:solidFill>
                  </a:rPr>
                  <a:t>Very </a:t>
                </a:r>
                <a:r>
                  <a:rPr lang="en-US" b="1" dirty="0">
                    <a:solidFill>
                      <a:schemeClr val="tx1">
                        <a:lumMod val="50000"/>
                      </a:schemeClr>
                    </a:solidFill>
                  </a:rPr>
                  <a:t>efficient particle accelerators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b="1" dirty="0">
                    <a:solidFill>
                      <a:srgbClr val="FF0000"/>
                    </a:solidFill>
                  </a:rPr>
                  <a:t>Transient phenomena </a:t>
                </a:r>
                <a:r>
                  <a:rPr lang="en-US" i="1" dirty="0">
                    <a:solidFill>
                      <a:srgbClr val="000000"/>
                    </a:solidFill>
                  </a:rPr>
                  <a:t>upstream and downstream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ULF waves upstream and downstream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Kinetic plasma physics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Wave particle interaction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Turbulence</a:t>
                </a:r>
              </a:p>
              <a:p>
                <a:pPr marL="285750" indent="-285750">
                  <a:buFontTx/>
                  <a:buChar char="-"/>
                </a:pPr>
                <a:r>
                  <a:rPr lang="en-US" dirty="0">
                    <a:solidFill>
                      <a:srgbClr val="000000"/>
                    </a:solidFill>
                  </a:rPr>
                  <a:t>Current sheets &amp; reconnection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2A1A45-983A-DE9C-5C79-A587F0546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5564" y="2787267"/>
                <a:ext cx="5668003" cy="2585323"/>
              </a:xfrm>
              <a:prstGeom prst="rect">
                <a:avLst/>
              </a:prstGeom>
              <a:blipFill>
                <a:blip r:embed="rId3"/>
                <a:stretch>
                  <a:fillRect l="-671" t="-980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4" name="Picture 4">
            <a:extLst>
              <a:ext uri="{FF2B5EF4-FFF2-40B4-BE49-F238E27FC236}">
                <a16:creationId xmlns:a16="http://schemas.microsoft.com/office/drawing/2014/main" id="{20E6EB32-A520-F36E-416E-806444644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79" y="703530"/>
            <a:ext cx="5785006" cy="57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EBAAEA0-EE50-C244-4BF2-84A9FE08A2D1}"/>
              </a:ext>
            </a:extLst>
          </p:cNvPr>
          <p:cNvCxnSpPr>
            <a:cxnSpLocks/>
          </p:cNvCxnSpPr>
          <p:nvPr/>
        </p:nvCxnSpPr>
        <p:spPr>
          <a:xfrm flipH="1">
            <a:off x="3160773" y="3057589"/>
            <a:ext cx="4790531" cy="906007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9237BF6-AFE2-9E84-F047-D26135EAB4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896" y="1003918"/>
            <a:ext cx="4715337" cy="15457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57DB00-35CF-CDB9-BB52-61FE128CCF08}"/>
              </a:ext>
            </a:extLst>
          </p:cNvPr>
          <p:cNvSpPr txBox="1"/>
          <p:nvPr/>
        </p:nvSpPr>
        <p:spPr>
          <a:xfrm>
            <a:off x="6472985" y="6409010"/>
            <a:ext cx="64003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*Astro references on </a:t>
            </a:r>
            <a:r>
              <a:rPr lang="en-US" sz="1200" dirty="0" err="1">
                <a:solidFill>
                  <a:srgbClr val="000000"/>
                </a:solidFill>
              </a:rPr>
              <a:t>Qpar</a:t>
            </a:r>
            <a:r>
              <a:rPr lang="en-US" sz="1200" dirty="0">
                <a:solidFill>
                  <a:srgbClr val="000000"/>
                </a:solidFill>
              </a:rPr>
              <a:t> importance: Caprioli+2014, Giuffrida+2022, Vink+2024</a:t>
            </a:r>
          </a:p>
        </p:txBody>
      </p:sp>
    </p:spTree>
    <p:extLst>
      <p:ext uri="{BB962C8B-B14F-4D97-AF65-F5344CB8AC3E}">
        <p14:creationId xmlns:p14="http://schemas.microsoft.com/office/powerpoint/2010/main" val="4284314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4AE045-470F-0E1A-0A5F-0CAA88E98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95" y="864499"/>
            <a:ext cx="938396" cy="938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72AB95-DB10-8546-75D5-6DCE91AAC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Dayside Transient?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41B11-0F89-C442-5989-17E2B8CE7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67663" y="1411741"/>
            <a:ext cx="4924337" cy="5243701"/>
          </a:xfrm>
        </p:spPr>
        <p:txBody>
          <a:bodyPr>
            <a:noAutofit/>
          </a:bodyPr>
          <a:lstStyle/>
          <a:p>
            <a:r>
              <a:rPr lang="en-US" sz="1500" dirty="0">
                <a:solidFill>
                  <a:srgbClr val="DDDDDD"/>
                </a:solidFill>
              </a:rPr>
              <a:t>Global (Solar): 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Coronal Mass Ejection (CME)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High-Speed Stream (HSS)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Pressure Pulse / IP Shocks</a:t>
            </a:r>
          </a:p>
          <a:p>
            <a:r>
              <a:rPr lang="en-US" sz="1500" dirty="0">
                <a:solidFill>
                  <a:srgbClr val="DDDDDD"/>
                </a:solidFill>
              </a:rPr>
              <a:t>Fluid scale: 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Flux Transfer Event (FTE)</a:t>
            </a:r>
          </a:p>
          <a:p>
            <a:pPr lvl="1"/>
            <a:r>
              <a:rPr lang="en-US" sz="1500" dirty="0">
                <a:solidFill>
                  <a:srgbClr val="DDDDDD"/>
                </a:solidFill>
              </a:rPr>
              <a:t>Magnetopause (bursty) Reconnection</a:t>
            </a:r>
          </a:p>
          <a:p>
            <a:r>
              <a:rPr lang="en-US" sz="1500" dirty="0">
                <a:solidFill>
                  <a:srgbClr val="0070C0"/>
                </a:solidFill>
              </a:rPr>
              <a:t>Mesoscale: </a:t>
            </a:r>
          </a:p>
          <a:p>
            <a:pPr lvl="1"/>
            <a:r>
              <a:rPr lang="en-US" sz="1500" dirty="0"/>
              <a:t>Hot Flow Anomalies (HFAs)</a:t>
            </a:r>
          </a:p>
          <a:p>
            <a:pPr lvl="1"/>
            <a:r>
              <a:rPr lang="en-US" sz="1500" dirty="0"/>
              <a:t>Foreshock Bubbles (FBs)</a:t>
            </a:r>
          </a:p>
          <a:p>
            <a:pPr lvl="1"/>
            <a:r>
              <a:rPr lang="en-US" sz="1500" dirty="0"/>
              <a:t>Magnetosheath High Speed Jets (HSJs)</a:t>
            </a:r>
          </a:p>
          <a:p>
            <a:r>
              <a:rPr lang="en-US" sz="1500" dirty="0">
                <a:solidFill>
                  <a:srgbClr val="7030A0"/>
                </a:solidFill>
              </a:rPr>
              <a:t>Kinetic: </a:t>
            </a:r>
          </a:p>
          <a:p>
            <a:pPr lvl="1"/>
            <a:r>
              <a:rPr lang="en-US" sz="1500" dirty="0"/>
              <a:t>ULF waves</a:t>
            </a:r>
          </a:p>
          <a:p>
            <a:pPr lvl="1"/>
            <a:r>
              <a:rPr lang="en-US" sz="1500" dirty="0"/>
              <a:t>Shocklets</a:t>
            </a:r>
          </a:p>
          <a:p>
            <a:pPr lvl="1"/>
            <a:r>
              <a:rPr lang="en-US" sz="1500" dirty="0"/>
              <a:t>SLAMS</a:t>
            </a:r>
          </a:p>
        </p:txBody>
      </p:sp>
      <p:pic>
        <p:nvPicPr>
          <p:cNvPr id="6" name="Content Placeholder 14">
            <a:extLst>
              <a:ext uri="{FF2B5EF4-FFF2-40B4-BE49-F238E27FC236}">
                <a16:creationId xmlns:a16="http://schemas.microsoft.com/office/drawing/2014/main" id="{BDEC0EFB-CA98-ED03-DA3C-D5715A482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84" y="1761952"/>
            <a:ext cx="7217479" cy="3861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9F4FA3-176D-A614-249A-C65436D7C980}"/>
              </a:ext>
            </a:extLst>
          </p:cNvPr>
          <p:cNvSpPr txBox="1"/>
          <p:nvPr/>
        </p:nvSpPr>
        <p:spPr>
          <a:xfrm>
            <a:off x="7196534" y="114908"/>
            <a:ext cx="4924337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005FF"/>
                </a:solidFill>
                <a:effectLst/>
                <a:latin typeface="Palatino" pitchFamily="2" charset="77"/>
                <a:ea typeface="Palatino" pitchFamily="2" charset="77"/>
              </a:rPr>
              <a:t>Transient phenomena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are events that </a:t>
            </a:r>
            <a:r>
              <a:rPr lang="en-US" b="0" i="0" u="none" strike="noStrike" dirty="0">
                <a:solidFill>
                  <a:srgbClr val="7030A0"/>
                </a:solidFill>
                <a:effectLst/>
                <a:latin typeface="Palatino" pitchFamily="2" charset="77"/>
                <a:ea typeface="Palatino" pitchFamily="2" charset="77"/>
              </a:rPr>
              <a:t>disrupt the steady-state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plasma conditions, </a:t>
            </a:r>
            <a:r>
              <a:rPr lang="en-US" b="0" i="0" u="none" strike="noStrike" dirty="0">
                <a:solidFill>
                  <a:srgbClr val="0005FF"/>
                </a:solidFill>
                <a:effectLst/>
                <a:latin typeface="Palatino" pitchFamily="2" charset="77"/>
                <a:ea typeface="Palatino" pitchFamily="2" charset="77"/>
              </a:rPr>
              <a:t>occurring temporarily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Palatino" pitchFamily="2" charset="77"/>
                <a:ea typeface="Palatino" pitchFamily="2" charset="77"/>
              </a:rPr>
              <a:t> and 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Palatino" pitchFamily="2" charset="77"/>
                <a:ea typeface="Palatino" pitchFamily="2" charset="77"/>
              </a:rPr>
              <a:t>introducing dynamic changes to the physical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A0233E-38FD-9526-624D-5364A0D48EAF}"/>
              </a:ext>
            </a:extLst>
          </p:cNvPr>
          <p:cNvSpPr txBox="1"/>
          <p:nvPr/>
        </p:nvSpPr>
        <p:spPr>
          <a:xfrm>
            <a:off x="884766" y="1733763"/>
            <a:ext cx="5245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Figure adapted from </a:t>
            </a:r>
            <a:r>
              <a:rPr lang="en-US" sz="1400" i="1" dirty="0" err="1">
                <a:solidFill>
                  <a:srgbClr val="000000"/>
                </a:solidFill>
              </a:rPr>
              <a:t>Krämer</a:t>
            </a:r>
            <a:r>
              <a:rPr lang="en-US" sz="1400" i="1" dirty="0">
                <a:solidFill>
                  <a:srgbClr val="000000"/>
                </a:solidFill>
              </a:rPr>
              <a:t> et al., 2025, Credits: Florian Koller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2331B-394B-BFF9-1FC5-9BD08E83BE11}"/>
              </a:ext>
            </a:extLst>
          </p:cNvPr>
          <p:cNvSpPr txBox="1"/>
          <p:nvPr/>
        </p:nvSpPr>
        <p:spPr>
          <a:xfrm>
            <a:off x="1324791" y="1117953"/>
            <a:ext cx="466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New review paper about high-speed </a:t>
            </a:r>
            <a:r>
              <a:rPr lang="en-US" dirty="0">
                <a:solidFill>
                  <a:srgbClr val="000000"/>
                </a:solidFill>
              </a:rPr>
              <a:t>jets!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F57362-6EBF-0D0B-9804-B80621470B8C}"/>
              </a:ext>
            </a:extLst>
          </p:cNvPr>
          <p:cNvSpPr txBox="1"/>
          <p:nvPr/>
        </p:nvSpPr>
        <p:spPr>
          <a:xfrm>
            <a:off x="1794453" y="6042547"/>
            <a:ext cx="91907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00000"/>
                </a:solidFill>
              </a:rPr>
              <a:t>GEM FG: </a:t>
            </a:r>
            <a:r>
              <a:rPr lang="en-US" sz="1500" b="1" dirty="0">
                <a:solidFill>
                  <a:srgbClr val="000000"/>
                </a:solidFill>
              </a:rPr>
              <a:t>Multiscale Dayside Transients and their Effect on Earth's Magnetosphere </a:t>
            </a:r>
          </a:p>
          <a:p>
            <a:pPr algn="ctr"/>
            <a:r>
              <a:rPr lang="en-US" sz="1500" dirty="0">
                <a:solidFill>
                  <a:srgbClr val="000000"/>
                </a:solidFill>
              </a:rPr>
              <a:t>(2025 - 2029; Savvas Raptis, Ivan Vasko, Imogen Gingell, Terry Z. Liu, Ying Zou)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5D0F01-1885-9475-3490-9DE3D0C5E068}"/>
              </a:ext>
            </a:extLst>
          </p:cNvPr>
          <p:cNvSpPr txBox="1"/>
          <p:nvPr/>
        </p:nvSpPr>
        <p:spPr>
          <a:xfrm>
            <a:off x="272707" y="5432270"/>
            <a:ext cx="67724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</a:rPr>
              <a:t>NOTE</a:t>
            </a:r>
            <a:r>
              <a:rPr lang="en-US" sz="1400" dirty="0">
                <a:solidFill>
                  <a:srgbClr val="000000"/>
                </a:solidFill>
              </a:rPr>
              <a:t>: Transients can be intrinsic (e.g., ULF waves, SLAMS) or driven (e.g., HFAs)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2BC139-D4E2-480C-E5CF-85FB0F81F830}"/>
              </a:ext>
            </a:extLst>
          </p:cNvPr>
          <p:cNvSpPr/>
          <p:nvPr/>
        </p:nvSpPr>
        <p:spPr>
          <a:xfrm>
            <a:off x="7267663" y="3551721"/>
            <a:ext cx="4629162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059CD8-C839-756B-14A3-06A03DBFF816}"/>
              </a:ext>
            </a:extLst>
          </p:cNvPr>
          <p:cNvSpPr/>
          <p:nvPr/>
        </p:nvSpPr>
        <p:spPr>
          <a:xfrm>
            <a:off x="7267663" y="4198052"/>
            <a:ext cx="4629162" cy="646331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DD6E90-DDBF-6502-6418-0BC23E2E7D1D}"/>
              </a:ext>
            </a:extLst>
          </p:cNvPr>
          <p:cNvCxnSpPr/>
          <p:nvPr/>
        </p:nvCxnSpPr>
        <p:spPr>
          <a:xfrm>
            <a:off x="6130113" y="508000"/>
            <a:ext cx="915025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926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1A3AE0-3AF8-CF95-524C-80870BBD8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anatomy of an HFA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0F55518-0AA5-3DDF-034E-5CDF01122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62" y="1774073"/>
            <a:ext cx="3778726" cy="3137232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FC1C08C-C46A-03CB-229D-C0527103C4F3}"/>
              </a:ext>
            </a:extLst>
          </p:cNvPr>
          <p:cNvSpPr txBox="1"/>
          <p:nvPr/>
        </p:nvSpPr>
        <p:spPr>
          <a:xfrm>
            <a:off x="2790734" y="4836174"/>
            <a:ext cx="61639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Figure by Nick </a:t>
            </a:r>
            <a:r>
              <a:rPr lang="en-US" sz="1400" dirty="0" err="1">
                <a:solidFill>
                  <a:srgbClr val="000000"/>
                </a:solidFill>
              </a:rPr>
              <a:t>Omidi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212395-5511-A441-680A-4ABADAB8523B}"/>
              </a:ext>
            </a:extLst>
          </p:cNvPr>
          <p:cNvGrpSpPr/>
          <p:nvPr/>
        </p:nvGrpSpPr>
        <p:grpSpPr>
          <a:xfrm>
            <a:off x="5638800" y="789089"/>
            <a:ext cx="6553199" cy="5798283"/>
            <a:chOff x="4413707" y="0"/>
            <a:chExt cx="7778293" cy="68580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C71EE32-A725-1DDF-9C8D-990069902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78107" y="0"/>
              <a:ext cx="5513893" cy="685800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2E29A53-1033-1FDF-ABBE-602793EF2F82}"/>
                </a:ext>
              </a:extLst>
            </p:cNvPr>
            <p:cNvSpPr txBox="1"/>
            <p:nvPr/>
          </p:nvSpPr>
          <p:spPr>
            <a:xfrm>
              <a:off x="4926586" y="2758527"/>
              <a:ext cx="2626070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Density compressions and cavity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D265931E-FC64-40E2-1218-7C58CBBE501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78107" y="3087576"/>
              <a:ext cx="1728684" cy="392165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BAB4D794-D784-65AD-0137-CD964459BF0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26340" y="3038869"/>
              <a:ext cx="3278709" cy="325071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699946FC-BB42-1408-BBE3-9FA2B069E1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377459" y="3281638"/>
              <a:ext cx="2946819" cy="406107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FE5EC0A-FBCF-4A80-5462-151691EB69FF}"/>
                </a:ext>
              </a:extLst>
            </p:cNvPr>
            <p:cNvSpPr txBox="1"/>
            <p:nvPr/>
          </p:nvSpPr>
          <p:spPr>
            <a:xfrm>
              <a:off x="8568193" y="4278298"/>
              <a:ext cx="1733720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Strong plasma flow </a:t>
              </a:r>
            </a:p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deflections in core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63C08D7-B859-1DBC-6108-64D18F86190E}"/>
                </a:ext>
              </a:extLst>
            </p:cNvPr>
            <p:cNvSpPr txBox="1"/>
            <p:nvPr/>
          </p:nvSpPr>
          <p:spPr>
            <a:xfrm>
              <a:off x="4413707" y="919286"/>
              <a:ext cx="2553790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Crater-like B-field and IMF discontinuity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70E8236-2BD1-AFFD-CE19-DD675EAC60A4}"/>
                </a:ext>
              </a:extLst>
            </p:cNvPr>
            <p:cNvSpPr txBox="1"/>
            <p:nvPr/>
          </p:nvSpPr>
          <p:spPr>
            <a:xfrm>
              <a:off x="8306574" y="2473145"/>
              <a:ext cx="2256958" cy="300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Solar wind beam disrupted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40F9F9F-08BF-AAD3-14AB-586B7E8783E4}"/>
                </a:ext>
              </a:extLst>
            </p:cNvPr>
            <p:cNvSpPr txBox="1"/>
            <p:nvPr/>
          </p:nvSpPr>
          <p:spPr>
            <a:xfrm>
              <a:off x="10723962" y="3011954"/>
              <a:ext cx="959331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Upstream</a:t>
              </a:r>
            </a:p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shock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471F89-0643-08DD-FDA8-8C52E3BDC05C}"/>
                </a:ext>
              </a:extLst>
            </p:cNvPr>
            <p:cNvSpPr txBox="1"/>
            <p:nvPr/>
          </p:nvSpPr>
          <p:spPr>
            <a:xfrm>
              <a:off x="10723960" y="1243400"/>
              <a:ext cx="959331" cy="49143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Upstream</a:t>
              </a:r>
            </a:p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shock</a:t>
              </a:r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AB7BA175-30F3-655D-1192-6C65F3CBC28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900315" y="810200"/>
              <a:ext cx="1279043" cy="275915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F70967B-5CC5-6D56-2790-994A7008800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00315" y="1320517"/>
              <a:ext cx="1506475" cy="233469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9183E730-AE4A-FBEB-963B-134B52CB2852}"/>
                </a:ext>
              </a:extLst>
            </p:cNvPr>
            <p:cNvCxnSpPr>
              <a:cxnSpLocks/>
              <a:stCxn id="48" idx="3"/>
            </p:cNvCxnSpPr>
            <p:nvPr/>
          </p:nvCxnSpPr>
          <p:spPr bwMode="auto">
            <a:xfrm>
              <a:off x="6967497" y="1165004"/>
              <a:ext cx="3120052" cy="311027"/>
            </a:xfrm>
            <a:prstGeom prst="straightConnector1">
              <a:avLst/>
            </a:prstGeom>
            <a:noFill/>
            <a:ln w="15875" cap="flat" cmpd="sng" algn="ctr">
              <a:solidFill>
                <a:srgbClr val="000000"/>
              </a:solidFill>
              <a:prstDash val="solid"/>
              <a:round/>
              <a:headEnd type="none" w="sm" len="med"/>
              <a:tailEnd type="arrow"/>
            </a:ln>
            <a:effectLst/>
          </p:spPr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EC98E2D-7C91-DE22-E4DF-BFAE35D91B4A}"/>
                </a:ext>
              </a:extLst>
            </p:cNvPr>
            <p:cNvSpPr txBox="1"/>
            <p:nvPr/>
          </p:nvSpPr>
          <p:spPr>
            <a:xfrm>
              <a:off x="8406790" y="5231192"/>
              <a:ext cx="2165628" cy="30032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000000"/>
                  </a:solidFill>
                  <a:latin typeface="Helvetica"/>
                  <a:cs typeface="Helvetica"/>
                </a:rPr>
                <a:t>Superheated core plasma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77DDD646-FD89-E0A3-0DED-2AFBF4F0E803}"/>
              </a:ext>
            </a:extLst>
          </p:cNvPr>
          <p:cNvSpPr txBox="1"/>
          <p:nvPr/>
        </p:nvSpPr>
        <p:spPr>
          <a:xfrm>
            <a:off x="10599604" y="6400510"/>
            <a:ext cx="15923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dirty="0" err="1">
                <a:solidFill>
                  <a:srgbClr val="000000"/>
                </a:solidFill>
              </a:rPr>
              <a:t>Figure</a:t>
            </a:r>
            <a:r>
              <a:rPr lang="sv-SE" sz="1000" dirty="0">
                <a:solidFill>
                  <a:srgbClr val="000000"/>
                </a:solidFill>
              </a:rPr>
              <a:t> by Drew Turner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696869-9E70-0854-6C46-9144B793FA6B}"/>
              </a:ext>
            </a:extLst>
          </p:cNvPr>
          <p:cNvSpPr txBox="1"/>
          <p:nvPr/>
        </p:nvSpPr>
        <p:spPr>
          <a:xfrm>
            <a:off x="0" y="5272029"/>
            <a:ext cx="11769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Kajdič</a:t>
            </a:r>
            <a:r>
              <a:rPr lang="en-US" sz="1200" dirty="0">
                <a:solidFill>
                  <a:srgbClr val="000000"/>
                </a:solidFill>
              </a:rPr>
              <a:t>+ (2024)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D046-0DEB-21F9-2D57-6EB47CE6BD31}"/>
              </a:ext>
            </a:extLst>
          </p:cNvPr>
          <p:cNvGrpSpPr/>
          <p:nvPr/>
        </p:nvGrpSpPr>
        <p:grpSpPr>
          <a:xfrm>
            <a:off x="126230" y="1821655"/>
            <a:ext cx="2482690" cy="3137232"/>
            <a:chOff x="3993934" y="1041531"/>
            <a:chExt cx="3947550" cy="44023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94EA54-915C-3723-E7D9-B878BADA8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93934" y="1041531"/>
              <a:ext cx="3947550" cy="375818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8418CB3-91F5-FFA0-9221-97E17598B97F}"/>
                </a:ext>
              </a:extLst>
            </p:cNvPr>
            <p:cNvSpPr txBox="1"/>
            <p:nvPr/>
          </p:nvSpPr>
          <p:spPr>
            <a:xfrm>
              <a:off x="3994813" y="5074584"/>
              <a:ext cx="39457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</a:rPr>
                <a:t>Hot Flow Anomalies (HFA)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A0A8EC-C862-E9AE-D5B2-897690300DF9}"/>
              </a:ext>
            </a:extLst>
          </p:cNvPr>
          <p:cNvSpPr txBox="1"/>
          <p:nvPr/>
        </p:nvSpPr>
        <p:spPr>
          <a:xfrm>
            <a:off x="295452" y="5785894"/>
            <a:ext cx="695035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u="sng" dirty="0">
                <a:solidFill>
                  <a:srgbClr val="000000"/>
                </a:solidFill>
                <a:effectLst/>
                <a:latin typeface="Helvetica" pitchFamily="2" charset="0"/>
              </a:rPr>
              <a:t>How they form?</a:t>
            </a:r>
            <a:r>
              <a:rPr lang="en-US" sz="16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  <a:effectLst/>
                <a:latin typeface="Helvetica" pitchFamily="2" charset="0"/>
              </a:rPr>
              <a:t>Discontinuity intersects the bow shock and the convection electric field </a:t>
            </a:r>
          </a:p>
          <a:p>
            <a:pPr algn="ctr"/>
            <a:r>
              <a:rPr lang="en-US" sz="1600" i="1" dirty="0">
                <a:solidFill>
                  <a:srgbClr val="000000"/>
                </a:solidFill>
                <a:effectLst/>
                <a:latin typeface="Helvetica" pitchFamily="2" charset="0"/>
              </a:rPr>
              <a:t>(−V X B) points towards the sheet on at least one side. </a:t>
            </a:r>
            <a:endParaRPr lang="en-US" sz="1600" i="1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C62B07-C091-382C-7AD0-C0CF9412F4F5}"/>
              </a:ext>
            </a:extLst>
          </p:cNvPr>
          <p:cNvSpPr txBox="1"/>
          <p:nvPr/>
        </p:nvSpPr>
        <p:spPr>
          <a:xfrm>
            <a:off x="1395440" y="931865"/>
            <a:ext cx="3179075" cy="646331"/>
          </a:xfrm>
          <a:custGeom>
            <a:avLst/>
            <a:gdLst>
              <a:gd name="csX0" fmla="*/ 0 w 3179075"/>
              <a:gd name="csY0" fmla="*/ 0 h 646331"/>
              <a:gd name="csX1" fmla="*/ 529846 w 3179075"/>
              <a:gd name="csY1" fmla="*/ 0 h 646331"/>
              <a:gd name="csX2" fmla="*/ 1091482 w 3179075"/>
              <a:gd name="csY2" fmla="*/ 0 h 646331"/>
              <a:gd name="csX3" fmla="*/ 1621328 w 3179075"/>
              <a:gd name="csY3" fmla="*/ 0 h 646331"/>
              <a:gd name="csX4" fmla="*/ 2182965 w 3179075"/>
              <a:gd name="csY4" fmla="*/ 0 h 646331"/>
              <a:gd name="csX5" fmla="*/ 3179075 w 3179075"/>
              <a:gd name="csY5" fmla="*/ 0 h 646331"/>
              <a:gd name="csX6" fmla="*/ 3179075 w 3179075"/>
              <a:gd name="csY6" fmla="*/ 323166 h 646331"/>
              <a:gd name="csX7" fmla="*/ 3179075 w 3179075"/>
              <a:gd name="csY7" fmla="*/ 646331 h 646331"/>
              <a:gd name="csX8" fmla="*/ 2681020 w 3179075"/>
              <a:gd name="csY8" fmla="*/ 646331 h 646331"/>
              <a:gd name="csX9" fmla="*/ 2182965 w 3179075"/>
              <a:gd name="csY9" fmla="*/ 646331 h 646331"/>
              <a:gd name="csX10" fmla="*/ 1589538 w 3179075"/>
              <a:gd name="csY10" fmla="*/ 646331 h 646331"/>
              <a:gd name="csX11" fmla="*/ 1091482 w 3179075"/>
              <a:gd name="csY11" fmla="*/ 646331 h 646331"/>
              <a:gd name="csX12" fmla="*/ 529846 w 3179075"/>
              <a:gd name="csY12" fmla="*/ 646331 h 646331"/>
              <a:gd name="csX13" fmla="*/ 0 w 3179075"/>
              <a:gd name="csY13" fmla="*/ 646331 h 646331"/>
              <a:gd name="csX14" fmla="*/ 0 w 3179075"/>
              <a:gd name="csY14" fmla="*/ 336092 h 646331"/>
              <a:gd name="csX15" fmla="*/ 0 w 3179075"/>
              <a:gd name="csY15" fmla="*/ 0 h 646331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</a:cxnLst>
            <a:rect l="l" t="t" r="r" b="b"/>
            <a:pathLst>
              <a:path w="3179075" h="646331" extrusionOk="0">
                <a:moveTo>
                  <a:pt x="0" y="0"/>
                </a:moveTo>
                <a:cubicBezTo>
                  <a:pt x="250763" y="-28932"/>
                  <a:pt x="377092" y="47734"/>
                  <a:pt x="529846" y="0"/>
                </a:cubicBezTo>
                <a:cubicBezTo>
                  <a:pt x="682600" y="-47734"/>
                  <a:pt x="853852" y="43900"/>
                  <a:pt x="1091482" y="0"/>
                </a:cubicBezTo>
                <a:cubicBezTo>
                  <a:pt x="1329112" y="-43900"/>
                  <a:pt x="1422283" y="31285"/>
                  <a:pt x="1621328" y="0"/>
                </a:cubicBezTo>
                <a:cubicBezTo>
                  <a:pt x="1820373" y="-31285"/>
                  <a:pt x="2065279" y="45076"/>
                  <a:pt x="2182965" y="0"/>
                </a:cubicBezTo>
                <a:cubicBezTo>
                  <a:pt x="2300651" y="-45076"/>
                  <a:pt x="2960698" y="12355"/>
                  <a:pt x="3179075" y="0"/>
                </a:cubicBezTo>
                <a:cubicBezTo>
                  <a:pt x="3202374" y="74183"/>
                  <a:pt x="3157965" y="190499"/>
                  <a:pt x="3179075" y="323166"/>
                </a:cubicBezTo>
                <a:cubicBezTo>
                  <a:pt x="3200185" y="455833"/>
                  <a:pt x="3178344" y="543588"/>
                  <a:pt x="3179075" y="646331"/>
                </a:cubicBezTo>
                <a:cubicBezTo>
                  <a:pt x="3079263" y="667031"/>
                  <a:pt x="2901689" y="634662"/>
                  <a:pt x="2681020" y="646331"/>
                </a:cubicBezTo>
                <a:cubicBezTo>
                  <a:pt x="2460352" y="658000"/>
                  <a:pt x="2318627" y="612481"/>
                  <a:pt x="2182965" y="646331"/>
                </a:cubicBezTo>
                <a:cubicBezTo>
                  <a:pt x="2047304" y="680181"/>
                  <a:pt x="1849901" y="619662"/>
                  <a:pt x="1589538" y="646331"/>
                </a:cubicBezTo>
                <a:cubicBezTo>
                  <a:pt x="1329175" y="673000"/>
                  <a:pt x="1315902" y="594726"/>
                  <a:pt x="1091482" y="646331"/>
                </a:cubicBezTo>
                <a:cubicBezTo>
                  <a:pt x="867062" y="697936"/>
                  <a:pt x="765415" y="594841"/>
                  <a:pt x="529846" y="646331"/>
                </a:cubicBezTo>
                <a:cubicBezTo>
                  <a:pt x="294277" y="697821"/>
                  <a:pt x="142585" y="619044"/>
                  <a:pt x="0" y="646331"/>
                </a:cubicBezTo>
                <a:cubicBezTo>
                  <a:pt x="-7716" y="541667"/>
                  <a:pt x="2742" y="452224"/>
                  <a:pt x="0" y="336092"/>
                </a:cubicBezTo>
                <a:cubicBezTo>
                  <a:pt x="-2742" y="219960"/>
                  <a:pt x="22878" y="130267"/>
                  <a:pt x="0" y="0"/>
                </a:cubicBezTo>
                <a:close/>
              </a:path>
            </a:pathLst>
          </a:cu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How many</a:t>
            </a:r>
            <a:r>
              <a:rPr lang="en-US" dirty="0">
                <a:solidFill>
                  <a:srgbClr val="000000"/>
                </a:solidFill>
              </a:rPr>
              <a:t>: ~several per day!</a:t>
            </a:r>
          </a:p>
          <a:p>
            <a:r>
              <a:rPr lang="en-US" u="sng" dirty="0">
                <a:solidFill>
                  <a:srgbClr val="000000"/>
                </a:solidFill>
              </a:rPr>
              <a:t>How big</a:t>
            </a:r>
            <a:r>
              <a:rPr lang="en-US" dirty="0">
                <a:solidFill>
                  <a:srgbClr val="000000"/>
                </a:solidFill>
              </a:rPr>
              <a:t>: ~up to 10s of 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B4D78-E9A3-2393-9F26-71328D09F347}"/>
              </a:ext>
            </a:extLst>
          </p:cNvPr>
          <p:cNvSpPr txBox="1"/>
          <p:nvPr/>
        </p:nvSpPr>
        <p:spPr>
          <a:xfrm>
            <a:off x="0" y="-16791"/>
            <a:ext cx="304800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Effect on Magnetosphere e.g.,: Shen+2018, Wang+ 2021, Yang+2023, Guo+ 2023, Xu+ 2024, Sibeck+2025</a:t>
            </a:r>
          </a:p>
        </p:txBody>
      </p:sp>
    </p:spTree>
    <p:extLst>
      <p:ext uri="{BB962C8B-B14F-4D97-AF65-F5344CB8AC3E}">
        <p14:creationId xmlns:p14="http://schemas.microsoft.com/office/powerpoint/2010/main" val="376591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83653-123E-A9B3-E35D-C291C9F62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1C57-5E76-39B0-E9C7-AA805E414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Particle Acceleration</a:t>
            </a:r>
            <a:br>
              <a:rPr lang="en-US" dirty="0"/>
            </a:br>
            <a:r>
              <a:rPr lang="en-US" dirty="0"/>
              <a:t>Recent Results*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420289-7A8D-CB90-3035-20897EAC6123}"/>
              </a:ext>
            </a:extLst>
          </p:cNvPr>
          <p:cNvSpPr txBox="1"/>
          <p:nvPr/>
        </p:nvSpPr>
        <p:spPr>
          <a:xfrm>
            <a:off x="0" y="0"/>
            <a:ext cx="3826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EAEAEA"/>
                </a:solidFill>
                <a:sym typeface="Wingdings" pitchFamily="2" charset="2"/>
              </a:rPr>
              <a:t>Shocks &amp; Transient Phenomena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Particle Acceleration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13EDDB-8ECA-6D9E-3613-C888547110F3}"/>
              </a:ext>
            </a:extLst>
          </p:cNvPr>
          <p:cNvSpPr txBox="1"/>
          <p:nvPr/>
        </p:nvSpPr>
        <p:spPr>
          <a:xfrm>
            <a:off x="-372964" y="6364477"/>
            <a:ext cx="109139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u="sng" dirty="0">
                <a:solidFill>
                  <a:srgbClr val="000000"/>
                </a:solidFill>
              </a:rPr>
              <a:t>*See also</a:t>
            </a:r>
            <a:r>
              <a:rPr lang="en-US" sz="1200" dirty="0">
                <a:solidFill>
                  <a:srgbClr val="000000"/>
                </a:solidFill>
              </a:rPr>
              <a:t>: Wilson III L. et al. 2016; Turner et al. 2018; Liu et al. 2019; Shi et al. 2023,2025 ; </a:t>
            </a:r>
            <a:r>
              <a:rPr lang="en-US" sz="1200" dirty="0" err="1">
                <a:solidFill>
                  <a:srgbClr val="000000"/>
                </a:solidFill>
              </a:rPr>
              <a:t>Tonoian</a:t>
            </a:r>
            <a:r>
              <a:rPr lang="en-US" sz="1200" dirty="0">
                <a:solidFill>
                  <a:srgbClr val="000000"/>
                </a:solidFill>
              </a:rPr>
              <a:t> et al. 2023; </a:t>
            </a:r>
            <a:r>
              <a:rPr lang="en-US" sz="1200" dirty="0" err="1">
                <a:solidFill>
                  <a:srgbClr val="000000"/>
                </a:solidFill>
              </a:rPr>
              <a:t>Kamaletdinov</a:t>
            </a:r>
            <a:r>
              <a:rPr lang="en-US" sz="1200" dirty="0">
                <a:solidFill>
                  <a:srgbClr val="000000"/>
                </a:solidFill>
              </a:rPr>
              <a:t> et al. 2024; Li et al. 2025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3613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Relativistic Electrons with MMS 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A20E20-C8EA-5D44-CBEA-C13C4F4BD5E2}"/>
              </a:ext>
            </a:extLst>
          </p:cNvPr>
          <p:cNvSpPr txBox="1"/>
          <p:nvPr/>
        </p:nvSpPr>
        <p:spPr>
          <a:xfrm>
            <a:off x="8173844" y="1172516"/>
            <a:ext cx="40181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rgbClr val="000000"/>
                </a:solidFill>
              </a:rPr>
              <a:t>Typical properties of transient:</a:t>
            </a:r>
          </a:p>
          <a:p>
            <a:r>
              <a:rPr lang="en-US" dirty="0">
                <a:solidFill>
                  <a:srgbClr val="000000"/>
                </a:solidFill>
              </a:rPr>
              <a:t>- Depleted Core (low B, n)</a:t>
            </a:r>
          </a:p>
          <a:p>
            <a:r>
              <a:rPr lang="en-US" dirty="0">
                <a:solidFill>
                  <a:srgbClr val="000000"/>
                </a:solidFill>
              </a:rPr>
              <a:t>- Mature HFA (</a:t>
            </a:r>
            <a:r>
              <a:rPr lang="el-GR" dirty="0">
                <a:solidFill>
                  <a:srgbClr val="000000"/>
                </a:solidFill>
              </a:rPr>
              <a:t>ΔΒ</a:t>
            </a:r>
            <a:r>
              <a:rPr lang="en-US" dirty="0">
                <a:solidFill>
                  <a:srgbClr val="000000"/>
                </a:solidFill>
              </a:rPr>
              <a:t>/B</a:t>
            </a:r>
            <a:r>
              <a:rPr lang="el-GR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 ~ 1-4)</a:t>
            </a:r>
          </a:p>
          <a:p>
            <a:r>
              <a:rPr lang="en-US" dirty="0">
                <a:solidFill>
                  <a:srgbClr val="000000"/>
                </a:solidFill>
              </a:rPr>
              <a:t>- SW beam disrupted</a:t>
            </a:r>
          </a:p>
          <a:p>
            <a:r>
              <a:rPr lang="en-US" dirty="0">
                <a:solidFill>
                  <a:srgbClr val="000000"/>
                </a:solidFill>
              </a:rPr>
              <a:t>- Strong density and magnetic field compressive boundaries</a:t>
            </a:r>
          </a:p>
          <a:p>
            <a:r>
              <a:rPr lang="en-US" dirty="0">
                <a:solidFill>
                  <a:srgbClr val="000000"/>
                </a:solidFill>
              </a:rPr>
              <a:t>- Formation of a </a:t>
            </a:r>
            <a:r>
              <a:rPr lang="en-US" dirty="0" err="1">
                <a:solidFill>
                  <a:srgbClr val="000000"/>
                </a:solidFill>
              </a:rPr>
              <a:t>Qperp</a:t>
            </a:r>
            <a:r>
              <a:rPr lang="en-US" dirty="0">
                <a:solidFill>
                  <a:srgbClr val="000000"/>
                </a:solidFill>
              </a:rPr>
              <a:t> “shock”</a:t>
            </a:r>
          </a:p>
          <a:p>
            <a:r>
              <a:rPr lang="en-US" dirty="0">
                <a:solidFill>
                  <a:srgbClr val="000000"/>
                </a:solidFill>
              </a:rPr>
              <a:t>- Flow anomaly (velocity decreasing)</a:t>
            </a:r>
          </a:p>
          <a:p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1" u="sng" dirty="0">
                <a:solidFill>
                  <a:srgbClr val="000000"/>
                </a:solidFill>
              </a:rPr>
              <a:t>Unique property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&gt;</a:t>
            </a:r>
            <a:r>
              <a:rPr lang="en-US" b="1" dirty="0">
                <a:solidFill>
                  <a:srgbClr val="000000"/>
                </a:solidFill>
              </a:rPr>
              <a:t>500 keV electrons throughout the core and shock region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6015A7-8B12-115A-BE4B-162D552A3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826" r="46490"/>
          <a:stretch>
            <a:fillRect/>
          </a:stretch>
        </p:blipFill>
        <p:spPr>
          <a:xfrm>
            <a:off x="114308" y="872643"/>
            <a:ext cx="3505564" cy="5568168"/>
          </a:xfrm>
          <a:prstGeom prst="rect">
            <a:avLst/>
          </a:prstGeom>
        </p:spPr>
      </p:pic>
      <p:sp>
        <p:nvSpPr>
          <p:cNvPr id="12" name="Arc 11">
            <a:extLst>
              <a:ext uri="{FF2B5EF4-FFF2-40B4-BE49-F238E27FC236}">
                <a16:creationId xmlns:a16="http://schemas.microsoft.com/office/drawing/2014/main" id="{1B6FB4C6-C219-3E1B-5C22-9D027B9526B6}"/>
              </a:ext>
            </a:extLst>
          </p:cNvPr>
          <p:cNvSpPr/>
          <p:nvPr/>
        </p:nvSpPr>
        <p:spPr>
          <a:xfrm flipH="1">
            <a:off x="9862603" y="5645333"/>
            <a:ext cx="1274254" cy="711924"/>
          </a:xfrm>
          <a:prstGeom prst="arc">
            <a:avLst>
              <a:gd name="adj1" fmla="val 16210948"/>
              <a:gd name="adj2" fmla="val 5416960"/>
            </a:avLst>
          </a:prstGeom>
          <a:ln w="19050">
            <a:solidFill>
              <a:srgbClr val="0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64B94D-86F5-934C-17AA-D91FF37641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144" y="5816459"/>
            <a:ext cx="512917" cy="348007"/>
          </a:xfrm>
          <a:prstGeom prst="rect">
            <a:avLst/>
          </a:prstGeom>
        </p:spPr>
      </p:pic>
      <p:pic>
        <p:nvPicPr>
          <p:cNvPr id="14" name="Picture 4" descr="ÎÏÎ¿ÏÎ­Î»ÎµÏÎ¼Î± ÎµÎ¹ÎºÏÎ½Î±Ï Î³Î¹Î± circle half black">
            <a:extLst>
              <a:ext uri="{FF2B5EF4-FFF2-40B4-BE49-F238E27FC236}">
                <a16:creationId xmlns:a16="http://schemas.microsoft.com/office/drawing/2014/main" id="{150AC15E-74C5-F997-194A-8A53E7E82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5775" y="5880179"/>
            <a:ext cx="229087" cy="22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FA40604-7D97-F529-3214-9377099CA745}"/>
              </a:ext>
            </a:extLst>
          </p:cNvPr>
          <p:cNvSpPr txBox="1"/>
          <p:nvPr/>
        </p:nvSpPr>
        <p:spPr>
          <a:xfrm>
            <a:off x="9165416" y="5700203"/>
            <a:ext cx="13051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Foreshock transient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7CEAC0-3574-7BA1-C4C7-C42647C2560D}"/>
              </a:ext>
            </a:extLst>
          </p:cNvPr>
          <p:cNvSpPr/>
          <p:nvPr/>
        </p:nvSpPr>
        <p:spPr>
          <a:xfrm>
            <a:off x="9173651" y="5554968"/>
            <a:ext cx="2075596" cy="91854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BA8DD7-552D-A198-B222-6E46BFDBAE25}"/>
              </a:ext>
            </a:extLst>
          </p:cNvPr>
          <p:cNvSpPr txBox="1"/>
          <p:nvPr/>
        </p:nvSpPr>
        <p:spPr>
          <a:xfrm>
            <a:off x="10375520" y="6158989"/>
            <a:ext cx="616156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Bow shock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5800E-E47B-5D18-03E5-F83CE7295C84}"/>
              </a:ext>
            </a:extLst>
          </p:cNvPr>
          <p:cNvSpPr txBox="1"/>
          <p:nvPr/>
        </p:nvSpPr>
        <p:spPr>
          <a:xfrm>
            <a:off x="-23150" y="6440811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 et al.2025 </a:t>
            </a:r>
            <a:r>
              <a:rPr lang="en-US" sz="900" dirty="0" err="1">
                <a:solidFill>
                  <a:srgbClr val="000000"/>
                </a:solidFill>
              </a:rPr>
              <a:t>NatComm</a:t>
            </a:r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46E8BA-1F1D-787D-FE4C-CFDFA9B2B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9872" y="2443089"/>
            <a:ext cx="4337138" cy="2400759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AB616BE-0B97-A5F9-4F88-72BEF20BCC3E}"/>
              </a:ext>
            </a:extLst>
          </p:cNvPr>
          <p:cNvCxnSpPr>
            <a:cxnSpLocks/>
          </p:cNvCxnSpPr>
          <p:nvPr/>
        </p:nvCxnSpPr>
        <p:spPr>
          <a:xfrm>
            <a:off x="6044594" y="2756332"/>
            <a:ext cx="170855" cy="208351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C32FA6B-5AE3-80E0-8984-3F10FE74732E}"/>
              </a:ext>
            </a:extLst>
          </p:cNvPr>
          <p:cNvSpPr txBox="1"/>
          <p:nvPr/>
        </p:nvSpPr>
        <p:spPr>
          <a:xfrm>
            <a:off x="3980127" y="2088543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1">
                    <a:lumMod val="50000"/>
                  </a:schemeClr>
                </a:solidFill>
              </a:rPr>
              <a:t>New plot, much easier to understand!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FB883B-F56E-44BE-A08B-2A97AC4E72FE}"/>
              </a:ext>
            </a:extLst>
          </p:cNvPr>
          <p:cNvSpPr txBox="1"/>
          <p:nvPr/>
        </p:nvSpPr>
        <p:spPr>
          <a:xfrm>
            <a:off x="4006373" y="5032048"/>
            <a:ext cx="41674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With respect to SW/FS:</a:t>
            </a:r>
          </a:p>
          <a:p>
            <a:pPr algn="just"/>
            <a:endParaRPr lang="en-US" sz="1600" dirty="0">
              <a:solidFill>
                <a:schemeClr val="tx1">
                  <a:lumMod val="50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Electron fluxes (&gt;50 keV) up to x6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Ion fluxes (&gt;50 keV)  up to x15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E31CF1-1DBC-CA87-C84F-ADF02C2DB6BB}"/>
              </a:ext>
            </a:extLst>
          </p:cNvPr>
          <p:cNvSpPr txBox="1"/>
          <p:nvPr/>
        </p:nvSpPr>
        <p:spPr>
          <a:xfrm>
            <a:off x="4429076" y="2523807"/>
            <a:ext cx="16610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Compressive edges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00DA47F1-9D15-40F2-7B0A-0A567A956A10}"/>
              </a:ext>
            </a:extLst>
          </p:cNvPr>
          <p:cNvCxnSpPr>
            <a:cxnSpLocks/>
          </p:cNvCxnSpPr>
          <p:nvPr/>
        </p:nvCxnSpPr>
        <p:spPr>
          <a:xfrm flipH="1">
            <a:off x="5114997" y="2816195"/>
            <a:ext cx="144595" cy="189975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A2EB79B-2C13-BC58-C2BB-6B1C77EA88EF}"/>
              </a:ext>
            </a:extLst>
          </p:cNvPr>
          <p:cNvCxnSpPr>
            <a:cxnSpLocks/>
          </p:cNvCxnSpPr>
          <p:nvPr/>
        </p:nvCxnSpPr>
        <p:spPr>
          <a:xfrm flipH="1" flipV="1">
            <a:off x="5788441" y="3429000"/>
            <a:ext cx="828669" cy="464318"/>
          </a:xfrm>
          <a:prstGeom prst="straightConnector1">
            <a:avLst/>
          </a:prstGeom>
          <a:ln>
            <a:solidFill>
              <a:srgbClr val="FF3B3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A9359C4-CF38-151A-165C-7D0F58E5CE3A}"/>
              </a:ext>
            </a:extLst>
          </p:cNvPr>
          <p:cNvSpPr txBox="1"/>
          <p:nvPr/>
        </p:nvSpPr>
        <p:spPr>
          <a:xfrm>
            <a:off x="6617110" y="3747124"/>
            <a:ext cx="54694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>
                <a:solidFill>
                  <a:srgbClr val="000000"/>
                </a:solidFill>
              </a:rPr>
              <a:t>Core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17D18E0-0452-D35B-BB3B-0161D459E44D}"/>
              </a:ext>
            </a:extLst>
          </p:cNvPr>
          <p:cNvSpPr/>
          <p:nvPr/>
        </p:nvSpPr>
        <p:spPr>
          <a:xfrm>
            <a:off x="4147830" y="2509745"/>
            <a:ext cx="198178" cy="115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22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70D36-C44E-CFCC-2889-61F75132D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B5E4D2-9C4C-C170-61DA-750D5C4F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516190"/>
          </a:xfrm>
        </p:spPr>
        <p:txBody>
          <a:bodyPr>
            <a:normAutofit/>
          </a:bodyPr>
          <a:lstStyle/>
          <a:p>
            <a:pPr algn="ctr"/>
            <a:r>
              <a:rPr lang="sv-SE" dirty="0" err="1"/>
              <a:t>Reinforced</a:t>
            </a:r>
            <a:r>
              <a:rPr lang="sv-SE" dirty="0"/>
              <a:t> </a:t>
            </a:r>
            <a:r>
              <a:rPr lang="sv-SE" dirty="0" err="1"/>
              <a:t>Shock</a:t>
            </a:r>
            <a:r>
              <a:rPr lang="sv-SE" dirty="0"/>
              <a:t> Acceleration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Relativistic</a:t>
            </a:r>
            <a:r>
              <a:rPr lang="sv-SE" dirty="0"/>
              <a:t> </a:t>
            </a:r>
            <a:r>
              <a:rPr lang="sv-SE" dirty="0" err="1"/>
              <a:t>Electrons</a:t>
            </a:r>
            <a:endParaRPr lang="sv-S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0A7550-293D-3EDC-3BE6-CDA177E16044}"/>
              </a:ext>
            </a:extLst>
          </p:cNvPr>
          <p:cNvSpPr txBox="1"/>
          <p:nvPr/>
        </p:nvSpPr>
        <p:spPr>
          <a:xfrm>
            <a:off x="7761075" y="5235740"/>
            <a:ext cx="4290093" cy="1200329"/>
          </a:xfrm>
          <a:custGeom>
            <a:avLst/>
            <a:gdLst>
              <a:gd name="connsiteX0" fmla="*/ 0 w 4290093"/>
              <a:gd name="connsiteY0" fmla="*/ 0 h 1200329"/>
              <a:gd name="connsiteX1" fmla="*/ 622063 w 4290093"/>
              <a:gd name="connsiteY1" fmla="*/ 0 h 1200329"/>
              <a:gd name="connsiteX2" fmla="*/ 1201226 w 4290093"/>
              <a:gd name="connsiteY2" fmla="*/ 0 h 1200329"/>
              <a:gd name="connsiteX3" fmla="*/ 1694587 w 4290093"/>
              <a:gd name="connsiteY3" fmla="*/ 0 h 1200329"/>
              <a:gd name="connsiteX4" fmla="*/ 2273749 w 4290093"/>
              <a:gd name="connsiteY4" fmla="*/ 0 h 1200329"/>
              <a:gd name="connsiteX5" fmla="*/ 2810011 w 4290093"/>
              <a:gd name="connsiteY5" fmla="*/ 0 h 1200329"/>
              <a:gd name="connsiteX6" fmla="*/ 3432074 w 4290093"/>
              <a:gd name="connsiteY6" fmla="*/ 0 h 1200329"/>
              <a:gd name="connsiteX7" fmla="*/ 4290093 w 4290093"/>
              <a:gd name="connsiteY7" fmla="*/ 0 h 1200329"/>
              <a:gd name="connsiteX8" fmla="*/ 4290093 w 4290093"/>
              <a:gd name="connsiteY8" fmla="*/ 400110 h 1200329"/>
              <a:gd name="connsiteX9" fmla="*/ 4290093 w 4290093"/>
              <a:gd name="connsiteY9" fmla="*/ 824226 h 1200329"/>
              <a:gd name="connsiteX10" fmla="*/ 4290093 w 4290093"/>
              <a:gd name="connsiteY10" fmla="*/ 1200329 h 1200329"/>
              <a:gd name="connsiteX11" fmla="*/ 3839633 w 4290093"/>
              <a:gd name="connsiteY11" fmla="*/ 1200329 h 1200329"/>
              <a:gd name="connsiteX12" fmla="*/ 3260471 w 4290093"/>
              <a:gd name="connsiteY12" fmla="*/ 1200329 h 1200329"/>
              <a:gd name="connsiteX13" fmla="*/ 2681308 w 4290093"/>
              <a:gd name="connsiteY13" fmla="*/ 1200329 h 1200329"/>
              <a:gd name="connsiteX14" fmla="*/ 2187947 w 4290093"/>
              <a:gd name="connsiteY14" fmla="*/ 1200329 h 1200329"/>
              <a:gd name="connsiteX15" fmla="*/ 1694587 w 4290093"/>
              <a:gd name="connsiteY15" fmla="*/ 1200329 h 1200329"/>
              <a:gd name="connsiteX16" fmla="*/ 1287028 w 4290093"/>
              <a:gd name="connsiteY16" fmla="*/ 1200329 h 1200329"/>
              <a:gd name="connsiteX17" fmla="*/ 664964 w 4290093"/>
              <a:gd name="connsiteY17" fmla="*/ 1200329 h 1200329"/>
              <a:gd name="connsiteX18" fmla="*/ 0 w 4290093"/>
              <a:gd name="connsiteY18" fmla="*/ 1200329 h 1200329"/>
              <a:gd name="connsiteX19" fmla="*/ 0 w 4290093"/>
              <a:gd name="connsiteY19" fmla="*/ 776213 h 1200329"/>
              <a:gd name="connsiteX20" fmla="*/ 0 w 4290093"/>
              <a:gd name="connsiteY20" fmla="*/ 388106 h 1200329"/>
              <a:gd name="connsiteX21" fmla="*/ 0 w 4290093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290093" h="1200329" extrusionOk="0">
                <a:moveTo>
                  <a:pt x="0" y="0"/>
                </a:moveTo>
                <a:cubicBezTo>
                  <a:pt x="286208" y="-67871"/>
                  <a:pt x="443739" y="30885"/>
                  <a:pt x="622063" y="0"/>
                </a:cubicBezTo>
                <a:cubicBezTo>
                  <a:pt x="800387" y="-30885"/>
                  <a:pt x="1054417" y="35371"/>
                  <a:pt x="1201226" y="0"/>
                </a:cubicBezTo>
                <a:cubicBezTo>
                  <a:pt x="1348035" y="-35371"/>
                  <a:pt x="1502868" y="15832"/>
                  <a:pt x="1694587" y="0"/>
                </a:cubicBezTo>
                <a:cubicBezTo>
                  <a:pt x="1886306" y="-15832"/>
                  <a:pt x="2114593" y="57553"/>
                  <a:pt x="2273749" y="0"/>
                </a:cubicBezTo>
                <a:cubicBezTo>
                  <a:pt x="2432905" y="-57553"/>
                  <a:pt x="2675616" y="38643"/>
                  <a:pt x="2810011" y="0"/>
                </a:cubicBezTo>
                <a:cubicBezTo>
                  <a:pt x="2944406" y="-38643"/>
                  <a:pt x="3243334" y="8782"/>
                  <a:pt x="3432074" y="0"/>
                </a:cubicBezTo>
                <a:cubicBezTo>
                  <a:pt x="3620814" y="-8782"/>
                  <a:pt x="3935576" y="28569"/>
                  <a:pt x="4290093" y="0"/>
                </a:cubicBezTo>
                <a:cubicBezTo>
                  <a:pt x="4295473" y="96118"/>
                  <a:pt x="4255440" y="297006"/>
                  <a:pt x="4290093" y="400110"/>
                </a:cubicBezTo>
                <a:cubicBezTo>
                  <a:pt x="4324746" y="503214"/>
                  <a:pt x="4249104" y="632584"/>
                  <a:pt x="4290093" y="824226"/>
                </a:cubicBezTo>
                <a:cubicBezTo>
                  <a:pt x="4331082" y="1015868"/>
                  <a:pt x="4260661" y="1059577"/>
                  <a:pt x="4290093" y="1200329"/>
                </a:cubicBezTo>
                <a:cubicBezTo>
                  <a:pt x="4131994" y="1200886"/>
                  <a:pt x="3976166" y="1167440"/>
                  <a:pt x="3839633" y="1200329"/>
                </a:cubicBezTo>
                <a:cubicBezTo>
                  <a:pt x="3703100" y="1233218"/>
                  <a:pt x="3529294" y="1166568"/>
                  <a:pt x="3260471" y="1200329"/>
                </a:cubicBezTo>
                <a:cubicBezTo>
                  <a:pt x="2991648" y="1234090"/>
                  <a:pt x="2926862" y="1130903"/>
                  <a:pt x="2681308" y="1200329"/>
                </a:cubicBezTo>
                <a:cubicBezTo>
                  <a:pt x="2435754" y="1269755"/>
                  <a:pt x="2374543" y="1164059"/>
                  <a:pt x="2187947" y="1200329"/>
                </a:cubicBezTo>
                <a:cubicBezTo>
                  <a:pt x="2001351" y="1236599"/>
                  <a:pt x="1807639" y="1199512"/>
                  <a:pt x="1694587" y="1200329"/>
                </a:cubicBezTo>
                <a:cubicBezTo>
                  <a:pt x="1581535" y="1201146"/>
                  <a:pt x="1451118" y="1171395"/>
                  <a:pt x="1287028" y="1200329"/>
                </a:cubicBezTo>
                <a:cubicBezTo>
                  <a:pt x="1122938" y="1229263"/>
                  <a:pt x="951372" y="1151276"/>
                  <a:pt x="664964" y="1200329"/>
                </a:cubicBezTo>
                <a:cubicBezTo>
                  <a:pt x="378556" y="1249382"/>
                  <a:pt x="329043" y="1168553"/>
                  <a:pt x="0" y="1200329"/>
                </a:cubicBezTo>
                <a:cubicBezTo>
                  <a:pt x="-41580" y="1007391"/>
                  <a:pt x="16440" y="888514"/>
                  <a:pt x="0" y="776213"/>
                </a:cubicBezTo>
                <a:cubicBezTo>
                  <a:pt x="-16440" y="663912"/>
                  <a:pt x="6037" y="522159"/>
                  <a:pt x="0" y="388106"/>
                </a:cubicBezTo>
                <a:cubicBezTo>
                  <a:pt x="-6037" y="254053"/>
                  <a:pt x="7570" y="155031"/>
                  <a:pt x="0" y="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0000"/>
                </a:solidFill>
              </a:rPr>
              <a:t>Key-point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Seed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Foreshock’s Shock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FF"/>
                </a:solidFill>
              </a:rPr>
              <a:t> Waves </a:t>
            </a:r>
            <a:r>
              <a:rPr lang="en-US" dirty="0">
                <a:solidFill>
                  <a:srgbClr val="000000"/>
                </a:solidFill>
              </a:rPr>
              <a:t>+ </a:t>
            </a:r>
            <a:r>
              <a:rPr lang="en-US" dirty="0">
                <a:solidFill>
                  <a:srgbClr val="7030A0"/>
                </a:solidFill>
              </a:rPr>
              <a:t>Efficiency factors </a:t>
            </a:r>
            <a:r>
              <a:rPr lang="en-US" dirty="0">
                <a:solidFill>
                  <a:srgbClr val="000000"/>
                </a:solidFill>
              </a:rPr>
              <a:t>= ~</a:t>
            </a:r>
            <a:r>
              <a:rPr lang="en-US" b="1" dirty="0">
                <a:solidFill>
                  <a:srgbClr val="000000"/>
                </a:solidFill>
              </a:rPr>
              <a:t>MeV electrons before</a:t>
            </a:r>
            <a:r>
              <a:rPr lang="en-US" dirty="0">
                <a:solidFill>
                  <a:srgbClr val="000000"/>
                </a:solidFill>
              </a:rPr>
              <a:t> reaching the bow shock.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4B60C8-1FAB-7EB5-B8CC-22CEC0A8F941}"/>
              </a:ext>
            </a:extLst>
          </p:cNvPr>
          <p:cNvSpPr/>
          <p:nvPr/>
        </p:nvSpPr>
        <p:spPr>
          <a:xfrm>
            <a:off x="298253" y="2127482"/>
            <a:ext cx="1744649" cy="2646584"/>
          </a:xfrm>
          <a:prstGeom prst="rect">
            <a:avLst/>
          </a:prstGeom>
          <a:noFill/>
          <a:ln>
            <a:solidFill>
              <a:schemeClr val="tx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Seed from </a:t>
            </a:r>
          </a:p>
          <a:p>
            <a:pPr algn="ctr"/>
            <a:r>
              <a:rPr lang="en-US" dirty="0">
                <a:solidFill>
                  <a:srgbClr val="00B050"/>
                </a:solidFill>
              </a:rPr>
              <a:t>CH plasma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b="1" dirty="0">
                <a:solidFill>
                  <a:srgbClr val="000000"/>
                </a:solidFill>
              </a:rPr>
              <a:t>1-5 keV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6C76560-0F9A-1CF7-E958-9AFDF659E636}"/>
              </a:ext>
            </a:extLst>
          </p:cNvPr>
          <p:cNvCxnSpPr>
            <a:cxnSpLocks/>
          </p:cNvCxnSpPr>
          <p:nvPr/>
        </p:nvCxnSpPr>
        <p:spPr>
          <a:xfrm>
            <a:off x="7644681" y="3450774"/>
            <a:ext cx="768627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A6499EA-21F8-BDD7-8B5D-663C0BD9E71D}"/>
              </a:ext>
            </a:extLst>
          </p:cNvPr>
          <p:cNvSpPr txBox="1"/>
          <p:nvPr/>
        </p:nvSpPr>
        <p:spPr>
          <a:xfrm>
            <a:off x="578106" y="1509666"/>
            <a:ext cx="11849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  <a:p>
            <a:pPr algn="ctr"/>
            <a:r>
              <a:rPr lang="en-US" dirty="0">
                <a:solidFill>
                  <a:srgbClr val="000000"/>
                </a:solidFill>
              </a:rPr>
              <a:t>“Seeding”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23CF996-C986-BF14-49CB-5C94BA404102}"/>
              </a:ext>
            </a:extLst>
          </p:cNvPr>
          <p:cNvGrpSpPr/>
          <p:nvPr/>
        </p:nvGrpSpPr>
        <p:grpSpPr>
          <a:xfrm>
            <a:off x="8494485" y="2100748"/>
            <a:ext cx="3440290" cy="2733400"/>
            <a:chOff x="8554961" y="2902417"/>
            <a:chExt cx="3440290" cy="2733400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0EF2998-813C-515E-6DCC-5D13583498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737"/>
            <a:stretch/>
          </p:blipFill>
          <p:spPr>
            <a:xfrm>
              <a:off x="8818792" y="2902417"/>
              <a:ext cx="3176459" cy="27334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ADF8380-2D8F-EB56-B304-8A499B6EFA7F}"/>
                </a:ext>
              </a:extLst>
            </p:cNvPr>
            <p:cNvSpPr txBox="1"/>
            <p:nvPr/>
          </p:nvSpPr>
          <p:spPr>
            <a:xfrm rot="16200000">
              <a:off x="8084320" y="3992230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Max flux ratio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2FC7A5C-F0E8-E566-AA62-37E221A94887}"/>
              </a:ext>
            </a:extLst>
          </p:cNvPr>
          <p:cNvGrpSpPr/>
          <p:nvPr/>
        </p:nvGrpSpPr>
        <p:grpSpPr>
          <a:xfrm>
            <a:off x="2724539" y="537726"/>
            <a:ext cx="4920142" cy="5924666"/>
            <a:chOff x="2724539" y="537726"/>
            <a:chExt cx="4920142" cy="592466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5EE0B8-C2C3-65C2-79E2-23737CDEFB9C}"/>
                </a:ext>
              </a:extLst>
            </p:cNvPr>
            <p:cNvSpPr/>
            <p:nvPr/>
          </p:nvSpPr>
          <p:spPr>
            <a:xfrm>
              <a:off x="2884879" y="3791609"/>
              <a:ext cx="4563455" cy="2475478"/>
            </a:xfrm>
            <a:prstGeom prst="rect">
              <a:avLst/>
            </a:prstGeom>
            <a:noFill/>
            <a:ln w="1905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87CCD45C-6AB4-8F86-E6FE-A88A121A6432}"/>
                </a:ext>
              </a:extLst>
            </p:cNvPr>
            <p:cNvGrpSpPr/>
            <p:nvPr/>
          </p:nvGrpSpPr>
          <p:grpSpPr>
            <a:xfrm>
              <a:off x="2724539" y="537726"/>
              <a:ext cx="4920142" cy="5924666"/>
              <a:chOff x="2724539" y="537726"/>
              <a:chExt cx="4920142" cy="5924666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0517DC5D-7B71-EB0D-53CA-5E1209E3998F}"/>
                  </a:ext>
                </a:extLst>
              </p:cNvPr>
              <p:cNvSpPr/>
              <p:nvPr/>
            </p:nvSpPr>
            <p:spPr>
              <a:xfrm>
                <a:off x="3190045" y="1281749"/>
                <a:ext cx="1592249" cy="182388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dirty="0">
                    <a:solidFill>
                      <a:srgbClr val="FF0000"/>
                    </a:solidFill>
                  </a:rPr>
                  <a:t>Shock Acceleration</a:t>
                </a:r>
              </a:p>
              <a:p>
                <a:pPr algn="ctr"/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0102C42-4A48-D9E2-0D9C-B1A59B5BF3B5}"/>
                  </a:ext>
                </a:extLst>
              </p:cNvPr>
              <p:cNvSpPr/>
              <p:nvPr/>
            </p:nvSpPr>
            <p:spPr>
              <a:xfrm>
                <a:off x="5550921" y="1281749"/>
                <a:ext cx="1750282" cy="1823880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FF"/>
                    </a:solidFill>
                  </a:rPr>
                  <a:t>Wave particle interactions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71CEEB5-795A-B506-4EEC-8AA18351F464}"/>
                  </a:ext>
                </a:extLst>
              </p:cNvPr>
              <p:cNvSpPr txBox="1"/>
              <p:nvPr/>
            </p:nvSpPr>
            <p:spPr>
              <a:xfrm>
                <a:off x="2964831" y="4290684"/>
                <a:ext cx="4483502" cy="1477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- Whistler waves (Shock Transition)</a:t>
                </a: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- Wavefield of HFA’s core (</a:t>
                </a:r>
                <a:r>
                  <a:rPr lang="el-GR" dirty="0">
                    <a:solidFill>
                      <a:srgbClr val="000000"/>
                    </a:solidFill>
                  </a:rPr>
                  <a:t>ΔB</a:t>
                </a:r>
                <a:r>
                  <a:rPr lang="en-US" dirty="0">
                    <a:solidFill>
                      <a:srgbClr val="000000"/>
                    </a:solidFill>
                  </a:rPr>
                  <a:t>&gt;&gt;B) </a:t>
                </a: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- ”Magnetic bottle” between HFA’s edges and bow shock (trapping &amp; Fermi)</a:t>
                </a:r>
              </a:p>
              <a:p>
                <a:r>
                  <a:rPr lang="en-US" dirty="0">
                    <a:solidFill>
                      <a:srgbClr val="000000"/>
                    </a:solidFill>
                  </a:rPr>
                  <a:t>- Betatron (elec. temperature anisotropy)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7B38B7B-9675-FF8E-4994-D5FBE19E1511}"/>
                  </a:ext>
                </a:extLst>
              </p:cNvPr>
              <p:cNvSpPr/>
              <p:nvPr/>
            </p:nvSpPr>
            <p:spPr>
              <a:xfrm>
                <a:off x="2884879" y="967545"/>
                <a:ext cx="4563455" cy="2376905"/>
              </a:xfrm>
              <a:prstGeom prst="rect">
                <a:avLst/>
              </a:prstGeom>
              <a:noFill/>
              <a:ln w="19050"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59809A-600A-0733-5594-09635A2E9877}"/>
                  </a:ext>
                </a:extLst>
              </p:cNvPr>
              <p:cNvSpPr txBox="1"/>
              <p:nvPr/>
            </p:nvSpPr>
            <p:spPr>
              <a:xfrm>
                <a:off x="2831541" y="537726"/>
                <a:ext cx="47500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Electron acceleration at Foreshock Transient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14601A-68EF-287C-8CB0-DCA09054D543}"/>
                  </a:ext>
                </a:extLst>
              </p:cNvPr>
              <p:cNvSpPr txBox="1"/>
              <p:nvPr/>
            </p:nvSpPr>
            <p:spPr>
              <a:xfrm>
                <a:off x="2768485" y="3465425"/>
                <a:ext cx="48761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7030A0"/>
                    </a:solidFill>
                  </a:rPr>
                  <a:t>Efficient through PA scattering &amp; confinement: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0A3B8E5-F6E4-9ED2-F47E-C06296A69E35}"/>
                  </a:ext>
                </a:extLst>
              </p:cNvPr>
              <p:cNvSpPr/>
              <p:nvPr/>
            </p:nvSpPr>
            <p:spPr>
              <a:xfrm>
                <a:off x="2724539" y="852251"/>
                <a:ext cx="4876196" cy="5610141"/>
              </a:xfrm>
              <a:prstGeom prst="rect">
                <a:avLst/>
              </a:prstGeom>
              <a:noFill/>
              <a:ln w="19050">
                <a:prstDash val="solid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3F214E4-2D8A-8D6B-181B-85791ABB4100}"/>
              </a:ext>
            </a:extLst>
          </p:cNvPr>
          <p:cNvCxnSpPr>
            <a:cxnSpLocks/>
          </p:cNvCxnSpPr>
          <p:nvPr/>
        </p:nvCxnSpPr>
        <p:spPr>
          <a:xfrm>
            <a:off x="2042902" y="3450774"/>
            <a:ext cx="547898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DE692A8-92AC-BE9A-D5C9-CF0AD0CBE872}"/>
                  </a:ext>
                </a:extLst>
              </p:cNvPr>
              <p:cNvSpPr txBox="1"/>
              <p:nvPr/>
            </p:nvSpPr>
            <p:spPr>
              <a:xfrm>
                <a:off x="9307121" y="1303735"/>
                <a:ext cx="2362201" cy="797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0000"/>
                    </a:solidFill>
                  </a:rPr>
                  <a:t>Ratio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F</m:t>
                            </m:r>
                          </m:e>
                          <m:sub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−5</m:t>
                            </m:r>
                            <m: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  <m: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i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KeV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US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</m:t>
                                    </m:r>
                                  </m:e>
                                  <m:sub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  <m: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−5</m:t>
                                    </m:r>
                                    <m:r>
                                      <a:rPr lang="en-US" b="0" i="0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00</m:t>
                                    </m:r>
                                    <m: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i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KeV</m:t>
                                    </m:r>
                                  </m:sub>
                                </m:sSub>
                              </m:e>
                            </m:d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BG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>
                  <a:solidFill>
                    <a:srgbClr val="000000"/>
                  </a:solidFill>
                </a:endParaRPr>
              </a:p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C2EFA36-DB1C-A1EF-D465-F096614CF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7121" y="1303735"/>
                <a:ext cx="2362201" cy="797013"/>
              </a:xfrm>
              <a:prstGeom prst="rect">
                <a:avLst/>
              </a:prstGeom>
              <a:blipFill>
                <a:blip r:embed="rId4"/>
                <a:stretch>
                  <a:fillRect l="-2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6BA94F4F-3E48-5077-3A9C-477E87ADD8AD}"/>
              </a:ext>
            </a:extLst>
          </p:cNvPr>
          <p:cNvSpPr txBox="1"/>
          <p:nvPr/>
        </p:nvSpPr>
        <p:spPr>
          <a:xfrm>
            <a:off x="4981791" y="2009023"/>
            <a:ext cx="3372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+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436BCF-AC40-7DAD-DA53-F3FB4B0EDC1B}"/>
              </a:ext>
            </a:extLst>
          </p:cNvPr>
          <p:cNvSpPr txBox="1"/>
          <p:nvPr/>
        </p:nvSpPr>
        <p:spPr>
          <a:xfrm>
            <a:off x="-23150" y="6440811"/>
            <a:ext cx="163378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</a:rPr>
              <a:t>Raptis et al.2025 </a:t>
            </a:r>
            <a:r>
              <a:rPr lang="en-US" sz="900" dirty="0" err="1">
                <a:solidFill>
                  <a:srgbClr val="000000"/>
                </a:solidFill>
              </a:rPr>
              <a:t>NatComm</a:t>
            </a:r>
            <a:endParaRPr lang="en-US" sz="9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4BA73C-CB3A-93A8-2246-1C595922657C}"/>
              </a:ext>
            </a:extLst>
          </p:cNvPr>
          <p:cNvSpPr txBox="1"/>
          <p:nvPr/>
        </p:nvSpPr>
        <p:spPr>
          <a:xfrm>
            <a:off x="23551" y="5147356"/>
            <a:ext cx="2567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u="sng" dirty="0">
                <a:solidFill>
                  <a:srgbClr val="000000"/>
                </a:solidFill>
              </a:rPr>
              <a:t>Note</a:t>
            </a:r>
            <a:r>
              <a:rPr lang="en-US" sz="1400" dirty="0">
                <a:solidFill>
                  <a:srgbClr val="000000"/>
                </a:solidFill>
              </a:rPr>
              <a:t>: Other framework is  consistent with all other studies (e.g., Wilson+2016, Liu+2019, Shi+2025)</a:t>
            </a:r>
          </a:p>
        </p:txBody>
      </p:sp>
    </p:spTree>
    <p:extLst>
      <p:ext uri="{BB962C8B-B14F-4D97-AF65-F5344CB8AC3E}">
        <p14:creationId xmlns:p14="http://schemas.microsoft.com/office/powerpoint/2010/main" val="2514109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8EBE4-5EC9-E875-40ED-FE0E85236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7FF685-01B9-5D1C-E62A-92C809B25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trike="sngStrike" dirty="0"/>
              <a:t>Simple</a:t>
            </a:r>
            <a:r>
              <a:rPr lang="en-US" dirty="0"/>
              <a:t> Simplistic Picture to remember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6F3ADB-B114-408A-A562-034FDDAEF28E}"/>
              </a:ext>
            </a:extLst>
          </p:cNvPr>
          <p:cNvSpPr txBox="1"/>
          <p:nvPr/>
        </p:nvSpPr>
        <p:spPr>
          <a:xfrm>
            <a:off x="-83128" y="6400764"/>
            <a:ext cx="977933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How do relativistic electrons form at shocks? “Behind The paper” </a:t>
            </a:r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https://communities.springernature.com/posts/shocks-acceleration-electrons-from-sun-to-earth</a:t>
            </a:r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1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FC203255-9772-55E9-A6B2-555B315269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3508" y="640655"/>
            <a:ext cx="3355848" cy="283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lectron energization as the snowball effect">
            <a:extLst>
              <a:ext uri="{FF2B5EF4-FFF2-40B4-BE49-F238E27FC236}">
                <a16:creationId xmlns:a16="http://schemas.microsoft.com/office/drawing/2014/main" id="{86FCF442-E887-7264-3DBA-E26D1AFA8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904" y="791298"/>
            <a:ext cx="6359790" cy="527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46028291-821A-B099-19E4-199811C2D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3508" y="3528962"/>
            <a:ext cx="3355848" cy="27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84CE0AD-95C1-80D7-DAF5-3B2B73858386}"/>
              </a:ext>
            </a:extLst>
          </p:cNvPr>
          <p:cNvCxnSpPr/>
          <p:nvPr/>
        </p:nvCxnSpPr>
        <p:spPr>
          <a:xfrm>
            <a:off x="5845629" y="4669971"/>
            <a:ext cx="2847879" cy="0"/>
          </a:xfrm>
          <a:prstGeom prst="straightConnector1">
            <a:avLst/>
          </a:prstGeom>
          <a:ln w="19050">
            <a:solidFill>
              <a:srgbClr val="000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65E774-2B75-55FA-E933-597B8A328FC2}"/>
              </a:ext>
            </a:extLst>
          </p:cNvPr>
          <p:cNvSpPr txBox="1"/>
          <p:nvPr/>
        </p:nvSpPr>
        <p:spPr>
          <a:xfrm>
            <a:off x="7522633" y="4216676"/>
            <a:ext cx="48683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u="none" strike="noStrike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✓</a:t>
            </a:r>
            <a:endParaRPr lang="en-US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B1278B-E7C6-555C-9232-8B412C54F6F7}"/>
              </a:ext>
            </a:extLst>
          </p:cNvPr>
          <p:cNvSpPr txBox="1"/>
          <p:nvPr/>
        </p:nvSpPr>
        <p:spPr>
          <a:xfrm>
            <a:off x="7522633" y="2091569"/>
            <a:ext cx="617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rgbClr val="ECECEC"/>
                </a:solidFill>
                <a:effectLst/>
                <a:latin typeface="Google Sans"/>
              </a:rPr>
              <a:t>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309998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B3048F-AB18-4F93-A27A-DBB845175962}">
  <ds:schemaRefs>
    <ds:schemaRef ds:uri="http://www.w3.org/XML/1998/namespace"/>
    <ds:schemaRef ds:uri="977cb6ed-b1a4-473b-8ba2-0f8e0a4901ff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terms/"/>
    <ds:schemaRef ds:uri="6707e3d7-8225-4321-a0ab-c333d198a7fc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2440</Words>
  <Application>Microsoft Macintosh PowerPoint</Application>
  <PresentationFormat>Widescreen</PresentationFormat>
  <Paragraphs>357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Cambria Math</vt:lpstr>
      <vt:lpstr>Google Sans</vt:lpstr>
      <vt:lpstr>Helvetica</vt:lpstr>
      <vt:lpstr>Palatino</vt:lpstr>
      <vt:lpstr>Times New Roman</vt:lpstr>
      <vt:lpstr>Wingdings</vt:lpstr>
      <vt:lpstr>KU Leuven</vt:lpstr>
      <vt:lpstr>1_KU Leuven</vt:lpstr>
      <vt:lpstr>The Role of Shock-Generated Transients in Particle Acceleration at Planetary Bow Shocks</vt:lpstr>
      <vt:lpstr>Shocks &amp; Transient Phenomena</vt:lpstr>
      <vt:lpstr>Earth’s Qpar bow shock and foreshock</vt:lpstr>
      <vt:lpstr>What is a Dayside Transient?</vt:lpstr>
      <vt:lpstr>The anatomy of an HFA</vt:lpstr>
      <vt:lpstr>Particle Acceleration Recent Results*</vt:lpstr>
      <vt:lpstr>Relativistic Electrons with MMS </vt:lpstr>
      <vt:lpstr>Reinforced Shock Acceleration of Relativistic Electrons</vt:lpstr>
      <vt:lpstr>Simple Simplistic Picture to remember</vt:lpstr>
      <vt:lpstr>But let’s ask one more question</vt:lpstr>
      <vt:lpstr>But let’s ask one more question</vt:lpstr>
      <vt:lpstr>Reinforced Shock Acceleration: From Sun to Earth</vt:lpstr>
      <vt:lpstr>PowerPoint Presentation</vt:lpstr>
      <vt:lpstr>Electron Acceleration in other planets</vt:lpstr>
      <vt:lpstr>Juno Observations – Jovian Bow Shock Crossing</vt:lpstr>
      <vt:lpstr>Reinforced Shock Acceleration at Jupiter</vt:lpstr>
      <vt:lpstr>Concluding Words</vt:lpstr>
      <vt:lpstr>PowerPoint Presentation</vt:lpstr>
      <vt:lpstr>Cluster: Upstream showing HFAs</vt:lpstr>
      <vt:lpstr>MMS: Downstream HFAs and jets</vt:lpstr>
      <vt:lpstr>But let’s ask one more question</vt:lpstr>
      <vt:lpstr>Adapted Hillas Limit to Transient Structures</vt:lpstr>
      <vt:lpstr>Foreshock Transients &amp; Electron acceleration</vt:lpstr>
      <vt:lpstr>Transients with most notable impact</vt:lpstr>
      <vt:lpstr>Foreshock Transients &amp; Electron acceleration</vt:lpstr>
      <vt:lpstr>Acceleration at Qpar and Qperp shocks</vt:lpstr>
      <vt:lpstr>HFAs effect on Magnetosphere</vt:lpstr>
      <vt:lpstr>Shocks and upstream/downstream environments</vt:lpstr>
      <vt:lpstr>Transients Scaling Across Different Systems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2025-12-15T22:12:24Z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