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4"/>
    <p:sldMasterId id="2147483651" r:id="rId5"/>
  </p:sldMasterIdLst>
  <p:notesMasterIdLst>
    <p:notesMasterId r:id="rId45"/>
  </p:notesMasterIdLst>
  <p:handoutMasterIdLst>
    <p:handoutMasterId r:id="rId46"/>
  </p:handoutMasterIdLst>
  <p:sldIdLst>
    <p:sldId id="365" r:id="rId6"/>
    <p:sldId id="1524" r:id="rId7"/>
    <p:sldId id="482" r:id="rId8"/>
    <p:sldId id="540" r:id="rId9"/>
    <p:sldId id="543" r:id="rId10"/>
    <p:sldId id="548" r:id="rId11"/>
    <p:sldId id="563" r:id="rId12"/>
    <p:sldId id="560" r:id="rId13"/>
    <p:sldId id="559" r:id="rId14"/>
    <p:sldId id="941" r:id="rId15"/>
    <p:sldId id="555" r:id="rId16"/>
    <p:sldId id="549" r:id="rId17"/>
    <p:sldId id="566" r:id="rId18"/>
    <p:sldId id="567" r:id="rId19"/>
    <p:sldId id="556" r:id="rId20"/>
    <p:sldId id="551" r:id="rId21"/>
    <p:sldId id="557" r:id="rId22"/>
    <p:sldId id="552" r:id="rId23"/>
    <p:sldId id="564" r:id="rId24"/>
    <p:sldId id="568" r:id="rId25"/>
    <p:sldId id="1522" r:id="rId26"/>
    <p:sldId id="554" r:id="rId27"/>
    <p:sldId id="541" r:id="rId28"/>
    <p:sldId id="542" r:id="rId29"/>
    <p:sldId id="288" r:id="rId30"/>
    <p:sldId id="280" r:id="rId31"/>
    <p:sldId id="544" r:id="rId32"/>
    <p:sldId id="545" r:id="rId33"/>
    <p:sldId id="942" r:id="rId34"/>
    <p:sldId id="561" r:id="rId35"/>
    <p:sldId id="562" r:id="rId36"/>
    <p:sldId id="660" r:id="rId37"/>
    <p:sldId id="565" r:id="rId38"/>
    <p:sldId id="1518" r:id="rId39"/>
    <p:sldId id="1521" r:id="rId40"/>
    <p:sldId id="1519" r:id="rId41"/>
    <p:sldId id="1523" r:id="rId42"/>
    <p:sldId id="853" r:id="rId43"/>
    <p:sldId id="1525" r:id="rId44"/>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1"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5FF"/>
    <a:srgbClr val="000000"/>
    <a:srgbClr val="FF0000"/>
    <a:srgbClr val="FF3B3B"/>
    <a:srgbClr val="EAEAEA"/>
    <a:srgbClr val="DDDDDD"/>
    <a:srgbClr val="2F4D5D"/>
    <a:srgbClr val="5F5F5F"/>
    <a:srgbClr val="7F7F7F"/>
    <a:srgbClr val="4D4D4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8653960-F629-41DD-9591-305275A7A049}" v="194" dt="2023-02-20T13:40:05.16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288" autoAdjust="0"/>
    <p:restoredTop sz="96327" autoAdjust="0"/>
  </p:normalViewPr>
  <p:slideViewPr>
    <p:cSldViewPr snapToGrid="0" snapToObjects="1">
      <p:cViewPr varScale="1">
        <p:scale>
          <a:sx n="119" d="100"/>
          <a:sy n="119" d="100"/>
        </p:scale>
        <p:origin x="968" y="184"/>
      </p:cViewPr>
      <p:guideLst/>
    </p:cSldViewPr>
  </p:slideViewPr>
  <p:outlineViewPr>
    <p:cViewPr>
      <p:scale>
        <a:sx n="33" d="100"/>
        <a:sy n="33" d="100"/>
      </p:scale>
      <p:origin x="0" y="-360"/>
    </p:cViewPr>
  </p:outlineViewPr>
  <p:notesTextViewPr>
    <p:cViewPr>
      <p:scale>
        <a:sx n="125" d="100"/>
        <a:sy n="125" d="100"/>
      </p:scale>
      <p:origin x="0" y="0"/>
    </p:cViewPr>
  </p:notesTextViewPr>
  <p:sorterViewPr>
    <p:cViewPr>
      <p:scale>
        <a:sx n="139" d="100"/>
        <a:sy n="139" d="100"/>
      </p:scale>
      <p:origin x="0" y="0"/>
    </p:cViewPr>
  </p:sorterViewPr>
  <p:notesViewPr>
    <p:cSldViewPr snapToGrid="0" snapToObjects="1">
      <p:cViewPr varScale="1">
        <p:scale>
          <a:sx n="126" d="100"/>
          <a:sy n="126" d="100"/>
        </p:scale>
        <p:origin x="4912" y="6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commentAuthors" Target="commentAuthors.xml"/><Relationship Id="rId50" Type="http://schemas.openxmlformats.org/officeDocument/2006/relationships/theme" Target="theme/theme1.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notesMaster" Target="notesMasters/notesMaster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presProps" Target="presProps.xml"/><Relationship Id="rId8" Type="http://schemas.openxmlformats.org/officeDocument/2006/relationships/slide" Target="slides/slide3.xml"/><Relationship Id="rId51"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handoutMaster" Target="handoutMasters/handoutMaster1.xml"/><Relationship Id="rId20" Type="http://schemas.openxmlformats.org/officeDocument/2006/relationships/slide" Target="slides/slide15.xml"/><Relationship Id="rId41" Type="http://schemas.openxmlformats.org/officeDocument/2006/relationships/slide" Target="slides/slide36.xml"/><Relationship Id="rId1" Type="http://schemas.openxmlformats.org/officeDocument/2006/relationships/customXml" Target="../customXml/item1.xml"/><Relationship Id="rId6" Type="http://schemas.openxmlformats.org/officeDocument/2006/relationships/slide" Target="slides/slid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F591CCF-F6FD-734B-854A-5BC033593B1E}" type="datetimeFigureOut">
              <a:rPr lang="nl-NL" smtClean="0"/>
              <a:t>30-01-2025</a:t>
            </a:fld>
            <a:endParaRPr lang="nl-NL"/>
          </a:p>
        </p:txBody>
      </p:sp>
      <p:sp>
        <p:nvSpPr>
          <p:cNvPr id="4" name="Tijdelijke aanduiding voor voettekst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5" name="Tijdelijke aanduiding voor dianumm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152A6D4-CD3D-5148-8B70-A84796F20135}" type="slidenum">
              <a:rPr lang="nl-NL" smtClean="0"/>
              <a:t>‹#›</a:t>
            </a:fld>
            <a:endParaRPr lang="nl-NL"/>
          </a:p>
        </p:txBody>
      </p:sp>
    </p:spTree>
    <p:extLst>
      <p:ext uri="{BB962C8B-B14F-4D97-AF65-F5344CB8AC3E}">
        <p14:creationId xmlns:p14="http://schemas.microsoft.com/office/powerpoint/2010/main" val="45891639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3C66214-DB21-4647-B5DA-0D17CA592867}" type="datetimeFigureOut">
              <a:rPr lang="nl-NL" smtClean="0"/>
              <a:t>30-01-2025</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954E32A-327F-AF4B-8E1F-209FBF93D26D}" type="slidenum">
              <a:rPr lang="nl-NL" smtClean="0"/>
              <a:t>‹#›</a:t>
            </a:fld>
            <a:endParaRPr lang="nl-NL"/>
          </a:p>
        </p:txBody>
      </p:sp>
    </p:spTree>
    <p:extLst>
      <p:ext uri="{BB962C8B-B14F-4D97-AF65-F5344CB8AC3E}">
        <p14:creationId xmlns:p14="http://schemas.microsoft.com/office/powerpoint/2010/main" val="14640467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DD5F0F0-3408-9F4A-9B24-898CD7F5D4E4}" type="slidenum">
              <a:rPr lang="en-US" smtClean="0"/>
              <a:t>1</a:t>
            </a:fld>
            <a:endParaRPr lang="en-US" dirty="0"/>
          </a:p>
        </p:txBody>
      </p:sp>
    </p:spTree>
    <p:extLst>
      <p:ext uri="{BB962C8B-B14F-4D97-AF65-F5344CB8AC3E}">
        <p14:creationId xmlns:p14="http://schemas.microsoft.com/office/powerpoint/2010/main" val="27323978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22E3EA-6577-BB6F-A1BB-4C96F01643C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18E6BFD-4F58-3F96-BDB5-618C30D2C23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B95EB11-6AB6-20BB-589B-504C201C5D7E}"/>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rgbClr val="000000"/>
              </a:solidFill>
            </a:endParaRPr>
          </a:p>
        </p:txBody>
      </p:sp>
      <p:sp>
        <p:nvSpPr>
          <p:cNvPr id="4" name="Slide Number Placeholder 3">
            <a:extLst>
              <a:ext uri="{FF2B5EF4-FFF2-40B4-BE49-F238E27FC236}">
                <a16:creationId xmlns:a16="http://schemas.microsoft.com/office/drawing/2014/main" id="{00B3DB84-6E43-B85D-389A-42D14F5FDC2D}"/>
              </a:ext>
            </a:extLst>
          </p:cNvPr>
          <p:cNvSpPr>
            <a:spLocks noGrp="1"/>
          </p:cNvSpPr>
          <p:nvPr>
            <p:ph type="sldNum" sz="quarter" idx="10"/>
          </p:nvPr>
        </p:nvSpPr>
        <p:spPr/>
        <p:txBody>
          <a:bodyPr/>
          <a:lstStyle/>
          <a:p>
            <a:fld id="{8954E32A-327F-AF4B-8E1F-209FBF93D26D}" type="slidenum">
              <a:rPr lang="nl-NL" smtClean="0"/>
              <a:t>12</a:t>
            </a:fld>
            <a:endParaRPr lang="nl-NL"/>
          </a:p>
        </p:txBody>
      </p:sp>
    </p:spTree>
    <p:extLst>
      <p:ext uri="{BB962C8B-B14F-4D97-AF65-F5344CB8AC3E}">
        <p14:creationId xmlns:p14="http://schemas.microsoft.com/office/powerpoint/2010/main" val="40552386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6EA4F9-2CF2-7F1E-23F3-DFEAB976E07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1A72C63-2580-B0C4-3381-E55822084C7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738A47F-914C-EF31-AD9B-68FEF0808CA6}"/>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rgbClr val="000000"/>
              </a:solidFill>
            </a:endParaRPr>
          </a:p>
        </p:txBody>
      </p:sp>
      <p:sp>
        <p:nvSpPr>
          <p:cNvPr id="4" name="Slide Number Placeholder 3">
            <a:extLst>
              <a:ext uri="{FF2B5EF4-FFF2-40B4-BE49-F238E27FC236}">
                <a16:creationId xmlns:a16="http://schemas.microsoft.com/office/drawing/2014/main" id="{BA9CC4FE-2B4F-2126-E13C-948DA85AB0BC}"/>
              </a:ext>
            </a:extLst>
          </p:cNvPr>
          <p:cNvSpPr>
            <a:spLocks noGrp="1"/>
          </p:cNvSpPr>
          <p:nvPr>
            <p:ph type="sldNum" sz="quarter" idx="10"/>
          </p:nvPr>
        </p:nvSpPr>
        <p:spPr/>
        <p:txBody>
          <a:bodyPr/>
          <a:lstStyle/>
          <a:p>
            <a:fld id="{8954E32A-327F-AF4B-8E1F-209FBF93D26D}" type="slidenum">
              <a:rPr lang="nl-NL" smtClean="0"/>
              <a:t>13</a:t>
            </a:fld>
            <a:endParaRPr lang="nl-NL"/>
          </a:p>
        </p:txBody>
      </p:sp>
    </p:spTree>
    <p:extLst>
      <p:ext uri="{BB962C8B-B14F-4D97-AF65-F5344CB8AC3E}">
        <p14:creationId xmlns:p14="http://schemas.microsoft.com/office/powerpoint/2010/main" val="36835203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858CD4-A1F7-DD19-6DCC-E77C18005D6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81D9D18-0C39-4E76-C31F-662E18A45D2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D5BAD18-6246-3C34-DD8F-C4A6F0DFCD92}"/>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rgbClr val="000000"/>
              </a:solidFill>
            </a:endParaRPr>
          </a:p>
        </p:txBody>
      </p:sp>
      <p:sp>
        <p:nvSpPr>
          <p:cNvPr id="4" name="Slide Number Placeholder 3">
            <a:extLst>
              <a:ext uri="{FF2B5EF4-FFF2-40B4-BE49-F238E27FC236}">
                <a16:creationId xmlns:a16="http://schemas.microsoft.com/office/drawing/2014/main" id="{E5ADEE8B-AB4F-1B0D-C8A6-7179EE5A2BFB}"/>
              </a:ext>
            </a:extLst>
          </p:cNvPr>
          <p:cNvSpPr>
            <a:spLocks noGrp="1"/>
          </p:cNvSpPr>
          <p:nvPr>
            <p:ph type="sldNum" sz="quarter" idx="10"/>
          </p:nvPr>
        </p:nvSpPr>
        <p:spPr/>
        <p:txBody>
          <a:bodyPr/>
          <a:lstStyle/>
          <a:p>
            <a:fld id="{8954E32A-327F-AF4B-8E1F-209FBF93D26D}" type="slidenum">
              <a:rPr lang="nl-NL" smtClean="0"/>
              <a:t>14</a:t>
            </a:fld>
            <a:endParaRPr lang="nl-NL"/>
          </a:p>
        </p:txBody>
      </p:sp>
    </p:spTree>
    <p:extLst>
      <p:ext uri="{BB962C8B-B14F-4D97-AF65-F5344CB8AC3E}">
        <p14:creationId xmlns:p14="http://schemas.microsoft.com/office/powerpoint/2010/main" val="2790094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544619-D89F-29CA-FCC7-A0F2D521AB7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5DD7BE3-E591-AE75-89C7-A4A545F1AFD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1A38DFC-CC94-53B8-3CB6-ABF07076986A}"/>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rgbClr val="000000"/>
              </a:solidFill>
            </a:endParaRPr>
          </a:p>
        </p:txBody>
      </p:sp>
      <p:sp>
        <p:nvSpPr>
          <p:cNvPr id="4" name="Slide Number Placeholder 3">
            <a:extLst>
              <a:ext uri="{FF2B5EF4-FFF2-40B4-BE49-F238E27FC236}">
                <a16:creationId xmlns:a16="http://schemas.microsoft.com/office/drawing/2014/main" id="{ECEE6761-647A-EA93-4B68-03051BDCCD33}"/>
              </a:ext>
            </a:extLst>
          </p:cNvPr>
          <p:cNvSpPr>
            <a:spLocks noGrp="1"/>
          </p:cNvSpPr>
          <p:nvPr>
            <p:ph type="sldNum" sz="quarter" idx="10"/>
          </p:nvPr>
        </p:nvSpPr>
        <p:spPr/>
        <p:txBody>
          <a:bodyPr/>
          <a:lstStyle/>
          <a:p>
            <a:fld id="{8954E32A-327F-AF4B-8E1F-209FBF93D26D}" type="slidenum">
              <a:rPr lang="nl-NL" smtClean="0"/>
              <a:t>15</a:t>
            </a:fld>
            <a:endParaRPr lang="nl-NL"/>
          </a:p>
        </p:txBody>
      </p:sp>
    </p:spTree>
    <p:extLst>
      <p:ext uri="{BB962C8B-B14F-4D97-AF65-F5344CB8AC3E}">
        <p14:creationId xmlns:p14="http://schemas.microsoft.com/office/powerpoint/2010/main" val="30789658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8A6CE0-F75C-3689-538B-1FD2595B551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C751B5A-4A38-B0DC-D9D2-586438EE844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704990E-7F0B-DBB5-94B3-E685C3F27984}"/>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rgbClr val="000000"/>
              </a:solidFill>
            </a:endParaRPr>
          </a:p>
        </p:txBody>
      </p:sp>
      <p:sp>
        <p:nvSpPr>
          <p:cNvPr id="4" name="Slide Number Placeholder 3">
            <a:extLst>
              <a:ext uri="{FF2B5EF4-FFF2-40B4-BE49-F238E27FC236}">
                <a16:creationId xmlns:a16="http://schemas.microsoft.com/office/drawing/2014/main" id="{1E4C82B6-471C-4B74-F8D0-E1D789E48427}"/>
              </a:ext>
            </a:extLst>
          </p:cNvPr>
          <p:cNvSpPr>
            <a:spLocks noGrp="1"/>
          </p:cNvSpPr>
          <p:nvPr>
            <p:ph type="sldNum" sz="quarter" idx="10"/>
          </p:nvPr>
        </p:nvSpPr>
        <p:spPr/>
        <p:txBody>
          <a:bodyPr/>
          <a:lstStyle/>
          <a:p>
            <a:fld id="{8954E32A-327F-AF4B-8E1F-209FBF93D26D}" type="slidenum">
              <a:rPr lang="nl-NL" smtClean="0"/>
              <a:t>16</a:t>
            </a:fld>
            <a:endParaRPr lang="nl-NL"/>
          </a:p>
        </p:txBody>
      </p:sp>
    </p:spTree>
    <p:extLst>
      <p:ext uri="{BB962C8B-B14F-4D97-AF65-F5344CB8AC3E}">
        <p14:creationId xmlns:p14="http://schemas.microsoft.com/office/powerpoint/2010/main" val="405403103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74BC8A-4DE1-433C-4260-46DD5921FC1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8A8EA40-ECCC-FD15-BD55-976009F349E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ED65547-7C3B-09EB-FB2A-AB7A3E212891}"/>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rgbClr val="000000"/>
              </a:solidFill>
            </a:endParaRPr>
          </a:p>
        </p:txBody>
      </p:sp>
      <p:sp>
        <p:nvSpPr>
          <p:cNvPr id="4" name="Slide Number Placeholder 3">
            <a:extLst>
              <a:ext uri="{FF2B5EF4-FFF2-40B4-BE49-F238E27FC236}">
                <a16:creationId xmlns:a16="http://schemas.microsoft.com/office/drawing/2014/main" id="{E7C680AC-E764-7E8E-2E87-F015B9F0B25C}"/>
              </a:ext>
            </a:extLst>
          </p:cNvPr>
          <p:cNvSpPr>
            <a:spLocks noGrp="1"/>
          </p:cNvSpPr>
          <p:nvPr>
            <p:ph type="sldNum" sz="quarter" idx="10"/>
          </p:nvPr>
        </p:nvSpPr>
        <p:spPr/>
        <p:txBody>
          <a:bodyPr/>
          <a:lstStyle/>
          <a:p>
            <a:fld id="{8954E32A-327F-AF4B-8E1F-209FBF93D26D}" type="slidenum">
              <a:rPr lang="nl-NL" smtClean="0"/>
              <a:t>17</a:t>
            </a:fld>
            <a:endParaRPr lang="nl-NL"/>
          </a:p>
        </p:txBody>
      </p:sp>
    </p:spTree>
    <p:extLst>
      <p:ext uri="{BB962C8B-B14F-4D97-AF65-F5344CB8AC3E}">
        <p14:creationId xmlns:p14="http://schemas.microsoft.com/office/powerpoint/2010/main" val="31523567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E56D3F-9530-3192-BCF1-545DAD43482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4B01589-5076-80C7-7828-24DD9166B44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BB5826B-AA40-BC99-82A6-45C2E4A2352B}"/>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rgbClr val="000000"/>
              </a:solidFill>
            </a:endParaRPr>
          </a:p>
        </p:txBody>
      </p:sp>
      <p:sp>
        <p:nvSpPr>
          <p:cNvPr id="4" name="Slide Number Placeholder 3">
            <a:extLst>
              <a:ext uri="{FF2B5EF4-FFF2-40B4-BE49-F238E27FC236}">
                <a16:creationId xmlns:a16="http://schemas.microsoft.com/office/drawing/2014/main" id="{D4F5BF2E-CF43-66B4-E66D-24C43A54900B}"/>
              </a:ext>
            </a:extLst>
          </p:cNvPr>
          <p:cNvSpPr>
            <a:spLocks noGrp="1"/>
          </p:cNvSpPr>
          <p:nvPr>
            <p:ph type="sldNum" sz="quarter" idx="10"/>
          </p:nvPr>
        </p:nvSpPr>
        <p:spPr/>
        <p:txBody>
          <a:bodyPr/>
          <a:lstStyle/>
          <a:p>
            <a:fld id="{8954E32A-327F-AF4B-8E1F-209FBF93D26D}" type="slidenum">
              <a:rPr lang="nl-NL" smtClean="0"/>
              <a:t>18</a:t>
            </a:fld>
            <a:endParaRPr lang="nl-NL"/>
          </a:p>
        </p:txBody>
      </p:sp>
    </p:spTree>
    <p:extLst>
      <p:ext uri="{BB962C8B-B14F-4D97-AF65-F5344CB8AC3E}">
        <p14:creationId xmlns:p14="http://schemas.microsoft.com/office/powerpoint/2010/main" val="379974248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87F209-8877-2435-DD09-584C9EA9E37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625ECD5-B4DC-1D5E-B069-358865B3C70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AE71DCF-4CFF-BF12-E9A4-59BCAD80F77F}"/>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rgbClr val="000000"/>
              </a:solidFill>
            </a:endParaRPr>
          </a:p>
        </p:txBody>
      </p:sp>
      <p:sp>
        <p:nvSpPr>
          <p:cNvPr id="4" name="Slide Number Placeholder 3">
            <a:extLst>
              <a:ext uri="{FF2B5EF4-FFF2-40B4-BE49-F238E27FC236}">
                <a16:creationId xmlns:a16="http://schemas.microsoft.com/office/drawing/2014/main" id="{0834A80A-2744-639B-7F2C-9289BCDA4831}"/>
              </a:ext>
            </a:extLst>
          </p:cNvPr>
          <p:cNvSpPr>
            <a:spLocks noGrp="1"/>
          </p:cNvSpPr>
          <p:nvPr>
            <p:ph type="sldNum" sz="quarter" idx="10"/>
          </p:nvPr>
        </p:nvSpPr>
        <p:spPr/>
        <p:txBody>
          <a:bodyPr/>
          <a:lstStyle/>
          <a:p>
            <a:fld id="{8954E32A-327F-AF4B-8E1F-209FBF93D26D}" type="slidenum">
              <a:rPr lang="nl-NL" smtClean="0"/>
              <a:t>19</a:t>
            </a:fld>
            <a:endParaRPr lang="nl-NL"/>
          </a:p>
        </p:txBody>
      </p:sp>
    </p:spTree>
    <p:extLst>
      <p:ext uri="{BB962C8B-B14F-4D97-AF65-F5344CB8AC3E}">
        <p14:creationId xmlns:p14="http://schemas.microsoft.com/office/powerpoint/2010/main" val="302716304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FAE562-9192-7F1D-D6F9-8F64ED42A11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8C6CE40-16BC-0564-D5EF-C589A22D031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95ED825-B130-3EC8-C5DE-F0C807C52F35}"/>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rgbClr val="000000"/>
              </a:solidFill>
            </a:endParaRPr>
          </a:p>
        </p:txBody>
      </p:sp>
      <p:sp>
        <p:nvSpPr>
          <p:cNvPr id="4" name="Slide Number Placeholder 3">
            <a:extLst>
              <a:ext uri="{FF2B5EF4-FFF2-40B4-BE49-F238E27FC236}">
                <a16:creationId xmlns:a16="http://schemas.microsoft.com/office/drawing/2014/main" id="{EC25A315-9335-3829-8178-7D1B59D45D87}"/>
              </a:ext>
            </a:extLst>
          </p:cNvPr>
          <p:cNvSpPr>
            <a:spLocks noGrp="1"/>
          </p:cNvSpPr>
          <p:nvPr>
            <p:ph type="sldNum" sz="quarter" idx="10"/>
          </p:nvPr>
        </p:nvSpPr>
        <p:spPr/>
        <p:txBody>
          <a:bodyPr/>
          <a:lstStyle/>
          <a:p>
            <a:fld id="{8954E32A-327F-AF4B-8E1F-209FBF93D26D}" type="slidenum">
              <a:rPr lang="nl-NL" smtClean="0"/>
              <a:t>22</a:t>
            </a:fld>
            <a:endParaRPr lang="nl-NL"/>
          </a:p>
        </p:txBody>
      </p:sp>
    </p:spTree>
    <p:extLst>
      <p:ext uri="{BB962C8B-B14F-4D97-AF65-F5344CB8AC3E}">
        <p14:creationId xmlns:p14="http://schemas.microsoft.com/office/powerpoint/2010/main" val="58903390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spcAft>
                <a:spcPts val="300"/>
              </a:spcAft>
            </a:pPr>
            <a:endParaRPr lang="en-US" b="0" i="0" dirty="0">
              <a:solidFill>
                <a:srgbClr val="D1D2D3"/>
              </a:solidFill>
              <a:effectLst/>
              <a:latin typeface="Slack-Lato"/>
            </a:endParaRPr>
          </a:p>
        </p:txBody>
      </p:sp>
      <p:sp>
        <p:nvSpPr>
          <p:cNvPr id="4" name="Slide Number Placeholder 3"/>
          <p:cNvSpPr>
            <a:spLocks noGrp="1"/>
          </p:cNvSpPr>
          <p:nvPr>
            <p:ph type="sldNum" sz="quarter" idx="5"/>
          </p:nvPr>
        </p:nvSpPr>
        <p:spPr/>
        <p:txBody>
          <a:bodyPr/>
          <a:lstStyle/>
          <a:p>
            <a:fld id="{8954E32A-327F-AF4B-8E1F-209FBF93D26D}" type="slidenum">
              <a:rPr lang="nl-NL" smtClean="0"/>
              <a:t>24</a:t>
            </a:fld>
            <a:endParaRPr lang="nl-NL"/>
          </a:p>
        </p:txBody>
      </p:sp>
    </p:spTree>
    <p:extLst>
      <p:ext uri="{BB962C8B-B14F-4D97-AF65-F5344CB8AC3E}">
        <p14:creationId xmlns:p14="http://schemas.microsoft.com/office/powerpoint/2010/main" val="16124198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64CE0E-3073-9AA8-79B7-D2545DFE55C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0C09843-CCF4-C3F8-6D61-5C85EE1A56F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17438B4-7F76-B2B6-A27A-08652ED4480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2EE89CB-7BB8-0888-A5D0-3D4FF2E376BD}"/>
              </a:ext>
            </a:extLst>
          </p:cNvPr>
          <p:cNvSpPr>
            <a:spLocks noGrp="1"/>
          </p:cNvSpPr>
          <p:nvPr>
            <p:ph type="sldNum" sz="quarter" idx="5"/>
          </p:nvPr>
        </p:nvSpPr>
        <p:spPr/>
        <p:txBody>
          <a:bodyPr/>
          <a:lstStyle/>
          <a:p>
            <a:fld id="{8954E32A-327F-AF4B-8E1F-209FBF93D26D}" type="slidenum">
              <a:rPr lang="nl-NL" smtClean="0"/>
              <a:t>2</a:t>
            </a:fld>
            <a:endParaRPr lang="nl-NL"/>
          </a:p>
        </p:txBody>
      </p:sp>
    </p:spTree>
    <p:extLst>
      <p:ext uri="{BB962C8B-B14F-4D97-AF65-F5344CB8AC3E}">
        <p14:creationId xmlns:p14="http://schemas.microsoft.com/office/powerpoint/2010/main" val="189659353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8954E32A-327F-AF4B-8E1F-209FBF93D26D}" type="slidenum">
              <a:rPr lang="nl-NL" smtClean="0"/>
              <a:t>25</a:t>
            </a:fld>
            <a:endParaRPr lang="nl-NL"/>
          </a:p>
        </p:txBody>
      </p:sp>
    </p:spTree>
    <p:extLst>
      <p:ext uri="{BB962C8B-B14F-4D97-AF65-F5344CB8AC3E}">
        <p14:creationId xmlns:p14="http://schemas.microsoft.com/office/powerpoint/2010/main" val="96049221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441E35-1A38-95C8-676B-AD53F0899AC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FAF51AC-ACCC-0081-37CF-FB65A07D736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152BAC8-AA3D-E402-C8D1-D053EF5D168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609BFAA-5618-16E6-8E25-495CD29316E7}"/>
              </a:ext>
            </a:extLst>
          </p:cNvPr>
          <p:cNvSpPr>
            <a:spLocks noGrp="1"/>
          </p:cNvSpPr>
          <p:nvPr>
            <p:ph type="sldNum" sz="quarter" idx="5"/>
          </p:nvPr>
        </p:nvSpPr>
        <p:spPr/>
        <p:txBody>
          <a:bodyPr/>
          <a:lstStyle/>
          <a:p>
            <a:fld id="{8954E32A-327F-AF4B-8E1F-209FBF93D26D}" type="slidenum">
              <a:rPr lang="nl-NL" smtClean="0"/>
              <a:t>27</a:t>
            </a:fld>
            <a:endParaRPr lang="nl-NL"/>
          </a:p>
        </p:txBody>
      </p:sp>
    </p:spTree>
    <p:extLst>
      <p:ext uri="{BB962C8B-B14F-4D97-AF65-F5344CB8AC3E}">
        <p14:creationId xmlns:p14="http://schemas.microsoft.com/office/powerpoint/2010/main" val="271337956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494FCD-1979-AF2D-CCC8-415533D187B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4B84994-FE4A-29AE-89F4-E3102717BD6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D682818-B39C-2AEA-C0CC-C8ED3D045215}"/>
              </a:ext>
            </a:extLst>
          </p:cNvPr>
          <p:cNvSpPr>
            <a:spLocks noGrp="1"/>
          </p:cNvSpPr>
          <p:nvPr>
            <p:ph type="body" idx="1"/>
          </p:nvPr>
        </p:nvSpPr>
        <p:spPr/>
        <p:txBody>
          <a:bodyPr/>
          <a:lstStyle/>
          <a:p>
            <a:r>
              <a:rPr lang="en-US" dirty="0"/>
              <a:t>We also didn’t talk about new techniques like PINNs</a:t>
            </a:r>
          </a:p>
          <a:p>
            <a:endParaRPr lang="en-US" dirty="0"/>
          </a:p>
          <a:p>
            <a:r>
              <a:rPr lang="en-US" dirty="0"/>
              <a:t>I also did not talk about LEO orbits and atmospheric effects, as I suspect people in the afternoon session will have more things to say there </a:t>
            </a:r>
            <a:r>
              <a:rPr lang="en-US" dirty="0">
                <a:sym typeface="Wingdings" pitchFamily="2" charset="2"/>
              </a:rPr>
              <a:t> </a:t>
            </a:r>
            <a:endParaRPr lang="en-US" dirty="0"/>
          </a:p>
        </p:txBody>
      </p:sp>
      <p:sp>
        <p:nvSpPr>
          <p:cNvPr id="4" name="Slide Number Placeholder 3">
            <a:extLst>
              <a:ext uri="{FF2B5EF4-FFF2-40B4-BE49-F238E27FC236}">
                <a16:creationId xmlns:a16="http://schemas.microsoft.com/office/drawing/2014/main" id="{7D83FA31-1325-3428-9ECB-0DCE4978CBFF}"/>
              </a:ext>
            </a:extLst>
          </p:cNvPr>
          <p:cNvSpPr>
            <a:spLocks noGrp="1"/>
          </p:cNvSpPr>
          <p:nvPr>
            <p:ph type="sldNum" sz="quarter" idx="5"/>
          </p:nvPr>
        </p:nvSpPr>
        <p:spPr/>
        <p:txBody>
          <a:bodyPr/>
          <a:lstStyle/>
          <a:p>
            <a:fld id="{8954E32A-327F-AF4B-8E1F-209FBF93D26D}" type="slidenum">
              <a:rPr lang="nl-NL" smtClean="0"/>
              <a:t>28</a:t>
            </a:fld>
            <a:endParaRPr lang="nl-NL"/>
          </a:p>
        </p:txBody>
      </p:sp>
    </p:spTree>
    <p:extLst>
      <p:ext uri="{BB962C8B-B14F-4D97-AF65-F5344CB8AC3E}">
        <p14:creationId xmlns:p14="http://schemas.microsoft.com/office/powerpoint/2010/main" val="93158656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B1DF63-CDA7-BBEC-27A2-76D9F605377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684B3B8-62D1-8324-A559-9B68884947A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9F2B324-2568-F565-A09E-CF973E0A92B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8F0E4DF-3DDD-BC8A-064E-0B4FF5CD124F}"/>
              </a:ext>
            </a:extLst>
          </p:cNvPr>
          <p:cNvSpPr>
            <a:spLocks noGrp="1"/>
          </p:cNvSpPr>
          <p:nvPr>
            <p:ph type="sldNum" sz="quarter" idx="5"/>
          </p:nvPr>
        </p:nvSpPr>
        <p:spPr/>
        <p:txBody>
          <a:bodyPr/>
          <a:lstStyle/>
          <a:p>
            <a:fld id="{8954E32A-327F-AF4B-8E1F-209FBF93D26D}" type="slidenum">
              <a:rPr lang="nl-NL" smtClean="0"/>
              <a:t>29</a:t>
            </a:fld>
            <a:endParaRPr lang="nl-NL"/>
          </a:p>
        </p:txBody>
      </p:sp>
    </p:spTree>
    <p:extLst>
      <p:ext uri="{BB962C8B-B14F-4D97-AF65-F5344CB8AC3E}">
        <p14:creationId xmlns:p14="http://schemas.microsoft.com/office/powerpoint/2010/main" val="428699766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B39196-3386-220E-0E4E-AF34A20A9B5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FCD6820-4B23-C823-9023-BC8773CD62D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F7DABC6-BA14-7A78-AEBB-30648B0F1424}"/>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rgbClr val="000000"/>
              </a:solidFill>
            </a:endParaRPr>
          </a:p>
        </p:txBody>
      </p:sp>
      <p:sp>
        <p:nvSpPr>
          <p:cNvPr id="4" name="Slide Number Placeholder 3">
            <a:extLst>
              <a:ext uri="{FF2B5EF4-FFF2-40B4-BE49-F238E27FC236}">
                <a16:creationId xmlns:a16="http://schemas.microsoft.com/office/drawing/2014/main" id="{45CE5879-E220-614E-B12A-4736936996B3}"/>
              </a:ext>
            </a:extLst>
          </p:cNvPr>
          <p:cNvSpPr>
            <a:spLocks noGrp="1"/>
          </p:cNvSpPr>
          <p:nvPr>
            <p:ph type="sldNum" sz="quarter" idx="10"/>
          </p:nvPr>
        </p:nvSpPr>
        <p:spPr/>
        <p:txBody>
          <a:bodyPr/>
          <a:lstStyle/>
          <a:p>
            <a:fld id="{8954E32A-327F-AF4B-8E1F-209FBF93D26D}" type="slidenum">
              <a:rPr lang="nl-NL" smtClean="0"/>
              <a:t>30</a:t>
            </a:fld>
            <a:endParaRPr lang="nl-NL"/>
          </a:p>
        </p:txBody>
      </p:sp>
    </p:spTree>
    <p:extLst>
      <p:ext uri="{BB962C8B-B14F-4D97-AF65-F5344CB8AC3E}">
        <p14:creationId xmlns:p14="http://schemas.microsoft.com/office/powerpoint/2010/main" val="318962566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01881E-49D7-00B7-7854-44499E680E5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116DD93-92BE-EC8E-2050-8D6C6AF354A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BF45297-5640-9120-752A-EDE9FE82BE33}"/>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rgbClr val="000000"/>
              </a:solidFill>
            </a:endParaRPr>
          </a:p>
        </p:txBody>
      </p:sp>
      <p:sp>
        <p:nvSpPr>
          <p:cNvPr id="4" name="Slide Number Placeholder 3">
            <a:extLst>
              <a:ext uri="{FF2B5EF4-FFF2-40B4-BE49-F238E27FC236}">
                <a16:creationId xmlns:a16="http://schemas.microsoft.com/office/drawing/2014/main" id="{94272E11-3A43-B67D-680F-8261FE5859CE}"/>
              </a:ext>
            </a:extLst>
          </p:cNvPr>
          <p:cNvSpPr>
            <a:spLocks noGrp="1"/>
          </p:cNvSpPr>
          <p:nvPr>
            <p:ph type="sldNum" sz="quarter" idx="10"/>
          </p:nvPr>
        </p:nvSpPr>
        <p:spPr/>
        <p:txBody>
          <a:bodyPr/>
          <a:lstStyle/>
          <a:p>
            <a:fld id="{8954E32A-327F-AF4B-8E1F-209FBF93D26D}" type="slidenum">
              <a:rPr lang="nl-NL" smtClean="0"/>
              <a:t>31</a:t>
            </a:fld>
            <a:endParaRPr lang="nl-NL"/>
          </a:p>
        </p:txBody>
      </p:sp>
    </p:spTree>
    <p:extLst>
      <p:ext uri="{BB962C8B-B14F-4D97-AF65-F5344CB8AC3E}">
        <p14:creationId xmlns:p14="http://schemas.microsoft.com/office/powerpoint/2010/main" val="30963713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sv-SE" dirty="0"/>
          </a:p>
        </p:txBody>
      </p:sp>
      <p:sp>
        <p:nvSpPr>
          <p:cNvPr id="4" name="Slide Number Placeholder 3"/>
          <p:cNvSpPr>
            <a:spLocks noGrp="1"/>
          </p:cNvSpPr>
          <p:nvPr>
            <p:ph type="sldNum" sz="quarter" idx="10"/>
          </p:nvPr>
        </p:nvSpPr>
        <p:spPr/>
        <p:txBody>
          <a:bodyPr/>
          <a:lstStyle/>
          <a:p>
            <a:fld id="{8954E32A-327F-AF4B-8E1F-209FBF93D26D}" type="slidenum">
              <a:rPr lang="nl-NL" smtClean="0"/>
              <a:t>32</a:t>
            </a:fld>
            <a:endParaRPr lang="nl-NL"/>
          </a:p>
        </p:txBody>
      </p:sp>
    </p:spTree>
    <p:extLst>
      <p:ext uri="{BB962C8B-B14F-4D97-AF65-F5344CB8AC3E}">
        <p14:creationId xmlns:p14="http://schemas.microsoft.com/office/powerpoint/2010/main" val="95723175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8787E0-D732-7048-C610-8A9A7BEA4FE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91D2DC2-D510-1511-917B-F1C6C21E8C9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7F65194-2EF1-5A43-261D-38E9F6D88D9D}"/>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rgbClr val="000000"/>
              </a:solidFill>
            </a:endParaRPr>
          </a:p>
        </p:txBody>
      </p:sp>
      <p:sp>
        <p:nvSpPr>
          <p:cNvPr id="4" name="Slide Number Placeholder 3">
            <a:extLst>
              <a:ext uri="{FF2B5EF4-FFF2-40B4-BE49-F238E27FC236}">
                <a16:creationId xmlns:a16="http://schemas.microsoft.com/office/drawing/2014/main" id="{8A569EAF-4D17-BB8A-3F51-CB879B5CFF28}"/>
              </a:ext>
            </a:extLst>
          </p:cNvPr>
          <p:cNvSpPr>
            <a:spLocks noGrp="1"/>
          </p:cNvSpPr>
          <p:nvPr>
            <p:ph type="sldNum" sz="quarter" idx="10"/>
          </p:nvPr>
        </p:nvSpPr>
        <p:spPr/>
        <p:txBody>
          <a:bodyPr/>
          <a:lstStyle/>
          <a:p>
            <a:fld id="{8954E32A-327F-AF4B-8E1F-209FBF93D26D}" type="slidenum">
              <a:rPr lang="nl-NL" smtClean="0"/>
              <a:t>33</a:t>
            </a:fld>
            <a:endParaRPr lang="nl-NL"/>
          </a:p>
        </p:txBody>
      </p:sp>
    </p:spTree>
    <p:extLst>
      <p:ext uri="{BB962C8B-B14F-4D97-AF65-F5344CB8AC3E}">
        <p14:creationId xmlns:p14="http://schemas.microsoft.com/office/powerpoint/2010/main" val="22324357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954E32A-327F-AF4B-8E1F-209FBF93D26D}" type="slidenum">
              <a:rPr lang="nl-NL" smtClean="0"/>
              <a:t>34</a:t>
            </a:fld>
            <a:endParaRPr lang="nl-NL"/>
          </a:p>
        </p:txBody>
      </p:sp>
    </p:spTree>
    <p:extLst>
      <p:ext uri="{BB962C8B-B14F-4D97-AF65-F5344CB8AC3E}">
        <p14:creationId xmlns:p14="http://schemas.microsoft.com/office/powerpoint/2010/main" val="94865021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ID4096" dirty="0"/>
          </a:p>
        </p:txBody>
      </p:sp>
      <p:sp>
        <p:nvSpPr>
          <p:cNvPr id="4" name="Slide Number Placeholder 3"/>
          <p:cNvSpPr>
            <a:spLocks noGrp="1"/>
          </p:cNvSpPr>
          <p:nvPr>
            <p:ph type="sldNum" sz="quarter" idx="5"/>
          </p:nvPr>
        </p:nvSpPr>
        <p:spPr/>
        <p:txBody>
          <a:bodyPr/>
          <a:lstStyle/>
          <a:p>
            <a:fld id="{8954E32A-327F-AF4B-8E1F-209FBF93D26D}" type="slidenum">
              <a:rPr lang="nl-NL" smtClean="0"/>
              <a:t>38</a:t>
            </a:fld>
            <a:endParaRPr lang="nl-NL"/>
          </a:p>
        </p:txBody>
      </p:sp>
    </p:spTree>
    <p:extLst>
      <p:ext uri="{BB962C8B-B14F-4D97-AF65-F5344CB8AC3E}">
        <p14:creationId xmlns:p14="http://schemas.microsoft.com/office/powerpoint/2010/main" val="1640816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dirty="0"/>
          </a:p>
        </p:txBody>
      </p:sp>
      <p:sp>
        <p:nvSpPr>
          <p:cNvPr id="4" name="Slide Number Placeholder 3"/>
          <p:cNvSpPr>
            <a:spLocks noGrp="1"/>
          </p:cNvSpPr>
          <p:nvPr>
            <p:ph type="sldNum" sz="quarter" idx="10"/>
          </p:nvPr>
        </p:nvSpPr>
        <p:spPr/>
        <p:txBody>
          <a:bodyPr/>
          <a:lstStyle/>
          <a:p>
            <a:fld id="{8954E32A-327F-AF4B-8E1F-209FBF93D26D}" type="slidenum">
              <a:rPr lang="nl-NL" smtClean="0"/>
              <a:t>3</a:t>
            </a:fld>
            <a:endParaRPr lang="nl-NL"/>
          </a:p>
        </p:txBody>
      </p:sp>
    </p:spTree>
    <p:extLst>
      <p:ext uri="{BB962C8B-B14F-4D97-AF65-F5344CB8AC3E}">
        <p14:creationId xmlns:p14="http://schemas.microsoft.com/office/powerpoint/2010/main" val="421262063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53065F-8B48-960F-4538-362B65B9F37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B6A1617-080B-03C6-411A-2E7B4C18901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37D4197-9B5A-2A0B-02B3-125F4AC7BD36}"/>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rgbClr val="000000"/>
              </a:solidFill>
            </a:endParaRPr>
          </a:p>
        </p:txBody>
      </p:sp>
      <p:sp>
        <p:nvSpPr>
          <p:cNvPr id="4" name="Slide Number Placeholder 3">
            <a:extLst>
              <a:ext uri="{FF2B5EF4-FFF2-40B4-BE49-F238E27FC236}">
                <a16:creationId xmlns:a16="http://schemas.microsoft.com/office/drawing/2014/main" id="{11741F90-241C-D657-8730-CB9803FC67D8}"/>
              </a:ext>
            </a:extLst>
          </p:cNvPr>
          <p:cNvSpPr>
            <a:spLocks noGrp="1"/>
          </p:cNvSpPr>
          <p:nvPr>
            <p:ph type="sldNum" sz="quarter" idx="10"/>
          </p:nvPr>
        </p:nvSpPr>
        <p:spPr/>
        <p:txBody>
          <a:bodyPr/>
          <a:lstStyle/>
          <a:p>
            <a:fld id="{8954E32A-327F-AF4B-8E1F-209FBF93D26D}" type="slidenum">
              <a:rPr lang="nl-NL" smtClean="0"/>
              <a:t>39</a:t>
            </a:fld>
            <a:endParaRPr lang="nl-NL"/>
          </a:p>
        </p:txBody>
      </p:sp>
    </p:spTree>
    <p:extLst>
      <p:ext uri="{BB962C8B-B14F-4D97-AF65-F5344CB8AC3E}">
        <p14:creationId xmlns:p14="http://schemas.microsoft.com/office/powerpoint/2010/main" val="8230033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954E32A-327F-AF4B-8E1F-209FBF93D26D}" type="slidenum">
              <a:rPr lang="nl-NL" smtClean="0"/>
              <a:t>4</a:t>
            </a:fld>
            <a:endParaRPr lang="nl-NL"/>
          </a:p>
        </p:txBody>
      </p:sp>
    </p:spTree>
    <p:extLst>
      <p:ext uri="{BB962C8B-B14F-4D97-AF65-F5344CB8AC3E}">
        <p14:creationId xmlns:p14="http://schemas.microsoft.com/office/powerpoint/2010/main" val="39702588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632EDA-AAF4-A989-3FB1-50E3C27E308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5C27C38-45A9-9C04-B732-99620971774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E1E4AC8-226C-FF3E-AD1F-C28D1B2BFBD5}"/>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rgbClr val="000000"/>
              </a:solidFill>
            </a:endParaRPr>
          </a:p>
        </p:txBody>
      </p:sp>
      <p:sp>
        <p:nvSpPr>
          <p:cNvPr id="4" name="Slide Number Placeholder 3">
            <a:extLst>
              <a:ext uri="{FF2B5EF4-FFF2-40B4-BE49-F238E27FC236}">
                <a16:creationId xmlns:a16="http://schemas.microsoft.com/office/drawing/2014/main" id="{AD7068A7-68DB-2D78-62D5-0E3C5DF68ED4}"/>
              </a:ext>
            </a:extLst>
          </p:cNvPr>
          <p:cNvSpPr>
            <a:spLocks noGrp="1"/>
          </p:cNvSpPr>
          <p:nvPr>
            <p:ph type="sldNum" sz="quarter" idx="10"/>
          </p:nvPr>
        </p:nvSpPr>
        <p:spPr/>
        <p:txBody>
          <a:bodyPr/>
          <a:lstStyle/>
          <a:p>
            <a:fld id="{8954E32A-327F-AF4B-8E1F-209FBF93D26D}" type="slidenum">
              <a:rPr lang="nl-NL" smtClean="0"/>
              <a:t>6</a:t>
            </a:fld>
            <a:endParaRPr lang="nl-NL"/>
          </a:p>
        </p:txBody>
      </p:sp>
    </p:spTree>
    <p:extLst>
      <p:ext uri="{BB962C8B-B14F-4D97-AF65-F5344CB8AC3E}">
        <p14:creationId xmlns:p14="http://schemas.microsoft.com/office/powerpoint/2010/main" val="27799819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7D32F5-4D9B-EC5F-6086-1236DCDC103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2F82A8E-DB94-95A3-F62D-EB9D470C1BA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A13F2EC-B825-4BEE-2435-2515C9DAD835}"/>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rgbClr val="000000"/>
              </a:solidFill>
            </a:endParaRPr>
          </a:p>
        </p:txBody>
      </p:sp>
      <p:sp>
        <p:nvSpPr>
          <p:cNvPr id="4" name="Slide Number Placeholder 3">
            <a:extLst>
              <a:ext uri="{FF2B5EF4-FFF2-40B4-BE49-F238E27FC236}">
                <a16:creationId xmlns:a16="http://schemas.microsoft.com/office/drawing/2014/main" id="{9B1EE235-7930-21C2-782E-CF53D8033C65}"/>
              </a:ext>
            </a:extLst>
          </p:cNvPr>
          <p:cNvSpPr>
            <a:spLocks noGrp="1"/>
          </p:cNvSpPr>
          <p:nvPr>
            <p:ph type="sldNum" sz="quarter" idx="10"/>
          </p:nvPr>
        </p:nvSpPr>
        <p:spPr/>
        <p:txBody>
          <a:bodyPr/>
          <a:lstStyle/>
          <a:p>
            <a:fld id="{8954E32A-327F-AF4B-8E1F-209FBF93D26D}" type="slidenum">
              <a:rPr lang="nl-NL" smtClean="0"/>
              <a:t>8</a:t>
            </a:fld>
            <a:endParaRPr lang="nl-NL"/>
          </a:p>
        </p:txBody>
      </p:sp>
    </p:spTree>
    <p:extLst>
      <p:ext uri="{BB962C8B-B14F-4D97-AF65-F5344CB8AC3E}">
        <p14:creationId xmlns:p14="http://schemas.microsoft.com/office/powerpoint/2010/main" val="15769873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105618-F091-D6CF-E5B6-DD265D55188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D8E310E-0EF1-223A-08D5-69572A28A99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05B0DF5-B2DC-8D1D-E542-D63F21707F64}"/>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rgbClr val="000000"/>
              </a:solidFill>
            </a:endParaRPr>
          </a:p>
        </p:txBody>
      </p:sp>
      <p:sp>
        <p:nvSpPr>
          <p:cNvPr id="4" name="Slide Number Placeholder 3">
            <a:extLst>
              <a:ext uri="{FF2B5EF4-FFF2-40B4-BE49-F238E27FC236}">
                <a16:creationId xmlns:a16="http://schemas.microsoft.com/office/drawing/2014/main" id="{37AE4863-DB00-4B10-CE0D-886856E8DD25}"/>
              </a:ext>
            </a:extLst>
          </p:cNvPr>
          <p:cNvSpPr>
            <a:spLocks noGrp="1"/>
          </p:cNvSpPr>
          <p:nvPr>
            <p:ph type="sldNum" sz="quarter" idx="10"/>
          </p:nvPr>
        </p:nvSpPr>
        <p:spPr/>
        <p:txBody>
          <a:bodyPr/>
          <a:lstStyle/>
          <a:p>
            <a:fld id="{8954E32A-327F-AF4B-8E1F-209FBF93D26D}" type="slidenum">
              <a:rPr lang="nl-NL" smtClean="0"/>
              <a:t>9</a:t>
            </a:fld>
            <a:endParaRPr lang="nl-NL"/>
          </a:p>
        </p:txBody>
      </p:sp>
    </p:spTree>
    <p:extLst>
      <p:ext uri="{BB962C8B-B14F-4D97-AF65-F5344CB8AC3E}">
        <p14:creationId xmlns:p14="http://schemas.microsoft.com/office/powerpoint/2010/main" val="19861433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5</a:t>
            </a:r>
          </a:p>
        </p:txBody>
      </p:sp>
      <p:sp>
        <p:nvSpPr>
          <p:cNvPr id="4" name="Slide Number Placeholder 3"/>
          <p:cNvSpPr>
            <a:spLocks noGrp="1"/>
          </p:cNvSpPr>
          <p:nvPr>
            <p:ph type="sldNum" sz="quarter" idx="5"/>
          </p:nvPr>
        </p:nvSpPr>
        <p:spPr/>
        <p:txBody>
          <a:bodyPr/>
          <a:lstStyle/>
          <a:p>
            <a:fld id="{8954E32A-327F-AF4B-8E1F-209FBF93D26D}" type="slidenum">
              <a:rPr lang="nl-NL" smtClean="0"/>
              <a:t>10</a:t>
            </a:fld>
            <a:endParaRPr lang="nl-NL"/>
          </a:p>
        </p:txBody>
      </p:sp>
    </p:spTree>
    <p:extLst>
      <p:ext uri="{BB962C8B-B14F-4D97-AF65-F5344CB8AC3E}">
        <p14:creationId xmlns:p14="http://schemas.microsoft.com/office/powerpoint/2010/main" val="1385311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C0D188-C2ED-90FB-991B-71CB0CB5DF0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F745032-E91A-07A5-B076-CA4D7E6CBD5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C6C3BC6-5C8B-C538-7292-980F44CD8F0C}"/>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rgbClr val="000000"/>
              </a:solidFill>
            </a:endParaRPr>
          </a:p>
        </p:txBody>
      </p:sp>
      <p:sp>
        <p:nvSpPr>
          <p:cNvPr id="4" name="Slide Number Placeholder 3">
            <a:extLst>
              <a:ext uri="{FF2B5EF4-FFF2-40B4-BE49-F238E27FC236}">
                <a16:creationId xmlns:a16="http://schemas.microsoft.com/office/drawing/2014/main" id="{1D9EF496-A6D0-2BE3-5987-33E39EBECF7D}"/>
              </a:ext>
            </a:extLst>
          </p:cNvPr>
          <p:cNvSpPr>
            <a:spLocks noGrp="1"/>
          </p:cNvSpPr>
          <p:nvPr>
            <p:ph type="sldNum" sz="quarter" idx="10"/>
          </p:nvPr>
        </p:nvSpPr>
        <p:spPr/>
        <p:txBody>
          <a:bodyPr/>
          <a:lstStyle/>
          <a:p>
            <a:fld id="{8954E32A-327F-AF4B-8E1F-209FBF93D26D}" type="slidenum">
              <a:rPr lang="nl-NL" smtClean="0"/>
              <a:t>11</a:t>
            </a:fld>
            <a:endParaRPr lang="nl-NL"/>
          </a:p>
        </p:txBody>
      </p:sp>
    </p:spTree>
    <p:extLst>
      <p:ext uri="{BB962C8B-B14F-4D97-AF65-F5344CB8AC3E}">
        <p14:creationId xmlns:p14="http://schemas.microsoft.com/office/powerpoint/2010/main" val="40763514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Rechthoek 6"/>
          <p:cNvSpPr/>
          <p:nvPr userDrawn="1"/>
        </p:nvSpPr>
        <p:spPr>
          <a:xfrm>
            <a:off x="0" y="0"/>
            <a:ext cx="121932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BE"/>
          </a:p>
        </p:txBody>
      </p:sp>
      <p:sp>
        <p:nvSpPr>
          <p:cNvPr id="10" name="Rechthoek 9"/>
          <p:cNvSpPr/>
          <p:nvPr userDrawn="1"/>
        </p:nvSpPr>
        <p:spPr>
          <a:xfrm>
            <a:off x="0" y="648000"/>
            <a:ext cx="12193200" cy="6210000"/>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endParaRPr lang="nl-BE"/>
          </a:p>
        </p:txBody>
      </p:sp>
      <p:sp>
        <p:nvSpPr>
          <p:cNvPr id="8" name="Rechthoek 7"/>
          <p:cNvSpPr/>
          <p:nvPr userDrawn="1"/>
        </p:nvSpPr>
        <p:spPr>
          <a:xfrm>
            <a:off x="0" y="0"/>
            <a:ext cx="12193200" cy="51047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BE"/>
          </a:p>
        </p:txBody>
      </p:sp>
      <p:sp>
        <p:nvSpPr>
          <p:cNvPr id="2" name="Titel 1"/>
          <p:cNvSpPr>
            <a:spLocks noGrp="1"/>
          </p:cNvSpPr>
          <p:nvPr>
            <p:ph type="ctrTitle"/>
          </p:nvPr>
        </p:nvSpPr>
        <p:spPr>
          <a:xfrm>
            <a:off x="575999" y="1080000"/>
            <a:ext cx="6096524" cy="4024798"/>
          </a:xfrm>
        </p:spPr>
        <p:txBody>
          <a:bodyPr anchor="ctr" anchorCtr="0">
            <a:normAutofit/>
          </a:bodyPr>
          <a:lstStyle>
            <a:lvl1pPr algn="l">
              <a:defRPr sz="4000" baseline="0">
                <a:solidFill>
                  <a:schemeClr val="bg1"/>
                </a:solidFill>
              </a:defRPr>
            </a:lvl1pPr>
          </a:lstStyle>
          <a:p>
            <a:r>
              <a:rPr lang="en-US" dirty="0"/>
              <a:t>Click to edit Master title style</a:t>
            </a:r>
            <a:endParaRPr lang="nl-NL" dirty="0"/>
          </a:p>
        </p:txBody>
      </p:sp>
      <p:sp>
        <p:nvSpPr>
          <p:cNvPr id="3" name="Ondertitel 2"/>
          <p:cNvSpPr>
            <a:spLocks noGrp="1"/>
          </p:cNvSpPr>
          <p:nvPr>
            <p:ph type="subTitle" idx="1"/>
          </p:nvPr>
        </p:nvSpPr>
        <p:spPr>
          <a:xfrm>
            <a:off x="575999" y="5392801"/>
            <a:ext cx="6096524" cy="730188"/>
          </a:xfrm>
        </p:spPr>
        <p:txBody>
          <a:bodyPr lIns="0" tIns="0" rIns="0" bIns="0"/>
          <a:lstStyle>
            <a:lvl1pPr marL="0" indent="0" algn="l">
              <a:buNone/>
              <a:defRPr sz="2400"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nl-NL" dirty="0"/>
          </a:p>
        </p:txBody>
      </p:sp>
      <p:sp>
        <p:nvSpPr>
          <p:cNvPr id="5" name="Picture Placeholder 4"/>
          <p:cNvSpPr>
            <a:spLocks noGrp="1"/>
          </p:cNvSpPr>
          <p:nvPr>
            <p:ph type="pic" sz="quarter" idx="10"/>
          </p:nvPr>
        </p:nvSpPr>
        <p:spPr>
          <a:xfrm>
            <a:off x="7248525" y="1654175"/>
            <a:ext cx="4368673" cy="4468813"/>
          </a:xfrm>
        </p:spPr>
        <p:txBody>
          <a:bodyPr/>
          <a:lstStyle/>
          <a:p>
            <a:r>
              <a:rPr lang="en-US"/>
              <a:t>Click icon to add picture</a:t>
            </a:r>
            <a:endParaRPr lang="nl-NL"/>
          </a:p>
        </p:txBody>
      </p:sp>
    </p:spTree>
    <p:extLst>
      <p:ext uri="{BB962C8B-B14F-4D97-AF65-F5344CB8AC3E}">
        <p14:creationId xmlns:p14="http://schemas.microsoft.com/office/powerpoint/2010/main" val="1128617704"/>
      </p:ext>
    </p:extLst>
  </p:cSld>
  <p:clrMapOvr>
    <a:masterClrMapping/>
  </p:clrMapOvr>
  <p:extLst>
    <p:ext uri="{DCECCB84-F9BA-43D5-87BE-67443E8EF086}">
      <p15:sldGuideLst xmlns:p15="http://schemas.microsoft.com/office/powerpoint/2012/main">
        <p15:guide id="1" orient="horz" pos="1026">
          <p15:clr>
            <a:srgbClr val="FBAE40"/>
          </p15:clr>
        </p15:guide>
        <p15:guide id="2" pos="4203">
          <p15:clr>
            <a:srgbClr val="FBAE40"/>
          </p15:clr>
        </p15:guide>
        <p15:guide id="3" orient="horz" pos="3974">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bg1"/>
        </a:solidFill>
        <a:effectLst/>
      </p:bgPr>
    </p:bg>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576000" y="812775"/>
            <a:ext cx="11041200" cy="5790288"/>
          </a:xfrm>
        </p:spPr>
        <p:txBody>
          <a:bodyPr/>
          <a:lstStyle>
            <a:lvl1pPr>
              <a:defRPr lang="en-US" dirty="0" smtClean="0">
                <a:solidFill>
                  <a:srgbClr val="000000"/>
                </a:solidFill>
              </a:defRPr>
            </a:lvl1pPr>
            <a:lvl2pPr>
              <a:defRPr lang="en-US" dirty="0" smtClean="0">
                <a:solidFill>
                  <a:srgbClr val="000000"/>
                </a:solidFill>
              </a:defRPr>
            </a:lvl2pPr>
            <a:lvl3pPr>
              <a:defRPr lang="en-US" dirty="0" smtClean="0">
                <a:solidFill>
                  <a:srgbClr val="000000"/>
                </a:solidFill>
              </a:defRPr>
            </a:lvl3pPr>
            <a:lvl4pPr>
              <a:defRPr lang="en-US" dirty="0" smtClean="0">
                <a:solidFill>
                  <a:srgbClr val="000000"/>
                </a:solidFill>
              </a:defRPr>
            </a:lvl4pPr>
            <a:lvl5pPr>
              <a:defRPr lang="nl-NL" dirty="0">
                <a:solidFill>
                  <a:srgbClr val="000000"/>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nl-NL" dirty="0"/>
          </a:p>
        </p:txBody>
      </p:sp>
      <p:sp>
        <p:nvSpPr>
          <p:cNvPr id="7" name="Title 6"/>
          <p:cNvSpPr>
            <a:spLocks noGrp="1"/>
          </p:cNvSpPr>
          <p:nvPr>
            <p:ph type="title"/>
          </p:nvPr>
        </p:nvSpPr>
        <p:spPr>
          <a:xfrm>
            <a:off x="575400" y="46165"/>
            <a:ext cx="11041200" cy="742924"/>
          </a:xfrm>
        </p:spPr>
        <p:txBody>
          <a:bodyPr>
            <a:normAutofit/>
          </a:bodyPr>
          <a:lstStyle>
            <a:lvl1pPr>
              <a:defRPr sz="3200">
                <a:solidFill>
                  <a:srgbClr val="000000"/>
                </a:solidFill>
              </a:defRPr>
            </a:lvl1pPr>
          </a:lstStyle>
          <a:p>
            <a:r>
              <a:rPr lang="en-US" dirty="0"/>
              <a:t>Click to edit Master title style</a:t>
            </a:r>
            <a:endParaRPr lang="nl-NL" dirty="0"/>
          </a:p>
        </p:txBody>
      </p:sp>
      <p:sp>
        <p:nvSpPr>
          <p:cNvPr id="8" name="Tijdelijke aanduiding voor datum 3"/>
          <p:cNvSpPr txBox="1">
            <a:spLocks/>
          </p:cNvSpPr>
          <p:nvPr userDrawn="1"/>
        </p:nvSpPr>
        <p:spPr>
          <a:xfrm>
            <a:off x="0" y="6628375"/>
            <a:ext cx="12192000" cy="231250"/>
          </a:xfrm>
          <a:prstGeom prst="rect">
            <a:avLst/>
          </a:prstGeom>
        </p:spPr>
        <p:txBody>
          <a:bodyPr vert="horz" lIns="0" tIns="0" rIns="0" bIns="0" rtlCol="0" anchor="ctr"/>
          <a:lstStyle>
            <a:defPPr>
              <a:defRPr lang="nl-NL"/>
            </a:defPPr>
            <a:lvl1pPr marL="0" algn="l" defTabSz="914400" rtl="0" eaLnBrk="1" latinLnBrk="0" hangingPunct="1">
              <a:defRPr sz="1000" kern="1200" baseline="0">
                <a:solidFill>
                  <a:schemeClr val="bg1"/>
                </a:solidFill>
                <a:latin typeface="Arial"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300" baseline="0" dirty="0">
                <a:solidFill>
                  <a:srgbClr val="5F5F5F"/>
                </a:solidFill>
                <a:effectLst/>
              </a:rPr>
              <a:t>Savvas Raptis - AI in Heliophysics and Space Weather</a:t>
            </a:r>
          </a:p>
        </p:txBody>
      </p:sp>
      <p:sp>
        <p:nvSpPr>
          <p:cNvPr id="2" name="TextBox 1"/>
          <p:cNvSpPr txBox="1"/>
          <p:nvPr userDrawn="1"/>
        </p:nvSpPr>
        <p:spPr>
          <a:xfrm>
            <a:off x="177421" y="6349334"/>
            <a:ext cx="184731" cy="369332"/>
          </a:xfrm>
          <a:prstGeom prst="rect">
            <a:avLst/>
          </a:prstGeom>
          <a:noFill/>
        </p:spPr>
        <p:txBody>
          <a:bodyPr wrap="none" rtlCol="0">
            <a:spAutoFit/>
          </a:bodyPr>
          <a:lstStyle/>
          <a:p>
            <a:endParaRPr lang="en-US" dirty="0"/>
          </a:p>
        </p:txBody>
      </p:sp>
      <p:sp>
        <p:nvSpPr>
          <p:cNvPr id="9" name="Tijdelijke aanduiding voor datum 3"/>
          <p:cNvSpPr txBox="1">
            <a:spLocks/>
          </p:cNvSpPr>
          <p:nvPr userDrawn="1"/>
        </p:nvSpPr>
        <p:spPr>
          <a:xfrm>
            <a:off x="8313020" y="6628374"/>
            <a:ext cx="3840480" cy="231253"/>
          </a:xfrm>
          <a:prstGeom prst="rect">
            <a:avLst/>
          </a:prstGeom>
        </p:spPr>
        <p:txBody>
          <a:bodyPr vert="horz" lIns="0" tIns="0" rIns="0" bIns="0" rtlCol="0" anchor="ctr"/>
          <a:lstStyle>
            <a:defPPr>
              <a:defRPr lang="nl-NL"/>
            </a:defPPr>
            <a:lvl1pPr marL="0" algn="l" defTabSz="914400" rtl="0" eaLnBrk="1" latinLnBrk="0" hangingPunct="1">
              <a:defRPr sz="1000" kern="1200" baseline="0">
                <a:solidFill>
                  <a:schemeClr val="bg1"/>
                </a:solidFill>
                <a:latin typeface="Arial"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300" dirty="0">
                <a:solidFill>
                  <a:srgbClr val="5F5F5F"/>
                </a:solidFill>
              </a:rPr>
              <a:t>AI for Space Applications |</a:t>
            </a:r>
            <a:r>
              <a:rPr lang="en-US" sz="1300" baseline="0" dirty="0">
                <a:solidFill>
                  <a:srgbClr val="5F5F5F"/>
                </a:solidFill>
              </a:rPr>
              <a:t> 28 Jan 2025</a:t>
            </a:r>
            <a:endParaRPr lang="nl-NL" sz="1300" dirty="0">
              <a:solidFill>
                <a:srgbClr val="5F5F5F"/>
              </a:solidFill>
            </a:endParaRPr>
          </a:p>
        </p:txBody>
      </p:sp>
      <p:sp>
        <p:nvSpPr>
          <p:cNvPr id="11" name="Tijdelijke aanduiding voor datum 3"/>
          <p:cNvSpPr txBox="1">
            <a:spLocks/>
          </p:cNvSpPr>
          <p:nvPr userDrawn="1"/>
        </p:nvSpPr>
        <p:spPr>
          <a:xfrm>
            <a:off x="38500" y="6638591"/>
            <a:ext cx="3840480" cy="210819"/>
          </a:xfrm>
          <a:prstGeom prst="rect">
            <a:avLst/>
          </a:prstGeom>
        </p:spPr>
        <p:txBody>
          <a:bodyPr vert="horz" lIns="0" tIns="0" rIns="0" bIns="0" rtlCol="0" anchor="ctr"/>
          <a:lstStyle>
            <a:defPPr>
              <a:defRPr lang="nl-NL"/>
            </a:defPPr>
            <a:lvl1pPr marL="0" algn="l" defTabSz="914400" rtl="0" eaLnBrk="1" latinLnBrk="0" hangingPunct="1">
              <a:defRPr sz="1000" kern="1200" baseline="0">
                <a:solidFill>
                  <a:schemeClr val="bg1"/>
                </a:solidFill>
                <a:latin typeface="Arial"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CA71291-1C34-4771-A37E-677F2182E258}" type="slidenum">
              <a:rPr lang="en-US" sz="1300" smtClean="0">
                <a:solidFill>
                  <a:srgbClr val="5F5F5F"/>
                </a:solidFill>
              </a:rPr>
              <a:pPr/>
              <a:t>‹#›</a:t>
            </a:fld>
            <a:endParaRPr lang="en-US" sz="1300" dirty="0">
              <a:solidFill>
                <a:srgbClr val="5F5F5F"/>
              </a:solidFill>
            </a:endParaRPr>
          </a:p>
        </p:txBody>
      </p:sp>
      <p:cxnSp>
        <p:nvCxnSpPr>
          <p:cNvPr id="6" name="Straight Connector 5"/>
          <p:cNvCxnSpPr/>
          <p:nvPr userDrawn="1"/>
        </p:nvCxnSpPr>
        <p:spPr>
          <a:xfrm>
            <a:off x="0" y="6626748"/>
            <a:ext cx="12192000" cy="0"/>
          </a:xfrm>
          <a:prstGeom prst="line">
            <a:avLst/>
          </a:prstGeom>
          <a:ln w="9525">
            <a:solidFill>
              <a:schemeClr val="bg1">
                <a:lumMod val="65000"/>
              </a:schemeClr>
            </a:solidFill>
            <a:prstDash val="solid"/>
          </a:ln>
          <a:effectLst/>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1021808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cSld name="Title Slide 1 Light">
    <p:spTree>
      <p:nvGrpSpPr>
        <p:cNvPr id="1" name=""/>
        <p:cNvGrpSpPr/>
        <p:nvPr/>
      </p:nvGrpSpPr>
      <p:grpSpPr>
        <a:xfrm>
          <a:off x="0" y="0"/>
          <a:ext cx="0" cy="0"/>
          <a:chOff x="0" y="0"/>
          <a:chExt cx="0" cy="0"/>
        </a:xfrm>
      </p:grpSpPr>
      <p:pic>
        <p:nvPicPr>
          <p:cNvPr id="15" name="Picture 1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667"/>
            <a:ext cx="12189624" cy="6856664"/>
          </a:xfrm>
          <a:prstGeom prst="rect">
            <a:avLst/>
          </a:prstGeom>
        </p:spPr>
      </p:pic>
      <p:sp>
        <p:nvSpPr>
          <p:cNvPr id="2" name="Title 1"/>
          <p:cNvSpPr>
            <a:spLocks noGrp="1"/>
          </p:cNvSpPr>
          <p:nvPr>
            <p:ph type="ctrTitle" hasCustomPrompt="1"/>
          </p:nvPr>
        </p:nvSpPr>
        <p:spPr>
          <a:xfrm>
            <a:off x="685800" y="2324100"/>
            <a:ext cx="9144000" cy="1572399"/>
          </a:xfrm>
        </p:spPr>
        <p:txBody>
          <a:bodyPr anchor="b">
            <a:normAutofit/>
          </a:bodyPr>
          <a:lstStyle>
            <a:lvl1pPr algn="l">
              <a:defRPr sz="4000"/>
            </a:lvl1pPr>
          </a:lstStyle>
          <a:p>
            <a:r>
              <a:rPr lang="en-US" dirty="0"/>
              <a:t>Click to add title</a:t>
            </a:r>
          </a:p>
        </p:txBody>
      </p:sp>
      <p:sp>
        <p:nvSpPr>
          <p:cNvPr id="3" name="Subtitle 2"/>
          <p:cNvSpPr>
            <a:spLocks noGrp="1"/>
          </p:cNvSpPr>
          <p:nvPr>
            <p:ph type="subTitle" idx="1" hasCustomPrompt="1"/>
          </p:nvPr>
        </p:nvSpPr>
        <p:spPr>
          <a:xfrm>
            <a:off x="685800" y="4038600"/>
            <a:ext cx="9144000" cy="838200"/>
          </a:xfrm>
        </p:spPr>
        <p:txBody>
          <a:bodyPr lIns="0" tIns="0" rIns="0" bIns="0"/>
          <a:lstStyle>
            <a:lvl1pPr marL="0" indent="0" algn="l">
              <a:buNone/>
              <a:defRPr sz="2400" b="1">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sp>
        <p:nvSpPr>
          <p:cNvPr id="12" name="Text Placeholder 11"/>
          <p:cNvSpPr>
            <a:spLocks noGrp="1"/>
          </p:cNvSpPr>
          <p:nvPr>
            <p:ph type="body" sz="quarter" idx="13" hasCustomPrompt="1"/>
          </p:nvPr>
        </p:nvSpPr>
        <p:spPr>
          <a:xfrm>
            <a:off x="685800" y="4876800"/>
            <a:ext cx="5410200" cy="1333500"/>
          </a:xfrm>
        </p:spPr>
        <p:txBody>
          <a:bodyPr lIns="0" tIns="0" rIns="0" bIns="0">
            <a:normAutofit/>
          </a:bodyPr>
          <a:lstStyle>
            <a:lvl1pPr marL="0" indent="0">
              <a:lnSpc>
                <a:spcPct val="100000"/>
              </a:lnSpc>
              <a:spcBef>
                <a:spcPts val="0"/>
              </a:spcBef>
              <a:buNone/>
              <a:defRPr sz="1400">
                <a:solidFill>
                  <a:schemeClr val="accent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Name</a:t>
            </a:r>
            <a:br>
              <a:rPr lang="en-US" dirty="0"/>
            </a:br>
            <a:r>
              <a:rPr lang="en-US" dirty="0"/>
              <a:t>Title</a:t>
            </a:r>
            <a:br>
              <a:rPr lang="en-US" dirty="0"/>
            </a:br>
            <a:r>
              <a:rPr lang="en-US" dirty="0"/>
              <a:t>Contact information</a:t>
            </a:r>
          </a:p>
        </p:txBody>
      </p:sp>
    </p:spTree>
    <p:extLst>
      <p:ext uri="{BB962C8B-B14F-4D97-AF65-F5344CB8AC3E}">
        <p14:creationId xmlns:p14="http://schemas.microsoft.com/office/powerpoint/2010/main" val="229482081"/>
      </p:ext>
    </p:extLst>
  </p:cSld>
  <p:clrMapOvr>
    <a:masterClrMapping/>
  </p:clrMapOvr>
  <p:extLst>
    <p:ext uri="{DCECCB84-F9BA-43D5-87BE-67443E8EF086}">
      <p15:sldGuideLst xmlns:p15="http://schemas.microsoft.com/office/powerpoint/2012/main">
        <p15:guide id="5" pos="432">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Rechthoek 6"/>
          <p:cNvSpPr/>
          <p:nvPr userDrawn="1"/>
        </p:nvSpPr>
        <p:spPr>
          <a:xfrm>
            <a:off x="0" y="0"/>
            <a:ext cx="121932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BE"/>
          </a:p>
        </p:txBody>
      </p:sp>
      <p:sp>
        <p:nvSpPr>
          <p:cNvPr id="10" name="Rechthoek 9"/>
          <p:cNvSpPr/>
          <p:nvPr userDrawn="1"/>
        </p:nvSpPr>
        <p:spPr>
          <a:xfrm>
            <a:off x="0" y="648000"/>
            <a:ext cx="12193200" cy="6210000"/>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endParaRPr lang="nl-BE"/>
          </a:p>
        </p:txBody>
      </p:sp>
      <p:sp>
        <p:nvSpPr>
          <p:cNvPr id="8" name="Rechthoek 7"/>
          <p:cNvSpPr/>
          <p:nvPr userDrawn="1"/>
        </p:nvSpPr>
        <p:spPr>
          <a:xfrm>
            <a:off x="0" y="0"/>
            <a:ext cx="12193200" cy="51047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BE"/>
          </a:p>
        </p:txBody>
      </p:sp>
      <p:sp>
        <p:nvSpPr>
          <p:cNvPr id="2" name="Titel 1"/>
          <p:cNvSpPr>
            <a:spLocks noGrp="1"/>
          </p:cNvSpPr>
          <p:nvPr>
            <p:ph type="ctrTitle"/>
          </p:nvPr>
        </p:nvSpPr>
        <p:spPr>
          <a:xfrm>
            <a:off x="575999" y="1080000"/>
            <a:ext cx="6096524" cy="4024798"/>
          </a:xfrm>
        </p:spPr>
        <p:txBody>
          <a:bodyPr anchor="ctr" anchorCtr="0">
            <a:normAutofit/>
          </a:bodyPr>
          <a:lstStyle>
            <a:lvl1pPr algn="l">
              <a:defRPr sz="4000" baseline="0">
                <a:solidFill>
                  <a:schemeClr val="bg1"/>
                </a:solidFill>
              </a:defRPr>
            </a:lvl1pPr>
          </a:lstStyle>
          <a:p>
            <a:r>
              <a:rPr lang="en-US" dirty="0"/>
              <a:t>Click to edit Master title style</a:t>
            </a:r>
            <a:endParaRPr lang="nl-NL" dirty="0"/>
          </a:p>
        </p:txBody>
      </p:sp>
      <p:sp>
        <p:nvSpPr>
          <p:cNvPr id="3" name="Ondertitel 2"/>
          <p:cNvSpPr>
            <a:spLocks noGrp="1"/>
          </p:cNvSpPr>
          <p:nvPr>
            <p:ph type="subTitle" idx="1"/>
          </p:nvPr>
        </p:nvSpPr>
        <p:spPr>
          <a:xfrm>
            <a:off x="575999" y="5392801"/>
            <a:ext cx="6096524" cy="730188"/>
          </a:xfrm>
        </p:spPr>
        <p:txBody>
          <a:bodyPr lIns="0" tIns="0" rIns="0" bIns="0"/>
          <a:lstStyle>
            <a:lvl1pPr marL="0" indent="0" algn="l">
              <a:buNone/>
              <a:defRPr sz="2400"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nl-NL" dirty="0"/>
          </a:p>
        </p:txBody>
      </p:sp>
      <p:sp>
        <p:nvSpPr>
          <p:cNvPr id="5" name="Picture Placeholder 4"/>
          <p:cNvSpPr>
            <a:spLocks noGrp="1"/>
          </p:cNvSpPr>
          <p:nvPr>
            <p:ph type="pic" sz="quarter" idx="10"/>
          </p:nvPr>
        </p:nvSpPr>
        <p:spPr>
          <a:xfrm>
            <a:off x="7248525" y="1654175"/>
            <a:ext cx="4368673" cy="4468813"/>
          </a:xfrm>
        </p:spPr>
        <p:txBody>
          <a:bodyPr/>
          <a:lstStyle/>
          <a:p>
            <a:r>
              <a:rPr lang="en-US"/>
              <a:t>Click icon to add picture</a:t>
            </a:r>
            <a:endParaRPr lang="nl-NL"/>
          </a:p>
        </p:txBody>
      </p:sp>
    </p:spTree>
    <p:extLst>
      <p:ext uri="{BB962C8B-B14F-4D97-AF65-F5344CB8AC3E}">
        <p14:creationId xmlns:p14="http://schemas.microsoft.com/office/powerpoint/2010/main" val="929812690"/>
      </p:ext>
    </p:extLst>
  </p:cSld>
  <p:clrMapOvr>
    <a:masterClrMapping/>
  </p:clrMapOvr>
  <p:extLst>
    <p:ext uri="{DCECCB84-F9BA-43D5-87BE-67443E8EF086}">
      <p15:sldGuideLst xmlns:p15="http://schemas.microsoft.com/office/powerpoint/2012/main">
        <p15:guide id="1" orient="horz" pos="1026">
          <p15:clr>
            <a:srgbClr val="FBAE40"/>
          </p15:clr>
        </p15:guide>
        <p15:guide id="2" pos="4203">
          <p15:clr>
            <a:srgbClr val="FBAE40"/>
          </p15:clr>
        </p15:guide>
        <p15:guide id="3" orient="horz" pos="3974">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bg1"/>
        </a:solidFill>
        <a:effectLst/>
      </p:bgPr>
    </p:bg>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576000" y="812775"/>
            <a:ext cx="11041200" cy="5790288"/>
          </a:xfrm>
        </p:spPr>
        <p:txBody>
          <a:bodyPr/>
          <a:lstStyle>
            <a:lvl1pPr>
              <a:defRPr lang="en-US" dirty="0" smtClean="0">
                <a:solidFill>
                  <a:srgbClr val="000000"/>
                </a:solidFill>
              </a:defRPr>
            </a:lvl1pPr>
            <a:lvl2pPr>
              <a:defRPr lang="en-US" dirty="0" smtClean="0">
                <a:solidFill>
                  <a:srgbClr val="000000"/>
                </a:solidFill>
              </a:defRPr>
            </a:lvl2pPr>
            <a:lvl3pPr>
              <a:defRPr lang="en-US" dirty="0" smtClean="0">
                <a:solidFill>
                  <a:srgbClr val="000000"/>
                </a:solidFill>
              </a:defRPr>
            </a:lvl3pPr>
            <a:lvl4pPr>
              <a:defRPr lang="en-US" dirty="0" smtClean="0">
                <a:solidFill>
                  <a:srgbClr val="000000"/>
                </a:solidFill>
              </a:defRPr>
            </a:lvl4pPr>
            <a:lvl5pPr>
              <a:defRPr lang="nl-NL" dirty="0">
                <a:solidFill>
                  <a:srgbClr val="000000"/>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nl-NL" dirty="0"/>
          </a:p>
        </p:txBody>
      </p:sp>
      <p:sp>
        <p:nvSpPr>
          <p:cNvPr id="7" name="Title 6"/>
          <p:cNvSpPr>
            <a:spLocks noGrp="1"/>
          </p:cNvSpPr>
          <p:nvPr>
            <p:ph type="title"/>
          </p:nvPr>
        </p:nvSpPr>
        <p:spPr>
          <a:xfrm>
            <a:off x="575400" y="46165"/>
            <a:ext cx="11041200" cy="742924"/>
          </a:xfrm>
        </p:spPr>
        <p:txBody>
          <a:bodyPr>
            <a:normAutofit/>
          </a:bodyPr>
          <a:lstStyle>
            <a:lvl1pPr>
              <a:defRPr sz="3200">
                <a:solidFill>
                  <a:srgbClr val="000000"/>
                </a:solidFill>
              </a:defRPr>
            </a:lvl1pPr>
          </a:lstStyle>
          <a:p>
            <a:r>
              <a:rPr lang="en-US" dirty="0"/>
              <a:t>Click to edit Master title style</a:t>
            </a:r>
            <a:endParaRPr lang="nl-NL" dirty="0"/>
          </a:p>
        </p:txBody>
      </p:sp>
      <p:sp>
        <p:nvSpPr>
          <p:cNvPr id="8" name="Tijdelijke aanduiding voor datum 3"/>
          <p:cNvSpPr txBox="1">
            <a:spLocks/>
          </p:cNvSpPr>
          <p:nvPr userDrawn="1"/>
        </p:nvSpPr>
        <p:spPr>
          <a:xfrm>
            <a:off x="0" y="6628375"/>
            <a:ext cx="12192000" cy="231250"/>
          </a:xfrm>
          <a:prstGeom prst="rect">
            <a:avLst/>
          </a:prstGeom>
        </p:spPr>
        <p:txBody>
          <a:bodyPr vert="horz" lIns="0" tIns="0" rIns="0" bIns="0" rtlCol="0" anchor="ctr"/>
          <a:lstStyle>
            <a:defPPr>
              <a:defRPr lang="nl-NL"/>
            </a:defPPr>
            <a:lvl1pPr marL="0" algn="l" defTabSz="914400" rtl="0" eaLnBrk="1" latinLnBrk="0" hangingPunct="1">
              <a:defRPr sz="1000" kern="1200" baseline="0">
                <a:solidFill>
                  <a:schemeClr val="bg1"/>
                </a:solidFill>
                <a:latin typeface="Arial"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300" dirty="0">
                <a:solidFill>
                  <a:srgbClr val="5F5F5F"/>
                </a:solidFill>
                <a:effectLst/>
              </a:rPr>
              <a:t>Savvas</a:t>
            </a:r>
            <a:r>
              <a:rPr lang="en-US" sz="1300" baseline="0" dirty="0">
                <a:solidFill>
                  <a:srgbClr val="5F5F5F"/>
                </a:solidFill>
                <a:effectLst/>
              </a:rPr>
              <a:t> Raptis – Foreshock &amp; </a:t>
            </a:r>
            <a:r>
              <a:rPr lang="en-US" sz="1300" baseline="0" dirty="0" err="1">
                <a:solidFill>
                  <a:srgbClr val="5F5F5F"/>
                </a:solidFill>
                <a:effectLst/>
              </a:rPr>
              <a:t>Magnetosheath</a:t>
            </a:r>
            <a:r>
              <a:rPr lang="en-US" sz="1300" baseline="0" dirty="0">
                <a:solidFill>
                  <a:srgbClr val="5F5F5F"/>
                </a:solidFill>
                <a:effectLst/>
              </a:rPr>
              <a:t> Transients</a:t>
            </a:r>
            <a:endParaRPr lang="nl-NL" sz="1300" dirty="0">
              <a:solidFill>
                <a:srgbClr val="5F5F5F"/>
              </a:solidFill>
              <a:effectLst/>
            </a:endParaRPr>
          </a:p>
        </p:txBody>
      </p:sp>
      <p:sp>
        <p:nvSpPr>
          <p:cNvPr id="2" name="TextBox 1"/>
          <p:cNvSpPr txBox="1"/>
          <p:nvPr userDrawn="1"/>
        </p:nvSpPr>
        <p:spPr>
          <a:xfrm>
            <a:off x="177421" y="6349334"/>
            <a:ext cx="184731" cy="369332"/>
          </a:xfrm>
          <a:prstGeom prst="rect">
            <a:avLst/>
          </a:prstGeom>
          <a:noFill/>
        </p:spPr>
        <p:txBody>
          <a:bodyPr wrap="none" rtlCol="0">
            <a:spAutoFit/>
          </a:bodyPr>
          <a:lstStyle/>
          <a:p>
            <a:endParaRPr lang="en-US" dirty="0"/>
          </a:p>
        </p:txBody>
      </p:sp>
      <p:sp>
        <p:nvSpPr>
          <p:cNvPr id="9" name="Tijdelijke aanduiding voor datum 3"/>
          <p:cNvSpPr txBox="1">
            <a:spLocks/>
          </p:cNvSpPr>
          <p:nvPr userDrawn="1"/>
        </p:nvSpPr>
        <p:spPr>
          <a:xfrm>
            <a:off x="8313020" y="6628374"/>
            <a:ext cx="3840480" cy="231253"/>
          </a:xfrm>
          <a:prstGeom prst="rect">
            <a:avLst/>
          </a:prstGeom>
        </p:spPr>
        <p:txBody>
          <a:bodyPr vert="horz" lIns="0" tIns="0" rIns="0" bIns="0" rtlCol="0" anchor="ctr"/>
          <a:lstStyle>
            <a:defPPr>
              <a:defRPr lang="nl-NL"/>
            </a:defPPr>
            <a:lvl1pPr marL="0" algn="l" defTabSz="914400" rtl="0" eaLnBrk="1" latinLnBrk="0" hangingPunct="1">
              <a:defRPr sz="1000" kern="1200" baseline="0">
                <a:solidFill>
                  <a:schemeClr val="bg1"/>
                </a:solidFill>
                <a:latin typeface="Arial"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300" dirty="0">
                <a:solidFill>
                  <a:srgbClr val="5F5F5F"/>
                </a:solidFill>
              </a:rPr>
              <a:t>Solar/</a:t>
            </a:r>
            <a:r>
              <a:rPr lang="en-US" sz="1300" dirty="0" err="1">
                <a:solidFill>
                  <a:srgbClr val="5F5F5F"/>
                </a:solidFill>
              </a:rPr>
              <a:t>Helio</a:t>
            </a:r>
            <a:r>
              <a:rPr lang="en-US" sz="1300" dirty="0">
                <a:solidFill>
                  <a:srgbClr val="5F5F5F"/>
                </a:solidFill>
              </a:rPr>
              <a:t> SRP meeting 2023  |</a:t>
            </a:r>
            <a:r>
              <a:rPr lang="en-US" sz="1300" baseline="0" dirty="0">
                <a:solidFill>
                  <a:srgbClr val="5F5F5F"/>
                </a:solidFill>
              </a:rPr>
              <a:t> 01 Nov 23</a:t>
            </a:r>
            <a:endParaRPr lang="nl-NL" sz="1300" dirty="0">
              <a:solidFill>
                <a:srgbClr val="5F5F5F"/>
              </a:solidFill>
            </a:endParaRPr>
          </a:p>
        </p:txBody>
      </p:sp>
      <p:sp>
        <p:nvSpPr>
          <p:cNvPr id="11" name="Tijdelijke aanduiding voor datum 3"/>
          <p:cNvSpPr txBox="1">
            <a:spLocks/>
          </p:cNvSpPr>
          <p:nvPr userDrawn="1"/>
        </p:nvSpPr>
        <p:spPr>
          <a:xfrm>
            <a:off x="38500" y="6638591"/>
            <a:ext cx="3840480" cy="210819"/>
          </a:xfrm>
          <a:prstGeom prst="rect">
            <a:avLst/>
          </a:prstGeom>
        </p:spPr>
        <p:txBody>
          <a:bodyPr vert="horz" lIns="0" tIns="0" rIns="0" bIns="0" rtlCol="0" anchor="ctr"/>
          <a:lstStyle>
            <a:defPPr>
              <a:defRPr lang="nl-NL"/>
            </a:defPPr>
            <a:lvl1pPr marL="0" algn="l" defTabSz="914400" rtl="0" eaLnBrk="1" latinLnBrk="0" hangingPunct="1">
              <a:defRPr sz="1000" kern="1200" baseline="0">
                <a:solidFill>
                  <a:schemeClr val="bg1"/>
                </a:solidFill>
                <a:latin typeface="Arial"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CA71291-1C34-4771-A37E-677F2182E258}" type="slidenum">
              <a:rPr lang="en-US" sz="1300" smtClean="0">
                <a:solidFill>
                  <a:srgbClr val="5F5F5F"/>
                </a:solidFill>
              </a:rPr>
              <a:pPr/>
              <a:t>‹#›</a:t>
            </a:fld>
            <a:endParaRPr lang="en-US" sz="1300" dirty="0">
              <a:solidFill>
                <a:srgbClr val="5F5F5F"/>
              </a:solidFill>
            </a:endParaRPr>
          </a:p>
        </p:txBody>
      </p:sp>
      <p:cxnSp>
        <p:nvCxnSpPr>
          <p:cNvPr id="6" name="Straight Connector 5"/>
          <p:cNvCxnSpPr/>
          <p:nvPr userDrawn="1"/>
        </p:nvCxnSpPr>
        <p:spPr>
          <a:xfrm>
            <a:off x="0" y="6626748"/>
            <a:ext cx="12192000" cy="0"/>
          </a:xfrm>
          <a:prstGeom prst="line">
            <a:avLst/>
          </a:prstGeom>
          <a:ln w="9525">
            <a:solidFill>
              <a:schemeClr val="bg1">
                <a:lumMod val="65000"/>
              </a:schemeClr>
            </a:solidFill>
            <a:prstDash val="solid"/>
          </a:ln>
          <a:effectLst/>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01545046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5.xml"/><Relationship Id="rId1"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576000" y="207036"/>
            <a:ext cx="11041200" cy="1152000"/>
          </a:xfrm>
          <a:prstGeom prst="rect">
            <a:avLst/>
          </a:prstGeom>
        </p:spPr>
        <p:txBody>
          <a:bodyPr vert="horz" lIns="0" tIns="0" rIns="0" bIns="0" rtlCol="0" anchor="ctr" anchorCtr="0">
            <a:normAutofit/>
          </a:bodyPr>
          <a:lstStyle/>
          <a:p>
            <a:r>
              <a:rPr lang="nl-NL" dirty="0"/>
              <a:t>Titelstijl van model bewerken</a:t>
            </a:r>
          </a:p>
        </p:txBody>
      </p:sp>
      <p:sp>
        <p:nvSpPr>
          <p:cNvPr id="3" name="Tijdelijke aanduiding voor tekst 2"/>
          <p:cNvSpPr>
            <a:spLocks noGrp="1"/>
          </p:cNvSpPr>
          <p:nvPr>
            <p:ph type="body" idx="1"/>
          </p:nvPr>
        </p:nvSpPr>
        <p:spPr>
          <a:xfrm>
            <a:off x="576000" y="1656000"/>
            <a:ext cx="11041200" cy="4464000"/>
          </a:xfrm>
          <a:prstGeom prst="rect">
            <a:avLst/>
          </a:prstGeom>
        </p:spPr>
        <p:txBody>
          <a:bodyPr vert="horz" lIns="91440" tIns="45720" rIns="91440" bIns="45720" rtlCol="0">
            <a:normAutofit/>
          </a:bodyPr>
          <a:lstStyle/>
          <a:p>
            <a:pPr lvl="0"/>
            <a:r>
              <a:rPr lang="nl-NL" dirty="0"/>
              <a:t>Klik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4" name="Tijdelijke aanduiding voor datum 3"/>
          <p:cNvSpPr>
            <a:spLocks noGrp="1"/>
          </p:cNvSpPr>
          <p:nvPr>
            <p:ph type="dt" sz="half" idx="2"/>
          </p:nvPr>
        </p:nvSpPr>
        <p:spPr>
          <a:xfrm>
            <a:off x="1440000" y="6210000"/>
            <a:ext cx="720000" cy="648000"/>
          </a:xfrm>
          <a:prstGeom prst="rect">
            <a:avLst/>
          </a:prstGeom>
        </p:spPr>
        <p:txBody>
          <a:bodyPr vert="horz" lIns="0" tIns="0" rIns="0" bIns="0" rtlCol="0" anchor="ctr"/>
          <a:lstStyle>
            <a:lvl1pPr algn="l">
              <a:defRPr sz="1000" baseline="0">
                <a:solidFill>
                  <a:srgbClr val="000000"/>
                </a:solidFill>
                <a:latin typeface="Arial" charset="0"/>
              </a:defRPr>
            </a:lvl1pPr>
          </a:lstStyle>
          <a:p>
            <a:fld id="{07099480-D11A-4789-80EE-022E820CF635}" type="datetime1">
              <a:rPr lang="nl-BE" smtClean="0"/>
              <a:pPr/>
              <a:t>30/01/2025</a:t>
            </a:fld>
            <a:endParaRPr lang="nl-NL" dirty="0"/>
          </a:p>
        </p:txBody>
      </p:sp>
      <p:sp>
        <p:nvSpPr>
          <p:cNvPr id="5" name="Tijdelijke aanduiding voor voettekst 4"/>
          <p:cNvSpPr>
            <a:spLocks noGrp="1"/>
          </p:cNvSpPr>
          <p:nvPr>
            <p:ph type="ftr" sz="quarter" idx="3"/>
          </p:nvPr>
        </p:nvSpPr>
        <p:spPr>
          <a:xfrm>
            <a:off x="6033600" y="6210000"/>
            <a:ext cx="4993200" cy="648000"/>
          </a:xfrm>
          <a:prstGeom prst="rect">
            <a:avLst/>
          </a:prstGeom>
        </p:spPr>
        <p:txBody>
          <a:bodyPr vert="horz" lIns="0" tIns="0" rIns="180000" bIns="0" rtlCol="0" anchor="ctr"/>
          <a:lstStyle>
            <a:lvl1pPr algn="r">
              <a:defRPr lang="en-US" dirty="0" smtClean="0">
                <a:solidFill>
                  <a:srgbClr val="000000"/>
                </a:solidFill>
              </a:defRPr>
            </a:lvl1pPr>
          </a:lstStyle>
          <a:p>
            <a:endParaRPr lang="sv-SE" dirty="0"/>
          </a:p>
        </p:txBody>
      </p:sp>
    </p:spTree>
    <p:extLst>
      <p:ext uri="{BB962C8B-B14F-4D97-AF65-F5344CB8AC3E}">
        <p14:creationId xmlns:p14="http://schemas.microsoft.com/office/powerpoint/2010/main" val="46375598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4" r:id="rId3"/>
  </p:sldLayoutIdLst>
  <p:hf sldNum="0" hdr="0" dt="0"/>
  <p:txStyles>
    <p:titleStyle>
      <a:lvl1pPr algn="l" defTabSz="914400" rtl="0" eaLnBrk="1" latinLnBrk="0" hangingPunct="1">
        <a:lnSpc>
          <a:spcPct val="100000"/>
        </a:lnSpc>
        <a:spcBef>
          <a:spcPct val="0"/>
        </a:spcBef>
        <a:buNone/>
        <a:defRPr sz="4000" kern="1200" baseline="0">
          <a:solidFill>
            <a:srgbClr val="000000"/>
          </a:solidFill>
          <a:latin typeface="Arial" charset="0"/>
          <a:ea typeface="+mj-ea"/>
          <a:cs typeface="+mj-cs"/>
        </a:defRPr>
      </a:lvl1pPr>
    </p:titleStyle>
    <p:bodyStyle>
      <a:lvl1pPr marL="228600" indent="-228600" algn="l" defTabSz="914400" rtl="0" eaLnBrk="1" latinLnBrk="0" hangingPunct="1">
        <a:lnSpc>
          <a:spcPct val="100000"/>
        </a:lnSpc>
        <a:spcBef>
          <a:spcPts val="1000"/>
        </a:spcBef>
        <a:buFont typeface="Arial"/>
        <a:buChar char="•"/>
        <a:defRPr sz="2400" kern="1200" baseline="0">
          <a:solidFill>
            <a:srgbClr val="000000"/>
          </a:solidFill>
          <a:latin typeface="Arial" charset="0"/>
          <a:ea typeface="+mn-ea"/>
          <a:cs typeface="+mn-cs"/>
        </a:defRPr>
      </a:lvl1pPr>
      <a:lvl2pPr marL="685800" indent="-228600" algn="l" defTabSz="914400" rtl="0" eaLnBrk="1" latinLnBrk="0" hangingPunct="1">
        <a:lnSpc>
          <a:spcPct val="100000"/>
        </a:lnSpc>
        <a:spcBef>
          <a:spcPts val="500"/>
        </a:spcBef>
        <a:buFont typeface="Arial"/>
        <a:buChar char="•"/>
        <a:defRPr sz="2400" kern="1200" baseline="0">
          <a:solidFill>
            <a:srgbClr val="000000"/>
          </a:solidFill>
          <a:latin typeface="Arial" charset="0"/>
          <a:ea typeface="+mn-ea"/>
          <a:cs typeface="+mn-cs"/>
        </a:defRPr>
      </a:lvl2pPr>
      <a:lvl3pPr marL="1143000" indent="-228600" algn="l" defTabSz="914400" rtl="0" eaLnBrk="1" latinLnBrk="0" hangingPunct="1">
        <a:lnSpc>
          <a:spcPct val="100000"/>
        </a:lnSpc>
        <a:spcBef>
          <a:spcPts val="500"/>
        </a:spcBef>
        <a:buFont typeface="Arial"/>
        <a:buChar char="•"/>
        <a:defRPr sz="2000" kern="1200" baseline="0">
          <a:solidFill>
            <a:srgbClr val="000000"/>
          </a:solidFill>
          <a:latin typeface="Arial" charset="0"/>
          <a:ea typeface="+mn-ea"/>
          <a:cs typeface="+mn-cs"/>
        </a:defRPr>
      </a:lvl3pPr>
      <a:lvl4pPr marL="1600200" indent="-228600" algn="l" defTabSz="914400" rtl="0" eaLnBrk="1" latinLnBrk="0" hangingPunct="1">
        <a:lnSpc>
          <a:spcPct val="100000"/>
        </a:lnSpc>
        <a:spcBef>
          <a:spcPts val="500"/>
        </a:spcBef>
        <a:buFont typeface="Arial"/>
        <a:buChar char="•"/>
        <a:defRPr sz="1800" kern="1200" baseline="0">
          <a:solidFill>
            <a:srgbClr val="000000"/>
          </a:solidFill>
          <a:latin typeface="Arial" charset="0"/>
          <a:ea typeface="+mn-ea"/>
          <a:cs typeface="+mn-cs"/>
        </a:defRPr>
      </a:lvl4pPr>
      <a:lvl5pPr marL="2057400" indent="-228600" algn="l" defTabSz="914400" rtl="0" eaLnBrk="1" latinLnBrk="0" hangingPunct="1">
        <a:lnSpc>
          <a:spcPct val="100000"/>
        </a:lnSpc>
        <a:spcBef>
          <a:spcPts val="500"/>
        </a:spcBef>
        <a:buFont typeface="Arial"/>
        <a:buChar char="•"/>
        <a:defRPr sz="1800" kern="1200" baseline="0">
          <a:solidFill>
            <a:srgbClr val="000000"/>
          </a:solidFill>
          <a:latin typeface="Arial"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042" userDrawn="1">
          <p15:clr>
            <a:srgbClr val="F26B43"/>
          </p15:clr>
        </p15:guide>
        <p15:guide id="2" pos="7319" userDrawn="1">
          <p15:clr>
            <a:srgbClr val="F26B43"/>
          </p15:clr>
        </p15:guide>
        <p15:guide id="3" orient="horz" pos="3857" userDrawn="1">
          <p15:clr>
            <a:srgbClr val="F26B43"/>
          </p15:clr>
        </p15:guide>
        <p15:guide id="4" pos="362"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576000" y="207036"/>
            <a:ext cx="11041200" cy="1152000"/>
          </a:xfrm>
          <a:prstGeom prst="rect">
            <a:avLst/>
          </a:prstGeom>
        </p:spPr>
        <p:txBody>
          <a:bodyPr vert="horz" lIns="0" tIns="0" rIns="0" bIns="0" rtlCol="0" anchor="ctr" anchorCtr="0">
            <a:normAutofit/>
          </a:bodyPr>
          <a:lstStyle/>
          <a:p>
            <a:r>
              <a:rPr lang="nl-NL" dirty="0"/>
              <a:t>Titelstijl van model bewerken</a:t>
            </a:r>
          </a:p>
        </p:txBody>
      </p:sp>
      <p:sp>
        <p:nvSpPr>
          <p:cNvPr id="3" name="Tijdelijke aanduiding voor tekst 2"/>
          <p:cNvSpPr>
            <a:spLocks noGrp="1"/>
          </p:cNvSpPr>
          <p:nvPr>
            <p:ph type="body" idx="1"/>
          </p:nvPr>
        </p:nvSpPr>
        <p:spPr>
          <a:xfrm>
            <a:off x="576000" y="1656000"/>
            <a:ext cx="11041200" cy="4464000"/>
          </a:xfrm>
          <a:prstGeom prst="rect">
            <a:avLst/>
          </a:prstGeom>
        </p:spPr>
        <p:txBody>
          <a:bodyPr vert="horz" lIns="91440" tIns="45720" rIns="91440" bIns="45720" rtlCol="0">
            <a:normAutofit/>
          </a:bodyPr>
          <a:lstStyle/>
          <a:p>
            <a:pPr lvl="0"/>
            <a:r>
              <a:rPr lang="nl-NL" dirty="0"/>
              <a:t>Klik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4" name="Tijdelijke aanduiding voor datum 3"/>
          <p:cNvSpPr>
            <a:spLocks noGrp="1"/>
          </p:cNvSpPr>
          <p:nvPr>
            <p:ph type="dt" sz="half" idx="2"/>
          </p:nvPr>
        </p:nvSpPr>
        <p:spPr>
          <a:xfrm>
            <a:off x="1440000" y="6210000"/>
            <a:ext cx="720000" cy="648000"/>
          </a:xfrm>
          <a:prstGeom prst="rect">
            <a:avLst/>
          </a:prstGeom>
        </p:spPr>
        <p:txBody>
          <a:bodyPr vert="horz" lIns="0" tIns="0" rIns="0" bIns="0" rtlCol="0" anchor="ctr"/>
          <a:lstStyle>
            <a:lvl1pPr algn="l">
              <a:defRPr sz="1000" baseline="0">
                <a:solidFill>
                  <a:srgbClr val="000000"/>
                </a:solidFill>
                <a:latin typeface="Arial" charset="0"/>
              </a:defRPr>
            </a:lvl1pPr>
          </a:lstStyle>
          <a:p>
            <a:fld id="{07099480-D11A-4789-80EE-022E820CF635}" type="datetime1">
              <a:rPr lang="nl-BE" smtClean="0"/>
              <a:pPr/>
              <a:t>30/01/2025</a:t>
            </a:fld>
            <a:endParaRPr lang="nl-NL" dirty="0"/>
          </a:p>
        </p:txBody>
      </p:sp>
      <p:sp>
        <p:nvSpPr>
          <p:cNvPr id="5" name="Tijdelijke aanduiding voor voettekst 4"/>
          <p:cNvSpPr>
            <a:spLocks noGrp="1"/>
          </p:cNvSpPr>
          <p:nvPr>
            <p:ph type="ftr" sz="quarter" idx="3"/>
          </p:nvPr>
        </p:nvSpPr>
        <p:spPr>
          <a:xfrm>
            <a:off x="6033600" y="6210000"/>
            <a:ext cx="4993200" cy="648000"/>
          </a:xfrm>
          <a:prstGeom prst="rect">
            <a:avLst/>
          </a:prstGeom>
        </p:spPr>
        <p:txBody>
          <a:bodyPr vert="horz" lIns="0" tIns="0" rIns="180000" bIns="0" rtlCol="0" anchor="ctr"/>
          <a:lstStyle>
            <a:lvl1pPr algn="r">
              <a:defRPr lang="en-US" dirty="0" smtClean="0">
                <a:solidFill>
                  <a:srgbClr val="000000"/>
                </a:solidFill>
              </a:defRPr>
            </a:lvl1pPr>
          </a:lstStyle>
          <a:p>
            <a:endParaRPr lang="sv-SE" dirty="0"/>
          </a:p>
        </p:txBody>
      </p:sp>
    </p:spTree>
    <p:extLst>
      <p:ext uri="{BB962C8B-B14F-4D97-AF65-F5344CB8AC3E}">
        <p14:creationId xmlns:p14="http://schemas.microsoft.com/office/powerpoint/2010/main" val="4242466921"/>
      </p:ext>
    </p:extLst>
  </p:cSld>
  <p:clrMap bg1="lt1" tx1="dk1" bg2="lt2" tx2="dk2" accent1="accent1" accent2="accent2" accent3="accent3" accent4="accent4" accent5="accent5" accent6="accent6" hlink="hlink" folHlink="folHlink"/>
  <p:sldLayoutIdLst>
    <p:sldLayoutId id="2147483652" r:id="rId1"/>
    <p:sldLayoutId id="2147483653" r:id="rId2"/>
  </p:sldLayoutIdLst>
  <p:hf sldNum="0" hdr="0" dt="0"/>
  <p:txStyles>
    <p:titleStyle>
      <a:lvl1pPr algn="l" defTabSz="914400" rtl="0" eaLnBrk="1" latinLnBrk="0" hangingPunct="1">
        <a:lnSpc>
          <a:spcPct val="100000"/>
        </a:lnSpc>
        <a:spcBef>
          <a:spcPct val="0"/>
        </a:spcBef>
        <a:buNone/>
        <a:defRPr sz="4000" kern="1200" baseline="0">
          <a:solidFill>
            <a:srgbClr val="000000"/>
          </a:solidFill>
          <a:latin typeface="Arial" charset="0"/>
          <a:ea typeface="+mj-ea"/>
          <a:cs typeface="+mj-cs"/>
        </a:defRPr>
      </a:lvl1pPr>
    </p:titleStyle>
    <p:bodyStyle>
      <a:lvl1pPr marL="228600" indent="-228600" algn="l" defTabSz="914400" rtl="0" eaLnBrk="1" latinLnBrk="0" hangingPunct="1">
        <a:lnSpc>
          <a:spcPct val="100000"/>
        </a:lnSpc>
        <a:spcBef>
          <a:spcPts val="1000"/>
        </a:spcBef>
        <a:buFont typeface="Arial"/>
        <a:buChar char="•"/>
        <a:defRPr sz="2400" kern="1200" baseline="0">
          <a:solidFill>
            <a:srgbClr val="000000"/>
          </a:solidFill>
          <a:latin typeface="Arial" charset="0"/>
          <a:ea typeface="+mn-ea"/>
          <a:cs typeface="+mn-cs"/>
        </a:defRPr>
      </a:lvl1pPr>
      <a:lvl2pPr marL="685800" indent="-228600" algn="l" defTabSz="914400" rtl="0" eaLnBrk="1" latinLnBrk="0" hangingPunct="1">
        <a:lnSpc>
          <a:spcPct val="100000"/>
        </a:lnSpc>
        <a:spcBef>
          <a:spcPts val="500"/>
        </a:spcBef>
        <a:buFont typeface="Arial"/>
        <a:buChar char="•"/>
        <a:defRPr sz="2400" kern="1200" baseline="0">
          <a:solidFill>
            <a:srgbClr val="000000"/>
          </a:solidFill>
          <a:latin typeface="Arial" charset="0"/>
          <a:ea typeface="+mn-ea"/>
          <a:cs typeface="+mn-cs"/>
        </a:defRPr>
      </a:lvl2pPr>
      <a:lvl3pPr marL="1143000" indent="-228600" algn="l" defTabSz="914400" rtl="0" eaLnBrk="1" latinLnBrk="0" hangingPunct="1">
        <a:lnSpc>
          <a:spcPct val="100000"/>
        </a:lnSpc>
        <a:spcBef>
          <a:spcPts val="500"/>
        </a:spcBef>
        <a:buFont typeface="Arial"/>
        <a:buChar char="•"/>
        <a:defRPr sz="2000" kern="1200" baseline="0">
          <a:solidFill>
            <a:srgbClr val="000000"/>
          </a:solidFill>
          <a:latin typeface="Arial" charset="0"/>
          <a:ea typeface="+mn-ea"/>
          <a:cs typeface="+mn-cs"/>
        </a:defRPr>
      </a:lvl3pPr>
      <a:lvl4pPr marL="1600200" indent="-228600" algn="l" defTabSz="914400" rtl="0" eaLnBrk="1" latinLnBrk="0" hangingPunct="1">
        <a:lnSpc>
          <a:spcPct val="100000"/>
        </a:lnSpc>
        <a:spcBef>
          <a:spcPts val="500"/>
        </a:spcBef>
        <a:buFont typeface="Arial"/>
        <a:buChar char="•"/>
        <a:defRPr sz="1800" kern="1200" baseline="0">
          <a:solidFill>
            <a:srgbClr val="000000"/>
          </a:solidFill>
          <a:latin typeface="Arial" charset="0"/>
          <a:ea typeface="+mn-ea"/>
          <a:cs typeface="+mn-cs"/>
        </a:defRPr>
      </a:lvl4pPr>
      <a:lvl5pPr marL="2057400" indent="-228600" algn="l" defTabSz="914400" rtl="0" eaLnBrk="1" latinLnBrk="0" hangingPunct="1">
        <a:lnSpc>
          <a:spcPct val="100000"/>
        </a:lnSpc>
        <a:spcBef>
          <a:spcPts val="500"/>
        </a:spcBef>
        <a:buFont typeface="Arial"/>
        <a:buChar char="•"/>
        <a:defRPr sz="1800" kern="1200" baseline="0">
          <a:solidFill>
            <a:srgbClr val="000000"/>
          </a:solidFill>
          <a:latin typeface="Arial"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042">
          <p15:clr>
            <a:srgbClr val="F26B43"/>
          </p15:clr>
        </p15:guide>
        <p15:guide id="2" pos="7319">
          <p15:clr>
            <a:srgbClr val="F26B43"/>
          </p15:clr>
        </p15:guide>
        <p15:guide id="3" orient="horz" pos="3857">
          <p15:clr>
            <a:srgbClr val="F26B43"/>
          </p15:clr>
        </p15:guide>
        <p15:guide id="4" pos="362">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24.png"/><Relationship Id="rId12" Type="http://schemas.openxmlformats.org/officeDocument/2006/relationships/image" Target="../media/image23.png"/><Relationship Id="rId17" Type="http://schemas.openxmlformats.org/officeDocument/2006/relationships/hyperlink" Target="http://omniweb.gsfc.nasa.gov/" TargetMode="External"/><Relationship Id="rId2" Type="http://schemas.openxmlformats.org/officeDocument/2006/relationships/notesSlide" Target="../notesSlides/notesSlide9.xml"/><Relationship Id="rId16" Type="http://schemas.openxmlformats.org/officeDocument/2006/relationships/image" Target="../media/image28.png"/><Relationship Id="rId1" Type="http://schemas.openxmlformats.org/officeDocument/2006/relationships/slideLayout" Target="../slideLayouts/slideLayout2.xml"/><Relationship Id="rId11" Type="http://schemas.openxmlformats.org/officeDocument/2006/relationships/image" Target="../media/image22.png"/><Relationship Id="rId15" Type="http://schemas.openxmlformats.org/officeDocument/2006/relationships/image" Target="../media/image27.png"/><Relationship Id="rId10" Type="http://schemas.openxmlformats.org/officeDocument/2006/relationships/image" Target="../media/image21.png"/><Relationship Id="rId9" Type="http://schemas.openxmlformats.org/officeDocument/2006/relationships/image" Target="../media/image20.jpeg"/><Relationship Id="rId14" Type="http://schemas.openxmlformats.org/officeDocument/2006/relationships/image" Target="../media/image26.png"/></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1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hyperlink" Target="https://agupubs.onlinelibrary.wiley.com/doi/full/10.1029/2002JA009707"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34.jpeg"/></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37.jpeg"/><Relationship Id="rId4" Type="http://schemas.openxmlformats.org/officeDocument/2006/relationships/image" Target="../media/image36.jpeg"/></Relationships>
</file>

<file path=ppt/slides/_rels/slide1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1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41.jpeg"/></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43.png"/><Relationship Id="rId4" Type="http://schemas.openxmlformats.org/officeDocument/2006/relationships/image" Target="../media/image42.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2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hyperlink" Target="https://swe.ssa.esa.int/machine-learning-in-support-of-space-weather-prediction" TargetMode="External"/><Relationship Id="rId5" Type="http://schemas.openxmlformats.org/officeDocument/2006/relationships/image" Target="../media/image51.png"/><Relationship Id="rId4" Type="http://schemas.openxmlformats.org/officeDocument/2006/relationships/image" Target="../media/image50.png"/></Relationships>
</file>

<file path=ppt/slides/_rels/slide25.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53.tif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2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5.jpeg"/><Relationship Id="rId4" Type="http://schemas.openxmlformats.org/officeDocument/2006/relationships/image" Target="../media/image4.jpeg"/></Relationships>
</file>

<file path=ppt/slides/_rels/slide30.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59.png"/><Relationship Id="rId4" Type="http://schemas.openxmlformats.org/officeDocument/2006/relationships/image" Target="../media/image58.png"/></Relationships>
</file>

<file path=ppt/slides/_rels/slide31.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60.emf"/><Relationship Id="rId7" Type="http://schemas.openxmlformats.org/officeDocument/2006/relationships/image" Target="../media/image62.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210.png"/><Relationship Id="rId5" Type="http://schemas.openxmlformats.org/officeDocument/2006/relationships/image" Target="../media/image20.png"/><Relationship Id="rId4" Type="http://schemas.openxmlformats.org/officeDocument/2006/relationships/image" Target="../media/image61.jpeg"/><Relationship Id="rId9" Type="http://schemas.openxmlformats.org/officeDocument/2006/relationships/image" Target="../media/image64.emf"/></Relationships>
</file>

<file path=ppt/slides/_rels/slide3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53.png"/><Relationship Id="rId7" Type="http://schemas.openxmlformats.org/officeDocument/2006/relationships/image" Target="../media/image57.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560.png"/><Relationship Id="rId5" Type="http://schemas.openxmlformats.org/officeDocument/2006/relationships/image" Target="../media/image550.png"/><Relationship Id="rId4" Type="http://schemas.openxmlformats.org/officeDocument/2006/relationships/image" Target="../media/image54.png"/></Relationships>
</file>

<file path=ppt/slides/_rels/slide3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70.emf"/><Relationship Id="rId5" Type="http://schemas.openxmlformats.org/officeDocument/2006/relationships/image" Target="../media/image69.emf"/><Relationship Id="rId4" Type="http://schemas.openxmlformats.org/officeDocument/2006/relationships/image" Target="../media/image68.emf"/></Relationships>
</file>

<file path=ppt/slides/_rels/slide3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2.xml"/><Relationship Id="rId4" Type="http://schemas.openxmlformats.org/officeDocument/2006/relationships/image" Target="../media/image73.png"/></Relationships>
</file>

<file path=ppt/slides/_rels/slide36.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80.png"/><Relationship Id="rId4" Type="http://schemas.openxmlformats.org/officeDocument/2006/relationships/image" Target="../media/image79.png"/></Relationships>
</file>

<file path=ppt/slides/_rels/slide39.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9.jpeg"/><Relationship Id="rId5" Type="http://schemas.openxmlformats.org/officeDocument/2006/relationships/image" Target="../media/image8.png"/><Relationship Id="rId4" Type="http://schemas.openxmlformats.org/officeDocument/2006/relationships/image" Target="../media/image7.jpeg"/></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hyperlink" Target="https://fdl.ai/" TargetMode="External"/><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9.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9B42B9-2C4A-434B-810C-97BD7591E6D4}"/>
              </a:ext>
            </a:extLst>
          </p:cNvPr>
          <p:cNvSpPr>
            <a:spLocks noGrp="1"/>
          </p:cNvSpPr>
          <p:nvPr>
            <p:ph type="ctrTitle"/>
          </p:nvPr>
        </p:nvSpPr>
        <p:spPr>
          <a:xfrm>
            <a:off x="-75304" y="1165738"/>
            <a:ext cx="6671314" cy="1847626"/>
          </a:xfrm>
        </p:spPr>
        <p:txBody>
          <a:bodyPr>
            <a:normAutofit/>
          </a:bodyPr>
          <a:lstStyle/>
          <a:p>
            <a:pPr algn="ctr"/>
            <a:r>
              <a:rPr lang="en-US" dirty="0"/>
              <a:t>Advancements on</a:t>
            </a:r>
            <a:br>
              <a:rPr lang="en-US" dirty="0"/>
            </a:br>
            <a:r>
              <a:rPr lang="en-US" dirty="0"/>
              <a:t>AI for Heliophysics and Space Weather</a:t>
            </a:r>
          </a:p>
        </p:txBody>
      </p:sp>
      <p:sp>
        <p:nvSpPr>
          <p:cNvPr id="4" name="Text Placeholder 3">
            <a:extLst>
              <a:ext uri="{FF2B5EF4-FFF2-40B4-BE49-F238E27FC236}">
                <a16:creationId xmlns:a16="http://schemas.microsoft.com/office/drawing/2014/main" id="{E75DD875-1502-9F4F-B75E-289A7CE3193E}"/>
              </a:ext>
            </a:extLst>
          </p:cNvPr>
          <p:cNvSpPr>
            <a:spLocks noGrp="1"/>
          </p:cNvSpPr>
          <p:nvPr>
            <p:ph type="body" sz="quarter" idx="13"/>
          </p:nvPr>
        </p:nvSpPr>
        <p:spPr>
          <a:xfrm>
            <a:off x="39171" y="3663492"/>
            <a:ext cx="6442364" cy="2363448"/>
          </a:xfrm>
        </p:spPr>
        <p:txBody>
          <a:bodyPr>
            <a:normAutofit/>
          </a:bodyPr>
          <a:lstStyle/>
          <a:p>
            <a:pPr algn="ctr"/>
            <a:r>
              <a:rPr lang="en-US" sz="1600" dirty="0">
                <a:solidFill>
                  <a:srgbClr val="000000"/>
                </a:solidFill>
              </a:rPr>
              <a:t>Savvas Raptis</a:t>
            </a:r>
            <a:endParaRPr lang="en-US" sz="1600" baseline="30000" dirty="0">
              <a:solidFill>
                <a:srgbClr val="000000"/>
              </a:solidFill>
            </a:endParaRPr>
          </a:p>
          <a:p>
            <a:pPr algn="ctr"/>
            <a:endParaRPr lang="en-US" sz="1600" baseline="30000" dirty="0">
              <a:solidFill>
                <a:srgbClr val="000000"/>
              </a:solidFill>
            </a:endParaRPr>
          </a:p>
          <a:p>
            <a:pPr algn="ctr"/>
            <a:r>
              <a:rPr lang="en-US" sz="1600" dirty="0">
                <a:solidFill>
                  <a:srgbClr val="000000"/>
                </a:solidFill>
              </a:rPr>
              <a:t>Johns Hopkins University Applied Physics Laboratory (JHU/APL), Laurel, MD, USA</a:t>
            </a:r>
          </a:p>
          <a:p>
            <a:endParaRPr lang="en-US" sz="1600" dirty="0">
              <a:solidFill>
                <a:srgbClr val="000000"/>
              </a:solidFill>
            </a:endParaRPr>
          </a:p>
          <a:p>
            <a:endParaRPr lang="en-US" sz="1600" dirty="0">
              <a:solidFill>
                <a:srgbClr val="000000"/>
              </a:solidFill>
            </a:endParaRPr>
          </a:p>
          <a:p>
            <a:r>
              <a:rPr lang="en-US" u="sng" dirty="0">
                <a:solidFill>
                  <a:srgbClr val="000000"/>
                </a:solidFill>
              </a:rPr>
              <a:t>Thanks to my co-workers</a:t>
            </a:r>
            <a:r>
              <a:rPr lang="en-US" dirty="0">
                <a:solidFill>
                  <a:srgbClr val="000000"/>
                </a:solidFill>
              </a:rPr>
              <a:t>: Drew turner, Vicki Toy-</a:t>
            </a:r>
            <a:r>
              <a:rPr lang="en-US" dirty="0" err="1">
                <a:solidFill>
                  <a:srgbClr val="000000"/>
                </a:solidFill>
              </a:rPr>
              <a:t>Edens</a:t>
            </a:r>
            <a:r>
              <a:rPr lang="en-US" dirty="0">
                <a:solidFill>
                  <a:srgbClr val="000000"/>
                </a:solidFill>
              </a:rPr>
              <a:t>, George Clark, Jon </a:t>
            </a:r>
            <a:r>
              <a:rPr lang="en-US" dirty="0" err="1">
                <a:solidFill>
                  <a:srgbClr val="000000"/>
                </a:solidFill>
              </a:rPr>
              <a:t>Vandegriff</a:t>
            </a:r>
            <a:r>
              <a:rPr lang="en-US" dirty="0">
                <a:solidFill>
                  <a:srgbClr val="000000"/>
                </a:solidFill>
              </a:rPr>
              <a:t>, Manolis </a:t>
            </a:r>
            <a:r>
              <a:rPr lang="en-US" dirty="0" err="1">
                <a:solidFill>
                  <a:srgbClr val="000000"/>
                </a:solidFill>
              </a:rPr>
              <a:t>Georgoulis</a:t>
            </a:r>
            <a:r>
              <a:rPr lang="en-US" dirty="0">
                <a:solidFill>
                  <a:srgbClr val="000000"/>
                </a:solidFill>
              </a:rPr>
              <a:t>, </a:t>
            </a:r>
            <a:r>
              <a:rPr lang="en-US" dirty="0" err="1">
                <a:solidFill>
                  <a:srgbClr val="000000"/>
                </a:solidFill>
              </a:rPr>
              <a:t>Wenli</a:t>
            </a:r>
            <a:r>
              <a:rPr lang="en-US" dirty="0">
                <a:solidFill>
                  <a:srgbClr val="000000"/>
                </a:solidFill>
              </a:rPr>
              <a:t> Mo, Michail </a:t>
            </a:r>
            <a:r>
              <a:rPr lang="en-US" dirty="0" err="1">
                <a:solidFill>
                  <a:srgbClr val="000000"/>
                </a:solidFill>
              </a:rPr>
              <a:t>Sitnov</a:t>
            </a:r>
            <a:r>
              <a:rPr lang="en-US" dirty="0">
                <a:solidFill>
                  <a:srgbClr val="000000"/>
                </a:solidFill>
              </a:rPr>
              <a:t>, Harry Arnold, Matt Grey</a:t>
            </a:r>
          </a:p>
        </p:txBody>
      </p:sp>
      <p:sp>
        <p:nvSpPr>
          <p:cNvPr id="6" name="Rectangle 5">
            <a:extLst>
              <a:ext uri="{FF2B5EF4-FFF2-40B4-BE49-F238E27FC236}">
                <a16:creationId xmlns:a16="http://schemas.microsoft.com/office/drawing/2014/main" id="{49CA71CF-1C64-249F-6546-045575077414}"/>
              </a:ext>
            </a:extLst>
          </p:cNvPr>
          <p:cNvSpPr/>
          <p:nvPr/>
        </p:nvSpPr>
        <p:spPr>
          <a:xfrm>
            <a:off x="685800" y="5550097"/>
            <a:ext cx="184731" cy="369332"/>
          </a:xfrm>
          <a:prstGeom prst="rect">
            <a:avLst/>
          </a:prstGeom>
        </p:spPr>
        <p:txBody>
          <a:bodyPr wrap="none">
            <a:spAutoFit/>
          </a:bodyPr>
          <a:lstStyle/>
          <a:p>
            <a:endParaRPr lang="en-US" dirty="0"/>
          </a:p>
        </p:txBody>
      </p:sp>
      <p:pic>
        <p:nvPicPr>
          <p:cNvPr id="7" name="Picture 6">
            <a:extLst>
              <a:ext uri="{FF2B5EF4-FFF2-40B4-BE49-F238E27FC236}">
                <a16:creationId xmlns:a16="http://schemas.microsoft.com/office/drawing/2014/main" id="{5D34D231-6165-B76B-C650-94B947C7A7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96010" y="780866"/>
            <a:ext cx="5480566" cy="5480566"/>
          </a:xfrm>
          <a:prstGeom prst="rect">
            <a:avLst/>
          </a:prstGeom>
        </p:spPr>
      </p:pic>
      <p:sp>
        <p:nvSpPr>
          <p:cNvPr id="8" name="TextBox 7">
            <a:extLst>
              <a:ext uri="{FF2B5EF4-FFF2-40B4-BE49-F238E27FC236}">
                <a16:creationId xmlns:a16="http://schemas.microsoft.com/office/drawing/2014/main" id="{503F6E2F-A8FE-7CB8-D33E-A22C3DF5AA1D}"/>
              </a:ext>
            </a:extLst>
          </p:cNvPr>
          <p:cNvSpPr txBox="1"/>
          <p:nvPr/>
        </p:nvSpPr>
        <p:spPr>
          <a:xfrm>
            <a:off x="10484473" y="6261432"/>
            <a:ext cx="1592103" cy="276999"/>
          </a:xfrm>
          <a:prstGeom prst="rect">
            <a:avLst/>
          </a:prstGeom>
          <a:noFill/>
        </p:spPr>
        <p:txBody>
          <a:bodyPr wrap="none" rtlCol="0">
            <a:spAutoFit/>
          </a:bodyPr>
          <a:lstStyle/>
          <a:p>
            <a:pPr algn="ctr"/>
            <a:r>
              <a:rPr lang="en-US" sz="1200" dirty="0">
                <a:solidFill>
                  <a:srgbClr val="000000"/>
                </a:solidFill>
              </a:rPr>
              <a:t>Made with DALL-E 3</a:t>
            </a:r>
          </a:p>
        </p:txBody>
      </p:sp>
      <p:sp>
        <p:nvSpPr>
          <p:cNvPr id="3" name="TextBox 2">
            <a:extLst>
              <a:ext uri="{FF2B5EF4-FFF2-40B4-BE49-F238E27FC236}">
                <a16:creationId xmlns:a16="http://schemas.microsoft.com/office/drawing/2014/main" id="{099CF141-654B-2433-9B9B-C3063EC88304}"/>
              </a:ext>
            </a:extLst>
          </p:cNvPr>
          <p:cNvSpPr txBox="1"/>
          <p:nvPr/>
        </p:nvSpPr>
        <p:spPr>
          <a:xfrm>
            <a:off x="-75304" y="6563209"/>
            <a:ext cx="7382149" cy="292388"/>
          </a:xfrm>
          <a:prstGeom prst="rect">
            <a:avLst/>
          </a:prstGeom>
          <a:noFill/>
        </p:spPr>
        <p:txBody>
          <a:bodyPr wrap="none" rtlCol="0">
            <a:spAutoFit/>
          </a:bodyPr>
          <a:lstStyle/>
          <a:p>
            <a:r>
              <a:rPr lang="en-US" sz="1300" dirty="0">
                <a:solidFill>
                  <a:srgbClr val="000000"/>
                </a:solidFill>
              </a:rPr>
              <a:t>Special thanks to Giovanni </a:t>
            </a:r>
            <a:r>
              <a:rPr lang="en-US" sz="1300" dirty="0" err="1">
                <a:solidFill>
                  <a:srgbClr val="000000"/>
                </a:solidFill>
              </a:rPr>
              <a:t>Lapenta</a:t>
            </a:r>
            <a:r>
              <a:rPr lang="en-US" sz="1300" dirty="0">
                <a:solidFill>
                  <a:srgbClr val="000000"/>
                </a:solidFill>
              </a:rPr>
              <a:t> who introduced me to this topic when I was a master student.</a:t>
            </a:r>
          </a:p>
        </p:txBody>
      </p:sp>
    </p:spTree>
    <p:extLst>
      <p:ext uri="{BB962C8B-B14F-4D97-AF65-F5344CB8AC3E}">
        <p14:creationId xmlns:p14="http://schemas.microsoft.com/office/powerpoint/2010/main" val="22671977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FDCE88-1315-0E36-D95A-4BE9ABBD6281}"/>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2794E9D-08D8-263B-F6E3-FB77D5A86BD7}"/>
              </a:ext>
            </a:extLst>
          </p:cNvPr>
          <p:cNvSpPr>
            <a:spLocks noGrp="1"/>
          </p:cNvSpPr>
          <p:nvPr>
            <p:ph idx="1"/>
          </p:nvPr>
        </p:nvSpPr>
        <p:spPr>
          <a:xfrm>
            <a:off x="420914" y="-1"/>
            <a:ext cx="11196286" cy="6858001"/>
          </a:xfrm>
        </p:spPr>
        <p:txBody>
          <a:bodyPr anchor="ctr">
            <a:normAutofit/>
          </a:bodyPr>
          <a:lstStyle/>
          <a:p>
            <a:pPr marL="0" indent="0" algn="ctr">
              <a:buNone/>
            </a:pPr>
            <a:r>
              <a:rPr lang="en-US" sz="3600" dirty="0"/>
              <a:t>Highlighting</a:t>
            </a:r>
          </a:p>
          <a:p>
            <a:pPr marL="0" indent="0" algn="ctr">
              <a:buNone/>
            </a:pPr>
            <a:r>
              <a:rPr lang="en-US" sz="3600" dirty="0"/>
              <a:t>Recent Results</a:t>
            </a:r>
          </a:p>
        </p:txBody>
      </p:sp>
      <p:sp>
        <p:nvSpPr>
          <p:cNvPr id="3" name="TextBox 2">
            <a:extLst>
              <a:ext uri="{FF2B5EF4-FFF2-40B4-BE49-F238E27FC236}">
                <a16:creationId xmlns:a16="http://schemas.microsoft.com/office/drawing/2014/main" id="{0FB4FBCD-E99D-BB13-C75D-687D5E8C813A}"/>
              </a:ext>
            </a:extLst>
          </p:cNvPr>
          <p:cNvSpPr txBox="1"/>
          <p:nvPr/>
        </p:nvSpPr>
        <p:spPr>
          <a:xfrm>
            <a:off x="0" y="6327058"/>
            <a:ext cx="8020144" cy="323165"/>
          </a:xfrm>
          <a:prstGeom prst="rect">
            <a:avLst/>
          </a:prstGeom>
          <a:noFill/>
        </p:spPr>
        <p:txBody>
          <a:bodyPr wrap="none" rtlCol="0">
            <a:spAutoFit/>
          </a:bodyPr>
          <a:lstStyle/>
          <a:p>
            <a:r>
              <a:rPr lang="en-US" sz="1500" i="1" dirty="0">
                <a:solidFill>
                  <a:srgbClr val="000000"/>
                </a:solidFill>
              </a:rPr>
              <a:t>Note</a:t>
            </a:r>
            <a:r>
              <a:rPr lang="en-US" sz="1500" dirty="0">
                <a:solidFill>
                  <a:srgbClr val="000000"/>
                </a:solidFill>
              </a:rPr>
              <a:t>: I won’t show much on solar since the upcoming talks are going cover a significant part</a:t>
            </a:r>
          </a:p>
        </p:txBody>
      </p:sp>
      <p:sp>
        <p:nvSpPr>
          <p:cNvPr id="5" name="TextBox 4">
            <a:extLst>
              <a:ext uri="{FF2B5EF4-FFF2-40B4-BE49-F238E27FC236}">
                <a16:creationId xmlns:a16="http://schemas.microsoft.com/office/drawing/2014/main" id="{B6708A6E-61D5-27DB-7F11-F61783B62F91}"/>
              </a:ext>
            </a:extLst>
          </p:cNvPr>
          <p:cNvSpPr txBox="1"/>
          <p:nvPr/>
        </p:nvSpPr>
        <p:spPr>
          <a:xfrm>
            <a:off x="1459706" y="334507"/>
            <a:ext cx="9272588" cy="1754326"/>
          </a:xfrm>
          <a:prstGeom prst="rect">
            <a:avLst/>
          </a:prstGeom>
          <a:noFill/>
        </p:spPr>
        <p:txBody>
          <a:bodyPr wrap="square">
            <a:spAutoFit/>
          </a:bodyPr>
          <a:lstStyle/>
          <a:p>
            <a:r>
              <a:rPr lang="en-US" u="sng" dirty="0">
                <a:solidFill>
                  <a:srgbClr val="000000"/>
                </a:solidFill>
              </a:rPr>
              <a:t>Assumptions: </a:t>
            </a:r>
          </a:p>
          <a:p>
            <a:pPr marL="800100" lvl="1" indent="-342900">
              <a:buFont typeface="+mj-lt"/>
              <a:buAutoNum type="arabicPeriod"/>
            </a:pPr>
            <a:r>
              <a:rPr lang="en-US" dirty="0">
                <a:solidFill>
                  <a:srgbClr val="000000"/>
                </a:solidFill>
              </a:rPr>
              <a:t>Familiarity with ML concepts (e.g., supervised/unsupervised learning, neural networks, accuracy metrics, LSTMs etc.) </a:t>
            </a:r>
          </a:p>
          <a:p>
            <a:pPr marL="800100" lvl="1" indent="-342900">
              <a:buFont typeface="+mj-lt"/>
              <a:buAutoNum type="arabicPeriod"/>
            </a:pPr>
            <a:endParaRPr lang="en-US" dirty="0">
              <a:solidFill>
                <a:srgbClr val="000000"/>
              </a:solidFill>
            </a:endParaRPr>
          </a:p>
          <a:p>
            <a:pPr marL="800100" lvl="1" indent="-342900">
              <a:buFont typeface="+mj-lt"/>
              <a:buAutoNum type="arabicPeriod"/>
            </a:pPr>
            <a:r>
              <a:rPr lang="en-US" dirty="0">
                <a:solidFill>
                  <a:srgbClr val="000000"/>
                </a:solidFill>
              </a:rPr>
              <a:t>Basic understanding of space and solar physics (</a:t>
            </a:r>
            <a:r>
              <a:rPr lang="en-US" i="1" dirty="0">
                <a:solidFill>
                  <a:srgbClr val="000000"/>
                </a:solidFill>
              </a:rPr>
              <a:t>Note</a:t>
            </a:r>
            <a:r>
              <a:rPr lang="en-US" dirty="0">
                <a:solidFill>
                  <a:srgbClr val="000000"/>
                </a:solidFill>
              </a:rPr>
              <a:t>: This might not be a smart choice, so I’ll try to keep it simple)</a:t>
            </a:r>
          </a:p>
        </p:txBody>
      </p:sp>
      <p:sp>
        <p:nvSpPr>
          <p:cNvPr id="7" name="TextBox 6">
            <a:extLst>
              <a:ext uri="{FF2B5EF4-FFF2-40B4-BE49-F238E27FC236}">
                <a16:creationId xmlns:a16="http://schemas.microsoft.com/office/drawing/2014/main" id="{1C0BFA8F-9CA1-D166-2C0A-DF9D45A65941}"/>
              </a:ext>
            </a:extLst>
          </p:cNvPr>
          <p:cNvSpPr txBox="1"/>
          <p:nvPr/>
        </p:nvSpPr>
        <p:spPr>
          <a:xfrm>
            <a:off x="1459706" y="4769168"/>
            <a:ext cx="9607826" cy="830997"/>
          </a:xfrm>
          <a:prstGeom prst="rect">
            <a:avLst/>
          </a:prstGeom>
          <a:noFill/>
        </p:spPr>
        <p:txBody>
          <a:bodyPr wrap="square">
            <a:spAutoFit/>
          </a:bodyPr>
          <a:lstStyle/>
          <a:p>
            <a:r>
              <a:rPr lang="en-US" sz="1600" b="1" dirty="0">
                <a:solidFill>
                  <a:srgbClr val="000000"/>
                </a:solidFill>
                <a:latin typeface="Arial" panose="020B0604020202020204" pitchFamily="34" charset="0"/>
                <a:cs typeface="Arial" panose="020B0604020202020204" pitchFamily="34" charset="0"/>
              </a:rPr>
              <a:t>Space Weather:</a:t>
            </a:r>
            <a:r>
              <a:rPr lang="en-US" sz="1600" dirty="0">
                <a:solidFill>
                  <a:srgbClr val="000000"/>
                </a:solidFill>
                <a:latin typeface="Arial" panose="020B0604020202020204" pitchFamily="34" charset="0"/>
                <a:cs typeface="Arial" panose="020B0604020202020204" pitchFamily="34" charset="0"/>
              </a:rPr>
              <a:t> Energetic phenomena mostly from the Sun, affecting Earth and its technology.</a:t>
            </a:r>
            <a:endParaRPr lang="en-US" sz="1600" b="1" dirty="0">
              <a:solidFill>
                <a:srgbClr val="000000"/>
              </a:solidFill>
              <a:latin typeface="Arial" panose="020B0604020202020204" pitchFamily="34" charset="0"/>
              <a:cs typeface="Arial" panose="020B0604020202020204" pitchFamily="34" charset="0"/>
            </a:endParaRPr>
          </a:p>
          <a:p>
            <a:r>
              <a:rPr lang="en-US" sz="1600" b="1" dirty="0">
                <a:solidFill>
                  <a:srgbClr val="000000"/>
                </a:solidFill>
                <a:latin typeface="Arial" panose="020B0604020202020204" pitchFamily="34" charset="0"/>
                <a:cs typeface="Arial" panose="020B0604020202020204" pitchFamily="34" charset="0"/>
              </a:rPr>
              <a:t>Heliophysics:</a:t>
            </a:r>
            <a:r>
              <a:rPr lang="en-US" sz="1600" dirty="0">
                <a:solidFill>
                  <a:srgbClr val="000000"/>
                </a:solidFill>
                <a:latin typeface="Arial" panose="020B0604020202020204" pitchFamily="34" charset="0"/>
                <a:cs typeface="Arial" panose="020B0604020202020204" pitchFamily="34" charset="0"/>
              </a:rPr>
              <a:t> Study of the Sun and its effects on the solar system.</a:t>
            </a:r>
          </a:p>
          <a:p>
            <a:r>
              <a:rPr lang="en-US" sz="1600" b="1" i="0" u="none" strike="noStrike" dirty="0">
                <a:solidFill>
                  <a:srgbClr val="000000"/>
                </a:solidFill>
                <a:effectLst/>
                <a:latin typeface="Arial" panose="020B0604020202020204" pitchFamily="34" charset="0"/>
                <a:cs typeface="Arial" panose="020B0604020202020204" pitchFamily="34" charset="0"/>
              </a:rPr>
              <a:t>Plasma Environments Around Earth: </a:t>
            </a:r>
            <a:r>
              <a:rPr lang="en-US" sz="1600" b="0" i="0" u="none" strike="noStrike" dirty="0">
                <a:solidFill>
                  <a:srgbClr val="000000"/>
                </a:solidFill>
                <a:effectLst/>
                <a:latin typeface="Arial" panose="020B0604020202020204" pitchFamily="34" charset="0"/>
                <a:cs typeface="Arial" panose="020B0604020202020204" pitchFamily="34" charset="0"/>
              </a:rPr>
              <a:t>Distinct regions shaped by Earth's magnetic field and solar wind</a:t>
            </a:r>
            <a:endParaRPr lang="en-US" sz="1600" dirty="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544148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EE50E5-EF4B-5B8B-320F-A2989B3C448D}"/>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598F0F3F-62F2-F377-9C7B-6A50F762CC41}"/>
              </a:ext>
            </a:extLst>
          </p:cNvPr>
          <p:cNvSpPr>
            <a:spLocks noGrp="1"/>
          </p:cNvSpPr>
          <p:nvPr>
            <p:ph type="title"/>
          </p:nvPr>
        </p:nvSpPr>
        <p:spPr>
          <a:xfrm>
            <a:off x="576000" y="207037"/>
            <a:ext cx="11041200" cy="494003"/>
          </a:xfrm>
        </p:spPr>
        <p:txBody>
          <a:bodyPr>
            <a:normAutofit/>
          </a:bodyPr>
          <a:lstStyle/>
          <a:p>
            <a:pPr algn="ctr"/>
            <a:r>
              <a:rPr lang="en-US" dirty="0"/>
              <a:t>Problem: What are the near-earth solar wind conditions?</a:t>
            </a:r>
          </a:p>
        </p:txBody>
      </p:sp>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B3F0ADC2-2F65-C4ED-945C-EE0EB02B13CE}"/>
                  </a:ext>
                </a:extLst>
              </p:cNvPr>
              <p:cNvSpPr txBox="1"/>
              <p:nvPr/>
            </p:nvSpPr>
            <p:spPr>
              <a:xfrm>
                <a:off x="0" y="6404742"/>
                <a:ext cx="1212319" cy="24622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1000" b="0" i="1" smtClean="0">
                              <a:solidFill>
                                <a:srgbClr val="000000"/>
                              </a:solidFill>
                              <a:latin typeface="Cambria Math" panose="02040503050406030204" pitchFamily="18" charset="0"/>
                            </a:rPr>
                          </m:ctrlPr>
                        </m:sSubPr>
                        <m:e>
                          <m:r>
                            <a:rPr lang="en-US" sz="1000" b="0" i="1" smtClean="0">
                              <a:solidFill>
                                <a:srgbClr val="000000"/>
                              </a:solidFill>
                              <a:latin typeface="Cambria Math" panose="02040503050406030204" pitchFamily="18" charset="0"/>
                            </a:rPr>
                            <m:t>𝑅</m:t>
                          </m:r>
                        </m:e>
                        <m:sub>
                          <m:r>
                            <a:rPr lang="en-US" sz="1000" b="0" i="1" smtClean="0">
                              <a:solidFill>
                                <a:srgbClr val="000000"/>
                              </a:solidFill>
                              <a:latin typeface="Cambria Math" panose="02040503050406030204" pitchFamily="18" charset="0"/>
                            </a:rPr>
                            <m:t>𝐸</m:t>
                          </m:r>
                        </m:sub>
                      </m:sSub>
                      <m:r>
                        <a:rPr lang="en-US" sz="1000" b="0" i="1" smtClean="0">
                          <a:solidFill>
                            <a:srgbClr val="000000"/>
                          </a:solidFill>
                          <a:latin typeface="Cambria Math" panose="02040503050406030204" pitchFamily="18" charset="0"/>
                        </a:rPr>
                        <m:t>=6371.2 </m:t>
                      </m:r>
                      <m:d>
                        <m:dPr>
                          <m:begChr m:val="["/>
                          <m:endChr m:val="]"/>
                          <m:ctrlPr>
                            <a:rPr lang="en-US" sz="1000" b="0" i="1" smtClean="0">
                              <a:solidFill>
                                <a:srgbClr val="000000"/>
                              </a:solidFill>
                              <a:latin typeface="Cambria Math" panose="02040503050406030204" pitchFamily="18" charset="0"/>
                            </a:rPr>
                          </m:ctrlPr>
                        </m:dPr>
                        <m:e>
                          <m:r>
                            <a:rPr lang="en-US" sz="1000" b="0" i="1" smtClean="0">
                              <a:solidFill>
                                <a:srgbClr val="000000"/>
                              </a:solidFill>
                              <a:latin typeface="Cambria Math" panose="02040503050406030204" pitchFamily="18" charset="0"/>
                            </a:rPr>
                            <m:t>𝑘𝑚</m:t>
                          </m:r>
                        </m:e>
                      </m:d>
                    </m:oMath>
                  </m:oMathPara>
                </a14:m>
                <a:endParaRPr lang="en-US" sz="1000" dirty="0">
                  <a:solidFill>
                    <a:srgbClr val="000000"/>
                  </a:solidFill>
                </a:endParaRPr>
              </a:p>
            </p:txBody>
          </p:sp>
        </mc:Choice>
        <mc:Fallback xmlns="">
          <p:sp>
            <p:nvSpPr>
              <p:cNvPr id="26" name="TextBox 25">
                <a:extLst>
                  <a:ext uri="{FF2B5EF4-FFF2-40B4-BE49-F238E27FC236}">
                    <a16:creationId xmlns:a16="http://schemas.microsoft.com/office/drawing/2014/main" id="{B3F0ADC2-2F65-C4ED-945C-EE0EB02B13CE}"/>
                  </a:ext>
                </a:extLst>
              </p:cNvPr>
              <p:cNvSpPr txBox="1">
                <a:spLocks noRot="1" noChangeAspect="1" noMove="1" noResize="1" noEditPoints="1" noAdjustHandles="1" noChangeArrowheads="1" noChangeShapeType="1" noTextEdit="1"/>
              </p:cNvSpPr>
              <p:nvPr/>
            </p:nvSpPr>
            <p:spPr>
              <a:xfrm>
                <a:off x="0" y="6404742"/>
                <a:ext cx="1212319" cy="246221"/>
              </a:xfrm>
              <a:prstGeom prst="rect">
                <a:avLst/>
              </a:prstGeom>
              <a:blipFill>
                <a:blip r:embed="rId8"/>
                <a:stretch>
                  <a:fillRect b="-10000"/>
                </a:stretch>
              </a:blipFill>
            </p:spPr>
            <p:txBody>
              <a:bodyPr/>
              <a:lstStyle/>
              <a:p>
                <a:r>
                  <a:rPr lang="en-US">
                    <a:noFill/>
                  </a:rPr>
                  <a:t> </a:t>
                </a:r>
              </a:p>
            </p:txBody>
          </p:sp>
        </mc:Fallback>
      </mc:AlternateContent>
      <p:pic>
        <p:nvPicPr>
          <p:cNvPr id="2" name="Picture 12">
            <a:extLst>
              <a:ext uri="{FF2B5EF4-FFF2-40B4-BE49-F238E27FC236}">
                <a16:creationId xmlns:a16="http://schemas.microsoft.com/office/drawing/2014/main" id="{B68DCE7E-F8D2-A4AD-B85C-9252232DCFB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28822" y="2179377"/>
            <a:ext cx="2152650" cy="212407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EC90F253-4EE5-BAA8-C11B-7CA2E2E3443A}"/>
              </a:ext>
            </a:extLst>
          </p:cNvPr>
          <p:cNvSpPr txBox="1"/>
          <p:nvPr/>
        </p:nvSpPr>
        <p:spPr>
          <a:xfrm>
            <a:off x="5579686" y="2849669"/>
            <a:ext cx="697627" cy="553998"/>
          </a:xfrm>
          <a:prstGeom prst="rect">
            <a:avLst/>
          </a:prstGeom>
          <a:noFill/>
          <a:ln>
            <a:solidFill>
              <a:srgbClr val="FF0000"/>
            </a:solidFill>
          </a:ln>
        </p:spPr>
        <p:txBody>
          <a:bodyPr wrap="none" rtlCol="0">
            <a:spAutoFit/>
          </a:bodyPr>
          <a:lstStyle/>
          <a:p>
            <a:r>
              <a:rPr lang="en-US" sz="1500" dirty="0">
                <a:solidFill>
                  <a:srgbClr val="FF0000"/>
                </a:solidFill>
              </a:rPr>
              <a:t>WIND</a:t>
            </a:r>
          </a:p>
          <a:p>
            <a:pPr algn="ctr"/>
            <a:r>
              <a:rPr lang="en-US" sz="1500" dirty="0">
                <a:solidFill>
                  <a:srgbClr val="FF0000"/>
                </a:solidFill>
              </a:rPr>
              <a:t>(L1)</a:t>
            </a:r>
            <a:endParaRPr lang="sv-SE" sz="1500" dirty="0">
              <a:solidFill>
                <a:srgbClr val="FF0000"/>
              </a:solidFill>
            </a:endParaRPr>
          </a:p>
        </p:txBody>
      </p:sp>
      <p:sp>
        <p:nvSpPr>
          <p:cNvPr id="5" name="Arc 4">
            <a:extLst>
              <a:ext uri="{FF2B5EF4-FFF2-40B4-BE49-F238E27FC236}">
                <a16:creationId xmlns:a16="http://schemas.microsoft.com/office/drawing/2014/main" id="{F9271294-DB88-BECC-1DC9-4D2841812CED}"/>
              </a:ext>
            </a:extLst>
          </p:cNvPr>
          <p:cNvSpPr/>
          <p:nvPr/>
        </p:nvSpPr>
        <p:spPr>
          <a:xfrm flipH="1">
            <a:off x="8067450" y="1734887"/>
            <a:ext cx="6258560" cy="3464560"/>
          </a:xfrm>
          <a:prstGeom prst="arc">
            <a:avLst>
              <a:gd name="adj1" fmla="val 16207070"/>
              <a:gd name="adj2" fmla="val 5416960"/>
            </a:avLst>
          </a:prstGeom>
          <a:ln w="19050">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sv-SE"/>
          </a:p>
        </p:txBody>
      </p:sp>
      <p:sp>
        <p:nvSpPr>
          <p:cNvPr id="6" name="Arc 5">
            <a:extLst>
              <a:ext uri="{FF2B5EF4-FFF2-40B4-BE49-F238E27FC236}">
                <a16:creationId xmlns:a16="http://schemas.microsoft.com/office/drawing/2014/main" id="{6CDF70F7-1DD5-C69A-2307-183AA5AE1C10}"/>
              </a:ext>
            </a:extLst>
          </p:cNvPr>
          <p:cNvSpPr/>
          <p:nvPr/>
        </p:nvSpPr>
        <p:spPr>
          <a:xfrm flipH="1">
            <a:off x="9190310" y="2314007"/>
            <a:ext cx="6898640" cy="2179320"/>
          </a:xfrm>
          <a:prstGeom prst="arc">
            <a:avLst>
              <a:gd name="adj1" fmla="val 19290334"/>
              <a:gd name="adj2" fmla="val 2329708"/>
            </a:avLst>
          </a:prstGeom>
          <a:ln w="19050">
            <a:solidFill>
              <a:srgbClr val="00B050"/>
            </a:solidFill>
            <a:prstDash val="sysDot"/>
          </a:ln>
        </p:spPr>
        <p:style>
          <a:lnRef idx="3">
            <a:schemeClr val="accent1"/>
          </a:lnRef>
          <a:fillRef idx="0">
            <a:schemeClr val="accent1"/>
          </a:fillRef>
          <a:effectRef idx="2">
            <a:schemeClr val="accent1"/>
          </a:effectRef>
          <a:fontRef idx="minor">
            <a:schemeClr val="tx1"/>
          </a:fontRef>
        </p:style>
        <p:txBody>
          <a:bodyPr rtlCol="0" anchor="ctr"/>
          <a:lstStyle/>
          <a:p>
            <a:pPr algn="ctr"/>
            <a:endParaRPr lang="sv-SE"/>
          </a:p>
        </p:txBody>
      </p:sp>
      <p:sp>
        <p:nvSpPr>
          <p:cNvPr id="7" name="TextBox 6">
            <a:extLst>
              <a:ext uri="{FF2B5EF4-FFF2-40B4-BE49-F238E27FC236}">
                <a16:creationId xmlns:a16="http://schemas.microsoft.com/office/drawing/2014/main" id="{6E3955B3-9D58-DF86-6E34-2035F0A0FDA2}"/>
              </a:ext>
            </a:extLst>
          </p:cNvPr>
          <p:cNvSpPr txBox="1"/>
          <p:nvPr/>
        </p:nvSpPr>
        <p:spPr>
          <a:xfrm>
            <a:off x="10307616" y="2097277"/>
            <a:ext cx="1192955" cy="307777"/>
          </a:xfrm>
          <a:prstGeom prst="rect">
            <a:avLst/>
          </a:prstGeom>
          <a:noFill/>
        </p:spPr>
        <p:txBody>
          <a:bodyPr wrap="none" rtlCol="0">
            <a:spAutoFit/>
          </a:bodyPr>
          <a:lstStyle/>
          <a:p>
            <a:r>
              <a:rPr lang="en-US" sz="1400" dirty="0">
                <a:solidFill>
                  <a:srgbClr val="00B050"/>
                </a:solidFill>
                <a:latin typeface="Garamond" panose="02020404030301010803" pitchFamily="18" charset="0"/>
              </a:rPr>
              <a:t>Magnetopause</a:t>
            </a:r>
            <a:endParaRPr lang="sv-SE" sz="1400" dirty="0">
              <a:solidFill>
                <a:srgbClr val="00B050"/>
              </a:solidFill>
              <a:latin typeface="Garamond" panose="02020404030301010803" pitchFamily="18" charset="0"/>
            </a:endParaRPr>
          </a:p>
        </p:txBody>
      </p:sp>
      <p:sp>
        <p:nvSpPr>
          <p:cNvPr id="8" name="TextBox 7">
            <a:extLst>
              <a:ext uri="{FF2B5EF4-FFF2-40B4-BE49-F238E27FC236}">
                <a16:creationId xmlns:a16="http://schemas.microsoft.com/office/drawing/2014/main" id="{532EF16E-D988-9990-0445-3EE7CBE30040}"/>
              </a:ext>
            </a:extLst>
          </p:cNvPr>
          <p:cNvSpPr txBox="1"/>
          <p:nvPr/>
        </p:nvSpPr>
        <p:spPr>
          <a:xfrm>
            <a:off x="10085129" y="1453998"/>
            <a:ext cx="976614" cy="307777"/>
          </a:xfrm>
          <a:prstGeom prst="rect">
            <a:avLst/>
          </a:prstGeom>
          <a:noFill/>
        </p:spPr>
        <p:txBody>
          <a:bodyPr wrap="none" rtlCol="0">
            <a:spAutoFit/>
          </a:bodyPr>
          <a:lstStyle/>
          <a:p>
            <a:r>
              <a:rPr lang="en-US" sz="1400" dirty="0">
                <a:solidFill>
                  <a:srgbClr val="0070C0"/>
                </a:solidFill>
                <a:latin typeface="Garamond" panose="02020404030301010803" pitchFamily="18" charset="0"/>
              </a:rPr>
              <a:t>Bow Shock</a:t>
            </a:r>
            <a:endParaRPr lang="sv-SE" sz="1400" dirty="0">
              <a:solidFill>
                <a:srgbClr val="0070C0"/>
              </a:solidFill>
              <a:latin typeface="Garamond" panose="02020404030301010803" pitchFamily="18" charset="0"/>
            </a:endParaRPr>
          </a:p>
        </p:txBody>
      </p:sp>
      <p:pic>
        <p:nvPicPr>
          <p:cNvPr id="9" name="Picture 4" descr="ÎÏÎ¿ÏÎ­Î»ÎµÏÎ¼Î± ÎµÎ¹ÎºÏÎ½Î±Ï Î³Î¹Î± circle half black">
            <a:extLst>
              <a:ext uri="{FF2B5EF4-FFF2-40B4-BE49-F238E27FC236}">
                <a16:creationId xmlns:a16="http://schemas.microsoft.com/office/drawing/2014/main" id="{E194235A-C798-7CE4-3334-EFECC144C178}"/>
              </a:ext>
            </a:extLst>
          </p:cNvPr>
          <p:cNvPicPr>
            <a:picLocks noChangeAspect="1" noChangeArrowheads="1"/>
          </p:cNvPicPr>
          <p:nvPr/>
        </p:nvPicPr>
        <p:blipFill>
          <a:blip r:embed="rId10" cstate="hqprint">
            <a:extLst>
              <a:ext uri="{28A0092B-C50C-407E-A947-70E740481C1C}">
                <a14:useLocalDpi xmlns:a14="http://schemas.microsoft.com/office/drawing/2010/main" val="0"/>
              </a:ext>
            </a:extLst>
          </a:blip>
          <a:srcRect/>
          <a:stretch>
            <a:fillRect/>
          </a:stretch>
        </p:blipFill>
        <p:spPr bwMode="auto">
          <a:xfrm>
            <a:off x="10663427" y="3241415"/>
            <a:ext cx="341422" cy="341422"/>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A9739D13-7CA1-116E-B6D7-2565851379F0}"/>
              </a:ext>
            </a:extLst>
          </p:cNvPr>
          <p:cNvSpPr txBox="1"/>
          <p:nvPr/>
        </p:nvSpPr>
        <p:spPr>
          <a:xfrm>
            <a:off x="10869491" y="3088446"/>
            <a:ext cx="584199" cy="307777"/>
          </a:xfrm>
          <a:prstGeom prst="rect">
            <a:avLst/>
          </a:prstGeom>
          <a:noFill/>
        </p:spPr>
        <p:txBody>
          <a:bodyPr wrap="none" rtlCol="0">
            <a:spAutoFit/>
          </a:bodyPr>
          <a:lstStyle/>
          <a:p>
            <a:r>
              <a:rPr lang="en-US" sz="1400" dirty="0">
                <a:solidFill>
                  <a:srgbClr val="000000"/>
                </a:solidFill>
                <a:latin typeface="Garamond" panose="02020404030301010803" pitchFamily="18" charset="0"/>
              </a:rPr>
              <a:t>Earth</a:t>
            </a:r>
            <a:endParaRPr lang="sv-SE" sz="1400" dirty="0">
              <a:solidFill>
                <a:srgbClr val="000000"/>
              </a:solidFill>
              <a:latin typeface="Garamond" panose="02020404030301010803" pitchFamily="18" charset="0"/>
            </a:endParaRPr>
          </a:p>
        </p:txBody>
      </p:sp>
      <p:grpSp>
        <p:nvGrpSpPr>
          <p:cNvPr id="11" name="Group 10">
            <a:extLst>
              <a:ext uri="{FF2B5EF4-FFF2-40B4-BE49-F238E27FC236}">
                <a16:creationId xmlns:a16="http://schemas.microsoft.com/office/drawing/2014/main" id="{4D21CF75-6B98-33D4-D381-65AA7C731F92}"/>
              </a:ext>
            </a:extLst>
          </p:cNvPr>
          <p:cNvGrpSpPr/>
          <p:nvPr/>
        </p:nvGrpSpPr>
        <p:grpSpPr>
          <a:xfrm>
            <a:off x="3206180" y="2352285"/>
            <a:ext cx="1643403" cy="1588532"/>
            <a:chOff x="3233397" y="2258264"/>
            <a:chExt cx="1643403" cy="1588532"/>
          </a:xfrm>
        </p:grpSpPr>
        <p:cxnSp>
          <p:nvCxnSpPr>
            <p:cNvPr id="12" name="Straight Arrow Connector 11">
              <a:extLst>
                <a:ext uri="{FF2B5EF4-FFF2-40B4-BE49-F238E27FC236}">
                  <a16:creationId xmlns:a16="http://schemas.microsoft.com/office/drawing/2014/main" id="{2C52AB04-52E2-F045-46BF-077EB7566CD2}"/>
                </a:ext>
              </a:extLst>
            </p:cNvPr>
            <p:cNvCxnSpPr/>
            <p:nvPr/>
          </p:nvCxnSpPr>
          <p:spPr>
            <a:xfrm>
              <a:off x="3233397" y="2627596"/>
              <a:ext cx="1643403" cy="0"/>
            </a:xfrm>
            <a:prstGeom prst="straightConnector1">
              <a:avLst/>
            </a:prstGeom>
            <a:ln>
              <a:solidFill>
                <a:srgbClr val="FF3B3B"/>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63E5B443-B8AF-CD4A-80A7-12A4294B80E4}"/>
                </a:ext>
              </a:extLst>
            </p:cNvPr>
            <p:cNvCxnSpPr/>
            <p:nvPr/>
          </p:nvCxnSpPr>
          <p:spPr>
            <a:xfrm>
              <a:off x="3233397" y="2779996"/>
              <a:ext cx="1643403" cy="0"/>
            </a:xfrm>
            <a:prstGeom prst="straightConnector1">
              <a:avLst/>
            </a:prstGeom>
            <a:ln>
              <a:solidFill>
                <a:srgbClr val="FF3B3B"/>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CD08D90B-F002-0373-3D46-876FB943FA21}"/>
                </a:ext>
              </a:extLst>
            </p:cNvPr>
            <p:cNvCxnSpPr/>
            <p:nvPr/>
          </p:nvCxnSpPr>
          <p:spPr>
            <a:xfrm>
              <a:off x="3233397" y="2932396"/>
              <a:ext cx="1643403" cy="0"/>
            </a:xfrm>
            <a:prstGeom prst="straightConnector1">
              <a:avLst/>
            </a:prstGeom>
            <a:ln>
              <a:solidFill>
                <a:srgbClr val="FF3B3B"/>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473D34AB-DFD5-8B64-D93B-5A0A22DEB613}"/>
                </a:ext>
              </a:extLst>
            </p:cNvPr>
            <p:cNvCxnSpPr/>
            <p:nvPr/>
          </p:nvCxnSpPr>
          <p:spPr>
            <a:xfrm>
              <a:off x="3233397" y="3084796"/>
              <a:ext cx="1643403" cy="0"/>
            </a:xfrm>
            <a:prstGeom prst="straightConnector1">
              <a:avLst/>
            </a:prstGeom>
            <a:ln>
              <a:solidFill>
                <a:srgbClr val="FF3B3B"/>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CF532802-7BD3-4D15-4BCD-161F6FC4FE70}"/>
                </a:ext>
              </a:extLst>
            </p:cNvPr>
            <p:cNvCxnSpPr/>
            <p:nvPr/>
          </p:nvCxnSpPr>
          <p:spPr>
            <a:xfrm>
              <a:off x="3233397" y="3237196"/>
              <a:ext cx="1643403" cy="0"/>
            </a:xfrm>
            <a:prstGeom prst="straightConnector1">
              <a:avLst/>
            </a:prstGeom>
            <a:ln>
              <a:solidFill>
                <a:srgbClr val="FF3B3B"/>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5FCC90D1-A4CA-D048-5CC9-22DAA5D1BB98}"/>
                </a:ext>
              </a:extLst>
            </p:cNvPr>
            <p:cNvCxnSpPr/>
            <p:nvPr/>
          </p:nvCxnSpPr>
          <p:spPr>
            <a:xfrm>
              <a:off x="3233397" y="3389596"/>
              <a:ext cx="1643403" cy="0"/>
            </a:xfrm>
            <a:prstGeom prst="straightConnector1">
              <a:avLst/>
            </a:prstGeom>
            <a:ln>
              <a:solidFill>
                <a:srgbClr val="FF3B3B"/>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B684932B-6EBB-90E7-A422-C135515487CD}"/>
                </a:ext>
              </a:extLst>
            </p:cNvPr>
            <p:cNvCxnSpPr/>
            <p:nvPr/>
          </p:nvCxnSpPr>
          <p:spPr>
            <a:xfrm>
              <a:off x="3233397" y="3541996"/>
              <a:ext cx="1643403" cy="0"/>
            </a:xfrm>
            <a:prstGeom prst="straightConnector1">
              <a:avLst/>
            </a:prstGeom>
            <a:ln>
              <a:solidFill>
                <a:srgbClr val="FF3B3B"/>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85A8AE2D-3536-09D8-C288-8C2B606F69EC}"/>
                </a:ext>
              </a:extLst>
            </p:cNvPr>
            <p:cNvCxnSpPr/>
            <p:nvPr/>
          </p:nvCxnSpPr>
          <p:spPr>
            <a:xfrm>
              <a:off x="3233397" y="3694396"/>
              <a:ext cx="1643403" cy="0"/>
            </a:xfrm>
            <a:prstGeom prst="straightConnector1">
              <a:avLst/>
            </a:prstGeom>
            <a:ln>
              <a:solidFill>
                <a:srgbClr val="FF3B3B"/>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37DAC245-F21F-0938-8D70-1E573A0376BA}"/>
                </a:ext>
              </a:extLst>
            </p:cNvPr>
            <p:cNvCxnSpPr/>
            <p:nvPr/>
          </p:nvCxnSpPr>
          <p:spPr>
            <a:xfrm>
              <a:off x="3233397" y="3846796"/>
              <a:ext cx="1643403" cy="0"/>
            </a:xfrm>
            <a:prstGeom prst="straightConnector1">
              <a:avLst/>
            </a:prstGeom>
            <a:ln>
              <a:solidFill>
                <a:srgbClr val="FF3B3B"/>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E836F738-F18B-956A-6756-5952DDA30F0B}"/>
                </a:ext>
              </a:extLst>
            </p:cNvPr>
            <p:cNvSpPr txBox="1"/>
            <p:nvPr/>
          </p:nvSpPr>
          <p:spPr>
            <a:xfrm>
              <a:off x="3449637" y="2258264"/>
              <a:ext cx="1261884" cy="369332"/>
            </a:xfrm>
            <a:prstGeom prst="rect">
              <a:avLst/>
            </a:prstGeom>
            <a:noFill/>
          </p:spPr>
          <p:txBody>
            <a:bodyPr wrap="none" rtlCol="0">
              <a:spAutoFit/>
            </a:bodyPr>
            <a:lstStyle/>
            <a:p>
              <a:r>
                <a:rPr lang="en-US" dirty="0">
                  <a:solidFill>
                    <a:srgbClr val="FF3B3B"/>
                  </a:solidFill>
                </a:rPr>
                <a:t>solar wind</a:t>
              </a:r>
            </a:p>
          </p:txBody>
        </p:sp>
      </p:grpSp>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774457BB-93F8-0621-8AA9-E7FF9E8FA6C1}"/>
                  </a:ext>
                </a:extLst>
              </p:cNvPr>
              <p:cNvSpPr txBox="1"/>
              <p:nvPr/>
            </p:nvSpPr>
            <p:spPr>
              <a:xfrm>
                <a:off x="5686425" y="3597106"/>
                <a:ext cx="689484" cy="307777"/>
              </a:xfrm>
              <a:prstGeom prst="rect">
                <a:avLst/>
              </a:prstGeom>
              <a:noFill/>
            </p:spPr>
            <p:txBody>
              <a:bodyPr wrap="none" rtlCol="0">
                <a:spAutoFit/>
              </a:bodyPr>
              <a:lstStyle/>
              <a:p>
                <a:r>
                  <a:rPr lang="en-US" sz="1400" dirty="0">
                    <a:solidFill>
                      <a:srgbClr val="000000"/>
                    </a:solidFill>
                    <a:latin typeface="+mj-lt"/>
                  </a:rPr>
                  <a:t>200</a:t>
                </a:r>
                <a14:m>
                  <m:oMath xmlns:m="http://schemas.openxmlformats.org/officeDocument/2006/math">
                    <m:sSub>
                      <m:sSubPr>
                        <m:ctrlPr>
                          <a:rPr lang="en-US" sz="1400" b="0" i="1" smtClean="0">
                            <a:solidFill>
                              <a:srgbClr val="000000"/>
                            </a:solidFill>
                            <a:latin typeface="Cambria Math" panose="02040503050406030204" pitchFamily="18" charset="0"/>
                          </a:rPr>
                        </m:ctrlPr>
                      </m:sSubPr>
                      <m:e>
                        <m:r>
                          <a:rPr lang="en-US" sz="1400" b="0" i="1" smtClean="0">
                            <a:solidFill>
                              <a:srgbClr val="000000"/>
                            </a:solidFill>
                            <a:latin typeface="Cambria Math" panose="02040503050406030204" pitchFamily="18" charset="0"/>
                          </a:rPr>
                          <m:t>𝑅</m:t>
                        </m:r>
                      </m:e>
                      <m:sub>
                        <m:r>
                          <a:rPr lang="en-US" sz="1400" b="0" i="1" smtClean="0">
                            <a:solidFill>
                              <a:srgbClr val="000000"/>
                            </a:solidFill>
                            <a:latin typeface="Cambria Math" panose="02040503050406030204" pitchFamily="18" charset="0"/>
                          </a:rPr>
                          <m:t>𝐸</m:t>
                        </m:r>
                      </m:sub>
                    </m:sSub>
                  </m:oMath>
                </a14:m>
                <a:endParaRPr lang="en-US" sz="1400" dirty="0">
                  <a:solidFill>
                    <a:srgbClr val="000000"/>
                  </a:solidFill>
                  <a:latin typeface="+mj-lt"/>
                </a:endParaRPr>
              </a:p>
            </p:txBody>
          </p:sp>
        </mc:Choice>
        <mc:Fallback xmlns="">
          <p:sp>
            <p:nvSpPr>
              <p:cNvPr id="22" name="TextBox 21">
                <a:extLst>
                  <a:ext uri="{FF2B5EF4-FFF2-40B4-BE49-F238E27FC236}">
                    <a16:creationId xmlns:a16="http://schemas.microsoft.com/office/drawing/2014/main" id="{774457BB-93F8-0621-8AA9-E7FF9E8FA6C1}"/>
                  </a:ext>
                </a:extLst>
              </p:cNvPr>
              <p:cNvSpPr txBox="1">
                <a:spLocks noRot="1" noChangeAspect="1" noMove="1" noResize="1" noEditPoints="1" noAdjustHandles="1" noChangeArrowheads="1" noChangeShapeType="1" noTextEdit="1"/>
              </p:cNvSpPr>
              <p:nvPr/>
            </p:nvSpPr>
            <p:spPr>
              <a:xfrm>
                <a:off x="5686425" y="3597106"/>
                <a:ext cx="689484" cy="307777"/>
              </a:xfrm>
              <a:prstGeom prst="rect">
                <a:avLst/>
              </a:prstGeom>
              <a:blipFill>
                <a:blip r:embed="rId11"/>
                <a:stretch>
                  <a:fillRect l="-1786" t="-4000" b="-2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A3EB3B4E-A115-D7B7-B1C3-36E590D4C64E}"/>
                  </a:ext>
                </a:extLst>
              </p:cNvPr>
              <p:cNvSpPr txBox="1"/>
              <p:nvPr/>
            </p:nvSpPr>
            <p:spPr>
              <a:xfrm>
                <a:off x="7535857" y="3597106"/>
                <a:ext cx="590098" cy="307777"/>
              </a:xfrm>
              <a:prstGeom prst="rect">
                <a:avLst/>
              </a:prstGeom>
              <a:noFill/>
            </p:spPr>
            <p:txBody>
              <a:bodyPr wrap="none" rtlCol="0">
                <a:spAutoFit/>
              </a:bodyPr>
              <a:lstStyle/>
              <a:p>
                <a:r>
                  <a:rPr lang="en-US" sz="1400" dirty="0">
                    <a:solidFill>
                      <a:srgbClr val="000000"/>
                    </a:solidFill>
                    <a:latin typeface="+mj-lt"/>
                  </a:rPr>
                  <a:t>15</a:t>
                </a:r>
                <a14:m>
                  <m:oMath xmlns:m="http://schemas.openxmlformats.org/officeDocument/2006/math">
                    <m:sSub>
                      <m:sSubPr>
                        <m:ctrlPr>
                          <a:rPr lang="en-US" sz="1400" b="0" i="1" smtClean="0">
                            <a:solidFill>
                              <a:srgbClr val="000000"/>
                            </a:solidFill>
                            <a:latin typeface="Cambria Math" panose="02040503050406030204" pitchFamily="18" charset="0"/>
                          </a:rPr>
                        </m:ctrlPr>
                      </m:sSubPr>
                      <m:e>
                        <m:r>
                          <a:rPr lang="en-US" sz="1400" b="0" i="1" smtClean="0">
                            <a:solidFill>
                              <a:srgbClr val="000000"/>
                            </a:solidFill>
                            <a:latin typeface="Cambria Math" panose="02040503050406030204" pitchFamily="18" charset="0"/>
                          </a:rPr>
                          <m:t>𝑅</m:t>
                        </m:r>
                      </m:e>
                      <m:sub>
                        <m:r>
                          <a:rPr lang="en-US" sz="1400" b="0" i="1" smtClean="0">
                            <a:solidFill>
                              <a:srgbClr val="000000"/>
                            </a:solidFill>
                            <a:latin typeface="Cambria Math" panose="02040503050406030204" pitchFamily="18" charset="0"/>
                          </a:rPr>
                          <m:t>𝐸</m:t>
                        </m:r>
                      </m:sub>
                    </m:sSub>
                  </m:oMath>
                </a14:m>
                <a:endParaRPr lang="en-US" sz="1400" dirty="0">
                  <a:solidFill>
                    <a:srgbClr val="000000"/>
                  </a:solidFill>
                  <a:latin typeface="+mj-lt"/>
                </a:endParaRPr>
              </a:p>
            </p:txBody>
          </p:sp>
        </mc:Choice>
        <mc:Fallback xmlns="">
          <p:sp>
            <p:nvSpPr>
              <p:cNvPr id="23" name="TextBox 22">
                <a:extLst>
                  <a:ext uri="{FF2B5EF4-FFF2-40B4-BE49-F238E27FC236}">
                    <a16:creationId xmlns:a16="http://schemas.microsoft.com/office/drawing/2014/main" id="{A3EB3B4E-A115-D7B7-B1C3-36E590D4C64E}"/>
                  </a:ext>
                </a:extLst>
              </p:cNvPr>
              <p:cNvSpPr txBox="1">
                <a:spLocks noRot="1" noChangeAspect="1" noMove="1" noResize="1" noEditPoints="1" noAdjustHandles="1" noChangeArrowheads="1" noChangeShapeType="1" noTextEdit="1"/>
              </p:cNvSpPr>
              <p:nvPr/>
            </p:nvSpPr>
            <p:spPr>
              <a:xfrm>
                <a:off x="7535857" y="3597106"/>
                <a:ext cx="590098" cy="307777"/>
              </a:xfrm>
              <a:prstGeom prst="rect">
                <a:avLst/>
              </a:prstGeom>
              <a:blipFill>
                <a:blip r:embed="rId12"/>
                <a:stretch>
                  <a:fillRect l="-4255" t="-4000" b="-20000"/>
                </a:stretch>
              </a:blipFill>
            </p:spPr>
            <p:txBody>
              <a:bodyPr/>
              <a:lstStyle/>
              <a:p>
                <a:r>
                  <a:rPr lang="en-US">
                    <a:noFill/>
                  </a:rPr>
                  <a:t> </a:t>
                </a:r>
              </a:p>
            </p:txBody>
          </p:sp>
        </mc:Fallback>
      </mc:AlternateContent>
      <p:cxnSp>
        <p:nvCxnSpPr>
          <p:cNvPr id="24" name="Straight Connector 23">
            <a:extLst>
              <a:ext uri="{FF2B5EF4-FFF2-40B4-BE49-F238E27FC236}">
                <a16:creationId xmlns:a16="http://schemas.microsoft.com/office/drawing/2014/main" id="{CE7D0B1F-B80C-8A7D-D48C-548FF13822BD}"/>
              </a:ext>
            </a:extLst>
          </p:cNvPr>
          <p:cNvCxnSpPr/>
          <p:nvPr/>
        </p:nvCxnSpPr>
        <p:spPr>
          <a:xfrm>
            <a:off x="5579686" y="3890614"/>
            <a:ext cx="5324407" cy="0"/>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DAC13521-77D2-ED0A-AC2B-F0A600324032}"/>
                  </a:ext>
                </a:extLst>
              </p:cNvPr>
              <p:cNvSpPr txBox="1"/>
              <p:nvPr/>
            </p:nvSpPr>
            <p:spPr>
              <a:xfrm>
                <a:off x="10524036" y="3597106"/>
                <a:ext cx="489108" cy="307777"/>
              </a:xfrm>
              <a:prstGeom prst="rect">
                <a:avLst/>
              </a:prstGeom>
              <a:noFill/>
            </p:spPr>
            <p:txBody>
              <a:bodyPr wrap="none" rtlCol="0">
                <a:spAutoFit/>
              </a:bodyPr>
              <a:lstStyle/>
              <a:p>
                <a:r>
                  <a:rPr lang="en-US" sz="1400" dirty="0">
                    <a:solidFill>
                      <a:srgbClr val="000000"/>
                    </a:solidFill>
                    <a:latin typeface="+mj-lt"/>
                  </a:rPr>
                  <a:t>1</a:t>
                </a:r>
                <a14:m>
                  <m:oMath xmlns:m="http://schemas.openxmlformats.org/officeDocument/2006/math">
                    <m:sSub>
                      <m:sSubPr>
                        <m:ctrlPr>
                          <a:rPr lang="en-US" sz="1400" b="0" i="1" smtClean="0">
                            <a:solidFill>
                              <a:srgbClr val="000000"/>
                            </a:solidFill>
                            <a:latin typeface="Cambria Math" panose="02040503050406030204" pitchFamily="18" charset="0"/>
                          </a:rPr>
                        </m:ctrlPr>
                      </m:sSubPr>
                      <m:e>
                        <m:r>
                          <a:rPr lang="en-US" sz="1400" b="0" i="1" smtClean="0">
                            <a:solidFill>
                              <a:srgbClr val="000000"/>
                            </a:solidFill>
                            <a:latin typeface="Cambria Math" panose="02040503050406030204" pitchFamily="18" charset="0"/>
                          </a:rPr>
                          <m:t>𝑅</m:t>
                        </m:r>
                      </m:e>
                      <m:sub>
                        <m:r>
                          <a:rPr lang="en-US" sz="1400" b="0" i="1" smtClean="0">
                            <a:solidFill>
                              <a:srgbClr val="000000"/>
                            </a:solidFill>
                            <a:latin typeface="Cambria Math" panose="02040503050406030204" pitchFamily="18" charset="0"/>
                          </a:rPr>
                          <m:t>𝐸</m:t>
                        </m:r>
                      </m:sub>
                    </m:sSub>
                  </m:oMath>
                </a14:m>
                <a:endParaRPr lang="en-US" sz="1400" dirty="0">
                  <a:solidFill>
                    <a:srgbClr val="000000"/>
                  </a:solidFill>
                  <a:latin typeface="+mj-lt"/>
                </a:endParaRPr>
              </a:p>
            </p:txBody>
          </p:sp>
        </mc:Choice>
        <mc:Fallback xmlns="">
          <p:sp>
            <p:nvSpPr>
              <p:cNvPr id="25" name="TextBox 24">
                <a:extLst>
                  <a:ext uri="{FF2B5EF4-FFF2-40B4-BE49-F238E27FC236}">
                    <a16:creationId xmlns:a16="http://schemas.microsoft.com/office/drawing/2014/main" id="{DAC13521-77D2-ED0A-AC2B-F0A600324032}"/>
                  </a:ext>
                </a:extLst>
              </p:cNvPr>
              <p:cNvSpPr txBox="1">
                <a:spLocks noRot="1" noChangeAspect="1" noMove="1" noResize="1" noEditPoints="1" noAdjustHandles="1" noChangeArrowheads="1" noChangeShapeType="1" noTextEdit="1"/>
              </p:cNvSpPr>
              <p:nvPr/>
            </p:nvSpPr>
            <p:spPr>
              <a:xfrm>
                <a:off x="10524036" y="3597106"/>
                <a:ext cx="489108" cy="307777"/>
              </a:xfrm>
              <a:prstGeom prst="rect">
                <a:avLst/>
              </a:prstGeom>
              <a:blipFill>
                <a:blip r:embed="rId13"/>
                <a:stretch>
                  <a:fillRect l="-2500" t="-4000" b="-2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TextBox 26">
                <a:extLst>
                  <a:ext uri="{FF2B5EF4-FFF2-40B4-BE49-F238E27FC236}">
                    <a16:creationId xmlns:a16="http://schemas.microsoft.com/office/drawing/2014/main" id="{51003594-CFEA-D063-C5DF-EF8393D0D988}"/>
                  </a:ext>
                </a:extLst>
              </p:cNvPr>
              <p:cNvSpPr txBox="1"/>
              <p:nvPr/>
            </p:nvSpPr>
            <p:spPr>
              <a:xfrm>
                <a:off x="9259836" y="3597106"/>
                <a:ext cx="590098" cy="307777"/>
              </a:xfrm>
              <a:prstGeom prst="rect">
                <a:avLst/>
              </a:prstGeom>
              <a:noFill/>
            </p:spPr>
            <p:txBody>
              <a:bodyPr wrap="none" rtlCol="0">
                <a:spAutoFit/>
              </a:bodyPr>
              <a:lstStyle/>
              <a:p>
                <a:r>
                  <a:rPr lang="en-US" sz="1400" dirty="0">
                    <a:solidFill>
                      <a:srgbClr val="000000"/>
                    </a:solidFill>
                    <a:latin typeface="+mj-lt"/>
                  </a:rPr>
                  <a:t>10</a:t>
                </a:r>
                <a14:m>
                  <m:oMath xmlns:m="http://schemas.openxmlformats.org/officeDocument/2006/math">
                    <m:sSub>
                      <m:sSubPr>
                        <m:ctrlPr>
                          <a:rPr lang="en-US" sz="1400" b="0" i="1" smtClean="0">
                            <a:solidFill>
                              <a:srgbClr val="000000"/>
                            </a:solidFill>
                            <a:latin typeface="Cambria Math" panose="02040503050406030204" pitchFamily="18" charset="0"/>
                          </a:rPr>
                        </m:ctrlPr>
                      </m:sSubPr>
                      <m:e>
                        <m:r>
                          <a:rPr lang="en-US" sz="1400" b="0" i="1" smtClean="0">
                            <a:solidFill>
                              <a:srgbClr val="000000"/>
                            </a:solidFill>
                            <a:latin typeface="Cambria Math" panose="02040503050406030204" pitchFamily="18" charset="0"/>
                          </a:rPr>
                          <m:t>𝑅</m:t>
                        </m:r>
                      </m:e>
                      <m:sub>
                        <m:r>
                          <a:rPr lang="en-US" sz="1400" b="0" i="1" smtClean="0">
                            <a:solidFill>
                              <a:srgbClr val="000000"/>
                            </a:solidFill>
                            <a:latin typeface="Cambria Math" panose="02040503050406030204" pitchFamily="18" charset="0"/>
                          </a:rPr>
                          <m:t>𝐸</m:t>
                        </m:r>
                      </m:sub>
                    </m:sSub>
                  </m:oMath>
                </a14:m>
                <a:endParaRPr lang="en-US" sz="1400" dirty="0">
                  <a:solidFill>
                    <a:srgbClr val="000000"/>
                  </a:solidFill>
                  <a:latin typeface="+mj-lt"/>
                </a:endParaRPr>
              </a:p>
            </p:txBody>
          </p:sp>
        </mc:Choice>
        <mc:Fallback xmlns="">
          <p:sp>
            <p:nvSpPr>
              <p:cNvPr id="27" name="TextBox 26">
                <a:extLst>
                  <a:ext uri="{FF2B5EF4-FFF2-40B4-BE49-F238E27FC236}">
                    <a16:creationId xmlns:a16="http://schemas.microsoft.com/office/drawing/2014/main" id="{51003594-CFEA-D063-C5DF-EF8393D0D988}"/>
                  </a:ext>
                </a:extLst>
              </p:cNvPr>
              <p:cNvSpPr txBox="1">
                <a:spLocks noRot="1" noChangeAspect="1" noMove="1" noResize="1" noEditPoints="1" noAdjustHandles="1" noChangeArrowheads="1" noChangeShapeType="1" noTextEdit="1"/>
              </p:cNvSpPr>
              <p:nvPr/>
            </p:nvSpPr>
            <p:spPr>
              <a:xfrm>
                <a:off x="9259836" y="3597106"/>
                <a:ext cx="590098" cy="307777"/>
              </a:xfrm>
              <a:prstGeom prst="rect">
                <a:avLst/>
              </a:prstGeom>
              <a:blipFill>
                <a:blip r:embed="rId14"/>
                <a:stretch>
                  <a:fillRect l="-4255" t="-4000" b="-20000"/>
                </a:stretch>
              </a:blipFill>
            </p:spPr>
            <p:txBody>
              <a:bodyPr/>
              <a:lstStyle/>
              <a:p>
                <a:r>
                  <a:rPr lang="en-US">
                    <a:noFill/>
                  </a:rPr>
                  <a:t> </a:t>
                </a:r>
              </a:p>
            </p:txBody>
          </p:sp>
        </mc:Fallback>
      </mc:AlternateContent>
      <p:cxnSp>
        <p:nvCxnSpPr>
          <p:cNvPr id="28" name="Straight Arrow Connector 27">
            <a:extLst>
              <a:ext uri="{FF2B5EF4-FFF2-40B4-BE49-F238E27FC236}">
                <a16:creationId xmlns:a16="http://schemas.microsoft.com/office/drawing/2014/main" id="{CB0D732B-99DD-BAAE-D797-4D6AD41FC13E}"/>
              </a:ext>
            </a:extLst>
          </p:cNvPr>
          <p:cNvCxnSpPr/>
          <p:nvPr/>
        </p:nvCxnSpPr>
        <p:spPr>
          <a:xfrm flipV="1">
            <a:off x="5916452" y="2346796"/>
            <a:ext cx="1584960" cy="1768811"/>
          </a:xfrm>
          <a:prstGeom prst="straightConnector1">
            <a:avLst/>
          </a:prstGeom>
          <a:ln w="3175">
            <a:tailEnd type="triangle"/>
          </a:ln>
        </p:spPr>
        <p:style>
          <a:lnRef idx="1">
            <a:schemeClr val="dk1"/>
          </a:lnRef>
          <a:fillRef idx="0">
            <a:schemeClr val="dk1"/>
          </a:fillRef>
          <a:effectRef idx="0">
            <a:schemeClr val="dk1"/>
          </a:effectRef>
          <a:fontRef idx="minor">
            <a:schemeClr val="tx1"/>
          </a:fontRef>
        </p:style>
      </p:cxnSp>
      <p:cxnSp>
        <p:nvCxnSpPr>
          <p:cNvPr id="29" name="Straight Arrow Connector 28">
            <a:extLst>
              <a:ext uri="{FF2B5EF4-FFF2-40B4-BE49-F238E27FC236}">
                <a16:creationId xmlns:a16="http://schemas.microsoft.com/office/drawing/2014/main" id="{F866674A-CB2E-5A6D-7793-B09572733B5F}"/>
              </a:ext>
            </a:extLst>
          </p:cNvPr>
          <p:cNvCxnSpPr/>
          <p:nvPr/>
        </p:nvCxnSpPr>
        <p:spPr>
          <a:xfrm flipV="1">
            <a:off x="6068852" y="2499196"/>
            <a:ext cx="1584960" cy="1768811"/>
          </a:xfrm>
          <a:prstGeom prst="straightConnector1">
            <a:avLst/>
          </a:prstGeom>
          <a:ln w="3175">
            <a:tailEnd type="triangle"/>
          </a:ln>
        </p:spPr>
        <p:style>
          <a:lnRef idx="1">
            <a:schemeClr val="dk1"/>
          </a:lnRef>
          <a:fillRef idx="0">
            <a:schemeClr val="dk1"/>
          </a:fillRef>
          <a:effectRef idx="0">
            <a:schemeClr val="dk1"/>
          </a:effectRef>
          <a:fontRef idx="minor">
            <a:schemeClr val="tx1"/>
          </a:fontRef>
        </p:style>
      </p:cxnSp>
      <p:cxnSp>
        <p:nvCxnSpPr>
          <p:cNvPr id="30" name="Straight Arrow Connector 29">
            <a:extLst>
              <a:ext uri="{FF2B5EF4-FFF2-40B4-BE49-F238E27FC236}">
                <a16:creationId xmlns:a16="http://schemas.microsoft.com/office/drawing/2014/main" id="{1AA86857-16E6-CB5A-EC96-C172C612E8F9}"/>
              </a:ext>
            </a:extLst>
          </p:cNvPr>
          <p:cNvCxnSpPr/>
          <p:nvPr/>
        </p:nvCxnSpPr>
        <p:spPr>
          <a:xfrm flipV="1">
            <a:off x="6221252" y="2651596"/>
            <a:ext cx="1584960" cy="1768811"/>
          </a:xfrm>
          <a:prstGeom prst="straightConnector1">
            <a:avLst/>
          </a:prstGeom>
          <a:ln w="3175">
            <a:tailEnd type="triangle"/>
          </a:ln>
        </p:spPr>
        <p:style>
          <a:lnRef idx="1">
            <a:schemeClr val="dk1"/>
          </a:lnRef>
          <a:fillRef idx="0">
            <a:schemeClr val="dk1"/>
          </a:fillRef>
          <a:effectRef idx="0">
            <a:schemeClr val="dk1"/>
          </a:effectRef>
          <a:fontRef idx="minor">
            <a:schemeClr val="tx1"/>
          </a:fontRef>
        </p:style>
      </p:cxnSp>
      <p:cxnSp>
        <p:nvCxnSpPr>
          <p:cNvPr id="31" name="Straight Arrow Connector 30">
            <a:extLst>
              <a:ext uri="{FF2B5EF4-FFF2-40B4-BE49-F238E27FC236}">
                <a16:creationId xmlns:a16="http://schemas.microsoft.com/office/drawing/2014/main" id="{C826A0F9-6AA2-6E95-026F-5007987F0A5D}"/>
              </a:ext>
            </a:extLst>
          </p:cNvPr>
          <p:cNvCxnSpPr/>
          <p:nvPr/>
        </p:nvCxnSpPr>
        <p:spPr>
          <a:xfrm flipV="1">
            <a:off x="6373652" y="2803996"/>
            <a:ext cx="1584960" cy="1768811"/>
          </a:xfrm>
          <a:prstGeom prst="straightConnector1">
            <a:avLst/>
          </a:prstGeom>
          <a:ln w="3175">
            <a:tailEnd type="triangle"/>
          </a:ln>
        </p:spPr>
        <p:style>
          <a:lnRef idx="1">
            <a:schemeClr val="dk1"/>
          </a:lnRef>
          <a:fillRef idx="0">
            <a:schemeClr val="dk1"/>
          </a:fillRef>
          <a:effectRef idx="0">
            <a:schemeClr val="dk1"/>
          </a:effectRef>
          <a:fontRef idx="minor">
            <a:schemeClr val="tx1"/>
          </a:fontRef>
        </p:style>
      </p:cxnSp>
      <p:pic>
        <p:nvPicPr>
          <p:cNvPr id="32" name="Picture 31">
            <a:extLst>
              <a:ext uri="{FF2B5EF4-FFF2-40B4-BE49-F238E27FC236}">
                <a16:creationId xmlns:a16="http://schemas.microsoft.com/office/drawing/2014/main" id="{EC6383ED-7E3B-08D4-F7CF-F121CDCFBC23}"/>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8550857" y="2446811"/>
            <a:ext cx="512917" cy="348007"/>
          </a:xfrm>
          <a:prstGeom prst="rect">
            <a:avLst/>
          </a:prstGeom>
        </p:spPr>
      </p:pic>
      <mc:AlternateContent xmlns:mc="http://schemas.openxmlformats.org/markup-compatibility/2006" xmlns:a14="http://schemas.microsoft.com/office/drawing/2010/main">
        <mc:Choice Requires="a14">
          <p:sp>
            <p:nvSpPr>
              <p:cNvPr id="39" name="TextBox 38">
                <a:extLst>
                  <a:ext uri="{FF2B5EF4-FFF2-40B4-BE49-F238E27FC236}">
                    <a16:creationId xmlns:a16="http://schemas.microsoft.com/office/drawing/2014/main" id="{B30A9CA9-C28E-C051-84CC-1CE6205E0C4C}"/>
                  </a:ext>
                </a:extLst>
              </p:cNvPr>
              <p:cNvSpPr txBox="1"/>
              <p:nvPr/>
            </p:nvSpPr>
            <p:spPr>
              <a:xfrm>
                <a:off x="6906361" y="2476411"/>
                <a:ext cx="319895" cy="266163"/>
              </a:xfrm>
              <a:prstGeom prst="rect">
                <a:avLst/>
              </a:prstGeom>
              <a:noFill/>
              <a:ln w="19050">
                <a:noFill/>
              </a:ln>
            </p:spPr>
            <p:txBody>
              <a:bodyPr wrap="none" rtlCol="0">
                <a:spAutoFit/>
              </a:bodyPr>
              <a:lstStyle/>
              <a:p>
                <a:pPr/>
                <a14:m>
                  <m:oMathPara xmlns:m="http://schemas.openxmlformats.org/officeDocument/2006/math">
                    <m:oMathParaPr>
                      <m:jc m:val="centerGroup"/>
                    </m:oMathParaPr>
                    <m:oMath xmlns:m="http://schemas.openxmlformats.org/officeDocument/2006/math">
                      <m:acc>
                        <m:accPr>
                          <m:chr m:val="̂"/>
                          <m:ctrlPr>
                            <a:rPr lang="en-US" sz="1100" b="0" i="1" smtClean="0">
                              <a:solidFill>
                                <a:schemeClr val="tx1"/>
                              </a:solidFill>
                              <a:latin typeface="Cambria Math" panose="02040503050406030204" pitchFamily="18" charset="0"/>
                            </a:rPr>
                          </m:ctrlPr>
                        </m:accPr>
                        <m:e>
                          <m:r>
                            <a:rPr lang="en-US" sz="1100" i="1">
                              <a:latin typeface="Cambria Math" panose="02040503050406030204" pitchFamily="18" charset="0"/>
                            </a:rPr>
                            <m:t>𝐵</m:t>
                          </m:r>
                        </m:e>
                      </m:acc>
                    </m:oMath>
                  </m:oMathPara>
                </a14:m>
                <a:endParaRPr lang="en-US" sz="1100" dirty="0" err="1">
                  <a:solidFill>
                    <a:schemeClr val="tx1"/>
                  </a:solidFill>
                </a:endParaRPr>
              </a:p>
            </p:txBody>
          </p:sp>
        </mc:Choice>
        <mc:Fallback xmlns="">
          <p:sp>
            <p:nvSpPr>
              <p:cNvPr id="39" name="TextBox 38">
                <a:extLst>
                  <a:ext uri="{FF2B5EF4-FFF2-40B4-BE49-F238E27FC236}">
                    <a16:creationId xmlns:a16="http://schemas.microsoft.com/office/drawing/2014/main" id="{B30A9CA9-C28E-C051-84CC-1CE6205E0C4C}"/>
                  </a:ext>
                </a:extLst>
              </p:cNvPr>
              <p:cNvSpPr txBox="1">
                <a:spLocks noRot="1" noChangeAspect="1" noMove="1" noResize="1" noEditPoints="1" noAdjustHandles="1" noChangeArrowheads="1" noChangeShapeType="1" noTextEdit="1"/>
              </p:cNvSpPr>
              <p:nvPr/>
            </p:nvSpPr>
            <p:spPr>
              <a:xfrm>
                <a:off x="6906361" y="2476411"/>
                <a:ext cx="319895" cy="266163"/>
              </a:xfrm>
              <a:prstGeom prst="rect">
                <a:avLst/>
              </a:prstGeom>
              <a:blipFill>
                <a:blip r:embed="rId16"/>
                <a:stretch>
                  <a:fillRect/>
                </a:stretch>
              </a:blipFill>
              <a:ln w="19050">
                <a:noFill/>
              </a:ln>
            </p:spPr>
            <p:txBody>
              <a:bodyPr/>
              <a:lstStyle/>
              <a:p>
                <a:r>
                  <a:rPr lang="en-US">
                    <a:noFill/>
                  </a:rPr>
                  <a:t> </a:t>
                </a:r>
              </a:p>
            </p:txBody>
          </p:sp>
        </mc:Fallback>
      </mc:AlternateContent>
      <p:sp>
        <p:nvSpPr>
          <p:cNvPr id="40" name="TextBox 39">
            <a:extLst>
              <a:ext uri="{FF2B5EF4-FFF2-40B4-BE49-F238E27FC236}">
                <a16:creationId xmlns:a16="http://schemas.microsoft.com/office/drawing/2014/main" id="{92A02DF2-7083-5E8C-45EC-A816C52C2773}"/>
              </a:ext>
            </a:extLst>
          </p:cNvPr>
          <p:cNvSpPr txBox="1"/>
          <p:nvPr/>
        </p:nvSpPr>
        <p:spPr>
          <a:xfrm>
            <a:off x="8390357" y="2847557"/>
            <a:ext cx="633507" cy="323165"/>
          </a:xfrm>
          <a:prstGeom prst="rect">
            <a:avLst/>
          </a:prstGeom>
          <a:noFill/>
          <a:ln>
            <a:solidFill>
              <a:srgbClr val="FF0000"/>
            </a:solidFill>
          </a:ln>
        </p:spPr>
        <p:txBody>
          <a:bodyPr wrap="none" rtlCol="0">
            <a:spAutoFit/>
          </a:bodyPr>
          <a:lstStyle/>
          <a:p>
            <a:r>
              <a:rPr lang="en-US" sz="1500" dirty="0">
                <a:solidFill>
                  <a:srgbClr val="FF0000"/>
                </a:solidFill>
              </a:rPr>
              <a:t>MMS</a:t>
            </a:r>
            <a:endParaRPr lang="sv-SE" sz="1500" dirty="0">
              <a:solidFill>
                <a:srgbClr val="FF0000"/>
              </a:solidFill>
            </a:endParaRPr>
          </a:p>
        </p:txBody>
      </p:sp>
      <p:sp>
        <p:nvSpPr>
          <p:cNvPr id="41" name="TextBox 40">
            <a:extLst>
              <a:ext uri="{FF2B5EF4-FFF2-40B4-BE49-F238E27FC236}">
                <a16:creationId xmlns:a16="http://schemas.microsoft.com/office/drawing/2014/main" id="{C5D69708-7151-1F8F-FA30-AF36D5E5023C}"/>
              </a:ext>
            </a:extLst>
          </p:cNvPr>
          <p:cNvSpPr txBox="1"/>
          <p:nvPr/>
        </p:nvSpPr>
        <p:spPr>
          <a:xfrm>
            <a:off x="1912102" y="6323201"/>
            <a:ext cx="9009069" cy="338554"/>
          </a:xfrm>
          <a:prstGeom prst="rect">
            <a:avLst/>
          </a:prstGeom>
          <a:noFill/>
        </p:spPr>
        <p:txBody>
          <a:bodyPr wrap="none" rtlCol="0">
            <a:spAutoFit/>
          </a:bodyPr>
          <a:lstStyle/>
          <a:p>
            <a:r>
              <a:rPr lang="en-US" sz="1600" dirty="0">
                <a:solidFill>
                  <a:srgbClr val="000000"/>
                </a:solidFill>
              </a:rPr>
              <a:t>People typically use </a:t>
            </a:r>
            <a:r>
              <a:rPr lang="en-US" sz="1600" dirty="0">
                <a:solidFill>
                  <a:srgbClr val="000000"/>
                </a:solidFill>
                <a:hlinkClick r:id="rId17">
                  <a:extLst>
                    <a:ext uri="{A12FA001-AC4F-418D-AE19-62706E023703}">
                      <ahyp:hlinkClr xmlns:ahyp="http://schemas.microsoft.com/office/drawing/2018/hyperlinkcolor" val="tx"/>
                    </a:ext>
                  </a:extLst>
                </a:hlinkClick>
              </a:rPr>
              <a:t>http://omniweb.gsfc.nasa.gov</a:t>
            </a:r>
            <a:r>
              <a:rPr lang="en-US" sz="1600" dirty="0">
                <a:solidFill>
                  <a:srgbClr val="000000"/>
                </a:solidFill>
              </a:rPr>
              <a:t> However, these are 1D with simple propagation</a:t>
            </a:r>
          </a:p>
        </p:txBody>
      </p:sp>
      <p:sp>
        <p:nvSpPr>
          <p:cNvPr id="33" name="TextBox 32">
            <a:extLst>
              <a:ext uri="{FF2B5EF4-FFF2-40B4-BE49-F238E27FC236}">
                <a16:creationId xmlns:a16="http://schemas.microsoft.com/office/drawing/2014/main" id="{779020F8-AB74-7645-3FF2-49CD0078DFA0}"/>
              </a:ext>
            </a:extLst>
          </p:cNvPr>
          <p:cNvSpPr txBox="1"/>
          <p:nvPr/>
        </p:nvSpPr>
        <p:spPr>
          <a:xfrm>
            <a:off x="2654869" y="5987831"/>
            <a:ext cx="7523534" cy="323165"/>
          </a:xfrm>
          <a:prstGeom prst="rect">
            <a:avLst/>
          </a:prstGeom>
          <a:noFill/>
        </p:spPr>
        <p:txBody>
          <a:bodyPr wrap="none" rtlCol="0">
            <a:spAutoFit/>
          </a:bodyPr>
          <a:lstStyle/>
          <a:p>
            <a:r>
              <a:rPr lang="en-US" sz="1500" u="sng" dirty="0">
                <a:solidFill>
                  <a:srgbClr val="0005FF"/>
                </a:solidFill>
              </a:rPr>
              <a:t>Reminder</a:t>
            </a:r>
            <a:r>
              <a:rPr lang="en-US" sz="1500" dirty="0">
                <a:solidFill>
                  <a:srgbClr val="0005FF"/>
                </a:solidFill>
              </a:rPr>
              <a:t>: For </a:t>
            </a:r>
            <a:r>
              <a:rPr lang="en-US" sz="1500" i="1" dirty="0">
                <a:solidFill>
                  <a:srgbClr val="0005FF"/>
                </a:solidFill>
              </a:rPr>
              <a:t>space weather</a:t>
            </a:r>
            <a:r>
              <a:rPr lang="en-US" sz="1500" dirty="0">
                <a:solidFill>
                  <a:srgbClr val="0005FF"/>
                </a:solidFill>
              </a:rPr>
              <a:t>, we need to know what happened near-Earth, not at L1</a:t>
            </a:r>
          </a:p>
        </p:txBody>
      </p:sp>
    </p:spTree>
    <p:extLst>
      <p:ext uri="{BB962C8B-B14F-4D97-AF65-F5344CB8AC3E}">
        <p14:creationId xmlns:p14="http://schemas.microsoft.com/office/powerpoint/2010/main" val="5758745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FB5303-38AB-B683-AC51-D354ABE43849}"/>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7BA9453D-1802-5268-0B8C-2F00C2382D0B}"/>
              </a:ext>
            </a:extLst>
          </p:cNvPr>
          <p:cNvSpPr>
            <a:spLocks noGrp="1"/>
          </p:cNvSpPr>
          <p:nvPr>
            <p:ph type="title"/>
          </p:nvPr>
        </p:nvSpPr>
        <p:spPr>
          <a:xfrm>
            <a:off x="576000" y="207037"/>
            <a:ext cx="11041200" cy="494003"/>
          </a:xfrm>
        </p:spPr>
        <p:txBody>
          <a:bodyPr>
            <a:normAutofit/>
          </a:bodyPr>
          <a:lstStyle/>
          <a:p>
            <a:pPr algn="ctr"/>
            <a:r>
              <a:rPr lang="en-US" dirty="0"/>
              <a:t>Solution: PRIME &amp; PRIME-SH</a:t>
            </a:r>
          </a:p>
        </p:txBody>
      </p:sp>
      <p:pic>
        <p:nvPicPr>
          <p:cNvPr id="2" name="Picture 1">
            <a:extLst>
              <a:ext uri="{FF2B5EF4-FFF2-40B4-BE49-F238E27FC236}">
                <a16:creationId xmlns:a16="http://schemas.microsoft.com/office/drawing/2014/main" id="{D1B17AE7-2D4C-E917-FFF9-5DAB9E034187}"/>
              </a:ext>
            </a:extLst>
          </p:cNvPr>
          <p:cNvPicPr>
            <a:picLocks noChangeAspect="1"/>
          </p:cNvPicPr>
          <p:nvPr/>
        </p:nvPicPr>
        <p:blipFill>
          <a:blip r:embed="rId3"/>
          <a:stretch>
            <a:fillRect/>
          </a:stretch>
        </p:blipFill>
        <p:spPr>
          <a:xfrm>
            <a:off x="3627855" y="4568320"/>
            <a:ext cx="6799873" cy="1983657"/>
          </a:xfrm>
          <a:prstGeom prst="rect">
            <a:avLst/>
          </a:prstGeom>
        </p:spPr>
      </p:pic>
      <p:pic>
        <p:nvPicPr>
          <p:cNvPr id="5" name="Picture 4">
            <a:extLst>
              <a:ext uri="{FF2B5EF4-FFF2-40B4-BE49-F238E27FC236}">
                <a16:creationId xmlns:a16="http://schemas.microsoft.com/office/drawing/2014/main" id="{901A4242-7AAB-73B1-D2B0-A5D1F2EE13FF}"/>
              </a:ext>
            </a:extLst>
          </p:cNvPr>
          <p:cNvPicPr>
            <a:picLocks noChangeAspect="1"/>
          </p:cNvPicPr>
          <p:nvPr/>
        </p:nvPicPr>
        <p:blipFill>
          <a:blip r:embed="rId4"/>
          <a:stretch>
            <a:fillRect/>
          </a:stretch>
        </p:blipFill>
        <p:spPr>
          <a:xfrm>
            <a:off x="3313770" y="701040"/>
            <a:ext cx="7772400" cy="3870163"/>
          </a:xfrm>
          <a:prstGeom prst="rect">
            <a:avLst/>
          </a:prstGeom>
        </p:spPr>
      </p:pic>
      <p:sp>
        <p:nvSpPr>
          <p:cNvPr id="6" name="TextBox 5">
            <a:extLst>
              <a:ext uri="{FF2B5EF4-FFF2-40B4-BE49-F238E27FC236}">
                <a16:creationId xmlns:a16="http://schemas.microsoft.com/office/drawing/2014/main" id="{94591A32-8097-D853-FF26-8342C80DFB1B}"/>
              </a:ext>
            </a:extLst>
          </p:cNvPr>
          <p:cNvSpPr txBox="1"/>
          <p:nvPr/>
        </p:nvSpPr>
        <p:spPr>
          <a:xfrm>
            <a:off x="0" y="1284313"/>
            <a:ext cx="3178098" cy="2800767"/>
          </a:xfrm>
          <a:prstGeom prst="rect">
            <a:avLst/>
          </a:prstGeom>
          <a:noFill/>
        </p:spPr>
        <p:txBody>
          <a:bodyPr wrap="square" rtlCol="0">
            <a:spAutoFit/>
          </a:bodyPr>
          <a:lstStyle/>
          <a:p>
            <a:pPr algn="l"/>
            <a:r>
              <a:rPr lang="en-US" sz="1600" b="1" i="0" u="sng" strike="noStrike" dirty="0">
                <a:solidFill>
                  <a:srgbClr val="000000"/>
                </a:solidFill>
                <a:effectLst/>
              </a:rPr>
              <a:t>Method:</a:t>
            </a:r>
            <a:endParaRPr lang="en-US" sz="1600" b="0" i="0" u="sng" strike="noStrike" dirty="0">
              <a:solidFill>
                <a:srgbClr val="000000"/>
              </a:solidFill>
              <a:effectLst/>
            </a:endParaRPr>
          </a:p>
          <a:p>
            <a:pPr algn="l"/>
            <a:r>
              <a:rPr lang="en-US" sz="1600" b="0" i="0" u="none" strike="noStrike" dirty="0">
                <a:solidFill>
                  <a:srgbClr val="000000"/>
                </a:solidFill>
                <a:effectLst/>
              </a:rPr>
              <a:t>Probabilistic Recurrent Neural Network</a:t>
            </a:r>
          </a:p>
          <a:p>
            <a:pPr algn="l"/>
            <a:endParaRPr lang="en-US" sz="1600" b="0" i="0" u="none" strike="noStrike" dirty="0">
              <a:solidFill>
                <a:srgbClr val="000000"/>
              </a:solidFill>
              <a:effectLst/>
            </a:endParaRPr>
          </a:p>
          <a:p>
            <a:pPr algn="l"/>
            <a:r>
              <a:rPr lang="en-US" sz="1600" b="1" i="0" u="sng" strike="noStrike" dirty="0">
                <a:solidFill>
                  <a:srgbClr val="000000"/>
                </a:solidFill>
                <a:effectLst/>
              </a:rPr>
              <a:t>Input:</a:t>
            </a:r>
            <a:endParaRPr lang="en-US" sz="1600" b="0" i="0" u="sng" strike="noStrike" dirty="0">
              <a:solidFill>
                <a:srgbClr val="000000"/>
              </a:solidFill>
              <a:effectLst/>
            </a:endParaRPr>
          </a:p>
          <a:p>
            <a:pPr algn="l"/>
            <a:r>
              <a:rPr lang="en-US" sz="1600" b="0" i="0" u="none" strike="noStrike" dirty="0">
                <a:solidFill>
                  <a:srgbClr val="000000"/>
                </a:solidFill>
                <a:effectLst/>
              </a:rPr>
              <a:t>2-hour history of solar wind (SW) data</a:t>
            </a:r>
          </a:p>
          <a:p>
            <a:pPr algn="l"/>
            <a:endParaRPr lang="en-US" sz="1600" b="0" i="0" u="none" strike="noStrike" dirty="0">
              <a:solidFill>
                <a:srgbClr val="000000"/>
              </a:solidFill>
              <a:effectLst/>
            </a:endParaRPr>
          </a:p>
          <a:p>
            <a:pPr algn="l"/>
            <a:r>
              <a:rPr lang="en-US" sz="1600" b="1" i="0" u="sng" strike="noStrike" dirty="0">
                <a:solidFill>
                  <a:srgbClr val="000000"/>
                </a:solidFill>
                <a:effectLst/>
              </a:rPr>
              <a:t>Outputs:</a:t>
            </a:r>
            <a:endParaRPr lang="en-US" sz="1600" b="0" i="0" u="sng" strike="noStrike" dirty="0">
              <a:solidFill>
                <a:srgbClr val="000000"/>
              </a:solidFill>
              <a:effectLst/>
            </a:endParaRPr>
          </a:p>
          <a:p>
            <a:pPr algn="l"/>
            <a:r>
              <a:rPr lang="en-US" sz="1600" b="1" i="0" u="none" strike="noStrike" dirty="0">
                <a:solidFill>
                  <a:srgbClr val="000000"/>
                </a:solidFill>
                <a:effectLst/>
              </a:rPr>
              <a:t>PRIME:</a:t>
            </a:r>
            <a:r>
              <a:rPr lang="en-US" sz="1600" b="0" i="0" u="none" strike="noStrike" dirty="0">
                <a:solidFill>
                  <a:srgbClr val="000000"/>
                </a:solidFill>
                <a:effectLst/>
              </a:rPr>
              <a:t> </a:t>
            </a:r>
            <a:r>
              <a:rPr lang="en-US" sz="1600" dirty="0">
                <a:solidFill>
                  <a:srgbClr val="000000"/>
                </a:solidFill>
              </a:rPr>
              <a:t>Near Earth SW</a:t>
            </a:r>
            <a:endParaRPr lang="en-US" sz="1600" b="0" i="0" u="none" strike="noStrike" dirty="0">
              <a:solidFill>
                <a:srgbClr val="000000"/>
              </a:solidFill>
              <a:effectLst/>
            </a:endParaRPr>
          </a:p>
          <a:p>
            <a:pPr algn="l"/>
            <a:r>
              <a:rPr lang="en-US" sz="1600" b="1" i="0" u="none" strike="noStrike" dirty="0">
                <a:solidFill>
                  <a:srgbClr val="000000"/>
                </a:solidFill>
                <a:effectLst/>
              </a:rPr>
              <a:t>PRIME-SH:</a:t>
            </a:r>
            <a:r>
              <a:rPr lang="en-US" sz="1600" b="0" i="0" u="none" strike="noStrike" dirty="0">
                <a:solidFill>
                  <a:srgbClr val="000000"/>
                </a:solidFill>
                <a:effectLst/>
              </a:rPr>
              <a:t> Magnetosheath</a:t>
            </a:r>
          </a:p>
        </p:txBody>
      </p:sp>
      <p:sp>
        <p:nvSpPr>
          <p:cNvPr id="8" name="TextBox 7">
            <a:extLst>
              <a:ext uri="{FF2B5EF4-FFF2-40B4-BE49-F238E27FC236}">
                <a16:creationId xmlns:a16="http://schemas.microsoft.com/office/drawing/2014/main" id="{C405040D-BCC0-207A-4504-DD83B82ED10F}"/>
              </a:ext>
            </a:extLst>
          </p:cNvPr>
          <p:cNvSpPr txBox="1"/>
          <p:nvPr/>
        </p:nvSpPr>
        <p:spPr>
          <a:xfrm>
            <a:off x="-65048" y="6408665"/>
            <a:ext cx="6161048" cy="292388"/>
          </a:xfrm>
          <a:prstGeom prst="rect">
            <a:avLst/>
          </a:prstGeom>
          <a:noFill/>
        </p:spPr>
        <p:txBody>
          <a:bodyPr wrap="square">
            <a:spAutoFit/>
          </a:bodyPr>
          <a:lstStyle/>
          <a:p>
            <a:r>
              <a:rPr lang="en-US" sz="1300" dirty="0">
                <a:solidFill>
                  <a:srgbClr val="000000"/>
                </a:solidFill>
              </a:rPr>
              <a:t>O’Brien+ 2023, 2024</a:t>
            </a:r>
          </a:p>
        </p:txBody>
      </p:sp>
      <p:sp>
        <p:nvSpPr>
          <p:cNvPr id="10" name="TextBox 9">
            <a:extLst>
              <a:ext uri="{FF2B5EF4-FFF2-40B4-BE49-F238E27FC236}">
                <a16:creationId xmlns:a16="http://schemas.microsoft.com/office/drawing/2014/main" id="{294E9E45-6038-1E2A-0F4B-D7C5FDAF2CBB}"/>
              </a:ext>
            </a:extLst>
          </p:cNvPr>
          <p:cNvSpPr txBox="1"/>
          <p:nvPr/>
        </p:nvSpPr>
        <p:spPr>
          <a:xfrm>
            <a:off x="576000" y="5314122"/>
            <a:ext cx="2916183" cy="369332"/>
          </a:xfrm>
          <a:prstGeom prst="rect">
            <a:avLst/>
          </a:prstGeom>
          <a:noFill/>
        </p:spPr>
        <p:txBody>
          <a:bodyPr wrap="none" rtlCol="0">
            <a:spAutoFit/>
          </a:bodyPr>
          <a:lstStyle/>
          <a:p>
            <a:r>
              <a:rPr lang="en-US" u="sng" dirty="0">
                <a:solidFill>
                  <a:srgbClr val="000000"/>
                </a:solidFill>
              </a:rPr>
              <a:t>Example output metric (</a:t>
            </a:r>
            <a:r>
              <a:rPr lang="en-US" b="1" u="sng" dirty="0">
                <a:solidFill>
                  <a:srgbClr val="000000"/>
                </a:solidFill>
              </a:rPr>
              <a:t>B</a:t>
            </a:r>
            <a:r>
              <a:rPr lang="en-US" u="sng" dirty="0">
                <a:solidFill>
                  <a:srgbClr val="000000"/>
                </a:solidFill>
              </a:rPr>
              <a:t>):</a:t>
            </a:r>
          </a:p>
        </p:txBody>
      </p:sp>
      <p:sp>
        <p:nvSpPr>
          <p:cNvPr id="7" name="TextBox 6">
            <a:extLst>
              <a:ext uri="{FF2B5EF4-FFF2-40B4-BE49-F238E27FC236}">
                <a16:creationId xmlns:a16="http://schemas.microsoft.com/office/drawing/2014/main" id="{19C0A3FD-E1E0-EE9E-BCB0-EA472ADE7E7D}"/>
              </a:ext>
            </a:extLst>
          </p:cNvPr>
          <p:cNvSpPr txBox="1"/>
          <p:nvPr/>
        </p:nvSpPr>
        <p:spPr>
          <a:xfrm rot="19800000">
            <a:off x="9304283" y="2315364"/>
            <a:ext cx="1405758" cy="276999"/>
          </a:xfrm>
          <a:prstGeom prst="rect">
            <a:avLst/>
          </a:prstGeom>
          <a:noFill/>
        </p:spPr>
        <p:txBody>
          <a:bodyPr wrap="square">
            <a:spAutoFit/>
          </a:bodyPr>
          <a:lstStyle/>
          <a:p>
            <a:r>
              <a:rPr lang="en-US" sz="1200" b="0" i="0" u="none" strike="noStrike" dirty="0">
                <a:solidFill>
                  <a:srgbClr val="000000"/>
                </a:solidFill>
                <a:effectLst/>
                <a:latin typeface="Palatino" pitchFamily="2" charset="77"/>
                <a:ea typeface="Palatino" pitchFamily="2" charset="77"/>
              </a:rPr>
              <a:t>Magnetosheath</a:t>
            </a:r>
            <a:endParaRPr lang="en-US" sz="1200" dirty="0">
              <a:latin typeface="Palatino" pitchFamily="2" charset="77"/>
              <a:ea typeface="Palatino" pitchFamily="2" charset="77"/>
            </a:endParaRPr>
          </a:p>
        </p:txBody>
      </p:sp>
    </p:spTree>
    <p:extLst>
      <p:ext uri="{BB962C8B-B14F-4D97-AF65-F5344CB8AC3E}">
        <p14:creationId xmlns:p14="http://schemas.microsoft.com/office/powerpoint/2010/main" val="20031823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F81F9E-26CC-E482-C03A-75DEAE292D40}"/>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1F79657D-5DE9-9249-F2A1-CE1AF89CC400}"/>
              </a:ext>
            </a:extLst>
          </p:cNvPr>
          <p:cNvSpPr>
            <a:spLocks noGrp="1"/>
          </p:cNvSpPr>
          <p:nvPr>
            <p:ph type="title"/>
          </p:nvPr>
        </p:nvSpPr>
        <p:spPr>
          <a:xfrm>
            <a:off x="576000" y="207037"/>
            <a:ext cx="11041200" cy="494003"/>
          </a:xfrm>
        </p:spPr>
        <p:txBody>
          <a:bodyPr>
            <a:normAutofit/>
          </a:bodyPr>
          <a:lstStyle/>
          <a:p>
            <a:pPr algn="ctr"/>
            <a:r>
              <a:rPr lang="en-US" dirty="0"/>
              <a:t>Problem: What are the </a:t>
            </a:r>
            <a:r>
              <a:rPr lang="en-US" dirty="0" err="1"/>
              <a:t>plasmasheet</a:t>
            </a:r>
            <a:r>
              <a:rPr lang="en-US" dirty="0"/>
              <a:t> conditions?</a:t>
            </a:r>
          </a:p>
        </p:txBody>
      </p:sp>
      <p:pic>
        <p:nvPicPr>
          <p:cNvPr id="2" name="Picture 6" descr="undefined">
            <a:extLst>
              <a:ext uri="{FF2B5EF4-FFF2-40B4-BE49-F238E27FC236}">
                <a16:creationId xmlns:a16="http://schemas.microsoft.com/office/drawing/2014/main" id="{0297CAED-9E93-FF2F-8363-41DAA7CA23E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354008"/>
            <a:ext cx="6905014" cy="414998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CAC7DEC2-8D85-638C-8A1D-A66CEB672A5E}"/>
              </a:ext>
            </a:extLst>
          </p:cNvPr>
          <p:cNvSpPr txBox="1"/>
          <p:nvPr/>
        </p:nvSpPr>
        <p:spPr>
          <a:xfrm>
            <a:off x="7258305" y="2509862"/>
            <a:ext cx="4933695" cy="2031325"/>
          </a:xfrm>
          <a:prstGeom prst="rect">
            <a:avLst/>
          </a:prstGeom>
          <a:noFill/>
        </p:spPr>
        <p:txBody>
          <a:bodyPr wrap="square" rtlCol="0">
            <a:spAutoFit/>
          </a:bodyPr>
          <a:lstStyle/>
          <a:p>
            <a:pPr algn="l"/>
            <a:r>
              <a:rPr lang="en-US" b="1" i="0" u="sng" strike="noStrike" dirty="0">
                <a:solidFill>
                  <a:srgbClr val="000000"/>
                </a:solidFill>
                <a:effectLst/>
              </a:rPr>
              <a:t>Why model the Plasma Sheet?</a:t>
            </a:r>
            <a:endParaRPr lang="en-US" b="0" i="0" u="sng" strike="noStrike" dirty="0">
              <a:solidFill>
                <a:srgbClr val="000000"/>
              </a:solidFill>
              <a:effectLst/>
            </a:endParaRPr>
          </a:p>
          <a:p>
            <a:pPr algn="l">
              <a:buFont typeface="Arial" panose="020B0604020202020204" pitchFamily="34" charset="0"/>
              <a:buChar char="•"/>
            </a:pPr>
            <a:endParaRPr lang="en-US" b="0" i="0" u="none" strike="noStrike" dirty="0">
              <a:solidFill>
                <a:srgbClr val="000000"/>
              </a:solidFill>
              <a:effectLst/>
            </a:endParaRPr>
          </a:p>
          <a:p>
            <a:pPr algn="l">
              <a:buFont typeface="Arial" panose="020B0604020202020204" pitchFamily="34" charset="0"/>
              <a:buChar char="•"/>
            </a:pPr>
            <a:r>
              <a:rPr lang="en-US" b="0" i="0" u="none" strike="noStrike" dirty="0">
                <a:solidFill>
                  <a:srgbClr val="000000"/>
                </a:solidFill>
                <a:effectLst/>
              </a:rPr>
              <a:t>To understand geomagnetic storm dynamics</a:t>
            </a:r>
          </a:p>
          <a:p>
            <a:pPr algn="l">
              <a:buFont typeface="Arial" panose="020B0604020202020204" pitchFamily="34" charset="0"/>
              <a:buChar char="•"/>
            </a:pPr>
            <a:endParaRPr lang="en-US" b="0" i="0" u="none" strike="noStrike" dirty="0">
              <a:solidFill>
                <a:srgbClr val="000000"/>
              </a:solidFill>
              <a:effectLst/>
            </a:endParaRPr>
          </a:p>
          <a:p>
            <a:pPr algn="l">
              <a:buFont typeface="Arial" panose="020B0604020202020204" pitchFamily="34" charset="0"/>
              <a:buChar char="•"/>
            </a:pPr>
            <a:r>
              <a:rPr lang="en-US" b="0" i="0" u="none" strike="noStrike" dirty="0">
                <a:solidFill>
                  <a:srgbClr val="000000"/>
                </a:solidFill>
                <a:effectLst/>
              </a:rPr>
              <a:t>To improve space weather modeling</a:t>
            </a:r>
          </a:p>
          <a:p>
            <a:pPr algn="l">
              <a:buFont typeface="Arial" panose="020B0604020202020204" pitchFamily="34" charset="0"/>
              <a:buChar char="•"/>
            </a:pPr>
            <a:endParaRPr lang="en-US" b="0" i="0" u="none" strike="noStrike" dirty="0">
              <a:solidFill>
                <a:srgbClr val="000000"/>
              </a:solidFill>
              <a:effectLst/>
            </a:endParaRPr>
          </a:p>
          <a:p>
            <a:pPr algn="l">
              <a:buFont typeface="Arial" panose="020B0604020202020204" pitchFamily="34" charset="0"/>
              <a:buChar char="•"/>
            </a:pPr>
            <a:r>
              <a:rPr lang="en-US" b="0" i="0" u="none" strike="noStrike" dirty="0">
                <a:solidFill>
                  <a:srgbClr val="000000"/>
                </a:solidFill>
                <a:effectLst/>
              </a:rPr>
              <a:t>To gain insights into the inner magnetosphere</a:t>
            </a:r>
          </a:p>
        </p:txBody>
      </p:sp>
    </p:spTree>
    <p:extLst>
      <p:ext uri="{BB962C8B-B14F-4D97-AF65-F5344CB8AC3E}">
        <p14:creationId xmlns:p14="http://schemas.microsoft.com/office/powerpoint/2010/main" val="160149243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401243-0EC9-F5CE-425C-17824C5E21F1}"/>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A447C5CE-75B5-F548-A4F4-14EA52609111}"/>
              </a:ext>
            </a:extLst>
          </p:cNvPr>
          <p:cNvSpPr>
            <a:spLocks noGrp="1"/>
          </p:cNvSpPr>
          <p:nvPr>
            <p:ph type="title"/>
          </p:nvPr>
        </p:nvSpPr>
        <p:spPr>
          <a:xfrm>
            <a:off x="576000" y="207037"/>
            <a:ext cx="11041200" cy="494003"/>
          </a:xfrm>
        </p:spPr>
        <p:txBody>
          <a:bodyPr>
            <a:normAutofit/>
          </a:bodyPr>
          <a:lstStyle/>
          <a:p>
            <a:pPr algn="ctr"/>
            <a:r>
              <a:rPr lang="en-US" dirty="0"/>
              <a:t>Solution: “PRIME-PS”</a:t>
            </a:r>
          </a:p>
        </p:txBody>
      </p:sp>
      <p:sp>
        <p:nvSpPr>
          <p:cNvPr id="2" name="TextBox 1">
            <a:extLst>
              <a:ext uri="{FF2B5EF4-FFF2-40B4-BE49-F238E27FC236}">
                <a16:creationId xmlns:a16="http://schemas.microsoft.com/office/drawing/2014/main" id="{64BAEE8F-B61D-C773-9EEC-EB4605952F7F}"/>
              </a:ext>
            </a:extLst>
          </p:cNvPr>
          <p:cNvSpPr txBox="1"/>
          <p:nvPr/>
        </p:nvSpPr>
        <p:spPr>
          <a:xfrm>
            <a:off x="-65048" y="6388474"/>
            <a:ext cx="6161048" cy="292388"/>
          </a:xfrm>
          <a:prstGeom prst="rect">
            <a:avLst/>
          </a:prstGeom>
          <a:noFill/>
        </p:spPr>
        <p:txBody>
          <a:bodyPr wrap="square">
            <a:spAutoFit/>
          </a:bodyPr>
          <a:lstStyle/>
          <a:p>
            <a:r>
              <a:rPr lang="en-US" sz="1300" dirty="0">
                <a:solidFill>
                  <a:srgbClr val="000000"/>
                </a:solidFill>
              </a:rPr>
              <a:t>Raptis+2025 (under prep)</a:t>
            </a:r>
          </a:p>
        </p:txBody>
      </p:sp>
      <p:graphicFrame>
        <p:nvGraphicFramePr>
          <p:cNvPr id="5" name="Table 4">
            <a:extLst>
              <a:ext uri="{FF2B5EF4-FFF2-40B4-BE49-F238E27FC236}">
                <a16:creationId xmlns:a16="http://schemas.microsoft.com/office/drawing/2014/main" id="{0F39733B-F659-6C8F-0914-B9430E0D5D3A}"/>
              </a:ext>
            </a:extLst>
          </p:cNvPr>
          <p:cNvGraphicFramePr>
            <a:graphicFrameLocks noGrp="1"/>
          </p:cNvGraphicFramePr>
          <p:nvPr>
            <p:extLst>
              <p:ext uri="{D42A27DB-BD31-4B8C-83A1-F6EECF244321}">
                <p14:modId xmlns:p14="http://schemas.microsoft.com/office/powerpoint/2010/main" val="1546749123"/>
              </p:ext>
            </p:extLst>
          </p:nvPr>
        </p:nvGraphicFramePr>
        <p:xfrm>
          <a:off x="8195052" y="2258267"/>
          <a:ext cx="3402960" cy="3085072"/>
        </p:xfrm>
        <a:graphic>
          <a:graphicData uri="http://schemas.openxmlformats.org/drawingml/2006/table">
            <a:tbl>
              <a:tblPr firstRow="1" bandRow="1">
                <a:tableStyleId>{2D5ABB26-0587-4C30-8999-92F81FD0307C}</a:tableStyleId>
              </a:tblPr>
              <a:tblGrid>
                <a:gridCol w="850740">
                  <a:extLst>
                    <a:ext uri="{9D8B030D-6E8A-4147-A177-3AD203B41FA5}">
                      <a16:colId xmlns:a16="http://schemas.microsoft.com/office/drawing/2014/main" val="3722937019"/>
                    </a:ext>
                  </a:extLst>
                </a:gridCol>
                <a:gridCol w="850740">
                  <a:extLst>
                    <a:ext uri="{9D8B030D-6E8A-4147-A177-3AD203B41FA5}">
                      <a16:colId xmlns:a16="http://schemas.microsoft.com/office/drawing/2014/main" val="3080837299"/>
                    </a:ext>
                  </a:extLst>
                </a:gridCol>
                <a:gridCol w="850740">
                  <a:extLst>
                    <a:ext uri="{9D8B030D-6E8A-4147-A177-3AD203B41FA5}">
                      <a16:colId xmlns:a16="http://schemas.microsoft.com/office/drawing/2014/main" val="3074667537"/>
                    </a:ext>
                  </a:extLst>
                </a:gridCol>
                <a:gridCol w="850740">
                  <a:extLst>
                    <a:ext uri="{9D8B030D-6E8A-4147-A177-3AD203B41FA5}">
                      <a16:colId xmlns:a16="http://schemas.microsoft.com/office/drawing/2014/main" val="3684653763"/>
                    </a:ext>
                  </a:extLst>
                </a:gridCol>
              </a:tblGrid>
              <a:tr h="435180">
                <a:tc>
                  <a:txBody>
                    <a:bodyPr/>
                    <a:lstStyle/>
                    <a:p>
                      <a:endParaRPr lang="en-US" b="1" dirty="0">
                        <a:solidFill>
                          <a:srgbClr val="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a:solidFill>
                            <a:srgbClr val="000000"/>
                          </a:solidFill>
                        </a:rPr>
                        <a:t>TM03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b="1" dirty="0">
                          <a:solidFill>
                            <a:srgbClr val="000000"/>
                          </a:solidFill>
                        </a:rPr>
                        <a:t>NN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a:solidFill>
                            <a:srgbClr val="000000"/>
                          </a:solidFill>
                        </a:rPr>
                        <a:t>Base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64545474"/>
                  </a:ext>
                </a:extLst>
              </a:tr>
              <a:tr h="662473">
                <a:tc>
                  <a:txBody>
                    <a:bodyPr/>
                    <a:lstStyle/>
                    <a:p>
                      <a:r>
                        <a:rPr lang="en-US" b="1" dirty="0">
                          <a:solidFill>
                            <a:srgbClr val="000000"/>
                          </a:solidFill>
                        </a:rPr>
                        <a:t>R2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a:solidFill>
                            <a:srgbClr val="000000"/>
                          </a:solidFill>
                        </a:rPr>
                        <a:t>0.17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b="1" dirty="0">
                          <a:solidFill>
                            <a:srgbClr val="000000"/>
                          </a:solidFill>
                        </a:rPr>
                        <a:t>0.68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a:solidFill>
                            <a:srgbClr val="000000"/>
                          </a:solidFill>
                        </a:rPr>
                        <a:t>0.32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702429499"/>
                  </a:ext>
                </a:extLst>
              </a:tr>
              <a:tr h="662473">
                <a:tc>
                  <a:txBody>
                    <a:bodyPr/>
                    <a:lstStyle/>
                    <a:p>
                      <a:r>
                        <a:rPr lang="en-US" b="1" dirty="0">
                          <a:solidFill>
                            <a:srgbClr val="000000"/>
                          </a:solidFill>
                        </a:rPr>
                        <a:t>MAE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a:solidFill>
                            <a:srgbClr val="000000"/>
                          </a:solidFill>
                        </a:rPr>
                        <a:t>0.19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b="1" dirty="0">
                          <a:solidFill>
                            <a:srgbClr val="000000"/>
                          </a:solidFill>
                        </a:rPr>
                        <a:t>0.11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a:solidFill>
                            <a:srgbClr val="000000"/>
                          </a:solidFill>
                        </a:rPr>
                        <a:t>0.18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13806786"/>
                  </a:ext>
                </a:extLst>
              </a:tr>
              <a:tr h="662473">
                <a:tc>
                  <a:txBody>
                    <a:bodyPr/>
                    <a:lstStyle/>
                    <a:p>
                      <a:r>
                        <a:rPr lang="en-US" b="1" dirty="0">
                          <a:solidFill>
                            <a:srgbClr val="000000"/>
                          </a:solidFill>
                        </a:rPr>
                        <a:t>RMSE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a:solidFill>
                            <a:srgbClr val="000000"/>
                          </a:solidFill>
                        </a:rPr>
                        <a:t>0.27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b="1" dirty="0">
                          <a:solidFill>
                            <a:srgbClr val="000000"/>
                          </a:solidFill>
                        </a:rPr>
                        <a:t>0.2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a:solidFill>
                            <a:srgbClr val="000000"/>
                          </a:solidFill>
                        </a:rPr>
                        <a:t>0.27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21918466"/>
                  </a:ext>
                </a:extLst>
              </a:tr>
              <a:tr h="662473">
                <a:tc>
                  <a:txBody>
                    <a:bodyPr/>
                    <a:lstStyle/>
                    <a:p>
                      <a:r>
                        <a:rPr lang="en-US" b="1" dirty="0">
                          <a:solidFill>
                            <a:srgbClr val="000000"/>
                          </a:solidFill>
                        </a:rPr>
                        <a:t>r (</a:t>
                      </a:r>
                      <a:r>
                        <a:rPr lang="en-US" b="1" dirty="0" err="1">
                          <a:solidFill>
                            <a:srgbClr val="000000"/>
                          </a:solidFill>
                        </a:rPr>
                        <a:t>cor</a:t>
                      </a:r>
                      <a:r>
                        <a:rPr lang="en-US" b="1" dirty="0">
                          <a:solidFill>
                            <a:srgbClr val="000000"/>
                          </a:solidFill>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a:solidFill>
                            <a:srgbClr val="000000"/>
                          </a:solidFill>
                        </a:rPr>
                        <a:t>0.58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b="1" dirty="0">
                          <a:solidFill>
                            <a:srgbClr val="000000"/>
                          </a:solidFill>
                        </a:rPr>
                        <a:t>0.83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a:solidFill>
                            <a:srgbClr val="000000"/>
                          </a:solidFill>
                        </a:rPr>
                        <a:t>0.57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567990502"/>
                  </a:ext>
                </a:extLst>
              </a:tr>
            </a:tbl>
          </a:graphicData>
        </a:graphic>
      </p:graphicFrame>
      <p:pic>
        <p:nvPicPr>
          <p:cNvPr id="6" name="Picture 5">
            <a:extLst>
              <a:ext uri="{FF2B5EF4-FFF2-40B4-BE49-F238E27FC236}">
                <a16:creationId xmlns:a16="http://schemas.microsoft.com/office/drawing/2014/main" id="{66D44783-F916-2324-58F1-58C1C91C904C}"/>
              </a:ext>
            </a:extLst>
          </p:cNvPr>
          <p:cNvPicPr>
            <a:picLocks noChangeAspect="1"/>
          </p:cNvPicPr>
          <p:nvPr/>
        </p:nvPicPr>
        <p:blipFill>
          <a:blip r:embed="rId3"/>
          <a:stretch>
            <a:fillRect/>
          </a:stretch>
        </p:blipFill>
        <p:spPr>
          <a:xfrm>
            <a:off x="110749" y="2004493"/>
            <a:ext cx="7772400" cy="3592620"/>
          </a:xfrm>
          <a:prstGeom prst="rect">
            <a:avLst/>
          </a:prstGeom>
        </p:spPr>
      </p:pic>
      <p:sp>
        <p:nvSpPr>
          <p:cNvPr id="8" name="TextBox 7">
            <a:extLst>
              <a:ext uri="{FF2B5EF4-FFF2-40B4-BE49-F238E27FC236}">
                <a16:creationId xmlns:a16="http://schemas.microsoft.com/office/drawing/2014/main" id="{A6382C8B-391C-DBCE-E67D-7EEA3AC0519F}"/>
              </a:ext>
            </a:extLst>
          </p:cNvPr>
          <p:cNvSpPr txBox="1"/>
          <p:nvPr/>
        </p:nvSpPr>
        <p:spPr>
          <a:xfrm>
            <a:off x="2611258" y="6335156"/>
            <a:ext cx="8600303" cy="307777"/>
          </a:xfrm>
          <a:prstGeom prst="rect">
            <a:avLst/>
          </a:prstGeom>
          <a:noFill/>
        </p:spPr>
        <p:txBody>
          <a:bodyPr wrap="none" rtlCol="0">
            <a:spAutoFit/>
          </a:bodyPr>
          <a:lstStyle/>
          <a:p>
            <a:r>
              <a:rPr lang="en-US" sz="1400" dirty="0">
                <a:solidFill>
                  <a:srgbClr val="000000"/>
                </a:solidFill>
              </a:rPr>
              <a:t>TM03: </a:t>
            </a:r>
            <a:r>
              <a:rPr lang="en-US" sz="1400" dirty="0" err="1">
                <a:solidFill>
                  <a:srgbClr val="000000"/>
                </a:solidFill>
              </a:rPr>
              <a:t>Tsyganenko</a:t>
            </a:r>
            <a:r>
              <a:rPr lang="en-US" sz="1400" dirty="0">
                <a:solidFill>
                  <a:srgbClr val="000000"/>
                </a:solidFill>
              </a:rPr>
              <a:t> &amp; Mukai 2003 : </a:t>
            </a:r>
            <a:r>
              <a:rPr lang="en-US" sz="1400" dirty="0">
                <a:solidFill>
                  <a:srgbClr val="000000"/>
                </a:solidFill>
                <a:hlinkClick r:id="rId4">
                  <a:extLst>
                    <a:ext uri="{A12FA001-AC4F-418D-AE19-62706E023703}">
                      <ahyp:hlinkClr xmlns:ahyp="http://schemas.microsoft.com/office/drawing/2018/hyperlinkcolor" val="tx"/>
                    </a:ext>
                  </a:extLst>
                </a:hlinkClick>
              </a:rPr>
              <a:t>https://agupubs.onlinelibrary.wiley.com/doi/full/10.1029/2002JA009707</a:t>
            </a:r>
            <a:r>
              <a:rPr lang="en-US" sz="1400" dirty="0">
                <a:solidFill>
                  <a:srgbClr val="000000"/>
                </a:solidFill>
              </a:rPr>
              <a:t> </a:t>
            </a:r>
          </a:p>
        </p:txBody>
      </p:sp>
      <p:sp>
        <p:nvSpPr>
          <p:cNvPr id="9" name="TextBox 8">
            <a:extLst>
              <a:ext uri="{FF2B5EF4-FFF2-40B4-BE49-F238E27FC236}">
                <a16:creationId xmlns:a16="http://schemas.microsoft.com/office/drawing/2014/main" id="{D3897A76-FDE3-24BA-C810-F535CFAB66F2}"/>
              </a:ext>
            </a:extLst>
          </p:cNvPr>
          <p:cNvSpPr txBox="1"/>
          <p:nvPr/>
        </p:nvSpPr>
        <p:spPr>
          <a:xfrm>
            <a:off x="916425" y="1538968"/>
            <a:ext cx="6161048" cy="307777"/>
          </a:xfrm>
          <a:prstGeom prst="rect">
            <a:avLst/>
          </a:prstGeom>
          <a:noFill/>
        </p:spPr>
        <p:txBody>
          <a:bodyPr wrap="square">
            <a:spAutoFit/>
          </a:bodyPr>
          <a:lstStyle/>
          <a:p>
            <a:pPr algn="ctr"/>
            <a:r>
              <a:rPr lang="en-US" sz="1400" b="0" i="0" u="none" strike="noStrike" dirty="0">
                <a:solidFill>
                  <a:srgbClr val="000000"/>
                </a:solidFill>
                <a:effectLst/>
              </a:rPr>
              <a:t>Even a simple neural network can outperform current models.</a:t>
            </a:r>
          </a:p>
        </p:txBody>
      </p:sp>
      <p:sp>
        <p:nvSpPr>
          <p:cNvPr id="10" name="TextBox 9">
            <a:extLst>
              <a:ext uri="{FF2B5EF4-FFF2-40B4-BE49-F238E27FC236}">
                <a16:creationId xmlns:a16="http://schemas.microsoft.com/office/drawing/2014/main" id="{1B12373A-B454-2A49-C125-53C78B69B1A0}"/>
              </a:ext>
            </a:extLst>
          </p:cNvPr>
          <p:cNvSpPr txBox="1"/>
          <p:nvPr/>
        </p:nvSpPr>
        <p:spPr>
          <a:xfrm>
            <a:off x="8663416" y="310836"/>
            <a:ext cx="3528584" cy="1754326"/>
          </a:xfrm>
          <a:prstGeom prst="rect">
            <a:avLst/>
          </a:prstGeom>
          <a:noFill/>
        </p:spPr>
        <p:txBody>
          <a:bodyPr wrap="square">
            <a:spAutoFit/>
          </a:bodyPr>
          <a:lstStyle/>
          <a:p>
            <a:pPr algn="ctr"/>
            <a:r>
              <a:rPr lang="en-US" b="1" u="sng" dirty="0">
                <a:solidFill>
                  <a:srgbClr val="000000"/>
                </a:solidFill>
              </a:rPr>
              <a:t>Output</a:t>
            </a:r>
          </a:p>
          <a:p>
            <a:pPr algn="ctr"/>
            <a:r>
              <a:rPr lang="en-US" b="1" dirty="0">
                <a:solidFill>
                  <a:srgbClr val="000000"/>
                </a:solidFill>
              </a:rPr>
              <a:t>Geotail (1994 - 2022)</a:t>
            </a:r>
            <a:r>
              <a:rPr lang="en-US" dirty="0">
                <a:solidFill>
                  <a:srgbClr val="000000"/>
                </a:solidFill>
              </a:rPr>
              <a:t> </a:t>
            </a:r>
          </a:p>
          <a:p>
            <a:pPr algn="ctr"/>
            <a:r>
              <a:rPr lang="en-US" dirty="0">
                <a:solidFill>
                  <a:srgbClr val="000000"/>
                </a:solidFill>
              </a:rPr>
              <a:t>&gt;1 million points</a:t>
            </a:r>
          </a:p>
          <a:p>
            <a:pPr algn="ctr"/>
            <a:r>
              <a:rPr lang="en-US" dirty="0">
                <a:solidFill>
                  <a:srgbClr val="000000"/>
                </a:solidFill>
              </a:rPr>
              <a:t>+</a:t>
            </a:r>
          </a:p>
          <a:p>
            <a:pPr algn="ctr"/>
            <a:r>
              <a:rPr lang="en-US" b="1" dirty="0">
                <a:solidFill>
                  <a:srgbClr val="000000"/>
                </a:solidFill>
              </a:rPr>
              <a:t>MMS (2015 – 2025) </a:t>
            </a:r>
          </a:p>
          <a:p>
            <a:pPr algn="ctr"/>
            <a:r>
              <a:rPr lang="en-US" dirty="0">
                <a:solidFill>
                  <a:srgbClr val="000000"/>
                </a:solidFill>
              </a:rPr>
              <a:t>~ 250k points</a:t>
            </a:r>
          </a:p>
        </p:txBody>
      </p:sp>
      <p:sp>
        <p:nvSpPr>
          <p:cNvPr id="3" name="TextBox 2">
            <a:extLst>
              <a:ext uri="{FF2B5EF4-FFF2-40B4-BE49-F238E27FC236}">
                <a16:creationId xmlns:a16="http://schemas.microsoft.com/office/drawing/2014/main" id="{572A3473-E46E-9FDB-0BCC-9DB9E18FB773}"/>
              </a:ext>
            </a:extLst>
          </p:cNvPr>
          <p:cNvSpPr txBox="1"/>
          <p:nvPr/>
        </p:nvSpPr>
        <p:spPr>
          <a:xfrm>
            <a:off x="0" y="235658"/>
            <a:ext cx="3528584" cy="923330"/>
          </a:xfrm>
          <a:prstGeom prst="rect">
            <a:avLst/>
          </a:prstGeom>
          <a:noFill/>
        </p:spPr>
        <p:txBody>
          <a:bodyPr wrap="square">
            <a:spAutoFit/>
          </a:bodyPr>
          <a:lstStyle/>
          <a:p>
            <a:pPr algn="ctr"/>
            <a:r>
              <a:rPr lang="en-US" b="1" u="sng" dirty="0">
                <a:solidFill>
                  <a:srgbClr val="000000"/>
                </a:solidFill>
              </a:rPr>
              <a:t>Input</a:t>
            </a:r>
          </a:p>
          <a:p>
            <a:pPr algn="ctr"/>
            <a:r>
              <a:rPr lang="en-US" b="1" dirty="0">
                <a:solidFill>
                  <a:srgbClr val="000000"/>
                </a:solidFill>
              </a:rPr>
              <a:t>Solar Wind (Wind)</a:t>
            </a:r>
            <a:endParaRPr lang="en-US" dirty="0">
              <a:solidFill>
                <a:srgbClr val="000000"/>
              </a:solidFill>
            </a:endParaRPr>
          </a:p>
          <a:p>
            <a:pPr algn="ctr"/>
            <a:r>
              <a:rPr lang="en-US" dirty="0">
                <a:solidFill>
                  <a:srgbClr val="000000"/>
                </a:solidFill>
              </a:rPr>
              <a:t>&gt;1 million points</a:t>
            </a:r>
          </a:p>
        </p:txBody>
      </p:sp>
    </p:spTree>
    <p:extLst>
      <p:ext uri="{BB962C8B-B14F-4D97-AF65-F5344CB8AC3E}">
        <p14:creationId xmlns:p14="http://schemas.microsoft.com/office/powerpoint/2010/main" val="319142992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0B18C0-2814-DA99-BF34-9F109BE9FC8D}"/>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7EDFBFA8-28A4-1603-9F71-2BEF65635956}"/>
              </a:ext>
            </a:extLst>
          </p:cNvPr>
          <p:cNvSpPr>
            <a:spLocks noGrp="1"/>
          </p:cNvSpPr>
          <p:nvPr>
            <p:ph type="title"/>
          </p:nvPr>
        </p:nvSpPr>
        <p:spPr>
          <a:xfrm>
            <a:off x="576000" y="207037"/>
            <a:ext cx="11041200" cy="494003"/>
          </a:xfrm>
        </p:spPr>
        <p:txBody>
          <a:bodyPr>
            <a:normAutofit/>
          </a:bodyPr>
          <a:lstStyle/>
          <a:p>
            <a:pPr algn="ctr"/>
            <a:r>
              <a:rPr lang="en-US" dirty="0"/>
              <a:t>Problem: Where is the spacecraft located?</a:t>
            </a:r>
          </a:p>
        </p:txBody>
      </p:sp>
      <p:pic>
        <p:nvPicPr>
          <p:cNvPr id="7170" name="Picture 2">
            <a:extLst>
              <a:ext uri="{FF2B5EF4-FFF2-40B4-BE49-F238E27FC236}">
                <a16:creationId xmlns:a16="http://schemas.microsoft.com/office/drawing/2014/main" id="{9110EBEB-6DBB-512A-9434-F6A5ACEFC73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22795"/>
          <a:stretch/>
        </p:blipFill>
        <p:spPr bwMode="auto">
          <a:xfrm>
            <a:off x="0" y="1460158"/>
            <a:ext cx="3857315" cy="449825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3A3CEAA1-CCF3-33A6-ECAA-3C3AB8BB9ED3}"/>
              </a:ext>
            </a:extLst>
          </p:cNvPr>
          <p:cNvSpPr txBox="1"/>
          <p:nvPr/>
        </p:nvSpPr>
        <p:spPr>
          <a:xfrm>
            <a:off x="915078" y="895933"/>
            <a:ext cx="2027158" cy="369332"/>
          </a:xfrm>
          <a:prstGeom prst="rect">
            <a:avLst/>
          </a:prstGeom>
          <a:noFill/>
        </p:spPr>
        <p:txBody>
          <a:bodyPr wrap="none" rtlCol="0">
            <a:spAutoFit/>
          </a:bodyPr>
          <a:lstStyle/>
          <a:p>
            <a:r>
              <a:rPr lang="en-US" dirty="0">
                <a:solidFill>
                  <a:srgbClr val="000000"/>
                </a:solidFill>
              </a:rPr>
              <a:t>We know the orbit</a:t>
            </a:r>
          </a:p>
        </p:txBody>
      </p:sp>
      <p:sp>
        <p:nvSpPr>
          <p:cNvPr id="5" name="TextBox 4">
            <a:extLst>
              <a:ext uri="{FF2B5EF4-FFF2-40B4-BE49-F238E27FC236}">
                <a16:creationId xmlns:a16="http://schemas.microsoft.com/office/drawing/2014/main" id="{6D352440-C0C3-A5D7-8DBF-411F866AAD49}"/>
              </a:ext>
            </a:extLst>
          </p:cNvPr>
          <p:cNvSpPr txBox="1"/>
          <p:nvPr/>
        </p:nvSpPr>
        <p:spPr>
          <a:xfrm>
            <a:off x="4597180" y="895933"/>
            <a:ext cx="2591415" cy="369332"/>
          </a:xfrm>
          <a:prstGeom prst="rect">
            <a:avLst/>
          </a:prstGeom>
          <a:noFill/>
        </p:spPr>
        <p:txBody>
          <a:bodyPr wrap="none" rtlCol="0">
            <a:spAutoFit/>
          </a:bodyPr>
          <a:lstStyle/>
          <a:p>
            <a:r>
              <a:rPr lang="en-US" dirty="0">
                <a:solidFill>
                  <a:srgbClr val="000000"/>
                </a:solidFill>
              </a:rPr>
              <a:t>But that’s not enough…</a:t>
            </a:r>
          </a:p>
        </p:txBody>
      </p:sp>
      <p:sp>
        <p:nvSpPr>
          <p:cNvPr id="6" name="TextBox 5">
            <a:extLst>
              <a:ext uri="{FF2B5EF4-FFF2-40B4-BE49-F238E27FC236}">
                <a16:creationId xmlns:a16="http://schemas.microsoft.com/office/drawing/2014/main" id="{9D6EFA7B-D283-270A-8B65-130648472DAE}"/>
              </a:ext>
            </a:extLst>
          </p:cNvPr>
          <p:cNvSpPr txBox="1"/>
          <p:nvPr/>
        </p:nvSpPr>
        <p:spPr>
          <a:xfrm>
            <a:off x="7240644" y="5931162"/>
            <a:ext cx="5057529" cy="646331"/>
          </a:xfrm>
          <a:prstGeom prst="rect">
            <a:avLst/>
          </a:prstGeom>
          <a:noFill/>
        </p:spPr>
        <p:txBody>
          <a:bodyPr wrap="square" rtlCol="0">
            <a:spAutoFit/>
          </a:bodyPr>
          <a:lstStyle/>
          <a:p>
            <a:pPr algn="ctr"/>
            <a:r>
              <a:rPr lang="en-US" dirty="0">
                <a:solidFill>
                  <a:srgbClr val="000000"/>
                </a:solidFill>
              </a:rPr>
              <a:t>These environments dynamically evolve with multiple temporal scales</a:t>
            </a:r>
          </a:p>
        </p:txBody>
      </p:sp>
      <p:pic>
        <p:nvPicPr>
          <p:cNvPr id="7" name="Picture 2" descr="Details are in the caption following the image">
            <a:extLst>
              <a:ext uri="{FF2B5EF4-FFF2-40B4-BE49-F238E27FC236}">
                <a16:creationId xmlns:a16="http://schemas.microsoft.com/office/drawing/2014/main" id="{90C5953A-B0B4-17CB-2F3E-E5585777684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96465" y="1586068"/>
            <a:ext cx="4654328" cy="395412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82A26C47-32A3-2313-022C-A254C32BC373}"/>
              </a:ext>
            </a:extLst>
          </p:cNvPr>
          <p:cNvSpPr txBox="1"/>
          <p:nvPr/>
        </p:nvSpPr>
        <p:spPr>
          <a:xfrm>
            <a:off x="10840912" y="5658397"/>
            <a:ext cx="1552575" cy="276999"/>
          </a:xfrm>
          <a:prstGeom prst="rect">
            <a:avLst/>
          </a:prstGeom>
          <a:noFill/>
        </p:spPr>
        <p:txBody>
          <a:bodyPr wrap="square">
            <a:spAutoFit/>
          </a:bodyPr>
          <a:lstStyle/>
          <a:p>
            <a:r>
              <a:rPr lang="en-US" sz="1200" dirty="0" err="1">
                <a:solidFill>
                  <a:srgbClr val="000000"/>
                </a:solidFill>
              </a:rPr>
              <a:t>Olshevsky</a:t>
            </a:r>
            <a:r>
              <a:rPr lang="en-US" sz="1200" dirty="0">
                <a:solidFill>
                  <a:srgbClr val="000000"/>
                </a:solidFill>
              </a:rPr>
              <a:t>+ 2021</a:t>
            </a:r>
          </a:p>
        </p:txBody>
      </p:sp>
      <p:grpSp>
        <p:nvGrpSpPr>
          <p:cNvPr id="19" name="Group 18">
            <a:extLst>
              <a:ext uri="{FF2B5EF4-FFF2-40B4-BE49-F238E27FC236}">
                <a16:creationId xmlns:a16="http://schemas.microsoft.com/office/drawing/2014/main" id="{D9ECBDA9-1801-70A7-1CF0-2802FA0F317B}"/>
              </a:ext>
            </a:extLst>
          </p:cNvPr>
          <p:cNvGrpSpPr/>
          <p:nvPr/>
        </p:nvGrpSpPr>
        <p:grpSpPr>
          <a:xfrm>
            <a:off x="3898880" y="1530765"/>
            <a:ext cx="7772116" cy="3618449"/>
            <a:chOff x="3898880" y="1530765"/>
            <a:chExt cx="7772116" cy="3618449"/>
          </a:xfrm>
        </p:grpSpPr>
        <p:sp>
          <p:nvSpPr>
            <p:cNvPr id="10" name="Arc 9">
              <a:extLst>
                <a:ext uri="{FF2B5EF4-FFF2-40B4-BE49-F238E27FC236}">
                  <a16:creationId xmlns:a16="http://schemas.microsoft.com/office/drawing/2014/main" id="{030A3948-8C21-FD94-029D-1416337B5E57}"/>
                </a:ext>
              </a:extLst>
            </p:cNvPr>
            <p:cNvSpPr/>
            <p:nvPr/>
          </p:nvSpPr>
          <p:spPr>
            <a:xfrm flipH="1">
              <a:off x="3898880" y="1684654"/>
              <a:ext cx="6258560" cy="3464560"/>
            </a:xfrm>
            <a:prstGeom prst="arc">
              <a:avLst>
                <a:gd name="adj1" fmla="val 16207070"/>
                <a:gd name="adj2" fmla="val 5416960"/>
              </a:avLst>
            </a:prstGeom>
            <a:ln w="19050">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sv-SE"/>
            </a:p>
          </p:txBody>
        </p:sp>
        <p:sp>
          <p:nvSpPr>
            <p:cNvPr id="11" name="Arc 10">
              <a:extLst>
                <a:ext uri="{FF2B5EF4-FFF2-40B4-BE49-F238E27FC236}">
                  <a16:creationId xmlns:a16="http://schemas.microsoft.com/office/drawing/2014/main" id="{86AB9594-2C03-4D98-FCFB-CEC413CE617E}"/>
                </a:ext>
              </a:extLst>
            </p:cNvPr>
            <p:cNvSpPr/>
            <p:nvPr/>
          </p:nvSpPr>
          <p:spPr>
            <a:xfrm flipH="1">
              <a:off x="4772356" y="2263774"/>
              <a:ext cx="6898640" cy="2179320"/>
            </a:xfrm>
            <a:prstGeom prst="arc">
              <a:avLst>
                <a:gd name="adj1" fmla="val 19290334"/>
                <a:gd name="adj2" fmla="val 2329708"/>
              </a:avLst>
            </a:prstGeom>
            <a:ln w="19050">
              <a:solidFill>
                <a:srgbClr val="00B050"/>
              </a:solidFill>
              <a:prstDash val="sysDot"/>
            </a:ln>
          </p:spPr>
          <p:style>
            <a:lnRef idx="3">
              <a:schemeClr val="accent1"/>
            </a:lnRef>
            <a:fillRef idx="0">
              <a:schemeClr val="accent1"/>
            </a:fillRef>
            <a:effectRef idx="2">
              <a:schemeClr val="accent1"/>
            </a:effectRef>
            <a:fontRef idx="minor">
              <a:schemeClr val="tx1"/>
            </a:fontRef>
          </p:style>
          <p:txBody>
            <a:bodyPr rtlCol="0" anchor="ctr"/>
            <a:lstStyle/>
            <a:p>
              <a:pPr algn="ctr"/>
              <a:endParaRPr lang="sv-SE"/>
            </a:p>
          </p:txBody>
        </p:sp>
        <p:sp>
          <p:nvSpPr>
            <p:cNvPr id="12" name="TextBox 11">
              <a:extLst>
                <a:ext uri="{FF2B5EF4-FFF2-40B4-BE49-F238E27FC236}">
                  <a16:creationId xmlns:a16="http://schemas.microsoft.com/office/drawing/2014/main" id="{16C13273-7EB3-EF61-55E6-1D9E7B531EB8}"/>
                </a:ext>
              </a:extLst>
            </p:cNvPr>
            <p:cNvSpPr txBox="1"/>
            <p:nvPr/>
          </p:nvSpPr>
          <p:spPr>
            <a:xfrm>
              <a:off x="5499522" y="2142367"/>
              <a:ext cx="1192955" cy="307777"/>
            </a:xfrm>
            <a:prstGeom prst="rect">
              <a:avLst/>
            </a:prstGeom>
            <a:noFill/>
          </p:spPr>
          <p:txBody>
            <a:bodyPr wrap="none" rtlCol="0">
              <a:spAutoFit/>
            </a:bodyPr>
            <a:lstStyle/>
            <a:p>
              <a:r>
                <a:rPr lang="en-US" sz="1400" dirty="0">
                  <a:solidFill>
                    <a:srgbClr val="00B050"/>
                  </a:solidFill>
                  <a:latin typeface="Garamond" panose="02020404030301010803" pitchFamily="18" charset="0"/>
                </a:rPr>
                <a:t>Magnetopause</a:t>
              </a:r>
              <a:endParaRPr lang="sv-SE" sz="1400" dirty="0">
                <a:solidFill>
                  <a:srgbClr val="00B050"/>
                </a:solidFill>
                <a:latin typeface="Garamond" panose="02020404030301010803" pitchFamily="18" charset="0"/>
              </a:endParaRPr>
            </a:p>
          </p:txBody>
        </p:sp>
        <p:sp>
          <p:nvSpPr>
            <p:cNvPr id="13" name="TextBox 12">
              <a:extLst>
                <a:ext uri="{FF2B5EF4-FFF2-40B4-BE49-F238E27FC236}">
                  <a16:creationId xmlns:a16="http://schemas.microsoft.com/office/drawing/2014/main" id="{5584DA4C-9B1C-F3EA-4537-3E1861EC24D7}"/>
                </a:ext>
              </a:extLst>
            </p:cNvPr>
            <p:cNvSpPr txBox="1"/>
            <p:nvPr/>
          </p:nvSpPr>
          <p:spPr>
            <a:xfrm>
              <a:off x="5144531" y="1530765"/>
              <a:ext cx="976614" cy="307777"/>
            </a:xfrm>
            <a:prstGeom prst="rect">
              <a:avLst/>
            </a:prstGeom>
            <a:noFill/>
          </p:spPr>
          <p:txBody>
            <a:bodyPr wrap="none" rtlCol="0">
              <a:spAutoFit/>
            </a:bodyPr>
            <a:lstStyle/>
            <a:p>
              <a:r>
                <a:rPr lang="en-US" sz="1400" dirty="0">
                  <a:solidFill>
                    <a:srgbClr val="0070C0"/>
                  </a:solidFill>
                  <a:latin typeface="Garamond" panose="02020404030301010803" pitchFamily="18" charset="0"/>
                </a:rPr>
                <a:t>Bow Shock</a:t>
              </a:r>
              <a:endParaRPr lang="sv-SE" sz="1400" dirty="0">
                <a:solidFill>
                  <a:srgbClr val="0070C0"/>
                </a:solidFill>
                <a:latin typeface="Garamond" panose="02020404030301010803" pitchFamily="18" charset="0"/>
              </a:endParaRPr>
            </a:p>
          </p:txBody>
        </p:sp>
        <p:pic>
          <p:nvPicPr>
            <p:cNvPr id="14" name="Picture 13">
              <a:extLst>
                <a:ext uri="{FF2B5EF4-FFF2-40B4-BE49-F238E27FC236}">
                  <a16:creationId xmlns:a16="http://schemas.microsoft.com/office/drawing/2014/main" id="{2CD47935-89C6-845E-27A1-3BF94683B2C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40722" y="2396578"/>
              <a:ext cx="512917" cy="348007"/>
            </a:xfrm>
            <a:prstGeom prst="rect">
              <a:avLst/>
            </a:prstGeom>
          </p:spPr>
        </p:pic>
        <p:sp>
          <p:nvSpPr>
            <p:cNvPr id="15" name="TextBox 14">
              <a:extLst>
                <a:ext uri="{FF2B5EF4-FFF2-40B4-BE49-F238E27FC236}">
                  <a16:creationId xmlns:a16="http://schemas.microsoft.com/office/drawing/2014/main" id="{E55B1E71-56A8-FCBA-CFB0-814001236593}"/>
                </a:ext>
              </a:extLst>
            </p:cNvPr>
            <p:cNvSpPr txBox="1"/>
            <p:nvPr/>
          </p:nvSpPr>
          <p:spPr>
            <a:xfrm>
              <a:off x="4180222" y="2797324"/>
              <a:ext cx="633507" cy="323165"/>
            </a:xfrm>
            <a:prstGeom prst="rect">
              <a:avLst/>
            </a:prstGeom>
            <a:noFill/>
            <a:ln>
              <a:solidFill>
                <a:srgbClr val="FF0000"/>
              </a:solidFill>
            </a:ln>
          </p:spPr>
          <p:txBody>
            <a:bodyPr wrap="none" rtlCol="0">
              <a:spAutoFit/>
            </a:bodyPr>
            <a:lstStyle/>
            <a:p>
              <a:r>
                <a:rPr lang="en-US" sz="1500" dirty="0">
                  <a:solidFill>
                    <a:srgbClr val="FF0000"/>
                  </a:solidFill>
                </a:rPr>
                <a:t>MMS</a:t>
              </a:r>
              <a:endParaRPr lang="sv-SE" sz="1500" dirty="0">
                <a:solidFill>
                  <a:srgbClr val="FF0000"/>
                </a:solidFill>
              </a:endParaRPr>
            </a:p>
          </p:txBody>
        </p:sp>
        <p:sp>
          <p:nvSpPr>
            <p:cNvPr id="16" name="TextBox 15">
              <a:extLst>
                <a:ext uri="{FF2B5EF4-FFF2-40B4-BE49-F238E27FC236}">
                  <a16:creationId xmlns:a16="http://schemas.microsoft.com/office/drawing/2014/main" id="{92FF47A9-13AB-3662-0B5A-169F06950354}"/>
                </a:ext>
              </a:extLst>
            </p:cNvPr>
            <p:cNvSpPr txBox="1"/>
            <p:nvPr/>
          </p:nvSpPr>
          <p:spPr>
            <a:xfrm>
              <a:off x="3931030" y="1960631"/>
              <a:ext cx="429926" cy="307777"/>
            </a:xfrm>
            <a:prstGeom prst="rect">
              <a:avLst/>
            </a:prstGeom>
            <a:noFill/>
          </p:spPr>
          <p:txBody>
            <a:bodyPr wrap="none" rtlCol="0">
              <a:spAutoFit/>
            </a:bodyPr>
            <a:lstStyle/>
            <a:p>
              <a:r>
                <a:rPr lang="en-US" sz="1400" dirty="0">
                  <a:solidFill>
                    <a:srgbClr val="000000"/>
                  </a:solidFill>
                  <a:latin typeface="Garamond" panose="02020404030301010803" pitchFamily="18" charset="0"/>
                </a:rPr>
                <a:t>SW</a:t>
              </a:r>
              <a:endParaRPr lang="sv-SE" sz="1400" dirty="0">
                <a:solidFill>
                  <a:srgbClr val="000000"/>
                </a:solidFill>
                <a:latin typeface="Garamond" panose="02020404030301010803" pitchFamily="18" charset="0"/>
              </a:endParaRPr>
            </a:p>
          </p:txBody>
        </p:sp>
        <p:sp>
          <p:nvSpPr>
            <p:cNvPr id="17" name="TextBox 16">
              <a:extLst>
                <a:ext uri="{FF2B5EF4-FFF2-40B4-BE49-F238E27FC236}">
                  <a16:creationId xmlns:a16="http://schemas.microsoft.com/office/drawing/2014/main" id="{36974F5C-4808-A0E6-D9DD-B1FA8DA31810}"/>
                </a:ext>
              </a:extLst>
            </p:cNvPr>
            <p:cNvSpPr txBox="1"/>
            <p:nvPr/>
          </p:nvSpPr>
          <p:spPr>
            <a:xfrm>
              <a:off x="4638816" y="2396578"/>
              <a:ext cx="556563" cy="307777"/>
            </a:xfrm>
            <a:prstGeom prst="rect">
              <a:avLst/>
            </a:prstGeom>
            <a:noFill/>
          </p:spPr>
          <p:txBody>
            <a:bodyPr wrap="none" rtlCol="0">
              <a:spAutoFit/>
            </a:bodyPr>
            <a:lstStyle/>
            <a:p>
              <a:r>
                <a:rPr lang="en-US" sz="1400" dirty="0">
                  <a:solidFill>
                    <a:srgbClr val="000000"/>
                  </a:solidFill>
                  <a:latin typeface="Garamond" panose="02020404030301010803" pitchFamily="18" charset="0"/>
                </a:rPr>
                <a:t>MSH</a:t>
              </a:r>
              <a:endParaRPr lang="sv-SE" sz="1400" dirty="0">
                <a:solidFill>
                  <a:srgbClr val="000000"/>
                </a:solidFill>
                <a:latin typeface="Garamond" panose="02020404030301010803" pitchFamily="18" charset="0"/>
              </a:endParaRPr>
            </a:p>
          </p:txBody>
        </p:sp>
        <p:sp>
          <p:nvSpPr>
            <p:cNvPr id="18" name="TextBox 17">
              <a:extLst>
                <a:ext uri="{FF2B5EF4-FFF2-40B4-BE49-F238E27FC236}">
                  <a16:creationId xmlns:a16="http://schemas.microsoft.com/office/drawing/2014/main" id="{CB1A1580-1C3E-A512-6F34-C024ED7D0324}"/>
                </a:ext>
              </a:extLst>
            </p:cNvPr>
            <p:cNvSpPr txBox="1"/>
            <p:nvPr/>
          </p:nvSpPr>
          <p:spPr>
            <a:xfrm>
              <a:off x="5130642" y="2867634"/>
              <a:ext cx="521297" cy="307777"/>
            </a:xfrm>
            <a:prstGeom prst="rect">
              <a:avLst/>
            </a:prstGeom>
            <a:noFill/>
          </p:spPr>
          <p:txBody>
            <a:bodyPr wrap="none" rtlCol="0">
              <a:spAutoFit/>
            </a:bodyPr>
            <a:lstStyle/>
            <a:p>
              <a:r>
                <a:rPr lang="en-US" sz="1400" dirty="0">
                  <a:solidFill>
                    <a:srgbClr val="000000"/>
                  </a:solidFill>
                  <a:latin typeface="Garamond" panose="02020404030301010803" pitchFamily="18" charset="0"/>
                </a:rPr>
                <a:t>MSP</a:t>
              </a:r>
              <a:endParaRPr lang="sv-SE" sz="1400" dirty="0">
                <a:solidFill>
                  <a:srgbClr val="000000"/>
                </a:solidFill>
                <a:latin typeface="Garamond" panose="02020404030301010803" pitchFamily="18" charset="0"/>
              </a:endParaRPr>
            </a:p>
          </p:txBody>
        </p:sp>
      </p:grpSp>
    </p:spTree>
    <p:extLst>
      <p:ext uri="{BB962C8B-B14F-4D97-AF65-F5344CB8AC3E}">
        <p14:creationId xmlns:p14="http://schemas.microsoft.com/office/powerpoint/2010/main" val="2168880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67875C-AAA8-B485-8AD3-B0AF82C15ED3}"/>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7D42CE88-7AC0-D40A-7A1D-519D770CFF1D}"/>
              </a:ext>
            </a:extLst>
          </p:cNvPr>
          <p:cNvPicPr>
            <a:picLocks noChangeAspect="1"/>
          </p:cNvPicPr>
          <p:nvPr/>
        </p:nvPicPr>
        <p:blipFill>
          <a:blip r:embed="rId3"/>
          <a:stretch>
            <a:fillRect/>
          </a:stretch>
        </p:blipFill>
        <p:spPr>
          <a:xfrm>
            <a:off x="8253513" y="4323438"/>
            <a:ext cx="3488487" cy="2263417"/>
          </a:xfrm>
          <a:prstGeom prst="rect">
            <a:avLst/>
          </a:prstGeom>
        </p:spPr>
      </p:pic>
      <p:sp>
        <p:nvSpPr>
          <p:cNvPr id="4" name="Title 3">
            <a:extLst>
              <a:ext uri="{FF2B5EF4-FFF2-40B4-BE49-F238E27FC236}">
                <a16:creationId xmlns:a16="http://schemas.microsoft.com/office/drawing/2014/main" id="{BAD82019-8DE8-0967-A129-C082F4944F53}"/>
              </a:ext>
            </a:extLst>
          </p:cNvPr>
          <p:cNvSpPr>
            <a:spLocks noGrp="1"/>
          </p:cNvSpPr>
          <p:nvPr>
            <p:ph type="title"/>
          </p:nvPr>
        </p:nvSpPr>
        <p:spPr>
          <a:xfrm>
            <a:off x="576000" y="207037"/>
            <a:ext cx="11041200" cy="494003"/>
          </a:xfrm>
        </p:spPr>
        <p:txBody>
          <a:bodyPr>
            <a:normAutofit/>
          </a:bodyPr>
          <a:lstStyle/>
          <a:p>
            <a:pPr algn="ctr"/>
            <a:r>
              <a:rPr lang="en-US" dirty="0"/>
              <a:t>Solution: in-situ MMS classification</a:t>
            </a:r>
          </a:p>
        </p:txBody>
      </p:sp>
      <p:pic>
        <p:nvPicPr>
          <p:cNvPr id="6146" name="Picture 2" descr="Details are in the caption following the image">
            <a:extLst>
              <a:ext uri="{FF2B5EF4-FFF2-40B4-BE49-F238E27FC236}">
                <a16:creationId xmlns:a16="http://schemas.microsoft.com/office/drawing/2014/main" id="{10AFC2C4-BD8E-5BA3-C545-583217CD8CB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7184" y="792366"/>
            <a:ext cx="3516443" cy="5247334"/>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Details are in the caption following the image">
            <a:extLst>
              <a:ext uri="{FF2B5EF4-FFF2-40B4-BE49-F238E27FC236}">
                <a16:creationId xmlns:a16="http://schemas.microsoft.com/office/drawing/2014/main" id="{2C49AD98-37B5-FA34-5031-06E3E8F6363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43451" y="792365"/>
            <a:ext cx="7448550" cy="370002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7A396006-70B0-8C87-6AE2-44D792385071}"/>
              </a:ext>
            </a:extLst>
          </p:cNvPr>
          <p:cNvSpPr txBox="1"/>
          <p:nvPr/>
        </p:nvSpPr>
        <p:spPr>
          <a:xfrm>
            <a:off x="10545886" y="6316698"/>
            <a:ext cx="1724332" cy="323165"/>
          </a:xfrm>
          <a:prstGeom prst="rect">
            <a:avLst/>
          </a:prstGeom>
          <a:noFill/>
        </p:spPr>
        <p:txBody>
          <a:bodyPr wrap="square">
            <a:spAutoFit/>
          </a:bodyPr>
          <a:lstStyle/>
          <a:p>
            <a:r>
              <a:rPr lang="en-US" sz="1500" dirty="0">
                <a:solidFill>
                  <a:srgbClr val="000000"/>
                </a:solidFill>
              </a:rPr>
              <a:t>Toy-</a:t>
            </a:r>
            <a:r>
              <a:rPr lang="en-US" sz="1500" dirty="0" err="1">
                <a:solidFill>
                  <a:srgbClr val="000000"/>
                </a:solidFill>
              </a:rPr>
              <a:t>Edens</a:t>
            </a:r>
            <a:r>
              <a:rPr lang="en-US" sz="1500" dirty="0">
                <a:solidFill>
                  <a:srgbClr val="000000"/>
                </a:solidFill>
              </a:rPr>
              <a:t>+ 2024</a:t>
            </a:r>
          </a:p>
        </p:txBody>
      </p:sp>
      <p:sp>
        <p:nvSpPr>
          <p:cNvPr id="6" name="Rectangle 5">
            <a:extLst>
              <a:ext uri="{FF2B5EF4-FFF2-40B4-BE49-F238E27FC236}">
                <a16:creationId xmlns:a16="http://schemas.microsoft.com/office/drawing/2014/main" id="{4EB43B48-2507-6C36-EC92-FB5A4E39310C}"/>
              </a:ext>
            </a:extLst>
          </p:cNvPr>
          <p:cNvSpPr/>
          <p:nvPr/>
        </p:nvSpPr>
        <p:spPr>
          <a:xfrm>
            <a:off x="0" y="6039699"/>
            <a:ext cx="6096000" cy="600164"/>
          </a:xfrm>
          <a:prstGeom prst="rect">
            <a:avLst/>
          </a:prstGeom>
        </p:spPr>
        <p:txBody>
          <a:bodyPr>
            <a:spAutoFit/>
          </a:bodyPr>
          <a:lstStyle/>
          <a:p>
            <a:pPr lvl="0"/>
            <a:r>
              <a:rPr lang="en-US" sz="1100" dirty="0" err="1">
                <a:solidFill>
                  <a:srgbClr val="000000"/>
                </a:solidFill>
              </a:rPr>
              <a:t>Lalti</a:t>
            </a:r>
            <a:r>
              <a:rPr lang="en-US" sz="1100" dirty="0">
                <a:solidFill>
                  <a:srgbClr val="000000"/>
                </a:solidFill>
              </a:rPr>
              <a:t>., et al. (2022) | JGR</a:t>
            </a:r>
          </a:p>
          <a:p>
            <a:r>
              <a:rPr lang="en-US" sz="1100" dirty="0" err="1">
                <a:solidFill>
                  <a:srgbClr val="000000"/>
                </a:solidFill>
              </a:rPr>
              <a:t>Olshevsky</a:t>
            </a:r>
            <a:r>
              <a:rPr lang="en-US" sz="1100" dirty="0">
                <a:solidFill>
                  <a:srgbClr val="000000"/>
                </a:solidFill>
              </a:rPr>
              <a:t>., et al. (2021) | JGR</a:t>
            </a:r>
          </a:p>
          <a:p>
            <a:pPr lvl="0"/>
            <a:r>
              <a:rPr lang="en-US" sz="1100" dirty="0" err="1">
                <a:solidFill>
                  <a:srgbClr val="000000"/>
                </a:solidFill>
              </a:rPr>
              <a:t>Breuillard</a:t>
            </a:r>
            <a:r>
              <a:rPr lang="en-US" sz="1100" dirty="0">
                <a:solidFill>
                  <a:srgbClr val="000000"/>
                </a:solidFill>
              </a:rPr>
              <a:t> et al. (2020) | Front. Astron. Space Sci.</a:t>
            </a:r>
            <a:endParaRPr lang="el-GR" sz="1100" dirty="0">
              <a:solidFill>
                <a:srgbClr val="000000"/>
              </a:solidFill>
            </a:endParaRPr>
          </a:p>
        </p:txBody>
      </p:sp>
      <p:sp>
        <p:nvSpPr>
          <p:cNvPr id="7" name="TextBox 6">
            <a:extLst>
              <a:ext uri="{FF2B5EF4-FFF2-40B4-BE49-F238E27FC236}">
                <a16:creationId xmlns:a16="http://schemas.microsoft.com/office/drawing/2014/main" id="{04FACCAF-3EC6-2D9B-21D5-F8B106E23531}"/>
              </a:ext>
            </a:extLst>
          </p:cNvPr>
          <p:cNvSpPr txBox="1"/>
          <p:nvPr/>
        </p:nvSpPr>
        <p:spPr>
          <a:xfrm>
            <a:off x="3277383" y="4800440"/>
            <a:ext cx="5238988" cy="1569660"/>
          </a:xfrm>
          <a:prstGeom prst="rect">
            <a:avLst/>
          </a:prstGeom>
          <a:noFill/>
        </p:spPr>
        <p:txBody>
          <a:bodyPr wrap="square">
            <a:spAutoFit/>
          </a:bodyPr>
          <a:lstStyle/>
          <a:p>
            <a:r>
              <a:rPr lang="en-US" sz="1600" b="1" u="sng" dirty="0">
                <a:solidFill>
                  <a:srgbClr val="000000"/>
                </a:solidFill>
              </a:rPr>
              <a:t>Key Questions:</a:t>
            </a:r>
            <a:endParaRPr lang="en-US" sz="1600" u="sng" dirty="0">
              <a:solidFill>
                <a:srgbClr val="000000"/>
              </a:solidFill>
            </a:endParaRPr>
          </a:p>
          <a:p>
            <a:pPr marL="285750" indent="-285750">
              <a:buFont typeface="Wingdings" pitchFamily="2" charset="2"/>
              <a:buChar char="Ø"/>
            </a:pPr>
            <a:r>
              <a:rPr lang="en-US" sz="1600" dirty="0">
                <a:solidFill>
                  <a:srgbClr val="000000"/>
                </a:solidFill>
              </a:rPr>
              <a:t>Can we apply MMS feature space to other planets? Toy-Edens+2025 (under review)</a:t>
            </a:r>
          </a:p>
          <a:p>
            <a:pPr marL="285750" indent="-285750">
              <a:buFont typeface="Wingdings" pitchFamily="2" charset="2"/>
              <a:buChar char="Ø"/>
            </a:pPr>
            <a:endParaRPr lang="en-US" sz="1600" dirty="0">
              <a:solidFill>
                <a:srgbClr val="000000"/>
              </a:solidFill>
            </a:endParaRPr>
          </a:p>
          <a:p>
            <a:pPr marL="285750" indent="-285750">
              <a:buFont typeface="Wingdings" pitchFamily="2" charset="2"/>
              <a:buChar char="Ø"/>
            </a:pPr>
            <a:r>
              <a:rPr lang="en-US" sz="1600" dirty="0">
                <a:solidFill>
                  <a:srgbClr val="000000"/>
                </a:solidFill>
              </a:rPr>
              <a:t>Can we leverage these observations to synthetically generalized to astrophysics?... TBD</a:t>
            </a:r>
          </a:p>
        </p:txBody>
      </p:sp>
    </p:spTree>
    <p:extLst>
      <p:ext uri="{BB962C8B-B14F-4D97-AF65-F5344CB8AC3E}">
        <p14:creationId xmlns:p14="http://schemas.microsoft.com/office/powerpoint/2010/main" val="6801375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14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45BFF0-238A-E1ED-DE16-F1D333ABEAA2}"/>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6719927E-5F65-FDCE-9816-75BFF3483EF6}"/>
              </a:ext>
            </a:extLst>
          </p:cNvPr>
          <p:cNvSpPr>
            <a:spLocks noGrp="1"/>
          </p:cNvSpPr>
          <p:nvPr>
            <p:ph type="title"/>
          </p:nvPr>
        </p:nvSpPr>
        <p:spPr>
          <a:xfrm>
            <a:off x="576000" y="207037"/>
            <a:ext cx="11041200" cy="494003"/>
          </a:xfrm>
        </p:spPr>
        <p:txBody>
          <a:bodyPr>
            <a:normAutofit/>
          </a:bodyPr>
          <a:lstStyle/>
          <a:p>
            <a:pPr algn="ctr"/>
            <a:r>
              <a:rPr lang="en-US" dirty="0"/>
              <a:t>Problem: What data do we need in high-res?</a:t>
            </a:r>
          </a:p>
        </p:txBody>
      </p:sp>
      <p:sp>
        <p:nvSpPr>
          <p:cNvPr id="2" name="TextBox 1">
            <a:extLst>
              <a:ext uri="{FF2B5EF4-FFF2-40B4-BE49-F238E27FC236}">
                <a16:creationId xmlns:a16="http://schemas.microsoft.com/office/drawing/2014/main" id="{E594BBC3-B8E1-CF94-DD55-D16FDA8B59C0}"/>
              </a:ext>
            </a:extLst>
          </p:cNvPr>
          <p:cNvSpPr txBox="1"/>
          <p:nvPr/>
        </p:nvSpPr>
        <p:spPr>
          <a:xfrm>
            <a:off x="5857731" y="1955452"/>
            <a:ext cx="5030847" cy="3539430"/>
          </a:xfrm>
          <a:prstGeom prst="rect">
            <a:avLst/>
          </a:prstGeom>
          <a:noFill/>
        </p:spPr>
        <p:txBody>
          <a:bodyPr wrap="square" rtlCol="0">
            <a:spAutoFit/>
          </a:bodyPr>
          <a:lstStyle/>
          <a:p>
            <a:pPr algn="l"/>
            <a:r>
              <a:rPr lang="en-US" sz="1600" b="1" i="0" u="none" strike="noStrike" dirty="0">
                <a:solidFill>
                  <a:srgbClr val="000000"/>
                </a:solidFill>
                <a:effectLst/>
              </a:rPr>
              <a:t>Plot (b):</a:t>
            </a:r>
            <a:r>
              <a:rPr lang="en-US" sz="1600" b="0" i="0" u="none" strike="noStrike" dirty="0">
                <a:solidFill>
                  <a:srgbClr val="000000"/>
                </a:solidFill>
                <a:effectLst/>
              </a:rPr>
              <a:t> Zoom-in on the red-shaded interval from (a).</a:t>
            </a:r>
          </a:p>
          <a:p>
            <a:pPr algn="l"/>
            <a:endParaRPr lang="en-US" sz="1600" b="1" i="0" u="none" strike="noStrike" dirty="0">
              <a:solidFill>
                <a:srgbClr val="000000"/>
              </a:solidFill>
              <a:effectLst/>
            </a:endParaRPr>
          </a:p>
          <a:p>
            <a:pPr algn="l"/>
            <a:r>
              <a:rPr lang="en-US" sz="1600" b="1" i="0" u="none" strike="noStrike" dirty="0">
                <a:solidFill>
                  <a:srgbClr val="000000"/>
                </a:solidFill>
                <a:effectLst/>
              </a:rPr>
              <a:t>Resolution Difference:</a:t>
            </a:r>
            <a:endParaRPr lang="en-US" sz="1600" b="0" i="0" u="none" strike="noStrike" dirty="0">
              <a:solidFill>
                <a:srgbClr val="000000"/>
              </a:solidFill>
              <a:effectLst/>
            </a:endParaRPr>
          </a:p>
          <a:p>
            <a:pPr marL="742950" lvl="1" indent="-285750" algn="l">
              <a:buFont typeface="Arial" panose="020B0604020202020204" pitchFamily="34" charset="0"/>
              <a:buChar char="•"/>
            </a:pPr>
            <a:r>
              <a:rPr lang="en-US" sz="1600" b="1" i="0" u="none" strike="noStrike" dirty="0">
                <a:solidFill>
                  <a:srgbClr val="000000"/>
                </a:solidFill>
                <a:effectLst/>
              </a:rPr>
              <a:t>Burst Data (b):</a:t>
            </a:r>
            <a:r>
              <a:rPr lang="en-US" sz="1600" b="0" i="0" u="none" strike="noStrike" dirty="0">
                <a:solidFill>
                  <a:srgbClr val="000000"/>
                </a:solidFill>
                <a:effectLst/>
              </a:rPr>
              <a:t> 0.15 seconds (high resolution)</a:t>
            </a:r>
          </a:p>
          <a:p>
            <a:pPr marL="742950" lvl="1" indent="-285750" algn="l">
              <a:buFont typeface="Arial" panose="020B0604020202020204" pitchFamily="34" charset="0"/>
              <a:buChar char="•"/>
            </a:pPr>
            <a:r>
              <a:rPr lang="en-US" sz="1600" b="1" i="0" u="none" strike="noStrike" dirty="0">
                <a:solidFill>
                  <a:srgbClr val="000000"/>
                </a:solidFill>
                <a:effectLst/>
              </a:rPr>
              <a:t>Survey Data (a):</a:t>
            </a:r>
            <a:r>
              <a:rPr lang="en-US" sz="1600" b="0" i="0" u="none" strike="noStrike" dirty="0">
                <a:solidFill>
                  <a:srgbClr val="000000"/>
                </a:solidFill>
                <a:effectLst/>
              </a:rPr>
              <a:t> 4.5 seconds</a:t>
            </a:r>
          </a:p>
          <a:p>
            <a:pPr algn="l"/>
            <a:endParaRPr lang="en-US" sz="1600" b="1" i="0" u="none" strike="noStrike" dirty="0">
              <a:solidFill>
                <a:srgbClr val="000000"/>
              </a:solidFill>
              <a:effectLst/>
            </a:endParaRPr>
          </a:p>
          <a:p>
            <a:pPr algn="l"/>
            <a:r>
              <a:rPr lang="en-US" sz="1600" b="1" i="0" u="none" strike="noStrike" dirty="0">
                <a:solidFill>
                  <a:srgbClr val="000000"/>
                </a:solidFill>
                <a:effectLst/>
              </a:rPr>
              <a:t>Challenge:</a:t>
            </a:r>
            <a:endParaRPr lang="en-US" sz="1600" b="0" i="0" u="none" strike="noStrike" dirty="0">
              <a:solidFill>
                <a:srgbClr val="000000"/>
              </a:solidFill>
              <a:effectLst/>
            </a:endParaRPr>
          </a:p>
          <a:p>
            <a:pPr algn="l"/>
            <a:r>
              <a:rPr lang="en-US" sz="1600" b="0" i="0" u="none" strike="noStrike" dirty="0">
                <a:solidFill>
                  <a:srgbClr val="000000"/>
                </a:solidFill>
                <a:effectLst/>
              </a:rPr>
              <a:t>Downlinking everything is not feasible. Prioritization is key.</a:t>
            </a:r>
          </a:p>
          <a:p>
            <a:pPr algn="l"/>
            <a:endParaRPr lang="en-US" sz="1600" b="1" i="0" u="none" strike="noStrike" dirty="0">
              <a:solidFill>
                <a:srgbClr val="000000"/>
              </a:solidFill>
              <a:effectLst/>
            </a:endParaRPr>
          </a:p>
          <a:p>
            <a:pPr algn="l"/>
            <a:r>
              <a:rPr lang="en-US" sz="1600" b="1" i="0" u="none" strike="noStrike" dirty="0">
                <a:solidFill>
                  <a:srgbClr val="000000"/>
                </a:solidFill>
                <a:effectLst/>
              </a:rPr>
              <a:t>Solution:</a:t>
            </a:r>
            <a:endParaRPr lang="en-US" sz="1600" b="0" i="0" u="none" strike="noStrike" dirty="0">
              <a:solidFill>
                <a:srgbClr val="000000"/>
              </a:solidFill>
              <a:effectLst/>
            </a:endParaRPr>
          </a:p>
          <a:p>
            <a:pPr algn="l"/>
            <a:r>
              <a:rPr lang="en-US" sz="1600" b="0" i="0" u="none" strike="noStrike" dirty="0">
                <a:solidFill>
                  <a:srgbClr val="000000"/>
                </a:solidFill>
                <a:effectLst/>
              </a:rPr>
              <a:t>Scientists-In-The-Loop (SITLs) handle prioritization manually.</a:t>
            </a:r>
          </a:p>
        </p:txBody>
      </p:sp>
      <p:grpSp>
        <p:nvGrpSpPr>
          <p:cNvPr id="5" name="Group 4">
            <a:extLst>
              <a:ext uri="{FF2B5EF4-FFF2-40B4-BE49-F238E27FC236}">
                <a16:creationId xmlns:a16="http://schemas.microsoft.com/office/drawing/2014/main" id="{90472094-9386-A340-F6ED-EAB7EE4D1FB5}"/>
              </a:ext>
            </a:extLst>
          </p:cNvPr>
          <p:cNvGrpSpPr/>
          <p:nvPr/>
        </p:nvGrpSpPr>
        <p:grpSpPr>
          <a:xfrm>
            <a:off x="1576734" y="2297093"/>
            <a:ext cx="2969742" cy="654828"/>
            <a:chOff x="8826782" y="2766862"/>
            <a:chExt cx="3056791" cy="625686"/>
          </a:xfrm>
        </p:grpSpPr>
        <p:pic>
          <p:nvPicPr>
            <p:cNvPr id="6" name="Picture 5">
              <a:extLst>
                <a:ext uri="{FF2B5EF4-FFF2-40B4-BE49-F238E27FC236}">
                  <a16:creationId xmlns:a16="http://schemas.microsoft.com/office/drawing/2014/main" id="{6A78890D-06D6-AAA4-CE8B-74A19DC10822}"/>
                </a:ext>
              </a:extLst>
            </p:cNvPr>
            <p:cNvPicPr>
              <a:picLocks noChangeAspect="1"/>
            </p:cNvPicPr>
            <p:nvPr/>
          </p:nvPicPr>
          <p:blipFill>
            <a:blip r:embed="rId3"/>
            <a:stretch>
              <a:fillRect/>
            </a:stretch>
          </p:blipFill>
          <p:spPr>
            <a:xfrm>
              <a:off x="8826782" y="2766862"/>
              <a:ext cx="3056791" cy="625686"/>
            </a:xfrm>
            <a:prstGeom prst="rect">
              <a:avLst/>
            </a:prstGeom>
          </p:spPr>
        </p:pic>
        <p:sp>
          <p:nvSpPr>
            <p:cNvPr id="7" name="Rectangle 6">
              <a:extLst>
                <a:ext uri="{FF2B5EF4-FFF2-40B4-BE49-F238E27FC236}">
                  <a16:creationId xmlns:a16="http://schemas.microsoft.com/office/drawing/2014/main" id="{FE2A5956-54C3-AB71-0118-21576B53FB42}"/>
                </a:ext>
              </a:extLst>
            </p:cNvPr>
            <p:cNvSpPr/>
            <p:nvPr/>
          </p:nvSpPr>
          <p:spPr>
            <a:xfrm>
              <a:off x="10533287" y="2798233"/>
              <a:ext cx="241946" cy="554568"/>
            </a:xfrm>
            <a:prstGeom prst="rect">
              <a:avLst/>
            </a:prstGeom>
            <a:solidFill>
              <a:srgbClr val="FF3B3B">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7">
            <a:extLst>
              <a:ext uri="{FF2B5EF4-FFF2-40B4-BE49-F238E27FC236}">
                <a16:creationId xmlns:a16="http://schemas.microsoft.com/office/drawing/2014/main" id="{16A27E9C-10CA-CFFA-DF80-DA2C41FE7A83}"/>
              </a:ext>
            </a:extLst>
          </p:cNvPr>
          <p:cNvGrpSpPr/>
          <p:nvPr/>
        </p:nvGrpSpPr>
        <p:grpSpPr>
          <a:xfrm>
            <a:off x="1442720" y="4416391"/>
            <a:ext cx="3103756" cy="678131"/>
            <a:chOff x="8913830" y="4471862"/>
            <a:chExt cx="2882693" cy="629832"/>
          </a:xfrm>
        </p:grpSpPr>
        <p:pic>
          <p:nvPicPr>
            <p:cNvPr id="9" name="Picture 8">
              <a:extLst>
                <a:ext uri="{FF2B5EF4-FFF2-40B4-BE49-F238E27FC236}">
                  <a16:creationId xmlns:a16="http://schemas.microsoft.com/office/drawing/2014/main" id="{C54D8B00-2E6E-967B-5783-C8AA6016EAFD}"/>
                </a:ext>
              </a:extLst>
            </p:cNvPr>
            <p:cNvPicPr>
              <a:picLocks noChangeAspect="1"/>
            </p:cNvPicPr>
            <p:nvPr/>
          </p:nvPicPr>
          <p:blipFill>
            <a:blip r:embed="rId4"/>
            <a:stretch>
              <a:fillRect/>
            </a:stretch>
          </p:blipFill>
          <p:spPr>
            <a:xfrm>
              <a:off x="8913830" y="4471862"/>
              <a:ext cx="2882693" cy="629832"/>
            </a:xfrm>
            <a:prstGeom prst="rect">
              <a:avLst/>
            </a:prstGeom>
          </p:spPr>
        </p:pic>
        <p:sp>
          <p:nvSpPr>
            <p:cNvPr id="10" name="Rectangle 9">
              <a:extLst>
                <a:ext uri="{FF2B5EF4-FFF2-40B4-BE49-F238E27FC236}">
                  <a16:creationId xmlns:a16="http://schemas.microsoft.com/office/drawing/2014/main" id="{55D78ADE-D9FA-A8F7-FC42-40F47B6DAFEB}"/>
                </a:ext>
              </a:extLst>
            </p:cNvPr>
            <p:cNvSpPr/>
            <p:nvPr/>
          </p:nvSpPr>
          <p:spPr>
            <a:xfrm>
              <a:off x="9596437" y="4547126"/>
              <a:ext cx="1922463" cy="472549"/>
            </a:xfrm>
            <a:prstGeom prst="rect">
              <a:avLst/>
            </a:prstGeom>
            <a:solidFill>
              <a:srgbClr val="FF3B3B">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TextBox 10">
            <a:extLst>
              <a:ext uri="{FF2B5EF4-FFF2-40B4-BE49-F238E27FC236}">
                <a16:creationId xmlns:a16="http://schemas.microsoft.com/office/drawing/2014/main" id="{DA79FC97-F0E8-84D6-0C6A-9389AD53DFD4}"/>
              </a:ext>
            </a:extLst>
          </p:cNvPr>
          <p:cNvSpPr txBox="1"/>
          <p:nvPr/>
        </p:nvSpPr>
        <p:spPr>
          <a:xfrm flipH="1">
            <a:off x="1587042" y="2028021"/>
            <a:ext cx="493562" cy="369332"/>
          </a:xfrm>
          <a:prstGeom prst="rect">
            <a:avLst/>
          </a:prstGeom>
          <a:noFill/>
        </p:spPr>
        <p:txBody>
          <a:bodyPr wrap="square" rtlCol="0">
            <a:spAutoFit/>
          </a:bodyPr>
          <a:lstStyle/>
          <a:p>
            <a:r>
              <a:rPr lang="en-US" b="1" dirty="0">
                <a:solidFill>
                  <a:srgbClr val="000000"/>
                </a:solidFill>
              </a:rPr>
              <a:t>(a)</a:t>
            </a:r>
          </a:p>
        </p:txBody>
      </p:sp>
      <p:sp>
        <p:nvSpPr>
          <p:cNvPr id="12" name="TextBox 11">
            <a:extLst>
              <a:ext uri="{FF2B5EF4-FFF2-40B4-BE49-F238E27FC236}">
                <a16:creationId xmlns:a16="http://schemas.microsoft.com/office/drawing/2014/main" id="{EBE58D13-02E9-4A12-1E3D-5B7111A4B552}"/>
              </a:ext>
            </a:extLst>
          </p:cNvPr>
          <p:cNvSpPr txBox="1"/>
          <p:nvPr/>
        </p:nvSpPr>
        <p:spPr>
          <a:xfrm flipH="1">
            <a:off x="1547300" y="4185692"/>
            <a:ext cx="573047" cy="369332"/>
          </a:xfrm>
          <a:prstGeom prst="rect">
            <a:avLst/>
          </a:prstGeom>
          <a:noFill/>
        </p:spPr>
        <p:txBody>
          <a:bodyPr wrap="square" rtlCol="0">
            <a:spAutoFit/>
          </a:bodyPr>
          <a:lstStyle/>
          <a:p>
            <a:r>
              <a:rPr lang="en-US" b="1" dirty="0">
                <a:solidFill>
                  <a:srgbClr val="000000"/>
                </a:solidFill>
              </a:rPr>
              <a:t>(b)</a:t>
            </a:r>
          </a:p>
        </p:txBody>
      </p:sp>
      <p:cxnSp>
        <p:nvCxnSpPr>
          <p:cNvPr id="13" name="Straight Arrow Connector 12">
            <a:extLst>
              <a:ext uri="{FF2B5EF4-FFF2-40B4-BE49-F238E27FC236}">
                <a16:creationId xmlns:a16="http://schemas.microsoft.com/office/drawing/2014/main" id="{0C06E54C-585B-4822-4769-5E315C832766}"/>
              </a:ext>
            </a:extLst>
          </p:cNvPr>
          <p:cNvCxnSpPr>
            <a:cxnSpLocks/>
          </p:cNvCxnSpPr>
          <p:nvPr/>
        </p:nvCxnSpPr>
        <p:spPr>
          <a:xfrm flipH="1">
            <a:off x="3234642" y="3032957"/>
            <a:ext cx="5584" cy="1233771"/>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A992FA9C-C7ED-0C44-2EEE-A1D7B1E49F03}"/>
              </a:ext>
            </a:extLst>
          </p:cNvPr>
          <p:cNvSpPr txBox="1"/>
          <p:nvPr/>
        </p:nvSpPr>
        <p:spPr>
          <a:xfrm>
            <a:off x="1972239" y="1994738"/>
            <a:ext cx="2839239" cy="369332"/>
          </a:xfrm>
          <a:prstGeom prst="rect">
            <a:avLst/>
          </a:prstGeom>
          <a:noFill/>
        </p:spPr>
        <p:txBody>
          <a:bodyPr wrap="none" rtlCol="0">
            <a:spAutoFit/>
          </a:bodyPr>
          <a:lstStyle/>
          <a:p>
            <a:r>
              <a:rPr lang="en-US" dirty="0">
                <a:solidFill>
                  <a:srgbClr val="0005FF"/>
                </a:solidFill>
              </a:rPr>
              <a:t>Always available (low res)</a:t>
            </a:r>
          </a:p>
        </p:txBody>
      </p:sp>
      <p:sp>
        <p:nvSpPr>
          <p:cNvPr id="15" name="TextBox 14">
            <a:extLst>
              <a:ext uri="{FF2B5EF4-FFF2-40B4-BE49-F238E27FC236}">
                <a16:creationId xmlns:a16="http://schemas.microsoft.com/office/drawing/2014/main" id="{950691C0-8E4B-5CF5-A3AC-9BEDE8B19DD7}"/>
              </a:ext>
            </a:extLst>
          </p:cNvPr>
          <p:cNvSpPr txBox="1"/>
          <p:nvPr/>
        </p:nvSpPr>
        <p:spPr>
          <a:xfrm>
            <a:off x="1972238" y="4178642"/>
            <a:ext cx="2768707" cy="369332"/>
          </a:xfrm>
          <a:prstGeom prst="rect">
            <a:avLst/>
          </a:prstGeom>
          <a:noFill/>
        </p:spPr>
        <p:txBody>
          <a:bodyPr wrap="none" rtlCol="0">
            <a:spAutoFit/>
          </a:bodyPr>
          <a:lstStyle/>
          <a:p>
            <a:r>
              <a:rPr lang="en-US" dirty="0">
                <a:solidFill>
                  <a:srgbClr val="0005FF"/>
                </a:solidFill>
              </a:rPr>
              <a:t>&lt;1% of dataset (high res)</a:t>
            </a:r>
          </a:p>
        </p:txBody>
      </p:sp>
    </p:spTree>
    <p:extLst>
      <p:ext uri="{BB962C8B-B14F-4D97-AF65-F5344CB8AC3E}">
        <p14:creationId xmlns:p14="http://schemas.microsoft.com/office/powerpoint/2010/main" val="1938343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650A5F-E34E-3141-1CCE-43AA12115E1B}"/>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BE2FEC3C-3E28-9939-A0D0-FBB9BAD1D8BB}"/>
              </a:ext>
            </a:extLst>
          </p:cNvPr>
          <p:cNvSpPr>
            <a:spLocks noGrp="1"/>
          </p:cNvSpPr>
          <p:nvPr>
            <p:ph type="title"/>
          </p:nvPr>
        </p:nvSpPr>
        <p:spPr>
          <a:xfrm>
            <a:off x="-512844" y="224718"/>
            <a:ext cx="11041200" cy="494003"/>
          </a:xfrm>
        </p:spPr>
        <p:txBody>
          <a:bodyPr>
            <a:normAutofit/>
          </a:bodyPr>
          <a:lstStyle/>
          <a:p>
            <a:pPr algn="ctr"/>
            <a:r>
              <a:rPr lang="en-US" dirty="0"/>
              <a:t>Solution: LSTM Burst data selection</a:t>
            </a:r>
          </a:p>
        </p:txBody>
      </p:sp>
      <p:pic>
        <p:nvPicPr>
          <p:cNvPr id="5124" name="Picture 4">
            <a:extLst>
              <a:ext uri="{FF2B5EF4-FFF2-40B4-BE49-F238E27FC236}">
                <a16:creationId xmlns:a16="http://schemas.microsoft.com/office/drawing/2014/main" id="{3C75FDD0-4F39-4348-0878-620691439FA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61796"/>
          <a:stretch/>
        </p:blipFill>
        <p:spPr bwMode="auto">
          <a:xfrm>
            <a:off x="8026401" y="1115122"/>
            <a:ext cx="2656468" cy="512956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32B56348-4447-CD29-FEDA-C0BD25CCA79B}"/>
              </a:ext>
            </a:extLst>
          </p:cNvPr>
          <p:cNvSpPr txBox="1"/>
          <p:nvPr/>
        </p:nvSpPr>
        <p:spPr>
          <a:xfrm>
            <a:off x="10549054" y="4482790"/>
            <a:ext cx="1276311" cy="323165"/>
          </a:xfrm>
          <a:prstGeom prst="rect">
            <a:avLst/>
          </a:prstGeom>
          <a:noFill/>
        </p:spPr>
        <p:txBody>
          <a:bodyPr wrap="none" rtlCol="0">
            <a:spAutoFit/>
          </a:bodyPr>
          <a:lstStyle/>
          <a:p>
            <a:r>
              <a:rPr lang="en-US" sz="1500" dirty="0">
                <a:solidFill>
                  <a:srgbClr val="FF0000"/>
                </a:solidFill>
              </a:rPr>
              <a:t>LSTM model</a:t>
            </a:r>
          </a:p>
        </p:txBody>
      </p:sp>
      <p:sp>
        <p:nvSpPr>
          <p:cNvPr id="3" name="TextBox 2">
            <a:extLst>
              <a:ext uri="{FF2B5EF4-FFF2-40B4-BE49-F238E27FC236}">
                <a16:creationId xmlns:a16="http://schemas.microsoft.com/office/drawing/2014/main" id="{6B56830A-9CB0-B4C1-12EE-8AB55D064904}"/>
              </a:ext>
            </a:extLst>
          </p:cNvPr>
          <p:cNvSpPr txBox="1"/>
          <p:nvPr/>
        </p:nvSpPr>
        <p:spPr>
          <a:xfrm>
            <a:off x="10549054" y="5081538"/>
            <a:ext cx="1632178" cy="323165"/>
          </a:xfrm>
          <a:prstGeom prst="rect">
            <a:avLst/>
          </a:prstGeom>
          <a:noFill/>
        </p:spPr>
        <p:txBody>
          <a:bodyPr wrap="none" rtlCol="0">
            <a:spAutoFit/>
          </a:bodyPr>
          <a:lstStyle/>
          <a:p>
            <a:r>
              <a:rPr lang="en-US" sz="1500" dirty="0">
                <a:solidFill>
                  <a:srgbClr val="0005FF"/>
                </a:solidFill>
              </a:rPr>
              <a:t>Manual selection</a:t>
            </a:r>
          </a:p>
        </p:txBody>
      </p:sp>
      <p:sp>
        <p:nvSpPr>
          <p:cNvPr id="6" name="TextBox 5">
            <a:extLst>
              <a:ext uri="{FF2B5EF4-FFF2-40B4-BE49-F238E27FC236}">
                <a16:creationId xmlns:a16="http://schemas.microsoft.com/office/drawing/2014/main" id="{FB262573-16DB-00A8-F3C2-04E62FBEE35B}"/>
              </a:ext>
            </a:extLst>
          </p:cNvPr>
          <p:cNvSpPr txBox="1"/>
          <p:nvPr/>
        </p:nvSpPr>
        <p:spPr>
          <a:xfrm>
            <a:off x="2768290" y="6266985"/>
            <a:ext cx="6161048" cy="323165"/>
          </a:xfrm>
          <a:prstGeom prst="rect">
            <a:avLst/>
          </a:prstGeom>
          <a:noFill/>
        </p:spPr>
        <p:txBody>
          <a:bodyPr wrap="square">
            <a:spAutoFit/>
          </a:bodyPr>
          <a:lstStyle/>
          <a:p>
            <a:r>
              <a:rPr lang="en-US" sz="1500" b="0" i="0" u="none" strike="noStrike" dirty="0">
                <a:solidFill>
                  <a:srgbClr val="282828"/>
                </a:solidFill>
                <a:effectLst/>
                <a:latin typeface="Arial" panose="020B0604020202020204" pitchFamily="34" charset="0"/>
                <a:cs typeface="Arial" panose="020B0604020202020204" pitchFamily="34" charset="0"/>
              </a:rPr>
              <a:t> GLS MP model has selected 78% of SITL-identified MP crossings</a:t>
            </a:r>
            <a:endParaRPr lang="en-US" sz="1500" dirty="0">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98FF8BEE-2C0C-12EA-9A94-0AFE640AC094}"/>
              </a:ext>
            </a:extLst>
          </p:cNvPr>
          <p:cNvSpPr txBox="1"/>
          <p:nvPr/>
        </p:nvSpPr>
        <p:spPr>
          <a:xfrm>
            <a:off x="11187209" y="6373964"/>
            <a:ext cx="1037993" cy="276999"/>
          </a:xfrm>
          <a:prstGeom prst="rect">
            <a:avLst/>
          </a:prstGeom>
          <a:noFill/>
        </p:spPr>
        <p:txBody>
          <a:bodyPr wrap="square">
            <a:spAutoFit/>
          </a:bodyPr>
          <a:lstStyle/>
          <a:p>
            <a:r>
              <a:rPr lang="en-US" sz="1200" b="0" i="0" u="none" strike="noStrike" dirty="0">
                <a:solidFill>
                  <a:srgbClr val="282828"/>
                </a:solidFill>
                <a:effectLst/>
                <a:latin typeface="Arial" panose="020B0604020202020204" pitchFamily="34" charset="0"/>
                <a:cs typeface="Arial" panose="020B0604020202020204" pitchFamily="34" charset="0"/>
              </a:rPr>
              <a:t>Argall+2020</a:t>
            </a:r>
            <a:endParaRPr lang="en-US" sz="1200" dirty="0">
              <a:latin typeface="Arial" panose="020B0604020202020204" pitchFamily="34" charset="0"/>
              <a:cs typeface="Arial" panose="020B0604020202020204" pitchFamily="34" charset="0"/>
            </a:endParaRPr>
          </a:p>
        </p:txBody>
      </p:sp>
      <p:cxnSp>
        <p:nvCxnSpPr>
          <p:cNvPr id="11" name="Straight Arrow Connector 10">
            <a:extLst>
              <a:ext uri="{FF2B5EF4-FFF2-40B4-BE49-F238E27FC236}">
                <a16:creationId xmlns:a16="http://schemas.microsoft.com/office/drawing/2014/main" id="{74A6C562-13E1-9A01-DDD6-BA390EE9960E}"/>
              </a:ext>
            </a:extLst>
          </p:cNvPr>
          <p:cNvCxnSpPr>
            <a:cxnSpLocks/>
          </p:cNvCxnSpPr>
          <p:nvPr/>
        </p:nvCxnSpPr>
        <p:spPr>
          <a:xfrm flipH="1">
            <a:off x="10002981" y="1055890"/>
            <a:ext cx="778024" cy="49413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DDC9C920-4776-7D9C-25D1-EC37CF68140D}"/>
              </a:ext>
            </a:extLst>
          </p:cNvPr>
          <p:cNvCxnSpPr/>
          <p:nvPr/>
        </p:nvCxnSpPr>
        <p:spPr>
          <a:xfrm flipH="1">
            <a:off x="9266381" y="608924"/>
            <a:ext cx="304800" cy="91440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1EDD1C05-0138-C0D8-D6DC-A9141A3F9BBC}"/>
              </a:ext>
            </a:extLst>
          </p:cNvPr>
          <p:cNvSpPr txBox="1"/>
          <p:nvPr/>
        </p:nvSpPr>
        <p:spPr>
          <a:xfrm>
            <a:off x="8753511" y="286200"/>
            <a:ext cx="1774845" cy="369332"/>
          </a:xfrm>
          <a:prstGeom prst="rect">
            <a:avLst/>
          </a:prstGeom>
          <a:noFill/>
        </p:spPr>
        <p:txBody>
          <a:bodyPr wrap="none" rtlCol="0">
            <a:spAutoFit/>
          </a:bodyPr>
          <a:lstStyle/>
          <a:p>
            <a:r>
              <a:rPr lang="en-US" dirty="0">
                <a:solidFill>
                  <a:srgbClr val="000000"/>
                </a:solidFill>
              </a:rPr>
              <a:t>Magnetosheath</a:t>
            </a:r>
          </a:p>
        </p:txBody>
      </p:sp>
      <p:sp>
        <p:nvSpPr>
          <p:cNvPr id="15" name="TextBox 14">
            <a:extLst>
              <a:ext uri="{FF2B5EF4-FFF2-40B4-BE49-F238E27FC236}">
                <a16:creationId xmlns:a16="http://schemas.microsoft.com/office/drawing/2014/main" id="{2E5D6DE5-05A2-23EB-3EDE-BDDE73432FEE}"/>
              </a:ext>
            </a:extLst>
          </p:cNvPr>
          <p:cNvSpPr txBox="1"/>
          <p:nvPr/>
        </p:nvSpPr>
        <p:spPr>
          <a:xfrm>
            <a:off x="10343427" y="687148"/>
            <a:ext cx="1787669" cy="369332"/>
          </a:xfrm>
          <a:prstGeom prst="rect">
            <a:avLst/>
          </a:prstGeom>
          <a:noFill/>
        </p:spPr>
        <p:txBody>
          <a:bodyPr wrap="none" rtlCol="0">
            <a:spAutoFit/>
          </a:bodyPr>
          <a:lstStyle/>
          <a:p>
            <a:r>
              <a:rPr lang="en-US" dirty="0">
                <a:solidFill>
                  <a:srgbClr val="000000"/>
                </a:solidFill>
              </a:rPr>
              <a:t>Magnetosphere</a:t>
            </a:r>
          </a:p>
        </p:txBody>
      </p:sp>
      <p:pic>
        <p:nvPicPr>
          <p:cNvPr id="2050" name="Picture 2">
            <a:extLst>
              <a:ext uri="{FF2B5EF4-FFF2-40B4-BE49-F238E27FC236}">
                <a16:creationId xmlns:a16="http://schemas.microsoft.com/office/drawing/2014/main" id="{FEDD7FAE-7096-E0BC-E82C-184E6F6EEFA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49843" y="1066124"/>
            <a:ext cx="3831513" cy="48869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0490055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7F5E39-4B61-F7F9-6151-7FCA6A34C655}"/>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2B09B9AC-C877-F2D6-3BA7-D221F01924B1}"/>
              </a:ext>
            </a:extLst>
          </p:cNvPr>
          <p:cNvSpPr>
            <a:spLocks noGrp="1"/>
          </p:cNvSpPr>
          <p:nvPr>
            <p:ph type="title"/>
          </p:nvPr>
        </p:nvSpPr>
        <p:spPr>
          <a:xfrm>
            <a:off x="576000" y="207037"/>
            <a:ext cx="11041200" cy="494003"/>
          </a:xfrm>
        </p:spPr>
        <p:txBody>
          <a:bodyPr>
            <a:normAutofit fontScale="90000"/>
          </a:bodyPr>
          <a:lstStyle/>
          <a:p>
            <a:pPr algn="ctr"/>
            <a:r>
              <a:rPr lang="en-US" dirty="0"/>
              <a:t>Problem: Can we create synthetic data from SC conjunctions?</a:t>
            </a:r>
          </a:p>
        </p:txBody>
      </p:sp>
      <p:sp>
        <p:nvSpPr>
          <p:cNvPr id="2" name="Arc 1">
            <a:extLst>
              <a:ext uri="{FF2B5EF4-FFF2-40B4-BE49-F238E27FC236}">
                <a16:creationId xmlns:a16="http://schemas.microsoft.com/office/drawing/2014/main" id="{E7610DCC-4298-66A5-580F-3726AC6EF6AA}"/>
              </a:ext>
            </a:extLst>
          </p:cNvPr>
          <p:cNvSpPr/>
          <p:nvPr/>
        </p:nvSpPr>
        <p:spPr>
          <a:xfrm flipH="1">
            <a:off x="1657816" y="1696720"/>
            <a:ext cx="6258560" cy="3464560"/>
          </a:xfrm>
          <a:prstGeom prst="arc">
            <a:avLst>
              <a:gd name="adj1" fmla="val 16207070"/>
              <a:gd name="adj2" fmla="val 5416960"/>
            </a:avLst>
          </a:prstGeom>
          <a:ln w="19050">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sv-SE" dirty="0"/>
          </a:p>
        </p:txBody>
      </p:sp>
      <p:sp>
        <p:nvSpPr>
          <p:cNvPr id="3" name="Arc 2">
            <a:extLst>
              <a:ext uri="{FF2B5EF4-FFF2-40B4-BE49-F238E27FC236}">
                <a16:creationId xmlns:a16="http://schemas.microsoft.com/office/drawing/2014/main" id="{8D7A825A-F278-CC63-C811-EB4D21128590}"/>
              </a:ext>
            </a:extLst>
          </p:cNvPr>
          <p:cNvSpPr/>
          <p:nvPr/>
        </p:nvSpPr>
        <p:spPr>
          <a:xfrm flipH="1">
            <a:off x="2760176" y="2275840"/>
            <a:ext cx="6898640" cy="2179320"/>
          </a:xfrm>
          <a:prstGeom prst="arc">
            <a:avLst>
              <a:gd name="adj1" fmla="val 19290334"/>
              <a:gd name="adj2" fmla="val 2329708"/>
            </a:avLst>
          </a:prstGeom>
          <a:ln w="19050">
            <a:solidFill>
              <a:srgbClr val="00B050"/>
            </a:solidFill>
            <a:prstDash val="sysDot"/>
          </a:ln>
        </p:spPr>
        <p:style>
          <a:lnRef idx="3">
            <a:schemeClr val="accent1"/>
          </a:lnRef>
          <a:fillRef idx="0">
            <a:schemeClr val="accent1"/>
          </a:fillRef>
          <a:effectRef idx="2">
            <a:schemeClr val="accent1"/>
          </a:effectRef>
          <a:fontRef idx="minor">
            <a:schemeClr val="tx1"/>
          </a:fontRef>
        </p:style>
        <p:txBody>
          <a:bodyPr rtlCol="0" anchor="ctr"/>
          <a:lstStyle/>
          <a:p>
            <a:pPr algn="ctr"/>
            <a:endParaRPr lang="sv-SE"/>
          </a:p>
        </p:txBody>
      </p:sp>
      <p:sp>
        <p:nvSpPr>
          <p:cNvPr id="5" name="TextBox 4">
            <a:extLst>
              <a:ext uri="{FF2B5EF4-FFF2-40B4-BE49-F238E27FC236}">
                <a16:creationId xmlns:a16="http://schemas.microsoft.com/office/drawing/2014/main" id="{0A9E5A31-CF71-6804-2EB5-6091D59EEEFE}"/>
              </a:ext>
            </a:extLst>
          </p:cNvPr>
          <p:cNvSpPr txBox="1"/>
          <p:nvPr/>
        </p:nvSpPr>
        <p:spPr>
          <a:xfrm>
            <a:off x="3877482" y="2059110"/>
            <a:ext cx="1192955" cy="307777"/>
          </a:xfrm>
          <a:prstGeom prst="rect">
            <a:avLst/>
          </a:prstGeom>
          <a:noFill/>
        </p:spPr>
        <p:txBody>
          <a:bodyPr wrap="none" rtlCol="0">
            <a:spAutoFit/>
          </a:bodyPr>
          <a:lstStyle/>
          <a:p>
            <a:r>
              <a:rPr lang="en-US" sz="1400" dirty="0">
                <a:solidFill>
                  <a:srgbClr val="00B050"/>
                </a:solidFill>
                <a:latin typeface="Garamond" panose="02020404030301010803" pitchFamily="18" charset="0"/>
              </a:rPr>
              <a:t>Magnetopause</a:t>
            </a:r>
            <a:endParaRPr lang="sv-SE" sz="1400" dirty="0">
              <a:solidFill>
                <a:srgbClr val="00B050"/>
              </a:solidFill>
              <a:latin typeface="Garamond" panose="02020404030301010803" pitchFamily="18" charset="0"/>
            </a:endParaRPr>
          </a:p>
        </p:txBody>
      </p:sp>
      <p:sp>
        <p:nvSpPr>
          <p:cNvPr id="6" name="TextBox 5">
            <a:extLst>
              <a:ext uri="{FF2B5EF4-FFF2-40B4-BE49-F238E27FC236}">
                <a16:creationId xmlns:a16="http://schemas.microsoft.com/office/drawing/2014/main" id="{EA7EBB1F-EFF8-F83F-AAD6-3BDFC00E3799}"/>
              </a:ext>
            </a:extLst>
          </p:cNvPr>
          <p:cNvSpPr txBox="1"/>
          <p:nvPr/>
        </p:nvSpPr>
        <p:spPr>
          <a:xfrm>
            <a:off x="4439357" y="3050279"/>
            <a:ext cx="584199" cy="307777"/>
          </a:xfrm>
          <a:prstGeom prst="rect">
            <a:avLst/>
          </a:prstGeom>
          <a:noFill/>
        </p:spPr>
        <p:txBody>
          <a:bodyPr wrap="none" rtlCol="0">
            <a:spAutoFit/>
          </a:bodyPr>
          <a:lstStyle/>
          <a:p>
            <a:r>
              <a:rPr lang="en-US" sz="1400" dirty="0">
                <a:solidFill>
                  <a:srgbClr val="000000"/>
                </a:solidFill>
                <a:latin typeface="Garamond" panose="02020404030301010803" pitchFamily="18" charset="0"/>
              </a:rPr>
              <a:t>Earth</a:t>
            </a:r>
            <a:endParaRPr lang="sv-SE" sz="1400" dirty="0">
              <a:solidFill>
                <a:srgbClr val="000000"/>
              </a:solidFill>
              <a:latin typeface="Garamond" panose="02020404030301010803" pitchFamily="18" charset="0"/>
            </a:endParaRPr>
          </a:p>
        </p:txBody>
      </p:sp>
      <p:sp>
        <p:nvSpPr>
          <p:cNvPr id="7" name="TextBox 6">
            <a:extLst>
              <a:ext uri="{FF2B5EF4-FFF2-40B4-BE49-F238E27FC236}">
                <a16:creationId xmlns:a16="http://schemas.microsoft.com/office/drawing/2014/main" id="{93FE86F2-22FA-40C7-DA09-D91B1E46CA28}"/>
              </a:ext>
            </a:extLst>
          </p:cNvPr>
          <p:cNvSpPr txBox="1"/>
          <p:nvPr/>
        </p:nvSpPr>
        <p:spPr>
          <a:xfrm>
            <a:off x="872311" y="3066788"/>
            <a:ext cx="433132" cy="276999"/>
          </a:xfrm>
          <a:prstGeom prst="rect">
            <a:avLst/>
          </a:prstGeom>
          <a:noFill/>
        </p:spPr>
        <p:txBody>
          <a:bodyPr wrap="none" rtlCol="0">
            <a:spAutoFit/>
          </a:bodyPr>
          <a:lstStyle/>
          <a:p>
            <a:r>
              <a:rPr lang="en-US" sz="1200" dirty="0">
                <a:solidFill>
                  <a:srgbClr val="000000"/>
                </a:solidFill>
              </a:rPr>
              <a:t>SW</a:t>
            </a:r>
            <a:endParaRPr lang="sv-SE" sz="1200" dirty="0">
              <a:solidFill>
                <a:srgbClr val="000000"/>
              </a:solidFill>
            </a:endParaRPr>
          </a:p>
        </p:txBody>
      </p:sp>
      <p:sp>
        <p:nvSpPr>
          <p:cNvPr id="8" name="TextBox 7">
            <a:extLst>
              <a:ext uri="{FF2B5EF4-FFF2-40B4-BE49-F238E27FC236}">
                <a16:creationId xmlns:a16="http://schemas.microsoft.com/office/drawing/2014/main" id="{DA64C628-CFFA-C6AA-ECDA-815C09B7F9A6}"/>
              </a:ext>
            </a:extLst>
          </p:cNvPr>
          <p:cNvSpPr txBox="1"/>
          <p:nvPr/>
        </p:nvSpPr>
        <p:spPr>
          <a:xfrm>
            <a:off x="2109017" y="3066789"/>
            <a:ext cx="526106" cy="276999"/>
          </a:xfrm>
          <a:prstGeom prst="rect">
            <a:avLst/>
          </a:prstGeom>
          <a:noFill/>
        </p:spPr>
        <p:txBody>
          <a:bodyPr wrap="none" rtlCol="0">
            <a:spAutoFit/>
          </a:bodyPr>
          <a:lstStyle/>
          <a:p>
            <a:r>
              <a:rPr lang="en-US" sz="1200" dirty="0">
                <a:solidFill>
                  <a:srgbClr val="000000"/>
                </a:solidFill>
              </a:rPr>
              <a:t>MSH</a:t>
            </a:r>
            <a:endParaRPr lang="sv-SE" sz="1200" dirty="0">
              <a:solidFill>
                <a:srgbClr val="000000"/>
              </a:solidFill>
            </a:endParaRPr>
          </a:p>
        </p:txBody>
      </p:sp>
      <p:cxnSp>
        <p:nvCxnSpPr>
          <p:cNvPr id="9" name="Straight Arrow Connector 8">
            <a:extLst>
              <a:ext uri="{FF2B5EF4-FFF2-40B4-BE49-F238E27FC236}">
                <a16:creationId xmlns:a16="http://schemas.microsoft.com/office/drawing/2014/main" id="{DEBBA41F-7E9F-C14E-16F9-5FC6124DAE61}"/>
              </a:ext>
            </a:extLst>
          </p:cNvPr>
          <p:cNvCxnSpPr>
            <a:stCxn id="7" idx="3"/>
            <a:endCxn id="8" idx="1"/>
          </p:cNvCxnSpPr>
          <p:nvPr/>
        </p:nvCxnSpPr>
        <p:spPr>
          <a:xfrm>
            <a:off x="1305443" y="3205288"/>
            <a:ext cx="803574" cy="1"/>
          </a:xfrm>
          <a:prstGeom prst="straightConnector1">
            <a:avLst/>
          </a:prstGeom>
          <a:ln>
            <a:solidFill>
              <a:srgbClr val="00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85FB4696-C96F-A492-7209-2D2D74C8D601}"/>
              </a:ext>
            </a:extLst>
          </p:cNvPr>
          <p:cNvSpPr txBox="1"/>
          <p:nvPr/>
        </p:nvSpPr>
        <p:spPr>
          <a:xfrm>
            <a:off x="1431288" y="3548284"/>
            <a:ext cx="184731" cy="369332"/>
          </a:xfrm>
          <a:prstGeom prst="rect">
            <a:avLst/>
          </a:prstGeom>
          <a:noFill/>
        </p:spPr>
        <p:txBody>
          <a:bodyPr wrap="none" rtlCol="0">
            <a:spAutoFit/>
          </a:bodyPr>
          <a:lstStyle/>
          <a:p>
            <a:endParaRPr lang="sv-SE" dirty="0"/>
          </a:p>
        </p:txBody>
      </p:sp>
      <p:sp>
        <p:nvSpPr>
          <p:cNvPr id="12" name="TextBox 11">
            <a:extLst>
              <a:ext uri="{FF2B5EF4-FFF2-40B4-BE49-F238E27FC236}">
                <a16:creationId xmlns:a16="http://schemas.microsoft.com/office/drawing/2014/main" id="{6F2CC913-E975-D26B-5A6D-77CE1CF7DC3B}"/>
              </a:ext>
            </a:extLst>
          </p:cNvPr>
          <p:cNvSpPr txBox="1"/>
          <p:nvPr/>
        </p:nvSpPr>
        <p:spPr>
          <a:xfrm>
            <a:off x="3654995" y="1415831"/>
            <a:ext cx="976614" cy="307777"/>
          </a:xfrm>
          <a:prstGeom prst="rect">
            <a:avLst/>
          </a:prstGeom>
          <a:noFill/>
        </p:spPr>
        <p:txBody>
          <a:bodyPr wrap="none" rtlCol="0">
            <a:spAutoFit/>
          </a:bodyPr>
          <a:lstStyle/>
          <a:p>
            <a:r>
              <a:rPr lang="en-US" sz="1400" dirty="0">
                <a:solidFill>
                  <a:srgbClr val="0070C0"/>
                </a:solidFill>
                <a:latin typeface="Garamond" panose="02020404030301010803" pitchFamily="18" charset="0"/>
              </a:rPr>
              <a:t>Bow Shock</a:t>
            </a:r>
            <a:endParaRPr lang="sv-SE" sz="1400" dirty="0">
              <a:solidFill>
                <a:srgbClr val="0070C0"/>
              </a:solidFill>
              <a:latin typeface="Garamond" panose="02020404030301010803" pitchFamily="18" charset="0"/>
            </a:endParaRPr>
          </a:p>
        </p:txBody>
      </p:sp>
      <p:pic>
        <p:nvPicPr>
          <p:cNvPr id="13" name="Picture 4" descr="ÎÏÎ¿ÏÎ­Î»ÎµÏÎ¼Î± ÎµÎ¹ÎºÏÎ½Î±Ï Î³Î¹Î± circle half black">
            <a:extLst>
              <a:ext uri="{FF2B5EF4-FFF2-40B4-BE49-F238E27FC236}">
                <a16:creationId xmlns:a16="http://schemas.microsoft.com/office/drawing/2014/main" id="{8E960E10-A537-8AAC-8935-66B44E6E627E}"/>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4145746" y="3229354"/>
            <a:ext cx="341422" cy="341422"/>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Artificial neural network - Wikipedia">
            <a:extLst>
              <a:ext uri="{FF2B5EF4-FFF2-40B4-BE49-F238E27FC236}">
                <a16:creationId xmlns:a16="http://schemas.microsoft.com/office/drawing/2014/main" id="{05744AE8-6D92-0BE8-39A1-C7E2132F57F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9568" y="3400065"/>
            <a:ext cx="1635324" cy="1966213"/>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a:extLst>
              <a:ext uri="{FF2B5EF4-FFF2-40B4-BE49-F238E27FC236}">
                <a16:creationId xmlns:a16="http://schemas.microsoft.com/office/drawing/2014/main" id="{3C4E830E-499A-DEC4-B958-030591095A15}"/>
              </a:ext>
            </a:extLst>
          </p:cNvPr>
          <p:cNvPicPr>
            <a:picLocks noChangeAspect="1"/>
          </p:cNvPicPr>
          <p:nvPr/>
        </p:nvPicPr>
        <p:blipFill>
          <a:blip r:embed="rId5"/>
          <a:stretch>
            <a:fillRect/>
          </a:stretch>
        </p:blipFill>
        <p:spPr>
          <a:xfrm>
            <a:off x="7282184" y="941876"/>
            <a:ext cx="4753264" cy="5257800"/>
          </a:xfrm>
          <a:prstGeom prst="rect">
            <a:avLst/>
          </a:prstGeom>
        </p:spPr>
      </p:pic>
      <p:cxnSp>
        <p:nvCxnSpPr>
          <p:cNvPr id="18" name="Straight Connector 17">
            <a:extLst>
              <a:ext uri="{FF2B5EF4-FFF2-40B4-BE49-F238E27FC236}">
                <a16:creationId xmlns:a16="http://schemas.microsoft.com/office/drawing/2014/main" id="{82692123-37DD-F692-E290-05A30302071A}"/>
              </a:ext>
            </a:extLst>
          </p:cNvPr>
          <p:cNvCxnSpPr>
            <a:cxnSpLocks/>
          </p:cNvCxnSpPr>
          <p:nvPr/>
        </p:nvCxnSpPr>
        <p:spPr>
          <a:xfrm>
            <a:off x="2812747" y="5489479"/>
            <a:ext cx="0" cy="1124833"/>
          </a:xfrm>
          <a:prstGeom prst="line">
            <a:avLst/>
          </a:prstGeom>
          <a:ln w="19050">
            <a:solidFill>
              <a:srgbClr val="000000"/>
            </a:solidFill>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790BC39F-8E6E-C4AC-1850-F72BB8F026AC}"/>
              </a:ext>
            </a:extLst>
          </p:cNvPr>
          <p:cNvSpPr txBox="1"/>
          <p:nvPr/>
        </p:nvSpPr>
        <p:spPr>
          <a:xfrm>
            <a:off x="2109017" y="5728730"/>
            <a:ext cx="633507" cy="646331"/>
          </a:xfrm>
          <a:prstGeom prst="rect">
            <a:avLst/>
          </a:prstGeom>
          <a:noFill/>
        </p:spPr>
        <p:txBody>
          <a:bodyPr wrap="none" rtlCol="0">
            <a:spAutoFit/>
          </a:bodyPr>
          <a:lstStyle/>
          <a:p>
            <a:r>
              <a:rPr lang="en-US" dirty="0">
                <a:solidFill>
                  <a:srgbClr val="FF0000"/>
                </a:solidFill>
              </a:rPr>
              <a:t>SC1</a:t>
            </a:r>
          </a:p>
          <a:p>
            <a:r>
              <a:rPr lang="en-US" dirty="0">
                <a:solidFill>
                  <a:srgbClr val="FF0000"/>
                </a:solidFill>
              </a:rPr>
              <a:t>SW</a:t>
            </a:r>
          </a:p>
        </p:txBody>
      </p:sp>
      <p:sp>
        <p:nvSpPr>
          <p:cNvPr id="20" name="TextBox 19">
            <a:extLst>
              <a:ext uri="{FF2B5EF4-FFF2-40B4-BE49-F238E27FC236}">
                <a16:creationId xmlns:a16="http://schemas.microsoft.com/office/drawing/2014/main" id="{6D6CA1D5-1A3D-AE74-AEB0-C4F012F78A62}"/>
              </a:ext>
            </a:extLst>
          </p:cNvPr>
          <p:cNvSpPr txBox="1"/>
          <p:nvPr/>
        </p:nvSpPr>
        <p:spPr>
          <a:xfrm>
            <a:off x="2836011" y="5728730"/>
            <a:ext cx="697627" cy="646331"/>
          </a:xfrm>
          <a:prstGeom prst="rect">
            <a:avLst/>
          </a:prstGeom>
          <a:noFill/>
        </p:spPr>
        <p:txBody>
          <a:bodyPr wrap="none" rtlCol="0">
            <a:spAutoFit/>
          </a:bodyPr>
          <a:lstStyle/>
          <a:p>
            <a:r>
              <a:rPr lang="en-US" dirty="0">
                <a:solidFill>
                  <a:srgbClr val="0005FF"/>
                </a:solidFill>
              </a:rPr>
              <a:t>SC2</a:t>
            </a:r>
          </a:p>
          <a:p>
            <a:r>
              <a:rPr lang="en-US" dirty="0">
                <a:solidFill>
                  <a:srgbClr val="0005FF"/>
                </a:solidFill>
              </a:rPr>
              <a:t>MSH</a:t>
            </a:r>
          </a:p>
        </p:txBody>
      </p:sp>
      <p:sp>
        <p:nvSpPr>
          <p:cNvPr id="21" name="TextBox 20">
            <a:extLst>
              <a:ext uri="{FF2B5EF4-FFF2-40B4-BE49-F238E27FC236}">
                <a16:creationId xmlns:a16="http://schemas.microsoft.com/office/drawing/2014/main" id="{F3072A36-7032-701C-DE10-5468C617A3B4}"/>
              </a:ext>
            </a:extLst>
          </p:cNvPr>
          <p:cNvSpPr txBox="1"/>
          <p:nvPr/>
        </p:nvSpPr>
        <p:spPr>
          <a:xfrm>
            <a:off x="6730146" y="5106155"/>
            <a:ext cx="633507" cy="369332"/>
          </a:xfrm>
          <a:prstGeom prst="rect">
            <a:avLst/>
          </a:prstGeom>
          <a:noFill/>
        </p:spPr>
        <p:txBody>
          <a:bodyPr wrap="none" rtlCol="0">
            <a:spAutoFit/>
          </a:bodyPr>
          <a:lstStyle/>
          <a:p>
            <a:r>
              <a:rPr lang="en-US" dirty="0">
                <a:solidFill>
                  <a:srgbClr val="FF0000"/>
                </a:solidFill>
              </a:rPr>
              <a:t>SC1</a:t>
            </a:r>
          </a:p>
        </p:txBody>
      </p:sp>
      <p:sp>
        <p:nvSpPr>
          <p:cNvPr id="22" name="TextBox 21">
            <a:extLst>
              <a:ext uri="{FF2B5EF4-FFF2-40B4-BE49-F238E27FC236}">
                <a16:creationId xmlns:a16="http://schemas.microsoft.com/office/drawing/2014/main" id="{EBA009CE-0A48-236E-D32F-8A08612D1648}"/>
              </a:ext>
            </a:extLst>
          </p:cNvPr>
          <p:cNvSpPr txBox="1"/>
          <p:nvPr/>
        </p:nvSpPr>
        <p:spPr>
          <a:xfrm>
            <a:off x="6645620" y="1450318"/>
            <a:ext cx="633507" cy="369332"/>
          </a:xfrm>
          <a:prstGeom prst="rect">
            <a:avLst/>
          </a:prstGeom>
          <a:noFill/>
        </p:spPr>
        <p:txBody>
          <a:bodyPr wrap="none" rtlCol="0">
            <a:spAutoFit/>
          </a:bodyPr>
          <a:lstStyle/>
          <a:p>
            <a:r>
              <a:rPr lang="en-US" dirty="0">
                <a:solidFill>
                  <a:srgbClr val="0005FF"/>
                </a:solidFill>
              </a:rPr>
              <a:t>SC2</a:t>
            </a:r>
          </a:p>
        </p:txBody>
      </p:sp>
      <p:sp>
        <p:nvSpPr>
          <p:cNvPr id="23" name="TextBox 22">
            <a:extLst>
              <a:ext uri="{FF2B5EF4-FFF2-40B4-BE49-F238E27FC236}">
                <a16:creationId xmlns:a16="http://schemas.microsoft.com/office/drawing/2014/main" id="{206A3F6F-6AC3-B4AA-43C6-E2E67E1F9DB7}"/>
              </a:ext>
            </a:extLst>
          </p:cNvPr>
          <p:cNvSpPr txBox="1"/>
          <p:nvPr/>
        </p:nvSpPr>
        <p:spPr>
          <a:xfrm>
            <a:off x="6689412" y="2668930"/>
            <a:ext cx="633507" cy="369332"/>
          </a:xfrm>
          <a:prstGeom prst="rect">
            <a:avLst/>
          </a:prstGeom>
          <a:noFill/>
        </p:spPr>
        <p:txBody>
          <a:bodyPr wrap="none" rtlCol="0">
            <a:spAutoFit/>
          </a:bodyPr>
          <a:lstStyle/>
          <a:p>
            <a:r>
              <a:rPr lang="en-US" dirty="0">
                <a:solidFill>
                  <a:srgbClr val="FF0000"/>
                </a:solidFill>
              </a:rPr>
              <a:t>SC1</a:t>
            </a:r>
          </a:p>
        </p:txBody>
      </p:sp>
      <p:sp>
        <p:nvSpPr>
          <p:cNvPr id="24" name="TextBox 23">
            <a:extLst>
              <a:ext uri="{FF2B5EF4-FFF2-40B4-BE49-F238E27FC236}">
                <a16:creationId xmlns:a16="http://schemas.microsoft.com/office/drawing/2014/main" id="{F2BF5955-36DD-61D7-0CAF-1A429812D11B}"/>
              </a:ext>
            </a:extLst>
          </p:cNvPr>
          <p:cNvSpPr txBox="1"/>
          <p:nvPr/>
        </p:nvSpPr>
        <p:spPr>
          <a:xfrm>
            <a:off x="6682439" y="3887542"/>
            <a:ext cx="633507" cy="369332"/>
          </a:xfrm>
          <a:prstGeom prst="rect">
            <a:avLst/>
          </a:prstGeom>
          <a:noFill/>
        </p:spPr>
        <p:txBody>
          <a:bodyPr wrap="none" rtlCol="0">
            <a:spAutoFit/>
          </a:bodyPr>
          <a:lstStyle/>
          <a:p>
            <a:r>
              <a:rPr lang="en-US" dirty="0">
                <a:solidFill>
                  <a:srgbClr val="0005FF"/>
                </a:solidFill>
              </a:rPr>
              <a:t>SC2</a:t>
            </a:r>
          </a:p>
        </p:txBody>
      </p:sp>
      <p:sp>
        <p:nvSpPr>
          <p:cNvPr id="26" name="Rectangle 25">
            <a:extLst>
              <a:ext uri="{FF2B5EF4-FFF2-40B4-BE49-F238E27FC236}">
                <a16:creationId xmlns:a16="http://schemas.microsoft.com/office/drawing/2014/main" id="{6026D2A9-97E5-E805-39A0-1855139D52FB}"/>
              </a:ext>
            </a:extLst>
          </p:cNvPr>
          <p:cNvSpPr/>
          <p:nvPr/>
        </p:nvSpPr>
        <p:spPr>
          <a:xfrm>
            <a:off x="10742856" y="6378283"/>
            <a:ext cx="1747487" cy="246221"/>
          </a:xfrm>
          <a:prstGeom prst="rect">
            <a:avLst/>
          </a:prstGeom>
        </p:spPr>
        <p:txBody>
          <a:bodyPr wrap="square">
            <a:spAutoFit/>
          </a:bodyPr>
          <a:lstStyle/>
          <a:p>
            <a:pPr lvl="0"/>
            <a:r>
              <a:rPr lang="en-US" sz="1000" dirty="0">
                <a:solidFill>
                  <a:srgbClr val="000000"/>
                </a:solidFill>
              </a:rPr>
              <a:t>Raptis et al. (ongoing)</a:t>
            </a:r>
            <a:endParaRPr lang="el-GR" sz="1000" dirty="0">
              <a:solidFill>
                <a:srgbClr val="000000"/>
              </a:solidFill>
            </a:endParaRPr>
          </a:p>
        </p:txBody>
      </p:sp>
      <p:sp>
        <p:nvSpPr>
          <p:cNvPr id="15" name="TextBox 14">
            <a:extLst>
              <a:ext uri="{FF2B5EF4-FFF2-40B4-BE49-F238E27FC236}">
                <a16:creationId xmlns:a16="http://schemas.microsoft.com/office/drawing/2014/main" id="{32A54E06-074E-95A1-F936-8AE9794E1C1F}"/>
              </a:ext>
            </a:extLst>
          </p:cNvPr>
          <p:cNvSpPr txBox="1"/>
          <p:nvPr/>
        </p:nvSpPr>
        <p:spPr>
          <a:xfrm>
            <a:off x="2398632" y="5181612"/>
            <a:ext cx="825867" cy="369332"/>
          </a:xfrm>
          <a:prstGeom prst="rect">
            <a:avLst/>
          </a:prstGeom>
          <a:noFill/>
        </p:spPr>
        <p:txBody>
          <a:bodyPr wrap="none" rtlCol="0">
            <a:spAutoFit/>
          </a:bodyPr>
          <a:lstStyle/>
          <a:p>
            <a:r>
              <a:rPr lang="en-US" dirty="0">
                <a:solidFill>
                  <a:srgbClr val="000000"/>
                </a:solidFill>
              </a:rPr>
              <a:t>Shock</a:t>
            </a:r>
          </a:p>
        </p:txBody>
      </p:sp>
      <p:sp>
        <p:nvSpPr>
          <p:cNvPr id="17" name="TextBox 16">
            <a:extLst>
              <a:ext uri="{FF2B5EF4-FFF2-40B4-BE49-F238E27FC236}">
                <a16:creationId xmlns:a16="http://schemas.microsoft.com/office/drawing/2014/main" id="{8E939387-A2DD-D5CD-9025-2BEF3E57F239}"/>
              </a:ext>
            </a:extLst>
          </p:cNvPr>
          <p:cNvSpPr txBox="1"/>
          <p:nvPr/>
        </p:nvSpPr>
        <p:spPr>
          <a:xfrm>
            <a:off x="3180926" y="802583"/>
            <a:ext cx="4232249" cy="323165"/>
          </a:xfrm>
          <a:prstGeom prst="rect">
            <a:avLst/>
          </a:prstGeom>
          <a:noFill/>
        </p:spPr>
        <p:txBody>
          <a:bodyPr wrap="none" rtlCol="0">
            <a:spAutoFit/>
          </a:bodyPr>
          <a:lstStyle/>
          <a:p>
            <a:r>
              <a:rPr lang="en-US" sz="1500" dirty="0">
                <a:solidFill>
                  <a:srgbClr val="FF3B3B"/>
                </a:solidFill>
              </a:rPr>
              <a:t>Features not included in current physical theory</a:t>
            </a:r>
          </a:p>
        </p:txBody>
      </p:sp>
      <p:cxnSp>
        <p:nvCxnSpPr>
          <p:cNvPr id="27" name="Straight Arrow Connector 26">
            <a:extLst>
              <a:ext uri="{FF2B5EF4-FFF2-40B4-BE49-F238E27FC236}">
                <a16:creationId xmlns:a16="http://schemas.microsoft.com/office/drawing/2014/main" id="{9533D7C9-A6F5-8E63-C34E-E2F8C5C4C64A}"/>
              </a:ext>
            </a:extLst>
          </p:cNvPr>
          <p:cNvCxnSpPr>
            <a:cxnSpLocks/>
          </p:cNvCxnSpPr>
          <p:nvPr/>
        </p:nvCxnSpPr>
        <p:spPr>
          <a:xfrm>
            <a:off x="7531768" y="1025630"/>
            <a:ext cx="1418728" cy="89487"/>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F17D8697-9D97-5D40-831C-29164399B9BF}"/>
              </a:ext>
            </a:extLst>
          </p:cNvPr>
          <p:cNvCxnSpPr>
            <a:cxnSpLocks/>
          </p:cNvCxnSpPr>
          <p:nvPr/>
        </p:nvCxnSpPr>
        <p:spPr>
          <a:xfrm>
            <a:off x="6962373" y="1195885"/>
            <a:ext cx="1996097" cy="130279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902753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22BF71-FCB2-4227-FBC0-88EDB836E514}"/>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760D9CB-B10C-787B-09AD-F5B1E15ADBAB}"/>
              </a:ext>
            </a:extLst>
          </p:cNvPr>
          <p:cNvSpPr>
            <a:spLocks noGrp="1"/>
          </p:cNvSpPr>
          <p:nvPr>
            <p:ph idx="1"/>
          </p:nvPr>
        </p:nvSpPr>
        <p:spPr>
          <a:xfrm>
            <a:off x="420914" y="-1"/>
            <a:ext cx="11196286" cy="6858001"/>
          </a:xfrm>
        </p:spPr>
        <p:txBody>
          <a:bodyPr anchor="ctr">
            <a:normAutofit/>
          </a:bodyPr>
          <a:lstStyle/>
          <a:p>
            <a:pPr marL="0" indent="0" algn="ctr">
              <a:buNone/>
            </a:pPr>
            <a:r>
              <a:rPr lang="en-US" sz="3600" dirty="0"/>
              <a:t>High Level Intro</a:t>
            </a:r>
          </a:p>
        </p:txBody>
      </p:sp>
    </p:spTree>
    <p:extLst>
      <p:ext uri="{BB962C8B-B14F-4D97-AF65-F5344CB8AC3E}">
        <p14:creationId xmlns:p14="http://schemas.microsoft.com/office/powerpoint/2010/main" val="416455677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978AE47-6B38-4555-9287-0DF46E082ABE}"/>
              </a:ext>
            </a:extLst>
          </p:cNvPr>
          <p:cNvSpPr>
            <a:spLocks noGrp="1"/>
          </p:cNvSpPr>
          <p:nvPr>
            <p:ph type="title"/>
          </p:nvPr>
        </p:nvSpPr>
        <p:spPr/>
        <p:txBody>
          <a:bodyPr>
            <a:normAutofit/>
          </a:bodyPr>
          <a:lstStyle/>
          <a:p>
            <a:pPr algn="ctr"/>
            <a:r>
              <a:rPr lang="en-US" dirty="0"/>
              <a:t>Solution: Synthetic data using CNNs and multiple SCs</a:t>
            </a:r>
          </a:p>
        </p:txBody>
      </p:sp>
      <p:pic>
        <p:nvPicPr>
          <p:cNvPr id="4" name="Picture 3">
            <a:extLst>
              <a:ext uri="{FF2B5EF4-FFF2-40B4-BE49-F238E27FC236}">
                <a16:creationId xmlns:a16="http://schemas.microsoft.com/office/drawing/2014/main" id="{D60FE2BA-7604-C1E8-F59F-D5DB8E252B5F}"/>
              </a:ext>
            </a:extLst>
          </p:cNvPr>
          <p:cNvPicPr>
            <a:picLocks noChangeAspect="1"/>
          </p:cNvPicPr>
          <p:nvPr/>
        </p:nvPicPr>
        <p:blipFill>
          <a:blip r:embed="rId2"/>
          <a:stretch>
            <a:fillRect/>
          </a:stretch>
        </p:blipFill>
        <p:spPr>
          <a:xfrm>
            <a:off x="5624866" y="685746"/>
            <a:ext cx="5867512" cy="5885622"/>
          </a:xfrm>
          <a:prstGeom prst="rect">
            <a:avLst/>
          </a:prstGeom>
        </p:spPr>
      </p:pic>
      <p:sp>
        <p:nvSpPr>
          <p:cNvPr id="5" name="Rectangle 4">
            <a:extLst>
              <a:ext uri="{FF2B5EF4-FFF2-40B4-BE49-F238E27FC236}">
                <a16:creationId xmlns:a16="http://schemas.microsoft.com/office/drawing/2014/main" id="{51121C44-E333-7165-50F1-00BAC7A589FF}"/>
              </a:ext>
            </a:extLst>
          </p:cNvPr>
          <p:cNvSpPr/>
          <p:nvPr/>
        </p:nvSpPr>
        <p:spPr>
          <a:xfrm>
            <a:off x="10742856" y="6378283"/>
            <a:ext cx="1747487" cy="246221"/>
          </a:xfrm>
          <a:prstGeom prst="rect">
            <a:avLst/>
          </a:prstGeom>
        </p:spPr>
        <p:txBody>
          <a:bodyPr wrap="square">
            <a:spAutoFit/>
          </a:bodyPr>
          <a:lstStyle/>
          <a:p>
            <a:pPr lvl="0"/>
            <a:r>
              <a:rPr lang="en-US" sz="1000" dirty="0">
                <a:solidFill>
                  <a:srgbClr val="000000"/>
                </a:solidFill>
              </a:rPr>
              <a:t>Raptis et al. (ongoing)</a:t>
            </a:r>
            <a:endParaRPr lang="el-GR" sz="1000" dirty="0">
              <a:solidFill>
                <a:srgbClr val="000000"/>
              </a:solidFill>
            </a:endParaRPr>
          </a:p>
        </p:txBody>
      </p:sp>
      <p:sp>
        <p:nvSpPr>
          <p:cNvPr id="6" name="TextBox 5">
            <a:extLst>
              <a:ext uri="{FF2B5EF4-FFF2-40B4-BE49-F238E27FC236}">
                <a16:creationId xmlns:a16="http://schemas.microsoft.com/office/drawing/2014/main" id="{D127812E-FAE8-5344-B568-B789CC748D50}"/>
              </a:ext>
            </a:extLst>
          </p:cNvPr>
          <p:cNvSpPr txBox="1"/>
          <p:nvPr/>
        </p:nvSpPr>
        <p:spPr>
          <a:xfrm>
            <a:off x="464613" y="1868354"/>
            <a:ext cx="4689104" cy="3139321"/>
          </a:xfrm>
          <a:prstGeom prst="rect">
            <a:avLst/>
          </a:prstGeom>
          <a:noFill/>
        </p:spPr>
        <p:txBody>
          <a:bodyPr wrap="none" rtlCol="0">
            <a:spAutoFit/>
          </a:bodyPr>
          <a:lstStyle/>
          <a:p>
            <a:pPr algn="ctr"/>
            <a:r>
              <a:rPr lang="en-US" b="1" i="0" u="sng" strike="noStrike" dirty="0">
                <a:solidFill>
                  <a:srgbClr val="000000"/>
                </a:solidFill>
                <a:effectLst/>
              </a:rPr>
              <a:t>Test Set Results:</a:t>
            </a:r>
          </a:p>
          <a:p>
            <a:pPr algn="l"/>
            <a:endParaRPr lang="en-US" b="0" i="0" u="none" strike="noStrike" dirty="0">
              <a:solidFill>
                <a:srgbClr val="000000"/>
              </a:solidFill>
              <a:effectLst/>
            </a:endParaRPr>
          </a:p>
          <a:p>
            <a:pPr algn="l">
              <a:buFont typeface="Arial" panose="020B0604020202020204" pitchFamily="34" charset="0"/>
              <a:buChar char="•"/>
            </a:pPr>
            <a:r>
              <a:rPr lang="en-US" b="0" i="0" u="none" strike="noStrike" dirty="0">
                <a:solidFill>
                  <a:srgbClr val="000000"/>
                </a:solidFill>
                <a:effectLst/>
              </a:rPr>
              <a:t>NN was not trained on 2009 data.</a:t>
            </a:r>
          </a:p>
          <a:p>
            <a:pPr algn="l">
              <a:buFont typeface="Arial" panose="020B0604020202020204" pitchFamily="34" charset="0"/>
              <a:buChar char="•"/>
            </a:pPr>
            <a:endParaRPr lang="en-US" b="0" i="0" u="none" strike="noStrike" dirty="0">
              <a:solidFill>
                <a:srgbClr val="000000"/>
              </a:solidFill>
              <a:effectLst/>
            </a:endParaRPr>
          </a:p>
          <a:p>
            <a:pPr algn="l">
              <a:buFont typeface="Arial" panose="020B0604020202020204" pitchFamily="34" charset="0"/>
              <a:buChar char="•"/>
            </a:pPr>
            <a:r>
              <a:rPr lang="en-US" b="0" i="0" u="none" strike="noStrike" dirty="0">
                <a:solidFill>
                  <a:srgbClr val="000000"/>
                </a:solidFill>
                <a:effectLst/>
              </a:rPr>
              <a:t>Successfully captures upstream conditions.</a:t>
            </a:r>
          </a:p>
          <a:p>
            <a:pPr algn="l">
              <a:buFont typeface="Arial" panose="020B0604020202020204" pitchFamily="34" charset="0"/>
              <a:buChar char="•"/>
            </a:pPr>
            <a:endParaRPr lang="en-US" b="0" i="0" u="none" strike="noStrike" dirty="0">
              <a:solidFill>
                <a:srgbClr val="000000"/>
              </a:solidFill>
              <a:effectLst/>
            </a:endParaRPr>
          </a:p>
          <a:p>
            <a:pPr algn="l">
              <a:buFont typeface="Arial" panose="020B0604020202020204" pitchFamily="34" charset="0"/>
              <a:buChar char="•"/>
            </a:pPr>
            <a:r>
              <a:rPr lang="en-US" b="0" i="0" u="none" strike="noStrike" dirty="0">
                <a:solidFill>
                  <a:srgbClr val="000000"/>
                </a:solidFill>
                <a:effectLst/>
              </a:rPr>
              <a:t>Artifacts are present but can be smoothed.</a:t>
            </a:r>
          </a:p>
          <a:p>
            <a:pPr algn="l"/>
            <a:endParaRPr lang="en-US" b="0" i="0" u="none" strike="noStrike" dirty="0">
              <a:solidFill>
                <a:srgbClr val="000000"/>
              </a:solidFill>
              <a:effectLst/>
            </a:endParaRPr>
          </a:p>
          <a:p>
            <a:pPr algn="l">
              <a:buFont typeface="Arial" panose="020B0604020202020204" pitchFamily="34" charset="0"/>
              <a:buChar char="•"/>
            </a:pPr>
            <a:r>
              <a:rPr lang="en-US" b="0" i="0" u="none" strike="noStrike" dirty="0">
                <a:solidFill>
                  <a:srgbClr val="000000"/>
                </a:solidFill>
                <a:effectLst/>
              </a:rPr>
              <a:t>Captures similar plasma moments:</a:t>
            </a:r>
          </a:p>
          <a:p>
            <a:pPr marL="742950" lvl="1" indent="-285750" algn="l">
              <a:buFont typeface="Arial" panose="020B0604020202020204" pitchFamily="34" charset="0"/>
              <a:buChar char="•"/>
            </a:pPr>
            <a:r>
              <a:rPr lang="en-US" b="1" i="0" u="none" strike="noStrike" dirty="0">
                <a:solidFill>
                  <a:srgbClr val="000000"/>
                </a:solidFill>
                <a:effectLst/>
              </a:rPr>
              <a:t>Real density:</a:t>
            </a:r>
            <a:r>
              <a:rPr lang="en-US" b="0" i="0" u="none" strike="noStrike" dirty="0">
                <a:solidFill>
                  <a:srgbClr val="000000"/>
                </a:solidFill>
                <a:effectLst/>
              </a:rPr>
              <a:t> 3.8 [1/cc]</a:t>
            </a:r>
          </a:p>
          <a:p>
            <a:pPr marL="742950" lvl="1" indent="-285750" algn="l">
              <a:buFont typeface="Arial" panose="020B0604020202020204" pitchFamily="34" charset="0"/>
              <a:buChar char="•"/>
            </a:pPr>
            <a:r>
              <a:rPr lang="en-US" b="1" i="0" u="none" strike="noStrike" dirty="0">
                <a:solidFill>
                  <a:srgbClr val="000000"/>
                </a:solidFill>
                <a:effectLst/>
              </a:rPr>
              <a:t>Modeled density:</a:t>
            </a:r>
            <a:r>
              <a:rPr lang="en-US" b="0" i="0" u="none" strike="noStrike" dirty="0">
                <a:solidFill>
                  <a:srgbClr val="000000"/>
                </a:solidFill>
                <a:effectLst/>
              </a:rPr>
              <a:t> 4.1 [1/cc]</a:t>
            </a:r>
          </a:p>
        </p:txBody>
      </p:sp>
      <p:sp>
        <p:nvSpPr>
          <p:cNvPr id="7" name="TextBox 6">
            <a:extLst>
              <a:ext uri="{FF2B5EF4-FFF2-40B4-BE49-F238E27FC236}">
                <a16:creationId xmlns:a16="http://schemas.microsoft.com/office/drawing/2014/main" id="{4D32750A-4597-612C-A327-73051B0268FE}"/>
              </a:ext>
            </a:extLst>
          </p:cNvPr>
          <p:cNvSpPr txBox="1"/>
          <p:nvPr/>
        </p:nvSpPr>
        <p:spPr>
          <a:xfrm>
            <a:off x="5380961" y="5429332"/>
            <a:ext cx="633507" cy="369332"/>
          </a:xfrm>
          <a:prstGeom prst="rect">
            <a:avLst/>
          </a:prstGeom>
          <a:noFill/>
        </p:spPr>
        <p:txBody>
          <a:bodyPr wrap="none" rtlCol="0">
            <a:spAutoFit/>
          </a:bodyPr>
          <a:lstStyle/>
          <a:p>
            <a:r>
              <a:rPr lang="en-US" dirty="0">
                <a:solidFill>
                  <a:srgbClr val="FF0000"/>
                </a:solidFill>
              </a:rPr>
              <a:t>SC1</a:t>
            </a:r>
          </a:p>
        </p:txBody>
      </p:sp>
      <p:sp>
        <p:nvSpPr>
          <p:cNvPr id="8" name="TextBox 7">
            <a:extLst>
              <a:ext uri="{FF2B5EF4-FFF2-40B4-BE49-F238E27FC236}">
                <a16:creationId xmlns:a16="http://schemas.microsoft.com/office/drawing/2014/main" id="{ADE6E801-0F1A-8D7E-A577-7278F4E69F06}"/>
              </a:ext>
            </a:extLst>
          </p:cNvPr>
          <p:cNvSpPr txBox="1"/>
          <p:nvPr/>
        </p:nvSpPr>
        <p:spPr>
          <a:xfrm>
            <a:off x="5308112" y="1059338"/>
            <a:ext cx="633507" cy="369332"/>
          </a:xfrm>
          <a:prstGeom prst="rect">
            <a:avLst/>
          </a:prstGeom>
          <a:noFill/>
        </p:spPr>
        <p:txBody>
          <a:bodyPr wrap="none" rtlCol="0">
            <a:spAutoFit/>
          </a:bodyPr>
          <a:lstStyle/>
          <a:p>
            <a:r>
              <a:rPr lang="en-US" dirty="0">
                <a:solidFill>
                  <a:srgbClr val="0005FF"/>
                </a:solidFill>
              </a:rPr>
              <a:t>SC2</a:t>
            </a:r>
          </a:p>
        </p:txBody>
      </p:sp>
      <p:sp>
        <p:nvSpPr>
          <p:cNvPr id="9" name="TextBox 8">
            <a:extLst>
              <a:ext uri="{FF2B5EF4-FFF2-40B4-BE49-F238E27FC236}">
                <a16:creationId xmlns:a16="http://schemas.microsoft.com/office/drawing/2014/main" id="{6EC92B95-0884-D295-5337-6E1ED871DC1C}"/>
              </a:ext>
            </a:extLst>
          </p:cNvPr>
          <p:cNvSpPr txBox="1"/>
          <p:nvPr/>
        </p:nvSpPr>
        <p:spPr>
          <a:xfrm>
            <a:off x="5153717" y="2139714"/>
            <a:ext cx="992579" cy="646331"/>
          </a:xfrm>
          <a:prstGeom prst="rect">
            <a:avLst/>
          </a:prstGeom>
          <a:noFill/>
        </p:spPr>
        <p:txBody>
          <a:bodyPr wrap="none" rtlCol="0">
            <a:spAutoFit/>
          </a:bodyPr>
          <a:lstStyle/>
          <a:p>
            <a:pPr algn="ctr"/>
            <a:r>
              <a:rPr lang="en-US" dirty="0">
                <a:solidFill>
                  <a:srgbClr val="FF0000"/>
                </a:solidFill>
              </a:rPr>
              <a:t>Artificial</a:t>
            </a:r>
          </a:p>
          <a:p>
            <a:pPr algn="ctr"/>
            <a:r>
              <a:rPr lang="en-US" dirty="0">
                <a:solidFill>
                  <a:srgbClr val="FF0000"/>
                </a:solidFill>
              </a:rPr>
              <a:t>SC1</a:t>
            </a:r>
          </a:p>
        </p:txBody>
      </p:sp>
      <p:sp>
        <p:nvSpPr>
          <p:cNvPr id="10" name="TextBox 9">
            <a:extLst>
              <a:ext uri="{FF2B5EF4-FFF2-40B4-BE49-F238E27FC236}">
                <a16:creationId xmlns:a16="http://schemas.microsoft.com/office/drawing/2014/main" id="{6B25B539-50A6-F147-7CC3-2C3A37F18703}"/>
              </a:ext>
            </a:extLst>
          </p:cNvPr>
          <p:cNvSpPr txBox="1"/>
          <p:nvPr/>
        </p:nvSpPr>
        <p:spPr>
          <a:xfrm>
            <a:off x="5333254" y="4210719"/>
            <a:ext cx="633507" cy="369332"/>
          </a:xfrm>
          <a:prstGeom prst="rect">
            <a:avLst/>
          </a:prstGeom>
          <a:noFill/>
        </p:spPr>
        <p:txBody>
          <a:bodyPr wrap="none" rtlCol="0">
            <a:spAutoFit/>
          </a:bodyPr>
          <a:lstStyle/>
          <a:p>
            <a:r>
              <a:rPr lang="en-US" dirty="0">
                <a:solidFill>
                  <a:srgbClr val="0005FF"/>
                </a:solidFill>
              </a:rPr>
              <a:t>SC2</a:t>
            </a:r>
          </a:p>
        </p:txBody>
      </p:sp>
      <p:sp>
        <p:nvSpPr>
          <p:cNvPr id="11" name="TextBox 10">
            <a:extLst>
              <a:ext uri="{FF2B5EF4-FFF2-40B4-BE49-F238E27FC236}">
                <a16:creationId xmlns:a16="http://schemas.microsoft.com/office/drawing/2014/main" id="{4A1A9215-389C-D697-24E4-FF056D09E5B0}"/>
              </a:ext>
            </a:extLst>
          </p:cNvPr>
          <p:cNvSpPr txBox="1"/>
          <p:nvPr/>
        </p:nvSpPr>
        <p:spPr>
          <a:xfrm>
            <a:off x="5380961" y="3253349"/>
            <a:ext cx="633507" cy="369332"/>
          </a:xfrm>
          <a:prstGeom prst="rect">
            <a:avLst/>
          </a:prstGeom>
          <a:noFill/>
        </p:spPr>
        <p:txBody>
          <a:bodyPr wrap="none" rtlCol="0">
            <a:spAutoFit/>
          </a:bodyPr>
          <a:lstStyle/>
          <a:p>
            <a:r>
              <a:rPr lang="en-US" dirty="0">
                <a:solidFill>
                  <a:srgbClr val="FF0000"/>
                </a:solidFill>
              </a:rPr>
              <a:t>SC1</a:t>
            </a:r>
          </a:p>
        </p:txBody>
      </p:sp>
    </p:spTree>
    <p:extLst>
      <p:ext uri="{BB962C8B-B14F-4D97-AF65-F5344CB8AC3E}">
        <p14:creationId xmlns:p14="http://schemas.microsoft.com/office/powerpoint/2010/main" val="328788312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728E51-4AB6-29E0-045F-2C2E8E272754}"/>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D19AD364-FBC9-1205-354B-64233B19854F}"/>
              </a:ext>
            </a:extLst>
          </p:cNvPr>
          <p:cNvSpPr>
            <a:spLocks noGrp="1"/>
          </p:cNvSpPr>
          <p:nvPr>
            <p:ph type="title"/>
          </p:nvPr>
        </p:nvSpPr>
        <p:spPr/>
        <p:txBody>
          <a:bodyPr>
            <a:normAutofit/>
          </a:bodyPr>
          <a:lstStyle/>
          <a:p>
            <a:pPr algn="ctr"/>
            <a:r>
              <a:rPr lang="en-US" dirty="0"/>
              <a:t>More recent results </a:t>
            </a:r>
          </a:p>
        </p:txBody>
      </p:sp>
      <p:sp>
        <p:nvSpPr>
          <p:cNvPr id="6" name="TextBox 5">
            <a:extLst>
              <a:ext uri="{FF2B5EF4-FFF2-40B4-BE49-F238E27FC236}">
                <a16:creationId xmlns:a16="http://schemas.microsoft.com/office/drawing/2014/main" id="{2C2121F4-2326-25A6-2451-F5403CEB7C9B}"/>
              </a:ext>
            </a:extLst>
          </p:cNvPr>
          <p:cNvSpPr txBox="1"/>
          <p:nvPr/>
        </p:nvSpPr>
        <p:spPr>
          <a:xfrm>
            <a:off x="575400" y="1552561"/>
            <a:ext cx="10693367" cy="4247317"/>
          </a:xfrm>
          <a:prstGeom prst="rect">
            <a:avLst/>
          </a:prstGeom>
          <a:noFill/>
        </p:spPr>
        <p:txBody>
          <a:bodyPr wrap="square" rtlCol="0">
            <a:spAutoFit/>
          </a:bodyPr>
          <a:lstStyle/>
          <a:p>
            <a:r>
              <a:rPr lang="en-US" b="1" dirty="0">
                <a:solidFill>
                  <a:srgbClr val="000000"/>
                </a:solidFill>
              </a:rPr>
              <a:t>Physics-Informed </a:t>
            </a:r>
            <a:r>
              <a:rPr lang="en-US" b="1" i="0" u="none" strike="noStrike" dirty="0">
                <a:solidFill>
                  <a:srgbClr val="000000"/>
                </a:solidFill>
                <a:effectLst/>
              </a:rPr>
              <a:t>Neural Networks (PINNs) Modeling:</a:t>
            </a:r>
            <a:endParaRPr lang="en-US" b="0" i="0" u="none" strike="noStrike" dirty="0">
              <a:solidFill>
                <a:srgbClr val="000000"/>
              </a:solidFill>
              <a:effectLst/>
            </a:endParaRPr>
          </a:p>
          <a:p>
            <a:pPr marL="742950" lvl="1" indent="-285750" algn="l">
              <a:buFont typeface="Arial" panose="020B0604020202020204" pitchFamily="34" charset="0"/>
              <a:buChar char="•"/>
            </a:pPr>
            <a:r>
              <a:rPr lang="en-US" b="0" i="0" u="none" strike="noStrike" dirty="0">
                <a:solidFill>
                  <a:srgbClr val="000000"/>
                </a:solidFill>
                <a:effectLst/>
              </a:rPr>
              <a:t>Astrophysical shocks (</a:t>
            </a:r>
            <a:r>
              <a:rPr lang="en-US" b="0" i="0" u="none" strike="noStrike" dirty="0" err="1">
                <a:solidFill>
                  <a:srgbClr val="000000"/>
                </a:solidFill>
                <a:effectLst/>
              </a:rPr>
              <a:t>Moscou</a:t>
            </a:r>
            <a:r>
              <a:rPr lang="en-US" b="0" i="0" u="none" strike="noStrike" dirty="0">
                <a:solidFill>
                  <a:srgbClr val="000000"/>
                </a:solidFill>
                <a:effectLst/>
              </a:rPr>
              <a:t>+ 2023)</a:t>
            </a:r>
          </a:p>
          <a:p>
            <a:pPr marL="742950" lvl="1" indent="-285750" algn="l">
              <a:buFont typeface="Arial" panose="020B0604020202020204" pitchFamily="34" charset="0"/>
              <a:buChar char="•"/>
            </a:pPr>
            <a:r>
              <a:rPr lang="en-US" b="0" i="0" u="none" strike="noStrike" dirty="0">
                <a:solidFill>
                  <a:srgbClr val="000000"/>
                </a:solidFill>
                <a:effectLst/>
              </a:rPr>
              <a:t>Plasma space-time observations (Bard &amp; </a:t>
            </a:r>
            <a:r>
              <a:rPr lang="en-US" b="0" i="0" u="none" strike="noStrike" dirty="0" err="1">
                <a:solidFill>
                  <a:srgbClr val="000000"/>
                </a:solidFill>
                <a:effectLst/>
              </a:rPr>
              <a:t>Dorelli</a:t>
            </a:r>
            <a:r>
              <a:rPr lang="en-US" b="0" i="0" u="none" strike="noStrike" dirty="0">
                <a:solidFill>
                  <a:srgbClr val="000000"/>
                </a:solidFill>
                <a:effectLst/>
              </a:rPr>
              <a:t> 2021, </a:t>
            </a:r>
            <a:r>
              <a:rPr lang="en-US" b="0" i="0" u="none" strike="noStrike" dirty="0" err="1">
                <a:solidFill>
                  <a:srgbClr val="000000"/>
                </a:solidFill>
                <a:effectLst/>
              </a:rPr>
              <a:t>Dorelli</a:t>
            </a:r>
            <a:r>
              <a:rPr lang="en-US" b="0" i="0" u="none" strike="noStrike" dirty="0">
                <a:solidFill>
                  <a:srgbClr val="000000"/>
                </a:solidFill>
                <a:effectLst/>
              </a:rPr>
              <a:t>+ 2023)</a:t>
            </a:r>
          </a:p>
          <a:p>
            <a:pPr marL="742950" lvl="1" indent="-285750" algn="l">
              <a:buFont typeface="Arial" panose="020B0604020202020204" pitchFamily="34" charset="0"/>
              <a:buChar char="•"/>
            </a:pPr>
            <a:r>
              <a:rPr lang="en-US" b="0" i="0" u="none" strike="noStrike" dirty="0">
                <a:solidFill>
                  <a:srgbClr val="000000"/>
                </a:solidFill>
                <a:effectLst/>
              </a:rPr>
              <a:t>Solar coronal magnetic field (</a:t>
            </a:r>
            <a:r>
              <a:rPr lang="en-US" b="0" i="0" u="none" strike="noStrike" dirty="0" err="1">
                <a:solidFill>
                  <a:srgbClr val="000000"/>
                </a:solidFill>
                <a:effectLst/>
              </a:rPr>
              <a:t>Jarolim</a:t>
            </a:r>
            <a:r>
              <a:rPr lang="en-US" b="0" i="0" u="none" strike="noStrike" dirty="0">
                <a:solidFill>
                  <a:srgbClr val="000000"/>
                </a:solidFill>
                <a:effectLst/>
              </a:rPr>
              <a:t>+ 2023)</a:t>
            </a:r>
          </a:p>
          <a:p>
            <a:pPr marL="742950" lvl="1" indent="-285750" algn="l">
              <a:buFont typeface="Arial" panose="020B0604020202020204" pitchFamily="34" charset="0"/>
              <a:buChar char="•"/>
            </a:pPr>
            <a:endParaRPr lang="en-US" b="0" i="0" u="none" strike="noStrike" dirty="0">
              <a:solidFill>
                <a:srgbClr val="000000"/>
              </a:solidFill>
              <a:effectLst/>
            </a:endParaRPr>
          </a:p>
          <a:p>
            <a:pPr algn="l">
              <a:buFont typeface="Arial" panose="020B0604020202020204" pitchFamily="34" charset="0"/>
              <a:buChar char="•"/>
            </a:pPr>
            <a:r>
              <a:rPr lang="en-US" b="1" i="0" u="none" strike="noStrike" dirty="0">
                <a:solidFill>
                  <a:srgbClr val="000000"/>
                </a:solidFill>
                <a:effectLst/>
              </a:rPr>
              <a:t>Prediction/Forecasting:</a:t>
            </a:r>
            <a:endParaRPr lang="en-US" b="0" i="0" u="none" strike="noStrike" dirty="0">
              <a:solidFill>
                <a:srgbClr val="000000"/>
              </a:solidFill>
              <a:effectLst/>
            </a:endParaRPr>
          </a:p>
          <a:p>
            <a:pPr marL="742950" lvl="1" indent="-285750" algn="l">
              <a:buFont typeface="Arial" panose="020B0604020202020204" pitchFamily="34" charset="0"/>
              <a:buChar char="•"/>
            </a:pPr>
            <a:r>
              <a:rPr lang="en-US" b="0" i="0" u="none" strike="noStrike" dirty="0">
                <a:solidFill>
                  <a:srgbClr val="000000"/>
                </a:solidFill>
                <a:effectLst/>
              </a:rPr>
              <a:t>High-speed solar wind streams from SDO images (Collin+ 2025)</a:t>
            </a:r>
          </a:p>
          <a:p>
            <a:pPr marL="742950" lvl="1" indent="-285750" algn="l">
              <a:buFont typeface="Arial" panose="020B0604020202020204" pitchFamily="34" charset="0"/>
              <a:buChar char="•"/>
            </a:pPr>
            <a:r>
              <a:rPr lang="en-US" b="0" i="0" u="none" strike="noStrike" dirty="0">
                <a:solidFill>
                  <a:srgbClr val="000000"/>
                </a:solidFill>
                <a:effectLst/>
              </a:rPr>
              <a:t>Geoeffective events (Guastavino+ 2024, 2025)</a:t>
            </a:r>
          </a:p>
          <a:p>
            <a:pPr marL="742950" lvl="1" indent="-285750" algn="l">
              <a:buFont typeface="Arial" panose="020B0604020202020204" pitchFamily="34" charset="0"/>
              <a:buChar char="•"/>
            </a:pPr>
            <a:endParaRPr lang="en-US" b="0" i="0" u="none" strike="noStrike" dirty="0">
              <a:solidFill>
                <a:srgbClr val="000000"/>
              </a:solidFill>
              <a:effectLst/>
            </a:endParaRPr>
          </a:p>
          <a:p>
            <a:pPr algn="l">
              <a:buFont typeface="Arial" panose="020B0604020202020204" pitchFamily="34" charset="0"/>
              <a:buChar char="•"/>
            </a:pPr>
            <a:r>
              <a:rPr lang="en-US" b="1" i="0" u="none" strike="noStrike" dirty="0">
                <a:solidFill>
                  <a:srgbClr val="000000"/>
                </a:solidFill>
                <a:effectLst/>
              </a:rPr>
              <a:t>Other Advances:</a:t>
            </a:r>
            <a:endParaRPr lang="en-US" b="0" i="0" u="none" strike="noStrike" dirty="0">
              <a:solidFill>
                <a:srgbClr val="000000"/>
              </a:solidFill>
              <a:effectLst/>
            </a:endParaRPr>
          </a:p>
          <a:p>
            <a:pPr marL="742950" lvl="1" indent="-285750" algn="l">
              <a:buFont typeface="Arial" panose="020B0604020202020204" pitchFamily="34" charset="0"/>
              <a:buChar char="•"/>
            </a:pPr>
            <a:r>
              <a:rPr lang="en-US" b="0" i="0" u="none" strike="noStrike" dirty="0">
                <a:solidFill>
                  <a:srgbClr val="000000"/>
                </a:solidFill>
                <a:effectLst/>
              </a:rPr>
              <a:t>Machine learning-ready datasets for decision-making (</a:t>
            </a:r>
            <a:r>
              <a:rPr lang="en-US" b="0" i="0" u="none" strike="noStrike" dirty="0" err="1">
                <a:solidFill>
                  <a:srgbClr val="000000"/>
                </a:solidFill>
                <a:effectLst/>
              </a:rPr>
              <a:t>Angryk</a:t>
            </a:r>
            <a:r>
              <a:rPr lang="en-US" b="0" i="0" u="none" strike="noStrike" dirty="0">
                <a:solidFill>
                  <a:srgbClr val="000000"/>
                </a:solidFill>
                <a:effectLst/>
              </a:rPr>
              <a:t>+ 2020, </a:t>
            </a:r>
            <a:r>
              <a:rPr lang="en-US" b="0" i="0" u="none" strike="noStrike" dirty="0" err="1">
                <a:solidFill>
                  <a:srgbClr val="000000"/>
                </a:solidFill>
                <a:effectLst/>
              </a:rPr>
              <a:t>Georgoulis</a:t>
            </a:r>
            <a:r>
              <a:rPr lang="en-US" b="0" i="0" u="none" strike="noStrike" dirty="0">
                <a:solidFill>
                  <a:srgbClr val="000000"/>
                </a:solidFill>
                <a:effectLst/>
              </a:rPr>
              <a:t>+ 2024)</a:t>
            </a:r>
          </a:p>
          <a:p>
            <a:pPr marL="742950" lvl="1" indent="-285750" algn="l">
              <a:buFont typeface="Arial" panose="020B0604020202020204" pitchFamily="34" charset="0"/>
              <a:buChar char="•"/>
            </a:pPr>
            <a:endParaRPr lang="en-US" dirty="0">
              <a:solidFill>
                <a:srgbClr val="000000"/>
              </a:solidFill>
            </a:endParaRPr>
          </a:p>
          <a:p>
            <a:pPr marL="742950" lvl="1" indent="-285750" algn="l">
              <a:buFont typeface="Arial" panose="020B0604020202020204" pitchFamily="34" charset="0"/>
              <a:buChar char="•"/>
            </a:pPr>
            <a:endParaRPr lang="en-US" b="0" i="0" u="none" strike="noStrike" dirty="0">
              <a:solidFill>
                <a:srgbClr val="000000"/>
              </a:solidFill>
              <a:effectLst/>
            </a:endParaRPr>
          </a:p>
          <a:p>
            <a:pPr marL="742950" lvl="1" indent="-285750" algn="l">
              <a:buFont typeface="Arial" panose="020B0604020202020204" pitchFamily="34" charset="0"/>
              <a:buChar char="•"/>
            </a:pPr>
            <a:endParaRPr lang="en-US" dirty="0">
              <a:solidFill>
                <a:srgbClr val="000000"/>
              </a:solidFill>
            </a:endParaRPr>
          </a:p>
          <a:p>
            <a:pPr lvl="1" algn="l"/>
            <a:r>
              <a:rPr lang="en-US" dirty="0">
                <a:solidFill>
                  <a:srgbClr val="000000"/>
                </a:solidFill>
              </a:rPr>
              <a:t>+ many many more…</a:t>
            </a:r>
            <a:endParaRPr lang="en-US" b="0" i="0" u="none" strike="noStrike" dirty="0">
              <a:solidFill>
                <a:srgbClr val="000000"/>
              </a:solidFill>
              <a:effectLst/>
            </a:endParaRPr>
          </a:p>
        </p:txBody>
      </p:sp>
    </p:spTree>
    <p:extLst>
      <p:ext uri="{BB962C8B-B14F-4D97-AF65-F5344CB8AC3E}">
        <p14:creationId xmlns:p14="http://schemas.microsoft.com/office/powerpoint/2010/main" val="57064327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1DB6BB-5060-C0EE-466D-8595159F0764}"/>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FE950CC3-5625-F756-E5BC-A663F2B8185F}"/>
              </a:ext>
            </a:extLst>
          </p:cNvPr>
          <p:cNvSpPr>
            <a:spLocks noGrp="1"/>
          </p:cNvSpPr>
          <p:nvPr>
            <p:ph type="title"/>
          </p:nvPr>
        </p:nvSpPr>
        <p:spPr>
          <a:xfrm>
            <a:off x="5455212" y="801511"/>
            <a:ext cx="6254378" cy="4972755"/>
          </a:xfrm>
        </p:spPr>
        <p:txBody>
          <a:bodyPr>
            <a:normAutofit/>
          </a:bodyPr>
          <a:lstStyle/>
          <a:p>
            <a:pPr algn="ctr"/>
            <a:r>
              <a:rPr lang="en-US" u="sng" dirty="0"/>
              <a:t>Main message: </a:t>
            </a:r>
            <a:br>
              <a:rPr lang="en-US" dirty="0"/>
            </a:br>
            <a:br>
              <a:rPr lang="en-US" dirty="0"/>
            </a:br>
            <a:r>
              <a:rPr lang="en-US" dirty="0"/>
              <a:t>Significant progress on various applications</a:t>
            </a:r>
            <a:br>
              <a:rPr lang="en-US" dirty="0"/>
            </a:br>
            <a:br>
              <a:rPr lang="en-US" dirty="0"/>
            </a:br>
            <a:r>
              <a:rPr lang="en-US" dirty="0"/>
              <a:t>Impossible to cover in one presentation</a:t>
            </a:r>
            <a:br>
              <a:rPr lang="en-US" dirty="0"/>
            </a:br>
            <a:br>
              <a:rPr lang="en-US" dirty="0"/>
            </a:br>
            <a:r>
              <a:rPr lang="en-US" dirty="0"/>
              <a:t>But what are we missing?</a:t>
            </a:r>
          </a:p>
        </p:txBody>
      </p:sp>
      <p:pic>
        <p:nvPicPr>
          <p:cNvPr id="5" name="Picture 4">
            <a:extLst>
              <a:ext uri="{FF2B5EF4-FFF2-40B4-BE49-F238E27FC236}">
                <a16:creationId xmlns:a16="http://schemas.microsoft.com/office/drawing/2014/main" id="{71B58809-F1EB-E9F6-3DB9-7D91833FEA8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423" y="801511"/>
            <a:ext cx="4972756" cy="4972756"/>
          </a:xfrm>
          <a:prstGeom prst="rect">
            <a:avLst/>
          </a:prstGeom>
        </p:spPr>
      </p:pic>
      <p:sp>
        <p:nvSpPr>
          <p:cNvPr id="6" name="TextBox 5">
            <a:extLst>
              <a:ext uri="{FF2B5EF4-FFF2-40B4-BE49-F238E27FC236}">
                <a16:creationId xmlns:a16="http://schemas.microsoft.com/office/drawing/2014/main" id="{B5F1DD71-4FE0-9113-9A0C-A3E093848B68}"/>
              </a:ext>
            </a:extLst>
          </p:cNvPr>
          <p:cNvSpPr txBox="1"/>
          <p:nvPr/>
        </p:nvSpPr>
        <p:spPr>
          <a:xfrm>
            <a:off x="104423" y="5779490"/>
            <a:ext cx="1592103" cy="276999"/>
          </a:xfrm>
          <a:prstGeom prst="rect">
            <a:avLst/>
          </a:prstGeom>
          <a:noFill/>
        </p:spPr>
        <p:txBody>
          <a:bodyPr wrap="none" rtlCol="0">
            <a:spAutoFit/>
          </a:bodyPr>
          <a:lstStyle/>
          <a:p>
            <a:pPr algn="ctr"/>
            <a:r>
              <a:rPr lang="en-US" sz="1200" dirty="0">
                <a:solidFill>
                  <a:srgbClr val="000000"/>
                </a:solidFill>
              </a:rPr>
              <a:t>Made with DALL-E 3</a:t>
            </a:r>
          </a:p>
        </p:txBody>
      </p:sp>
    </p:spTree>
    <p:extLst>
      <p:ext uri="{BB962C8B-B14F-4D97-AF65-F5344CB8AC3E}">
        <p14:creationId xmlns:p14="http://schemas.microsoft.com/office/powerpoint/2010/main" val="269694058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64D35F-A9AB-FB84-D485-6B8B2D45E24C}"/>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5FD28077-0A91-B846-EECD-A82928DFDBCF}"/>
              </a:ext>
            </a:extLst>
          </p:cNvPr>
          <p:cNvSpPr>
            <a:spLocks noGrp="1"/>
          </p:cNvSpPr>
          <p:nvPr>
            <p:ph type="title"/>
          </p:nvPr>
        </p:nvSpPr>
        <p:spPr/>
        <p:txBody>
          <a:bodyPr/>
          <a:lstStyle/>
          <a:p>
            <a:pPr algn="ctr"/>
            <a:r>
              <a:rPr lang="en-US" dirty="0"/>
              <a:t>The problem with most applications for on-board?</a:t>
            </a:r>
            <a:endParaRPr lang="sv-SE" dirty="0"/>
          </a:p>
        </p:txBody>
      </p:sp>
      <p:pic>
        <p:nvPicPr>
          <p:cNvPr id="13" name="Picture 12">
            <a:extLst>
              <a:ext uri="{FF2B5EF4-FFF2-40B4-BE49-F238E27FC236}">
                <a16:creationId xmlns:a16="http://schemas.microsoft.com/office/drawing/2014/main" id="{58092928-6D6B-B7EC-445D-1881C99C9643}"/>
              </a:ext>
            </a:extLst>
          </p:cNvPr>
          <p:cNvPicPr>
            <a:picLocks noChangeAspect="1"/>
          </p:cNvPicPr>
          <p:nvPr/>
        </p:nvPicPr>
        <p:blipFill>
          <a:blip r:embed="rId2"/>
          <a:stretch>
            <a:fillRect/>
          </a:stretch>
        </p:blipFill>
        <p:spPr>
          <a:xfrm>
            <a:off x="0" y="789089"/>
            <a:ext cx="7772400" cy="5772527"/>
          </a:xfrm>
          <a:prstGeom prst="rect">
            <a:avLst/>
          </a:prstGeom>
        </p:spPr>
      </p:pic>
      <p:sp>
        <p:nvSpPr>
          <p:cNvPr id="14" name="Right Brace 13">
            <a:extLst>
              <a:ext uri="{FF2B5EF4-FFF2-40B4-BE49-F238E27FC236}">
                <a16:creationId xmlns:a16="http://schemas.microsoft.com/office/drawing/2014/main" id="{A42CDD7C-FDA3-2F2E-E5BF-8BF2A83BEB5B}"/>
              </a:ext>
            </a:extLst>
          </p:cNvPr>
          <p:cNvSpPr/>
          <p:nvPr/>
        </p:nvSpPr>
        <p:spPr>
          <a:xfrm>
            <a:off x="7712764" y="2705604"/>
            <a:ext cx="331305" cy="1834160"/>
          </a:xfrm>
          <a:prstGeom prst="rightBrace">
            <a:avLst/>
          </a:prstGeom>
          <a:ln w="12700">
            <a:solidFill>
              <a:srgbClr val="0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rgbClr val="000000"/>
              </a:solidFill>
            </a:endParaRPr>
          </a:p>
        </p:txBody>
      </p:sp>
      <p:sp>
        <p:nvSpPr>
          <p:cNvPr id="15" name="Right Brace 14">
            <a:extLst>
              <a:ext uri="{FF2B5EF4-FFF2-40B4-BE49-F238E27FC236}">
                <a16:creationId xmlns:a16="http://schemas.microsoft.com/office/drawing/2014/main" id="{008AA6D5-2E3F-1516-090E-90895A9858CF}"/>
              </a:ext>
            </a:extLst>
          </p:cNvPr>
          <p:cNvSpPr/>
          <p:nvPr/>
        </p:nvSpPr>
        <p:spPr>
          <a:xfrm>
            <a:off x="7749208" y="4539764"/>
            <a:ext cx="258417" cy="1022836"/>
          </a:xfrm>
          <a:prstGeom prst="rightBrace">
            <a:avLst/>
          </a:prstGeom>
          <a:ln w="12700">
            <a:solidFill>
              <a:srgbClr val="0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rgbClr val="000000"/>
              </a:solidFill>
            </a:endParaRPr>
          </a:p>
        </p:txBody>
      </p:sp>
      <p:sp>
        <p:nvSpPr>
          <p:cNvPr id="16" name="TextBox 15">
            <a:extLst>
              <a:ext uri="{FF2B5EF4-FFF2-40B4-BE49-F238E27FC236}">
                <a16:creationId xmlns:a16="http://schemas.microsoft.com/office/drawing/2014/main" id="{CE61F3F8-0D93-B8B1-C3A8-204211559BF2}"/>
              </a:ext>
            </a:extLst>
          </p:cNvPr>
          <p:cNvSpPr txBox="1"/>
          <p:nvPr/>
        </p:nvSpPr>
        <p:spPr>
          <a:xfrm>
            <a:off x="8255801" y="4728016"/>
            <a:ext cx="2146852" cy="646331"/>
          </a:xfrm>
          <a:prstGeom prst="rect">
            <a:avLst/>
          </a:prstGeom>
          <a:noFill/>
        </p:spPr>
        <p:txBody>
          <a:bodyPr wrap="square" rtlCol="0">
            <a:spAutoFit/>
          </a:bodyPr>
          <a:lstStyle/>
          <a:p>
            <a:pPr algn="ctr"/>
            <a:r>
              <a:rPr lang="en-US" dirty="0">
                <a:solidFill>
                  <a:srgbClr val="000000"/>
                </a:solidFill>
              </a:rPr>
              <a:t>What we typically work with </a:t>
            </a:r>
          </a:p>
        </p:txBody>
      </p:sp>
      <p:sp>
        <p:nvSpPr>
          <p:cNvPr id="17" name="TextBox 16">
            <a:extLst>
              <a:ext uri="{FF2B5EF4-FFF2-40B4-BE49-F238E27FC236}">
                <a16:creationId xmlns:a16="http://schemas.microsoft.com/office/drawing/2014/main" id="{AFC3A049-DA80-8387-226D-3001012674B7}"/>
              </a:ext>
            </a:extLst>
          </p:cNvPr>
          <p:cNvSpPr txBox="1"/>
          <p:nvPr/>
        </p:nvSpPr>
        <p:spPr>
          <a:xfrm>
            <a:off x="8255801" y="3352187"/>
            <a:ext cx="2146852" cy="646331"/>
          </a:xfrm>
          <a:prstGeom prst="rect">
            <a:avLst/>
          </a:prstGeom>
          <a:noFill/>
        </p:spPr>
        <p:txBody>
          <a:bodyPr wrap="square" rtlCol="0">
            <a:spAutoFit/>
          </a:bodyPr>
          <a:lstStyle/>
          <a:p>
            <a:pPr algn="ctr"/>
            <a:r>
              <a:rPr lang="en-US" dirty="0">
                <a:solidFill>
                  <a:srgbClr val="000000"/>
                </a:solidFill>
              </a:rPr>
              <a:t>What we should be working with</a:t>
            </a:r>
          </a:p>
        </p:txBody>
      </p:sp>
      <p:sp>
        <p:nvSpPr>
          <p:cNvPr id="2" name="Right Brace 1">
            <a:extLst>
              <a:ext uri="{FF2B5EF4-FFF2-40B4-BE49-F238E27FC236}">
                <a16:creationId xmlns:a16="http://schemas.microsoft.com/office/drawing/2014/main" id="{130D4760-2298-C69B-8D8D-2D7C1243A838}"/>
              </a:ext>
            </a:extLst>
          </p:cNvPr>
          <p:cNvSpPr/>
          <p:nvPr/>
        </p:nvSpPr>
        <p:spPr>
          <a:xfrm>
            <a:off x="7749208" y="5562600"/>
            <a:ext cx="258417" cy="1022836"/>
          </a:xfrm>
          <a:prstGeom prst="rightBrace">
            <a:avLst/>
          </a:prstGeom>
          <a:ln w="12700">
            <a:solidFill>
              <a:srgbClr val="0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rgbClr val="000000"/>
              </a:solidFill>
            </a:endParaRPr>
          </a:p>
        </p:txBody>
      </p:sp>
      <p:sp>
        <p:nvSpPr>
          <p:cNvPr id="4" name="TextBox 3">
            <a:extLst>
              <a:ext uri="{FF2B5EF4-FFF2-40B4-BE49-F238E27FC236}">
                <a16:creationId xmlns:a16="http://schemas.microsoft.com/office/drawing/2014/main" id="{F6B15703-566A-05E4-6AFF-BCDD2A17C2F9}"/>
              </a:ext>
            </a:extLst>
          </p:cNvPr>
          <p:cNvSpPr txBox="1"/>
          <p:nvPr/>
        </p:nvSpPr>
        <p:spPr>
          <a:xfrm>
            <a:off x="8156710" y="5833348"/>
            <a:ext cx="2345033" cy="646331"/>
          </a:xfrm>
          <a:prstGeom prst="rect">
            <a:avLst/>
          </a:prstGeom>
          <a:noFill/>
        </p:spPr>
        <p:txBody>
          <a:bodyPr wrap="square" rtlCol="0">
            <a:spAutoFit/>
          </a:bodyPr>
          <a:lstStyle/>
          <a:p>
            <a:pPr algn="ctr"/>
            <a:r>
              <a:rPr lang="en-US" dirty="0">
                <a:solidFill>
                  <a:srgbClr val="000000"/>
                </a:solidFill>
              </a:rPr>
              <a:t>What people promise they’ll make</a:t>
            </a:r>
          </a:p>
        </p:txBody>
      </p:sp>
      <p:pic>
        <p:nvPicPr>
          <p:cNvPr id="3074" name="Picture 2">
            <a:extLst>
              <a:ext uri="{FF2B5EF4-FFF2-40B4-BE49-F238E27FC236}">
                <a16:creationId xmlns:a16="http://schemas.microsoft.com/office/drawing/2014/main" id="{2472964B-1378-7285-E33B-19F50485C4B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02653" y="4680793"/>
            <a:ext cx="650058" cy="742924"/>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5,000+ Free Check Mark &amp; Check Images - Pixabay">
            <a:extLst>
              <a:ext uri="{FF2B5EF4-FFF2-40B4-BE49-F238E27FC236}">
                <a16:creationId xmlns:a16="http://schemas.microsoft.com/office/drawing/2014/main" id="{DDBB4B77-3844-879F-8111-E0CA48E220C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02653" y="3201658"/>
            <a:ext cx="757198" cy="7429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1818955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722163-71B6-F3E4-DFCC-B24EC955B027}"/>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B659351B-46BA-7D46-7594-6403DF421EC0}"/>
              </a:ext>
            </a:extLst>
          </p:cNvPr>
          <p:cNvSpPr>
            <a:spLocks noGrp="1"/>
          </p:cNvSpPr>
          <p:nvPr>
            <p:ph type="title"/>
          </p:nvPr>
        </p:nvSpPr>
        <p:spPr/>
        <p:txBody>
          <a:bodyPr>
            <a:normAutofit/>
          </a:bodyPr>
          <a:lstStyle/>
          <a:p>
            <a:pPr algn="ctr"/>
            <a:r>
              <a:rPr lang="en-US" dirty="0"/>
              <a:t>Example: Onset of Solar Flares with Onboard Instrument</a:t>
            </a:r>
            <a:endParaRPr lang="sv-SE" dirty="0"/>
          </a:p>
        </p:txBody>
      </p:sp>
      <p:sp>
        <p:nvSpPr>
          <p:cNvPr id="6" name="TextBox 5">
            <a:extLst>
              <a:ext uri="{FF2B5EF4-FFF2-40B4-BE49-F238E27FC236}">
                <a16:creationId xmlns:a16="http://schemas.microsoft.com/office/drawing/2014/main" id="{29B2A001-AEAC-2AF0-AC49-8546EBC9AE7F}"/>
              </a:ext>
            </a:extLst>
          </p:cNvPr>
          <p:cNvSpPr txBox="1"/>
          <p:nvPr/>
        </p:nvSpPr>
        <p:spPr>
          <a:xfrm>
            <a:off x="10472738" y="6387548"/>
            <a:ext cx="1719262" cy="276999"/>
          </a:xfrm>
          <a:prstGeom prst="rect">
            <a:avLst/>
          </a:prstGeom>
          <a:noFill/>
        </p:spPr>
        <p:txBody>
          <a:bodyPr wrap="square">
            <a:spAutoFit/>
          </a:bodyPr>
          <a:lstStyle/>
          <a:p>
            <a:r>
              <a:rPr lang="en-US" sz="1200" dirty="0">
                <a:solidFill>
                  <a:srgbClr val="000000"/>
                </a:solidFill>
                <a:effectLst/>
                <a:latin typeface="+mj-lt"/>
              </a:rPr>
              <a:t>Toy-</a:t>
            </a:r>
            <a:r>
              <a:rPr lang="en-US" sz="1200" dirty="0" err="1">
                <a:solidFill>
                  <a:srgbClr val="000000"/>
                </a:solidFill>
                <a:effectLst/>
                <a:latin typeface="+mj-lt"/>
              </a:rPr>
              <a:t>Edens</a:t>
            </a:r>
            <a:r>
              <a:rPr lang="en-US" sz="1200" dirty="0">
                <a:solidFill>
                  <a:srgbClr val="000000"/>
                </a:solidFill>
                <a:effectLst/>
                <a:latin typeface="+mj-lt"/>
              </a:rPr>
              <a:t>+ Ongoing</a:t>
            </a:r>
          </a:p>
        </p:txBody>
      </p:sp>
      <p:pic>
        <p:nvPicPr>
          <p:cNvPr id="7" name="Picture 6">
            <a:extLst>
              <a:ext uri="{FF2B5EF4-FFF2-40B4-BE49-F238E27FC236}">
                <a16:creationId xmlns:a16="http://schemas.microsoft.com/office/drawing/2014/main" id="{9CEA9BF9-3E9A-D7F3-041F-AF597FF41588}"/>
              </a:ext>
            </a:extLst>
          </p:cNvPr>
          <p:cNvPicPr>
            <a:picLocks noChangeAspect="1"/>
          </p:cNvPicPr>
          <p:nvPr/>
        </p:nvPicPr>
        <p:blipFill>
          <a:blip r:embed="rId3"/>
          <a:stretch>
            <a:fillRect/>
          </a:stretch>
        </p:blipFill>
        <p:spPr>
          <a:xfrm>
            <a:off x="0" y="1609337"/>
            <a:ext cx="3179148" cy="3180522"/>
          </a:xfrm>
          <a:prstGeom prst="rect">
            <a:avLst/>
          </a:prstGeom>
        </p:spPr>
      </p:pic>
      <p:sp>
        <p:nvSpPr>
          <p:cNvPr id="9" name="TextBox 8">
            <a:extLst>
              <a:ext uri="{FF2B5EF4-FFF2-40B4-BE49-F238E27FC236}">
                <a16:creationId xmlns:a16="http://schemas.microsoft.com/office/drawing/2014/main" id="{2086DB7D-3DCA-B858-546B-4E2907100783}"/>
              </a:ext>
            </a:extLst>
          </p:cNvPr>
          <p:cNvSpPr txBox="1"/>
          <p:nvPr/>
        </p:nvSpPr>
        <p:spPr>
          <a:xfrm>
            <a:off x="0" y="4830417"/>
            <a:ext cx="2554356" cy="230832"/>
          </a:xfrm>
          <a:prstGeom prst="rect">
            <a:avLst/>
          </a:prstGeom>
          <a:noFill/>
        </p:spPr>
        <p:txBody>
          <a:bodyPr wrap="square">
            <a:spAutoFit/>
          </a:bodyPr>
          <a:lstStyle/>
          <a:p>
            <a:r>
              <a:rPr lang="en-US" sz="900" i="1" dirty="0">
                <a:solidFill>
                  <a:srgbClr val="000000"/>
                </a:solidFill>
                <a:effectLst/>
                <a:latin typeface="Helvetica" pitchFamily="2" charset="0"/>
              </a:rPr>
              <a:t>SDO AIA level 0</a:t>
            </a:r>
            <a:r>
              <a:rPr lang="en-US" sz="900" dirty="0">
                <a:solidFill>
                  <a:srgbClr val="000000"/>
                </a:solidFill>
                <a:latin typeface="Helvetica" pitchFamily="2" charset="0"/>
              </a:rPr>
              <a:t> </a:t>
            </a:r>
            <a:r>
              <a:rPr lang="en-US" sz="900" i="1" dirty="0">
                <a:solidFill>
                  <a:srgbClr val="000000"/>
                </a:solidFill>
                <a:effectLst/>
                <a:latin typeface="Helvetica" pitchFamily="2" charset="0"/>
              </a:rPr>
              <a:t>data (courtesy of Meng Jin)</a:t>
            </a:r>
            <a:endParaRPr lang="en-US" sz="900" dirty="0">
              <a:solidFill>
                <a:srgbClr val="000000"/>
              </a:solidFill>
              <a:effectLst/>
              <a:latin typeface="Helvetica" pitchFamily="2" charset="0"/>
            </a:endParaRPr>
          </a:p>
        </p:txBody>
      </p:sp>
      <p:pic>
        <p:nvPicPr>
          <p:cNvPr id="10" name="Picture 9">
            <a:extLst>
              <a:ext uri="{FF2B5EF4-FFF2-40B4-BE49-F238E27FC236}">
                <a16:creationId xmlns:a16="http://schemas.microsoft.com/office/drawing/2014/main" id="{2A9B9E3C-C8C8-6B1E-5585-A8E4F02A2626}"/>
              </a:ext>
            </a:extLst>
          </p:cNvPr>
          <p:cNvPicPr>
            <a:picLocks noChangeAspect="1"/>
          </p:cNvPicPr>
          <p:nvPr/>
        </p:nvPicPr>
        <p:blipFill>
          <a:blip r:embed="rId4"/>
          <a:stretch>
            <a:fillRect/>
          </a:stretch>
        </p:blipFill>
        <p:spPr>
          <a:xfrm>
            <a:off x="3789959" y="1284597"/>
            <a:ext cx="3934891" cy="3776652"/>
          </a:xfrm>
          <a:prstGeom prst="rect">
            <a:avLst/>
          </a:prstGeom>
        </p:spPr>
      </p:pic>
      <p:cxnSp>
        <p:nvCxnSpPr>
          <p:cNvPr id="12" name="Straight Arrow Connector 11">
            <a:extLst>
              <a:ext uri="{FF2B5EF4-FFF2-40B4-BE49-F238E27FC236}">
                <a16:creationId xmlns:a16="http://schemas.microsoft.com/office/drawing/2014/main" id="{AFBBFB84-AC4E-9CF1-7C26-D0BD6F3D2352}"/>
              </a:ext>
            </a:extLst>
          </p:cNvPr>
          <p:cNvCxnSpPr>
            <a:cxnSpLocks/>
            <a:stCxn id="7" idx="3"/>
          </p:cNvCxnSpPr>
          <p:nvPr/>
        </p:nvCxnSpPr>
        <p:spPr>
          <a:xfrm>
            <a:off x="3179148" y="3199598"/>
            <a:ext cx="756748" cy="0"/>
          </a:xfrm>
          <a:prstGeom prst="straightConnector1">
            <a:avLst/>
          </a:prstGeom>
          <a:ln w="12700">
            <a:solidFill>
              <a:srgbClr val="0000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67FDAAEC-AB17-C2FF-8B72-1EDC84C4AAE7}"/>
              </a:ext>
            </a:extLst>
          </p:cNvPr>
          <p:cNvCxnSpPr/>
          <p:nvPr/>
        </p:nvCxnSpPr>
        <p:spPr>
          <a:xfrm>
            <a:off x="8314365" y="3172923"/>
            <a:ext cx="1345258" cy="0"/>
          </a:xfrm>
          <a:prstGeom prst="straightConnector1">
            <a:avLst/>
          </a:prstGeom>
          <a:ln>
            <a:solidFill>
              <a:srgbClr val="000000"/>
            </a:solidFill>
            <a:tailEnd type="triangle"/>
          </a:ln>
        </p:spPr>
        <p:style>
          <a:lnRef idx="1">
            <a:schemeClr val="accent1"/>
          </a:lnRef>
          <a:fillRef idx="0">
            <a:schemeClr val="accent1"/>
          </a:fillRef>
          <a:effectRef idx="0">
            <a:schemeClr val="accent1"/>
          </a:effectRef>
          <a:fontRef idx="minor">
            <a:schemeClr val="tx1"/>
          </a:fontRef>
        </p:style>
      </p:cxnSp>
      <p:pic>
        <p:nvPicPr>
          <p:cNvPr id="19" name="Picture 18">
            <a:extLst>
              <a:ext uri="{FF2B5EF4-FFF2-40B4-BE49-F238E27FC236}">
                <a16:creationId xmlns:a16="http://schemas.microsoft.com/office/drawing/2014/main" id="{E57FE902-E3DE-192C-35D7-A2ACFC40DC23}"/>
              </a:ext>
            </a:extLst>
          </p:cNvPr>
          <p:cNvPicPr>
            <a:picLocks noChangeAspect="1"/>
          </p:cNvPicPr>
          <p:nvPr/>
        </p:nvPicPr>
        <p:blipFill>
          <a:blip r:embed="rId5"/>
          <a:stretch>
            <a:fillRect/>
          </a:stretch>
        </p:blipFill>
        <p:spPr>
          <a:xfrm>
            <a:off x="8224954" y="2300546"/>
            <a:ext cx="3907202" cy="1822663"/>
          </a:xfrm>
          <a:prstGeom prst="rect">
            <a:avLst/>
          </a:prstGeom>
        </p:spPr>
      </p:pic>
      <p:cxnSp>
        <p:nvCxnSpPr>
          <p:cNvPr id="21" name="Straight Arrow Connector 20">
            <a:extLst>
              <a:ext uri="{FF2B5EF4-FFF2-40B4-BE49-F238E27FC236}">
                <a16:creationId xmlns:a16="http://schemas.microsoft.com/office/drawing/2014/main" id="{B607F604-79C7-D9FC-CB1E-98D8A6EBF602}"/>
              </a:ext>
            </a:extLst>
          </p:cNvPr>
          <p:cNvCxnSpPr>
            <a:cxnSpLocks/>
          </p:cNvCxnSpPr>
          <p:nvPr/>
        </p:nvCxnSpPr>
        <p:spPr>
          <a:xfrm>
            <a:off x="7545603" y="3211878"/>
            <a:ext cx="756748" cy="0"/>
          </a:xfrm>
          <a:prstGeom prst="straightConnector1">
            <a:avLst/>
          </a:prstGeom>
          <a:ln w="12700">
            <a:solidFill>
              <a:srgbClr val="000000"/>
            </a:solidFill>
            <a:tailEnd type="triangle"/>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A817CDFD-1729-E6A9-18E2-852522FE0651}"/>
              </a:ext>
            </a:extLst>
          </p:cNvPr>
          <p:cNvSpPr txBox="1"/>
          <p:nvPr/>
        </p:nvSpPr>
        <p:spPr>
          <a:xfrm>
            <a:off x="4069281" y="5372090"/>
            <a:ext cx="3376245" cy="323165"/>
          </a:xfrm>
          <a:prstGeom prst="rect">
            <a:avLst/>
          </a:prstGeom>
          <a:noFill/>
        </p:spPr>
        <p:txBody>
          <a:bodyPr wrap="none" rtlCol="0">
            <a:spAutoFit/>
          </a:bodyPr>
          <a:lstStyle/>
          <a:p>
            <a:r>
              <a:rPr lang="en-US" sz="1500" dirty="0">
                <a:solidFill>
                  <a:srgbClr val="000000"/>
                </a:solidFill>
              </a:rPr>
              <a:t>Determine Flare precursor signatures</a:t>
            </a:r>
          </a:p>
        </p:txBody>
      </p:sp>
      <p:sp>
        <p:nvSpPr>
          <p:cNvPr id="23" name="TextBox 22">
            <a:extLst>
              <a:ext uri="{FF2B5EF4-FFF2-40B4-BE49-F238E27FC236}">
                <a16:creationId xmlns:a16="http://schemas.microsoft.com/office/drawing/2014/main" id="{6E003BEE-CE4B-8265-3990-64014C91C704}"/>
              </a:ext>
            </a:extLst>
          </p:cNvPr>
          <p:cNvSpPr txBox="1"/>
          <p:nvPr/>
        </p:nvSpPr>
        <p:spPr>
          <a:xfrm>
            <a:off x="847412" y="5372091"/>
            <a:ext cx="1766830" cy="323165"/>
          </a:xfrm>
          <a:prstGeom prst="rect">
            <a:avLst/>
          </a:prstGeom>
          <a:noFill/>
        </p:spPr>
        <p:txBody>
          <a:bodyPr wrap="none" rtlCol="0">
            <a:spAutoFit/>
          </a:bodyPr>
          <a:lstStyle/>
          <a:p>
            <a:r>
              <a:rPr lang="en-US" sz="1500" dirty="0">
                <a:solidFill>
                  <a:srgbClr val="000000"/>
                </a:solidFill>
              </a:rPr>
              <a:t>L0 Data from SDO</a:t>
            </a:r>
          </a:p>
        </p:txBody>
      </p:sp>
      <p:sp>
        <p:nvSpPr>
          <p:cNvPr id="24" name="TextBox 23">
            <a:extLst>
              <a:ext uri="{FF2B5EF4-FFF2-40B4-BE49-F238E27FC236}">
                <a16:creationId xmlns:a16="http://schemas.microsoft.com/office/drawing/2014/main" id="{D2FDBC88-4076-AC54-0C8A-9442F205B603}"/>
              </a:ext>
            </a:extLst>
          </p:cNvPr>
          <p:cNvSpPr txBox="1"/>
          <p:nvPr/>
        </p:nvSpPr>
        <p:spPr>
          <a:xfrm>
            <a:off x="8224954" y="5369646"/>
            <a:ext cx="3834704" cy="323165"/>
          </a:xfrm>
          <a:prstGeom prst="rect">
            <a:avLst/>
          </a:prstGeom>
          <a:noFill/>
        </p:spPr>
        <p:txBody>
          <a:bodyPr wrap="none" rtlCol="0">
            <a:spAutoFit/>
          </a:bodyPr>
          <a:lstStyle/>
          <a:p>
            <a:r>
              <a:rPr lang="en-US" sz="1500" dirty="0">
                <a:solidFill>
                  <a:srgbClr val="000000"/>
                </a:solidFill>
              </a:rPr>
              <a:t>70% detection rate 4 hours before the flare</a:t>
            </a:r>
          </a:p>
        </p:txBody>
      </p:sp>
      <p:sp>
        <p:nvSpPr>
          <p:cNvPr id="4" name="TextBox 3">
            <a:extLst>
              <a:ext uri="{FF2B5EF4-FFF2-40B4-BE49-F238E27FC236}">
                <a16:creationId xmlns:a16="http://schemas.microsoft.com/office/drawing/2014/main" id="{47851D5E-ABA9-10FF-6CCC-602EDFA78BA7}"/>
              </a:ext>
            </a:extLst>
          </p:cNvPr>
          <p:cNvSpPr txBox="1"/>
          <p:nvPr/>
        </p:nvSpPr>
        <p:spPr>
          <a:xfrm>
            <a:off x="-61452" y="6029085"/>
            <a:ext cx="7786302" cy="276999"/>
          </a:xfrm>
          <a:prstGeom prst="rect">
            <a:avLst/>
          </a:prstGeom>
          <a:noFill/>
        </p:spPr>
        <p:txBody>
          <a:bodyPr wrap="square">
            <a:spAutoFit/>
          </a:bodyPr>
          <a:lstStyle/>
          <a:p>
            <a:r>
              <a:rPr lang="en-US" sz="1200" b="0" i="0" u="none" strike="noStrike" dirty="0">
                <a:solidFill>
                  <a:srgbClr val="000000"/>
                </a:solidFill>
                <a:effectLst/>
                <a:latin typeface="Arial" panose="020B0604020202020204" pitchFamily="34" charset="0"/>
                <a:cs typeface="Arial" panose="020B0604020202020204" pitchFamily="34" charset="0"/>
              </a:rPr>
              <a:t>Next talks will show you more on SDO driven machine learning projects</a:t>
            </a:r>
            <a:endParaRPr lang="en-US" sz="1200" dirty="0">
              <a:solidFill>
                <a:srgbClr val="000000"/>
              </a:solidFill>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67D737FC-1FF0-6DDA-C4AE-E01D08486A3C}"/>
              </a:ext>
            </a:extLst>
          </p:cNvPr>
          <p:cNvSpPr txBox="1"/>
          <p:nvPr/>
        </p:nvSpPr>
        <p:spPr>
          <a:xfrm>
            <a:off x="-61453" y="6307687"/>
            <a:ext cx="9351227" cy="276999"/>
          </a:xfrm>
          <a:prstGeom prst="rect">
            <a:avLst/>
          </a:prstGeom>
          <a:noFill/>
        </p:spPr>
        <p:txBody>
          <a:bodyPr wrap="square">
            <a:spAutoFit/>
          </a:bodyPr>
          <a:lstStyle/>
          <a:p>
            <a:r>
              <a:rPr lang="en-US" sz="1200" dirty="0">
                <a:solidFill>
                  <a:srgbClr val="000000"/>
                </a:solidFill>
              </a:rPr>
              <a:t>Other European relevant projects (e.g., DENSER </a:t>
            </a:r>
            <a:r>
              <a:rPr lang="en-US" sz="1200" dirty="0">
                <a:solidFill>
                  <a:srgbClr val="000000"/>
                </a:solidFill>
                <a:hlinkClick r:id="rId6"/>
              </a:rPr>
              <a:t>https://swe.ssa.esa.int/machine-learning-in-support-of-space-weather-prediction</a:t>
            </a:r>
            <a:r>
              <a:rPr lang="en-US" sz="1200" dirty="0">
                <a:solidFill>
                  <a:srgbClr val="000000"/>
                </a:solidFill>
              </a:rPr>
              <a:t>)</a:t>
            </a:r>
          </a:p>
        </p:txBody>
      </p:sp>
    </p:spTree>
    <p:extLst>
      <p:ext uri="{BB962C8B-B14F-4D97-AF65-F5344CB8AC3E}">
        <p14:creationId xmlns:p14="http://schemas.microsoft.com/office/powerpoint/2010/main" val="7670845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0A9F41A-1B1B-DF40-A28D-7F4E2EEDDE4E}"/>
              </a:ext>
            </a:extLst>
          </p:cNvPr>
          <p:cNvSpPr>
            <a:spLocks noGrp="1"/>
          </p:cNvSpPr>
          <p:nvPr>
            <p:ph type="dt" sz="half" idx="10"/>
          </p:nvPr>
        </p:nvSpPr>
        <p:spPr>
          <a:xfrm>
            <a:off x="10046334" y="6500488"/>
            <a:ext cx="1373855" cy="357511"/>
          </a:xfrm>
          <a:prstGeom prst="rect">
            <a:avLst/>
          </a:prstGeom>
        </p:spPr>
        <p:txBody>
          <a:bodyPr vert="horz" lIns="91440" tIns="0" rIns="91440" bIns="0" rtlCol="0" anchor="ctr"/>
          <a:lstStyle>
            <a:defPPr>
              <a:defRPr lang="en-US"/>
            </a:defPPr>
            <a:lvl1pPr marL="0" algn="r"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17 June 2020</a:t>
            </a:r>
            <a:endParaRPr lang="en-US" dirty="0"/>
          </a:p>
        </p:txBody>
      </p:sp>
      <p:sp>
        <p:nvSpPr>
          <p:cNvPr id="5" name="Title 4">
            <a:extLst>
              <a:ext uri="{FF2B5EF4-FFF2-40B4-BE49-F238E27FC236}">
                <a16:creationId xmlns:a16="http://schemas.microsoft.com/office/drawing/2014/main" id="{DE3DC356-6DD9-8542-ACA5-6B0ADD0EF92E}"/>
              </a:ext>
            </a:extLst>
          </p:cNvPr>
          <p:cNvSpPr>
            <a:spLocks noGrp="1"/>
          </p:cNvSpPr>
          <p:nvPr>
            <p:ph type="title"/>
          </p:nvPr>
        </p:nvSpPr>
        <p:spPr/>
        <p:txBody>
          <a:bodyPr/>
          <a:lstStyle/>
          <a:p>
            <a:r>
              <a:rPr lang="en-US" dirty="0"/>
              <a:t>Onboard AI</a:t>
            </a:r>
          </a:p>
        </p:txBody>
      </p:sp>
      <p:sp>
        <p:nvSpPr>
          <p:cNvPr id="6" name="Content Placeholder 5">
            <a:extLst>
              <a:ext uri="{FF2B5EF4-FFF2-40B4-BE49-F238E27FC236}">
                <a16:creationId xmlns:a16="http://schemas.microsoft.com/office/drawing/2014/main" id="{763133DD-45D4-E24F-AB83-A7A9F9139BA1}"/>
              </a:ext>
            </a:extLst>
          </p:cNvPr>
          <p:cNvSpPr>
            <a:spLocks noGrp="1"/>
          </p:cNvSpPr>
          <p:nvPr>
            <p:ph idx="1"/>
          </p:nvPr>
        </p:nvSpPr>
        <p:spPr>
          <a:xfrm>
            <a:off x="270337" y="1082573"/>
            <a:ext cx="11651326" cy="5562926"/>
          </a:xfrm>
        </p:spPr>
        <p:txBody>
          <a:bodyPr>
            <a:noAutofit/>
          </a:bodyPr>
          <a:lstStyle/>
          <a:p>
            <a:pPr marL="0" indent="0">
              <a:buNone/>
            </a:pPr>
            <a:r>
              <a:rPr lang="en-US" sz="1800" u="sng" dirty="0"/>
              <a:t>Example of applications:</a:t>
            </a:r>
          </a:p>
          <a:p>
            <a:pPr>
              <a:buFont typeface="Wingdings" pitchFamily="2" charset="2"/>
              <a:buChar char="v"/>
            </a:pPr>
            <a:r>
              <a:rPr lang="en-US" sz="1800" dirty="0"/>
              <a:t>Onboard data processing</a:t>
            </a:r>
          </a:p>
          <a:p>
            <a:pPr>
              <a:buFont typeface="Wingdings" pitchFamily="2" charset="2"/>
              <a:buChar char="v"/>
            </a:pPr>
            <a:r>
              <a:rPr lang="en-US" sz="1800" dirty="0"/>
              <a:t>Automated instrument operations</a:t>
            </a:r>
          </a:p>
          <a:p>
            <a:pPr>
              <a:buFont typeface="Wingdings" pitchFamily="2" charset="2"/>
              <a:buChar char="v"/>
            </a:pPr>
            <a:r>
              <a:rPr lang="en-US" sz="1800" dirty="0"/>
              <a:t>Combining diverse datasets (e.g., from different missions) for decision making</a:t>
            </a:r>
          </a:p>
          <a:p>
            <a:pPr marL="0" indent="0">
              <a:buNone/>
            </a:pPr>
            <a:r>
              <a:rPr lang="en-US" sz="1800" u="sng" dirty="0"/>
              <a:t>Potential Issues:</a:t>
            </a:r>
          </a:p>
          <a:p>
            <a:r>
              <a:rPr lang="en-US" sz="1800" dirty="0">
                <a:solidFill>
                  <a:srgbClr val="FF0000"/>
                </a:solidFill>
              </a:rPr>
              <a:t>Running an AI/ML solution in </a:t>
            </a:r>
            <a:r>
              <a:rPr lang="en-US" sz="1800" dirty="0" err="1">
                <a:solidFill>
                  <a:srgbClr val="FF0000"/>
                </a:solidFill>
              </a:rPr>
              <a:t>pytorch</a:t>
            </a:r>
            <a:r>
              <a:rPr lang="en-US" sz="1800" dirty="0">
                <a:solidFill>
                  <a:srgbClr val="FF0000"/>
                </a:solidFill>
              </a:rPr>
              <a:t>/</a:t>
            </a:r>
            <a:r>
              <a:rPr lang="en-US" sz="1800" dirty="0" err="1">
                <a:solidFill>
                  <a:srgbClr val="FF0000"/>
                </a:solidFill>
              </a:rPr>
              <a:t>tensorflow</a:t>
            </a:r>
            <a:r>
              <a:rPr lang="en-US" sz="1800" dirty="0">
                <a:solidFill>
                  <a:srgbClr val="FF0000"/>
                </a:solidFill>
              </a:rPr>
              <a:t> on your computer is easy</a:t>
            </a:r>
            <a:r>
              <a:rPr lang="en-US" sz="1800" dirty="0"/>
              <a:t>, but translating that to on-board processing to </a:t>
            </a:r>
            <a:r>
              <a:rPr lang="en-US" sz="1800" dirty="0">
                <a:solidFill>
                  <a:srgbClr val="0005FF"/>
                </a:solidFill>
              </a:rPr>
              <a:t>operate using satellite and/or instrument data in real-time is not trivial</a:t>
            </a:r>
          </a:p>
          <a:p>
            <a:r>
              <a:rPr lang="en-US" sz="1800" dirty="0"/>
              <a:t>Running an onboard models with noisy, </a:t>
            </a:r>
            <a:r>
              <a:rPr lang="en-US" sz="1800" dirty="0">
                <a:solidFill>
                  <a:srgbClr val="00B050"/>
                </a:solidFill>
              </a:rPr>
              <a:t>potentially uncalibrated/unvalidated real-time data inputs can be problematic</a:t>
            </a:r>
          </a:p>
          <a:p>
            <a:r>
              <a:rPr lang="en-US" sz="1800" dirty="0"/>
              <a:t>Most of current flight-proven hardware (e.g. MMS) does </a:t>
            </a:r>
            <a:r>
              <a:rPr lang="en-US" sz="1800" dirty="0">
                <a:solidFill>
                  <a:srgbClr val="7030A0"/>
                </a:solidFill>
              </a:rPr>
              <a:t>not have the processing power to handle complex AI/ML algorithms</a:t>
            </a:r>
          </a:p>
          <a:p>
            <a:pPr marL="0" indent="0">
              <a:buNone/>
            </a:pPr>
            <a:endParaRPr lang="en-US" sz="1800" dirty="0"/>
          </a:p>
          <a:p>
            <a:pPr marL="0" indent="0" algn="ctr">
              <a:buNone/>
            </a:pPr>
            <a:r>
              <a:rPr lang="en-US" sz="1800" dirty="0">
                <a:solidFill>
                  <a:srgbClr val="0005FF"/>
                </a:solidFill>
              </a:rPr>
              <a:t>This technology could be critical for future missions, particularly high-N constellations and deep-space missions (think Interstellar Probe… telemetry rates from 500 AU are very low)</a:t>
            </a:r>
          </a:p>
          <a:p>
            <a:pPr marL="0" indent="0" algn="ctr">
              <a:buNone/>
            </a:pPr>
            <a:r>
              <a:rPr lang="en-US" sz="1800" b="1" dirty="0"/>
              <a:t>We need to establish requirements and support efforts for next-gen processors </a:t>
            </a:r>
          </a:p>
          <a:p>
            <a:endParaRPr lang="en-US" sz="1800" dirty="0"/>
          </a:p>
          <a:p>
            <a:pPr marL="0" indent="0">
              <a:buNone/>
            </a:pPr>
            <a:endParaRPr lang="en-US" sz="1800" b="1" i="1" dirty="0">
              <a:solidFill>
                <a:schemeClr val="accent5"/>
              </a:solidFill>
            </a:endParaRPr>
          </a:p>
          <a:p>
            <a:pPr marL="0" indent="0">
              <a:buNone/>
            </a:pPr>
            <a:endParaRPr lang="en-US" sz="1800" dirty="0"/>
          </a:p>
        </p:txBody>
      </p:sp>
      <p:pic>
        <p:nvPicPr>
          <p:cNvPr id="7" name="Picture 2" descr="This HAL 9000-Inspired AI Simulation Kept Its Virtual Astronauts Alive |  Space">
            <a:extLst>
              <a:ext uri="{FF2B5EF4-FFF2-40B4-BE49-F238E27FC236}">
                <a16:creationId xmlns:a16="http://schemas.microsoft.com/office/drawing/2014/main" id="{B3624BF8-897E-D84E-8A17-094829A004A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88217" y="-1210"/>
            <a:ext cx="2890088" cy="2167566"/>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FA33188D-AAE5-0945-B496-F6CE11F1B3DF}"/>
              </a:ext>
            </a:extLst>
          </p:cNvPr>
          <p:cNvSpPr txBox="1"/>
          <p:nvPr/>
        </p:nvSpPr>
        <p:spPr>
          <a:xfrm>
            <a:off x="9203835" y="2166356"/>
            <a:ext cx="3058851" cy="200055"/>
          </a:xfrm>
          <a:prstGeom prst="rect">
            <a:avLst/>
          </a:prstGeom>
          <a:noFill/>
          <a:ln w="19050">
            <a:noFill/>
          </a:ln>
        </p:spPr>
        <p:txBody>
          <a:bodyPr wrap="none" rtlCol="0">
            <a:spAutoFit/>
          </a:bodyPr>
          <a:lstStyle/>
          <a:p>
            <a:r>
              <a:rPr lang="en-US" sz="700" dirty="0">
                <a:solidFill>
                  <a:srgbClr val="000000"/>
                </a:solidFill>
              </a:rPr>
              <a:t>Image Copyright Metro-Goldwyn-Mayer, 2001: A Space Odyssey (1968)</a:t>
            </a:r>
          </a:p>
        </p:txBody>
      </p:sp>
    </p:spTree>
    <p:extLst>
      <p:ext uri="{BB962C8B-B14F-4D97-AF65-F5344CB8AC3E}">
        <p14:creationId xmlns:p14="http://schemas.microsoft.com/office/powerpoint/2010/main" val="184686411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8DB53BF-6CBF-3342-9F77-8961A3DDC096}"/>
              </a:ext>
            </a:extLst>
          </p:cNvPr>
          <p:cNvSpPr>
            <a:spLocks noGrp="1"/>
          </p:cNvSpPr>
          <p:nvPr>
            <p:ph type="dt" sz="half" idx="10"/>
          </p:nvPr>
        </p:nvSpPr>
        <p:spPr>
          <a:xfrm>
            <a:off x="10046334" y="6500488"/>
            <a:ext cx="1373855" cy="357511"/>
          </a:xfrm>
          <a:prstGeom prst="rect">
            <a:avLst/>
          </a:prstGeom>
        </p:spPr>
        <p:txBody>
          <a:bodyPr vert="horz" lIns="91440" tIns="0" rIns="91440" bIns="0" rtlCol="0" anchor="ctr"/>
          <a:lstStyle>
            <a:defPPr>
              <a:defRPr lang="en-US"/>
            </a:defPPr>
            <a:lvl1pPr marL="0" algn="r"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17 June 2020</a:t>
            </a:r>
            <a:endParaRPr lang="en-US" dirty="0"/>
          </a:p>
        </p:txBody>
      </p:sp>
      <p:sp>
        <p:nvSpPr>
          <p:cNvPr id="6" name="Content Placeholder 5">
            <a:extLst>
              <a:ext uri="{FF2B5EF4-FFF2-40B4-BE49-F238E27FC236}">
                <a16:creationId xmlns:a16="http://schemas.microsoft.com/office/drawing/2014/main" id="{081B73E0-EADF-794C-9F8D-98E8FC12BFB2}"/>
              </a:ext>
            </a:extLst>
          </p:cNvPr>
          <p:cNvSpPr>
            <a:spLocks noGrp="1"/>
          </p:cNvSpPr>
          <p:nvPr>
            <p:ph idx="1"/>
          </p:nvPr>
        </p:nvSpPr>
        <p:spPr>
          <a:xfrm>
            <a:off x="6891867" y="1415570"/>
            <a:ext cx="5134831" cy="3607364"/>
          </a:xfrm>
        </p:spPr>
        <p:txBody>
          <a:bodyPr>
            <a:normAutofit/>
          </a:bodyPr>
          <a:lstStyle/>
          <a:p>
            <a:pPr marL="0" indent="0" algn="ctr">
              <a:buNone/>
            </a:pPr>
            <a:r>
              <a:rPr lang="en-US" b="1" dirty="0">
                <a:latin typeface="Arial" panose="020B0604020202020204" pitchFamily="34" charset="0"/>
                <a:cs typeface="Arial" panose="020B0604020202020204" pitchFamily="34" charset="0"/>
              </a:rPr>
              <a:t>Magnetospheric Constellation (</a:t>
            </a:r>
            <a:r>
              <a:rPr lang="en-US" b="1" dirty="0" err="1">
                <a:latin typeface="Arial" panose="020B0604020202020204" pitchFamily="34" charset="0"/>
                <a:cs typeface="Arial" panose="020B0604020202020204" pitchFamily="34" charset="0"/>
              </a:rPr>
              <a:t>MagCon</a:t>
            </a:r>
            <a:r>
              <a:rPr lang="en-US" b="1" dirty="0">
                <a:latin typeface="Arial" panose="020B0604020202020204" pitchFamily="34" charset="0"/>
                <a:cs typeface="Arial" panose="020B0604020202020204" pitchFamily="34" charset="0"/>
              </a:rPr>
              <a:t>)</a:t>
            </a:r>
            <a:endParaRPr lang="en-US" dirty="0">
              <a:latin typeface="Arial" panose="020B0604020202020204" pitchFamily="34" charset="0"/>
              <a:cs typeface="Arial" panose="020B0604020202020204" pitchFamily="34" charset="0"/>
            </a:endParaRPr>
          </a:p>
          <a:p>
            <a:pPr marL="465138" lvl="1" indent="-233363"/>
            <a:r>
              <a:rPr lang="en-US" dirty="0">
                <a:latin typeface="Arial" panose="020B0604020202020204" pitchFamily="34" charset="0"/>
                <a:cs typeface="Arial" panose="020B0604020202020204" pitchFamily="34" charset="0"/>
              </a:rPr>
              <a:t>≥ 30 </a:t>
            </a:r>
            <a:r>
              <a:rPr lang="en-US" dirty="0" err="1">
                <a:latin typeface="Arial" panose="020B0604020202020204" pitchFamily="34" charset="0"/>
                <a:cs typeface="Arial" panose="020B0604020202020204" pitchFamily="34" charset="0"/>
              </a:rPr>
              <a:t>scs</a:t>
            </a:r>
            <a:r>
              <a:rPr lang="en-US" dirty="0">
                <a:latin typeface="Arial" panose="020B0604020202020204" pitchFamily="34" charset="0"/>
                <a:cs typeface="Arial" panose="020B0604020202020204" pitchFamily="34" charset="0"/>
              </a:rPr>
              <a:t> in variety of Earth orbits</a:t>
            </a:r>
          </a:p>
          <a:p>
            <a:pPr marL="465138" lvl="1" indent="-233363"/>
            <a:r>
              <a:rPr lang="en-US" dirty="0">
                <a:latin typeface="Arial" panose="020B0604020202020204" pitchFamily="34" charset="0"/>
                <a:cs typeface="Arial" panose="020B0604020202020204" pitchFamily="34" charset="0"/>
              </a:rPr>
              <a:t>Even determining/optimizing orbital coverage is a a challenge!</a:t>
            </a:r>
          </a:p>
          <a:p>
            <a:pPr marL="465138" lvl="1" indent="-233363"/>
            <a:r>
              <a:rPr lang="en-US" dirty="0">
                <a:latin typeface="Arial" panose="020B0604020202020204" pitchFamily="34" charset="0"/>
                <a:cs typeface="Arial" panose="020B0604020202020204" pitchFamily="34" charset="0"/>
              </a:rPr>
              <a:t>Coupling in-situ and ground-based observations</a:t>
            </a:r>
          </a:p>
          <a:p>
            <a:pPr marL="465138" lvl="1" indent="-233363"/>
            <a:endParaRPr lang="en-US" dirty="0">
              <a:latin typeface="Arial" panose="020B0604020202020204" pitchFamily="34" charset="0"/>
              <a:cs typeface="Arial" panose="020B0604020202020204" pitchFamily="34" charset="0"/>
            </a:endParaRPr>
          </a:p>
          <a:p>
            <a:pPr marL="231775" lvl="1" indent="0">
              <a:buNone/>
            </a:pPr>
            <a:endParaRPr lang="en-US" dirty="0">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B63B137C-E35A-F84E-B112-64432F1134A6}"/>
              </a:ext>
            </a:extLst>
          </p:cNvPr>
          <p:cNvPicPr>
            <a:picLocks noChangeAspect="1"/>
          </p:cNvPicPr>
          <p:nvPr/>
        </p:nvPicPr>
        <p:blipFill>
          <a:blip r:embed="rId2"/>
          <a:stretch>
            <a:fillRect/>
          </a:stretch>
        </p:blipFill>
        <p:spPr>
          <a:xfrm>
            <a:off x="165302" y="1151874"/>
            <a:ext cx="6558406" cy="4682161"/>
          </a:xfrm>
          <a:prstGeom prst="rect">
            <a:avLst/>
          </a:prstGeom>
        </p:spPr>
      </p:pic>
      <p:sp>
        <p:nvSpPr>
          <p:cNvPr id="13" name="Title 2">
            <a:extLst>
              <a:ext uri="{FF2B5EF4-FFF2-40B4-BE49-F238E27FC236}">
                <a16:creationId xmlns:a16="http://schemas.microsoft.com/office/drawing/2014/main" id="{F44057A3-EB8C-DC2B-7089-7B46777E820A}"/>
              </a:ext>
            </a:extLst>
          </p:cNvPr>
          <p:cNvSpPr txBox="1">
            <a:spLocks/>
          </p:cNvSpPr>
          <p:nvPr/>
        </p:nvSpPr>
        <p:spPr>
          <a:xfrm>
            <a:off x="727800" y="198565"/>
            <a:ext cx="11041200" cy="742924"/>
          </a:xfrm>
          <a:prstGeom prst="rect">
            <a:avLst/>
          </a:prstGeom>
        </p:spPr>
        <p:txBody>
          <a:bodyPr vert="horz" lIns="0" tIns="0" rIns="0" bIns="0" rtlCol="0" anchor="ctr" anchorCtr="0">
            <a:normAutofit/>
          </a:bodyPr>
          <a:lstStyle>
            <a:lvl1pPr algn="l" defTabSz="914400" rtl="0" eaLnBrk="1" latinLnBrk="0" hangingPunct="1">
              <a:lnSpc>
                <a:spcPct val="100000"/>
              </a:lnSpc>
              <a:spcBef>
                <a:spcPct val="0"/>
              </a:spcBef>
              <a:buNone/>
              <a:defRPr sz="3200" kern="1200" baseline="0">
                <a:solidFill>
                  <a:srgbClr val="000000"/>
                </a:solidFill>
                <a:latin typeface="Arial" charset="0"/>
                <a:ea typeface="+mj-ea"/>
                <a:cs typeface="+mj-cs"/>
              </a:defRPr>
            </a:lvl1pPr>
          </a:lstStyle>
          <a:p>
            <a:pPr algn="ctr"/>
            <a:r>
              <a:rPr lang="en-US" dirty="0"/>
              <a:t>Example case – </a:t>
            </a:r>
            <a:r>
              <a:rPr lang="en-US" dirty="0" err="1"/>
              <a:t>MagCon</a:t>
            </a:r>
            <a:r>
              <a:rPr lang="en-US" dirty="0"/>
              <a:t> Concept</a:t>
            </a:r>
            <a:endParaRPr lang="sv-SE" dirty="0"/>
          </a:p>
        </p:txBody>
      </p:sp>
      <p:sp>
        <p:nvSpPr>
          <p:cNvPr id="19" name="TextBox 18">
            <a:extLst>
              <a:ext uri="{FF2B5EF4-FFF2-40B4-BE49-F238E27FC236}">
                <a16:creationId xmlns:a16="http://schemas.microsoft.com/office/drawing/2014/main" id="{6AD1184C-43C6-643B-B173-2B403FA243F5}"/>
              </a:ext>
            </a:extLst>
          </p:cNvPr>
          <p:cNvSpPr txBox="1"/>
          <p:nvPr/>
        </p:nvSpPr>
        <p:spPr>
          <a:xfrm>
            <a:off x="165302" y="5552237"/>
            <a:ext cx="1887916" cy="307777"/>
          </a:xfrm>
          <a:prstGeom prst="rect">
            <a:avLst/>
          </a:prstGeom>
          <a:noFill/>
        </p:spPr>
        <p:txBody>
          <a:bodyPr wrap="square">
            <a:spAutoFit/>
          </a:bodyPr>
          <a:lstStyle/>
          <a:p>
            <a:r>
              <a:rPr lang="en-US" sz="1400" dirty="0" err="1">
                <a:solidFill>
                  <a:srgbClr val="000000"/>
                </a:solidFill>
              </a:rPr>
              <a:t>Kepko</a:t>
            </a:r>
            <a:r>
              <a:rPr lang="en-US" sz="1400" dirty="0">
                <a:solidFill>
                  <a:srgbClr val="000000"/>
                </a:solidFill>
              </a:rPr>
              <a:t>+ 2018, 2024</a:t>
            </a:r>
          </a:p>
        </p:txBody>
      </p:sp>
      <p:sp>
        <p:nvSpPr>
          <p:cNvPr id="21" name="TextBox 20">
            <a:extLst>
              <a:ext uri="{FF2B5EF4-FFF2-40B4-BE49-F238E27FC236}">
                <a16:creationId xmlns:a16="http://schemas.microsoft.com/office/drawing/2014/main" id="{ADF8972D-63A9-8BB8-276F-552B29FB0E65}"/>
              </a:ext>
            </a:extLst>
          </p:cNvPr>
          <p:cNvSpPr txBox="1"/>
          <p:nvPr/>
        </p:nvSpPr>
        <p:spPr>
          <a:xfrm>
            <a:off x="7364" y="6343406"/>
            <a:ext cx="10307630" cy="323165"/>
          </a:xfrm>
          <a:prstGeom prst="rect">
            <a:avLst/>
          </a:prstGeom>
          <a:noFill/>
        </p:spPr>
        <p:txBody>
          <a:bodyPr wrap="none" rtlCol="0">
            <a:spAutoFit/>
          </a:bodyPr>
          <a:lstStyle/>
          <a:p>
            <a:r>
              <a:rPr lang="en-US" sz="1500" dirty="0">
                <a:solidFill>
                  <a:srgbClr val="000000"/>
                </a:solidFill>
              </a:rPr>
              <a:t>Even SMEX/MIDEX missions (&lt;120/180m) concepts: e.g., WEDGE (magnetotail) and MAKOS (bow shock) can benefit</a:t>
            </a:r>
          </a:p>
        </p:txBody>
      </p:sp>
      <p:sp>
        <p:nvSpPr>
          <p:cNvPr id="3" name="TextBox 2">
            <a:extLst>
              <a:ext uri="{FF2B5EF4-FFF2-40B4-BE49-F238E27FC236}">
                <a16:creationId xmlns:a16="http://schemas.microsoft.com/office/drawing/2014/main" id="{364A7107-A40B-99A1-E395-0B2FEE5DEB1A}"/>
              </a:ext>
            </a:extLst>
          </p:cNvPr>
          <p:cNvSpPr txBox="1"/>
          <p:nvPr/>
        </p:nvSpPr>
        <p:spPr>
          <a:xfrm>
            <a:off x="7003367" y="4892692"/>
            <a:ext cx="4908973" cy="923330"/>
          </a:xfrm>
          <a:prstGeom prst="rect">
            <a:avLst/>
          </a:prstGeom>
          <a:noFill/>
        </p:spPr>
        <p:txBody>
          <a:bodyPr wrap="none" rtlCol="0">
            <a:spAutoFit/>
          </a:bodyPr>
          <a:lstStyle/>
          <a:p>
            <a:pPr algn="ctr"/>
            <a:r>
              <a:rPr lang="en-US" dirty="0" err="1">
                <a:solidFill>
                  <a:srgbClr val="000000"/>
                </a:solidFill>
              </a:rPr>
              <a:t>MagCon</a:t>
            </a:r>
            <a:r>
              <a:rPr lang="en-US" dirty="0">
                <a:solidFill>
                  <a:srgbClr val="000000"/>
                </a:solidFill>
              </a:rPr>
              <a:t> + PARAGON = Links (26 SCs)</a:t>
            </a:r>
          </a:p>
          <a:p>
            <a:endParaRPr lang="en-US" dirty="0">
              <a:solidFill>
                <a:srgbClr val="000000"/>
              </a:solidFill>
            </a:endParaRPr>
          </a:p>
          <a:p>
            <a:r>
              <a:rPr lang="en-US" dirty="0">
                <a:solidFill>
                  <a:srgbClr val="FF0000"/>
                </a:solidFill>
              </a:rPr>
              <a:t>A mission highlighted in </a:t>
            </a:r>
            <a:r>
              <a:rPr lang="en-US">
                <a:solidFill>
                  <a:srgbClr val="FF0000"/>
                </a:solidFill>
              </a:rPr>
              <a:t>2024 decadal </a:t>
            </a:r>
            <a:r>
              <a:rPr lang="en-US" dirty="0">
                <a:solidFill>
                  <a:srgbClr val="FF0000"/>
                </a:solidFill>
              </a:rPr>
              <a:t>survey!</a:t>
            </a:r>
          </a:p>
        </p:txBody>
      </p:sp>
    </p:spTree>
    <p:extLst>
      <p:ext uri="{BB962C8B-B14F-4D97-AF65-F5344CB8AC3E}">
        <p14:creationId xmlns:p14="http://schemas.microsoft.com/office/powerpoint/2010/main" val="227878244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1906C3-FB17-3629-7ED8-B20DDC9E53E1}"/>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FC3E904B-008E-BECA-0F3F-3E7D7DF1D4B6}"/>
              </a:ext>
            </a:extLst>
          </p:cNvPr>
          <p:cNvSpPr>
            <a:spLocks noGrp="1"/>
          </p:cNvSpPr>
          <p:nvPr>
            <p:ph type="title"/>
          </p:nvPr>
        </p:nvSpPr>
        <p:spPr/>
        <p:txBody>
          <a:bodyPr/>
          <a:lstStyle/>
          <a:p>
            <a:pPr algn="ctr"/>
            <a:r>
              <a:rPr lang="en-US" dirty="0"/>
              <a:t>An alternative solution</a:t>
            </a:r>
            <a:endParaRPr lang="sv-SE" dirty="0"/>
          </a:p>
        </p:txBody>
      </p:sp>
      <p:pic>
        <p:nvPicPr>
          <p:cNvPr id="4098" name="Picture 2" descr="7,718,400+ Idea Stock Photos, Pictures &amp; Royalty-Free Images - iStock |  Innovation, Light bulb idea, Light bulb">
            <a:extLst>
              <a:ext uri="{FF2B5EF4-FFF2-40B4-BE49-F238E27FC236}">
                <a16:creationId xmlns:a16="http://schemas.microsoft.com/office/drawing/2014/main" id="{E7356F6C-49D5-AA41-1A41-C17C47B46F6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41766" y="13073"/>
            <a:ext cx="1550234" cy="155023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56D4B7B3-0658-9085-B8F9-AC667083702C}"/>
              </a:ext>
            </a:extLst>
          </p:cNvPr>
          <p:cNvSpPr txBox="1"/>
          <p:nvPr/>
        </p:nvSpPr>
        <p:spPr>
          <a:xfrm>
            <a:off x="575400" y="1101454"/>
            <a:ext cx="11041199" cy="2031325"/>
          </a:xfrm>
          <a:prstGeom prst="rect">
            <a:avLst/>
          </a:prstGeom>
          <a:noFill/>
        </p:spPr>
        <p:txBody>
          <a:bodyPr wrap="square" rtlCol="0">
            <a:spAutoFit/>
          </a:bodyPr>
          <a:lstStyle/>
          <a:p>
            <a:pPr algn="l"/>
            <a:r>
              <a:rPr lang="en-US" b="1" i="0" u="none" strike="noStrike" dirty="0">
                <a:solidFill>
                  <a:srgbClr val="000000"/>
                </a:solidFill>
                <a:effectLst/>
              </a:rPr>
              <a:t>For Spacecraft Close to Earth</a:t>
            </a:r>
            <a:r>
              <a:rPr lang="en-US" dirty="0">
                <a:solidFill>
                  <a:srgbClr val="000000"/>
                </a:solidFill>
              </a:rPr>
              <a:t> </a:t>
            </a:r>
            <a:r>
              <a:rPr lang="en-US" b="0" i="1" u="none" strike="noStrike" dirty="0">
                <a:solidFill>
                  <a:srgbClr val="000000"/>
                </a:solidFill>
                <a:effectLst/>
              </a:rPr>
              <a:t>(Excludes Interstellar Probes)</a:t>
            </a:r>
          </a:p>
          <a:p>
            <a:pPr algn="l"/>
            <a:endParaRPr lang="en-US" b="0" i="0" u="none" strike="noStrike" dirty="0">
              <a:solidFill>
                <a:srgbClr val="000000"/>
              </a:solidFill>
              <a:effectLst/>
            </a:endParaRPr>
          </a:p>
          <a:p>
            <a:pPr algn="l">
              <a:buFont typeface="Arial" panose="020B0604020202020204" pitchFamily="34" charset="0"/>
              <a:buChar char="•"/>
            </a:pPr>
            <a:r>
              <a:rPr lang="en-US" b="0" i="0" u="none" strike="noStrike" dirty="0">
                <a:solidFill>
                  <a:srgbClr val="000000"/>
                </a:solidFill>
                <a:effectLst/>
              </a:rPr>
              <a:t>Heliophysics missions with real-time (&lt;5 min) ground transmission:</a:t>
            </a:r>
          </a:p>
          <a:p>
            <a:pPr marL="742950" lvl="1" indent="-285750" algn="l">
              <a:buFont typeface="Arial" panose="020B0604020202020204" pitchFamily="34" charset="0"/>
              <a:buChar char="•"/>
            </a:pPr>
            <a:r>
              <a:rPr lang="en-US" b="1" i="0" u="none" strike="noStrike" dirty="0">
                <a:solidFill>
                  <a:srgbClr val="000000"/>
                </a:solidFill>
                <a:effectLst/>
              </a:rPr>
              <a:t>Wind</a:t>
            </a:r>
            <a:endParaRPr lang="en-US" b="0" i="0" u="none" strike="noStrike" dirty="0">
              <a:solidFill>
                <a:srgbClr val="000000"/>
              </a:solidFill>
              <a:effectLst/>
            </a:endParaRPr>
          </a:p>
          <a:p>
            <a:pPr marL="742950" lvl="1" indent="-285750" algn="l">
              <a:buFont typeface="Arial" panose="020B0604020202020204" pitchFamily="34" charset="0"/>
              <a:buChar char="•"/>
            </a:pPr>
            <a:r>
              <a:rPr lang="en-US" b="1" i="0" u="none" strike="noStrike" dirty="0">
                <a:solidFill>
                  <a:srgbClr val="000000"/>
                </a:solidFill>
                <a:effectLst/>
              </a:rPr>
              <a:t>ACE</a:t>
            </a:r>
            <a:endParaRPr lang="en-US" b="0" i="0" u="none" strike="noStrike" dirty="0">
              <a:solidFill>
                <a:srgbClr val="000000"/>
              </a:solidFill>
              <a:effectLst/>
            </a:endParaRPr>
          </a:p>
          <a:p>
            <a:pPr marL="742950" lvl="1" indent="-285750" algn="l">
              <a:buFont typeface="Arial" panose="020B0604020202020204" pitchFamily="34" charset="0"/>
              <a:buChar char="•"/>
            </a:pPr>
            <a:r>
              <a:rPr lang="en-US" b="1" i="0" u="none" strike="noStrike" dirty="0">
                <a:solidFill>
                  <a:srgbClr val="000000"/>
                </a:solidFill>
                <a:effectLst/>
              </a:rPr>
              <a:t>VAP</a:t>
            </a:r>
            <a:endParaRPr lang="en-US" b="0" i="0" u="none" strike="noStrike" dirty="0">
              <a:solidFill>
                <a:srgbClr val="000000"/>
              </a:solidFill>
              <a:effectLst/>
            </a:endParaRPr>
          </a:p>
          <a:p>
            <a:pPr marL="742950" lvl="1" indent="-285750" algn="l">
              <a:buFont typeface="Arial" panose="020B0604020202020204" pitchFamily="34" charset="0"/>
              <a:buChar char="•"/>
            </a:pPr>
            <a:r>
              <a:rPr lang="en-US" b="1" i="0" u="none" strike="noStrike" dirty="0">
                <a:solidFill>
                  <a:srgbClr val="000000"/>
                </a:solidFill>
                <a:effectLst/>
              </a:rPr>
              <a:t>IMAP</a:t>
            </a:r>
            <a:r>
              <a:rPr lang="en-US" b="0" i="0" u="none" strike="noStrike" dirty="0">
                <a:solidFill>
                  <a:srgbClr val="000000"/>
                </a:solidFill>
                <a:effectLst/>
              </a:rPr>
              <a:t> (Launching in SEP 2025)</a:t>
            </a:r>
          </a:p>
        </p:txBody>
      </p:sp>
      <p:sp>
        <p:nvSpPr>
          <p:cNvPr id="26" name="TextBox 25">
            <a:extLst>
              <a:ext uri="{FF2B5EF4-FFF2-40B4-BE49-F238E27FC236}">
                <a16:creationId xmlns:a16="http://schemas.microsoft.com/office/drawing/2014/main" id="{10D5A1DA-2511-CE3E-3CFF-B3F99E161DD8}"/>
              </a:ext>
            </a:extLst>
          </p:cNvPr>
          <p:cNvSpPr txBox="1"/>
          <p:nvPr/>
        </p:nvSpPr>
        <p:spPr>
          <a:xfrm>
            <a:off x="5401732" y="3725222"/>
            <a:ext cx="6654801" cy="2031325"/>
          </a:xfrm>
          <a:prstGeom prst="rect">
            <a:avLst/>
          </a:prstGeom>
          <a:noFill/>
        </p:spPr>
        <p:txBody>
          <a:bodyPr wrap="square" rtlCol="0">
            <a:spAutoFit/>
          </a:bodyPr>
          <a:lstStyle/>
          <a:p>
            <a:pPr algn="ctr"/>
            <a:r>
              <a:rPr lang="en-US" u="sng" dirty="0">
                <a:solidFill>
                  <a:srgbClr val="000000"/>
                </a:solidFill>
              </a:rPr>
              <a:t>In Other Words:</a:t>
            </a:r>
          </a:p>
          <a:p>
            <a:pPr algn="ctr"/>
            <a:endParaRPr lang="en-US" dirty="0"/>
          </a:p>
          <a:p>
            <a:pPr marL="285750" indent="-285750" algn="just">
              <a:buFont typeface="Arial" panose="020B0604020202020204" pitchFamily="34" charset="0"/>
              <a:buChar char="•"/>
            </a:pPr>
            <a:r>
              <a:rPr lang="en-US" dirty="0">
                <a:solidFill>
                  <a:srgbClr val="000000"/>
                </a:solidFill>
              </a:rPr>
              <a:t>Real-time decision-making can be efficiently handled on the ground.</a:t>
            </a:r>
          </a:p>
          <a:p>
            <a:pPr marL="285750" indent="-285750" algn="just">
              <a:buFont typeface="Arial" panose="020B0604020202020204" pitchFamily="34" charset="0"/>
              <a:buChar char="•"/>
            </a:pPr>
            <a:endParaRPr lang="en-US" dirty="0">
              <a:solidFill>
                <a:srgbClr val="000000"/>
              </a:solidFill>
            </a:endParaRPr>
          </a:p>
          <a:p>
            <a:pPr marL="285750" indent="-285750" algn="just">
              <a:buFont typeface="Arial" panose="020B0604020202020204" pitchFamily="34" charset="0"/>
              <a:buChar char="•"/>
            </a:pPr>
            <a:r>
              <a:rPr lang="en-US" b="1" dirty="0">
                <a:solidFill>
                  <a:srgbClr val="000000"/>
                </a:solidFill>
              </a:rPr>
              <a:t>Key challenge</a:t>
            </a:r>
            <a:r>
              <a:rPr lang="en-US" dirty="0">
                <a:solidFill>
                  <a:srgbClr val="000000"/>
                </a:solidFill>
              </a:rPr>
              <a:t>: Ensuring fast communication to the ground and potentially SC to SC communication.</a:t>
            </a:r>
          </a:p>
        </p:txBody>
      </p:sp>
      <p:pic>
        <p:nvPicPr>
          <p:cNvPr id="1026" name="Picture 2" descr="ESA - Optical Communication">
            <a:extLst>
              <a:ext uri="{FF2B5EF4-FFF2-40B4-BE49-F238E27FC236}">
                <a16:creationId xmlns:a16="http://schemas.microsoft.com/office/drawing/2014/main" id="{2737924A-D89D-901E-9F4D-DA85D2C8E55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446043"/>
            <a:ext cx="5177412" cy="2910946"/>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a:extLst>
              <a:ext uri="{FF2B5EF4-FFF2-40B4-BE49-F238E27FC236}">
                <a16:creationId xmlns:a16="http://schemas.microsoft.com/office/drawing/2014/main" id="{879B5A9E-B050-2347-BA0C-B543360FAAC2}"/>
              </a:ext>
            </a:extLst>
          </p:cNvPr>
          <p:cNvSpPr txBox="1"/>
          <p:nvPr/>
        </p:nvSpPr>
        <p:spPr>
          <a:xfrm>
            <a:off x="0" y="6356989"/>
            <a:ext cx="1064715" cy="276999"/>
          </a:xfrm>
          <a:prstGeom prst="rect">
            <a:avLst/>
          </a:prstGeom>
          <a:noFill/>
        </p:spPr>
        <p:txBody>
          <a:bodyPr wrap="none" rtlCol="0">
            <a:spAutoFit/>
          </a:bodyPr>
          <a:lstStyle/>
          <a:p>
            <a:r>
              <a:rPr lang="en-US" sz="1200" dirty="0">
                <a:solidFill>
                  <a:srgbClr val="000000"/>
                </a:solidFill>
              </a:rPr>
              <a:t>Credits: ESA</a:t>
            </a:r>
          </a:p>
        </p:txBody>
      </p:sp>
    </p:spTree>
    <p:extLst>
      <p:ext uri="{BB962C8B-B14F-4D97-AF65-F5344CB8AC3E}">
        <p14:creationId xmlns:p14="http://schemas.microsoft.com/office/powerpoint/2010/main" val="187434421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16E245-B07C-80A6-DC67-E12E883E0FCF}"/>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21B360AB-A5B0-5721-FAA9-616A29CE0D8C}"/>
              </a:ext>
            </a:extLst>
          </p:cNvPr>
          <p:cNvSpPr>
            <a:spLocks noGrp="1"/>
          </p:cNvSpPr>
          <p:nvPr>
            <p:ph type="title"/>
          </p:nvPr>
        </p:nvSpPr>
        <p:spPr/>
        <p:txBody>
          <a:bodyPr/>
          <a:lstStyle/>
          <a:p>
            <a:pPr algn="ctr"/>
            <a:r>
              <a:rPr lang="en-US" dirty="0"/>
              <a:t>Final Words</a:t>
            </a:r>
            <a:endParaRPr lang="sv-SE" dirty="0"/>
          </a:p>
        </p:txBody>
      </p:sp>
      <p:sp>
        <p:nvSpPr>
          <p:cNvPr id="2" name="TextBox 1">
            <a:extLst>
              <a:ext uri="{FF2B5EF4-FFF2-40B4-BE49-F238E27FC236}">
                <a16:creationId xmlns:a16="http://schemas.microsoft.com/office/drawing/2014/main" id="{677F0FAD-B763-DC2B-010D-CBB3393FD057}"/>
              </a:ext>
            </a:extLst>
          </p:cNvPr>
          <p:cNvSpPr txBox="1"/>
          <p:nvPr/>
        </p:nvSpPr>
        <p:spPr>
          <a:xfrm>
            <a:off x="0" y="5401733"/>
            <a:ext cx="12192000" cy="1200329"/>
          </a:xfrm>
          <a:prstGeom prst="rect">
            <a:avLst/>
          </a:prstGeom>
          <a:noFill/>
        </p:spPr>
        <p:txBody>
          <a:bodyPr wrap="square" rtlCol="0">
            <a:spAutoFit/>
          </a:bodyPr>
          <a:lstStyle/>
          <a:p>
            <a:r>
              <a:rPr lang="en-US" u="sng" dirty="0">
                <a:solidFill>
                  <a:srgbClr val="000000"/>
                </a:solidFill>
              </a:rPr>
              <a:t>Paraphrasing a SC engineer I talked with last week: </a:t>
            </a:r>
          </a:p>
          <a:p>
            <a:endParaRPr lang="en-US" dirty="0">
              <a:solidFill>
                <a:srgbClr val="000000"/>
              </a:solidFill>
            </a:endParaRPr>
          </a:p>
          <a:p>
            <a:pPr algn="ctr"/>
            <a:r>
              <a:rPr lang="en-US" i="1" dirty="0">
                <a:solidFill>
                  <a:srgbClr val="0005FF"/>
                </a:solidFill>
              </a:rPr>
              <a:t>“If your AI/ML applications saves mass, power, volume, telemetry and/or cost then it can be pursued. Also, if your application enables new science! You just have to show/demonstrate it“</a:t>
            </a:r>
          </a:p>
        </p:txBody>
      </p:sp>
      <p:sp>
        <p:nvSpPr>
          <p:cNvPr id="4" name="Content Placeholder 5">
            <a:extLst>
              <a:ext uri="{FF2B5EF4-FFF2-40B4-BE49-F238E27FC236}">
                <a16:creationId xmlns:a16="http://schemas.microsoft.com/office/drawing/2014/main" id="{A3D82429-BE65-142A-E544-A0017A33DE44}"/>
              </a:ext>
            </a:extLst>
          </p:cNvPr>
          <p:cNvSpPr>
            <a:spLocks noGrp="1"/>
          </p:cNvSpPr>
          <p:nvPr>
            <p:ph idx="1"/>
          </p:nvPr>
        </p:nvSpPr>
        <p:spPr>
          <a:xfrm>
            <a:off x="0" y="789089"/>
            <a:ext cx="6887497" cy="4986338"/>
          </a:xfrm>
        </p:spPr>
        <p:txBody>
          <a:bodyPr>
            <a:noAutofit/>
          </a:bodyPr>
          <a:lstStyle/>
          <a:p>
            <a:pPr marL="0" indent="0" algn="ctr">
              <a:buNone/>
            </a:pPr>
            <a:r>
              <a:rPr lang="en-US" sz="1800" dirty="0">
                <a:solidFill>
                  <a:srgbClr val="FF0000"/>
                </a:solidFill>
              </a:rPr>
              <a:t>Amazing progress on ML/AI methods and on their applications in Heliophysics and Space Weather.</a:t>
            </a:r>
            <a:endParaRPr lang="en-US" sz="1800" dirty="0"/>
          </a:p>
          <a:p>
            <a:pPr marL="0" indent="0">
              <a:buNone/>
            </a:pPr>
            <a:r>
              <a:rPr lang="en-US" sz="1800" u="sng" dirty="0"/>
              <a:t>How can we use AI/ML for</a:t>
            </a:r>
          </a:p>
          <a:p>
            <a:pPr lvl="1">
              <a:buFontTx/>
              <a:buChar char="-"/>
            </a:pPr>
            <a:r>
              <a:rPr lang="en-US" sz="1800" dirty="0"/>
              <a:t>Data reduction and processing on board?</a:t>
            </a:r>
          </a:p>
          <a:p>
            <a:pPr lvl="1">
              <a:buFontTx/>
              <a:buChar char="-"/>
            </a:pPr>
            <a:r>
              <a:rPr lang="en-US" sz="1800" dirty="0"/>
              <a:t>Orbital and formation maneuvers? (Collision Avoidance?)</a:t>
            </a:r>
          </a:p>
          <a:p>
            <a:pPr lvl="1">
              <a:buFontTx/>
              <a:buChar char="-"/>
            </a:pPr>
            <a:r>
              <a:rPr lang="en-US" sz="1800" dirty="0"/>
              <a:t>Changing modes in instrumentation for different scientific and operational objectives?</a:t>
            </a:r>
          </a:p>
          <a:p>
            <a:pPr lvl="1">
              <a:buFontTx/>
              <a:buChar char="-"/>
            </a:pPr>
            <a:endParaRPr lang="en-US" sz="1800" dirty="0"/>
          </a:p>
          <a:p>
            <a:pPr>
              <a:buFont typeface="Wingdings" pitchFamily="2" charset="2"/>
              <a:buChar char="v"/>
            </a:pPr>
            <a:r>
              <a:rPr lang="en-US" sz="1800" dirty="0"/>
              <a:t>How do we apply AI effectively to large constellations of SCs?</a:t>
            </a:r>
          </a:p>
          <a:p>
            <a:pPr>
              <a:buFont typeface="Wingdings" pitchFamily="2" charset="2"/>
              <a:buChar char="v"/>
            </a:pPr>
            <a:r>
              <a:rPr lang="en-US" sz="1800" dirty="0"/>
              <a:t>How do we design future missions to make AI methods more effective and increase science return?</a:t>
            </a:r>
          </a:p>
          <a:p>
            <a:pPr>
              <a:buFont typeface="Wingdings" pitchFamily="2" charset="2"/>
              <a:buChar char="v"/>
            </a:pPr>
            <a:r>
              <a:rPr lang="en-US" sz="1800" dirty="0"/>
              <a:t>How do we wrap models in the mission design?</a:t>
            </a:r>
          </a:p>
          <a:p>
            <a:pPr marL="457200" lvl="1" indent="0">
              <a:buNone/>
            </a:pPr>
            <a:endParaRPr lang="en-US" sz="1800" dirty="0"/>
          </a:p>
        </p:txBody>
      </p:sp>
      <p:pic>
        <p:nvPicPr>
          <p:cNvPr id="8194" name="Picture 2" descr="A highly detailed futuristic illustration of a spacecraft using AI on board. The spacecraft is depicted with glowing neural network patterns integrated into its structure, symbolizing artificial intelligence. The scene shows the spacecraft in orbit around Earth or near the Sun, analyzing data streams represented by holographic displays or light projections from the spacecraft. Antennas and sensors are visibly active, capturing space weather data such as solar flares and magnetic fields. The overall design is sleek and advanced, with a scientific and visionary aesthetic, emphasizing innovation and the integration of AI in space exploration.">
            <a:extLst>
              <a:ext uri="{FF2B5EF4-FFF2-40B4-BE49-F238E27FC236}">
                <a16:creationId xmlns:a16="http://schemas.microsoft.com/office/drawing/2014/main" id="{63BB71C4-947C-6E0E-0F3A-2D7FD8A0EC0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80697" y="789089"/>
            <a:ext cx="5139863" cy="513986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C7B9380B-AFF0-2879-4FF1-096812D2F8B2}"/>
              </a:ext>
            </a:extLst>
          </p:cNvPr>
          <p:cNvSpPr txBox="1"/>
          <p:nvPr/>
        </p:nvSpPr>
        <p:spPr>
          <a:xfrm>
            <a:off x="10613319" y="553467"/>
            <a:ext cx="1592103" cy="276999"/>
          </a:xfrm>
          <a:prstGeom prst="rect">
            <a:avLst/>
          </a:prstGeom>
          <a:noFill/>
        </p:spPr>
        <p:txBody>
          <a:bodyPr wrap="none" rtlCol="0">
            <a:spAutoFit/>
          </a:bodyPr>
          <a:lstStyle/>
          <a:p>
            <a:pPr algn="ctr"/>
            <a:r>
              <a:rPr lang="en-US" sz="1200" dirty="0">
                <a:solidFill>
                  <a:srgbClr val="000000"/>
                </a:solidFill>
              </a:rPr>
              <a:t>Made with DALL-E 3</a:t>
            </a:r>
          </a:p>
        </p:txBody>
      </p:sp>
    </p:spTree>
    <p:extLst>
      <p:ext uri="{BB962C8B-B14F-4D97-AF65-F5344CB8AC3E}">
        <p14:creationId xmlns:p14="http://schemas.microsoft.com/office/powerpoint/2010/main" val="298348373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D2EB30-CF2E-9282-C39C-395222BA02E4}"/>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6E41D5B-DF2E-1483-C9B8-CADFC73F1D5B}"/>
              </a:ext>
            </a:extLst>
          </p:cNvPr>
          <p:cNvSpPr>
            <a:spLocks noGrp="1"/>
          </p:cNvSpPr>
          <p:nvPr>
            <p:ph idx="1"/>
          </p:nvPr>
        </p:nvSpPr>
        <p:spPr>
          <a:xfrm>
            <a:off x="420914" y="-1"/>
            <a:ext cx="11196286" cy="6858001"/>
          </a:xfrm>
        </p:spPr>
        <p:txBody>
          <a:bodyPr anchor="ctr">
            <a:normAutofit/>
          </a:bodyPr>
          <a:lstStyle/>
          <a:p>
            <a:pPr marL="0" indent="0" algn="ctr">
              <a:buNone/>
            </a:pPr>
            <a:r>
              <a:rPr lang="en-US" sz="3600" dirty="0"/>
              <a:t>Appendix</a:t>
            </a:r>
          </a:p>
        </p:txBody>
      </p:sp>
    </p:spTree>
    <p:extLst>
      <p:ext uri="{BB962C8B-B14F-4D97-AF65-F5344CB8AC3E}">
        <p14:creationId xmlns:p14="http://schemas.microsoft.com/office/powerpoint/2010/main" val="1971792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pPr algn="ctr"/>
            <a:r>
              <a:rPr lang="en-US" dirty="0"/>
              <a:t>What is machine learning &amp; A.I</a:t>
            </a:r>
            <a:endParaRPr lang="sv-SE" dirty="0"/>
          </a:p>
        </p:txBody>
      </p:sp>
      <p:sp>
        <p:nvSpPr>
          <p:cNvPr id="5" name="Content Placeholder 1"/>
          <p:cNvSpPr>
            <a:spLocks noGrp="1"/>
          </p:cNvSpPr>
          <p:nvPr>
            <p:ph idx="1"/>
          </p:nvPr>
        </p:nvSpPr>
        <p:spPr>
          <a:xfrm>
            <a:off x="576000" y="812775"/>
            <a:ext cx="11041200" cy="5790288"/>
          </a:xfrm>
        </p:spPr>
        <p:txBody>
          <a:bodyPr>
            <a:normAutofit/>
          </a:bodyPr>
          <a:lstStyle/>
          <a:p>
            <a:pPr marL="0" indent="0">
              <a:buNone/>
            </a:pPr>
            <a:endParaRPr lang="en-US" dirty="0"/>
          </a:p>
          <a:p>
            <a:pPr marL="0" indent="0">
              <a:buNone/>
            </a:pPr>
            <a:r>
              <a:rPr lang="en-US" dirty="0"/>
              <a:t>AI (Artificial Intelligence) : A term often used to draw attention (at least for the moment). </a:t>
            </a:r>
          </a:p>
          <a:p>
            <a:pPr marL="0" indent="0">
              <a:buNone/>
            </a:pPr>
            <a:r>
              <a:rPr lang="en-US" dirty="0"/>
              <a:t>ML (Machine Learning) : An algorithm designed to “learn” something based on rules and/or data.</a:t>
            </a:r>
          </a:p>
          <a:p>
            <a:pPr marL="0" indent="0">
              <a:buNone/>
            </a:pPr>
            <a:endParaRPr lang="en-US" dirty="0"/>
          </a:p>
          <a:p>
            <a:pPr marL="0" indent="0">
              <a:buNone/>
            </a:pPr>
            <a:endParaRPr lang="sv-SE" dirty="0"/>
          </a:p>
        </p:txBody>
      </p:sp>
      <p:pic>
        <p:nvPicPr>
          <p:cNvPr id="3074" name="Picture 2" descr="No, Machine Learning is not just glorified Statistics | by Joe Davison |  Towards Data Scienc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75458" y="3066254"/>
            <a:ext cx="3344244" cy="3339467"/>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r/datascience - Let's keep this on...">
            <a:extLst>
              <a:ext uri="{FF2B5EF4-FFF2-40B4-BE49-F238E27FC236}">
                <a16:creationId xmlns:a16="http://schemas.microsoft.com/office/drawing/2014/main" id="{B79FB753-DDEC-A59E-B5BE-C647CC2E49B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17334" y="2955241"/>
            <a:ext cx="2849192" cy="356149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AI in nutshell : ProgrammerHumo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5179" y="3609009"/>
            <a:ext cx="4410109" cy="247554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308AFDCB-F905-385D-0BF9-927A313F267F}"/>
              </a:ext>
            </a:extLst>
          </p:cNvPr>
          <p:cNvSpPr txBox="1"/>
          <p:nvPr/>
        </p:nvSpPr>
        <p:spPr>
          <a:xfrm>
            <a:off x="1608554" y="812775"/>
            <a:ext cx="9093195" cy="369332"/>
          </a:xfrm>
          <a:custGeom>
            <a:avLst/>
            <a:gdLst>
              <a:gd name="connsiteX0" fmla="*/ 0 w 9093195"/>
              <a:gd name="connsiteY0" fmla="*/ 0 h 369332"/>
              <a:gd name="connsiteX1" fmla="*/ 608545 w 9093195"/>
              <a:gd name="connsiteY1" fmla="*/ 0 h 369332"/>
              <a:gd name="connsiteX2" fmla="*/ 1308021 w 9093195"/>
              <a:gd name="connsiteY2" fmla="*/ 0 h 369332"/>
              <a:gd name="connsiteX3" fmla="*/ 2098430 w 9093195"/>
              <a:gd name="connsiteY3" fmla="*/ 0 h 369332"/>
              <a:gd name="connsiteX4" fmla="*/ 2706974 w 9093195"/>
              <a:gd name="connsiteY4" fmla="*/ 0 h 369332"/>
              <a:gd name="connsiteX5" fmla="*/ 3406451 w 9093195"/>
              <a:gd name="connsiteY5" fmla="*/ 0 h 369332"/>
              <a:gd name="connsiteX6" fmla="*/ 4287791 w 9093195"/>
              <a:gd name="connsiteY6" fmla="*/ 0 h 369332"/>
              <a:gd name="connsiteX7" fmla="*/ 4805404 w 9093195"/>
              <a:gd name="connsiteY7" fmla="*/ 0 h 369332"/>
              <a:gd name="connsiteX8" fmla="*/ 5595812 w 9093195"/>
              <a:gd name="connsiteY8" fmla="*/ 0 h 369332"/>
              <a:gd name="connsiteX9" fmla="*/ 6113425 w 9093195"/>
              <a:gd name="connsiteY9" fmla="*/ 0 h 369332"/>
              <a:gd name="connsiteX10" fmla="*/ 6812901 w 9093195"/>
              <a:gd name="connsiteY10" fmla="*/ 0 h 369332"/>
              <a:gd name="connsiteX11" fmla="*/ 7603310 w 9093195"/>
              <a:gd name="connsiteY11" fmla="*/ 0 h 369332"/>
              <a:gd name="connsiteX12" fmla="*/ 8029991 w 9093195"/>
              <a:gd name="connsiteY12" fmla="*/ 0 h 369332"/>
              <a:gd name="connsiteX13" fmla="*/ 8456671 w 9093195"/>
              <a:gd name="connsiteY13" fmla="*/ 0 h 369332"/>
              <a:gd name="connsiteX14" fmla="*/ 9093195 w 9093195"/>
              <a:gd name="connsiteY14" fmla="*/ 0 h 369332"/>
              <a:gd name="connsiteX15" fmla="*/ 9093195 w 9093195"/>
              <a:gd name="connsiteY15" fmla="*/ 369332 h 369332"/>
              <a:gd name="connsiteX16" fmla="*/ 8302787 w 9093195"/>
              <a:gd name="connsiteY16" fmla="*/ 369332 h 369332"/>
              <a:gd name="connsiteX17" fmla="*/ 7603310 w 9093195"/>
              <a:gd name="connsiteY17" fmla="*/ 369332 h 369332"/>
              <a:gd name="connsiteX18" fmla="*/ 6994765 w 9093195"/>
              <a:gd name="connsiteY18" fmla="*/ 369332 h 369332"/>
              <a:gd name="connsiteX19" fmla="*/ 6204357 w 9093195"/>
              <a:gd name="connsiteY19" fmla="*/ 369332 h 369332"/>
              <a:gd name="connsiteX20" fmla="*/ 5504880 w 9093195"/>
              <a:gd name="connsiteY20" fmla="*/ 369332 h 369332"/>
              <a:gd name="connsiteX21" fmla="*/ 4623540 w 9093195"/>
              <a:gd name="connsiteY21" fmla="*/ 369332 h 369332"/>
              <a:gd name="connsiteX22" fmla="*/ 3742199 w 9093195"/>
              <a:gd name="connsiteY22" fmla="*/ 369332 h 369332"/>
              <a:gd name="connsiteX23" fmla="*/ 2951791 w 9093195"/>
              <a:gd name="connsiteY23" fmla="*/ 369332 h 369332"/>
              <a:gd name="connsiteX24" fmla="*/ 2161383 w 9093195"/>
              <a:gd name="connsiteY24" fmla="*/ 369332 h 369332"/>
              <a:gd name="connsiteX25" fmla="*/ 1370974 w 9093195"/>
              <a:gd name="connsiteY25" fmla="*/ 369332 h 369332"/>
              <a:gd name="connsiteX26" fmla="*/ 853361 w 9093195"/>
              <a:gd name="connsiteY26" fmla="*/ 369332 h 369332"/>
              <a:gd name="connsiteX27" fmla="*/ 0 w 9093195"/>
              <a:gd name="connsiteY27" fmla="*/ 369332 h 369332"/>
              <a:gd name="connsiteX28" fmla="*/ 0 w 9093195"/>
              <a:gd name="connsiteY28" fmla="*/ 0 h 369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093195" h="369332" fill="none" extrusionOk="0">
                <a:moveTo>
                  <a:pt x="0" y="0"/>
                </a:moveTo>
                <a:cubicBezTo>
                  <a:pt x="263949" y="-7231"/>
                  <a:pt x="313748" y="15332"/>
                  <a:pt x="608545" y="0"/>
                </a:cubicBezTo>
                <a:cubicBezTo>
                  <a:pt x="903342" y="-15332"/>
                  <a:pt x="1114391" y="-24807"/>
                  <a:pt x="1308021" y="0"/>
                </a:cubicBezTo>
                <a:cubicBezTo>
                  <a:pt x="1501651" y="24807"/>
                  <a:pt x="1862299" y="-1047"/>
                  <a:pt x="2098430" y="0"/>
                </a:cubicBezTo>
                <a:cubicBezTo>
                  <a:pt x="2334561" y="1047"/>
                  <a:pt x="2431315" y="-12216"/>
                  <a:pt x="2706974" y="0"/>
                </a:cubicBezTo>
                <a:cubicBezTo>
                  <a:pt x="2982633" y="12216"/>
                  <a:pt x="3216059" y="-20921"/>
                  <a:pt x="3406451" y="0"/>
                </a:cubicBezTo>
                <a:cubicBezTo>
                  <a:pt x="3596843" y="20921"/>
                  <a:pt x="3853600" y="-12197"/>
                  <a:pt x="4287791" y="0"/>
                </a:cubicBezTo>
                <a:cubicBezTo>
                  <a:pt x="4721982" y="12197"/>
                  <a:pt x="4645603" y="-16246"/>
                  <a:pt x="4805404" y="0"/>
                </a:cubicBezTo>
                <a:cubicBezTo>
                  <a:pt x="4965205" y="16246"/>
                  <a:pt x="5313849" y="-7539"/>
                  <a:pt x="5595812" y="0"/>
                </a:cubicBezTo>
                <a:cubicBezTo>
                  <a:pt x="5877775" y="7539"/>
                  <a:pt x="5934466" y="-7504"/>
                  <a:pt x="6113425" y="0"/>
                </a:cubicBezTo>
                <a:cubicBezTo>
                  <a:pt x="6292384" y="7504"/>
                  <a:pt x="6630000" y="-18193"/>
                  <a:pt x="6812901" y="0"/>
                </a:cubicBezTo>
                <a:cubicBezTo>
                  <a:pt x="6995802" y="18193"/>
                  <a:pt x="7356042" y="33468"/>
                  <a:pt x="7603310" y="0"/>
                </a:cubicBezTo>
                <a:cubicBezTo>
                  <a:pt x="7850578" y="-33468"/>
                  <a:pt x="7937362" y="11292"/>
                  <a:pt x="8029991" y="0"/>
                </a:cubicBezTo>
                <a:cubicBezTo>
                  <a:pt x="8122620" y="-11292"/>
                  <a:pt x="8250889" y="-3981"/>
                  <a:pt x="8456671" y="0"/>
                </a:cubicBezTo>
                <a:cubicBezTo>
                  <a:pt x="8662453" y="3981"/>
                  <a:pt x="8909959" y="27062"/>
                  <a:pt x="9093195" y="0"/>
                </a:cubicBezTo>
                <a:cubicBezTo>
                  <a:pt x="9077549" y="139966"/>
                  <a:pt x="9078151" y="246246"/>
                  <a:pt x="9093195" y="369332"/>
                </a:cubicBezTo>
                <a:cubicBezTo>
                  <a:pt x="8810906" y="389603"/>
                  <a:pt x="8542590" y="402006"/>
                  <a:pt x="8302787" y="369332"/>
                </a:cubicBezTo>
                <a:cubicBezTo>
                  <a:pt x="8062984" y="336658"/>
                  <a:pt x="7809770" y="360696"/>
                  <a:pt x="7603310" y="369332"/>
                </a:cubicBezTo>
                <a:cubicBezTo>
                  <a:pt x="7396850" y="377968"/>
                  <a:pt x="7129012" y="396593"/>
                  <a:pt x="6994765" y="369332"/>
                </a:cubicBezTo>
                <a:cubicBezTo>
                  <a:pt x="6860518" y="342071"/>
                  <a:pt x="6587573" y="360013"/>
                  <a:pt x="6204357" y="369332"/>
                </a:cubicBezTo>
                <a:cubicBezTo>
                  <a:pt x="5821141" y="378651"/>
                  <a:pt x="5674361" y="354722"/>
                  <a:pt x="5504880" y="369332"/>
                </a:cubicBezTo>
                <a:cubicBezTo>
                  <a:pt x="5335399" y="383942"/>
                  <a:pt x="4825740" y="360151"/>
                  <a:pt x="4623540" y="369332"/>
                </a:cubicBezTo>
                <a:cubicBezTo>
                  <a:pt x="4421340" y="378513"/>
                  <a:pt x="4077025" y="389568"/>
                  <a:pt x="3742199" y="369332"/>
                </a:cubicBezTo>
                <a:cubicBezTo>
                  <a:pt x="3407373" y="349096"/>
                  <a:pt x="3141247" y="382333"/>
                  <a:pt x="2951791" y="369332"/>
                </a:cubicBezTo>
                <a:cubicBezTo>
                  <a:pt x="2762335" y="356331"/>
                  <a:pt x="2368821" y="387142"/>
                  <a:pt x="2161383" y="369332"/>
                </a:cubicBezTo>
                <a:cubicBezTo>
                  <a:pt x="1953945" y="351522"/>
                  <a:pt x="1581189" y="390444"/>
                  <a:pt x="1370974" y="369332"/>
                </a:cubicBezTo>
                <a:cubicBezTo>
                  <a:pt x="1160759" y="348220"/>
                  <a:pt x="1045584" y="373175"/>
                  <a:pt x="853361" y="369332"/>
                </a:cubicBezTo>
                <a:cubicBezTo>
                  <a:pt x="661138" y="365489"/>
                  <a:pt x="410877" y="396580"/>
                  <a:pt x="0" y="369332"/>
                </a:cubicBezTo>
                <a:cubicBezTo>
                  <a:pt x="12970" y="216634"/>
                  <a:pt x="4476" y="154025"/>
                  <a:pt x="0" y="0"/>
                </a:cubicBezTo>
                <a:close/>
              </a:path>
              <a:path w="9093195" h="369332" stroke="0" extrusionOk="0">
                <a:moveTo>
                  <a:pt x="0" y="0"/>
                </a:moveTo>
                <a:cubicBezTo>
                  <a:pt x="224561" y="13555"/>
                  <a:pt x="398557" y="16326"/>
                  <a:pt x="608545" y="0"/>
                </a:cubicBezTo>
                <a:cubicBezTo>
                  <a:pt x="818534" y="-16326"/>
                  <a:pt x="920403" y="11571"/>
                  <a:pt x="1035225" y="0"/>
                </a:cubicBezTo>
                <a:cubicBezTo>
                  <a:pt x="1150047" y="-11571"/>
                  <a:pt x="1560592" y="-9178"/>
                  <a:pt x="1916566" y="0"/>
                </a:cubicBezTo>
                <a:cubicBezTo>
                  <a:pt x="2272540" y="9178"/>
                  <a:pt x="2401534" y="9866"/>
                  <a:pt x="2525110" y="0"/>
                </a:cubicBezTo>
                <a:cubicBezTo>
                  <a:pt x="2648686" y="-9866"/>
                  <a:pt x="2941090" y="-26909"/>
                  <a:pt x="3133655" y="0"/>
                </a:cubicBezTo>
                <a:cubicBezTo>
                  <a:pt x="3326221" y="26909"/>
                  <a:pt x="3824450" y="-35954"/>
                  <a:pt x="4014995" y="0"/>
                </a:cubicBezTo>
                <a:cubicBezTo>
                  <a:pt x="4205540" y="35954"/>
                  <a:pt x="4330496" y="22272"/>
                  <a:pt x="4532608" y="0"/>
                </a:cubicBezTo>
                <a:cubicBezTo>
                  <a:pt x="4734720" y="-22272"/>
                  <a:pt x="5213090" y="41616"/>
                  <a:pt x="5413948" y="0"/>
                </a:cubicBezTo>
                <a:cubicBezTo>
                  <a:pt x="5614806" y="-41616"/>
                  <a:pt x="5993746" y="13518"/>
                  <a:pt x="6295289" y="0"/>
                </a:cubicBezTo>
                <a:cubicBezTo>
                  <a:pt x="6596832" y="-13518"/>
                  <a:pt x="6729136" y="32230"/>
                  <a:pt x="6994765" y="0"/>
                </a:cubicBezTo>
                <a:cubicBezTo>
                  <a:pt x="7260394" y="-32230"/>
                  <a:pt x="7653986" y="-38213"/>
                  <a:pt x="7876106" y="0"/>
                </a:cubicBezTo>
                <a:cubicBezTo>
                  <a:pt x="8098226" y="38213"/>
                  <a:pt x="8263727" y="17074"/>
                  <a:pt x="8484650" y="0"/>
                </a:cubicBezTo>
                <a:cubicBezTo>
                  <a:pt x="8705573" y="-17074"/>
                  <a:pt x="8949345" y="-23060"/>
                  <a:pt x="9093195" y="0"/>
                </a:cubicBezTo>
                <a:cubicBezTo>
                  <a:pt x="9097022" y="83005"/>
                  <a:pt x="9100927" y="269032"/>
                  <a:pt x="9093195" y="369332"/>
                </a:cubicBezTo>
                <a:cubicBezTo>
                  <a:pt x="8758583" y="340215"/>
                  <a:pt x="8679937" y="401788"/>
                  <a:pt x="8393718" y="369332"/>
                </a:cubicBezTo>
                <a:cubicBezTo>
                  <a:pt x="8107499" y="336876"/>
                  <a:pt x="7836109" y="381609"/>
                  <a:pt x="7694242" y="369332"/>
                </a:cubicBezTo>
                <a:cubicBezTo>
                  <a:pt x="7552375" y="357055"/>
                  <a:pt x="7138890" y="400677"/>
                  <a:pt x="6812901" y="369332"/>
                </a:cubicBezTo>
                <a:cubicBezTo>
                  <a:pt x="6486912" y="337987"/>
                  <a:pt x="6375402" y="360929"/>
                  <a:pt x="6113425" y="369332"/>
                </a:cubicBezTo>
                <a:cubicBezTo>
                  <a:pt x="5851448" y="377735"/>
                  <a:pt x="5884752" y="377304"/>
                  <a:pt x="5686744" y="369332"/>
                </a:cubicBezTo>
                <a:cubicBezTo>
                  <a:pt x="5488736" y="361360"/>
                  <a:pt x="5396272" y="394568"/>
                  <a:pt x="5169132" y="369332"/>
                </a:cubicBezTo>
                <a:cubicBezTo>
                  <a:pt x="4941992" y="344096"/>
                  <a:pt x="4721479" y="383455"/>
                  <a:pt x="4287791" y="369332"/>
                </a:cubicBezTo>
                <a:cubicBezTo>
                  <a:pt x="3854103" y="355209"/>
                  <a:pt x="3803925" y="335516"/>
                  <a:pt x="3588315" y="369332"/>
                </a:cubicBezTo>
                <a:cubicBezTo>
                  <a:pt x="3372705" y="403148"/>
                  <a:pt x="3186903" y="352793"/>
                  <a:pt x="3070702" y="369332"/>
                </a:cubicBezTo>
                <a:cubicBezTo>
                  <a:pt x="2954501" y="385871"/>
                  <a:pt x="2515040" y="387635"/>
                  <a:pt x="2371225" y="369332"/>
                </a:cubicBezTo>
                <a:cubicBezTo>
                  <a:pt x="2227410" y="351029"/>
                  <a:pt x="2113483" y="385810"/>
                  <a:pt x="1944545" y="369332"/>
                </a:cubicBezTo>
                <a:cubicBezTo>
                  <a:pt x="1775607" y="352854"/>
                  <a:pt x="1635273" y="348082"/>
                  <a:pt x="1517864" y="369332"/>
                </a:cubicBezTo>
                <a:cubicBezTo>
                  <a:pt x="1400455" y="390582"/>
                  <a:pt x="1035020" y="387849"/>
                  <a:pt x="818388" y="369332"/>
                </a:cubicBezTo>
                <a:cubicBezTo>
                  <a:pt x="601756" y="350815"/>
                  <a:pt x="403964" y="380464"/>
                  <a:pt x="0" y="369332"/>
                </a:cubicBezTo>
                <a:cubicBezTo>
                  <a:pt x="1925" y="255848"/>
                  <a:pt x="13183" y="150430"/>
                  <a:pt x="0" y="0"/>
                </a:cubicBezTo>
                <a:close/>
              </a:path>
            </a:pathLst>
          </a:custGeom>
          <a:ln>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dk1"/>
          </a:lnRef>
          <a:fillRef idx="1">
            <a:schemeClr val="lt1"/>
          </a:fillRef>
          <a:effectRef idx="0">
            <a:schemeClr val="dk1"/>
          </a:effectRef>
          <a:fontRef idx="minor">
            <a:schemeClr val="dk1"/>
          </a:fontRef>
        </p:style>
        <p:txBody>
          <a:bodyPr wrap="none" rtlCol="0">
            <a:spAutoFit/>
          </a:bodyPr>
          <a:lstStyle/>
          <a:p>
            <a:r>
              <a:rPr lang="en-US" i="1" dirty="0">
                <a:solidFill>
                  <a:srgbClr val="FF0000"/>
                </a:solidFill>
              </a:rPr>
              <a:t>My slide from </a:t>
            </a:r>
            <a:r>
              <a:rPr lang="en-US" b="1" i="1" u="sng" dirty="0">
                <a:solidFill>
                  <a:srgbClr val="FF0000"/>
                </a:solidFill>
              </a:rPr>
              <a:t>3 years ago</a:t>
            </a:r>
            <a:r>
              <a:rPr lang="en-US" i="1" dirty="0">
                <a:solidFill>
                  <a:srgbClr val="FF0000"/>
                </a:solidFill>
              </a:rPr>
              <a:t> doing a guest lecture on ML in space physics here at KTH…</a:t>
            </a:r>
          </a:p>
        </p:txBody>
      </p:sp>
      <p:cxnSp>
        <p:nvCxnSpPr>
          <p:cNvPr id="7" name="Straight Arrow Connector 6">
            <a:extLst>
              <a:ext uri="{FF2B5EF4-FFF2-40B4-BE49-F238E27FC236}">
                <a16:creationId xmlns:a16="http://schemas.microsoft.com/office/drawing/2014/main" id="{F740A771-DB13-DF8B-8944-D74A8E3A3706}"/>
              </a:ext>
            </a:extLst>
          </p:cNvPr>
          <p:cNvCxnSpPr>
            <a:cxnSpLocks/>
          </p:cNvCxnSpPr>
          <p:nvPr/>
        </p:nvCxnSpPr>
        <p:spPr>
          <a:xfrm flipV="1">
            <a:off x="3940935" y="5434885"/>
            <a:ext cx="2781837" cy="970836"/>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29BCD0E9-3CE7-7CB3-5085-A341B7266553}"/>
              </a:ext>
            </a:extLst>
          </p:cNvPr>
          <p:cNvSpPr txBox="1"/>
          <p:nvPr/>
        </p:nvSpPr>
        <p:spPr>
          <a:xfrm>
            <a:off x="922101" y="6221055"/>
            <a:ext cx="3344244" cy="369332"/>
          </a:xfrm>
          <a:prstGeom prst="rect">
            <a:avLst/>
          </a:prstGeom>
          <a:noFill/>
        </p:spPr>
        <p:txBody>
          <a:bodyPr wrap="square">
            <a:spAutoFit/>
          </a:bodyPr>
          <a:lstStyle/>
          <a:p>
            <a:r>
              <a:rPr lang="en-US" dirty="0">
                <a:solidFill>
                  <a:srgbClr val="FF0000"/>
                </a:solidFill>
              </a:rPr>
              <a:t>Somehow we are already here</a:t>
            </a:r>
            <a:endParaRPr lang="en-US" dirty="0"/>
          </a:p>
        </p:txBody>
      </p:sp>
    </p:spTree>
    <p:extLst>
      <p:ext uri="{BB962C8B-B14F-4D97-AF65-F5344CB8AC3E}">
        <p14:creationId xmlns:p14="http://schemas.microsoft.com/office/powerpoint/2010/main" val="216659630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50C437-3333-D553-CA63-325903EFF250}"/>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BF12F078-0603-91EB-DF8C-75AD45570F40}"/>
              </a:ext>
            </a:extLst>
          </p:cNvPr>
          <p:cNvSpPr>
            <a:spLocks noGrp="1"/>
          </p:cNvSpPr>
          <p:nvPr>
            <p:ph type="title"/>
          </p:nvPr>
        </p:nvSpPr>
        <p:spPr>
          <a:xfrm>
            <a:off x="576000" y="207037"/>
            <a:ext cx="11041200" cy="494003"/>
          </a:xfrm>
        </p:spPr>
        <p:txBody>
          <a:bodyPr>
            <a:normAutofit/>
          </a:bodyPr>
          <a:lstStyle/>
          <a:p>
            <a:pPr algn="ctr"/>
            <a:r>
              <a:rPr lang="en-US" dirty="0"/>
              <a:t>Problem: Where is magnetotail reconnection happening?</a:t>
            </a:r>
          </a:p>
        </p:txBody>
      </p:sp>
      <p:pic>
        <p:nvPicPr>
          <p:cNvPr id="3074" name="Picture 2" descr="Explosive Events in the Magnetosphere: Investigating Unusual Substorm in  Earth's Magnetotail">
            <a:extLst>
              <a:ext uri="{FF2B5EF4-FFF2-40B4-BE49-F238E27FC236}">
                <a16:creationId xmlns:a16="http://schemas.microsoft.com/office/drawing/2014/main" id="{A5707E6C-100F-E131-07D9-F84942CF8A6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6684" y="2063832"/>
            <a:ext cx="6271605" cy="3527778"/>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Time series data from the magnetotail reconnection event measured on... |  Download Scientific Diagram">
            <a:extLst>
              <a:ext uri="{FF2B5EF4-FFF2-40B4-BE49-F238E27FC236}">
                <a16:creationId xmlns:a16="http://schemas.microsoft.com/office/drawing/2014/main" id="{7F03F1C3-DD07-5622-1F0D-A222C628DC2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48009" y="972295"/>
            <a:ext cx="4392781" cy="295267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2DA6CA88-C20C-6639-4E05-59278AD42567}"/>
              </a:ext>
            </a:extLst>
          </p:cNvPr>
          <p:cNvSpPr txBox="1"/>
          <p:nvPr/>
        </p:nvSpPr>
        <p:spPr>
          <a:xfrm>
            <a:off x="8671760" y="3581500"/>
            <a:ext cx="1509821" cy="246221"/>
          </a:xfrm>
          <a:prstGeom prst="rect">
            <a:avLst/>
          </a:prstGeom>
          <a:noFill/>
        </p:spPr>
        <p:txBody>
          <a:bodyPr wrap="square">
            <a:spAutoFit/>
          </a:bodyPr>
          <a:lstStyle/>
          <a:p>
            <a:r>
              <a:rPr lang="en-US" sz="1000" dirty="0">
                <a:solidFill>
                  <a:srgbClr val="000000"/>
                </a:solidFill>
              </a:rPr>
              <a:t>Scroeder+2022</a:t>
            </a:r>
          </a:p>
        </p:txBody>
      </p:sp>
      <p:cxnSp>
        <p:nvCxnSpPr>
          <p:cNvPr id="6" name="Straight Arrow Connector 5">
            <a:extLst>
              <a:ext uri="{FF2B5EF4-FFF2-40B4-BE49-F238E27FC236}">
                <a16:creationId xmlns:a16="http://schemas.microsoft.com/office/drawing/2014/main" id="{C840D9A9-8486-DAFE-E721-71046317C4A6}"/>
              </a:ext>
            </a:extLst>
          </p:cNvPr>
          <p:cNvCxnSpPr/>
          <p:nvPr/>
        </p:nvCxnSpPr>
        <p:spPr>
          <a:xfrm flipV="1">
            <a:off x="5243992" y="2190307"/>
            <a:ext cx="1879822" cy="1403498"/>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C2B6A974-A080-C90B-5956-5B489ED9BF3D}"/>
              </a:ext>
            </a:extLst>
          </p:cNvPr>
          <p:cNvCxnSpPr>
            <a:cxnSpLocks/>
          </p:cNvCxnSpPr>
          <p:nvPr/>
        </p:nvCxnSpPr>
        <p:spPr>
          <a:xfrm>
            <a:off x="5243992" y="3720280"/>
            <a:ext cx="1704017" cy="853491"/>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C302F814-F40E-D3FA-F159-92C11B546745}"/>
              </a:ext>
            </a:extLst>
          </p:cNvPr>
          <p:cNvSpPr txBox="1"/>
          <p:nvPr/>
        </p:nvSpPr>
        <p:spPr>
          <a:xfrm rot="19393861">
            <a:off x="5379891" y="2373378"/>
            <a:ext cx="1249060" cy="646331"/>
          </a:xfrm>
          <a:prstGeom prst="rect">
            <a:avLst/>
          </a:prstGeom>
          <a:noFill/>
        </p:spPr>
        <p:txBody>
          <a:bodyPr wrap="none" rtlCol="0">
            <a:spAutoFit/>
          </a:bodyPr>
          <a:lstStyle/>
          <a:p>
            <a:pPr algn="ctr"/>
            <a:r>
              <a:rPr lang="en-US" dirty="0">
                <a:solidFill>
                  <a:srgbClr val="FF0000"/>
                </a:solidFill>
              </a:rPr>
              <a:t>“Rare”</a:t>
            </a:r>
          </a:p>
          <a:p>
            <a:r>
              <a:rPr lang="en-US" dirty="0">
                <a:solidFill>
                  <a:srgbClr val="FF0000"/>
                </a:solidFill>
              </a:rPr>
              <a:t>In-situ </a:t>
            </a:r>
            <a:r>
              <a:rPr lang="en-US" dirty="0" err="1">
                <a:solidFill>
                  <a:srgbClr val="FF0000"/>
                </a:solidFill>
              </a:rPr>
              <a:t>obs</a:t>
            </a:r>
            <a:endParaRPr lang="en-US" dirty="0">
              <a:solidFill>
                <a:srgbClr val="FF0000"/>
              </a:solidFill>
            </a:endParaRPr>
          </a:p>
        </p:txBody>
      </p:sp>
      <p:sp>
        <p:nvSpPr>
          <p:cNvPr id="12" name="TextBox 11">
            <a:extLst>
              <a:ext uri="{FF2B5EF4-FFF2-40B4-BE49-F238E27FC236}">
                <a16:creationId xmlns:a16="http://schemas.microsoft.com/office/drawing/2014/main" id="{29E37111-C680-49C2-0C29-2A7FD2F8002A}"/>
              </a:ext>
            </a:extLst>
          </p:cNvPr>
          <p:cNvSpPr txBox="1"/>
          <p:nvPr/>
        </p:nvSpPr>
        <p:spPr>
          <a:xfrm rot="1608274">
            <a:off x="5151132" y="4109326"/>
            <a:ext cx="1402948" cy="646331"/>
          </a:xfrm>
          <a:prstGeom prst="rect">
            <a:avLst/>
          </a:prstGeom>
          <a:noFill/>
        </p:spPr>
        <p:txBody>
          <a:bodyPr wrap="none" rtlCol="0">
            <a:spAutoFit/>
          </a:bodyPr>
          <a:lstStyle/>
          <a:p>
            <a:pPr algn="ctr"/>
            <a:r>
              <a:rPr lang="en-US" dirty="0">
                <a:solidFill>
                  <a:srgbClr val="FF0000"/>
                </a:solidFill>
              </a:rPr>
              <a:t>“Expensive”</a:t>
            </a:r>
          </a:p>
          <a:p>
            <a:pPr algn="ctr"/>
            <a:r>
              <a:rPr lang="en-US" dirty="0">
                <a:solidFill>
                  <a:srgbClr val="FF0000"/>
                </a:solidFill>
              </a:rPr>
              <a:t>Simulations</a:t>
            </a:r>
          </a:p>
        </p:txBody>
      </p:sp>
      <p:pic>
        <p:nvPicPr>
          <p:cNvPr id="13" name="Picture 12">
            <a:extLst>
              <a:ext uri="{FF2B5EF4-FFF2-40B4-BE49-F238E27FC236}">
                <a16:creationId xmlns:a16="http://schemas.microsoft.com/office/drawing/2014/main" id="{CF9F5FAC-1498-A0B7-DEC4-D6CCA928E41F}"/>
              </a:ext>
            </a:extLst>
          </p:cNvPr>
          <p:cNvPicPr>
            <a:picLocks noChangeAspect="1"/>
          </p:cNvPicPr>
          <p:nvPr/>
        </p:nvPicPr>
        <p:blipFill>
          <a:blip r:embed="rId5"/>
          <a:stretch>
            <a:fillRect/>
          </a:stretch>
        </p:blipFill>
        <p:spPr>
          <a:xfrm>
            <a:off x="7416710" y="3924965"/>
            <a:ext cx="4391553" cy="2531242"/>
          </a:xfrm>
          <a:prstGeom prst="rect">
            <a:avLst/>
          </a:prstGeom>
        </p:spPr>
      </p:pic>
      <p:sp>
        <p:nvSpPr>
          <p:cNvPr id="15" name="TextBox 14">
            <a:extLst>
              <a:ext uri="{FF2B5EF4-FFF2-40B4-BE49-F238E27FC236}">
                <a16:creationId xmlns:a16="http://schemas.microsoft.com/office/drawing/2014/main" id="{F68E4991-B3D5-B19E-4D0E-BA42203F3669}"/>
              </a:ext>
            </a:extLst>
          </p:cNvPr>
          <p:cNvSpPr txBox="1"/>
          <p:nvPr/>
        </p:nvSpPr>
        <p:spPr>
          <a:xfrm>
            <a:off x="9196440" y="6395670"/>
            <a:ext cx="6161048" cy="276999"/>
          </a:xfrm>
          <a:prstGeom prst="rect">
            <a:avLst/>
          </a:prstGeom>
          <a:noFill/>
        </p:spPr>
        <p:txBody>
          <a:bodyPr wrap="square">
            <a:spAutoFit/>
          </a:bodyPr>
          <a:lstStyle/>
          <a:p>
            <a:r>
              <a:rPr lang="en-US" sz="1200" dirty="0">
                <a:solidFill>
                  <a:srgbClr val="000000"/>
                </a:solidFill>
              </a:rPr>
              <a:t>NASA's Scientific Visualization Studio</a:t>
            </a:r>
          </a:p>
        </p:txBody>
      </p:sp>
      <p:sp>
        <p:nvSpPr>
          <p:cNvPr id="16" name="TextBox 15">
            <a:extLst>
              <a:ext uri="{FF2B5EF4-FFF2-40B4-BE49-F238E27FC236}">
                <a16:creationId xmlns:a16="http://schemas.microsoft.com/office/drawing/2014/main" id="{4FA69A9E-E384-3F03-B67F-7D4933506471}"/>
              </a:ext>
            </a:extLst>
          </p:cNvPr>
          <p:cNvSpPr txBox="1"/>
          <p:nvPr/>
        </p:nvSpPr>
        <p:spPr>
          <a:xfrm>
            <a:off x="176684" y="5562097"/>
            <a:ext cx="6161048" cy="276999"/>
          </a:xfrm>
          <a:prstGeom prst="rect">
            <a:avLst/>
          </a:prstGeom>
          <a:noFill/>
        </p:spPr>
        <p:txBody>
          <a:bodyPr wrap="square">
            <a:spAutoFit/>
          </a:bodyPr>
          <a:lstStyle/>
          <a:p>
            <a:r>
              <a:rPr lang="en-US" sz="1200" dirty="0">
                <a:solidFill>
                  <a:srgbClr val="000000"/>
                </a:solidFill>
              </a:rPr>
              <a:t>Credits: NASA</a:t>
            </a:r>
          </a:p>
        </p:txBody>
      </p:sp>
    </p:spTree>
    <p:extLst>
      <p:ext uri="{BB962C8B-B14F-4D97-AF65-F5344CB8AC3E}">
        <p14:creationId xmlns:p14="http://schemas.microsoft.com/office/powerpoint/2010/main" val="180614479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984EAC-51FC-B662-80B0-7A29856ED959}"/>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AA0F7C8C-A323-F393-56F7-465E23D70266}"/>
              </a:ext>
            </a:extLst>
          </p:cNvPr>
          <p:cNvSpPr>
            <a:spLocks noGrp="1"/>
          </p:cNvSpPr>
          <p:nvPr>
            <p:ph type="title"/>
          </p:nvPr>
        </p:nvSpPr>
        <p:spPr>
          <a:xfrm>
            <a:off x="576000" y="207037"/>
            <a:ext cx="11041200" cy="494003"/>
          </a:xfrm>
        </p:spPr>
        <p:txBody>
          <a:bodyPr>
            <a:normAutofit/>
          </a:bodyPr>
          <a:lstStyle/>
          <a:p>
            <a:pPr algn="ctr"/>
            <a:r>
              <a:rPr lang="en-US" dirty="0"/>
              <a:t>Solution: Data mining and multiple </a:t>
            </a:r>
            <a:r>
              <a:rPr lang="en-US" dirty="0" err="1"/>
              <a:t>datsets</a:t>
            </a:r>
            <a:endParaRPr lang="en-US" dirty="0"/>
          </a:p>
        </p:txBody>
      </p:sp>
      <p:pic>
        <p:nvPicPr>
          <p:cNvPr id="2" name="Picture 1">
            <a:extLst>
              <a:ext uri="{FF2B5EF4-FFF2-40B4-BE49-F238E27FC236}">
                <a16:creationId xmlns:a16="http://schemas.microsoft.com/office/drawing/2014/main" id="{E6DC45D1-C6B0-CA2E-6868-7BE1B7C7354B}"/>
              </a:ext>
            </a:extLst>
          </p:cNvPr>
          <p:cNvPicPr>
            <a:picLocks noChangeAspect="1"/>
          </p:cNvPicPr>
          <p:nvPr/>
        </p:nvPicPr>
        <p:blipFill>
          <a:blip r:embed="rId3"/>
          <a:stretch>
            <a:fillRect/>
          </a:stretch>
        </p:blipFill>
        <p:spPr>
          <a:xfrm>
            <a:off x="207094" y="3189595"/>
            <a:ext cx="3992141" cy="2804003"/>
          </a:xfrm>
          <a:prstGeom prst="rect">
            <a:avLst/>
          </a:prstGeom>
        </p:spPr>
      </p:pic>
      <p:sp>
        <p:nvSpPr>
          <p:cNvPr id="3" name="TextBox 2">
            <a:extLst>
              <a:ext uri="{FF2B5EF4-FFF2-40B4-BE49-F238E27FC236}">
                <a16:creationId xmlns:a16="http://schemas.microsoft.com/office/drawing/2014/main" id="{819179E6-E2AA-8460-5D71-17EE9901C97F}"/>
              </a:ext>
            </a:extLst>
          </p:cNvPr>
          <p:cNvSpPr txBox="1"/>
          <p:nvPr/>
        </p:nvSpPr>
        <p:spPr>
          <a:xfrm>
            <a:off x="756604" y="5942355"/>
            <a:ext cx="2797561" cy="276999"/>
          </a:xfrm>
          <a:prstGeom prst="rect">
            <a:avLst/>
          </a:prstGeom>
          <a:noFill/>
        </p:spPr>
        <p:txBody>
          <a:bodyPr wrap="none" rtlCol="0">
            <a:spAutoFit/>
          </a:bodyPr>
          <a:lstStyle/>
          <a:p>
            <a:r>
              <a:rPr lang="en-US" sz="1200" dirty="0">
                <a:solidFill>
                  <a:srgbClr val="000000"/>
                </a:solidFill>
              </a:rPr>
              <a:t>Credits: </a:t>
            </a:r>
            <a:r>
              <a:rPr lang="en-US" sz="1200" dirty="0" err="1">
                <a:solidFill>
                  <a:srgbClr val="000000"/>
                </a:solidFill>
              </a:rPr>
              <a:t>Sitnov</a:t>
            </a:r>
            <a:r>
              <a:rPr lang="en-US" sz="1200" dirty="0">
                <a:solidFill>
                  <a:srgbClr val="000000"/>
                </a:solidFill>
              </a:rPr>
              <a:t> &amp; Stephens (APL/JHU)</a:t>
            </a:r>
          </a:p>
        </p:txBody>
      </p:sp>
      <p:pic>
        <p:nvPicPr>
          <p:cNvPr id="5" name="Picture 4">
            <a:extLst>
              <a:ext uri="{FF2B5EF4-FFF2-40B4-BE49-F238E27FC236}">
                <a16:creationId xmlns:a16="http://schemas.microsoft.com/office/drawing/2014/main" id="{F1ED2742-6286-F4A2-A0BB-F6080041A321}"/>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1276680" y="979099"/>
            <a:ext cx="4149751" cy="2449901"/>
          </a:xfrm>
          <a:prstGeom prst="rect">
            <a:avLst/>
          </a:prstGeom>
        </p:spPr>
      </p:pic>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677EB469-8D9A-D9B9-E287-C398256927D8}"/>
                  </a:ext>
                </a:extLst>
              </p:cNvPr>
              <p:cNvSpPr txBox="1"/>
              <p:nvPr/>
            </p:nvSpPr>
            <p:spPr>
              <a:xfrm>
                <a:off x="544579" y="1615854"/>
                <a:ext cx="1556824" cy="738664"/>
              </a:xfrm>
              <a:prstGeom prst="rect">
                <a:avLst/>
              </a:prstGeom>
              <a:noFill/>
              <a:ln w="19050">
                <a:noFill/>
              </a:ln>
            </p:spPr>
            <p:txBody>
              <a:bodyPr wrap="square" rtlCol="0">
                <a:spAutoFit/>
              </a:bodyPr>
              <a:lstStyle/>
              <a:p>
                <a:pPr algn="ctr"/>
                <a:r>
                  <a:rPr lang="en-US" sz="1400" dirty="0">
                    <a:solidFill>
                      <a:srgbClr val="000000"/>
                    </a:solidFill>
                  </a:rPr>
                  <a:t>Substorm Index (</a:t>
                </a:r>
                <a14:m>
                  <m:oMath xmlns:m="http://schemas.openxmlformats.org/officeDocument/2006/math">
                    <m:r>
                      <a:rPr lang="en-US" sz="1400" b="0" i="1" smtClean="0">
                        <a:solidFill>
                          <a:srgbClr val="000000"/>
                        </a:solidFill>
                        <a:latin typeface="Cambria Math" panose="02040503050406030204" pitchFamily="18" charset="0"/>
                      </a:rPr>
                      <m:t>𝐴𝐿</m:t>
                    </m:r>
                  </m:oMath>
                </a14:m>
                <a:r>
                  <a:rPr lang="en-US" sz="1400" dirty="0">
                    <a:solidFill>
                      <a:srgbClr val="000000"/>
                    </a:solidFill>
                  </a:rPr>
                  <a:t> or </a:t>
                </a:r>
                <a14:m>
                  <m:oMath xmlns:m="http://schemas.openxmlformats.org/officeDocument/2006/math">
                    <m:r>
                      <a:rPr lang="en-US" sz="1400" b="0" i="1" smtClean="0">
                        <a:solidFill>
                          <a:srgbClr val="000000"/>
                        </a:solidFill>
                        <a:latin typeface="Cambria Math" panose="02040503050406030204" pitchFamily="18" charset="0"/>
                      </a:rPr>
                      <m:t>𝑆𝑀𝐿</m:t>
                    </m:r>
                  </m:oMath>
                </a14:m>
                <a:r>
                  <a:rPr lang="en-US" sz="1400" dirty="0">
                    <a:solidFill>
                      <a:srgbClr val="000000"/>
                    </a:solidFill>
                  </a:rPr>
                  <a:t>) &amp; Time-derivative</a:t>
                </a:r>
              </a:p>
            </p:txBody>
          </p:sp>
        </mc:Choice>
        <mc:Fallback xmlns="">
          <p:sp>
            <p:nvSpPr>
              <p:cNvPr id="7" name="TextBox 6">
                <a:extLst>
                  <a:ext uri="{FF2B5EF4-FFF2-40B4-BE49-F238E27FC236}">
                    <a16:creationId xmlns:a16="http://schemas.microsoft.com/office/drawing/2014/main" id="{677EB469-8D9A-D9B9-E287-C398256927D8}"/>
                  </a:ext>
                </a:extLst>
              </p:cNvPr>
              <p:cNvSpPr txBox="1">
                <a:spLocks noRot="1" noChangeAspect="1" noMove="1" noResize="1" noEditPoints="1" noAdjustHandles="1" noChangeArrowheads="1" noChangeShapeType="1" noTextEdit="1"/>
              </p:cNvSpPr>
              <p:nvPr/>
            </p:nvSpPr>
            <p:spPr>
              <a:xfrm>
                <a:off x="544579" y="1615854"/>
                <a:ext cx="1556824" cy="738664"/>
              </a:xfrm>
              <a:prstGeom prst="rect">
                <a:avLst/>
              </a:prstGeom>
              <a:blipFill>
                <a:blip r:embed="rId5"/>
                <a:stretch>
                  <a:fillRect t="-1695" b="-6780"/>
                </a:stretch>
              </a:blipFill>
              <a:ln w="19050">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2B1A2CD8-2729-7D65-DCF5-EED7DF3E724D}"/>
                  </a:ext>
                </a:extLst>
              </p:cNvPr>
              <p:cNvSpPr txBox="1"/>
              <p:nvPr/>
            </p:nvSpPr>
            <p:spPr>
              <a:xfrm>
                <a:off x="4484892" y="2354518"/>
                <a:ext cx="1556824" cy="738664"/>
              </a:xfrm>
              <a:prstGeom prst="rect">
                <a:avLst/>
              </a:prstGeom>
              <a:noFill/>
              <a:ln w="19050">
                <a:noFill/>
              </a:ln>
            </p:spPr>
            <p:txBody>
              <a:bodyPr wrap="square" rtlCol="0">
                <a:spAutoFit/>
              </a:bodyPr>
              <a:lstStyle/>
              <a:p>
                <a:pPr algn="ctr"/>
                <a:r>
                  <a:rPr lang="en-US" sz="1400" dirty="0">
                    <a:solidFill>
                      <a:srgbClr val="000000"/>
                    </a:solidFill>
                  </a:rPr>
                  <a:t>Storm Index (</a:t>
                </a:r>
                <a14:m>
                  <m:oMath xmlns:m="http://schemas.openxmlformats.org/officeDocument/2006/math">
                    <m:r>
                      <a:rPr lang="en-US" sz="1400" b="0" i="1" smtClean="0">
                        <a:solidFill>
                          <a:srgbClr val="000000"/>
                        </a:solidFill>
                        <a:latin typeface="Cambria Math" panose="02040503050406030204" pitchFamily="18" charset="0"/>
                      </a:rPr>
                      <m:t>𝑆𝑦𝑚𝐻</m:t>
                    </m:r>
                  </m:oMath>
                </a14:m>
                <a:r>
                  <a:rPr lang="en-US" sz="1400" dirty="0">
                    <a:solidFill>
                      <a:srgbClr val="000000"/>
                    </a:solidFill>
                  </a:rPr>
                  <a:t> or </a:t>
                </a:r>
                <a14:m>
                  <m:oMath xmlns:m="http://schemas.openxmlformats.org/officeDocument/2006/math">
                    <m:r>
                      <a:rPr lang="en-US" sz="1400" b="0" i="1" smtClean="0">
                        <a:solidFill>
                          <a:srgbClr val="000000"/>
                        </a:solidFill>
                        <a:latin typeface="Cambria Math" panose="02040503050406030204" pitchFamily="18" charset="0"/>
                      </a:rPr>
                      <m:t>𝑆𝑀𝑅</m:t>
                    </m:r>
                  </m:oMath>
                </a14:m>
                <a:r>
                  <a:rPr lang="en-US" sz="1400" dirty="0">
                    <a:solidFill>
                      <a:srgbClr val="000000"/>
                    </a:solidFill>
                  </a:rPr>
                  <a:t>) &amp; Time-derivative</a:t>
                </a:r>
              </a:p>
            </p:txBody>
          </p:sp>
        </mc:Choice>
        <mc:Fallback xmlns="">
          <p:sp>
            <p:nvSpPr>
              <p:cNvPr id="8" name="TextBox 7">
                <a:extLst>
                  <a:ext uri="{FF2B5EF4-FFF2-40B4-BE49-F238E27FC236}">
                    <a16:creationId xmlns:a16="http://schemas.microsoft.com/office/drawing/2014/main" id="{2B1A2CD8-2729-7D65-DCF5-EED7DF3E724D}"/>
                  </a:ext>
                </a:extLst>
              </p:cNvPr>
              <p:cNvSpPr txBox="1">
                <a:spLocks noRot="1" noChangeAspect="1" noMove="1" noResize="1" noEditPoints="1" noAdjustHandles="1" noChangeArrowheads="1" noChangeShapeType="1" noTextEdit="1"/>
              </p:cNvSpPr>
              <p:nvPr/>
            </p:nvSpPr>
            <p:spPr>
              <a:xfrm>
                <a:off x="4484892" y="2354518"/>
                <a:ext cx="1556824" cy="738664"/>
              </a:xfrm>
              <a:prstGeom prst="rect">
                <a:avLst/>
              </a:prstGeom>
              <a:blipFill>
                <a:blip r:embed="rId6"/>
                <a:stretch>
                  <a:fillRect l="-1626" t="-1695" r="-1626" b="-6780"/>
                </a:stretch>
              </a:blipFill>
              <a:ln w="19050">
                <a:noFill/>
              </a:ln>
            </p:spPr>
            <p:txBody>
              <a:bodyPr/>
              <a:lstStyle/>
              <a:p>
                <a:r>
                  <a:rPr lang="en-US">
                    <a:noFill/>
                  </a:rPr>
                  <a:t> </a:t>
                </a:r>
              </a:p>
            </p:txBody>
          </p:sp>
        </mc:Fallback>
      </mc:AlternateContent>
      <p:sp>
        <p:nvSpPr>
          <p:cNvPr id="9" name="TextBox 8">
            <a:extLst>
              <a:ext uri="{FF2B5EF4-FFF2-40B4-BE49-F238E27FC236}">
                <a16:creationId xmlns:a16="http://schemas.microsoft.com/office/drawing/2014/main" id="{9D178ADD-E152-3231-1DE3-D03E75916D94}"/>
              </a:ext>
            </a:extLst>
          </p:cNvPr>
          <p:cNvSpPr txBox="1"/>
          <p:nvPr/>
        </p:nvSpPr>
        <p:spPr>
          <a:xfrm>
            <a:off x="709518" y="2440619"/>
            <a:ext cx="1134323" cy="523220"/>
          </a:xfrm>
          <a:prstGeom prst="rect">
            <a:avLst/>
          </a:prstGeom>
          <a:noFill/>
          <a:ln w="19050">
            <a:noFill/>
          </a:ln>
        </p:spPr>
        <p:txBody>
          <a:bodyPr wrap="square" rtlCol="0">
            <a:spAutoFit/>
          </a:bodyPr>
          <a:lstStyle/>
          <a:p>
            <a:pPr algn="ctr"/>
            <a:r>
              <a:rPr lang="en-US" sz="1400" dirty="0">
                <a:solidFill>
                  <a:srgbClr val="000000"/>
                </a:solidFill>
              </a:rPr>
              <a:t>Solar wind electric field</a:t>
            </a:r>
          </a:p>
        </p:txBody>
      </p:sp>
      <p:cxnSp>
        <p:nvCxnSpPr>
          <p:cNvPr id="10" name="Straight Arrow Connector 9">
            <a:extLst>
              <a:ext uri="{FF2B5EF4-FFF2-40B4-BE49-F238E27FC236}">
                <a16:creationId xmlns:a16="http://schemas.microsoft.com/office/drawing/2014/main" id="{F0B673A0-8549-770C-4440-DBA8987AD299}"/>
              </a:ext>
            </a:extLst>
          </p:cNvPr>
          <p:cNvCxnSpPr>
            <a:cxnSpLocks/>
          </p:cNvCxnSpPr>
          <p:nvPr/>
        </p:nvCxnSpPr>
        <p:spPr>
          <a:xfrm flipV="1">
            <a:off x="2032782" y="1672972"/>
            <a:ext cx="729807" cy="122844"/>
          </a:xfrm>
          <a:prstGeom prst="straightConnector1">
            <a:avLst/>
          </a:prstGeom>
          <a:ln w="15875">
            <a:solidFill>
              <a:srgbClr val="FF40FF"/>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C7DBA00A-500E-361F-7746-D5D2BDB330CF}"/>
              </a:ext>
            </a:extLst>
          </p:cNvPr>
          <p:cNvCxnSpPr>
            <a:cxnSpLocks/>
          </p:cNvCxnSpPr>
          <p:nvPr/>
        </p:nvCxnSpPr>
        <p:spPr>
          <a:xfrm>
            <a:off x="2032782" y="1795816"/>
            <a:ext cx="245206" cy="57118"/>
          </a:xfrm>
          <a:prstGeom prst="straightConnector1">
            <a:avLst/>
          </a:prstGeom>
          <a:ln w="15875">
            <a:solidFill>
              <a:srgbClr val="FF40FF"/>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D03382E8-737D-C486-94D3-0A576BBE7031}"/>
              </a:ext>
            </a:extLst>
          </p:cNvPr>
          <p:cNvCxnSpPr>
            <a:cxnSpLocks/>
          </p:cNvCxnSpPr>
          <p:nvPr/>
        </p:nvCxnSpPr>
        <p:spPr>
          <a:xfrm flipV="1">
            <a:off x="1809531" y="2401872"/>
            <a:ext cx="601472" cy="260556"/>
          </a:xfrm>
          <a:prstGeom prst="straightConnector1">
            <a:avLst/>
          </a:prstGeom>
          <a:ln w="15875">
            <a:solidFill>
              <a:srgbClr val="FF40FF"/>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DFFDED2E-A77A-F997-255E-9A99A312BCE2}"/>
              </a:ext>
            </a:extLst>
          </p:cNvPr>
          <p:cNvCxnSpPr>
            <a:cxnSpLocks/>
          </p:cNvCxnSpPr>
          <p:nvPr/>
        </p:nvCxnSpPr>
        <p:spPr>
          <a:xfrm flipH="1">
            <a:off x="3749040" y="2532150"/>
            <a:ext cx="888252" cy="191700"/>
          </a:xfrm>
          <a:prstGeom prst="straightConnector1">
            <a:avLst/>
          </a:prstGeom>
          <a:ln w="15875">
            <a:solidFill>
              <a:srgbClr val="FF40FF"/>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E3F2BF39-5CA2-8306-DAE8-885DF2004BFF}"/>
              </a:ext>
            </a:extLst>
          </p:cNvPr>
          <p:cNvCxnSpPr>
            <a:cxnSpLocks/>
          </p:cNvCxnSpPr>
          <p:nvPr/>
        </p:nvCxnSpPr>
        <p:spPr>
          <a:xfrm flipH="1">
            <a:off x="4323470" y="2532150"/>
            <a:ext cx="313822" cy="0"/>
          </a:xfrm>
          <a:prstGeom prst="straightConnector1">
            <a:avLst/>
          </a:prstGeom>
          <a:ln w="15875">
            <a:solidFill>
              <a:srgbClr val="FF40FF"/>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42EBB3CF-2C36-AB92-3279-038BD60ECD44}"/>
              </a:ext>
            </a:extLst>
          </p:cNvPr>
          <p:cNvSpPr txBox="1"/>
          <p:nvPr/>
        </p:nvSpPr>
        <p:spPr>
          <a:xfrm>
            <a:off x="6041716" y="835556"/>
            <a:ext cx="6016283" cy="707886"/>
          </a:xfrm>
          <a:prstGeom prst="rect">
            <a:avLst/>
          </a:prstGeom>
          <a:noFill/>
          <a:ln w="44450">
            <a:solidFill>
              <a:srgbClr val="FFC000"/>
            </a:solidFill>
          </a:ln>
        </p:spPr>
        <p:txBody>
          <a:bodyPr wrap="square" rtlCol="0">
            <a:spAutoFit/>
          </a:bodyPr>
          <a:lstStyle/>
          <a:p>
            <a:pPr algn="ctr"/>
            <a:r>
              <a:rPr lang="en-US" sz="2000" b="1" dirty="0">
                <a:solidFill>
                  <a:srgbClr val="000000"/>
                </a:solidFill>
              </a:rPr>
              <a:t>Motivation</a:t>
            </a:r>
            <a:r>
              <a:rPr lang="en-US" sz="2000" dirty="0">
                <a:solidFill>
                  <a:srgbClr val="000000"/>
                </a:solidFill>
              </a:rPr>
              <a:t>: Allow the </a:t>
            </a:r>
            <a:r>
              <a:rPr lang="en-US" sz="2000" b="1" dirty="0">
                <a:solidFill>
                  <a:srgbClr val="000000"/>
                </a:solidFill>
              </a:rPr>
              <a:t>data</a:t>
            </a:r>
            <a:r>
              <a:rPr lang="en-US" sz="2000" dirty="0">
                <a:solidFill>
                  <a:srgbClr val="000000"/>
                </a:solidFill>
              </a:rPr>
              <a:t> dictate the </a:t>
            </a:r>
            <a:r>
              <a:rPr lang="en-US" sz="2000" b="1" dirty="0">
                <a:solidFill>
                  <a:srgbClr val="000000"/>
                </a:solidFill>
              </a:rPr>
              <a:t>morphology</a:t>
            </a:r>
            <a:r>
              <a:rPr lang="en-US" sz="2000" dirty="0">
                <a:solidFill>
                  <a:srgbClr val="000000"/>
                </a:solidFill>
              </a:rPr>
              <a:t> and </a:t>
            </a:r>
            <a:r>
              <a:rPr lang="en-US" sz="2000" b="1" dirty="0">
                <a:solidFill>
                  <a:srgbClr val="000000"/>
                </a:solidFill>
              </a:rPr>
              <a:t>time evolution </a:t>
            </a:r>
            <a:r>
              <a:rPr lang="en-US" sz="2000" dirty="0">
                <a:solidFill>
                  <a:srgbClr val="000000"/>
                </a:solidFill>
              </a:rPr>
              <a:t>(</a:t>
            </a:r>
            <a:r>
              <a:rPr lang="en-US" sz="2000" b="1" dirty="0">
                <a:solidFill>
                  <a:srgbClr val="000000"/>
                </a:solidFill>
              </a:rPr>
              <a:t>not</a:t>
            </a:r>
            <a:r>
              <a:rPr lang="en-US" sz="2000" dirty="0">
                <a:solidFill>
                  <a:srgbClr val="000000"/>
                </a:solidFill>
              </a:rPr>
              <a:t> predefined functions)</a:t>
            </a:r>
          </a:p>
        </p:txBody>
      </p:sp>
      <p:grpSp>
        <p:nvGrpSpPr>
          <p:cNvPr id="55" name="Group 54">
            <a:extLst>
              <a:ext uri="{FF2B5EF4-FFF2-40B4-BE49-F238E27FC236}">
                <a16:creationId xmlns:a16="http://schemas.microsoft.com/office/drawing/2014/main" id="{16C67B0A-8478-8068-C0ED-5F3D17393AA3}"/>
              </a:ext>
            </a:extLst>
          </p:cNvPr>
          <p:cNvGrpSpPr/>
          <p:nvPr/>
        </p:nvGrpSpPr>
        <p:grpSpPr>
          <a:xfrm>
            <a:off x="6051800" y="2025072"/>
            <a:ext cx="6134145" cy="3997372"/>
            <a:chOff x="6818972" y="1708994"/>
            <a:chExt cx="5073034" cy="3305889"/>
          </a:xfrm>
        </p:grpSpPr>
        <p:grpSp>
          <p:nvGrpSpPr>
            <p:cNvPr id="16" name="Group 15">
              <a:extLst>
                <a:ext uri="{FF2B5EF4-FFF2-40B4-BE49-F238E27FC236}">
                  <a16:creationId xmlns:a16="http://schemas.microsoft.com/office/drawing/2014/main" id="{B7AE58AE-9A78-7762-0F7F-900DFB63DD15}"/>
                </a:ext>
              </a:extLst>
            </p:cNvPr>
            <p:cNvGrpSpPr/>
            <p:nvPr/>
          </p:nvGrpSpPr>
          <p:grpSpPr>
            <a:xfrm>
              <a:off x="6818972" y="1708994"/>
              <a:ext cx="5073034" cy="3305889"/>
              <a:chOff x="49691" y="-701469"/>
              <a:chExt cx="10567136" cy="7217395"/>
            </a:xfrm>
          </p:grpSpPr>
          <p:pic>
            <p:nvPicPr>
              <p:cNvPr id="18" name="Picture 17">
                <a:extLst>
                  <a:ext uri="{FF2B5EF4-FFF2-40B4-BE49-F238E27FC236}">
                    <a16:creationId xmlns:a16="http://schemas.microsoft.com/office/drawing/2014/main" id="{3673AD03-4D52-F0F4-13B0-BD44BCB99EC3}"/>
                  </a:ext>
                </a:extLst>
              </p:cNvPr>
              <p:cNvPicPr>
                <a:picLocks noChangeAspect="1"/>
              </p:cNvPicPr>
              <p:nvPr/>
            </p:nvPicPr>
            <p:blipFill>
              <a:blip r:embed="rId7"/>
              <a:stretch>
                <a:fillRect/>
              </a:stretch>
            </p:blipFill>
            <p:spPr>
              <a:xfrm>
                <a:off x="585802" y="3054090"/>
                <a:ext cx="9683347" cy="3461836"/>
              </a:xfrm>
              <a:prstGeom prst="rect">
                <a:avLst/>
              </a:prstGeom>
            </p:spPr>
          </p:pic>
          <p:pic>
            <p:nvPicPr>
              <p:cNvPr id="19" name="Picture 18">
                <a:extLst>
                  <a:ext uri="{FF2B5EF4-FFF2-40B4-BE49-F238E27FC236}">
                    <a16:creationId xmlns:a16="http://schemas.microsoft.com/office/drawing/2014/main" id="{209F5B54-E7C1-D8CC-AA6B-C2D0FD482B46}"/>
                  </a:ext>
                </a:extLst>
              </p:cNvPr>
              <p:cNvPicPr>
                <a:picLocks noChangeAspect="1"/>
              </p:cNvPicPr>
              <p:nvPr/>
            </p:nvPicPr>
            <p:blipFill>
              <a:blip r:embed="rId8"/>
              <a:stretch>
                <a:fillRect/>
              </a:stretch>
            </p:blipFill>
            <p:spPr>
              <a:xfrm>
                <a:off x="49691" y="-686314"/>
                <a:ext cx="5517052" cy="3359143"/>
              </a:xfrm>
              <a:prstGeom prst="rect">
                <a:avLst/>
              </a:prstGeom>
            </p:spPr>
          </p:pic>
          <p:sp>
            <p:nvSpPr>
              <p:cNvPr id="26" name="Oval 25">
                <a:extLst>
                  <a:ext uri="{FF2B5EF4-FFF2-40B4-BE49-F238E27FC236}">
                    <a16:creationId xmlns:a16="http://schemas.microsoft.com/office/drawing/2014/main" id="{A0828B00-460C-0965-AB48-AAEA4C9320EF}"/>
                  </a:ext>
                </a:extLst>
              </p:cNvPr>
              <p:cNvSpPr/>
              <p:nvPr/>
            </p:nvSpPr>
            <p:spPr>
              <a:xfrm>
                <a:off x="3872749" y="382996"/>
                <a:ext cx="73990" cy="83291"/>
              </a:xfrm>
              <a:prstGeom prst="ellips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grpSp>
            <p:nvGrpSpPr>
              <p:cNvPr id="27" name="Group 26">
                <a:extLst>
                  <a:ext uri="{FF2B5EF4-FFF2-40B4-BE49-F238E27FC236}">
                    <a16:creationId xmlns:a16="http://schemas.microsoft.com/office/drawing/2014/main" id="{12239702-BD69-7A20-A73A-5C5EBCA1036A}"/>
                  </a:ext>
                </a:extLst>
              </p:cNvPr>
              <p:cNvGrpSpPr/>
              <p:nvPr/>
            </p:nvGrpSpPr>
            <p:grpSpPr>
              <a:xfrm>
                <a:off x="5515602" y="-701469"/>
                <a:ext cx="5101225" cy="3286957"/>
                <a:chOff x="855946" y="1296357"/>
                <a:chExt cx="5181600" cy="3213100"/>
              </a:xfrm>
            </p:grpSpPr>
            <p:pic>
              <p:nvPicPr>
                <p:cNvPr id="28" name="Picture 27">
                  <a:extLst>
                    <a:ext uri="{FF2B5EF4-FFF2-40B4-BE49-F238E27FC236}">
                      <a16:creationId xmlns:a16="http://schemas.microsoft.com/office/drawing/2014/main" id="{065AA1D8-4A67-F0C1-404E-05D56908B859}"/>
                    </a:ext>
                  </a:extLst>
                </p:cNvPr>
                <p:cNvPicPr>
                  <a:picLocks noChangeAspect="1"/>
                </p:cNvPicPr>
                <p:nvPr/>
              </p:nvPicPr>
              <p:blipFill>
                <a:blip r:embed="rId9"/>
                <a:stretch>
                  <a:fillRect/>
                </a:stretch>
              </p:blipFill>
              <p:spPr>
                <a:xfrm>
                  <a:off x="855946" y="1296357"/>
                  <a:ext cx="5181600" cy="3213100"/>
                </a:xfrm>
                <a:prstGeom prst="rect">
                  <a:avLst/>
                </a:prstGeom>
              </p:spPr>
            </p:pic>
            <p:sp>
              <p:nvSpPr>
                <p:cNvPr id="29" name="Oval 28">
                  <a:extLst>
                    <a:ext uri="{FF2B5EF4-FFF2-40B4-BE49-F238E27FC236}">
                      <a16:creationId xmlns:a16="http://schemas.microsoft.com/office/drawing/2014/main" id="{0B9B9DEB-2B62-39B3-8CCE-DE5BC5019D9B}"/>
                    </a:ext>
                  </a:extLst>
                </p:cNvPr>
                <p:cNvSpPr/>
                <p:nvPr/>
              </p:nvSpPr>
              <p:spPr>
                <a:xfrm>
                  <a:off x="4496844" y="2852802"/>
                  <a:ext cx="75156" cy="81419"/>
                </a:xfrm>
                <a:prstGeom prst="ellips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cxnSp>
              <p:nvCxnSpPr>
                <p:cNvPr id="30" name="Straight Connector 29">
                  <a:extLst>
                    <a:ext uri="{FF2B5EF4-FFF2-40B4-BE49-F238E27FC236}">
                      <a16:creationId xmlns:a16="http://schemas.microsoft.com/office/drawing/2014/main" id="{2372D5A1-0EF7-DAF0-3E12-FDB219259CE6}"/>
                    </a:ext>
                  </a:extLst>
                </p:cNvPr>
                <p:cNvCxnSpPr/>
                <p:nvPr/>
              </p:nvCxnSpPr>
              <p:spPr>
                <a:xfrm>
                  <a:off x="2260948" y="2768252"/>
                  <a:ext cx="3075140" cy="156575"/>
                </a:xfrm>
                <a:prstGeom prst="line">
                  <a:avLst/>
                </a:prstGeom>
                <a:ln w="19050">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grpSp>
        </p:grpSp>
        <p:sp>
          <p:nvSpPr>
            <p:cNvPr id="47" name="TextBox 46">
              <a:extLst>
                <a:ext uri="{FF2B5EF4-FFF2-40B4-BE49-F238E27FC236}">
                  <a16:creationId xmlns:a16="http://schemas.microsoft.com/office/drawing/2014/main" id="{BA31D2E8-493C-9644-B249-B6A7BEC89FC2}"/>
                </a:ext>
              </a:extLst>
            </p:cNvPr>
            <p:cNvSpPr txBox="1"/>
            <p:nvPr/>
          </p:nvSpPr>
          <p:spPr>
            <a:xfrm>
              <a:off x="7150134" y="3495919"/>
              <a:ext cx="1010213" cy="307777"/>
            </a:xfrm>
            <a:prstGeom prst="rect">
              <a:avLst/>
            </a:prstGeom>
            <a:noFill/>
          </p:spPr>
          <p:txBody>
            <a:bodyPr wrap="none" rtlCol="0">
              <a:spAutoFit/>
            </a:bodyPr>
            <a:lstStyle/>
            <a:p>
              <a:r>
                <a:rPr lang="en-US" sz="1400" dirty="0">
                  <a:solidFill>
                    <a:srgbClr val="000000"/>
                  </a:solidFill>
                </a:rPr>
                <a:t>Meridional</a:t>
              </a:r>
              <a:endParaRPr lang="en-US" dirty="0">
                <a:solidFill>
                  <a:srgbClr val="000000"/>
                </a:solidFill>
              </a:endParaRPr>
            </a:p>
          </p:txBody>
        </p:sp>
        <p:sp>
          <p:nvSpPr>
            <p:cNvPr id="48" name="TextBox 47">
              <a:extLst>
                <a:ext uri="{FF2B5EF4-FFF2-40B4-BE49-F238E27FC236}">
                  <a16:creationId xmlns:a16="http://schemas.microsoft.com/office/drawing/2014/main" id="{4ADCD299-2B4B-7AD2-CD1F-CD340B2D0611}"/>
                </a:ext>
              </a:extLst>
            </p:cNvPr>
            <p:cNvSpPr txBox="1"/>
            <p:nvPr/>
          </p:nvSpPr>
          <p:spPr>
            <a:xfrm>
              <a:off x="10016211" y="3535543"/>
              <a:ext cx="990977" cy="307777"/>
            </a:xfrm>
            <a:prstGeom prst="rect">
              <a:avLst/>
            </a:prstGeom>
            <a:noFill/>
          </p:spPr>
          <p:txBody>
            <a:bodyPr wrap="none" rtlCol="0">
              <a:spAutoFit/>
            </a:bodyPr>
            <a:lstStyle/>
            <a:p>
              <a:r>
                <a:rPr lang="en-US" sz="1400" dirty="0">
                  <a:solidFill>
                    <a:srgbClr val="000000"/>
                  </a:solidFill>
                </a:rPr>
                <a:t>Equatorial</a:t>
              </a:r>
              <a:endParaRPr lang="en-US" dirty="0">
                <a:solidFill>
                  <a:srgbClr val="000000"/>
                </a:solidFill>
              </a:endParaRPr>
            </a:p>
          </p:txBody>
        </p:sp>
        <p:sp>
          <p:nvSpPr>
            <p:cNvPr id="49" name="TextBox 48">
              <a:extLst>
                <a:ext uri="{FF2B5EF4-FFF2-40B4-BE49-F238E27FC236}">
                  <a16:creationId xmlns:a16="http://schemas.microsoft.com/office/drawing/2014/main" id="{F4DB9933-FAE3-3B19-E1E8-73916F28EC53}"/>
                </a:ext>
              </a:extLst>
            </p:cNvPr>
            <p:cNvSpPr txBox="1"/>
            <p:nvPr/>
          </p:nvSpPr>
          <p:spPr>
            <a:xfrm>
              <a:off x="7557403" y="1752960"/>
              <a:ext cx="1010213" cy="307777"/>
            </a:xfrm>
            <a:prstGeom prst="rect">
              <a:avLst/>
            </a:prstGeom>
            <a:noFill/>
          </p:spPr>
          <p:txBody>
            <a:bodyPr wrap="none" rtlCol="0">
              <a:spAutoFit/>
            </a:bodyPr>
            <a:lstStyle/>
            <a:p>
              <a:r>
                <a:rPr lang="en-US" sz="1400" dirty="0">
                  <a:solidFill>
                    <a:srgbClr val="000000"/>
                  </a:solidFill>
                </a:rPr>
                <a:t>Meridional</a:t>
              </a:r>
              <a:endParaRPr lang="en-US" dirty="0">
                <a:solidFill>
                  <a:srgbClr val="000000"/>
                </a:solidFill>
              </a:endParaRPr>
            </a:p>
          </p:txBody>
        </p:sp>
        <p:sp>
          <p:nvSpPr>
            <p:cNvPr id="50" name="TextBox 49">
              <a:extLst>
                <a:ext uri="{FF2B5EF4-FFF2-40B4-BE49-F238E27FC236}">
                  <a16:creationId xmlns:a16="http://schemas.microsoft.com/office/drawing/2014/main" id="{8B0F872B-B23A-B2E3-B9FF-4856469338EA}"/>
                </a:ext>
              </a:extLst>
            </p:cNvPr>
            <p:cNvSpPr txBox="1"/>
            <p:nvPr/>
          </p:nvSpPr>
          <p:spPr>
            <a:xfrm>
              <a:off x="10423480" y="1792584"/>
              <a:ext cx="990977" cy="307777"/>
            </a:xfrm>
            <a:prstGeom prst="rect">
              <a:avLst/>
            </a:prstGeom>
            <a:noFill/>
          </p:spPr>
          <p:txBody>
            <a:bodyPr wrap="none" rtlCol="0">
              <a:spAutoFit/>
            </a:bodyPr>
            <a:lstStyle/>
            <a:p>
              <a:r>
                <a:rPr lang="en-US" sz="1400" dirty="0">
                  <a:solidFill>
                    <a:srgbClr val="000000"/>
                  </a:solidFill>
                </a:rPr>
                <a:t>Equatorial</a:t>
              </a:r>
              <a:endParaRPr lang="en-US" dirty="0">
                <a:solidFill>
                  <a:srgbClr val="000000"/>
                </a:solidFill>
              </a:endParaRPr>
            </a:p>
          </p:txBody>
        </p:sp>
        <p:sp>
          <p:nvSpPr>
            <p:cNvPr id="51" name="TextBox 50">
              <a:extLst>
                <a:ext uri="{FF2B5EF4-FFF2-40B4-BE49-F238E27FC236}">
                  <a16:creationId xmlns:a16="http://schemas.microsoft.com/office/drawing/2014/main" id="{2FEB8D9E-A5A9-E445-33B4-643A8CFD2E60}"/>
                </a:ext>
              </a:extLst>
            </p:cNvPr>
            <p:cNvSpPr txBox="1"/>
            <p:nvPr/>
          </p:nvSpPr>
          <p:spPr>
            <a:xfrm>
              <a:off x="10440428" y="2363980"/>
              <a:ext cx="553357" cy="400110"/>
            </a:xfrm>
            <a:prstGeom prst="rect">
              <a:avLst/>
            </a:prstGeom>
            <a:noFill/>
          </p:spPr>
          <p:txBody>
            <a:bodyPr wrap="none" rtlCol="0">
              <a:spAutoFit/>
            </a:bodyPr>
            <a:lstStyle/>
            <a:p>
              <a:r>
                <a:rPr lang="en-US" sz="1000" dirty="0">
                  <a:solidFill>
                    <a:srgbClr val="000000"/>
                  </a:solidFill>
                </a:rPr>
                <a:t>DM </a:t>
              </a:r>
            </a:p>
            <a:p>
              <a:r>
                <a:rPr lang="en-US" sz="1000" dirty="0">
                  <a:solidFill>
                    <a:srgbClr val="000000"/>
                  </a:solidFill>
                </a:rPr>
                <a:t>X-Line</a:t>
              </a:r>
            </a:p>
          </p:txBody>
        </p:sp>
        <p:cxnSp>
          <p:nvCxnSpPr>
            <p:cNvPr id="52" name="Straight Arrow Connector 51">
              <a:extLst>
                <a:ext uri="{FF2B5EF4-FFF2-40B4-BE49-F238E27FC236}">
                  <a16:creationId xmlns:a16="http://schemas.microsoft.com/office/drawing/2014/main" id="{825A5B54-2004-D049-5861-70DBEDCFE43B}"/>
                </a:ext>
              </a:extLst>
            </p:cNvPr>
            <p:cNvCxnSpPr>
              <a:endCxn id="51" idx="3"/>
            </p:cNvCxnSpPr>
            <p:nvPr/>
          </p:nvCxnSpPr>
          <p:spPr>
            <a:xfrm flipV="1">
              <a:off x="10790520" y="2564035"/>
              <a:ext cx="203265" cy="241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53" name="TextBox 52">
              <a:extLst>
                <a:ext uri="{FF2B5EF4-FFF2-40B4-BE49-F238E27FC236}">
                  <a16:creationId xmlns:a16="http://schemas.microsoft.com/office/drawing/2014/main" id="{7B295F93-96B9-6214-7E08-E41B8588F8EC}"/>
                </a:ext>
              </a:extLst>
            </p:cNvPr>
            <p:cNvSpPr txBox="1"/>
            <p:nvPr/>
          </p:nvSpPr>
          <p:spPr>
            <a:xfrm>
              <a:off x="9739532" y="4234735"/>
              <a:ext cx="553357" cy="400110"/>
            </a:xfrm>
            <a:prstGeom prst="rect">
              <a:avLst/>
            </a:prstGeom>
            <a:noFill/>
          </p:spPr>
          <p:txBody>
            <a:bodyPr wrap="none" rtlCol="0">
              <a:spAutoFit/>
            </a:bodyPr>
            <a:lstStyle/>
            <a:p>
              <a:r>
                <a:rPr lang="en-US" sz="1000" dirty="0">
                  <a:solidFill>
                    <a:srgbClr val="000000"/>
                  </a:solidFill>
                </a:rPr>
                <a:t>DM </a:t>
              </a:r>
            </a:p>
            <a:p>
              <a:r>
                <a:rPr lang="en-US" sz="1000" dirty="0">
                  <a:solidFill>
                    <a:srgbClr val="000000"/>
                  </a:solidFill>
                </a:rPr>
                <a:t>X-Line</a:t>
              </a:r>
            </a:p>
          </p:txBody>
        </p:sp>
        <p:cxnSp>
          <p:nvCxnSpPr>
            <p:cNvPr id="54" name="Straight Arrow Connector 53">
              <a:extLst>
                <a:ext uri="{FF2B5EF4-FFF2-40B4-BE49-F238E27FC236}">
                  <a16:creationId xmlns:a16="http://schemas.microsoft.com/office/drawing/2014/main" id="{48F976AA-6784-2B88-5C2B-657DE1135E71}"/>
                </a:ext>
              </a:extLst>
            </p:cNvPr>
            <p:cNvCxnSpPr>
              <a:endCxn id="53" idx="3"/>
            </p:cNvCxnSpPr>
            <p:nvPr/>
          </p:nvCxnSpPr>
          <p:spPr>
            <a:xfrm flipV="1">
              <a:off x="10089624" y="4434790"/>
              <a:ext cx="203265" cy="241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grpSp>
      <p:sp>
        <p:nvSpPr>
          <p:cNvPr id="46" name="TextBox 45">
            <a:extLst>
              <a:ext uri="{FF2B5EF4-FFF2-40B4-BE49-F238E27FC236}">
                <a16:creationId xmlns:a16="http://schemas.microsoft.com/office/drawing/2014/main" id="{5E3FB517-ECE9-046F-013D-3B3B2E32CD80}"/>
              </a:ext>
            </a:extLst>
          </p:cNvPr>
          <p:cNvSpPr txBox="1"/>
          <p:nvPr/>
        </p:nvSpPr>
        <p:spPr>
          <a:xfrm>
            <a:off x="7968608" y="3786410"/>
            <a:ext cx="2512226" cy="307777"/>
          </a:xfrm>
          <a:prstGeom prst="rect">
            <a:avLst/>
          </a:prstGeom>
          <a:noFill/>
        </p:spPr>
        <p:txBody>
          <a:bodyPr wrap="none" rtlCol="0">
            <a:spAutoFit/>
          </a:bodyPr>
          <a:lstStyle/>
          <a:p>
            <a:r>
              <a:rPr lang="en-US" sz="1400" b="1" u="sng" dirty="0">
                <a:solidFill>
                  <a:srgbClr val="000000"/>
                </a:solidFill>
              </a:rPr>
              <a:t>Physics Based Simulations</a:t>
            </a:r>
          </a:p>
        </p:txBody>
      </p:sp>
      <p:sp>
        <p:nvSpPr>
          <p:cNvPr id="56" name="TextBox 55">
            <a:extLst>
              <a:ext uri="{FF2B5EF4-FFF2-40B4-BE49-F238E27FC236}">
                <a16:creationId xmlns:a16="http://schemas.microsoft.com/office/drawing/2014/main" id="{AA2C6FCA-BEC3-25E3-9337-814D906006A9}"/>
              </a:ext>
            </a:extLst>
          </p:cNvPr>
          <p:cNvSpPr txBox="1"/>
          <p:nvPr/>
        </p:nvSpPr>
        <p:spPr>
          <a:xfrm>
            <a:off x="8222683" y="1787280"/>
            <a:ext cx="2004075" cy="307777"/>
          </a:xfrm>
          <a:prstGeom prst="rect">
            <a:avLst/>
          </a:prstGeom>
          <a:noFill/>
        </p:spPr>
        <p:txBody>
          <a:bodyPr wrap="none" rtlCol="0">
            <a:spAutoFit/>
          </a:bodyPr>
          <a:lstStyle/>
          <a:p>
            <a:r>
              <a:rPr lang="en-US" sz="1400" b="1" u="sng" dirty="0">
                <a:solidFill>
                  <a:srgbClr val="000000"/>
                </a:solidFill>
              </a:rPr>
              <a:t>Data Driven Modeling</a:t>
            </a:r>
          </a:p>
        </p:txBody>
      </p:sp>
      <p:sp>
        <p:nvSpPr>
          <p:cNvPr id="6" name="TextBox 5">
            <a:extLst>
              <a:ext uri="{FF2B5EF4-FFF2-40B4-BE49-F238E27FC236}">
                <a16:creationId xmlns:a16="http://schemas.microsoft.com/office/drawing/2014/main" id="{3F01C0C8-AA93-BE93-28EB-FEF367083CA5}"/>
              </a:ext>
            </a:extLst>
          </p:cNvPr>
          <p:cNvSpPr txBox="1"/>
          <p:nvPr/>
        </p:nvSpPr>
        <p:spPr>
          <a:xfrm>
            <a:off x="9691803" y="5987345"/>
            <a:ext cx="2386744" cy="276999"/>
          </a:xfrm>
          <a:prstGeom prst="rect">
            <a:avLst/>
          </a:prstGeom>
          <a:noFill/>
        </p:spPr>
        <p:txBody>
          <a:bodyPr wrap="none" rtlCol="0">
            <a:spAutoFit/>
          </a:bodyPr>
          <a:lstStyle/>
          <a:p>
            <a:r>
              <a:rPr lang="en-US" sz="1200" dirty="0">
                <a:solidFill>
                  <a:srgbClr val="000000"/>
                </a:solidFill>
              </a:rPr>
              <a:t>Credits: Arnold Harry (APL/JHU)</a:t>
            </a:r>
          </a:p>
        </p:txBody>
      </p:sp>
      <p:sp>
        <p:nvSpPr>
          <p:cNvPr id="20" name="TextBox 19">
            <a:extLst>
              <a:ext uri="{FF2B5EF4-FFF2-40B4-BE49-F238E27FC236}">
                <a16:creationId xmlns:a16="http://schemas.microsoft.com/office/drawing/2014/main" id="{56A187B4-7CB5-AD9B-6A9D-788F0D3CA95B}"/>
              </a:ext>
            </a:extLst>
          </p:cNvPr>
          <p:cNvSpPr txBox="1"/>
          <p:nvPr/>
        </p:nvSpPr>
        <p:spPr>
          <a:xfrm>
            <a:off x="0" y="6407291"/>
            <a:ext cx="6162540" cy="276999"/>
          </a:xfrm>
          <a:prstGeom prst="rect">
            <a:avLst/>
          </a:prstGeom>
          <a:noFill/>
        </p:spPr>
        <p:txBody>
          <a:bodyPr wrap="square">
            <a:spAutoFit/>
          </a:bodyPr>
          <a:lstStyle/>
          <a:p>
            <a:r>
              <a:rPr lang="en-US" sz="1200" dirty="0">
                <a:solidFill>
                  <a:srgbClr val="000000"/>
                </a:solidFill>
              </a:rPr>
              <a:t>See also: Stephens et al., 2019; </a:t>
            </a:r>
            <a:r>
              <a:rPr lang="en-US" sz="1200" dirty="0" err="1">
                <a:solidFill>
                  <a:srgbClr val="000000"/>
                </a:solidFill>
              </a:rPr>
              <a:t>Sitnov</a:t>
            </a:r>
            <a:r>
              <a:rPr lang="en-US" sz="1200" dirty="0">
                <a:solidFill>
                  <a:srgbClr val="000000"/>
                </a:solidFill>
              </a:rPr>
              <a:t> et al., 2019</a:t>
            </a:r>
          </a:p>
        </p:txBody>
      </p:sp>
    </p:spTree>
    <p:extLst>
      <p:ext uri="{BB962C8B-B14F-4D97-AF65-F5344CB8AC3E}">
        <p14:creationId xmlns:p14="http://schemas.microsoft.com/office/powerpoint/2010/main" val="66389679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stretch>
            <a:fillRect/>
          </a:stretch>
        </p:blipFill>
        <p:spPr>
          <a:xfrm>
            <a:off x="422672" y="1099669"/>
            <a:ext cx="7612856" cy="4487984"/>
          </a:xfrm>
          <a:prstGeom prst="rect">
            <a:avLst/>
          </a:prstGeom>
        </p:spPr>
      </p:pic>
      <p:sp>
        <p:nvSpPr>
          <p:cNvPr id="3" name="Title 2"/>
          <p:cNvSpPr>
            <a:spLocks noGrp="1"/>
          </p:cNvSpPr>
          <p:nvPr>
            <p:ph type="title"/>
          </p:nvPr>
        </p:nvSpPr>
        <p:spPr/>
        <p:txBody>
          <a:bodyPr/>
          <a:lstStyle/>
          <a:p>
            <a:pPr algn="ctr"/>
            <a:r>
              <a:rPr lang="en-US" dirty="0"/>
              <a:t>Physics Informed Machine Learning</a:t>
            </a:r>
            <a:endParaRPr lang="sv-SE" dirty="0"/>
          </a:p>
        </p:txBody>
      </p:sp>
      <p:sp>
        <p:nvSpPr>
          <p:cNvPr id="2" name="TextBox 1">
            <a:extLst>
              <a:ext uri="{FF2B5EF4-FFF2-40B4-BE49-F238E27FC236}">
                <a16:creationId xmlns:a16="http://schemas.microsoft.com/office/drawing/2014/main" id="{21A9902E-AF18-4383-3D79-E78B7E169D00}"/>
              </a:ext>
            </a:extLst>
          </p:cNvPr>
          <p:cNvSpPr txBox="1"/>
          <p:nvPr/>
        </p:nvSpPr>
        <p:spPr>
          <a:xfrm>
            <a:off x="8779407" y="1949596"/>
            <a:ext cx="2989921" cy="4031873"/>
          </a:xfrm>
          <a:prstGeom prst="rect">
            <a:avLst/>
          </a:prstGeom>
          <a:noFill/>
        </p:spPr>
        <p:txBody>
          <a:bodyPr wrap="none" rtlCol="0">
            <a:spAutoFit/>
          </a:bodyPr>
          <a:lstStyle/>
          <a:p>
            <a:r>
              <a:rPr lang="en-US" sz="1600" u="sng" dirty="0">
                <a:solidFill>
                  <a:srgbClr val="000000"/>
                </a:solidFill>
              </a:rPr>
              <a:t>Recent articles/advancements:</a:t>
            </a:r>
          </a:p>
          <a:p>
            <a:endParaRPr lang="en-US" sz="1600" dirty="0">
              <a:solidFill>
                <a:srgbClr val="000000"/>
              </a:solidFill>
            </a:endParaRPr>
          </a:p>
          <a:p>
            <a:r>
              <a:rPr lang="sv-SE" sz="1600" dirty="0">
                <a:solidFill>
                  <a:srgbClr val="000000"/>
                </a:solidFill>
              </a:rPr>
              <a:t>Kawaguchi+2019</a:t>
            </a:r>
          </a:p>
          <a:p>
            <a:r>
              <a:rPr lang="sv-SE" sz="1600" dirty="0" err="1">
                <a:solidFill>
                  <a:srgbClr val="000000"/>
                </a:solidFill>
              </a:rPr>
              <a:t>Raissi</a:t>
            </a:r>
            <a:r>
              <a:rPr lang="sv-SE" sz="1600" dirty="0">
                <a:solidFill>
                  <a:srgbClr val="000000"/>
                </a:solidFill>
              </a:rPr>
              <a:t>+ 2020</a:t>
            </a:r>
            <a:endParaRPr lang="en-US" sz="1600" dirty="0">
              <a:solidFill>
                <a:srgbClr val="000000"/>
              </a:solidFill>
            </a:endParaRPr>
          </a:p>
          <a:p>
            <a:r>
              <a:rPr lang="en-US" sz="1600" dirty="0" err="1">
                <a:solidFill>
                  <a:srgbClr val="000000"/>
                </a:solidFill>
              </a:rPr>
              <a:t>Haghighat</a:t>
            </a:r>
            <a:r>
              <a:rPr lang="en-US" sz="1600" dirty="0">
                <a:solidFill>
                  <a:srgbClr val="000000"/>
                </a:solidFill>
              </a:rPr>
              <a:t>+ 2020</a:t>
            </a:r>
          </a:p>
          <a:p>
            <a:r>
              <a:rPr lang="en-US" sz="1600" dirty="0">
                <a:solidFill>
                  <a:srgbClr val="000000"/>
                </a:solidFill>
              </a:rPr>
              <a:t>Jagtap+ 2020</a:t>
            </a:r>
          </a:p>
          <a:p>
            <a:r>
              <a:rPr lang="en-US" sz="1600" dirty="0">
                <a:solidFill>
                  <a:srgbClr val="000000"/>
                </a:solidFill>
              </a:rPr>
              <a:t>Yang+2020</a:t>
            </a:r>
          </a:p>
          <a:p>
            <a:r>
              <a:rPr lang="en-US" sz="1600" dirty="0">
                <a:solidFill>
                  <a:srgbClr val="000000"/>
                </a:solidFill>
              </a:rPr>
              <a:t>Rao+2020</a:t>
            </a:r>
          </a:p>
          <a:p>
            <a:r>
              <a:rPr lang="en-US" sz="1600" dirty="0">
                <a:solidFill>
                  <a:srgbClr val="000000"/>
                </a:solidFill>
              </a:rPr>
              <a:t>Lu+2021</a:t>
            </a:r>
          </a:p>
          <a:p>
            <a:r>
              <a:rPr lang="en-US" sz="1600" dirty="0">
                <a:solidFill>
                  <a:srgbClr val="000000"/>
                </a:solidFill>
              </a:rPr>
              <a:t>Karniadakis+2021</a:t>
            </a:r>
          </a:p>
          <a:p>
            <a:r>
              <a:rPr lang="en-US" sz="1600" dirty="0">
                <a:solidFill>
                  <a:srgbClr val="000000"/>
                </a:solidFill>
              </a:rPr>
              <a:t>Markidis+2021</a:t>
            </a:r>
          </a:p>
          <a:p>
            <a:r>
              <a:rPr lang="en-US" sz="1600" dirty="0">
                <a:solidFill>
                  <a:srgbClr val="000000"/>
                </a:solidFill>
              </a:rPr>
              <a:t>Kvachki+2023</a:t>
            </a:r>
          </a:p>
          <a:p>
            <a:r>
              <a:rPr lang="en-US" sz="1600" dirty="0">
                <a:solidFill>
                  <a:srgbClr val="000000"/>
                </a:solidFill>
              </a:rPr>
              <a:t>Zhang+2024</a:t>
            </a:r>
          </a:p>
          <a:p>
            <a:r>
              <a:rPr lang="en-US" sz="1600" dirty="0">
                <a:solidFill>
                  <a:srgbClr val="000000"/>
                </a:solidFill>
              </a:rPr>
              <a:t>Cao+2024</a:t>
            </a:r>
          </a:p>
          <a:p>
            <a:endParaRPr lang="en-US" sz="1600" dirty="0">
              <a:solidFill>
                <a:srgbClr val="000000"/>
              </a:solidFill>
            </a:endParaRPr>
          </a:p>
          <a:p>
            <a:endParaRPr lang="en-US" sz="1600" dirty="0">
              <a:solidFill>
                <a:srgbClr val="000000"/>
              </a:solidFill>
            </a:endParaRPr>
          </a:p>
        </p:txBody>
      </p:sp>
      <p:sp>
        <p:nvSpPr>
          <p:cNvPr id="6" name="TextBox 5">
            <a:extLst>
              <a:ext uri="{FF2B5EF4-FFF2-40B4-BE49-F238E27FC236}">
                <a16:creationId xmlns:a16="http://schemas.microsoft.com/office/drawing/2014/main" id="{C60D9926-2007-53D4-761E-3481F638A9D3}"/>
              </a:ext>
            </a:extLst>
          </p:cNvPr>
          <p:cNvSpPr txBox="1"/>
          <p:nvPr/>
        </p:nvSpPr>
        <p:spPr>
          <a:xfrm>
            <a:off x="422672" y="5589054"/>
            <a:ext cx="1154483" cy="292388"/>
          </a:xfrm>
          <a:prstGeom prst="rect">
            <a:avLst/>
          </a:prstGeom>
          <a:noFill/>
        </p:spPr>
        <p:txBody>
          <a:bodyPr wrap="none" rtlCol="0">
            <a:spAutoFit/>
          </a:bodyPr>
          <a:lstStyle/>
          <a:p>
            <a:r>
              <a:rPr lang="en-US" sz="1300" dirty="0" err="1">
                <a:solidFill>
                  <a:srgbClr val="000000"/>
                </a:solidFill>
              </a:rPr>
              <a:t>Raissi</a:t>
            </a:r>
            <a:r>
              <a:rPr lang="en-US" sz="1300" dirty="0">
                <a:solidFill>
                  <a:srgbClr val="000000"/>
                </a:solidFill>
              </a:rPr>
              <a:t>+ 2019</a:t>
            </a:r>
          </a:p>
        </p:txBody>
      </p:sp>
    </p:spTree>
    <p:extLst>
      <p:ext uri="{BB962C8B-B14F-4D97-AF65-F5344CB8AC3E}">
        <p14:creationId xmlns:p14="http://schemas.microsoft.com/office/powerpoint/2010/main" val="136841785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4F1E61-4DA7-2C9D-935C-8C5917507185}"/>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264DE74C-8000-3852-DB91-6ACE123C9F2D}"/>
              </a:ext>
            </a:extLst>
          </p:cNvPr>
          <p:cNvSpPr>
            <a:spLocks noGrp="1"/>
          </p:cNvSpPr>
          <p:nvPr>
            <p:ph type="title"/>
          </p:nvPr>
        </p:nvSpPr>
        <p:spPr>
          <a:xfrm>
            <a:off x="576000" y="207037"/>
            <a:ext cx="11041200" cy="494003"/>
          </a:xfrm>
        </p:spPr>
        <p:txBody>
          <a:bodyPr>
            <a:normAutofit/>
          </a:bodyPr>
          <a:lstStyle/>
          <a:p>
            <a:pPr algn="ctr"/>
            <a:r>
              <a:rPr lang="en-US" dirty="0"/>
              <a:t>Method: Artificial Data reconstruction using multi-SC</a:t>
            </a:r>
          </a:p>
        </p:txBody>
      </p:sp>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BB1B424F-37BB-FFD8-4ACF-D6CD4B97CBAC}"/>
                  </a:ext>
                </a:extLst>
              </p:cNvPr>
              <p:cNvSpPr txBox="1"/>
              <p:nvPr/>
            </p:nvSpPr>
            <p:spPr>
              <a:xfrm>
                <a:off x="796879" y="1525609"/>
                <a:ext cx="1662635" cy="707886"/>
              </a:xfrm>
              <a:prstGeom prst="rect">
                <a:avLst/>
              </a:prstGeom>
              <a:noFill/>
            </p:spPr>
            <p:txBody>
              <a:bodyPr wrap="square" rtlCol="0">
                <a:spAutoFit/>
              </a:bodyPr>
              <a:lstStyle/>
              <a:p>
                <a:pPr algn="ctr"/>
                <a:r>
                  <a:rPr lang="en-US" sz="2000" u="sng" dirty="0">
                    <a:solidFill>
                      <a:prstClr val="black"/>
                    </a:solidFill>
                    <a:latin typeface="Times New Roman" panose="02020603050405020304" pitchFamily="18" charset="0"/>
                    <a:cs typeface="Times New Roman" panose="02020603050405020304" pitchFamily="18" charset="0"/>
                  </a:rPr>
                  <a:t>Input</a:t>
                </a:r>
              </a:p>
              <a:p>
                <a:pPr algn="ctr"/>
                <a14:m>
                  <m:oMathPara xmlns:m="http://schemas.openxmlformats.org/officeDocument/2006/math">
                    <m:oMathParaPr>
                      <m:jc m:val="centerGroup"/>
                    </m:oMathParaPr>
                    <m:oMath xmlns:m="http://schemas.openxmlformats.org/officeDocument/2006/math">
                      <m:r>
                        <a:rPr lang="en-US" sz="2000" i="1" dirty="0" smtClean="0">
                          <a:solidFill>
                            <a:prstClr val="black"/>
                          </a:solidFill>
                          <a:latin typeface="Cambria Math" panose="02040503050406030204" pitchFamily="18" charset="0"/>
                        </a:rPr>
                        <m:t>[</m:t>
                      </m:r>
                      <m:r>
                        <a:rPr lang="en-US" sz="2000" b="0" i="1" dirty="0" smtClean="0">
                          <a:solidFill>
                            <a:prstClr val="black"/>
                          </a:solidFill>
                          <a:latin typeface="Cambria Math" panose="02040503050406030204" pitchFamily="18" charset="0"/>
                        </a:rPr>
                        <m:t>𝑥</m:t>
                      </m:r>
                      <m:r>
                        <a:rPr lang="en-US" sz="2000" b="0" i="1" dirty="0" smtClean="0">
                          <a:solidFill>
                            <a:prstClr val="black"/>
                          </a:solidFill>
                          <a:latin typeface="Cambria Math" panose="02040503050406030204" pitchFamily="18" charset="0"/>
                        </a:rPr>
                        <m:t>,</m:t>
                      </m:r>
                      <m:r>
                        <a:rPr lang="en-US" sz="2000" b="0" i="1" dirty="0" smtClean="0">
                          <a:solidFill>
                            <a:prstClr val="black"/>
                          </a:solidFill>
                          <a:latin typeface="Cambria Math" panose="02040503050406030204" pitchFamily="18" charset="0"/>
                        </a:rPr>
                        <m:t>𝑦</m:t>
                      </m:r>
                      <m:r>
                        <a:rPr lang="en-US" sz="2000" i="1" dirty="0" smtClean="0">
                          <a:solidFill>
                            <a:prstClr val="black"/>
                          </a:solidFill>
                          <a:latin typeface="Cambria Math" panose="02040503050406030204" pitchFamily="18" charset="0"/>
                        </a:rPr>
                        <m:t>]</m:t>
                      </m:r>
                    </m:oMath>
                  </m:oMathPara>
                </a14:m>
                <a:endParaRPr lang="en-US" sz="2000" dirty="0">
                  <a:solidFill>
                    <a:prstClr val="black"/>
                  </a:solidFill>
                  <a:latin typeface="Garamond Premr Pro" panose="02020402060506020403" pitchFamily="18" charset="0"/>
                </a:endParaRPr>
              </a:p>
            </p:txBody>
          </p:sp>
        </mc:Choice>
        <mc:Fallback xmlns="">
          <p:sp>
            <p:nvSpPr>
              <p:cNvPr id="2" name="TextBox 1">
                <a:extLst>
                  <a:ext uri="{FF2B5EF4-FFF2-40B4-BE49-F238E27FC236}">
                    <a16:creationId xmlns:a16="http://schemas.microsoft.com/office/drawing/2014/main" id="{BB1B424F-37BB-FFD8-4ACF-D6CD4B97CBAC}"/>
                  </a:ext>
                </a:extLst>
              </p:cNvPr>
              <p:cNvSpPr txBox="1">
                <a:spLocks noRot="1" noChangeAspect="1" noMove="1" noResize="1" noEditPoints="1" noAdjustHandles="1" noChangeArrowheads="1" noChangeShapeType="1" noTextEdit="1"/>
              </p:cNvSpPr>
              <p:nvPr/>
            </p:nvSpPr>
            <p:spPr>
              <a:xfrm>
                <a:off x="796879" y="1525609"/>
                <a:ext cx="1662635" cy="707886"/>
              </a:xfrm>
              <a:prstGeom prst="rect">
                <a:avLst/>
              </a:prstGeom>
              <a:blipFill>
                <a:blip r:embed="rId3"/>
                <a:stretch>
                  <a:fillRect t="-5357" b="-7143"/>
                </a:stretch>
              </a:blipFill>
            </p:spPr>
            <p:txBody>
              <a:bodyPr/>
              <a:lstStyle/>
              <a:p>
                <a:r>
                  <a:rPr lang="en-US">
                    <a:noFill/>
                  </a:rPr>
                  <a:t> </a:t>
                </a:r>
              </a:p>
            </p:txBody>
          </p:sp>
        </mc:Fallback>
      </mc:AlternateContent>
      <p:sp>
        <p:nvSpPr>
          <p:cNvPr id="3" name="Rectangle 2">
            <a:extLst>
              <a:ext uri="{FF2B5EF4-FFF2-40B4-BE49-F238E27FC236}">
                <a16:creationId xmlns:a16="http://schemas.microsoft.com/office/drawing/2014/main" id="{8342CB78-0521-6810-D892-743D12B2F898}"/>
              </a:ext>
            </a:extLst>
          </p:cNvPr>
          <p:cNvSpPr/>
          <p:nvPr/>
        </p:nvSpPr>
        <p:spPr>
          <a:xfrm>
            <a:off x="168272" y="2311400"/>
            <a:ext cx="2838735" cy="2552700"/>
          </a:xfrm>
          <a:prstGeom prst="rect">
            <a:avLst/>
          </a:prstGeom>
          <a:noFill/>
          <a:ln w="12700" cap="flat" cmpd="sng" algn="ctr">
            <a:solidFill>
              <a:sysClr val="windowText" lastClr="000000"/>
            </a:solidFill>
            <a:prstDash val="sys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0CE1EF04-A76E-072C-1658-1028F85B37CB}"/>
              </a:ext>
            </a:extLst>
          </p:cNvPr>
          <p:cNvSpPr/>
          <p:nvPr/>
        </p:nvSpPr>
        <p:spPr>
          <a:xfrm>
            <a:off x="3129836" y="2311400"/>
            <a:ext cx="3583453" cy="2552700"/>
          </a:xfrm>
          <a:prstGeom prst="rect">
            <a:avLst/>
          </a:prstGeom>
          <a:noFill/>
          <a:ln w="12700" cap="flat" cmpd="sng" algn="ctr">
            <a:solidFill>
              <a:sysClr val="windowText" lastClr="000000"/>
            </a:solidFill>
            <a:prstDash val="sys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5484CDC0-7F4C-7C87-8B11-194436384DA2}"/>
              </a:ext>
            </a:extLst>
          </p:cNvPr>
          <p:cNvSpPr/>
          <p:nvPr/>
        </p:nvSpPr>
        <p:spPr>
          <a:xfrm>
            <a:off x="6905686" y="2311400"/>
            <a:ext cx="2076598" cy="2552700"/>
          </a:xfrm>
          <a:prstGeom prst="rect">
            <a:avLst/>
          </a:prstGeom>
          <a:noFill/>
          <a:ln w="12700" cap="flat" cmpd="sng" algn="ctr">
            <a:solidFill>
              <a:sysClr val="windowText" lastClr="000000"/>
            </a:solidFill>
            <a:prstDash val="sys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C85E63F0-BC07-B10A-6224-9B608027F244}"/>
              </a:ext>
            </a:extLst>
          </p:cNvPr>
          <p:cNvSpPr txBox="1"/>
          <p:nvPr/>
        </p:nvSpPr>
        <p:spPr>
          <a:xfrm>
            <a:off x="3281911" y="1525609"/>
            <a:ext cx="3316934" cy="707886"/>
          </a:xfrm>
          <a:prstGeom prst="rect">
            <a:avLst/>
          </a:prstGeom>
          <a:noFill/>
        </p:spPr>
        <p:txBody>
          <a:bodyPr wrap="square" rtlCol="0">
            <a:spAutoFit/>
          </a:bodyPr>
          <a:lstStyle/>
          <a:p>
            <a:pPr algn="ctr"/>
            <a:r>
              <a:rPr lang="en-US" sz="2000" u="sng" dirty="0">
                <a:solidFill>
                  <a:prstClr val="black"/>
                </a:solidFill>
                <a:latin typeface="Times New Roman" panose="02020603050405020304" pitchFamily="18" charset="0"/>
                <a:cs typeface="Times New Roman" panose="02020603050405020304" pitchFamily="18" charset="0"/>
              </a:rPr>
              <a:t>Convolution Neural Network</a:t>
            </a:r>
          </a:p>
          <a:p>
            <a:pPr algn="ctr"/>
            <a:r>
              <a:rPr lang="en-US" sz="2000" dirty="0">
                <a:solidFill>
                  <a:prstClr val="black"/>
                </a:solidFill>
                <a:latin typeface="Times New Roman" panose="02020603050405020304" pitchFamily="18" charset="0"/>
                <a:cs typeface="Times New Roman" panose="02020603050405020304" pitchFamily="18" charset="0"/>
              </a:rPr>
              <a:t>Feature Extraction</a:t>
            </a:r>
            <a:endParaRPr lang="en-US" sz="2000" dirty="0">
              <a:solidFill>
                <a:prstClr val="black"/>
              </a:solidFill>
              <a:latin typeface="Garamond Premr Pro" panose="02020402060506020403" pitchFamily="18" charset="0"/>
            </a:endParaRPr>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536EA006-B293-D1C4-7299-05AD6912441E}"/>
                  </a:ext>
                </a:extLst>
              </p:cNvPr>
              <p:cNvSpPr txBox="1"/>
              <p:nvPr/>
            </p:nvSpPr>
            <p:spPr>
              <a:xfrm>
                <a:off x="9534179" y="1522224"/>
                <a:ext cx="1874231" cy="707886"/>
              </a:xfrm>
              <a:prstGeom prst="rect">
                <a:avLst/>
              </a:prstGeom>
              <a:noFill/>
            </p:spPr>
            <p:txBody>
              <a:bodyPr wrap="square" rtlCol="0">
                <a:spAutoFit/>
              </a:bodyPr>
              <a:lstStyle/>
              <a:p>
                <a:pPr algn="ctr"/>
                <a:r>
                  <a:rPr lang="en-US" sz="2000" u="sng" dirty="0">
                    <a:solidFill>
                      <a:prstClr val="black"/>
                    </a:solidFill>
                    <a:latin typeface="Times New Roman" panose="02020603050405020304" pitchFamily="18" charset="0"/>
                    <a:cs typeface="Times New Roman" panose="02020603050405020304" pitchFamily="18" charset="0"/>
                  </a:rPr>
                  <a:t>Output</a:t>
                </a:r>
              </a:p>
              <a:p>
                <a:pPr algn="ctr"/>
                <a:r>
                  <a:rPr lang="en-US" sz="2000" dirty="0" err="1">
                    <a:solidFill>
                      <a:prstClr val="black"/>
                    </a:solidFill>
                    <a:latin typeface="Times New Roman" panose="02020603050405020304" pitchFamily="18" charset="0"/>
                    <a:ea typeface="Cambria Math" panose="02040503050406030204" pitchFamily="18" charset="0"/>
                    <a:cs typeface="Times New Roman" panose="02020603050405020304" pitchFamily="18" charset="0"/>
                  </a:rPr>
                  <a:t>Fl</a:t>
                </a:r>
                <a:r>
                  <a:rPr lang="en-US" sz="2000" dirty="0">
                    <a:solidFill>
                      <a:prstClr val="black"/>
                    </a:solidFill>
                    <a:latin typeface="Times New Roman" panose="02020603050405020304" pitchFamily="18" charset="0"/>
                    <a:ea typeface="Cambria Math" panose="02040503050406030204" pitchFamily="18" charset="0"/>
                    <a:cs typeface="Times New Roman" panose="02020603050405020304" pitchFamily="18" charset="0"/>
                  </a:rPr>
                  <a:t>ux </a:t>
                </a:r>
                <a14:m>
                  <m:oMath xmlns:m="http://schemas.openxmlformats.org/officeDocument/2006/math">
                    <m:r>
                      <a:rPr lang="en-US" sz="2000" i="1" smtClean="0">
                        <a:solidFill>
                          <a:prstClr val="black"/>
                        </a:solidFill>
                        <a:latin typeface="Cambria Math" panose="02040503050406030204" pitchFamily="18" charset="0"/>
                        <a:ea typeface="Cambria Math" panose="02040503050406030204" pitchFamily="18" charset="0"/>
                      </a:rPr>
                      <m:t>∀</m:t>
                    </m:r>
                  </m:oMath>
                </a14:m>
                <a:r>
                  <a:rPr lang="en-US" sz="2000" dirty="0">
                    <a:solidFill>
                      <a:prstClr val="black"/>
                    </a:solidFill>
                    <a:latin typeface="Times New Roman" panose="02020603050405020304" pitchFamily="18" charset="0"/>
                    <a:cs typeface="Times New Roman" panose="02020603050405020304" pitchFamily="18" charset="0"/>
                  </a:rPr>
                  <a:t> bin</a:t>
                </a:r>
              </a:p>
            </p:txBody>
          </p:sp>
        </mc:Choice>
        <mc:Fallback xmlns="">
          <p:sp>
            <p:nvSpPr>
              <p:cNvPr id="8" name="TextBox 7">
                <a:extLst>
                  <a:ext uri="{FF2B5EF4-FFF2-40B4-BE49-F238E27FC236}">
                    <a16:creationId xmlns:a16="http://schemas.microsoft.com/office/drawing/2014/main" id="{536EA006-B293-D1C4-7299-05AD6912441E}"/>
                  </a:ext>
                </a:extLst>
              </p:cNvPr>
              <p:cNvSpPr txBox="1">
                <a:spLocks noRot="1" noChangeAspect="1" noMove="1" noResize="1" noEditPoints="1" noAdjustHandles="1" noChangeArrowheads="1" noChangeShapeType="1" noTextEdit="1"/>
              </p:cNvSpPr>
              <p:nvPr/>
            </p:nvSpPr>
            <p:spPr>
              <a:xfrm>
                <a:off x="9534179" y="1522224"/>
                <a:ext cx="1874231" cy="707886"/>
              </a:xfrm>
              <a:prstGeom prst="rect">
                <a:avLst/>
              </a:prstGeom>
              <a:blipFill>
                <a:blip r:embed="rId4"/>
                <a:stretch>
                  <a:fillRect t="-5357" b="-14286"/>
                </a:stretch>
              </a:blipFill>
            </p:spPr>
            <p:txBody>
              <a:bodyPr/>
              <a:lstStyle/>
              <a:p>
                <a:r>
                  <a:rPr lang="en-US">
                    <a:noFill/>
                  </a:rPr>
                  <a:t> </a:t>
                </a:r>
              </a:p>
            </p:txBody>
          </p:sp>
        </mc:Fallback>
      </mc:AlternateContent>
      <p:sp>
        <p:nvSpPr>
          <p:cNvPr id="9" name="Rectangle 8">
            <a:extLst>
              <a:ext uri="{FF2B5EF4-FFF2-40B4-BE49-F238E27FC236}">
                <a16:creationId xmlns:a16="http://schemas.microsoft.com/office/drawing/2014/main" id="{F2676582-8881-C234-D798-C19F43B07AC4}"/>
              </a:ext>
            </a:extLst>
          </p:cNvPr>
          <p:cNvSpPr/>
          <p:nvPr/>
        </p:nvSpPr>
        <p:spPr>
          <a:xfrm>
            <a:off x="9157262" y="2311400"/>
            <a:ext cx="2838735" cy="2552700"/>
          </a:xfrm>
          <a:prstGeom prst="rect">
            <a:avLst/>
          </a:prstGeom>
          <a:noFill/>
          <a:ln w="12700" cap="flat" cmpd="sng" algn="ctr">
            <a:solidFill>
              <a:sysClr val="windowText" lastClr="000000"/>
            </a:solidFill>
            <a:prstDash val="sys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2ED02E79-6CFF-8BC6-9DD6-505924061CD6}"/>
              </a:ext>
            </a:extLst>
          </p:cNvPr>
          <p:cNvSpPr txBox="1"/>
          <p:nvPr/>
        </p:nvSpPr>
        <p:spPr>
          <a:xfrm>
            <a:off x="6530802" y="1526770"/>
            <a:ext cx="2741456" cy="707886"/>
          </a:xfrm>
          <a:prstGeom prst="rect">
            <a:avLst/>
          </a:prstGeom>
          <a:noFill/>
        </p:spPr>
        <p:txBody>
          <a:bodyPr wrap="square" rtlCol="0">
            <a:spAutoFit/>
          </a:bodyPr>
          <a:lstStyle/>
          <a:p>
            <a:pPr algn="ctr"/>
            <a:r>
              <a:rPr lang="en-US" sz="2000" u="sng" dirty="0">
                <a:solidFill>
                  <a:prstClr val="black"/>
                </a:solidFill>
                <a:latin typeface="Times New Roman" panose="02020603050405020304" pitchFamily="18" charset="0"/>
                <a:cs typeface="Times New Roman" panose="02020603050405020304" pitchFamily="18" charset="0"/>
              </a:rPr>
              <a:t>Dense Neural Network</a:t>
            </a:r>
          </a:p>
          <a:p>
            <a:pPr algn="ctr"/>
            <a:r>
              <a:rPr lang="en-US" sz="2000" dirty="0">
                <a:solidFill>
                  <a:prstClr val="black"/>
                </a:solidFill>
                <a:latin typeface="Times New Roman" panose="02020603050405020304" pitchFamily="18" charset="0"/>
                <a:cs typeface="Times New Roman" panose="02020603050405020304" pitchFamily="18" charset="0"/>
              </a:rPr>
              <a:t>Regression</a:t>
            </a:r>
            <a:endParaRPr lang="en-US" sz="2000" dirty="0">
              <a:solidFill>
                <a:prstClr val="black"/>
              </a:solidFill>
              <a:latin typeface="Garamond Premr Pro" panose="02020402060506020403" pitchFamily="18" charset="0"/>
            </a:endParaRPr>
          </a:p>
        </p:txBody>
      </p:sp>
      <p:cxnSp>
        <p:nvCxnSpPr>
          <p:cNvPr id="11" name="Straight Arrow Connector 10">
            <a:extLst>
              <a:ext uri="{FF2B5EF4-FFF2-40B4-BE49-F238E27FC236}">
                <a16:creationId xmlns:a16="http://schemas.microsoft.com/office/drawing/2014/main" id="{BB303D59-11B3-9F0A-447D-6473F490B1B3}"/>
              </a:ext>
            </a:extLst>
          </p:cNvPr>
          <p:cNvCxnSpPr>
            <a:endCxn id="5" idx="1"/>
          </p:cNvCxnSpPr>
          <p:nvPr/>
        </p:nvCxnSpPr>
        <p:spPr>
          <a:xfrm>
            <a:off x="2020946" y="3587288"/>
            <a:ext cx="1108890" cy="462"/>
          </a:xfrm>
          <a:prstGeom prst="straightConnector1">
            <a:avLst/>
          </a:prstGeom>
          <a:noFill/>
          <a:ln w="6350" cap="flat" cmpd="sng" algn="ctr">
            <a:solidFill>
              <a:sysClr val="windowText" lastClr="000000"/>
            </a:solidFill>
            <a:prstDash val="solid"/>
            <a:miter lim="800000"/>
            <a:tailEnd type="triangle"/>
          </a:ln>
          <a:effectLst/>
        </p:spPr>
      </p:cxnSp>
      <p:sp>
        <p:nvSpPr>
          <p:cNvPr id="12" name="Rectangle 11">
            <a:extLst>
              <a:ext uri="{FF2B5EF4-FFF2-40B4-BE49-F238E27FC236}">
                <a16:creationId xmlns:a16="http://schemas.microsoft.com/office/drawing/2014/main" id="{CB1E3D7E-4445-CD67-F6C4-34B46963E9AA}"/>
              </a:ext>
            </a:extLst>
          </p:cNvPr>
          <p:cNvSpPr/>
          <p:nvPr/>
        </p:nvSpPr>
        <p:spPr>
          <a:xfrm>
            <a:off x="3503846" y="3200400"/>
            <a:ext cx="354634" cy="748223"/>
          </a:xfrm>
          <a:prstGeom prst="rect">
            <a:avLst/>
          </a:prstGeom>
          <a:solidFill>
            <a:srgbClr val="92D050"/>
          </a:solidFill>
          <a:ln w="12700" cap="flat" cmpd="sng" algn="ctr">
            <a:solidFill>
              <a:srgbClr val="70AD47">
                <a:lumMod val="50000"/>
              </a:srgbClr>
            </a:solidFill>
            <a:prstDash val="solid"/>
            <a:miter lim="800000"/>
          </a:ln>
          <a:effectLst/>
        </p:spPr>
        <p:txBody>
          <a:bodyPr vert="vert27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err="1">
                <a:ln>
                  <a:noFill/>
                </a:ln>
                <a:solidFill>
                  <a:prstClr val="black"/>
                </a:solidFill>
                <a:effectLst/>
                <a:uLnTx/>
                <a:uFillTx/>
                <a:latin typeface="Calibri" panose="020F0502020204030204"/>
                <a:ea typeface="+mn-ea"/>
                <a:cs typeface="+mn-cs"/>
              </a:rPr>
              <a:t>Conv</a:t>
            </a:r>
            <a:endParaRPr kumimoji="0" lang="en-US"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cxnSp>
        <p:nvCxnSpPr>
          <p:cNvPr id="13" name="Straight Arrow Connector 12">
            <a:extLst>
              <a:ext uri="{FF2B5EF4-FFF2-40B4-BE49-F238E27FC236}">
                <a16:creationId xmlns:a16="http://schemas.microsoft.com/office/drawing/2014/main" id="{CB69FD4A-D70F-6058-DD57-C733755FAE30}"/>
              </a:ext>
            </a:extLst>
          </p:cNvPr>
          <p:cNvCxnSpPr>
            <a:endCxn id="14" idx="2"/>
          </p:cNvCxnSpPr>
          <p:nvPr/>
        </p:nvCxnSpPr>
        <p:spPr>
          <a:xfrm>
            <a:off x="6437193" y="3557522"/>
            <a:ext cx="544373" cy="0"/>
          </a:xfrm>
          <a:prstGeom prst="straightConnector1">
            <a:avLst/>
          </a:prstGeom>
          <a:noFill/>
          <a:ln w="6350" cap="flat" cmpd="sng" algn="ctr">
            <a:solidFill>
              <a:sysClr val="windowText" lastClr="000000"/>
            </a:solidFill>
            <a:prstDash val="solid"/>
            <a:miter lim="800000"/>
            <a:tailEnd type="triangle"/>
          </a:ln>
          <a:effectLst/>
        </p:spPr>
      </p:cxnSp>
      <p:sp>
        <p:nvSpPr>
          <p:cNvPr id="14" name="Flowchart: Connector 117">
            <a:extLst>
              <a:ext uri="{FF2B5EF4-FFF2-40B4-BE49-F238E27FC236}">
                <a16:creationId xmlns:a16="http://schemas.microsoft.com/office/drawing/2014/main" id="{DA31310E-20FA-CD49-C3BE-C273663A57C6}"/>
              </a:ext>
            </a:extLst>
          </p:cNvPr>
          <p:cNvSpPr/>
          <p:nvPr/>
        </p:nvSpPr>
        <p:spPr>
          <a:xfrm>
            <a:off x="6981566" y="3328922"/>
            <a:ext cx="457200" cy="457200"/>
          </a:xfrm>
          <a:prstGeom prst="flowChartConnector">
            <a:avLst/>
          </a:prstGeom>
          <a:solidFill>
            <a:sysClr val="window" lastClr="FFFFFF">
              <a:lumMod val="75000"/>
            </a:sysClr>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15" name="Flowchart: Connector 118">
            <a:extLst>
              <a:ext uri="{FF2B5EF4-FFF2-40B4-BE49-F238E27FC236}">
                <a16:creationId xmlns:a16="http://schemas.microsoft.com/office/drawing/2014/main" id="{9CEBACCE-FDD5-0719-7DB5-8548970C1492}"/>
              </a:ext>
            </a:extLst>
          </p:cNvPr>
          <p:cNvSpPr/>
          <p:nvPr/>
        </p:nvSpPr>
        <p:spPr>
          <a:xfrm>
            <a:off x="6981566" y="4014722"/>
            <a:ext cx="457200" cy="457200"/>
          </a:xfrm>
          <a:prstGeom prst="flowChartConnector">
            <a:avLst/>
          </a:prstGeom>
          <a:solidFill>
            <a:sysClr val="window" lastClr="FFFFFF">
              <a:lumMod val="75000"/>
            </a:sysClr>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16" name="Flowchart: Connector 119">
            <a:extLst>
              <a:ext uri="{FF2B5EF4-FFF2-40B4-BE49-F238E27FC236}">
                <a16:creationId xmlns:a16="http://schemas.microsoft.com/office/drawing/2014/main" id="{F36806CC-0FB9-C292-9F10-7394BC02D612}"/>
              </a:ext>
            </a:extLst>
          </p:cNvPr>
          <p:cNvSpPr/>
          <p:nvPr/>
        </p:nvSpPr>
        <p:spPr>
          <a:xfrm>
            <a:off x="7636753" y="3586521"/>
            <a:ext cx="457200" cy="457200"/>
          </a:xfrm>
          <a:prstGeom prst="flowChartConnector">
            <a:avLst/>
          </a:prstGeom>
          <a:solidFill>
            <a:sysClr val="window" lastClr="FFFFFF">
              <a:lumMod val="75000"/>
            </a:sysClr>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17" name="Flowchart: Connector 120">
            <a:extLst>
              <a:ext uri="{FF2B5EF4-FFF2-40B4-BE49-F238E27FC236}">
                <a16:creationId xmlns:a16="http://schemas.microsoft.com/office/drawing/2014/main" id="{22EDE290-AFA2-4E29-1228-7B3913CE2354}"/>
              </a:ext>
            </a:extLst>
          </p:cNvPr>
          <p:cNvSpPr/>
          <p:nvPr/>
        </p:nvSpPr>
        <p:spPr>
          <a:xfrm>
            <a:off x="6982355" y="2649717"/>
            <a:ext cx="457200" cy="457200"/>
          </a:xfrm>
          <a:prstGeom prst="flowChartConnector">
            <a:avLst/>
          </a:prstGeom>
          <a:solidFill>
            <a:sysClr val="window" lastClr="FFFFFF">
              <a:lumMod val="75000"/>
            </a:sysClr>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18" name="Flowchart: Connector 121">
            <a:extLst>
              <a:ext uri="{FF2B5EF4-FFF2-40B4-BE49-F238E27FC236}">
                <a16:creationId xmlns:a16="http://schemas.microsoft.com/office/drawing/2014/main" id="{848A43AC-4BBD-AF7C-0CC7-D59381EB79BE}"/>
              </a:ext>
            </a:extLst>
          </p:cNvPr>
          <p:cNvSpPr/>
          <p:nvPr/>
        </p:nvSpPr>
        <p:spPr>
          <a:xfrm>
            <a:off x="7641886" y="2878317"/>
            <a:ext cx="457200" cy="457200"/>
          </a:xfrm>
          <a:prstGeom prst="flowChartConnector">
            <a:avLst/>
          </a:prstGeom>
          <a:solidFill>
            <a:sysClr val="window" lastClr="FFFFFF">
              <a:lumMod val="75000"/>
            </a:sysClr>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B6A59AD3-E3F4-2E82-F101-DD76EDDB972C}"/>
                  </a:ext>
                </a:extLst>
              </p:cNvPr>
              <p:cNvSpPr txBox="1"/>
              <p:nvPr/>
            </p:nvSpPr>
            <p:spPr>
              <a:xfrm>
                <a:off x="8286350" y="3378050"/>
                <a:ext cx="410689"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i="1" smtClean="0">
                          <a:solidFill>
                            <a:prstClr val="black"/>
                          </a:solidFill>
                          <a:latin typeface="Cambria Math" panose="02040503050406030204" pitchFamily="18" charset="0"/>
                        </a:rPr>
                        <m:t>…</m:t>
                      </m:r>
                    </m:oMath>
                  </m:oMathPara>
                </a14:m>
                <a:endParaRPr lang="en-US" dirty="0">
                  <a:solidFill>
                    <a:prstClr val="black"/>
                  </a:solidFill>
                  <a:latin typeface="Calibri" panose="020F0502020204030204"/>
                </a:endParaRPr>
              </a:p>
            </p:txBody>
          </p:sp>
        </mc:Choice>
        <mc:Fallback xmlns="">
          <p:sp>
            <p:nvSpPr>
              <p:cNvPr id="19" name="TextBox 18">
                <a:extLst>
                  <a:ext uri="{FF2B5EF4-FFF2-40B4-BE49-F238E27FC236}">
                    <a16:creationId xmlns:a16="http://schemas.microsoft.com/office/drawing/2014/main" id="{B6A59AD3-E3F4-2E82-F101-DD76EDDB972C}"/>
                  </a:ext>
                </a:extLst>
              </p:cNvPr>
              <p:cNvSpPr txBox="1">
                <a:spLocks noRot="1" noChangeAspect="1" noMove="1" noResize="1" noEditPoints="1" noAdjustHandles="1" noChangeArrowheads="1" noChangeShapeType="1" noTextEdit="1"/>
              </p:cNvSpPr>
              <p:nvPr/>
            </p:nvSpPr>
            <p:spPr>
              <a:xfrm>
                <a:off x="8286350" y="3378050"/>
                <a:ext cx="410689" cy="369332"/>
              </a:xfrm>
              <a:prstGeom prst="rect">
                <a:avLst/>
              </a:prstGeom>
              <a:blipFill>
                <a:blip r:embed="rId5"/>
                <a:stretch>
                  <a:fillRect/>
                </a:stretch>
              </a:blipFill>
            </p:spPr>
            <p:txBody>
              <a:bodyPr/>
              <a:lstStyle/>
              <a:p>
                <a:r>
                  <a:rPr lang="en-US">
                    <a:noFill/>
                  </a:rPr>
                  <a:t> </a:t>
                </a:r>
              </a:p>
            </p:txBody>
          </p:sp>
        </mc:Fallback>
      </mc:AlternateContent>
      <p:cxnSp>
        <p:nvCxnSpPr>
          <p:cNvPr id="20" name="Straight Arrow Connector 19">
            <a:extLst>
              <a:ext uri="{FF2B5EF4-FFF2-40B4-BE49-F238E27FC236}">
                <a16:creationId xmlns:a16="http://schemas.microsoft.com/office/drawing/2014/main" id="{C695FD29-33D7-548F-2E84-FFA66555BD8B}"/>
              </a:ext>
            </a:extLst>
          </p:cNvPr>
          <p:cNvCxnSpPr>
            <a:stCxn id="19" idx="3"/>
          </p:cNvCxnSpPr>
          <p:nvPr/>
        </p:nvCxnSpPr>
        <p:spPr>
          <a:xfrm>
            <a:off x="8697039" y="3562716"/>
            <a:ext cx="707573" cy="1824"/>
          </a:xfrm>
          <a:prstGeom prst="straightConnector1">
            <a:avLst/>
          </a:prstGeom>
          <a:noFill/>
          <a:ln w="6350" cap="flat" cmpd="sng" algn="ctr">
            <a:solidFill>
              <a:sysClr val="windowText" lastClr="000000"/>
            </a:solidFill>
            <a:prstDash val="solid"/>
            <a:miter lim="800000"/>
            <a:tailEnd type="triangle"/>
          </a:ln>
          <a:effectLst/>
        </p:spPr>
      </p:cxnSp>
      <p:cxnSp>
        <p:nvCxnSpPr>
          <p:cNvPr id="21" name="Straight Connector 20">
            <a:extLst>
              <a:ext uri="{FF2B5EF4-FFF2-40B4-BE49-F238E27FC236}">
                <a16:creationId xmlns:a16="http://schemas.microsoft.com/office/drawing/2014/main" id="{1DEA7235-3277-1CF1-68F4-09C610E91816}"/>
              </a:ext>
            </a:extLst>
          </p:cNvPr>
          <p:cNvCxnSpPr>
            <a:stCxn id="17" idx="6"/>
            <a:endCxn id="18" idx="2"/>
          </p:cNvCxnSpPr>
          <p:nvPr/>
        </p:nvCxnSpPr>
        <p:spPr>
          <a:xfrm>
            <a:off x="7439555" y="2878317"/>
            <a:ext cx="202331" cy="228600"/>
          </a:xfrm>
          <a:prstGeom prst="line">
            <a:avLst/>
          </a:prstGeom>
          <a:noFill/>
          <a:ln w="6350" cap="flat" cmpd="sng" algn="ctr">
            <a:solidFill>
              <a:sysClr val="windowText" lastClr="000000"/>
            </a:solidFill>
            <a:prstDash val="solid"/>
            <a:miter lim="800000"/>
          </a:ln>
          <a:effectLst/>
        </p:spPr>
      </p:cxnSp>
      <p:cxnSp>
        <p:nvCxnSpPr>
          <p:cNvPr id="22" name="Straight Connector 21">
            <a:extLst>
              <a:ext uri="{FF2B5EF4-FFF2-40B4-BE49-F238E27FC236}">
                <a16:creationId xmlns:a16="http://schemas.microsoft.com/office/drawing/2014/main" id="{EAC279E3-7616-371B-30B1-C2B60328F696}"/>
              </a:ext>
            </a:extLst>
          </p:cNvPr>
          <p:cNvCxnSpPr>
            <a:stCxn id="14" idx="6"/>
            <a:endCxn id="18" idx="2"/>
          </p:cNvCxnSpPr>
          <p:nvPr/>
        </p:nvCxnSpPr>
        <p:spPr>
          <a:xfrm flipV="1">
            <a:off x="7438766" y="3106917"/>
            <a:ext cx="203120" cy="450605"/>
          </a:xfrm>
          <a:prstGeom prst="line">
            <a:avLst/>
          </a:prstGeom>
          <a:noFill/>
          <a:ln w="6350" cap="flat" cmpd="sng" algn="ctr">
            <a:solidFill>
              <a:sysClr val="windowText" lastClr="000000"/>
            </a:solidFill>
            <a:prstDash val="solid"/>
            <a:miter lim="800000"/>
          </a:ln>
          <a:effectLst/>
        </p:spPr>
      </p:cxnSp>
      <p:cxnSp>
        <p:nvCxnSpPr>
          <p:cNvPr id="23" name="Straight Connector 22">
            <a:extLst>
              <a:ext uri="{FF2B5EF4-FFF2-40B4-BE49-F238E27FC236}">
                <a16:creationId xmlns:a16="http://schemas.microsoft.com/office/drawing/2014/main" id="{C8D90D6A-FFCE-BFE5-10C4-13EDD666D2CE}"/>
              </a:ext>
            </a:extLst>
          </p:cNvPr>
          <p:cNvCxnSpPr>
            <a:stCxn id="15" idx="6"/>
            <a:endCxn id="18" idx="2"/>
          </p:cNvCxnSpPr>
          <p:nvPr/>
        </p:nvCxnSpPr>
        <p:spPr>
          <a:xfrm flipV="1">
            <a:off x="7438766" y="3106917"/>
            <a:ext cx="203120" cy="1136405"/>
          </a:xfrm>
          <a:prstGeom prst="line">
            <a:avLst/>
          </a:prstGeom>
          <a:noFill/>
          <a:ln w="6350" cap="flat" cmpd="sng" algn="ctr">
            <a:solidFill>
              <a:sysClr val="windowText" lastClr="000000"/>
            </a:solidFill>
            <a:prstDash val="solid"/>
            <a:miter lim="800000"/>
          </a:ln>
          <a:effectLst/>
        </p:spPr>
      </p:cxnSp>
      <p:cxnSp>
        <p:nvCxnSpPr>
          <p:cNvPr id="24" name="Straight Connector 23">
            <a:extLst>
              <a:ext uri="{FF2B5EF4-FFF2-40B4-BE49-F238E27FC236}">
                <a16:creationId xmlns:a16="http://schemas.microsoft.com/office/drawing/2014/main" id="{28B9F66E-861C-1184-6D22-60FD0266C657}"/>
              </a:ext>
            </a:extLst>
          </p:cNvPr>
          <p:cNvCxnSpPr>
            <a:stCxn id="17" idx="6"/>
            <a:endCxn id="16" idx="2"/>
          </p:cNvCxnSpPr>
          <p:nvPr/>
        </p:nvCxnSpPr>
        <p:spPr>
          <a:xfrm>
            <a:off x="7439555" y="2878317"/>
            <a:ext cx="197198" cy="936804"/>
          </a:xfrm>
          <a:prstGeom prst="line">
            <a:avLst/>
          </a:prstGeom>
          <a:noFill/>
          <a:ln w="6350" cap="flat" cmpd="sng" algn="ctr">
            <a:solidFill>
              <a:sysClr val="windowText" lastClr="000000"/>
            </a:solidFill>
            <a:prstDash val="solid"/>
            <a:miter lim="800000"/>
          </a:ln>
          <a:effectLst/>
        </p:spPr>
      </p:cxnSp>
      <p:cxnSp>
        <p:nvCxnSpPr>
          <p:cNvPr id="25" name="Straight Connector 24">
            <a:extLst>
              <a:ext uri="{FF2B5EF4-FFF2-40B4-BE49-F238E27FC236}">
                <a16:creationId xmlns:a16="http://schemas.microsoft.com/office/drawing/2014/main" id="{5C622DDA-1918-6942-FE48-E61D6257D4B0}"/>
              </a:ext>
            </a:extLst>
          </p:cNvPr>
          <p:cNvCxnSpPr>
            <a:stCxn id="14" idx="6"/>
            <a:endCxn id="16" idx="2"/>
          </p:cNvCxnSpPr>
          <p:nvPr/>
        </p:nvCxnSpPr>
        <p:spPr>
          <a:xfrm>
            <a:off x="7438766" y="3557522"/>
            <a:ext cx="197987" cy="257599"/>
          </a:xfrm>
          <a:prstGeom prst="line">
            <a:avLst/>
          </a:prstGeom>
          <a:noFill/>
          <a:ln w="6350" cap="flat" cmpd="sng" algn="ctr">
            <a:solidFill>
              <a:sysClr val="windowText" lastClr="000000"/>
            </a:solidFill>
            <a:prstDash val="solid"/>
            <a:miter lim="800000"/>
          </a:ln>
          <a:effectLst/>
        </p:spPr>
      </p:cxnSp>
      <p:cxnSp>
        <p:nvCxnSpPr>
          <p:cNvPr id="26" name="Straight Connector 25">
            <a:extLst>
              <a:ext uri="{FF2B5EF4-FFF2-40B4-BE49-F238E27FC236}">
                <a16:creationId xmlns:a16="http://schemas.microsoft.com/office/drawing/2014/main" id="{A5EA85BF-A91F-36E8-41E9-B2244634F784}"/>
              </a:ext>
            </a:extLst>
          </p:cNvPr>
          <p:cNvCxnSpPr>
            <a:stCxn id="15" idx="6"/>
            <a:endCxn id="16" idx="2"/>
          </p:cNvCxnSpPr>
          <p:nvPr/>
        </p:nvCxnSpPr>
        <p:spPr>
          <a:xfrm flipV="1">
            <a:off x="7438766" y="3815121"/>
            <a:ext cx="197987" cy="428201"/>
          </a:xfrm>
          <a:prstGeom prst="line">
            <a:avLst/>
          </a:prstGeom>
          <a:noFill/>
          <a:ln w="6350" cap="flat" cmpd="sng" algn="ctr">
            <a:solidFill>
              <a:sysClr val="windowText" lastClr="000000"/>
            </a:solidFill>
            <a:prstDash val="solid"/>
            <a:miter lim="800000"/>
          </a:ln>
          <a:effectLst/>
        </p:spPr>
      </p:cxnSp>
      <mc:AlternateContent xmlns:mc="http://schemas.openxmlformats.org/markup-compatibility/2006" xmlns:a14="http://schemas.microsoft.com/office/drawing/2010/main">
        <mc:Choice Requires="a14">
          <p:sp>
            <p:nvSpPr>
              <p:cNvPr id="27" name="TextBox 26">
                <a:extLst>
                  <a:ext uri="{FF2B5EF4-FFF2-40B4-BE49-F238E27FC236}">
                    <a16:creationId xmlns:a16="http://schemas.microsoft.com/office/drawing/2014/main" id="{1363D8BD-C8AD-60AA-8367-88C301D8713E}"/>
                  </a:ext>
                </a:extLst>
              </p:cNvPr>
              <p:cNvSpPr txBox="1"/>
              <p:nvPr/>
            </p:nvSpPr>
            <p:spPr>
              <a:xfrm>
                <a:off x="5809937" y="3316989"/>
                <a:ext cx="410689"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l-GR" i="1" smtClean="0">
                          <a:solidFill>
                            <a:prstClr val="black"/>
                          </a:solidFill>
                          <a:latin typeface="Cambria Math" panose="02040503050406030204" pitchFamily="18" charset="0"/>
                        </a:rPr>
                        <m:t>…</m:t>
                      </m:r>
                    </m:oMath>
                  </m:oMathPara>
                </a14:m>
                <a:endParaRPr lang="en-US" dirty="0">
                  <a:solidFill>
                    <a:prstClr val="black"/>
                  </a:solidFill>
                  <a:latin typeface="Calibri" panose="020F0502020204030204"/>
                </a:endParaRPr>
              </a:p>
            </p:txBody>
          </p:sp>
        </mc:Choice>
        <mc:Fallback xmlns="">
          <p:sp>
            <p:nvSpPr>
              <p:cNvPr id="27" name="TextBox 26">
                <a:extLst>
                  <a:ext uri="{FF2B5EF4-FFF2-40B4-BE49-F238E27FC236}">
                    <a16:creationId xmlns:a16="http://schemas.microsoft.com/office/drawing/2014/main" id="{1363D8BD-C8AD-60AA-8367-88C301D8713E}"/>
                  </a:ext>
                </a:extLst>
              </p:cNvPr>
              <p:cNvSpPr txBox="1">
                <a:spLocks noRot="1" noChangeAspect="1" noMove="1" noResize="1" noEditPoints="1" noAdjustHandles="1" noChangeArrowheads="1" noChangeShapeType="1" noTextEdit="1"/>
              </p:cNvSpPr>
              <p:nvPr/>
            </p:nvSpPr>
            <p:spPr>
              <a:xfrm>
                <a:off x="5809937" y="3316989"/>
                <a:ext cx="410689" cy="369332"/>
              </a:xfrm>
              <a:prstGeom prst="rect">
                <a:avLst/>
              </a:prstGeom>
              <a:blipFill>
                <a:blip r:embed="rId6"/>
                <a:stretch>
                  <a:fillRect/>
                </a:stretch>
              </a:blipFill>
            </p:spPr>
            <p:txBody>
              <a:bodyPr/>
              <a:lstStyle/>
              <a:p>
                <a:r>
                  <a:rPr lang="en-US">
                    <a:noFill/>
                  </a:rPr>
                  <a:t> </a:t>
                </a:r>
              </a:p>
            </p:txBody>
          </p:sp>
        </mc:Fallback>
      </mc:AlternateContent>
      <p:sp>
        <p:nvSpPr>
          <p:cNvPr id="28" name="Rectangle 27">
            <a:extLst>
              <a:ext uri="{FF2B5EF4-FFF2-40B4-BE49-F238E27FC236}">
                <a16:creationId xmlns:a16="http://schemas.microsoft.com/office/drawing/2014/main" id="{26192962-977D-2086-E7EC-E530BB05F7C2}"/>
              </a:ext>
            </a:extLst>
          </p:cNvPr>
          <p:cNvSpPr/>
          <p:nvPr/>
        </p:nvSpPr>
        <p:spPr>
          <a:xfrm>
            <a:off x="3846397" y="3200400"/>
            <a:ext cx="354634" cy="748223"/>
          </a:xfrm>
          <a:prstGeom prst="rect">
            <a:avLst/>
          </a:prstGeom>
          <a:solidFill>
            <a:srgbClr val="92D050"/>
          </a:solidFill>
          <a:ln w="12700" cap="flat" cmpd="sng" algn="ctr">
            <a:solidFill>
              <a:srgbClr val="70AD47">
                <a:lumMod val="50000"/>
              </a:srgbClr>
            </a:solidFill>
            <a:prstDash val="solid"/>
            <a:miter lim="800000"/>
          </a:ln>
          <a:effectLst/>
        </p:spPr>
        <p:txBody>
          <a:bodyPr vert="vert27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err="1">
                <a:ln>
                  <a:noFill/>
                </a:ln>
                <a:solidFill>
                  <a:prstClr val="black"/>
                </a:solidFill>
                <a:effectLst/>
                <a:uLnTx/>
                <a:uFillTx/>
                <a:latin typeface="Calibri" panose="020F0502020204030204"/>
                <a:ea typeface="+mn-ea"/>
                <a:cs typeface="+mn-cs"/>
              </a:rPr>
              <a:t>Conv</a:t>
            </a:r>
            <a:endParaRPr kumimoji="0" lang="en-US"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29" name="Rectangle 28">
            <a:extLst>
              <a:ext uri="{FF2B5EF4-FFF2-40B4-BE49-F238E27FC236}">
                <a16:creationId xmlns:a16="http://schemas.microsoft.com/office/drawing/2014/main" id="{1F43EBD5-E9EA-7413-F70F-9A25CB98ED05}"/>
              </a:ext>
            </a:extLst>
          </p:cNvPr>
          <p:cNvSpPr/>
          <p:nvPr/>
        </p:nvSpPr>
        <p:spPr>
          <a:xfrm>
            <a:off x="4203698" y="3200399"/>
            <a:ext cx="354634" cy="748223"/>
          </a:xfrm>
          <a:prstGeom prst="rect">
            <a:avLst/>
          </a:prstGeom>
          <a:solidFill>
            <a:srgbClr val="FFFF00"/>
          </a:solidFill>
          <a:ln w="12700" cap="flat" cmpd="sng" algn="ctr">
            <a:solidFill>
              <a:srgbClr val="FFC000">
                <a:lumMod val="50000"/>
              </a:srgbClr>
            </a:solidFill>
            <a:prstDash val="solid"/>
            <a:miter lim="800000"/>
          </a:ln>
          <a:effectLst/>
        </p:spPr>
        <p:txBody>
          <a:bodyPr vert="vert27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Calibri" panose="020F0502020204030204"/>
                <a:ea typeface="+mn-ea"/>
                <a:cs typeface="+mn-cs"/>
              </a:rPr>
              <a:t>Pool</a:t>
            </a:r>
          </a:p>
        </p:txBody>
      </p:sp>
      <p:sp>
        <p:nvSpPr>
          <p:cNvPr id="30" name="Rectangle 29">
            <a:extLst>
              <a:ext uri="{FF2B5EF4-FFF2-40B4-BE49-F238E27FC236}">
                <a16:creationId xmlns:a16="http://schemas.microsoft.com/office/drawing/2014/main" id="{01508315-E350-FE61-09CA-1F5CB6C854E5}"/>
              </a:ext>
            </a:extLst>
          </p:cNvPr>
          <p:cNvSpPr/>
          <p:nvPr/>
        </p:nvSpPr>
        <p:spPr>
          <a:xfrm>
            <a:off x="4565284" y="3200399"/>
            <a:ext cx="354634" cy="748223"/>
          </a:xfrm>
          <a:prstGeom prst="rect">
            <a:avLst/>
          </a:prstGeom>
          <a:solidFill>
            <a:srgbClr val="92D050"/>
          </a:solidFill>
          <a:ln w="12700" cap="flat" cmpd="sng" algn="ctr">
            <a:solidFill>
              <a:srgbClr val="70AD47">
                <a:lumMod val="50000"/>
              </a:srgbClr>
            </a:solidFill>
            <a:prstDash val="solid"/>
            <a:miter lim="800000"/>
          </a:ln>
          <a:effectLst/>
        </p:spPr>
        <p:txBody>
          <a:bodyPr vert="vert27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err="1">
                <a:ln>
                  <a:noFill/>
                </a:ln>
                <a:solidFill>
                  <a:prstClr val="black"/>
                </a:solidFill>
                <a:effectLst/>
                <a:uLnTx/>
                <a:uFillTx/>
                <a:latin typeface="Calibri" panose="020F0502020204030204"/>
                <a:ea typeface="+mn-ea"/>
                <a:cs typeface="+mn-cs"/>
              </a:rPr>
              <a:t>Conv</a:t>
            </a:r>
            <a:endParaRPr kumimoji="0" lang="en-US"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8F3729F7-4D65-C148-9428-D3BF6A74520D}"/>
              </a:ext>
            </a:extLst>
          </p:cNvPr>
          <p:cNvSpPr/>
          <p:nvPr/>
        </p:nvSpPr>
        <p:spPr>
          <a:xfrm>
            <a:off x="4925405" y="3200398"/>
            <a:ext cx="354634" cy="748223"/>
          </a:xfrm>
          <a:prstGeom prst="rect">
            <a:avLst/>
          </a:prstGeom>
          <a:solidFill>
            <a:srgbClr val="92D050"/>
          </a:solidFill>
          <a:ln w="12700" cap="flat" cmpd="sng" algn="ctr">
            <a:solidFill>
              <a:srgbClr val="70AD47">
                <a:lumMod val="50000"/>
              </a:srgbClr>
            </a:solidFill>
            <a:prstDash val="solid"/>
            <a:miter lim="800000"/>
          </a:ln>
          <a:effectLst/>
        </p:spPr>
        <p:txBody>
          <a:bodyPr vert="vert27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err="1">
                <a:ln>
                  <a:noFill/>
                </a:ln>
                <a:solidFill>
                  <a:prstClr val="black"/>
                </a:solidFill>
                <a:effectLst/>
                <a:uLnTx/>
                <a:uFillTx/>
                <a:latin typeface="Calibri" panose="020F0502020204030204"/>
                <a:ea typeface="+mn-ea"/>
                <a:cs typeface="+mn-cs"/>
              </a:rPr>
              <a:t>Conv</a:t>
            </a:r>
            <a:endParaRPr kumimoji="0" lang="en-US"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mc:AlternateContent xmlns:mc="http://schemas.openxmlformats.org/markup-compatibility/2006" xmlns:a14="http://schemas.microsoft.com/office/drawing/2010/main">
        <mc:Choice Requires="a14">
          <p:sp>
            <p:nvSpPr>
              <p:cNvPr id="32" name="TextBox 31">
                <a:extLst>
                  <a:ext uri="{FF2B5EF4-FFF2-40B4-BE49-F238E27FC236}">
                    <a16:creationId xmlns:a16="http://schemas.microsoft.com/office/drawing/2014/main" id="{5C29EB35-BA6B-8265-C934-2EB3DF0AED38}"/>
                  </a:ext>
                </a:extLst>
              </p:cNvPr>
              <p:cNvSpPr txBox="1"/>
              <p:nvPr/>
            </p:nvSpPr>
            <p:spPr>
              <a:xfrm>
                <a:off x="9770720" y="3114488"/>
                <a:ext cx="764829" cy="1188082"/>
              </a:xfrm>
              <a:prstGeom prst="rect">
                <a:avLst/>
              </a:prstGeom>
              <a:noFill/>
              <a:ln w="19050">
                <a:noFill/>
              </a:ln>
            </p:spPr>
            <p:txBody>
              <a:bodyPr wrap="square">
                <a:spAutoFit/>
              </a:bodyPr>
              <a:lstStyle/>
              <a:p>
                <a:pPr/>
                <a14:m>
                  <m:oMathPara xmlns:m="http://schemas.openxmlformats.org/officeDocument/2006/math">
                    <m:oMathParaPr>
                      <m:jc m:val="centerGroup"/>
                    </m:oMathParaPr>
                    <m:oMath xmlns:m="http://schemas.openxmlformats.org/officeDocument/2006/math">
                      <m:m>
                        <m:mPr>
                          <m:mcs>
                            <m:mc>
                              <m:mcPr>
                                <m:count m:val="1"/>
                                <m:mcJc m:val="center"/>
                              </m:mcPr>
                            </m:mc>
                          </m:mcs>
                          <m:ctrlPr>
                            <a:rPr lang="en-US" sz="1800" b="0" i="1" smtClean="0">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mPr>
                        <m:mr>
                          <m:e>
                            <m:sSub>
                              <m:sSubPr>
                                <m:ctrlPr>
                                  <a:rPr lang="en-US"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bPr>
                              <m:e>
                                <m:r>
                                  <m:rPr>
                                    <m:sty m:val="p"/>
                                  </m:rPr>
                                  <a:rPr lang="en-US" i="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F</m:t>
                                </m:r>
                              </m:e>
                              <m:sub>
                                <m:r>
                                  <m:rPr>
                                    <m:sty m:val="p"/>
                                  </m:rPr>
                                  <a:rPr lang="en-US" b="0" i="0" smtClean="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u</m:t>
                                </m:r>
                                <m:r>
                                  <a:rPr lang="en-US" b="0" i="0" smtClean="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m:t>
                                </m:r>
                              </m:sub>
                            </m:sSub>
                          </m:e>
                        </m:mr>
                        <m:mr>
                          <m:e>
                            <m:r>
                              <a:rPr lang="en-US" sz="1800" b="0" i="0" smtClean="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e>
                        </m:mr>
                        <m:mr>
                          <m:e>
                            <m:sSub>
                              <m:sSubPr>
                                <m:ctrlPr>
                                  <a:rPr lang="en-US" sz="1800" b="0" i="1" smtClean="0">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bPr>
                              <m:e>
                                <m:r>
                                  <m:rPr>
                                    <m:sty m:val="p"/>
                                  </m:rPr>
                                  <a:rPr lang="en-US" sz="1800" b="0" i="0" smtClean="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F</m:t>
                                </m:r>
                              </m:e>
                              <m:sub>
                                <m:r>
                                  <a:rPr lang="en-US" sz="1800" b="0" i="1" smtClean="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𝑢</m:t>
                                </m:r>
                                <m:r>
                                  <a:rPr lang="en-US" sz="1800" b="0" i="1" smtClean="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r>
                                  <a:rPr lang="en-US" sz="1800" b="0" i="0" smtClean="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32</m:t>
                                </m:r>
                              </m:sub>
                            </m:sSub>
                          </m:e>
                        </m:mr>
                      </m:m>
                    </m:oMath>
                  </m:oMathPara>
                </a14:m>
                <a:endParaRPr lang="en-US" sz="1800" b="0" dirty="0">
                  <a:solidFill>
                    <a:prstClr val="black"/>
                  </a:solidFill>
                  <a:ea typeface="Cambria Math" panose="02040503050406030204" pitchFamily="18" charset="0"/>
                  <a:cs typeface="Times New Roman" panose="02020603050405020304" pitchFamily="18" charset="0"/>
                </a:endParaRPr>
              </a:p>
              <a:p>
                <a:endParaRPr lang="en-US" dirty="0"/>
              </a:p>
            </p:txBody>
          </p:sp>
        </mc:Choice>
        <mc:Fallback xmlns="">
          <p:sp>
            <p:nvSpPr>
              <p:cNvPr id="32" name="TextBox 31">
                <a:extLst>
                  <a:ext uri="{FF2B5EF4-FFF2-40B4-BE49-F238E27FC236}">
                    <a16:creationId xmlns:a16="http://schemas.microsoft.com/office/drawing/2014/main" id="{5C29EB35-BA6B-8265-C934-2EB3DF0AED38}"/>
                  </a:ext>
                </a:extLst>
              </p:cNvPr>
              <p:cNvSpPr txBox="1">
                <a:spLocks noRot="1" noChangeAspect="1" noMove="1" noResize="1" noEditPoints="1" noAdjustHandles="1" noChangeArrowheads="1" noChangeShapeType="1" noTextEdit="1"/>
              </p:cNvSpPr>
              <p:nvPr/>
            </p:nvSpPr>
            <p:spPr>
              <a:xfrm>
                <a:off x="9770720" y="3114488"/>
                <a:ext cx="764829" cy="1188082"/>
              </a:xfrm>
              <a:prstGeom prst="rect">
                <a:avLst/>
              </a:prstGeom>
              <a:blipFill>
                <a:blip r:embed="rId7"/>
                <a:stretch>
                  <a:fillRect/>
                </a:stretch>
              </a:blipFill>
              <a:ln w="19050">
                <a:noFill/>
              </a:ln>
            </p:spPr>
            <p:txBody>
              <a:bodyPr/>
              <a:lstStyle/>
              <a:p>
                <a:r>
                  <a:rPr lang="en-US">
                    <a:noFill/>
                  </a:rPr>
                  <a:t> </a:t>
                </a:r>
              </a:p>
            </p:txBody>
          </p:sp>
        </mc:Fallback>
      </mc:AlternateContent>
      <p:pic>
        <p:nvPicPr>
          <p:cNvPr id="33" name="Picture 32">
            <a:extLst>
              <a:ext uri="{FF2B5EF4-FFF2-40B4-BE49-F238E27FC236}">
                <a16:creationId xmlns:a16="http://schemas.microsoft.com/office/drawing/2014/main" id="{EAF6C35A-6F49-DFC3-41AD-156C2DDCF69D}"/>
              </a:ext>
            </a:extLst>
          </p:cNvPr>
          <p:cNvPicPr>
            <a:picLocks noChangeAspect="1"/>
          </p:cNvPicPr>
          <p:nvPr/>
        </p:nvPicPr>
        <p:blipFill>
          <a:blip r:embed="rId8"/>
          <a:stretch>
            <a:fillRect/>
          </a:stretch>
        </p:blipFill>
        <p:spPr>
          <a:xfrm>
            <a:off x="423850" y="2578004"/>
            <a:ext cx="2279791" cy="1718987"/>
          </a:xfrm>
          <a:prstGeom prst="rect">
            <a:avLst/>
          </a:prstGeom>
        </p:spPr>
      </p:pic>
      <p:cxnSp>
        <p:nvCxnSpPr>
          <p:cNvPr id="34" name="Straight Arrow Connector 33">
            <a:extLst>
              <a:ext uri="{FF2B5EF4-FFF2-40B4-BE49-F238E27FC236}">
                <a16:creationId xmlns:a16="http://schemas.microsoft.com/office/drawing/2014/main" id="{B4B575FC-6470-24A6-C9F0-76832D9D8BF3}"/>
              </a:ext>
            </a:extLst>
          </p:cNvPr>
          <p:cNvCxnSpPr>
            <a:cxnSpLocks/>
          </p:cNvCxnSpPr>
          <p:nvPr/>
        </p:nvCxnSpPr>
        <p:spPr>
          <a:xfrm>
            <a:off x="378946" y="4508414"/>
            <a:ext cx="907712" cy="462"/>
          </a:xfrm>
          <a:prstGeom prst="straightConnector1">
            <a:avLst/>
          </a:prstGeom>
          <a:noFill/>
          <a:ln w="6350" cap="flat" cmpd="sng" algn="ctr">
            <a:solidFill>
              <a:sysClr val="windowText" lastClr="000000"/>
            </a:solidFill>
            <a:prstDash val="solid"/>
            <a:miter lim="800000"/>
            <a:tailEnd type="triangle"/>
          </a:ln>
          <a:effectLst/>
        </p:spPr>
      </p:cxnSp>
      <p:cxnSp>
        <p:nvCxnSpPr>
          <p:cNvPr id="35" name="Straight Arrow Connector 34">
            <a:extLst>
              <a:ext uri="{FF2B5EF4-FFF2-40B4-BE49-F238E27FC236}">
                <a16:creationId xmlns:a16="http://schemas.microsoft.com/office/drawing/2014/main" id="{6BF69515-31C0-8C23-AE50-7975C61B1575}"/>
              </a:ext>
            </a:extLst>
          </p:cNvPr>
          <p:cNvCxnSpPr>
            <a:cxnSpLocks/>
          </p:cNvCxnSpPr>
          <p:nvPr/>
        </p:nvCxnSpPr>
        <p:spPr>
          <a:xfrm flipV="1">
            <a:off x="378946" y="2578004"/>
            <a:ext cx="0" cy="1930410"/>
          </a:xfrm>
          <a:prstGeom prst="straightConnector1">
            <a:avLst/>
          </a:prstGeom>
          <a:noFill/>
          <a:ln w="6350" cap="flat" cmpd="sng" algn="ctr">
            <a:solidFill>
              <a:sysClr val="windowText" lastClr="000000"/>
            </a:solidFill>
            <a:prstDash val="solid"/>
            <a:miter lim="800000"/>
            <a:tailEnd type="triangle"/>
          </a:ln>
          <a:effectLst/>
        </p:spPr>
      </p:cxnSp>
      <p:sp>
        <p:nvSpPr>
          <p:cNvPr id="36" name="TextBox 35">
            <a:extLst>
              <a:ext uri="{FF2B5EF4-FFF2-40B4-BE49-F238E27FC236}">
                <a16:creationId xmlns:a16="http://schemas.microsoft.com/office/drawing/2014/main" id="{C5641996-BDD7-D0FB-62A6-110C5A900381}"/>
              </a:ext>
            </a:extLst>
          </p:cNvPr>
          <p:cNvSpPr txBox="1"/>
          <p:nvPr/>
        </p:nvSpPr>
        <p:spPr>
          <a:xfrm>
            <a:off x="646232" y="4471922"/>
            <a:ext cx="301293" cy="323165"/>
          </a:xfrm>
          <a:prstGeom prst="rect">
            <a:avLst/>
          </a:prstGeom>
          <a:noFill/>
          <a:ln w="19050">
            <a:noFill/>
          </a:ln>
        </p:spPr>
        <p:txBody>
          <a:bodyPr wrap="square" rtlCol="0">
            <a:spAutoFit/>
          </a:bodyPr>
          <a:lstStyle/>
          <a:p>
            <a:r>
              <a:rPr lang="en-US" sz="1500" dirty="0"/>
              <a:t>y</a:t>
            </a:r>
          </a:p>
        </p:txBody>
      </p:sp>
      <p:sp>
        <p:nvSpPr>
          <p:cNvPr id="37" name="TextBox 36">
            <a:extLst>
              <a:ext uri="{FF2B5EF4-FFF2-40B4-BE49-F238E27FC236}">
                <a16:creationId xmlns:a16="http://schemas.microsoft.com/office/drawing/2014/main" id="{614EF4CD-1654-50BF-BC56-9F0C4ED77ADA}"/>
              </a:ext>
            </a:extLst>
          </p:cNvPr>
          <p:cNvSpPr txBox="1"/>
          <p:nvPr/>
        </p:nvSpPr>
        <p:spPr>
          <a:xfrm>
            <a:off x="145606" y="3491956"/>
            <a:ext cx="301293" cy="323165"/>
          </a:xfrm>
          <a:prstGeom prst="rect">
            <a:avLst/>
          </a:prstGeom>
          <a:noFill/>
          <a:ln w="19050">
            <a:noFill/>
          </a:ln>
        </p:spPr>
        <p:txBody>
          <a:bodyPr wrap="square" rtlCol="0">
            <a:spAutoFit/>
          </a:bodyPr>
          <a:lstStyle/>
          <a:p>
            <a:r>
              <a:rPr lang="en-US" sz="1500" dirty="0"/>
              <a:t>x</a:t>
            </a:r>
          </a:p>
        </p:txBody>
      </p:sp>
      <p:sp>
        <p:nvSpPr>
          <p:cNvPr id="38" name="Rectangle 37">
            <a:extLst>
              <a:ext uri="{FF2B5EF4-FFF2-40B4-BE49-F238E27FC236}">
                <a16:creationId xmlns:a16="http://schemas.microsoft.com/office/drawing/2014/main" id="{7E2F4FB9-2D1D-A2EB-2CFD-3B31A967EFE6}"/>
              </a:ext>
            </a:extLst>
          </p:cNvPr>
          <p:cNvSpPr/>
          <p:nvPr/>
        </p:nvSpPr>
        <p:spPr>
          <a:xfrm>
            <a:off x="10742856" y="6378283"/>
            <a:ext cx="1747487" cy="246221"/>
          </a:xfrm>
          <a:prstGeom prst="rect">
            <a:avLst/>
          </a:prstGeom>
        </p:spPr>
        <p:txBody>
          <a:bodyPr wrap="square">
            <a:spAutoFit/>
          </a:bodyPr>
          <a:lstStyle/>
          <a:p>
            <a:pPr lvl="0"/>
            <a:r>
              <a:rPr lang="en-US" sz="1000" dirty="0">
                <a:solidFill>
                  <a:srgbClr val="000000"/>
                </a:solidFill>
              </a:rPr>
              <a:t>Raptis et al. (ongoing)</a:t>
            </a:r>
            <a:endParaRPr lang="el-GR" sz="1000" dirty="0">
              <a:solidFill>
                <a:srgbClr val="000000"/>
              </a:solidFill>
            </a:endParaRPr>
          </a:p>
        </p:txBody>
      </p:sp>
    </p:spTree>
    <p:extLst>
      <p:ext uri="{BB962C8B-B14F-4D97-AF65-F5344CB8AC3E}">
        <p14:creationId xmlns:p14="http://schemas.microsoft.com/office/powerpoint/2010/main" val="22415087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lgn="ctr"/>
            <a:r>
              <a:rPr lang="en-US" dirty="0"/>
              <a:t>The dataset (</a:t>
            </a:r>
            <a:r>
              <a:rPr lang="en-US" dirty="0" err="1"/>
              <a:t>i.e</a:t>
            </a:r>
            <a:r>
              <a:rPr lang="en-US" dirty="0"/>
              <a:t>, output – Central Plasma Sheet)</a:t>
            </a:r>
            <a:endParaRPr lang="sv-SE" dirty="0"/>
          </a:p>
        </p:txBody>
      </p:sp>
      <p:pic>
        <p:nvPicPr>
          <p:cNvPr id="4" name="Picture 3">
            <a:extLst>
              <a:ext uri="{FF2B5EF4-FFF2-40B4-BE49-F238E27FC236}">
                <a16:creationId xmlns:a16="http://schemas.microsoft.com/office/drawing/2014/main" id="{9879BB60-A15E-699B-50E3-F091A1C61599}"/>
              </a:ext>
            </a:extLst>
          </p:cNvPr>
          <p:cNvPicPr>
            <a:picLocks noChangeAspect="1"/>
          </p:cNvPicPr>
          <p:nvPr/>
        </p:nvPicPr>
        <p:blipFill>
          <a:blip r:embed="rId3"/>
          <a:stretch>
            <a:fillRect/>
          </a:stretch>
        </p:blipFill>
        <p:spPr>
          <a:xfrm>
            <a:off x="294704" y="789089"/>
            <a:ext cx="3784600" cy="5537200"/>
          </a:xfrm>
          <a:prstGeom prst="rect">
            <a:avLst/>
          </a:prstGeom>
        </p:spPr>
      </p:pic>
      <p:pic>
        <p:nvPicPr>
          <p:cNvPr id="5" name="Picture 4">
            <a:extLst>
              <a:ext uri="{FF2B5EF4-FFF2-40B4-BE49-F238E27FC236}">
                <a16:creationId xmlns:a16="http://schemas.microsoft.com/office/drawing/2014/main" id="{A5035519-6F31-31C1-CEF2-0D42131F624F}"/>
              </a:ext>
            </a:extLst>
          </p:cNvPr>
          <p:cNvPicPr>
            <a:picLocks noChangeAspect="1"/>
          </p:cNvPicPr>
          <p:nvPr/>
        </p:nvPicPr>
        <p:blipFill rotWithShape="1">
          <a:blip r:embed="rId4"/>
          <a:srcRect t="48751" r="68825" b="2762"/>
          <a:stretch/>
        </p:blipFill>
        <p:spPr>
          <a:xfrm>
            <a:off x="3833644" y="789089"/>
            <a:ext cx="3784600" cy="5443872"/>
          </a:xfrm>
          <a:prstGeom prst="rect">
            <a:avLst/>
          </a:prstGeom>
        </p:spPr>
      </p:pic>
      <p:pic>
        <p:nvPicPr>
          <p:cNvPr id="6" name="Picture 5">
            <a:extLst>
              <a:ext uri="{FF2B5EF4-FFF2-40B4-BE49-F238E27FC236}">
                <a16:creationId xmlns:a16="http://schemas.microsoft.com/office/drawing/2014/main" id="{9F421D76-18C1-52A0-20C6-4C4D9CA64027}"/>
              </a:ext>
            </a:extLst>
          </p:cNvPr>
          <p:cNvPicPr>
            <a:picLocks noChangeAspect="1"/>
          </p:cNvPicPr>
          <p:nvPr/>
        </p:nvPicPr>
        <p:blipFill rotWithShape="1">
          <a:blip r:embed="rId5"/>
          <a:srcRect l="46027" t="90688" r="40173" b="6827"/>
          <a:stretch/>
        </p:blipFill>
        <p:spPr>
          <a:xfrm>
            <a:off x="1511179" y="6293962"/>
            <a:ext cx="1351649" cy="277561"/>
          </a:xfrm>
          <a:prstGeom prst="rect">
            <a:avLst/>
          </a:prstGeom>
        </p:spPr>
      </p:pic>
      <p:pic>
        <p:nvPicPr>
          <p:cNvPr id="8" name="Picture 7">
            <a:extLst>
              <a:ext uri="{FF2B5EF4-FFF2-40B4-BE49-F238E27FC236}">
                <a16:creationId xmlns:a16="http://schemas.microsoft.com/office/drawing/2014/main" id="{C2BDA197-5888-F3FE-A876-8817D4BF6361}"/>
              </a:ext>
            </a:extLst>
          </p:cNvPr>
          <p:cNvPicPr>
            <a:picLocks noChangeAspect="1"/>
          </p:cNvPicPr>
          <p:nvPr/>
        </p:nvPicPr>
        <p:blipFill rotWithShape="1">
          <a:blip r:embed="rId6"/>
          <a:srcRect l="46027" t="90688" r="40173" b="6827"/>
          <a:stretch/>
        </p:blipFill>
        <p:spPr>
          <a:xfrm>
            <a:off x="5050119" y="6293962"/>
            <a:ext cx="1351649" cy="277561"/>
          </a:xfrm>
          <a:prstGeom prst="rect">
            <a:avLst/>
          </a:prstGeom>
        </p:spPr>
      </p:pic>
      <p:sp>
        <p:nvSpPr>
          <p:cNvPr id="10" name="TextBox 9">
            <a:extLst>
              <a:ext uri="{FF2B5EF4-FFF2-40B4-BE49-F238E27FC236}">
                <a16:creationId xmlns:a16="http://schemas.microsoft.com/office/drawing/2014/main" id="{F19AE544-8638-F292-DAFF-487E7E1858FE}"/>
              </a:ext>
            </a:extLst>
          </p:cNvPr>
          <p:cNvSpPr txBox="1"/>
          <p:nvPr/>
        </p:nvSpPr>
        <p:spPr>
          <a:xfrm>
            <a:off x="8197610" y="2136338"/>
            <a:ext cx="3528584" cy="2585323"/>
          </a:xfrm>
          <a:prstGeom prst="rect">
            <a:avLst/>
          </a:prstGeom>
          <a:noFill/>
        </p:spPr>
        <p:txBody>
          <a:bodyPr wrap="square">
            <a:spAutoFit/>
          </a:bodyPr>
          <a:lstStyle/>
          <a:p>
            <a:pPr marL="342900" indent="-342900" algn="ctr">
              <a:buAutoNum type="alphaUcParenBoth"/>
            </a:pPr>
            <a:r>
              <a:rPr lang="en-US" b="1" dirty="0" err="1">
                <a:solidFill>
                  <a:srgbClr val="000000"/>
                </a:solidFill>
              </a:rPr>
              <a:t>Geotail</a:t>
            </a:r>
            <a:r>
              <a:rPr lang="en-US" b="1" dirty="0">
                <a:solidFill>
                  <a:srgbClr val="000000"/>
                </a:solidFill>
              </a:rPr>
              <a:t> (1994 - 2022)</a:t>
            </a:r>
            <a:r>
              <a:rPr lang="en-US" dirty="0">
                <a:solidFill>
                  <a:srgbClr val="000000"/>
                </a:solidFill>
              </a:rPr>
              <a:t> </a:t>
            </a:r>
          </a:p>
          <a:p>
            <a:pPr algn="ctr"/>
            <a:r>
              <a:rPr lang="en-US" dirty="0">
                <a:solidFill>
                  <a:srgbClr val="000000"/>
                </a:solidFill>
              </a:rPr>
              <a:t>&gt;1 million points</a:t>
            </a:r>
          </a:p>
          <a:p>
            <a:pPr marL="285750" indent="-285750" algn="ctr">
              <a:buFont typeface="Wingdings" pitchFamily="2" charset="2"/>
              <a:buChar char="Ø"/>
            </a:pPr>
            <a:endParaRPr lang="en-US" dirty="0">
              <a:solidFill>
                <a:srgbClr val="000000"/>
              </a:solidFill>
            </a:endParaRPr>
          </a:p>
          <a:p>
            <a:pPr algn="ctr"/>
            <a:r>
              <a:rPr lang="en-US" b="1" dirty="0">
                <a:solidFill>
                  <a:srgbClr val="000000"/>
                </a:solidFill>
              </a:rPr>
              <a:t>(B) MMS (2015 – 2024) </a:t>
            </a:r>
          </a:p>
          <a:p>
            <a:pPr algn="ctr"/>
            <a:r>
              <a:rPr lang="en-US" dirty="0">
                <a:solidFill>
                  <a:srgbClr val="000000"/>
                </a:solidFill>
              </a:rPr>
              <a:t>~ 250k points</a:t>
            </a:r>
          </a:p>
          <a:p>
            <a:pPr algn="ctr"/>
            <a:endParaRPr lang="en-US" dirty="0">
              <a:solidFill>
                <a:srgbClr val="000000"/>
              </a:solidFill>
            </a:endParaRPr>
          </a:p>
          <a:p>
            <a:pPr algn="ctr"/>
            <a:endParaRPr lang="en-US" dirty="0">
              <a:solidFill>
                <a:srgbClr val="000000"/>
              </a:solidFill>
            </a:endParaRPr>
          </a:p>
          <a:p>
            <a:r>
              <a:rPr lang="en-US" u="sng" dirty="0">
                <a:solidFill>
                  <a:srgbClr val="000000"/>
                </a:solidFill>
              </a:rPr>
              <a:t>Output</a:t>
            </a:r>
            <a:r>
              <a:rPr lang="en-US" dirty="0">
                <a:solidFill>
                  <a:srgbClr val="000000"/>
                </a:solidFill>
              </a:rPr>
              <a:t>: plasma moments and magnetometer data. </a:t>
            </a:r>
          </a:p>
        </p:txBody>
      </p:sp>
      <p:sp>
        <p:nvSpPr>
          <p:cNvPr id="12" name="TextBox 11">
            <a:extLst>
              <a:ext uri="{FF2B5EF4-FFF2-40B4-BE49-F238E27FC236}">
                <a16:creationId xmlns:a16="http://schemas.microsoft.com/office/drawing/2014/main" id="{8921E87D-8DA1-3593-01A0-505BBDAEEDBA}"/>
              </a:ext>
            </a:extLst>
          </p:cNvPr>
          <p:cNvSpPr txBox="1"/>
          <p:nvPr/>
        </p:nvSpPr>
        <p:spPr>
          <a:xfrm>
            <a:off x="-65972" y="6408608"/>
            <a:ext cx="1019831" cy="261610"/>
          </a:xfrm>
          <a:prstGeom prst="rect">
            <a:avLst/>
          </a:prstGeom>
          <a:noFill/>
        </p:spPr>
        <p:txBody>
          <a:bodyPr wrap="none" rtlCol="0">
            <a:spAutoFit/>
          </a:bodyPr>
          <a:lstStyle/>
          <a:p>
            <a:r>
              <a:rPr lang="en-US" sz="1100" dirty="0">
                <a:solidFill>
                  <a:srgbClr val="000000"/>
                </a:solidFill>
              </a:rPr>
              <a:t>Raptis+ 2024</a:t>
            </a:r>
          </a:p>
        </p:txBody>
      </p:sp>
    </p:spTree>
    <p:extLst>
      <p:ext uri="{BB962C8B-B14F-4D97-AF65-F5344CB8AC3E}">
        <p14:creationId xmlns:p14="http://schemas.microsoft.com/office/powerpoint/2010/main" val="331332937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0B5E08-852B-3C02-C63E-CB1B2A423CFC}"/>
              </a:ext>
            </a:extLst>
          </p:cNvPr>
          <p:cNvSpPr>
            <a:spLocks noGrp="1"/>
          </p:cNvSpPr>
          <p:nvPr>
            <p:ph type="title"/>
          </p:nvPr>
        </p:nvSpPr>
        <p:spPr>
          <a:xfrm>
            <a:off x="838200" y="84012"/>
            <a:ext cx="10515600" cy="646331"/>
          </a:xfrm>
        </p:spPr>
        <p:txBody>
          <a:bodyPr>
            <a:normAutofit/>
          </a:bodyPr>
          <a:lstStyle/>
          <a:p>
            <a:pPr algn="ctr"/>
            <a:r>
              <a:rPr lang="en-US" dirty="0"/>
              <a:t>Modeling Temperature Ratios | 2D Maps</a:t>
            </a:r>
          </a:p>
        </p:txBody>
      </p:sp>
      <p:sp>
        <p:nvSpPr>
          <p:cNvPr id="8" name="TextBox 7">
            <a:extLst>
              <a:ext uri="{FF2B5EF4-FFF2-40B4-BE49-F238E27FC236}">
                <a16:creationId xmlns:a16="http://schemas.microsoft.com/office/drawing/2014/main" id="{437C3BF7-5979-860B-E6F9-DA594959E733}"/>
              </a:ext>
            </a:extLst>
          </p:cNvPr>
          <p:cNvSpPr txBox="1"/>
          <p:nvPr/>
        </p:nvSpPr>
        <p:spPr>
          <a:xfrm>
            <a:off x="220909" y="730343"/>
            <a:ext cx="11971091" cy="646331"/>
          </a:xfrm>
          <a:prstGeom prst="rect">
            <a:avLst/>
          </a:prstGeom>
          <a:noFill/>
        </p:spPr>
        <p:txBody>
          <a:bodyPr wrap="square" rtlCol="0">
            <a:spAutoFit/>
          </a:bodyPr>
          <a:lstStyle/>
          <a:p>
            <a:r>
              <a:rPr lang="en-US" u="sng" dirty="0">
                <a:solidFill>
                  <a:srgbClr val="000000"/>
                </a:solidFill>
              </a:rPr>
              <a:t>Note:</a:t>
            </a:r>
            <a:r>
              <a:rPr lang="en-US" dirty="0">
                <a:solidFill>
                  <a:srgbClr val="000000"/>
                </a:solidFill>
              </a:rPr>
              <a:t> here that this dataset I used from MMS are </a:t>
            </a:r>
            <a:r>
              <a:rPr lang="en-US" b="1" dirty="0">
                <a:solidFill>
                  <a:srgbClr val="000000"/>
                </a:solidFill>
              </a:rPr>
              <a:t>(a)</a:t>
            </a:r>
            <a:r>
              <a:rPr lang="en-US" dirty="0">
                <a:solidFill>
                  <a:srgbClr val="000000"/>
                </a:solidFill>
              </a:rPr>
              <a:t> not classified properly (on purpose) </a:t>
            </a:r>
            <a:r>
              <a:rPr lang="en-US" b="1" dirty="0">
                <a:solidFill>
                  <a:srgbClr val="000000"/>
                </a:solidFill>
              </a:rPr>
              <a:t>(b)</a:t>
            </a:r>
            <a:r>
              <a:rPr lang="en-US" dirty="0">
                <a:solidFill>
                  <a:srgbClr val="000000"/>
                </a:solidFill>
              </a:rPr>
              <a:t> trained with little optimization and </a:t>
            </a:r>
            <a:r>
              <a:rPr lang="en-US" b="1" dirty="0">
                <a:solidFill>
                  <a:srgbClr val="000000"/>
                </a:solidFill>
              </a:rPr>
              <a:t>(c)</a:t>
            </a:r>
            <a:r>
              <a:rPr lang="en-US" dirty="0">
                <a:solidFill>
                  <a:srgbClr val="000000"/>
                </a:solidFill>
              </a:rPr>
              <a:t> not pre-processed. Still, NN provide reasonable results. </a:t>
            </a:r>
          </a:p>
        </p:txBody>
      </p:sp>
      <p:grpSp>
        <p:nvGrpSpPr>
          <p:cNvPr id="21" name="Group 20">
            <a:extLst>
              <a:ext uri="{FF2B5EF4-FFF2-40B4-BE49-F238E27FC236}">
                <a16:creationId xmlns:a16="http://schemas.microsoft.com/office/drawing/2014/main" id="{833625A7-4FA3-CE44-07C3-A06560E1A629}"/>
              </a:ext>
            </a:extLst>
          </p:cNvPr>
          <p:cNvGrpSpPr/>
          <p:nvPr/>
        </p:nvGrpSpPr>
        <p:grpSpPr>
          <a:xfrm>
            <a:off x="7123590" y="1418585"/>
            <a:ext cx="3993774" cy="4931752"/>
            <a:chOff x="0" y="1637032"/>
            <a:chExt cx="3993774" cy="4931752"/>
          </a:xfrm>
        </p:grpSpPr>
        <p:pic>
          <p:nvPicPr>
            <p:cNvPr id="11" name="Picture 10">
              <a:extLst>
                <a:ext uri="{FF2B5EF4-FFF2-40B4-BE49-F238E27FC236}">
                  <a16:creationId xmlns:a16="http://schemas.microsoft.com/office/drawing/2014/main" id="{DD8961AA-E23E-4EE0-AB5C-FEB514B3A860}"/>
                </a:ext>
              </a:extLst>
            </p:cNvPr>
            <p:cNvPicPr>
              <a:picLocks noChangeAspect="1"/>
            </p:cNvPicPr>
            <p:nvPr/>
          </p:nvPicPr>
          <p:blipFill rotWithShape="1">
            <a:blip r:embed="rId2"/>
            <a:srcRect r="59979"/>
            <a:stretch/>
          </p:blipFill>
          <p:spPr>
            <a:xfrm>
              <a:off x="0" y="1637032"/>
              <a:ext cx="1968678" cy="4931752"/>
            </a:xfrm>
            <a:prstGeom prst="rect">
              <a:avLst/>
            </a:prstGeom>
          </p:spPr>
        </p:pic>
        <p:pic>
          <p:nvPicPr>
            <p:cNvPr id="12" name="Picture 11">
              <a:extLst>
                <a:ext uri="{FF2B5EF4-FFF2-40B4-BE49-F238E27FC236}">
                  <a16:creationId xmlns:a16="http://schemas.microsoft.com/office/drawing/2014/main" id="{3469A591-2B62-18E3-A119-E7CFB5C09212}"/>
                </a:ext>
              </a:extLst>
            </p:cNvPr>
            <p:cNvPicPr>
              <a:picLocks noChangeAspect="1"/>
            </p:cNvPicPr>
            <p:nvPr/>
          </p:nvPicPr>
          <p:blipFill rotWithShape="1">
            <a:blip r:embed="rId2"/>
            <a:srcRect l="61525"/>
            <a:stretch/>
          </p:blipFill>
          <p:spPr>
            <a:xfrm>
              <a:off x="2101152" y="1637032"/>
              <a:ext cx="1892622" cy="4931752"/>
            </a:xfrm>
            <a:prstGeom prst="rect">
              <a:avLst/>
            </a:prstGeom>
          </p:spPr>
        </p:pic>
      </p:grpSp>
      <p:sp>
        <p:nvSpPr>
          <p:cNvPr id="19" name="TextBox 18">
            <a:extLst>
              <a:ext uri="{FF2B5EF4-FFF2-40B4-BE49-F238E27FC236}">
                <a16:creationId xmlns:a16="http://schemas.microsoft.com/office/drawing/2014/main" id="{42FC6849-2A75-C26B-2E72-77676DD5EC46}"/>
              </a:ext>
            </a:extLst>
          </p:cNvPr>
          <p:cNvSpPr txBox="1"/>
          <p:nvPr/>
        </p:nvSpPr>
        <p:spPr>
          <a:xfrm>
            <a:off x="914206" y="6242616"/>
            <a:ext cx="2954655" cy="369332"/>
          </a:xfrm>
          <a:prstGeom prst="rect">
            <a:avLst/>
          </a:prstGeom>
          <a:noFill/>
        </p:spPr>
        <p:txBody>
          <a:bodyPr wrap="none" rtlCol="0">
            <a:spAutoFit/>
          </a:bodyPr>
          <a:lstStyle/>
          <a:p>
            <a:r>
              <a:rPr lang="en-US" dirty="0">
                <a:solidFill>
                  <a:srgbClr val="000000"/>
                </a:solidFill>
              </a:rPr>
              <a:t>Neural Networks modeling </a:t>
            </a:r>
          </a:p>
        </p:txBody>
      </p:sp>
      <p:sp>
        <p:nvSpPr>
          <p:cNvPr id="20" name="TextBox 19">
            <a:extLst>
              <a:ext uri="{FF2B5EF4-FFF2-40B4-BE49-F238E27FC236}">
                <a16:creationId xmlns:a16="http://schemas.microsoft.com/office/drawing/2014/main" id="{892653AA-FF62-4768-1BA5-C3C5BFB0B593}"/>
              </a:ext>
            </a:extLst>
          </p:cNvPr>
          <p:cNvSpPr txBox="1"/>
          <p:nvPr/>
        </p:nvSpPr>
        <p:spPr>
          <a:xfrm>
            <a:off x="7502681" y="6294193"/>
            <a:ext cx="3993401" cy="369332"/>
          </a:xfrm>
          <a:prstGeom prst="rect">
            <a:avLst/>
          </a:prstGeom>
          <a:noFill/>
        </p:spPr>
        <p:txBody>
          <a:bodyPr wrap="none" rtlCol="0">
            <a:spAutoFit/>
          </a:bodyPr>
          <a:lstStyle/>
          <a:p>
            <a:r>
              <a:rPr lang="en-US" dirty="0">
                <a:solidFill>
                  <a:srgbClr val="000000"/>
                </a:solidFill>
              </a:rPr>
              <a:t>Empirical modeling (TM03/DSGR16) </a:t>
            </a:r>
          </a:p>
        </p:txBody>
      </p:sp>
      <p:sp>
        <p:nvSpPr>
          <p:cNvPr id="23" name="TextBox 22">
            <a:extLst>
              <a:ext uri="{FF2B5EF4-FFF2-40B4-BE49-F238E27FC236}">
                <a16:creationId xmlns:a16="http://schemas.microsoft.com/office/drawing/2014/main" id="{64116B67-1E43-C061-3C77-3017EC97A82F}"/>
              </a:ext>
            </a:extLst>
          </p:cNvPr>
          <p:cNvSpPr txBox="1"/>
          <p:nvPr/>
        </p:nvSpPr>
        <p:spPr>
          <a:xfrm>
            <a:off x="4628365" y="3582805"/>
            <a:ext cx="2108269" cy="369332"/>
          </a:xfrm>
          <a:prstGeom prst="rect">
            <a:avLst/>
          </a:prstGeom>
          <a:noFill/>
        </p:spPr>
        <p:txBody>
          <a:bodyPr wrap="none" rtlCol="0">
            <a:spAutoFit/>
          </a:bodyPr>
          <a:lstStyle/>
          <a:p>
            <a:r>
              <a:rPr lang="en-US" dirty="0">
                <a:solidFill>
                  <a:srgbClr val="000000"/>
                </a:solidFill>
              </a:rPr>
              <a:t>No extreme values</a:t>
            </a:r>
          </a:p>
        </p:txBody>
      </p:sp>
      <p:sp>
        <p:nvSpPr>
          <p:cNvPr id="41" name="Oval 40">
            <a:extLst>
              <a:ext uri="{FF2B5EF4-FFF2-40B4-BE49-F238E27FC236}">
                <a16:creationId xmlns:a16="http://schemas.microsoft.com/office/drawing/2014/main" id="{AAC53894-FD30-1DD5-DD9A-BC4B86A54ECE}"/>
              </a:ext>
            </a:extLst>
          </p:cNvPr>
          <p:cNvSpPr/>
          <p:nvPr/>
        </p:nvSpPr>
        <p:spPr>
          <a:xfrm>
            <a:off x="715171" y="5481326"/>
            <a:ext cx="587189" cy="516063"/>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a:extLst>
              <a:ext uri="{FF2B5EF4-FFF2-40B4-BE49-F238E27FC236}">
                <a16:creationId xmlns:a16="http://schemas.microsoft.com/office/drawing/2014/main" id="{9471AF47-4D24-A1FA-4553-C6B04B370221}"/>
              </a:ext>
            </a:extLst>
          </p:cNvPr>
          <p:cNvSpPr/>
          <p:nvPr/>
        </p:nvSpPr>
        <p:spPr>
          <a:xfrm>
            <a:off x="7502681" y="1652899"/>
            <a:ext cx="587189" cy="516063"/>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a:extLst>
              <a:ext uri="{FF2B5EF4-FFF2-40B4-BE49-F238E27FC236}">
                <a16:creationId xmlns:a16="http://schemas.microsoft.com/office/drawing/2014/main" id="{AF4DE685-61F4-8C1F-DC81-2A7535F94678}"/>
              </a:ext>
            </a:extLst>
          </p:cNvPr>
          <p:cNvSpPr/>
          <p:nvPr/>
        </p:nvSpPr>
        <p:spPr>
          <a:xfrm>
            <a:off x="715172" y="1566881"/>
            <a:ext cx="587189" cy="516063"/>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a:extLst>
              <a:ext uri="{FF2B5EF4-FFF2-40B4-BE49-F238E27FC236}">
                <a16:creationId xmlns:a16="http://schemas.microsoft.com/office/drawing/2014/main" id="{7B749F05-F7CA-F4AC-5308-3D9671AC1A14}"/>
              </a:ext>
            </a:extLst>
          </p:cNvPr>
          <p:cNvSpPr/>
          <p:nvPr/>
        </p:nvSpPr>
        <p:spPr>
          <a:xfrm>
            <a:off x="7520740" y="5577231"/>
            <a:ext cx="587189" cy="516063"/>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6" name="Group 45">
            <a:extLst>
              <a:ext uri="{FF2B5EF4-FFF2-40B4-BE49-F238E27FC236}">
                <a16:creationId xmlns:a16="http://schemas.microsoft.com/office/drawing/2014/main" id="{13A55CCC-36E2-5F83-25A5-3AD1966D87BE}"/>
              </a:ext>
            </a:extLst>
          </p:cNvPr>
          <p:cNvGrpSpPr/>
          <p:nvPr/>
        </p:nvGrpSpPr>
        <p:grpSpPr>
          <a:xfrm>
            <a:off x="318022" y="1366735"/>
            <a:ext cx="3978322" cy="4992366"/>
            <a:chOff x="318022" y="1376674"/>
            <a:chExt cx="3978322" cy="4992366"/>
          </a:xfrm>
        </p:grpSpPr>
        <p:pic>
          <p:nvPicPr>
            <p:cNvPr id="16" name="Picture 15">
              <a:extLst>
                <a:ext uri="{FF2B5EF4-FFF2-40B4-BE49-F238E27FC236}">
                  <a16:creationId xmlns:a16="http://schemas.microsoft.com/office/drawing/2014/main" id="{D3F7B7A2-FD43-9BD2-1539-200567DAAE5F}"/>
                </a:ext>
              </a:extLst>
            </p:cNvPr>
            <p:cNvPicPr>
              <a:picLocks noChangeAspect="1"/>
            </p:cNvPicPr>
            <p:nvPr/>
          </p:nvPicPr>
          <p:blipFill rotWithShape="1">
            <a:blip r:embed="rId3"/>
            <a:srcRect r="60268"/>
            <a:stretch/>
          </p:blipFill>
          <p:spPr>
            <a:xfrm>
              <a:off x="318022" y="1376674"/>
              <a:ext cx="1968678" cy="4950612"/>
            </a:xfrm>
            <a:prstGeom prst="rect">
              <a:avLst/>
            </a:prstGeom>
          </p:spPr>
        </p:pic>
        <p:pic>
          <p:nvPicPr>
            <p:cNvPr id="45" name="Picture 44">
              <a:extLst>
                <a:ext uri="{FF2B5EF4-FFF2-40B4-BE49-F238E27FC236}">
                  <a16:creationId xmlns:a16="http://schemas.microsoft.com/office/drawing/2014/main" id="{A4015ABB-4963-BD1C-235A-F97816C3ECE3}"/>
                </a:ext>
              </a:extLst>
            </p:cNvPr>
            <p:cNvPicPr>
              <a:picLocks noChangeAspect="1"/>
            </p:cNvPicPr>
            <p:nvPr/>
          </p:nvPicPr>
          <p:blipFill rotWithShape="1">
            <a:blip r:embed="rId4"/>
            <a:srcRect l="61070"/>
            <a:stretch/>
          </p:blipFill>
          <p:spPr>
            <a:xfrm>
              <a:off x="2360202" y="1399882"/>
              <a:ext cx="1936142" cy="4969158"/>
            </a:xfrm>
            <a:prstGeom prst="rect">
              <a:avLst/>
            </a:prstGeom>
          </p:spPr>
        </p:pic>
      </p:grpSp>
      <p:sp>
        <p:nvSpPr>
          <p:cNvPr id="47" name="Oval 46">
            <a:extLst>
              <a:ext uri="{FF2B5EF4-FFF2-40B4-BE49-F238E27FC236}">
                <a16:creationId xmlns:a16="http://schemas.microsoft.com/office/drawing/2014/main" id="{1A4E8AC2-17D6-910D-E3F3-1A6513422D84}"/>
              </a:ext>
            </a:extLst>
          </p:cNvPr>
          <p:cNvSpPr/>
          <p:nvPr/>
        </p:nvSpPr>
        <p:spPr>
          <a:xfrm>
            <a:off x="697112" y="1615236"/>
            <a:ext cx="587189" cy="516063"/>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a:extLst>
              <a:ext uri="{FF2B5EF4-FFF2-40B4-BE49-F238E27FC236}">
                <a16:creationId xmlns:a16="http://schemas.microsoft.com/office/drawing/2014/main" id="{E7F4866E-0EA1-0FE5-2C1A-6015583D42FA}"/>
              </a:ext>
            </a:extLst>
          </p:cNvPr>
          <p:cNvSpPr/>
          <p:nvPr/>
        </p:nvSpPr>
        <p:spPr>
          <a:xfrm>
            <a:off x="715171" y="5539568"/>
            <a:ext cx="587189" cy="516063"/>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0969963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0B5E08-852B-3C02-C63E-CB1B2A423CFC}"/>
              </a:ext>
            </a:extLst>
          </p:cNvPr>
          <p:cNvSpPr>
            <a:spLocks noGrp="1"/>
          </p:cNvSpPr>
          <p:nvPr>
            <p:ph type="title"/>
          </p:nvPr>
        </p:nvSpPr>
        <p:spPr>
          <a:xfrm>
            <a:off x="838200" y="84012"/>
            <a:ext cx="10515600" cy="906689"/>
          </a:xfrm>
        </p:spPr>
        <p:txBody>
          <a:bodyPr>
            <a:normAutofit/>
          </a:bodyPr>
          <a:lstStyle/>
          <a:p>
            <a:pPr algn="ctr"/>
            <a:r>
              <a:rPr lang="en-US" dirty="0"/>
              <a:t>Modeling Density | 2D Maps</a:t>
            </a:r>
          </a:p>
        </p:txBody>
      </p:sp>
      <p:pic>
        <p:nvPicPr>
          <p:cNvPr id="4" name="Picture 3">
            <a:extLst>
              <a:ext uri="{FF2B5EF4-FFF2-40B4-BE49-F238E27FC236}">
                <a16:creationId xmlns:a16="http://schemas.microsoft.com/office/drawing/2014/main" id="{775A284D-F49C-E656-BF29-3760F4E97C48}"/>
              </a:ext>
            </a:extLst>
          </p:cNvPr>
          <p:cNvPicPr>
            <a:picLocks noChangeAspect="1"/>
          </p:cNvPicPr>
          <p:nvPr/>
        </p:nvPicPr>
        <p:blipFill rotWithShape="1">
          <a:blip r:embed="rId2"/>
          <a:srcRect r="66798"/>
          <a:stretch/>
        </p:blipFill>
        <p:spPr>
          <a:xfrm>
            <a:off x="189931" y="1366301"/>
            <a:ext cx="2580565" cy="4698603"/>
          </a:xfrm>
          <a:prstGeom prst="rect">
            <a:avLst/>
          </a:prstGeom>
        </p:spPr>
      </p:pic>
      <p:pic>
        <p:nvPicPr>
          <p:cNvPr id="5" name="Picture 4">
            <a:extLst>
              <a:ext uri="{FF2B5EF4-FFF2-40B4-BE49-F238E27FC236}">
                <a16:creationId xmlns:a16="http://schemas.microsoft.com/office/drawing/2014/main" id="{21542659-FD99-3C69-0105-3EE37AE4E1E5}"/>
              </a:ext>
            </a:extLst>
          </p:cNvPr>
          <p:cNvPicPr>
            <a:picLocks noChangeAspect="1"/>
          </p:cNvPicPr>
          <p:nvPr/>
        </p:nvPicPr>
        <p:blipFill rotWithShape="1">
          <a:blip r:embed="rId2"/>
          <a:srcRect l="63930"/>
          <a:stretch/>
        </p:blipFill>
        <p:spPr>
          <a:xfrm>
            <a:off x="2770496" y="1366300"/>
            <a:ext cx="2803478" cy="4698603"/>
          </a:xfrm>
          <a:prstGeom prst="rect">
            <a:avLst/>
          </a:prstGeom>
        </p:spPr>
      </p:pic>
      <p:pic>
        <p:nvPicPr>
          <p:cNvPr id="17" name="Picture 16">
            <a:extLst>
              <a:ext uri="{FF2B5EF4-FFF2-40B4-BE49-F238E27FC236}">
                <a16:creationId xmlns:a16="http://schemas.microsoft.com/office/drawing/2014/main" id="{9D1782E4-326C-D4E5-11ED-D2C0DF81B37F}"/>
              </a:ext>
            </a:extLst>
          </p:cNvPr>
          <p:cNvPicPr>
            <a:picLocks noChangeAspect="1"/>
          </p:cNvPicPr>
          <p:nvPr/>
        </p:nvPicPr>
        <p:blipFill rotWithShape="1">
          <a:blip r:embed="rId3"/>
          <a:srcRect r="63930"/>
          <a:stretch/>
        </p:blipFill>
        <p:spPr>
          <a:xfrm>
            <a:off x="5910363" y="1366300"/>
            <a:ext cx="2803478" cy="4698603"/>
          </a:xfrm>
          <a:prstGeom prst="rect">
            <a:avLst/>
          </a:prstGeom>
        </p:spPr>
      </p:pic>
      <p:pic>
        <p:nvPicPr>
          <p:cNvPr id="18" name="Picture 17">
            <a:extLst>
              <a:ext uri="{FF2B5EF4-FFF2-40B4-BE49-F238E27FC236}">
                <a16:creationId xmlns:a16="http://schemas.microsoft.com/office/drawing/2014/main" id="{B4A7FF1C-CD0E-76DE-B093-1A201F6A9255}"/>
              </a:ext>
            </a:extLst>
          </p:cNvPr>
          <p:cNvPicPr>
            <a:picLocks noChangeAspect="1"/>
          </p:cNvPicPr>
          <p:nvPr/>
        </p:nvPicPr>
        <p:blipFill rotWithShape="1">
          <a:blip r:embed="rId3"/>
          <a:srcRect l="63930"/>
          <a:stretch/>
        </p:blipFill>
        <p:spPr>
          <a:xfrm>
            <a:off x="8713841" y="1366300"/>
            <a:ext cx="2803478" cy="4698603"/>
          </a:xfrm>
          <a:prstGeom prst="rect">
            <a:avLst/>
          </a:prstGeom>
        </p:spPr>
      </p:pic>
      <p:sp>
        <p:nvSpPr>
          <p:cNvPr id="19" name="TextBox 18">
            <a:extLst>
              <a:ext uri="{FF2B5EF4-FFF2-40B4-BE49-F238E27FC236}">
                <a16:creationId xmlns:a16="http://schemas.microsoft.com/office/drawing/2014/main" id="{F67C9F80-3CCC-9808-4DF5-38CD95B6C055}"/>
              </a:ext>
            </a:extLst>
          </p:cNvPr>
          <p:cNvSpPr txBox="1"/>
          <p:nvPr/>
        </p:nvSpPr>
        <p:spPr>
          <a:xfrm>
            <a:off x="1293168" y="6071170"/>
            <a:ext cx="2954655" cy="369332"/>
          </a:xfrm>
          <a:prstGeom prst="rect">
            <a:avLst/>
          </a:prstGeom>
          <a:noFill/>
        </p:spPr>
        <p:txBody>
          <a:bodyPr wrap="none" rtlCol="0">
            <a:spAutoFit/>
          </a:bodyPr>
          <a:lstStyle/>
          <a:p>
            <a:r>
              <a:rPr lang="en-US" dirty="0">
                <a:solidFill>
                  <a:srgbClr val="000000"/>
                </a:solidFill>
              </a:rPr>
              <a:t>Neural Networks modeling </a:t>
            </a:r>
          </a:p>
        </p:txBody>
      </p:sp>
      <p:sp>
        <p:nvSpPr>
          <p:cNvPr id="20" name="TextBox 19">
            <a:extLst>
              <a:ext uri="{FF2B5EF4-FFF2-40B4-BE49-F238E27FC236}">
                <a16:creationId xmlns:a16="http://schemas.microsoft.com/office/drawing/2014/main" id="{D2F3A2D4-3467-B166-EFA2-8B473898254D}"/>
              </a:ext>
            </a:extLst>
          </p:cNvPr>
          <p:cNvSpPr txBox="1"/>
          <p:nvPr/>
        </p:nvSpPr>
        <p:spPr>
          <a:xfrm>
            <a:off x="7191629" y="6132224"/>
            <a:ext cx="3044423" cy="369332"/>
          </a:xfrm>
          <a:prstGeom prst="rect">
            <a:avLst/>
          </a:prstGeom>
          <a:noFill/>
        </p:spPr>
        <p:txBody>
          <a:bodyPr wrap="none" rtlCol="0">
            <a:spAutoFit/>
          </a:bodyPr>
          <a:lstStyle/>
          <a:p>
            <a:r>
              <a:rPr lang="en-US" dirty="0">
                <a:solidFill>
                  <a:srgbClr val="000000"/>
                </a:solidFill>
              </a:rPr>
              <a:t>Empirical modeling (TM03) </a:t>
            </a:r>
          </a:p>
        </p:txBody>
      </p:sp>
      <p:sp>
        <p:nvSpPr>
          <p:cNvPr id="21" name="TextBox 20">
            <a:extLst>
              <a:ext uri="{FF2B5EF4-FFF2-40B4-BE49-F238E27FC236}">
                <a16:creationId xmlns:a16="http://schemas.microsoft.com/office/drawing/2014/main" id="{886AD995-193A-6045-BB51-0C674E59A247}"/>
              </a:ext>
            </a:extLst>
          </p:cNvPr>
          <p:cNvSpPr txBox="1"/>
          <p:nvPr/>
        </p:nvSpPr>
        <p:spPr>
          <a:xfrm rot="16200000">
            <a:off x="11302196" y="2343954"/>
            <a:ext cx="707245" cy="276999"/>
          </a:xfrm>
          <a:prstGeom prst="rect">
            <a:avLst/>
          </a:prstGeom>
          <a:noFill/>
        </p:spPr>
        <p:txBody>
          <a:bodyPr wrap="none" rtlCol="0">
            <a:spAutoFit/>
          </a:bodyPr>
          <a:lstStyle/>
          <a:p>
            <a:r>
              <a:rPr lang="en-US" sz="1200" dirty="0">
                <a:solidFill>
                  <a:srgbClr val="000000"/>
                </a:solidFill>
              </a:rPr>
              <a:t>N [1/cc]</a:t>
            </a:r>
          </a:p>
        </p:txBody>
      </p:sp>
      <p:sp>
        <p:nvSpPr>
          <p:cNvPr id="22" name="TextBox 21">
            <a:extLst>
              <a:ext uri="{FF2B5EF4-FFF2-40B4-BE49-F238E27FC236}">
                <a16:creationId xmlns:a16="http://schemas.microsoft.com/office/drawing/2014/main" id="{9DF8F8A2-19B3-3F5F-BEF4-3B20303359AA}"/>
              </a:ext>
            </a:extLst>
          </p:cNvPr>
          <p:cNvSpPr txBox="1"/>
          <p:nvPr/>
        </p:nvSpPr>
        <p:spPr>
          <a:xfrm rot="16200000">
            <a:off x="11302196" y="4608490"/>
            <a:ext cx="707245" cy="276999"/>
          </a:xfrm>
          <a:prstGeom prst="rect">
            <a:avLst/>
          </a:prstGeom>
          <a:noFill/>
        </p:spPr>
        <p:txBody>
          <a:bodyPr wrap="square" rtlCol="0">
            <a:spAutoFit/>
          </a:bodyPr>
          <a:lstStyle/>
          <a:p>
            <a:r>
              <a:rPr lang="en-US" sz="1200" dirty="0">
                <a:solidFill>
                  <a:srgbClr val="000000"/>
                </a:solidFill>
              </a:rPr>
              <a:t>N [1/cc]</a:t>
            </a:r>
          </a:p>
        </p:txBody>
      </p:sp>
      <p:sp>
        <p:nvSpPr>
          <p:cNvPr id="24" name="TextBox 23">
            <a:extLst>
              <a:ext uri="{FF2B5EF4-FFF2-40B4-BE49-F238E27FC236}">
                <a16:creationId xmlns:a16="http://schemas.microsoft.com/office/drawing/2014/main" id="{D98B97DD-A02F-7E0B-8BB5-5F0B22CF992F}"/>
              </a:ext>
            </a:extLst>
          </p:cNvPr>
          <p:cNvSpPr txBox="1"/>
          <p:nvPr/>
        </p:nvSpPr>
        <p:spPr>
          <a:xfrm>
            <a:off x="-65972" y="6408608"/>
            <a:ext cx="1654620" cy="261610"/>
          </a:xfrm>
          <a:prstGeom prst="rect">
            <a:avLst/>
          </a:prstGeom>
          <a:noFill/>
        </p:spPr>
        <p:txBody>
          <a:bodyPr wrap="none" rtlCol="0">
            <a:spAutoFit/>
          </a:bodyPr>
          <a:lstStyle/>
          <a:p>
            <a:r>
              <a:rPr lang="en-US" sz="1100" dirty="0">
                <a:solidFill>
                  <a:srgbClr val="000000"/>
                </a:solidFill>
              </a:rPr>
              <a:t>Raptis+ 2025 (ongoing)</a:t>
            </a:r>
          </a:p>
        </p:txBody>
      </p:sp>
    </p:spTree>
    <p:extLst>
      <p:ext uri="{BB962C8B-B14F-4D97-AF65-F5344CB8AC3E}">
        <p14:creationId xmlns:p14="http://schemas.microsoft.com/office/powerpoint/2010/main" val="409106007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6965D9E-05DF-C42D-BFA4-70A9F8F73F05}"/>
              </a:ext>
            </a:extLst>
          </p:cNvPr>
          <p:cNvSpPr>
            <a:spLocks noGrp="1"/>
          </p:cNvSpPr>
          <p:nvPr>
            <p:ph idx="1"/>
          </p:nvPr>
        </p:nvSpPr>
        <p:spPr/>
        <p:txBody>
          <a:bodyPr/>
          <a:lstStyle/>
          <a:p>
            <a:pPr marL="0" indent="0" algn="ctr">
              <a:buNone/>
            </a:pPr>
            <a:r>
              <a:rPr lang="en-US" dirty="0">
                <a:solidFill>
                  <a:srgbClr val="0005FF"/>
                </a:solidFill>
              </a:rPr>
              <a:t>1D propagation tools from L1 are not sufficient for Space Weather prediction</a:t>
            </a:r>
          </a:p>
        </p:txBody>
      </p:sp>
      <p:sp>
        <p:nvSpPr>
          <p:cNvPr id="3" name="Title 2">
            <a:extLst>
              <a:ext uri="{FF2B5EF4-FFF2-40B4-BE49-F238E27FC236}">
                <a16:creationId xmlns:a16="http://schemas.microsoft.com/office/drawing/2014/main" id="{B87D1CD7-6C7F-F5AD-C5A6-BB1017A11C44}"/>
              </a:ext>
            </a:extLst>
          </p:cNvPr>
          <p:cNvSpPr>
            <a:spLocks noGrp="1"/>
          </p:cNvSpPr>
          <p:nvPr>
            <p:ph type="title"/>
          </p:nvPr>
        </p:nvSpPr>
        <p:spPr/>
        <p:txBody>
          <a:bodyPr/>
          <a:lstStyle/>
          <a:p>
            <a:pPr algn="ctr"/>
            <a:r>
              <a:rPr lang="en-US" dirty="0"/>
              <a:t>OMNI </a:t>
            </a:r>
            <a:r>
              <a:rPr lang="en-US" dirty="0" err="1"/>
              <a:t>Missmatches</a:t>
            </a:r>
            <a:endParaRPr lang="en-US" dirty="0"/>
          </a:p>
        </p:txBody>
      </p:sp>
      <p:pic>
        <p:nvPicPr>
          <p:cNvPr id="4" name="Picture 3">
            <a:extLst>
              <a:ext uri="{FF2B5EF4-FFF2-40B4-BE49-F238E27FC236}">
                <a16:creationId xmlns:a16="http://schemas.microsoft.com/office/drawing/2014/main" id="{A0F9AFE5-412B-5AFD-23E3-6E1D2FD4E56C}"/>
              </a:ext>
            </a:extLst>
          </p:cNvPr>
          <p:cNvPicPr>
            <a:picLocks noChangeAspect="1"/>
          </p:cNvPicPr>
          <p:nvPr/>
        </p:nvPicPr>
        <p:blipFill>
          <a:blip r:embed="rId2"/>
          <a:stretch>
            <a:fillRect/>
          </a:stretch>
        </p:blipFill>
        <p:spPr>
          <a:xfrm>
            <a:off x="0" y="1525760"/>
            <a:ext cx="5087552" cy="4817165"/>
          </a:xfrm>
          <a:prstGeom prst="rect">
            <a:avLst/>
          </a:prstGeom>
        </p:spPr>
      </p:pic>
      <p:sp>
        <p:nvSpPr>
          <p:cNvPr id="5" name="TextBox 4">
            <a:extLst>
              <a:ext uri="{FF2B5EF4-FFF2-40B4-BE49-F238E27FC236}">
                <a16:creationId xmlns:a16="http://schemas.microsoft.com/office/drawing/2014/main" id="{301FF8FE-1A83-50B4-AB4A-316660485C86}"/>
              </a:ext>
            </a:extLst>
          </p:cNvPr>
          <p:cNvSpPr txBox="1"/>
          <p:nvPr/>
        </p:nvSpPr>
        <p:spPr>
          <a:xfrm>
            <a:off x="1004412" y="1590504"/>
            <a:ext cx="3078728" cy="369332"/>
          </a:xfrm>
          <a:prstGeom prst="rect">
            <a:avLst/>
          </a:prstGeom>
          <a:noFill/>
        </p:spPr>
        <p:txBody>
          <a:bodyPr wrap="none" rtlCol="0">
            <a:spAutoFit/>
          </a:bodyPr>
          <a:lstStyle/>
          <a:p>
            <a:r>
              <a:rPr lang="en-US" dirty="0">
                <a:solidFill>
                  <a:srgbClr val="000000"/>
                </a:solidFill>
              </a:rPr>
              <a:t>Example of time delay offset</a:t>
            </a:r>
          </a:p>
        </p:txBody>
      </p:sp>
      <p:sp>
        <p:nvSpPr>
          <p:cNvPr id="6" name="TextBox 5">
            <a:extLst>
              <a:ext uri="{FF2B5EF4-FFF2-40B4-BE49-F238E27FC236}">
                <a16:creationId xmlns:a16="http://schemas.microsoft.com/office/drawing/2014/main" id="{AC8931D5-AB8A-D359-9D73-F9F7E513A407}"/>
              </a:ext>
            </a:extLst>
          </p:cNvPr>
          <p:cNvSpPr txBox="1"/>
          <p:nvPr/>
        </p:nvSpPr>
        <p:spPr>
          <a:xfrm>
            <a:off x="7346350" y="1550644"/>
            <a:ext cx="3335208" cy="369332"/>
          </a:xfrm>
          <a:prstGeom prst="rect">
            <a:avLst/>
          </a:prstGeom>
          <a:noFill/>
        </p:spPr>
        <p:txBody>
          <a:bodyPr wrap="none" rtlCol="0">
            <a:spAutoFit/>
          </a:bodyPr>
          <a:lstStyle/>
          <a:p>
            <a:r>
              <a:rPr lang="en-US" dirty="0">
                <a:solidFill>
                  <a:srgbClr val="000000"/>
                </a:solidFill>
              </a:rPr>
              <a:t>Example of different conditions</a:t>
            </a:r>
          </a:p>
        </p:txBody>
      </p:sp>
      <p:pic>
        <p:nvPicPr>
          <p:cNvPr id="7" name="Picture 6">
            <a:extLst>
              <a:ext uri="{FF2B5EF4-FFF2-40B4-BE49-F238E27FC236}">
                <a16:creationId xmlns:a16="http://schemas.microsoft.com/office/drawing/2014/main" id="{D014A91B-49FA-6277-A29E-1F2E520E77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1919976"/>
            <a:ext cx="5021778" cy="4334588"/>
          </a:xfrm>
          <a:prstGeom prst="rect">
            <a:avLst/>
          </a:prstGeom>
        </p:spPr>
      </p:pic>
    </p:spTree>
    <p:extLst>
      <p:ext uri="{BB962C8B-B14F-4D97-AF65-F5344CB8AC3E}">
        <p14:creationId xmlns:p14="http://schemas.microsoft.com/office/powerpoint/2010/main" val="308228124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75400" y="46165"/>
            <a:ext cx="11041200" cy="516190"/>
          </a:xfrm>
        </p:spPr>
        <p:txBody>
          <a:bodyPr>
            <a:normAutofit/>
          </a:bodyPr>
          <a:lstStyle/>
          <a:p>
            <a:pPr algn="ctr"/>
            <a:r>
              <a:rPr lang="sv-SE" dirty="0"/>
              <a:t>Solar </a:t>
            </a:r>
            <a:r>
              <a:rPr lang="sv-SE" dirty="0" err="1"/>
              <a:t>Wind</a:t>
            </a:r>
            <a:r>
              <a:rPr lang="sv-SE" dirty="0"/>
              <a:t> is 3D</a:t>
            </a:r>
          </a:p>
        </p:txBody>
      </p:sp>
      <p:pic>
        <p:nvPicPr>
          <p:cNvPr id="5" name="Picture 4">
            <a:extLst>
              <a:ext uri="{FF2B5EF4-FFF2-40B4-BE49-F238E27FC236}">
                <a16:creationId xmlns:a16="http://schemas.microsoft.com/office/drawing/2014/main" id="{57B51816-4721-F8A8-E870-6B03D3A42775}"/>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197965" y="2098621"/>
            <a:ext cx="3324260" cy="3183978"/>
          </a:xfrm>
          <a:prstGeom prst="rect">
            <a:avLst/>
          </a:prstGeom>
        </p:spPr>
      </p:pic>
      <p:pic>
        <p:nvPicPr>
          <p:cNvPr id="6" name="Picture 5">
            <a:extLst>
              <a:ext uri="{FF2B5EF4-FFF2-40B4-BE49-F238E27FC236}">
                <a16:creationId xmlns:a16="http://schemas.microsoft.com/office/drawing/2014/main" id="{BC091FB1-6208-A302-A7B7-EC64FF1F1053}"/>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3658889" y="2098621"/>
            <a:ext cx="3324260" cy="3183978"/>
          </a:xfrm>
          <a:prstGeom prst="rect">
            <a:avLst/>
          </a:prstGeom>
        </p:spPr>
      </p:pic>
      <p:pic>
        <p:nvPicPr>
          <p:cNvPr id="9" name="Picture 8">
            <a:extLst>
              <a:ext uri="{FF2B5EF4-FFF2-40B4-BE49-F238E27FC236}">
                <a16:creationId xmlns:a16="http://schemas.microsoft.com/office/drawing/2014/main" id="{97C716E0-240B-6353-472F-88C5950AE029}"/>
              </a:ext>
            </a:extLst>
          </p:cNvPr>
          <p:cNvPicPr>
            <a:picLocks noChangeAspect="1"/>
          </p:cNvPicPr>
          <p:nvPr/>
        </p:nvPicPr>
        <p:blipFill>
          <a:blip r:embed="rId5"/>
          <a:stretch>
            <a:fillRect/>
          </a:stretch>
        </p:blipFill>
        <p:spPr>
          <a:xfrm>
            <a:off x="7119813" y="2101436"/>
            <a:ext cx="5072187" cy="3181163"/>
          </a:xfrm>
          <a:prstGeom prst="rect">
            <a:avLst/>
          </a:prstGeom>
        </p:spPr>
      </p:pic>
      <p:sp>
        <p:nvSpPr>
          <p:cNvPr id="15" name="TextBox 14">
            <a:extLst>
              <a:ext uri="{FF2B5EF4-FFF2-40B4-BE49-F238E27FC236}">
                <a16:creationId xmlns:a16="http://schemas.microsoft.com/office/drawing/2014/main" id="{2E1F1790-F84A-54BA-06DA-1139976E2612}"/>
              </a:ext>
            </a:extLst>
          </p:cNvPr>
          <p:cNvSpPr txBox="1"/>
          <p:nvPr/>
        </p:nvSpPr>
        <p:spPr>
          <a:xfrm>
            <a:off x="10586482" y="5170386"/>
            <a:ext cx="1273105" cy="261610"/>
          </a:xfrm>
          <a:prstGeom prst="rect">
            <a:avLst/>
          </a:prstGeom>
          <a:noFill/>
        </p:spPr>
        <p:txBody>
          <a:bodyPr wrap="none" rtlCol="0">
            <a:spAutoFit/>
          </a:bodyPr>
          <a:lstStyle/>
          <a:p>
            <a:r>
              <a:rPr lang="en-US" sz="1100" dirty="0">
                <a:solidFill>
                  <a:srgbClr val="000000"/>
                </a:solidFill>
              </a:rPr>
              <a:t>Walsh et al. 2019</a:t>
            </a:r>
          </a:p>
        </p:txBody>
      </p:sp>
      <p:sp>
        <p:nvSpPr>
          <p:cNvPr id="18" name="TextBox 17">
            <a:extLst>
              <a:ext uri="{FF2B5EF4-FFF2-40B4-BE49-F238E27FC236}">
                <a16:creationId xmlns:a16="http://schemas.microsoft.com/office/drawing/2014/main" id="{3E5346F9-3658-709C-24B7-6C56DF8D2A42}"/>
              </a:ext>
            </a:extLst>
          </p:cNvPr>
          <p:cNvSpPr txBox="1"/>
          <p:nvPr/>
        </p:nvSpPr>
        <p:spPr>
          <a:xfrm>
            <a:off x="183674" y="5263382"/>
            <a:ext cx="1117614" cy="261610"/>
          </a:xfrm>
          <a:prstGeom prst="rect">
            <a:avLst/>
          </a:prstGeom>
          <a:noFill/>
        </p:spPr>
        <p:txBody>
          <a:bodyPr wrap="none" rtlCol="0">
            <a:spAutoFit/>
          </a:bodyPr>
          <a:lstStyle/>
          <a:p>
            <a:r>
              <a:rPr lang="en-US" sz="1100" dirty="0" err="1">
                <a:solidFill>
                  <a:srgbClr val="000000"/>
                </a:solidFill>
              </a:rPr>
              <a:t>Borovsky</a:t>
            </a:r>
            <a:r>
              <a:rPr lang="en-US" sz="1100" dirty="0">
                <a:solidFill>
                  <a:srgbClr val="000000"/>
                </a:solidFill>
              </a:rPr>
              <a:t> 2017</a:t>
            </a:r>
          </a:p>
        </p:txBody>
      </p:sp>
    </p:spTree>
    <p:extLst>
      <p:ext uri="{BB962C8B-B14F-4D97-AF65-F5344CB8AC3E}">
        <p14:creationId xmlns:p14="http://schemas.microsoft.com/office/powerpoint/2010/main" val="144385382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FA52DC-D131-C81B-C3A8-5F6EAB4C3ECC}"/>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A1BCCA3E-5EA1-95A5-D0A3-19B9BC410C83}"/>
              </a:ext>
            </a:extLst>
          </p:cNvPr>
          <p:cNvSpPr>
            <a:spLocks noGrp="1"/>
          </p:cNvSpPr>
          <p:nvPr>
            <p:ph type="title"/>
          </p:nvPr>
        </p:nvSpPr>
        <p:spPr>
          <a:xfrm>
            <a:off x="576000" y="207037"/>
            <a:ext cx="11041200" cy="494003"/>
          </a:xfrm>
        </p:spPr>
        <p:txBody>
          <a:bodyPr>
            <a:normAutofit/>
          </a:bodyPr>
          <a:lstStyle/>
          <a:p>
            <a:pPr algn="ctr"/>
            <a:r>
              <a:rPr lang="en-US" dirty="0"/>
              <a:t>Problem: What data do we need in high-res?</a:t>
            </a:r>
          </a:p>
        </p:txBody>
      </p:sp>
      <p:pic>
        <p:nvPicPr>
          <p:cNvPr id="4098" name="Picture 2" descr="Fig. 2">
            <a:extLst>
              <a:ext uri="{FF2B5EF4-FFF2-40B4-BE49-F238E27FC236}">
                <a16:creationId xmlns:a16="http://schemas.microsoft.com/office/drawing/2014/main" id="{5D3ADCAC-48BA-1B0F-BDA2-F015EFF8983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381" y="1505348"/>
            <a:ext cx="7319833" cy="448916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7A1A51D3-16FA-8896-1F76-3A9F4E3A8879}"/>
              </a:ext>
            </a:extLst>
          </p:cNvPr>
          <p:cNvSpPr txBox="1"/>
          <p:nvPr/>
        </p:nvSpPr>
        <p:spPr>
          <a:xfrm>
            <a:off x="7300452" y="1813222"/>
            <a:ext cx="4891548" cy="3785652"/>
          </a:xfrm>
          <a:prstGeom prst="rect">
            <a:avLst/>
          </a:prstGeom>
          <a:noFill/>
        </p:spPr>
        <p:txBody>
          <a:bodyPr wrap="square" rtlCol="0">
            <a:spAutoFit/>
          </a:bodyPr>
          <a:lstStyle/>
          <a:p>
            <a:pPr algn="l"/>
            <a:r>
              <a:rPr lang="en-US" sz="1600" b="1" i="0" u="none" strike="noStrike" dirty="0">
                <a:solidFill>
                  <a:srgbClr val="000000"/>
                </a:solidFill>
                <a:effectLst/>
              </a:rPr>
              <a:t>Plot (b):</a:t>
            </a:r>
            <a:r>
              <a:rPr lang="en-US" sz="1600" b="0" i="0" u="none" strike="noStrike" dirty="0">
                <a:solidFill>
                  <a:srgbClr val="000000"/>
                </a:solidFill>
                <a:effectLst/>
              </a:rPr>
              <a:t> Zoom-in on the yellow-shaded interval from (a).</a:t>
            </a:r>
          </a:p>
          <a:p>
            <a:pPr algn="l"/>
            <a:endParaRPr lang="en-US" sz="1600" b="1" i="0" u="none" strike="noStrike" dirty="0">
              <a:solidFill>
                <a:srgbClr val="000000"/>
              </a:solidFill>
              <a:effectLst/>
            </a:endParaRPr>
          </a:p>
          <a:p>
            <a:pPr algn="l"/>
            <a:r>
              <a:rPr lang="en-US" sz="1600" b="1" i="0" u="none" strike="noStrike" dirty="0">
                <a:solidFill>
                  <a:srgbClr val="000000"/>
                </a:solidFill>
                <a:effectLst/>
              </a:rPr>
              <a:t>Resolution Difference:</a:t>
            </a:r>
            <a:endParaRPr lang="en-US" sz="1600" b="0" i="0" u="none" strike="noStrike" dirty="0">
              <a:solidFill>
                <a:srgbClr val="000000"/>
              </a:solidFill>
              <a:effectLst/>
            </a:endParaRPr>
          </a:p>
          <a:p>
            <a:pPr marL="742950" lvl="1" indent="-285750" algn="l">
              <a:buFont typeface="Arial" panose="020B0604020202020204" pitchFamily="34" charset="0"/>
              <a:buChar char="•"/>
            </a:pPr>
            <a:r>
              <a:rPr lang="en-US" sz="1600" b="1" i="0" u="none" strike="noStrike" dirty="0">
                <a:solidFill>
                  <a:srgbClr val="000000"/>
                </a:solidFill>
                <a:effectLst/>
              </a:rPr>
              <a:t>Burst Data (b):</a:t>
            </a:r>
            <a:r>
              <a:rPr lang="en-US" sz="1600" b="0" i="0" u="none" strike="noStrike" dirty="0">
                <a:solidFill>
                  <a:srgbClr val="000000"/>
                </a:solidFill>
                <a:effectLst/>
              </a:rPr>
              <a:t> 0.15 seconds (high resolution)</a:t>
            </a:r>
          </a:p>
          <a:p>
            <a:pPr marL="742950" lvl="1" indent="-285750" algn="l">
              <a:buFont typeface="Arial" panose="020B0604020202020204" pitchFamily="34" charset="0"/>
              <a:buChar char="•"/>
            </a:pPr>
            <a:r>
              <a:rPr lang="en-US" sz="1600" b="1" i="0" u="none" strike="noStrike" dirty="0">
                <a:solidFill>
                  <a:srgbClr val="000000"/>
                </a:solidFill>
                <a:effectLst/>
              </a:rPr>
              <a:t>Survey Data (a):</a:t>
            </a:r>
            <a:r>
              <a:rPr lang="en-US" sz="1600" b="0" i="0" u="none" strike="noStrike" dirty="0">
                <a:solidFill>
                  <a:srgbClr val="000000"/>
                </a:solidFill>
                <a:effectLst/>
              </a:rPr>
              <a:t> 4.5 seconds</a:t>
            </a:r>
          </a:p>
          <a:p>
            <a:pPr algn="l"/>
            <a:endParaRPr lang="en-US" sz="1600" b="1" i="0" u="none" strike="noStrike" dirty="0">
              <a:solidFill>
                <a:srgbClr val="000000"/>
              </a:solidFill>
              <a:effectLst/>
            </a:endParaRPr>
          </a:p>
          <a:p>
            <a:pPr algn="l"/>
            <a:r>
              <a:rPr lang="en-US" sz="1600" b="1" i="0" u="none" strike="noStrike" dirty="0">
                <a:solidFill>
                  <a:srgbClr val="000000"/>
                </a:solidFill>
                <a:effectLst/>
              </a:rPr>
              <a:t>Challenge:</a:t>
            </a:r>
            <a:endParaRPr lang="en-US" sz="1600" b="0" i="0" u="none" strike="noStrike" dirty="0">
              <a:solidFill>
                <a:srgbClr val="000000"/>
              </a:solidFill>
              <a:effectLst/>
            </a:endParaRPr>
          </a:p>
          <a:p>
            <a:pPr algn="l"/>
            <a:r>
              <a:rPr lang="en-US" sz="1600" b="0" i="0" u="none" strike="noStrike" dirty="0">
                <a:solidFill>
                  <a:srgbClr val="000000"/>
                </a:solidFill>
                <a:effectLst/>
              </a:rPr>
              <a:t>Downlinking everything is not feasible. Prioritization is key.</a:t>
            </a:r>
          </a:p>
          <a:p>
            <a:pPr algn="l"/>
            <a:endParaRPr lang="en-US" sz="1600" b="1" i="0" u="none" strike="noStrike" dirty="0">
              <a:solidFill>
                <a:srgbClr val="000000"/>
              </a:solidFill>
              <a:effectLst/>
            </a:endParaRPr>
          </a:p>
          <a:p>
            <a:pPr algn="l"/>
            <a:r>
              <a:rPr lang="en-US" sz="1600" b="1" i="0" u="none" strike="noStrike" dirty="0">
                <a:solidFill>
                  <a:srgbClr val="000000"/>
                </a:solidFill>
                <a:effectLst/>
              </a:rPr>
              <a:t>Solution:</a:t>
            </a:r>
            <a:endParaRPr lang="en-US" sz="1600" b="0" i="0" u="none" strike="noStrike" dirty="0">
              <a:solidFill>
                <a:srgbClr val="000000"/>
              </a:solidFill>
              <a:effectLst/>
            </a:endParaRPr>
          </a:p>
          <a:p>
            <a:pPr algn="l"/>
            <a:r>
              <a:rPr lang="en-US" sz="1600" b="0" i="0" u="none" strike="noStrike" dirty="0">
                <a:solidFill>
                  <a:srgbClr val="000000"/>
                </a:solidFill>
                <a:effectLst/>
              </a:rPr>
              <a:t>Scientists-In-The-Loop (SITLs) handle prioritization manually.</a:t>
            </a:r>
          </a:p>
        </p:txBody>
      </p:sp>
      <p:sp>
        <p:nvSpPr>
          <p:cNvPr id="3" name="TextBox 2">
            <a:extLst>
              <a:ext uri="{FF2B5EF4-FFF2-40B4-BE49-F238E27FC236}">
                <a16:creationId xmlns:a16="http://schemas.microsoft.com/office/drawing/2014/main" id="{D87DE3D4-E1A7-ECC4-DE44-E6667D166E7F}"/>
              </a:ext>
            </a:extLst>
          </p:cNvPr>
          <p:cNvSpPr txBox="1"/>
          <p:nvPr/>
        </p:nvSpPr>
        <p:spPr>
          <a:xfrm>
            <a:off x="813" y="6087981"/>
            <a:ext cx="1509821" cy="246221"/>
          </a:xfrm>
          <a:prstGeom prst="rect">
            <a:avLst/>
          </a:prstGeom>
          <a:noFill/>
        </p:spPr>
        <p:txBody>
          <a:bodyPr wrap="square">
            <a:spAutoFit/>
          </a:bodyPr>
          <a:lstStyle/>
          <a:p>
            <a:r>
              <a:rPr lang="en-US" sz="1000" dirty="0">
                <a:solidFill>
                  <a:srgbClr val="000000"/>
                </a:solidFill>
              </a:rPr>
              <a:t>Krämer+2025</a:t>
            </a:r>
          </a:p>
        </p:txBody>
      </p:sp>
    </p:spTree>
    <p:extLst>
      <p:ext uri="{BB962C8B-B14F-4D97-AF65-F5344CB8AC3E}">
        <p14:creationId xmlns:p14="http://schemas.microsoft.com/office/powerpoint/2010/main" val="2834934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lgn="ctr"/>
            <a:r>
              <a:rPr lang="en-US" dirty="0"/>
              <a:t>Relevance to Heliophysics and Space Weather</a:t>
            </a:r>
            <a:endParaRPr lang="sv-SE" dirty="0"/>
          </a:p>
        </p:txBody>
      </p:sp>
      <p:pic>
        <p:nvPicPr>
          <p:cNvPr id="4" name="Picture 2" descr="https://lh4.googleusercontent.com/3T14euQu8p7Sr6fukl-EvP0HGMKsn74ES6vRr-nldxtIH1y5LxpYntKQshGmg8REoiOD_kObvhZpSVa1OD5vH3-PwAYwMQz2rS32VTcSQvDO-o5jnSjWKeM08WXNu5BIKIc89xZMeu8=s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37776" y="1717389"/>
            <a:ext cx="2503451" cy="250345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96000" y="944201"/>
            <a:ext cx="3108196" cy="3108196"/>
          </a:xfrm>
          <a:prstGeom prst="rect">
            <a:avLst/>
          </a:prstGeom>
          <a:ln>
            <a:noFill/>
          </a:ln>
          <a:effectLst>
            <a:outerShdw blurRad="190500" algn="tl" rotWithShape="0">
              <a:srgbClr val="000000">
                <a:alpha val="70000"/>
              </a:srgbClr>
            </a:outerShdw>
          </a:effectLst>
        </p:spPr>
      </p:pic>
      <p:pic>
        <p:nvPicPr>
          <p:cNvPr id="6" name="Picture 2" descr="AER Dst Index | AER | Weather Risk Assessmen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21030" y="4207509"/>
            <a:ext cx="4778482" cy="2389241"/>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9461439" y="3162916"/>
            <a:ext cx="2528352" cy="646331"/>
          </a:xfrm>
          <a:prstGeom prst="rect">
            <a:avLst/>
          </a:prstGeom>
          <a:noFill/>
        </p:spPr>
        <p:txBody>
          <a:bodyPr wrap="square" rtlCol="0">
            <a:spAutoFit/>
          </a:bodyPr>
          <a:lstStyle/>
          <a:p>
            <a:r>
              <a:rPr lang="en-US" dirty="0">
                <a:solidFill>
                  <a:srgbClr val="000000"/>
                </a:solidFill>
              </a:rPr>
              <a:t>Can we predict Geomagnetic storms?</a:t>
            </a:r>
            <a:endParaRPr lang="sv-SE" dirty="0">
              <a:solidFill>
                <a:srgbClr val="000000"/>
              </a:solidFill>
            </a:endParaRPr>
          </a:p>
        </p:txBody>
      </p:sp>
      <p:sp>
        <p:nvSpPr>
          <p:cNvPr id="10" name="TextBox 9"/>
          <p:cNvSpPr txBox="1"/>
          <p:nvPr/>
        </p:nvSpPr>
        <p:spPr>
          <a:xfrm>
            <a:off x="-69443" y="2425233"/>
            <a:ext cx="3057247" cy="646331"/>
          </a:xfrm>
          <a:prstGeom prst="rect">
            <a:avLst/>
          </a:prstGeom>
          <a:noFill/>
        </p:spPr>
        <p:txBody>
          <a:bodyPr wrap="none" rtlCol="0">
            <a:spAutoFit/>
          </a:bodyPr>
          <a:lstStyle/>
          <a:p>
            <a:r>
              <a:rPr lang="en-US" dirty="0">
                <a:solidFill>
                  <a:srgbClr val="000000"/>
                </a:solidFill>
              </a:rPr>
              <a:t>Can we predict SEPs</a:t>
            </a:r>
          </a:p>
          <a:p>
            <a:r>
              <a:rPr lang="en-US" dirty="0">
                <a:solidFill>
                  <a:srgbClr val="000000"/>
                </a:solidFill>
              </a:rPr>
              <a:t>(Solar Energetic Particles) ?</a:t>
            </a:r>
            <a:endParaRPr lang="sv-SE" dirty="0">
              <a:solidFill>
                <a:srgbClr val="000000"/>
              </a:solidFill>
            </a:endParaRPr>
          </a:p>
        </p:txBody>
      </p:sp>
      <p:sp>
        <p:nvSpPr>
          <p:cNvPr id="11" name="TextBox 10"/>
          <p:cNvSpPr txBox="1"/>
          <p:nvPr/>
        </p:nvSpPr>
        <p:spPr>
          <a:xfrm>
            <a:off x="889748" y="4707709"/>
            <a:ext cx="2604637" cy="646331"/>
          </a:xfrm>
          <a:prstGeom prst="rect">
            <a:avLst/>
          </a:prstGeom>
          <a:noFill/>
        </p:spPr>
        <p:txBody>
          <a:bodyPr wrap="square" rtlCol="0">
            <a:spAutoFit/>
          </a:bodyPr>
          <a:lstStyle/>
          <a:p>
            <a:r>
              <a:rPr lang="en-US" dirty="0">
                <a:solidFill>
                  <a:srgbClr val="000000"/>
                </a:solidFill>
              </a:rPr>
              <a:t>Can we classify plasma environments?</a:t>
            </a:r>
            <a:endParaRPr lang="sv-SE" dirty="0">
              <a:solidFill>
                <a:srgbClr val="000000"/>
              </a:solidFill>
            </a:endParaRPr>
          </a:p>
        </p:txBody>
      </p:sp>
      <p:pic>
        <p:nvPicPr>
          <p:cNvPr id="1026" name="Picture 2" descr="Magnetopause - Wikipedia"/>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3426931" y="4319123"/>
            <a:ext cx="2087636" cy="208763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1D9C28F5-7327-1A88-FF88-9A82AF2C50D5}"/>
              </a:ext>
            </a:extLst>
          </p:cNvPr>
          <p:cNvSpPr txBox="1"/>
          <p:nvPr/>
        </p:nvSpPr>
        <p:spPr>
          <a:xfrm>
            <a:off x="-899" y="6217884"/>
            <a:ext cx="3352200" cy="369332"/>
          </a:xfrm>
          <a:custGeom>
            <a:avLst/>
            <a:gdLst>
              <a:gd name="connsiteX0" fmla="*/ 0 w 3352200"/>
              <a:gd name="connsiteY0" fmla="*/ 0 h 369332"/>
              <a:gd name="connsiteX1" fmla="*/ 636918 w 3352200"/>
              <a:gd name="connsiteY1" fmla="*/ 0 h 369332"/>
              <a:gd name="connsiteX2" fmla="*/ 1307358 w 3352200"/>
              <a:gd name="connsiteY2" fmla="*/ 0 h 369332"/>
              <a:gd name="connsiteX3" fmla="*/ 2011320 w 3352200"/>
              <a:gd name="connsiteY3" fmla="*/ 0 h 369332"/>
              <a:gd name="connsiteX4" fmla="*/ 2715282 w 3352200"/>
              <a:gd name="connsiteY4" fmla="*/ 0 h 369332"/>
              <a:gd name="connsiteX5" fmla="*/ 3352200 w 3352200"/>
              <a:gd name="connsiteY5" fmla="*/ 0 h 369332"/>
              <a:gd name="connsiteX6" fmla="*/ 3352200 w 3352200"/>
              <a:gd name="connsiteY6" fmla="*/ 369332 h 369332"/>
              <a:gd name="connsiteX7" fmla="*/ 2614716 w 3352200"/>
              <a:gd name="connsiteY7" fmla="*/ 369332 h 369332"/>
              <a:gd name="connsiteX8" fmla="*/ 1877232 w 3352200"/>
              <a:gd name="connsiteY8" fmla="*/ 369332 h 369332"/>
              <a:gd name="connsiteX9" fmla="*/ 1206792 w 3352200"/>
              <a:gd name="connsiteY9" fmla="*/ 369332 h 369332"/>
              <a:gd name="connsiteX10" fmla="*/ 0 w 3352200"/>
              <a:gd name="connsiteY10" fmla="*/ 369332 h 369332"/>
              <a:gd name="connsiteX11" fmla="*/ 0 w 3352200"/>
              <a:gd name="connsiteY11" fmla="*/ 0 h 369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52200" h="369332" fill="none" extrusionOk="0">
                <a:moveTo>
                  <a:pt x="0" y="0"/>
                </a:moveTo>
                <a:cubicBezTo>
                  <a:pt x="132157" y="-4295"/>
                  <a:pt x="376782" y="-24994"/>
                  <a:pt x="636918" y="0"/>
                </a:cubicBezTo>
                <a:cubicBezTo>
                  <a:pt x="897054" y="24994"/>
                  <a:pt x="1144438" y="-30327"/>
                  <a:pt x="1307358" y="0"/>
                </a:cubicBezTo>
                <a:cubicBezTo>
                  <a:pt x="1470278" y="30327"/>
                  <a:pt x="1744349" y="4331"/>
                  <a:pt x="2011320" y="0"/>
                </a:cubicBezTo>
                <a:cubicBezTo>
                  <a:pt x="2278291" y="-4331"/>
                  <a:pt x="2388784" y="-11587"/>
                  <a:pt x="2715282" y="0"/>
                </a:cubicBezTo>
                <a:cubicBezTo>
                  <a:pt x="3041780" y="11587"/>
                  <a:pt x="3129838" y="-29243"/>
                  <a:pt x="3352200" y="0"/>
                </a:cubicBezTo>
                <a:cubicBezTo>
                  <a:pt x="3343181" y="102192"/>
                  <a:pt x="3333901" y="207137"/>
                  <a:pt x="3352200" y="369332"/>
                </a:cubicBezTo>
                <a:cubicBezTo>
                  <a:pt x="3109834" y="377654"/>
                  <a:pt x="2900777" y="379724"/>
                  <a:pt x="2614716" y="369332"/>
                </a:cubicBezTo>
                <a:cubicBezTo>
                  <a:pt x="2328655" y="358940"/>
                  <a:pt x="2216937" y="385096"/>
                  <a:pt x="1877232" y="369332"/>
                </a:cubicBezTo>
                <a:cubicBezTo>
                  <a:pt x="1537527" y="353568"/>
                  <a:pt x="1371390" y="377362"/>
                  <a:pt x="1206792" y="369332"/>
                </a:cubicBezTo>
                <a:cubicBezTo>
                  <a:pt x="1042194" y="361302"/>
                  <a:pt x="549532" y="386041"/>
                  <a:pt x="0" y="369332"/>
                </a:cubicBezTo>
                <a:cubicBezTo>
                  <a:pt x="2419" y="191808"/>
                  <a:pt x="8414" y="163671"/>
                  <a:pt x="0" y="0"/>
                </a:cubicBezTo>
                <a:close/>
              </a:path>
              <a:path w="3352200" h="369332" stroke="0" extrusionOk="0">
                <a:moveTo>
                  <a:pt x="0" y="0"/>
                </a:moveTo>
                <a:cubicBezTo>
                  <a:pt x="147137" y="-22563"/>
                  <a:pt x="438439" y="2303"/>
                  <a:pt x="636918" y="0"/>
                </a:cubicBezTo>
                <a:cubicBezTo>
                  <a:pt x="835397" y="-2303"/>
                  <a:pt x="1012368" y="21080"/>
                  <a:pt x="1206792" y="0"/>
                </a:cubicBezTo>
                <a:cubicBezTo>
                  <a:pt x="1401216" y="-21080"/>
                  <a:pt x="1709722" y="-10299"/>
                  <a:pt x="1944276" y="0"/>
                </a:cubicBezTo>
                <a:cubicBezTo>
                  <a:pt x="2178830" y="10299"/>
                  <a:pt x="2388743" y="21436"/>
                  <a:pt x="2581194" y="0"/>
                </a:cubicBezTo>
                <a:cubicBezTo>
                  <a:pt x="2773645" y="-21436"/>
                  <a:pt x="3142355" y="-481"/>
                  <a:pt x="3352200" y="0"/>
                </a:cubicBezTo>
                <a:cubicBezTo>
                  <a:pt x="3362507" y="81226"/>
                  <a:pt x="3363902" y="278722"/>
                  <a:pt x="3352200" y="369332"/>
                </a:cubicBezTo>
                <a:cubicBezTo>
                  <a:pt x="3033538" y="379429"/>
                  <a:pt x="2948354" y="397143"/>
                  <a:pt x="2681760" y="369332"/>
                </a:cubicBezTo>
                <a:cubicBezTo>
                  <a:pt x="2415166" y="341521"/>
                  <a:pt x="2251915" y="367618"/>
                  <a:pt x="1944276" y="369332"/>
                </a:cubicBezTo>
                <a:cubicBezTo>
                  <a:pt x="1636637" y="371046"/>
                  <a:pt x="1517076" y="354059"/>
                  <a:pt x="1374402" y="369332"/>
                </a:cubicBezTo>
                <a:cubicBezTo>
                  <a:pt x="1231728" y="384605"/>
                  <a:pt x="1038913" y="339000"/>
                  <a:pt x="703962" y="369332"/>
                </a:cubicBezTo>
                <a:cubicBezTo>
                  <a:pt x="369011" y="399664"/>
                  <a:pt x="336069" y="398383"/>
                  <a:pt x="0" y="369332"/>
                </a:cubicBezTo>
                <a:cubicBezTo>
                  <a:pt x="-10803" y="211973"/>
                  <a:pt x="-3827" y="175527"/>
                  <a:pt x="0" y="0"/>
                </a:cubicBezTo>
                <a:close/>
              </a:path>
            </a:pathLst>
          </a:custGeom>
          <a:ln>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dk1"/>
          </a:lnRef>
          <a:fillRef idx="1">
            <a:schemeClr val="lt1"/>
          </a:fillRef>
          <a:effectRef idx="0">
            <a:schemeClr val="dk1"/>
          </a:effectRef>
          <a:fontRef idx="minor">
            <a:schemeClr val="dk1"/>
          </a:fontRef>
        </p:style>
        <p:txBody>
          <a:bodyPr wrap="none" rtlCol="0">
            <a:spAutoFit/>
          </a:bodyPr>
          <a:lstStyle/>
          <a:p>
            <a:r>
              <a:rPr lang="en-US" i="1" dirty="0">
                <a:solidFill>
                  <a:srgbClr val="FF0000"/>
                </a:solidFill>
              </a:rPr>
              <a:t>Another slide from back then…</a:t>
            </a:r>
          </a:p>
        </p:txBody>
      </p:sp>
      <p:sp>
        <p:nvSpPr>
          <p:cNvPr id="12" name="TextBox 11">
            <a:extLst>
              <a:ext uri="{FF2B5EF4-FFF2-40B4-BE49-F238E27FC236}">
                <a16:creationId xmlns:a16="http://schemas.microsoft.com/office/drawing/2014/main" id="{5BC38F4A-8C14-0147-76CF-E75333159653}"/>
              </a:ext>
            </a:extLst>
          </p:cNvPr>
          <p:cNvSpPr txBox="1"/>
          <p:nvPr/>
        </p:nvSpPr>
        <p:spPr>
          <a:xfrm>
            <a:off x="9295309" y="1363308"/>
            <a:ext cx="2608406" cy="369332"/>
          </a:xfrm>
          <a:prstGeom prst="rect">
            <a:avLst/>
          </a:prstGeom>
          <a:noFill/>
        </p:spPr>
        <p:txBody>
          <a:bodyPr wrap="none" rtlCol="0">
            <a:spAutoFit/>
          </a:bodyPr>
          <a:lstStyle/>
          <a:p>
            <a:r>
              <a:rPr lang="en-US" dirty="0">
                <a:solidFill>
                  <a:srgbClr val="000000"/>
                </a:solidFill>
              </a:rPr>
              <a:t>Can we predict CMEs?</a:t>
            </a:r>
            <a:endParaRPr lang="sv-SE" dirty="0">
              <a:solidFill>
                <a:srgbClr val="000000"/>
              </a:solidFill>
            </a:endParaRPr>
          </a:p>
        </p:txBody>
      </p:sp>
    </p:spTree>
    <p:extLst>
      <p:ext uri="{BB962C8B-B14F-4D97-AF65-F5344CB8AC3E}">
        <p14:creationId xmlns:p14="http://schemas.microsoft.com/office/powerpoint/2010/main" val="10939878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A578AB-41E3-DDF3-D642-F1C256F90AFA}"/>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D63D6EFD-2140-D257-18BC-A6B7AC575DE0}"/>
              </a:ext>
            </a:extLst>
          </p:cNvPr>
          <p:cNvSpPr>
            <a:spLocks noGrp="1"/>
          </p:cNvSpPr>
          <p:nvPr>
            <p:ph type="title"/>
          </p:nvPr>
        </p:nvSpPr>
        <p:spPr>
          <a:xfrm>
            <a:off x="575400" y="46165"/>
            <a:ext cx="8628796" cy="742924"/>
          </a:xfrm>
        </p:spPr>
        <p:txBody>
          <a:bodyPr>
            <a:normAutofit/>
          </a:bodyPr>
          <a:lstStyle/>
          <a:p>
            <a:pPr algn="ctr"/>
            <a:r>
              <a:rPr lang="en-US" dirty="0"/>
              <a:t>Relevance to Heliophysics and Space Weather</a:t>
            </a:r>
            <a:endParaRPr lang="sv-SE" dirty="0"/>
          </a:p>
        </p:txBody>
      </p:sp>
      <p:pic>
        <p:nvPicPr>
          <p:cNvPr id="4" name="Picture 2" descr="https://lh4.googleusercontent.com/3T14euQu8p7Sr6fukl-EvP0HGMKsn74ES6vRr-nldxtIH1y5LxpYntKQshGmg8REoiOD_kObvhZpSVa1OD5vH3-PwAYwMQz2rS32VTcSQvDO-o5jnSjWKeM08WXNu5BIKIc89xZMeu8=s0">
            <a:extLst>
              <a:ext uri="{FF2B5EF4-FFF2-40B4-BE49-F238E27FC236}">
                <a16:creationId xmlns:a16="http://schemas.microsoft.com/office/drawing/2014/main" id="{E499D963-4BBC-F550-D6C1-A518292EDB8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37776" y="1717389"/>
            <a:ext cx="2503451" cy="250345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58658C03-D937-3449-5E19-040846C0C48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6000" y="944201"/>
            <a:ext cx="3108196" cy="3108196"/>
          </a:xfrm>
          <a:prstGeom prst="rect">
            <a:avLst/>
          </a:prstGeom>
          <a:ln>
            <a:noFill/>
          </a:ln>
          <a:effectLst>
            <a:outerShdw blurRad="190500" algn="tl" rotWithShape="0">
              <a:srgbClr val="000000">
                <a:alpha val="70000"/>
              </a:srgbClr>
            </a:outerShdw>
          </a:effectLst>
        </p:spPr>
      </p:pic>
      <p:pic>
        <p:nvPicPr>
          <p:cNvPr id="6" name="Picture 2" descr="AER Dst Index | AER | Weather Risk Assessment">
            <a:extLst>
              <a:ext uri="{FF2B5EF4-FFF2-40B4-BE49-F238E27FC236}">
                <a16:creationId xmlns:a16="http://schemas.microsoft.com/office/drawing/2014/main" id="{41824CB8-8358-E58C-D9B1-9FAAEF711D5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21030" y="4207509"/>
            <a:ext cx="4778482" cy="2389241"/>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Magnetopause - Wikipedia">
            <a:extLst>
              <a:ext uri="{FF2B5EF4-FFF2-40B4-BE49-F238E27FC236}">
                <a16:creationId xmlns:a16="http://schemas.microsoft.com/office/drawing/2014/main" id="{63B3233E-8FD9-BBB1-9950-AE8A85B82E62}"/>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3426931" y="4319123"/>
            <a:ext cx="2087636" cy="2087636"/>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27A2EE0D-D7CC-8BD2-FB86-821BFFF55A21}"/>
              </a:ext>
            </a:extLst>
          </p:cNvPr>
          <p:cNvSpPr txBox="1"/>
          <p:nvPr/>
        </p:nvSpPr>
        <p:spPr>
          <a:xfrm>
            <a:off x="345065" y="1409612"/>
            <a:ext cx="6163732" cy="307777"/>
          </a:xfrm>
          <a:prstGeom prst="rect">
            <a:avLst/>
          </a:prstGeom>
          <a:noFill/>
        </p:spPr>
        <p:txBody>
          <a:bodyPr wrap="square">
            <a:spAutoFit/>
          </a:bodyPr>
          <a:lstStyle/>
          <a:p>
            <a:r>
              <a:rPr lang="en-US" sz="1400" dirty="0">
                <a:solidFill>
                  <a:srgbClr val="000000"/>
                </a:solidFill>
                <a:latin typeface="+mj-lt"/>
              </a:rPr>
              <a:t>Benella+2023, </a:t>
            </a:r>
            <a:r>
              <a:rPr lang="en-US" sz="1400" b="0" i="0" u="none" strike="noStrike" dirty="0">
                <a:solidFill>
                  <a:srgbClr val="000000"/>
                </a:solidFill>
                <a:effectLst/>
                <a:latin typeface="+mj-lt"/>
              </a:rPr>
              <a:t>Nedal+2023, Ali+2024, Rott</a:t>
            </a:r>
            <a:r>
              <a:rPr lang="en-US" sz="1400" dirty="0">
                <a:solidFill>
                  <a:srgbClr val="000000"/>
                </a:solidFill>
                <a:latin typeface="+mj-lt"/>
              </a:rPr>
              <a:t>i+2024, Liu+2024</a:t>
            </a:r>
          </a:p>
        </p:txBody>
      </p:sp>
      <p:sp>
        <p:nvSpPr>
          <p:cNvPr id="14" name="TextBox 13">
            <a:extLst>
              <a:ext uri="{FF2B5EF4-FFF2-40B4-BE49-F238E27FC236}">
                <a16:creationId xmlns:a16="http://schemas.microsoft.com/office/drawing/2014/main" id="{F723AA5A-3959-8B19-A14B-C5E8D5C07D64}"/>
              </a:ext>
            </a:extLst>
          </p:cNvPr>
          <p:cNvSpPr txBox="1"/>
          <p:nvPr/>
        </p:nvSpPr>
        <p:spPr>
          <a:xfrm>
            <a:off x="9282038" y="2127271"/>
            <a:ext cx="2295781" cy="523220"/>
          </a:xfrm>
          <a:prstGeom prst="rect">
            <a:avLst/>
          </a:prstGeom>
          <a:noFill/>
        </p:spPr>
        <p:txBody>
          <a:bodyPr wrap="square">
            <a:spAutoFit/>
          </a:bodyPr>
          <a:lstStyle/>
          <a:p>
            <a:r>
              <a:rPr lang="en-US" sz="1400" dirty="0">
                <a:solidFill>
                  <a:srgbClr val="000000"/>
                </a:solidFill>
                <a:latin typeface="+mj-lt"/>
              </a:rPr>
              <a:t>Li+2024, Chierichini+2024, Alobaid+2024, Ye+2024</a:t>
            </a:r>
          </a:p>
        </p:txBody>
      </p:sp>
      <p:sp>
        <p:nvSpPr>
          <p:cNvPr id="15" name="TextBox 14">
            <a:extLst>
              <a:ext uri="{FF2B5EF4-FFF2-40B4-BE49-F238E27FC236}">
                <a16:creationId xmlns:a16="http://schemas.microsoft.com/office/drawing/2014/main" id="{0D36B825-1BAF-F799-66CC-1E3F7FF4A023}"/>
              </a:ext>
            </a:extLst>
          </p:cNvPr>
          <p:cNvSpPr txBox="1"/>
          <p:nvPr/>
        </p:nvSpPr>
        <p:spPr>
          <a:xfrm>
            <a:off x="1473427" y="4528617"/>
            <a:ext cx="1647042" cy="1169551"/>
          </a:xfrm>
          <a:prstGeom prst="rect">
            <a:avLst/>
          </a:prstGeom>
          <a:noFill/>
        </p:spPr>
        <p:txBody>
          <a:bodyPr wrap="square">
            <a:spAutoFit/>
          </a:bodyPr>
          <a:lstStyle/>
          <a:p>
            <a:r>
              <a:rPr lang="en-US" sz="1400" dirty="0">
                <a:solidFill>
                  <a:srgbClr val="000000"/>
                </a:solidFill>
                <a:latin typeface="+mj-lt"/>
              </a:rPr>
              <a:t>Toy‐Edens+2024,</a:t>
            </a:r>
          </a:p>
          <a:p>
            <a:r>
              <a:rPr lang="en-US" sz="1400" dirty="0">
                <a:solidFill>
                  <a:srgbClr val="000000"/>
                </a:solidFill>
                <a:latin typeface="+mj-lt"/>
              </a:rPr>
              <a:t>Ekelund+2024,</a:t>
            </a:r>
          </a:p>
          <a:p>
            <a:r>
              <a:rPr lang="en-US" sz="1400" dirty="0">
                <a:solidFill>
                  <a:srgbClr val="000000"/>
                </a:solidFill>
                <a:latin typeface="+mj-lt"/>
              </a:rPr>
              <a:t>Yeakel+2022, Nguyen+2022,</a:t>
            </a:r>
          </a:p>
          <a:p>
            <a:r>
              <a:rPr lang="en-US" sz="1400" dirty="0" err="1">
                <a:solidFill>
                  <a:srgbClr val="000000"/>
                </a:solidFill>
                <a:latin typeface="+mj-lt"/>
              </a:rPr>
              <a:t>Lalti</a:t>
            </a:r>
            <a:r>
              <a:rPr lang="en-US" sz="1400" dirty="0">
                <a:solidFill>
                  <a:srgbClr val="000000"/>
                </a:solidFill>
                <a:latin typeface="+mj-lt"/>
              </a:rPr>
              <a:t>+ 2022</a:t>
            </a:r>
          </a:p>
        </p:txBody>
      </p:sp>
      <p:sp>
        <p:nvSpPr>
          <p:cNvPr id="16" name="TextBox 15">
            <a:extLst>
              <a:ext uri="{FF2B5EF4-FFF2-40B4-BE49-F238E27FC236}">
                <a16:creationId xmlns:a16="http://schemas.microsoft.com/office/drawing/2014/main" id="{F0A41977-3A48-2CD6-E3AC-3BEB0D4FEE08}"/>
              </a:ext>
            </a:extLst>
          </p:cNvPr>
          <p:cNvSpPr txBox="1"/>
          <p:nvPr/>
        </p:nvSpPr>
        <p:spPr>
          <a:xfrm>
            <a:off x="9654249" y="3684289"/>
            <a:ext cx="2503451" cy="523220"/>
          </a:xfrm>
          <a:prstGeom prst="rect">
            <a:avLst/>
          </a:prstGeom>
          <a:noFill/>
        </p:spPr>
        <p:txBody>
          <a:bodyPr wrap="square">
            <a:spAutoFit/>
          </a:bodyPr>
          <a:lstStyle/>
          <a:p>
            <a:r>
              <a:rPr lang="en-US" sz="1400" dirty="0">
                <a:solidFill>
                  <a:srgbClr val="000000"/>
                </a:solidFill>
                <a:latin typeface="+mj-lt"/>
              </a:rPr>
              <a:t>Hu+2023, Zhang+2023, Liu+2023, Kervalishvili+2025</a:t>
            </a:r>
          </a:p>
        </p:txBody>
      </p:sp>
      <p:sp>
        <p:nvSpPr>
          <p:cNvPr id="17" name="TextBox 16">
            <a:extLst>
              <a:ext uri="{FF2B5EF4-FFF2-40B4-BE49-F238E27FC236}">
                <a16:creationId xmlns:a16="http://schemas.microsoft.com/office/drawing/2014/main" id="{8A68B26E-40EE-2EA8-E149-DFE5ADCB3AEE}"/>
              </a:ext>
            </a:extLst>
          </p:cNvPr>
          <p:cNvSpPr txBox="1"/>
          <p:nvPr/>
        </p:nvSpPr>
        <p:spPr>
          <a:xfrm>
            <a:off x="105103" y="5950419"/>
            <a:ext cx="2736647" cy="646331"/>
          </a:xfrm>
          <a:custGeom>
            <a:avLst/>
            <a:gdLst>
              <a:gd name="connsiteX0" fmla="*/ 0 w 2736647"/>
              <a:gd name="connsiteY0" fmla="*/ 0 h 646331"/>
              <a:gd name="connsiteX1" fmla="*/ 656795 w 2736647"/>
              <a:gd name="connsiteY1" fmla="*/ 0 h 646331"/>
              <a:gd name="connsiteX2" fmla="*/ 1340957 w 2736647"/>
              <a:gd name="connsiteY2" fmla="*/ 0 h 646331"/>
              <a:gd name="connsiteX3" fmla="*/ 2025119 w 2736647"/>
              <a:gd name="connsiteY3" fmla="*/ 0 h 646331"/>
              <a:gd name="connsiteX4" fmla="*/ 2736647 w 2736647"/>
              <a:gd name="connsiteY4" fmla="*/ 0 h 646331"/>
              <a:gd name="connsiteX5" fmla="*/ 2736647 w 2736647"/>
              <a:gd name="connsiteY5" fmla="*/ 646331 h 646331"/>
              <a:gd name="connsiteX6" fmla="*/ 2052485 w 2736647"/>
              <a:gd name="connsiteY6" fmla="*/ 646331 h 646331"/>
              <a:gd name="connsiteX7" fmla="*/ 1423056 w 2736647"/>
              <a:gd name="connsiteY7" fmla="*/ 646331 h 646331"/>
              <a:gd name="connsiteX8" fmla="*/ 793628 w 2736647"/>
              <a:gd name="connsiteY8" fmla="*/ 646331 h 646331"/>
              <a:gd name="connsiteX9" fmla="*/ 0 w 2736647"/>
              <a:gd name="connsiteY9" fmla="*/ 646331 h 646331"/>
              <a:gd name="connsiteX10" fmla="*/ 0 w 2736647"/>
              <a:gd name="connsiteY10" fmla="*/ 0 h 646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36647" h="646331" fill="none" extrusionOk="0">
                <a:moveTo>
                  <a:pt x="0" y="0"/>
                </a:moveTo>
                <a:cubicBezTo>
                  <a:pt x="202530" y="8654"/>
                  <a:pt x="333696" y="27227"/>
                  <a:pt x="656795" y="0"/>
                </a:cubicBezTo>
                <a:cubicBezTo>
                  <a:pt x="979894" y="-27227"/>
                  <a:pt x="1085014" y="7582"/>
                  <a:pt x="1340957" y="0"/>
                </a:cubicBezTo>
                <a:cubicBezTo>
                  <a:pt x="1596900" y="-7582"/>
                  <a:pt x="1842289" y="898"/>
                  <a:pt x="2025119" y="0"/>
                </a:cubicBezTo>
                <a:cubicBezTo>
                  <a:pt x="2207949" y="-898"/>
                  <a:pt x="2394998" y="-19479"/>
                  <a:pt x="2736647" y="0"/>
                </a:cubicBezTo>
                <a:cubicBezTo>
                  <a:pt x="2716298" y="308743"/>
                  <a:pt x="2768720" y="339723"/>
                  <a:pt x="2736647" y="646331"/>
                </a:cubicBezTo>
                <a:cubicBezTo>
                  <a:pt x="2552952" y="613856"/>
                  <a:pt x="2292007" y="666920"/>
                  <a:pt x="2052485" y="646331"/>
                </a:cubicBezTo>
                <a:cubicBezTo>
                  <a:pt x="1812963" y="625742"/>
                  <a:pt x="1583655" y="636466"/>
                  <a:pt x="1423056" y="646331"/>
                </a:cubicBezTo>
                <a:cubicBezTo>
                  <a:pt x="1262457" y="656196"/>
                  <a:pt x="962910" y="649689"/>
                  <a:pt x="793628" y="646331"/>
                </a:cubicBezTo>
                <a:cubicBezTo>
                  <a:pt x="624346" y="642973"/>
                  <a:pt x="219502" y="655931"/>
                  <a:pt x="0" y="646331"/>
                </a:cubicBezTo>
                <a:cubicBezTo>
                  <a:pt x="19852" y="476959"/>
                  <a:pt x="-6256" y="229849"/>
                  <a:pt x="0" y="0"/>
                </a:cubicBezTo>
                <a:close/>
              </a:path>
              <a:path w="2736647" h="646331" stroke="0" extrusionOk="0">
                <a:moveTo>
                  <a:pt x="0" y="0"/>
                </a:moveTo>
                <a:cubicBezTo>
                  <a:pt x="225890" y="-3275"/>
                  <a:pt x="388996" y="-9751"/>
                  <a:pt x="656795" y="0"/>
                </a:cubicBezTo>
                <a:cubicBezTo>
                  <a:pt x="924594" y="9751"/>
                  <a:pt x="1056122" y="-2743"/>
                  <a:pt x="1258858" y="0"/>
                </a:cubicBezTo>
                <a:cubicBezTo>
                  <a:pt x="1461594" y="2743"/>
                  <a:pt x="1717879" y="1104"/>
                  <a:pt x="1997752" y="0"/>
                </a:cubicBezTo>
                <a:cubicBezTo>
                  <a:pt x="2277625" y="-1104"/>
                  <a:pt x="2518519" y="12780"/>
                  <a:pt x="2736647" y="0"/>
                </a:cubicBezTo>
                <a:cubicBezTo>
                  <a:pt x="2767603" y="233906"/>
                  <a:pt x="2759423" y="437436"/>
                  <a:pt x="2736647" y="646331"/>
                </a:cubicBezTo>
                <a:cubicBezTo>
                  <a:pt x="2595477" y="617781"/>
                  <a:pt x="2337386" y="639535"/>
                  <a:pt x="2107218" y="646331"/>
                </a:cubicBezTo>
                <a:cubicBezTo>
                  <a:pt x="1877050" y="653127"/>
                  <a:pt x="1713723" y="675768"/>
                  <a:pt x="1477789" y="646331"/>
                </a:cubicBezTo>
                <a:cubicBezTo>
                  <a:pt x="1241855" y="616894"/>
                  <a:pt x="1069538" y="675833"/>
                  <a:pt x="738895" y="646331"/>
                </a:cubicBezTo>
                <a:cubicBezTo>
                  <a:pt x="408252" y="616829"/>
                  <a:pt x="311177" y="613466"/>
                  <a:pt x="0" y="646331"/>
                </a:cubicBezTo>
                <a:cubicBezTo>
                  <a:pt x="-11696" y="394072"/>
                  <a:pt x="-16628" y="198448"/>
                  <a:pt x="0" y="0"/>
                </a:cubicBezTo>
                <a:close/>
              </a:path>
            </a:pathLst>
          </a:custGeom>
          <a:ln>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dk1"/>
          </a:lnRef>
          <a:fillRef idx="1">
            <a:schemeClr val="lt1"/>
          </a:fillRef>
          <a:effectRef idx="0">
            <a:schemeClr val="dk1"/>
          </a:effectRef>
          <a:fontRef idx="minor">
            <a:schemeClr val="dk1"/>
          </a:fontRef>
        </p:style>
        <p:txBody>
          <a:bodyPr wrap="none" rtlCol="0">
            <a:spAutoFit/>
          </a:bodyPr>
          <a:lstStyle/>
          <a:p>
            <a:pPr algn="ctr"/>
            <a:r>
              <a:rPr lang="en-US" i="1" dirty="0">
                <a:solidFill>
                  <a:srgbClr val="FF0000"/>
                </a:solidFill>
              </a:rPr>
              <a:t>Many teams are actively </a:t>
            </a:r>
          </a:p>
          <a:p>
            <a:pPr algn="ctr"/>
            <a:r>
              <a:rPr lang="en-US" i="1" dirty="0">
                <a:solidFill>
                  <a:srgbClr val="FF0000"/>
                </a:solidFill>
              </a:rPr>
              <a:t>working on these</a:t>
            </a:r>
          </a:p>
        </p:txBody>
      </p:sp>
      <p:pic>
        <p:nvPicPr>
          <p:cNvPr id="5122" name="Picture 2" descr="The Best Memes about AI - by Mark McNeilly - Mimir's Well">
            <a:extLst>
              <a:ext uri="{FF2B5EF4-FFF2-40B4-BE49-F238E27FC236}">
                <a16:creationId xmlns:a16="http://schemas.microsoft.com/office/drawing/2014/main" id="{CEA26672-18E5-7A98-2037-D78CABB9072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628958" y="-33000"/>
            <a:ext cx="2630774" cy="15784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97249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47AB4D-5994-F58B-DD75-838A86A4A669}"/>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D6F23730-4DAE-4A59-1880-24C009294D2F}"/>
              </a:ext>
            </a:extLst>
          </p:cNvPr>
          <p:cNvSpPr>
            <a:spLocks noGrp="1"/>
          </p:cNvSpPr>
          <p:nvPr>
            <p:ph type="title"/>
          </p:nvPr>
        </p:nvSpPr>
        <p:spPr>
          <a:xfrm>
            <a:off x="576000" y="207037"/>
            <a:ext cx="11041200" cy="494003"/>
          </a:xfrm>
        </p:spPr>
        <p:txBody>
          <a:bodyPr>
            <a:normAutofit/>
          </a:bodyPr>
          <a:lstStyle/>
          <a:p>
            <a:pPr algn="ctr"/>
            <a:r>
              <a:rPr lang="en-US" dirty="0"/>
              <a:t>Machine Learning Publications in Heliophysics</a:t>
            </a:r>
          </a:p>
        </p:txBody>
      </p:sp>
      <p:sp>
        <p:nvSpPr>
          <p:cNvPr id="6" name="TextBox 5">
            <a:extLst>
              <a:ext uri="{FF2B5EF4-FFF2-40B4-BE49-F238E27FC236}">
                <a16:creationId xmlns:a16="http://schemas.microsoft.com/office/drawing/2014/main" id="{133C5B4A-1F7F-84FB-7A0F-0731953D7DED}"/>
              </a:ext>
            </a:extLst>
          </p:cNvPr>
          <p:cNvSpPr txBox="1"/>
          <p:nvPr/>
        </p:nvSpPr>
        <p:spPr>
          <a:xfrm>
            <a:off x="1286933" y="6404742"/>
            <a:ext cx="9618134" cy="246221"/>
          </a:xfrm>
          <a:prstGeom prst="rect">
            <a:avLst/>
          </a:prstGeom>
          <a:noFill/>
        </p:spPr>
        <p:txBody>
          <a:bodyPr wrap="square">
            <a:spAutoFit/>
          </a:bodyPr>
          <a:lstStyle/>
          <a:p>
            <a:r>
              <a:rPr lang="en-US" sz="1000" dirty="0">
                <a:solidFill>
                  <a:srgbClr val="000000"/>
                </a:solidFill>
              </a:rPr>
              <a:t>Not the best query: </a:t>
            </a:r>
            <a:r>
              <a:rPr lang="en-US" sz="1000" i="1" dirty="0">
                <a:solidFill>
                  <a:srgbClr val="000000"/>
                </a:solidFill>
              </a:rPr>
              <a:t>((("</a:t>
            </a:r>
            <a:r>
              <a:rPr lang="en-US" sz="1000" i="1" dirty="0" err="1">
                <a:solidFill>
                  <a:srgbClr val="000000"/>
                </a:solidFill>
              </a:rPr>
              <a:t>heliophysics</a:t>
            </a:r>
            <a:r>
              <a:rPr lang="en-US" sz="1000" i="1" dirty="0">
                <a:solidFill>
                  <a:srgbClr val="000000"/>
                </a:solidFill>
              </a:rPr>
              <a:t>"  </a:t>
            </a:r>
            <a:r>
              <a:rPr lang="en-US" sz="1000" i="1" dirty="0" err="1">
                <a:solidFill>
                  <a:srgbClr val="000000"/>
                </a:solidFill>
              </a:rPr>
              <a:t>or"solar</a:t>
            </a:r>
            <a:r>
              <a:rPr lang="en-US" sz="1000" i="1" dirty="0">
                <a:solidFill>
                  <a:srgbClr val="000000"/>
                </a:solidFill>
              </a:rPr>
              <a:t> wind" or "magnetosphere") AND ("machine learning" OR "deep learning" OR "neural networks")) AND year:2019-2024)</a:t>
            </a:r>
          </a:p>
        </p:txBody>
      </p:sp>
      <p:pic>
        <p:nvPicPr>
          <p:cNvPr id="7" name="Picture 6">
            <a:extLst>
              <a:ext uri="{FF2B5EF4-FFF2-40B4-BE49-F238E27FC236}">
                <a16:creationId xmlns:a16="http://schemas.microsoft.com/office/drawing/2014/main" id="{C03933C4-4AE9-9055-85D9-42CEA5AEEF0A}"/>
              </a:ext>
            </a:extLst>
          </p:cNvPr>
          <p:cNvPicPr>
            <a:picLocks noChangeAspect="1"/>
          </p:cNvPicPr>
          <p:nvPr/>
        </p:nvPicPr>
        <p:blipFill>
          <a:blip r:embed="rId3"/>
          <a:stretch>
            <a:fillRect/>
          </a:stretch>
        </p:blipFill>
        <p:spPr>
          <a:xfrm>
            <a:off x="6781321" y="1477447"/>
            <a:ext cx="4835879" cy="4736899"/>
          </a:xfrm>
          <a:prstGeom prst="rect">
            <a:avLst/>
          </a:prstGeom>
        </p:spPr>
      </p:pic>
      <p:pic>
        <p:nvPicPr>
          <p:cNvPr id="8" name="Picture 7">
            <a:extLst>
              <a:ext uri="{FF2B5EF4-FFF2-40B4-BE49-F238E27FC236}">
                <a16:creationId xmlns:a16="http://schemas.microsoft.com/office/drawing/2014/main" id="{FA336939-A155-DF75-E4A1-0CE3CA4C1AD7}"/>
              </a:ext>
            </a:extLst>
          </p:cNvPr>
          <p:cNvPicPr>
            <a:picLocks noChangeAspect="1"/>
          </p:cNvPicPr>
          <p:nvPr/>
        </p:nvPicPr>
        <p:blipFill>
          <a:blip r:embed="rId4"/>
          <a:stretch>
            <a:fillRect/>
          </a:stretch>
        </p:blipFill>
        <p:spPr>
          <a:xfrm>
            <a:off x="184856" y="2201333"/>
            <a:ext cx="6188328" cy="3427002"/>
          </a:xfrm>
          <a:prstGeom prst="rect">
            <a:avLst/>
          </a:prstGeom>
        </p:spPr>
      </p:pic>
      <p:sp>
        <p:nvSpPr>
          <p:cNvPr id="9" name="TextBox 8">
            <a:extLst>
              <a:ext uri="{FF2B5EF4-FFF2-40B4-BE49-F238E27FC236}">
                <a16:creationId xmlns:a16="http://schemas.microsoft.com/office/drawing/2014/main" id="{31DD868E-0A7A-24EB-1F2B-D113FA6D0D4B}"/>
              </a:ext>
            </a:extLst>
          </p:cNvPr>
          <p:cNvSpPr txBox="1"/>
          <p:nvPr/>
        </p:nvSpPr>
        <p:spPr>
          <a:xfrm>
            <a:off x="1097974" y="5558662"/>
            <a:ext cx="4414991" cy="323165"/>
          </a:xfrm>
          <a:prstGeom prst="rect">
            <a:avLst/>
          </a:prstGeom>
          <a:noFill/>
        </p:spPr>
        <p:txBody>
          <a:bodyPr wrap="none" rtlCol="0">
            <a:spAutoFit/>
          </a:bodyPr>
          <a:lstStyle/>
          <a:p>
            <a:r>
              <a:rPr lang="en-US" sz="1500" dirty="0">
                <a:solidFill>
                  <a:srgbClr val="FF0000"/>
                </a:solidFill>
              </a:rPr>
              <a:t>More and more publications are keep coming out!</a:t>
            </a:r>
          </a:p>
        </p:txBody>
      </p:sp>
      <p:cxnSp>
        <p:nvCxnSpPr>
          <p:cNvPr id="11" name="Straight Arrow Connector 10">
            <a:extLst>
              <a:ext uri="{FF2B5EF4-FFF2-40B4-BE49-F238E27FC236}">
                <a16:creationId xmlns:a16="http://schemas.microsoft.com/office/drawing/2014/main" id="{596DD725-6616-1CFD-3E6C-B526EFC253A0}"/>
              </a:ext>
            </a:extLst>
          </p:cNvPr>
          <p:cNvCxnSpPr/>
          <p:nvPr/>
        </p:nvCxnSpPr>
        <p:spPr>
          <a:xfrm>
            <a:off x="5926665" y="3894667"/>
            <a:ext cx="728134" cy="0"/>
          </a:xfrm>
          <a:prstGeom prst="straightConnector1">
            <a:avLst/>
          </a:prstGeom>
          <a:ln>
            <a:solidFill>
              <a:srgbClr val="000000"/>
            </a:solidFill>
            <a:tailEnd type="triangle"/>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73AA4B11-2DA2-4D6D-8E20-4A0242D73BBD}"/>
              </a:ext>
            </a:extLst>
          </p:cNvPr>
          <p:cNvSpPr txBox="1"/>
          <p:nvPr/>
        </p:nvSpPr>
        <p:spPr>
          <a:xfrm>
            <a:off x="414806" y="1223010"/>
            <a:ext cx="5781326" cy="323165"/>
          </a:xfrm>
          <a:prstGeom prst="rect">
            <a:avLst/>
          </a:prstGeom>
          <a:noFill/>
        </p:spPr>
        <p:txBody>
          <a:bodyPr wrap="none" rtlCol="0">
            <a:spAutoFit/>
          </a:bodyPr>
          <a:lstStyle/>
          <a:p>
            <a:r>
              <a:rPr lang="en-US" sz="1500" dirty="0">
                <a:solidFill>
                  <a:srgbClr val="0005FF"/>
                </a:solidFill>
              </a:rPr>
              <a:t>Yearly initiatives connecting to industry - NASA FDL:  </a:t>
            </a:r>
            <a:r>
              <a:rPr lang="en-US" sz="1500" dirty="0">
                <a:solidFill>
                  <a:srgbClr val="0005FF"/>
                </a:solidFill>
                <a:hlinkClick r:id="rId5"/>
              </a:rPr>
              <a:t>https://fdl.ai</a:t>
            </a:r>
            <a:r>
              <a:rPr lang="en-US" sz="1500" dirty="0">
                <a:solidFill>
                  <a:srgbClr val="0005FF"/>
                </a:solidFill>
              </a:rPr>
              <a:t>  </a:t>
            </a:r>
          </a:p>
        </p:txBody>
      </p:sp>
      <p:sp>
        <p:nvSpPr>
          <p:cNvPr id="3" name="TextBox 2">
            <a:extLst>
              <a:ext uri="{FF2B5EF4-FFF2-40B4-BE49-F238E27FC236}">
                <a16:creationId xmlns:a16="http://schemas.microsoft.com/office/drawing/2014/main" id="{81498CAA-3D61-3193-E997-8F5409C9089B}"/>
              </a:ext>
            </a:extLst>
          </p:cNvPr>
          <p:cNvSpPr txBox="1"/>
          <p:nvPr/>
        </p:nvSpPr>
        <p:spPr>
          <a:xfrm>
            <a:off x="4526923" y="4969473"/>
            <a:ext cx="1399742" cy="261610"/>
          </a:xfrm>
          <a:prstGeom prst="rect">
            <a:avLst/>
          </a:prstGeom>
          <a:noFill/>
        </p:spPr>
        <p:txBody>
          <a:bodyPr wrap="none" rtlCol="0">
            <a:spAutoFit/>
          </a:bodyPr>
          <a:lstStyle/>
          <a:p>
            <a:r>
              <a:rPr lang="en-US" sz="1100" dirty="0">
                <a:solidFill>
                  <a:srgbClr val="000000"/>
                </a:solidFill>
              </a:rPr>
              <a:t>Abigail et al. (2020)</a:t>
            </a:r>
            <a:endParaRPr lang="sv-SE" sz="1100" dirty="0">
              <a:solidFill>
                <a:srgbClr val="000000"/>
              </a:solidFill>
            </a:endParaRPr>
          </a:p>
        </p:txBody>
      </p:sp>
    </p:spTree>
    <p:extLst>
      <p:ext uri="{BB962C8B-B14F-4D97-AF65-F5344CB8AC3E}">
        <p14:creationId xmlns:p14="http://schemas.microsoft.com/office/powerpoint/2010/main" val="39577845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73BCF57-3423-3948-BB8B-6D512FC022AB}"/>
              </a:ext>
            </a:extLst>
          </p:cNvPr>
          <p:cNvSpPr>
            <a:spLocks noGrp="1"/>
          </p:cNvSpPr>
          <p:nvPr>
            <p:ph idx="1"/>
          </p:nvPr>
        </p:nvSpPr>
        <p:spPr/>
        <p:txBody>
          <a:bodyPr/>
          <a:lstStyle/>
          <a:p>
            <a:endParaRPr lang="en-US" dirty="0"/>
          </a:p>
        </p:txBody>
      </p:sp>
      <p:sp>
        <p:nvSpPr>
          <p:cNvPr id="3" name="Title 2">
            <a:extLst>
              <a:ext uri="{FF2B5EF4-FFF2-40B4-BE49-F238E27FC236}">
                <a16:creationId xmlns:a16="http://schemas.microsoft.com/office/drawing/2014/main" id="{E9925932-BDBC-5863-8DD2-56236031955F}"/>
              </a:ext>
            </a:extLst>
          </p:cNvPr>
          <p:cNvSpPr>
            <a:spLocks noGrp="1"/>
          </p:cNvSpPr>
          <p:nvPr>
            <p:ph type="title"/>
          </p:nvPr>
        </p:nvSpPr>
        <p:spPr/>
        <p:txBody>
          <a:bodyPr/>
          <a:lstStyle/>
          <a:p>
            <a:endParaRPr lang="en-US"/>
          </a:p>
        </p:txBody>
      </p:sp>
      <p:pic>
        <p:nvPicPr>
          <p:cNvPr id="2052" name="Picture 4">
            <a:extLst>
              <a:ext uri="{FF2B5EF4-FFF2-40B4-BE49-F238E27FC236}">
                <a16:creationId xmlns:a16="http://schemas.microsoft.com/office/drawing/2014/main" id="{D7AED916-059F-AF26-02FA-CBDF11F7737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50" y="0"/>
            <a:ext cx="12180888"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690713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637813-4E0D-09F6-A40D-8541EA2FACA1}"/>
            </a:ext>
          </a:extLst>
        </p:cNvPr>
        <p:cNvGrpSpPr/>
        <p:nvPr/>
      </p:nvGrpSpPr>
      <p:grpSpPr>
        <a:xfrm>
          <a:off x="0" y="0"/>
          <a:ext cx="0" cy="0"/>
          <a:chOff x="0" y="0"/>
          <a:chExt cx="0" cy="0"/>
        </a:xfrm>
      </p:grpSpPr>
      <p:pic>
        <p:nvPicPr>
          <p:cNvPr id="1032" name="Picture 8">
            <a:extLst>
              <a:ext uri="{FF2B5EF4-FFF2-40B4-BE49-F238E27FC236}">
                <a16:creationId xmlns:a16="http://schemas.microsoft.com/office/drawing/2014/main" id="{0D249572-3817-5399-152A-5B39C08C7D5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8" y="0"/>
            <a:ext cx="12188825"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18393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BF38CA-8180-1DB9-5DFB-8DB3A114B53F}"/>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1DA5C896-7E10-1FCB-D5A2-FCE5D4F70BC8}"/>
              </a:ext>
            </a:extLst>
          </p:cNvPr>
          <p:cNvSpPr>
            <a:spLocks noGrp="1"/>
          </p:cNvSpPr>
          <p:nvPr>
            <p:ph type="title"/>
          </p:nvPr>
        </p:nvSpPr>
        <p:spPr>
          <a:xfrm>
            <a:off x="576000" y="207037"/>
            <a:ext cx="11041200" cy="494003"/>
          </a:xfrm>
        </p:spPr>
        <p:txBody>
          <a:bodyPr>
            <a:normAutofit/>
          </a:bodyPr>
          <a:lstStyle/>
          <a:p>
            <a:pPr algn="ctr"/>
            <a:r>
              <a:rPr lang="en-US" dirty="0"/>
              <a:t>In other words: More than Earth</a:t>
            </a:r>
          </a:p>
        </p:txBody>
      </p:sp>
      <p:pic>
        <p:nvPicPr>
          <p:cNvPr id="2" name="Picture 1">
            <a:extLst>
              <a:ext uri="{FF2B5EF4-FFF2-40B4-BE49-F238E27FC236}">
                <a16:creationId xmlns:a16="http://schemas.microsoft.com/office/drawing/2014/main" id="{B39F7DFA-F63A-27D0-52E2-2AE2642DF358}"/>
              </a:ext>
            </a:extLst>
          </p:cNvPr>
          <p:cNvPicPr>
            <a:picLocks noChangeAspect="1"/>
          </p:cNvPicPr>
          <p:nvPr/>
        </p:nvPicPr>
        <p:blipFill>
          <a:blip r:embed="rId3"/>
          <a:stretch>
            <a:fillRect/>
          </a:stretch>
        </p:blipFill>
        <p:spPr>
          <a:xfrm>
            <a:off x="15786" y="983826"/>
            <a:ext cx="8013436" cy="3059817"/>
          </a:xfrm>
          <a:prstGeom prst="rect">
            <a:avLst/>
          </a:prstGeom>
        </p:spPr>
      </p:pic>
      <p:pic>
        <p:nvPicPr>
          <p:cNvPr id="3" name="Picture 2">
            <a:extLst>
              <a:ext uri="{FF2B5EF4-FFF2-40B4-BE49-F238E27FC236}">
                <a16:creationId xmlns:a16="http://schemas.microsoft.com/office/drawing/2014/main" id="{EA5A75E9-9E7F-E707-EDA4-F0A5B585A7ED}"/>
              </a:ext>
            </a:extLst>
          </p:cNvPr>
          <p:cNvPicPr>
            <a:picLocks noChangeAspect="1"/>
          </p:cNvPicPr>
          <p:nvPr/>
        </p:nvPicPr>
        <p:blipFill>
          <a:blip r:embed="rId4"/>
          <a:stretch>
            <a:fillRect/>
          </a:stretch>
        </p:blipFill>
        <p:spPr>
          <a:xfrm>
            <a:off x="2875844" y="983825"/>
            <a:ext cx="4450645" cy="3059818"/>
          </a:xfrm>
          <a:prstGeom prst="rect">
            <a:avLst/>
          </a:prstGeom>
        </p:spPr>
      </p:pic>
      <p:pic>
        <p:nvPicPr>
          <p:cNvPr id="5" name="Picture 4">
            <a:extLst>
              <a:ext uri="{FF2B5EF4-FFF2-40B4-BE49-F238E27FC236}">
                <a16:creationId xmlns:a16="http://schemas.microsoft.com/office/drawing/2014/main" id="{46E30B7C-AE3C-EA3B-D5AF-3F3BC80C4605}"/>
              </a:ext>
            </a:extLst>
          </p:cNvPr>
          <p:cNvPicPr>
            <a:picLocks noChangeAspect="1"/>
          </p:cNvPicPr>
          <p:nvPr/>
        </p:nvPicPr>
        <p:blipFill>
          <a:blip r:embed="rId5"/>
          <a:srcRect t="1" r="63362" b="65573"/>
          <a:stretch/>
        </p:blipFill>
        <p:spPr>
          <a:xfrm>
            <a:off x="7326489" y="1147927"/>
            <a:ext cx="4668592" cy="2667716"/>
          </a:xfrm>
          <a:prstGeom prst="rect">
            <a:avLst/>
          </a:prstGeom>
        </p:spPr>
      </p:pic>
      <p:pic>
        <p:nvPicPr>
          <p:cNvPr id="2050" name="Picture 2" descr="ESA - ESA and NASA team up to study solar wind">
            <a:extLst>
              <a:ext uri="{FF2B5EF4-FFF2-40B4-BE49-F238E27FC236}">
                <a16:creationId xmlns:a16="http://schemas.microsoft.com/office/drawing/2014/main" id="{59D9CC6F-A0C5-62E3-A93A-B4F405E8B11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0623" y="4119393"/>
            <a:ext cx="4500569" cy="253157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STEREO: Into the Lagrangian Points | Centauri Dreams">
            <a:extLst>
              <a:ext uri="{FF2B5EF4-FFF2-40B4-BE49-F238E27FC236}">
                <a16:creationId xmlns:a16="http://schemas.microsoft.com/office/drawing/2014/main" id="{58F9A0E9-3EEC-8809-84B5-CDDC486785B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830488" y="4200024"/>
            <a:ext cx="3155734" cy="2370307"/>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AC1F5A27-8A23-37EB-0FD4-EDE2E173C47D}"/>
              </a:ext>
            </a:extLst>
          </p:cNvPr>
          <p:cNvSpPr txBox="1"/>
          <p:nvPr/>
        </p:nvSpPr>
        <p:spPr>
          <a:xfrm>
            <a:off x="576000" y="799160"/>
            <a:ext cx="6163732" cy="369332"/>
          </a:xfrm>
          <a:prstGeom prst="rect">
            <a:avLst/>
          </a:prstGeom>
          <a:noFill/>
        </p:spPr>
        <p:txBody>
          <a:bodyPr wrap="square">
            <a:spAutoFit/>
          </a:bodyPr>
          <a:lstStyle/>
          <a:p>
            <a:r>
              <a:rPr lang="en-US" dirty="0">
                <a:solidFill>
                  <a:srgbClr val="000000"/>
                </a:solidFill>
                <a:effectLst/>
                <a:latin typeface="Georgia" panose="02040502050405020303" pitchFamily="18" charset="0"/>
              </a:rPr>
              <a:t>MAVEN at Mars</a:t>
            </a:r>
          </a:p>
        </p:txBody>
      </p:sp>
      <p:sp>
        <p:nvSpPr>
          <p:cNvPr id="13" name="TextBox 12">
            <a:extLst>
              <a:ext uri="{FF2B5EF4-FFF2-40B4-BE49-F238E27FC236}">
                <a16:creationId xmlns:a16="http://schemas.microsoft.com/office/drawing/2014/main" id="{5312FD3E-42A2-EBE0-FBB7-4FF89434D562}"/>
              </a:ext>
            </a:extLst>
          </p:cNvPr>
          <p:cNvSpPr txBox="1"/>
          <p:nvPr/>
        </p:nvSpPr>
        <p:spPr>
          <a:xfrm>
            <a:off x="4244623" y="668249"/>
            <a:ext cx="6163732" cy="369332"/>
          </a:xfrm>
          <a:prstGeom prst="rect">
            <a:avLst/>
          </a:prstGeom>
          <a:noFill/>
        </p:spPr>
        <p:txBody>
          <a:bodyPr wrap="square">
            <a:spAutoFit/>
          </a:bodyPr>
          <a:lstStyle/>
          <a:p>
            <a:r>
              <a:rPr lang="en-US" dirty="0">
                <a:solidFill>
                  <a:srgbClr val="000000"/>
                </a:solidFill>
                <a:effectLst/>
                <a:latin typeface="Georgia" panose="02040502050405020303" pitchFamily="18" charset="0"/>
              </a:rPr>
              <a:t>Cassini at Saturn </a:t>
            </a:r>
            <a:endParaRPr lang="en-US" dirty="0">
              <a:solidFill>
                <a:srgbClr val="000000"/>
              </a:solidFill>
            </a:endParaRPr>
          </a:p>
        </p:txBody>
      </p:sp>
      <p:sp>
        <p:nvSpPr>
          <p:cNvPr id="17" name="TextBox 16">
            <a:extLst>
              <a:ext uri="{FF2B5EF4-FFF2-40B4-BE49-F238E27FC236}">
                <a16:creationId xmlns:a16="http://schemas.microsoft.com/office/drawing/2014/main" id="{88F8B606-41CB-B981-55CC-FD9BB8C204D5}"/>
              </a:ext>
            </a:extLst>
          </p:cNvPr>
          <p:cNvSpPr txBox="1"/>
          <p:nvPr/>
        </p:nvSpPr>
        <p:spPr>
          <a:xfrm>
            <a:off x="8313526" y="679501"/>
            <a:ext cx="6163732" cy="369332"/>
          </a:xfrm>
          <a:prstGeom prst="rect">
            <a:avLst/>
          </a:prstGeom>
          <a:noFill/>
        </p:spPr>
        <p:txBody>
          <a:bodyPr wrap="square">
            <a:spAutoFit/>
          </a:bodyPr>
          <a:lstStyle/>
          <a:p>
            <a:r>
              <a:rPr lang="en-US" dirty="0">
                <a:solidFill>
                  <a:srgbClr val="000000"/>
                </a:solidFill>
                <a:effectLst/>
                <a:latin typeface="Georgia" panose="02040502050405020303" pitchFamily="18" charset="0"/>
              </a:rPr>
              <a:t>Juno at Jupiter</a:t>
            </a:r>
            <a:endParaRPr lang="en-US" dirty="0">
              <a:solidFill>
                <a:srgbClr val="000000"/>
              </a:solidFill>
            </a:endParaRPr>
          </a:p>
        </p:txBody>
      </p:sp>
      <p:sp>
        <p:nvSpPr>
          <p:cNvPr id="18" name="TextBox 17">
            <a:extLst>
              <a:ext uri="{FF2B5EF4-FFF2-40B4-BE49-F238E27FC236}">
                <a16:creationId xmlns:a16="http://schemas.microsoft.com/office/drawing/2014/main" id="{021B7270-CE72-2559-6DE9-98563E9650C2}"/>
              </a:ext>
            </a:extLst>
          </p:cNvPr>
          <p:cNvSpPr txBox="1"/>
          <p:nvPr/>
        </p:nvSpPr>
        <p:spPr>
          <a:xfrm>
            <a:off x="4782791" y="4786743"/>
            <a:ext cx="3694782" cy="1200329"/>
          </a:xfrm>
          <a:prstGeom prst="rect">
            <a:avLst/>
          </a:prstGeom>
          <a:noFill/>
        </p:spPr>
        <p:txBody>
          <a:bodyPr wrap="square">
            <a:spAutoFit/>
          </a:bodyPr>
          <a:lstStyle/>
          <a:p>
            <a:pPr algn="ctr"/>
            <a:r>
              <a:rPr lang="en-US" dirty="0">
                <a:solidFill>
                  <a:srgbClr val="000000"/>
                </a:solidFill>
                <a:effectLst/>
                <a:latin typeface="Georgia" panose="02040502050405020303" pitchFamily="18" charset="0"/>
              </a:rPr>
              <a:t>PSP/ Solar Orbiter, Stereo, SDO, ACE, Wind </a:t>
            </a:r>
          </a:p>
          <a:p>
            <a:endParaRPr lang="en-US" dirty="0">
              <a:solidFill>
                <a:srgbClr val="000000"/>
              </a:solidFill>
              <a:latin typeface="Georgia" panose="02040502050405020303" pitchFamily="18" charset="0"/>
            </a:endParaRPr>
          </a:p>
          <a:p>
            <a:r>
              <a:rPr lang="en-US" dirty="0">
                <a:solidFill>
                  <a:srgbClr val="000000"/>
                </a:solidFill>
                <a:latin typeface="Georgia" panose="02040502050405020303" pitchFamily="18" charset="0"/>
              </a:rPr>
              <a:t>Looking at the Sun and </a:t>
            </a:r>
            <a:r>
              <a:rPr lang="en-US" dirty="0">
                <a:solidFill>
                  <a:srgbClr val="000000"/>
                </a:solidFill>
                <a:effectLst/>
                <a:latin typeface="Georgia" panose="02040502050405020303" pitchFamily="18" charset="0"/>
              </a:rPr>
              <a:t>solar wind</a:t>
            </a:r>
          </a:p>
        </p:txBody>
      </p:sp>
    </p:spTree>
    <p:extLst>
      <p:ext uri="{BB962C8B-B14F-4D97-AF65-F5344CB8AC3E}">
        <p14:creationId xmlns:p14="http://schemas.microsoft.com/office/powerpoint/2010/main" val="2565823059"/>
      </p:ext>
    </p:extLst>
  </p:cSld>
  <p:clrMapOvr>
    <a:masterClrMapping/>
  </p:clrMapOvr>
</p:sld>
</file>

<file path=ppt/theme/theme1.xml><?xml version="1.0" encoding="utf-8"?>
<a:theme xmlns:a="http://schemas.openxmlformats.org/drawingml/2006/main" name="KU Leuven">
  <a:themeElements>
    <a:clrScheme name="Custom 14">
      <a:dk1>
        <a:srgbClr val="2F4D5D"/>
      </a:dk1>
      <a:lt1>
        <a:srgbClr val="FFFFFF"/>
      </a:lt1>
      <a:dk2>
        <a:srgbClr val="1D8DB0"/>
      </a:dk2>
      <a:lt2>
        <a:srgbClr val="DCE7F0"/>
      </a:lt2>
      <a:accent1>
        <a:srgbClr val="1D8DB0"/>
      </a:accent1>
      <a:accent2>
        <a:srgbClr val="2F4D5D"/>
      </a:accent2>
      <a:accent3>
        <a:srgbClr val="52BDEC"/>
      </a:accent3>
      <a:accent4>
        <a:srgbClr val="466E87"/>
      </a:accent4>
      <a:accent5>
        <a:srgbClr val="E7B037"/>
      </a:accent5>
      <a:accent6>
        <a:srgbClr val="D4D842"/>
      </a:accent6>
      <a:hlink>
        <a:srgbClr val="466E87"/>
      </a:hlink>
      <a:folHlink>
        <a:srgbClr val="1D8DB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KU Leuven">
  <a:themeElements>
    <a:clrScheme name="Custom 14">
      <a:dk1>
        <a:srgbClr val="2F4D5D"/>
      </a:dk1>
      <a:lt1>
        <a:srgbClr val="FFFFFF"/>
      </a:lt1>
      <a:dk2>
        <a:srgbClr val="1D8DB0"/>
      </a:dk2>
      <a:lt2>
        <a:srgbClr val="DCE7F0"/>
      </a:lt2>
      <a:accent1>
        <a:srgbClr val="1D8DB0"/>
      </a:accent1>
      <a:accent2>
        <a:srgbClr val="2F4D5D"/>
      </a:accent2>
      <a:accent3>
        <a:srgbClr val="52BDEC"/>
      </a:accent3>
      <a:accent4>
        <a:srgbClr val="466E87"/>
      </a:accent4>
      <a:accent5>
        <a:srgbClr val="E7B037"/>
      </a:accent5>
      <a:accent6>
        <a:srgbClr val="D4D842"/>
      </a:accent6>
      <a:hlink>
        <a:srgbClr val="466E87"/>
      </a:hlink>
      <a:folHlink>
        <a:srgbClr val="1D8DB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kument" ma:contentTypeID="0x0101004F2B428C8B21A141B5825E5B86F557DB" ma:contentTypeVersion="15" ma:contentTypeDescription="Skapa ett nytt dokument." ma:contentTypeScope="" ma:versionID="975073b9cecf71b6bc8c14a7c33e31db">
  <xsd:schema xmlns:xsd="http://www.w3.org/2001/XMLSchema" xmlns:xs="http://www.w3.org/2001/XMLSchema" xmlns:p="http://schemas.microsoft.com/office/2006/metadata/properties" xmlns:ns3="977cb6ed-b1a4-473b-8ba2-0f8e0a4901ff" xmlns:ns4="6707e3d7-8225-4321-a0ab-c333d198a7fc" targetNamespace="http://schemas.microsoft.com/office/2006/metadata/properties" ma:root="true" ma:fieldsID="0cdfbe7b44d734305c4ef3f71cda5902" ns3:_="" ns4:_="">
    <xsd:import namespace="977cb6ed-b1a4-473b-8ba2-0f8e0a4901ff"/>
    <xsd:import namespace="6707e3d7-8225-4321-a0ab-c333d198a7fc"/>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3:MediaServiceAutoKeyPoints" minOccurs="0"/>
                <xsd:element ref="ns3:MediaServiceKeyPoints" minOccurs="0"/>
                <xsd:element ref="ns3:MediaLengthInSeconds" minOccurs="0"/>
                <xsd:element ref="ns4:SharedWithUsers" minOccurs="0"/>
                <xsd:element ref="ns4:SharedWithDetails" minOccurs="0"/>
                <xsd:element ref="ns4:SharingHintHash" minOccurs="0"/>
                <xsd:element ref="ns3:MediaServiceLocation"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77cb6ed-b1a4-473b-8ba2-0f8e0a4901f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LengthInSeconds" ma:index="17" nillable="true" ma:displayName="MediaLengthInSeconds" ma:hidden="true" ma:internalName="MediaLengthInSeconds" ma:readOnly="true">
      <xsd:simpleType>
        <xsd:restriction base="dms:Unknown"/>
      </xsd:simpleType>
    </xsd:element>
    <xsd:element name="MediaServiceLocation" ma:index="21" nillable="true" ma:displayName="Location" ma:internalName="MediaServiceLocation"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6707e3d7-8225-4321-a0ab-c333d198a7fc" elementFormDefault="qualified">
    <xsd:import namespace="http://schemas.microsoft.com/office/2006/documentManagement/types"/>
    <xsd:import namespace="http://schemas.microsoft.com/office/infopath/2007/PartnerControls"/>
    <xsd:element name="SharedWithUsers" ma:index="18" nillable="true" ma:displayName="Dela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Delat med information" ma:internalName="SharedWithDetails" ma:readOnly="true">
      <xsd:simpleType>
        <xsd:restriction base="dms:Note">
          <xsd:maxLength value="255"/>
        </xsd:restriction>
      </xsd:simpleType>
    </xsd:element>
    <xsd:element name="SharingHintHash" ma:index="20" nillable="true" ma:displayName="Delar tips,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ehållstyp"/>
        <xsd:element ref="dc:title" minOccurs="0" maxOccurs="1" ma:index="4" ma:displayName="Rubrik"/>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ECBB746-F6CA-42D5-AFDD-F49C58B42777}">
  <ds:schemaRefs>
    <ds:schemaRef ds:uri="http://schemas.microsoft.com/sharepoint/v3/contenttype/forms"/>
  </ds:schemaRefs>
</ds:datastoreItem>
</file>

<file path=customXml/itemProps2.xml><?xml version="1.0" encoding="utf-8"?>
<ds:datastoreItem xmlns:ds="http://schemas.openxmlformats.org/officeDocument/2006/customXml" ds:itemID="{36B3048F-AB18-4F93-A27A-DBB845175962}">
  <ds:schemaRefs>
    <ds:schemaRef ds:uri="http://www.w3.org/XML/1998/namespace"/>
    <ds:schemaRef ds:uri="977cb6ed-b1a4-473b-8ba2-0f8e0a4901ff"/>
    <ds:schemaRef ds:uri="http://purl.org/dc/elements/1.1/"/>
    <ds:schemaRef ds:uri="http://schemas.microsoft.com/office/2006/metadata/properties"/>
    <ds:schemaRef ds:uri="http://schemas.microsoft.com/office/infopath/2007/PartnerControls"/>
    <ds:schemaRef ds:uri="http://schemas.microsoft.com/office/2006/documentManagement/types"/>
    <ds:schemaRef ds:uri="http://purl.org/dc/terms/"/>
    <ds:schemaRef ds:uri="6707e3d7-8225-4321-a0ab-c333d198a7fc"/>
    <ds:schemaRef ds:uri="http://schemas.openxmlformats.org/package/2006/metadata/core-properties"/>
    <ds:schemaRef ds:uri="http://purl.org/dc/dcmitype/"/>
  </ds:schemaRefs>
</ds:datastoreItem>
</file>

<file path=customXml/itemProps3.xml><?xml version="1.0" encoding="utf-8"?>
<ds:datastoreItem xmlns:ds="http://schemas.openxmlformats.org/officeDocument/2006/customXml" ds:itemID="{F78B54EE-C366-449D-9972-DF83693BECA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77cb6ed-b1a4-473b-8ba2-0f8e0a4901ff"/>
    <ds:schemaRef ds:uri="6707e3d7-8225-4321-a0ab-c333d198a7f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KU Leuven</Template>
  <TotalTime>0</TotalTime>
  <Words>2280</Words>
  <Application>Microsoft Macintosh PowerPoint</Application>
  <PresentationFormat>Widescreen</PresentationFormat>
  <Paragraphs>425</Paragraphs>
  <Slides>39</Slides>
  <Notes>30</Notes>
  <HiddenSlides>0</HiddenSlides>
  <MMClips>0</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39</vt:i4>
      </vt:variant>
    </vt:vector>
  </HeadingPairs>
  <TitlesOfParts>
    <vt:vector size="52" baseType="lpstr">
      <vt:lpstr>Arial</vt:lpstr>
      <vt:lpstr>Calibri</vt:lpstr>
      <vt:lpstr>Cambria Math</vt:lpstr>
      <vt:lpstr>Garamond</vt:lpstr>
      <vt:lpstr>Garamond Premr Pro</vt:lpstr>
      <vt:lpstr>Georgia</vt:lpstr>
      <vt:lpstr>Helvetica</vt:lpstr>
      <vt:lpstr>Palatino</vt:lpstr>
      <vt:lpstr>Slack-Lato</vt:lpstr>
      <vt:lpstr>Times New Roman</vt:lpstr>
      <vt:lpstr>Wingdings</vt:lpstr>
      <vt:lpstr>KU Leuven</vt:lpstr>
      <vt:lpstr>1_KU Leuven</vt:lpstr>
      <vt:lpstr>Advancements on AI for Heliophysics and Space Weather</vt:lpstr>
      <vt:lpstr>PowerPoint Presentation</vt:lpstr>
      <vt:lpstr>What is machine learning &amp; A.I</vt:lpstr>
      <vt:lpstr>Relevance to Heliophysics and Space Weather</vt:lpstr>
      <vt:lpstr>Relevance to Heliophysics and Space Weather</vt:lpstr>
      <vt:lpstr>Machine Learning Publications in Heliophysics</vt:lpstr>
      <vt:lpstr>PowerPoint Presentation</vt:lpstr>
      <vt:lpstr>PowerPoint Presentation</vt:lpstr>
      <vt:lpstr>In other words: More than Earth</vt:lpstr>
      <vt:lpstr>PowerPoint Presentation</vt:lpstr>
      <vt:lpstr>Problem: What are the near-earth solar wind conditions?</vt:lpstr>
      <vt:lpstr>Solution: PRIME &amp; PRIME-SH</vt:lpstr>
      <vt:lpstr>Problem: What are the plasmasheet conditions?</vt:lpstr>
      <vt:lpstr>Solution: “PRIME-PS”</vt:lpstr>
      <vt:lpstr>Problem: Where is the spacecraft located?</vt:lpstr>
      <vt:lpstr>Solution: in-situ MMS classification</vt:lpstr>
      <vt:lpstr>Problem: What data do we need in high-res?</vt:lpstr>
      <vt:lpstr>Solution: LSTM Burst data selection</vt:lpstr>
      <vt:lpstr>Problem: Can we create synthetic data from SC conjunctions?</vt:lpstr>
      <vt:lpstr>Solution: Synthetic data using CNNs and multiple SCs</vt:lpstr>
      <vt:lpstr>More recent results </vt:lpstr>
      <vt:lpstr>Main message:   Significant progress on various applications  Impossible to cover in one presentation  But what are we missing?</vt:lpstr>
      <vt:lpstr>The problem with most applications for on-board?</vt:lpstr>
      <vt:lpstr>Example: Onset of Solar Flares with Onboard Instrument</vt:lpstr>
      <vt:lpstr>Onboard AI</vt:lpstr>
      <vt:lpstr>PowerPoint Presentation</vt:lpstr>
      <vt:lpstr>An alternative solution</vt:lpstr>
      <vt:lpstr>Final Words</vt:lpstr>
      <vt:lpstr>PowerPoint Presentation</vt:lpstr>
      <vt:lpstr>Problem: Where is magnetotail reconnection happening?</vt:lpstr>
      <vt:lpstr>Solution: Data mining and multiple datsets</vt:lpstr>
      <vt:lpstr>Physics Informed Machine Learning</vt:lpstr>
      <vt:lpstr>Method: Artificial Data reconstruction using multi-SC</vt:lpstr>
      <vt:lpstr>The dataset (i.e, output – Central Plasma Sheet)</vt:lpstr>
      <vt:lpstr>Modeling Temperature Ratios | 2D Maps</vt:lpstr>
      <vt:lpstr>Modeling Density | 2D Maps</vt:lpstr>
      <vt:lpstr>OMNI Missmatches</vt:lpstr>
      <vt:lpstr>Solar Wind is 3D</vt:lpstr>
      <vt:lpstr>Problem: What data do we need in high-res?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cp:lastPrinted>2024-12-06T17:46:24Z</cp:lastPrinted>
  <dcterms:created xsi:type="dcterms:W3CDTF">2017-09-13T11:47:32Z</dcterms:created>
  <dcterms:modified xsi:type="dcterms:W3CDTF">2025-01-30T12:58:03Z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0x0101004F2B428C8B21A141B5825E5B86F557DB</vt:lpwstr>
  </property>
</Properties>
</file>