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  <p:sldMasterId id="2147483651" r:id="rId5"/>
  </p:sldMasterIdLst>
  <p:notesMasterIdLst>
    <p:notesMasterId r:id="rId28"/>
  </p:notesMasterIdLst>
  <p:handoutMasterIdLst>
    <p:handoutMasterId r:id="rId29"/>
  </p:handoutMasterIdLst>
  <p:sldIdLst>
    <p:sldId id="365" r:id="rId6"/>
    <p:sldId id="1524" r:id="rId7"/>
    <p:sldId id="474" r:id="rId8"/>
    <p:sldId id="1529" r:id="rId9"/>
    <p:sldId id="572" r:id="rId10"/>
    <p:sldId id="573" r:id="rId11"/>
    <p:sldId id="574" r:id="rId12"/>
    <p:sldId id="575" r:id="rId13"/>
    <p:sldId id="1532" r:id="rId14"/>
    <p:sldId id="257" r:id="rId15"/>
    <p:sldId id="260" r:id="rId16"/>
    <p:sldId id="262" r:id="rId17"/>
    <p:sldId id="817" r:id="rId18"/>
    <p:sldId id="926" r:id="rId19"/>
    <p:sldId id="1533" r:id="rId20"/>
    <p:sldId id="958" r:id="rId21"/>
    <p:sldId id="957" r:id="rId22"/>
    <p:sldId id="1530" r:id="rId23"/>
    <p:sldId id="815" r:id="rId24"/>
    <p:sldId id="554" r:id="rId25"/>
    <p:sldId id="264" r:id="rId26"/>
    <p:sldId id="545" r:id="rId2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5FF"/>
    <a:srgbClr val="FF0000"/>
    <a:srgbClr val="FF3B3B"/>
    <a:srgbClr val="EAEAEA"/>
    <a:srgbClr val="DDDDDD"/>
    <a:srgbClr val="2F4D5D"/>
    <a:srgbClr val="5F5F5F"/>
    <a:srgbClr val="7F7F7F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653960-F629-41DD-9591-305275A7A049}" v="194" dt="2023-02-20T13:40:05.1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46" autoAdjust="0"/>
    <p:restoredTop sz="89116" autoAdjust="0"/>
  </p:normalViewPr>
  <p:slideViewPr>
    <p:cSldViewPr snapToGrid="0" snapToObjects="1">
      <p:cViewPr varScale="1">
        <p:scale>
          <a:sx n="109" d="100"/>
          <a:sy n="109" d="100"/>
        </p:scale>
        <p:origin x="1432" y="184"/>
      </p:cViewPr>
      <p:guideLst/>
    </p:cSldViewPr>
  </p:slideViewPr>
  <p:outlineViewPr>
    <p:cViewPr>
      <p:scale>
        <a:sx n="33" d="100"/>
        <a:sy n="33" d="100"/>
      </p:scale>
      <p:origin x="0" y="-36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notesViewPr>
    <p:cSldViewPr snapToGrid="0" snapToObjects="1">
      <p:cViewPr varScale="1">
        <p:scale>
          <a:sx n="126" d="100"/>
          <a:sy n="126" d="100"/>
        </p:scale>
        <p:origin x="4912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commentAuthors" Target="commentAuthors.xml"/><Relationship Id="rId35" Type="http://schemas.microsoft.com/office/2015/10/relationships/revisionInfo" Target="revisionInfo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30-09-2025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30-09-2025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397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50704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83558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>
              <a:effectLst/>
              <a:latin typeface="Helvetica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94632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E9BFF-294E-2ADB-8837-45CB37AD6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9D19F4-B5DC-8ADB-3023-2D65A62202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1E2CFB-6003-30C7-CD0F-17B5810949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82A580-18C4-A31E-7242-2FD9AF420E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68962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07B4C-2569-2D63-FAE1-8964A75BB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F0EEB3-8AE5-6C2F-AB03-1A4231D64D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19C7EE-C9AA-832B-B2FC-42378E4E1B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6D68D3-6A1D-1E18-F959-40C6A3CAE5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35778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56465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96233-1B30-87B8-D185-5774AF086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A548E0-DE36-E266-9477-829B2065A9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80CA1E-60C5-BA86-4E06-8D18BBED64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4F2CD4-EFF6-E5D3-5C23-8C7EC1D1FA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39438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2309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AE562-9192-7F1D-D6F9-8F64ED42A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C6CE40-16BC-0564-D5EF-C589A22D03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5ED825-B130-3EC8-C5DE-F0C807C52F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25A315-9335-3829-8178-7D1B59D45D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90339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9565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64CE0E-3073-9AA8-79B7-D2545DFE5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C09843-CCF4-C3F8-6D61-5C85EE1A56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7438B4-7F76-B2B6-A27A-08652ED448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EE89CB-7BB8-0888-A5D0-3D4FF2E376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65935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94FCD-1979-AF2D-CCC8-415533D18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B84994-FE4A-29AE-89F4-E3102717BD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682818-B39C-2AEA-C0CC-C8ED3D0452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83FA31-1325-3428-9ECB-0DCE4978CB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1586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520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1595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7123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7172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9AF7F-4C4A-362E-56CD-C61726D08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7D6B7C-EA00-BD9E-34C7-74C9E569C2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C937CC-2DE5-23DB-3F36-04B4A6B9F6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6E08E4-DD12-26F7-EEC8-D344EE75E9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8873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8007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ctr">
              <a:spcAft>
                <a:spcPts val="2250"/>
              </a:spcAft>
            </a:pP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0776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0"/>
            <a:ext cx="12193200" cy="51047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76000" y="812775"/>
            <a:ext cx="11041200" cy="5790288"/>
          </a:xfrm>
        </p:spPr>
        <p:txBody>
          <a:bodyPr/>
          <a:lstStyle>
            <a:lvl1pPr>
              <a:defRPr lang="en-US" dirty="0" smtClean="0">
                <a:solidFill>
                  <a:srgbClr val="000000"/>
                </a:solidFill>
              </a:defRPr>
            </a:lvl1pPr>
            <a:lvl2pPr>
              <a:defRPr lang="en-US" dirty="0" smtClean="0">
                <a:solidFill>
                  <a:srgbClr val="000000"/>
                </a:solidFill>
              </a:defRPr>
            </a:lvl2pPr>
            <a:lvl3pPr>
              <a:defRPr lang="en-US" dirty="0" smtClean="0">
                <a:solidFill>
                  <a:srgbClr val="000000"/>
                </a:solidFill>
              </a:defRPr>
            </a:lvl3pPr>
            <a:lvl4pPr>
              <a:defRPr lang="en-US" dirty="0" smtClean="0">
                <a:solidFill>
                  <a:srgbClr val="000000"/>
                </a:solidFill>
              </a:defRPr>
            </a:lvl4pPr>
            <a:lvl5pPr>
              <a:defRPr lang="nl-NL" dirty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74292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8" name="Tijdelijke aanduiding voor datum 3"/>
          <p:cNvSpPr txBox="1">
            <a:spLocks/>
          </p:cNvSpPr>
          <p:nvPr userDrawn="1"/>
        </p:nvSpPr>
        <p:spPr>
          <a:xfrm>
            <a:off x="0" y="6628376"/>
            <a:ext cx="12192000" cy="23125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00" baseline="0" dirty="0">
                <a:solidFill>
                  <a:srgbClr val="5F5F5F"/>
                </a:solidFill>
                <a:effectLst/>
              </a:rPr>
              <a:t>Savvas Raptis - Dayside Transients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177421" y="63493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jdelijke aanduiding voor datum 3"/>
          <p:cNvSpPr txBox="1">
            <a:spLocks/>
          </p:cNvSpPr>
          <p:nvPr userDrawn="1"/>
        </p:nvSpPr>
        <p:spPr>
          <a:xfrm>
            <a:off x="7498080" y="6633483"/>
            <a:ext cx="4655420" cy="22103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300" dirty="0">
                <a:solidFill>
                  <a:srgbClr val="5F5F5F"/>
                </a:solidFill>
              </a:rPr>
              <a:t>SMILE SXI Science Team Workshop |</a:t>
            </a:r>
            <a:r>
              <a:rPr lang="en-US" sz="1300" baseline="0" dirty="0">
                <a:solidFill>
                  <a:srgbClr val="5F5F5F"/>
                </a:solidFill>
              </a:rPr>
              <a:t> 12 Feb 2025</a:t>
            </a:r>
            <a:endParaRPr lang="nl-NL" sz="1300" dirty="0">
              <a:solidFill>
                <a:srgbClr val="5F5F5F"/>
              </a:solidFill>
            </a:endParaRPr>
          </a:p>
        </p:txBody>
      </p:sp>
      <p:sp>
        <p:nvSpPr>
          <p:cNvPr id="11" name="Tijdelijke aanduiding voor datum 3"/>
          <p:cNvSpPr txBox="1">
            <a:spLocks/>
          </p:cNvSpPr>
          <p:nvPr userDrawn="1"/>
        </p:nvSpPr>
        <p:spPr>
          <a:xfrm>
            <a:off x="38500" y="6638591"/>
            <a:ext cx="3840480" cy="21081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A71291-1C34-4771-A37E-677F2182E258}" type="slidenum">
              <a:rPr lang="en-US" sz="1300" smtClean="0">
                <a:solidFill>
                  <a:srgbClr val="5F5F5F"/>
                </a:solidFill>
              </a:rPr>
              <a:pPr/>
              <a:t>‹#›</a:t>
            </a:fld>
            <a:endParaRPr lang="en-US" sz="1300" dirty="0">
              <a:solidFill>
                <a:srgbClr val="5F5F5F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626748"/>
            <a:ext cx="121920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1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4100"/>
            <a:ext cx="9144000" cy="1572399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9144000" cy="838200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3335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229482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4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0"/>
            <a:ext cx="12193200" cy="51047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9812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76000" y="812775"/>
            <a:ext cx="11041200" cy="5790288"/>
          </a:xfrm>
        </p:spPr>
        <p:txBody>
          <a:bodyPr/>
          <a:lstStyle>
            <a:lvl1pPr>
              <a:defRPr lang="en-US" dirty="0" smtClean="0">
                <a:solidFill>
                  <a:srgbClr val="000000"/>
                </a:solidFill>
              </a:defRPr>
            </a:lvl1pPr>
            <a:lvl2pPr>
              <a:defRPr lang="en-US" dirty="0" smtClean="0">
                <a:solidFill>
                  <a:srgbClr val="000000"/>
                </a:solidFill>
              </a:defRPr>
            </a:lvl2pPr>
            <a:lvl3pPr>
              <a:defRPr lang="en-US" dirty="0" smtClean="0">
                <a:solidFill>
                  <a:srgbClr val="000000"/>
                </a:solidFill>
              </a:defRPr>
            </a:lvl3pPr>
            <a:lvl4pPr>
              <a:defRPr lang="en-US" dirty="0" smtClean="0">
                <a:solidFill>
                  <a:srgbClr val="000000"/>
                </a:solidFill>
              </a:defRPr>
            </a:lvl4pPr>
            <a:lvl5pPr>
              <a:defRPr lang="nl-NL" dirty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74292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8" name="Tijdelijke aanduiding voor datum 3"/>
          <p:cNvSpPr txBox="1">
            <a:spLocks/>
          </p:cNvSpPr>
          <p:nvPr userDrawn="1"/>
        </p:nvSpPr>
        <p:spPr>
          <a:xfrm>
            <a:off x="0" y="6628375"/>
            <a:ext cx="12192000" cy="23125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00" dirty="0">
                <a:solidFill>
                  <a:srgbClr val="5F5F5F"/>
                </a:solidFill>
                <a:effectLst/>
              </a:rPr>
              <a:t>Savvas</a:t>
            </a:r>
            <a:r>
              <a:rPr lang="en-US" sz="1300" baseline="0" dirty="0">
                <a:solidFill>
                  <a:srgbClr val="5F5F5F"/>
                </a:solidFill>
                <a:effectLst/>
              </a:rPr>
              <a:t> Raptis – Foreshock &amp; </a:t>
            </a:r>
            <a:r>
              <a:rPr lang="en-US" sz="1300" baseline="0" dirty="0" err="1">
                <a:solidFill>
                  <a:srgbClr val="5F5F5F"/>
                </a:solidFill>
                <a:effectLst/>
              </a:rPr>
              <a:t>Magnetosheath</a:t>
            </a:r>
            <a:r>
              <a:rPr lang="en-US" sz="1300" baseline="0" dirty="0">
                <a:solidFill>
                  <a:srgbClr val="5F5F5F"/>
                </a:solidFill>
                <a:effectLst/>
              </a:rPr>
              <a:t> Transients</a:t>
            </a:r>
            <a:endParaRPr lang="nl-NL" sz="1300" dirty="0">
              <a:solidFill>
                <a:srgbClr val="5F5F5F"/>
              </a:solidFill>
              <a:effectLst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77421" y="63493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jdelijke aanduiding voor datum 3"/>
          <p:cNvSpPr txBox="1">
            <a:spLocks/>
          </p:cNvSpPr>
          <p:nvPr userDrawn="1"/>
        </p:nvSpPr>
        <p:spPr>
          <a:xfrm>
            <a:off x="8313020" y="6628374"/>
            <a:ext cx="3840480" cy="23125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300" dirty="0">
                <a:solidFill>
                  <a:srgbClr val="5F5F5F"/>
                </a:solidFill>
              </a:rPr>
              <a:t>Solar/</a:t>
            </a:r>
            <a:r>
              <a:rPr lang="en-US" sz="1300" dirty="0" err="1">
                <a:solidFill>
                  <a:srgbClr val="5F5F5F"/>
                </a:solidFill>
              </a:rPr>
              <a:t>Helio</a:t>
            </a:r>
            <a:r>
              <a:rPr lang="en-US" sz="1300" dirty="0">
                <a:solidFill>
                  <a:srgbClr val="5F5F5F"/>
                </a:solidFill>
              </a:rPr>
              <a:t> SRP meeting 2023  |</a:t>
            </a:r>
            <a:r>
              <a:rPr lang="en-US" sz="1300" baseline="0" dirty="0">
                <a:solidFill>
                  <a:srgbClr val="5F5F5F"/>
                </a:solidFill>
              </a:rPr>
              <a:t> 01 Nov 23</a:t>
            </a:r>
            <a:endParaRPr lang="nl-NL" sz="1300" dirty="0">
              <a:solidFill>
                <a:srgbClr val="5F5F5F"/>
              </a:solidFill>
            </a:endParaRPr>
          </a:p>
        </p:txBody>
      </p:sp>
      <p:sp>
        <p:nvSpPr>
          <p:cNvPr id="11" name="Tijdelijke aanduiding voor datum 3"/>
          <p:cNvSpPr txBox="1">
            <a:spLocks/>
          </p:cNvSpPr>
          <p:nvPr userDrawn="1"/>
        </p:nvSpPr>
        <p:spPr>
          <a:xfrm>
            <a:off x="38500" y="6638591"/>
            <a:ext cx="3840480" cy="21081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A71291-1C34-4771-A37E-677F2182E258}" type="slidenum">
              <a:rPr lang="en-US" sz="1300" smtClean="0">
                <a:solidFill>
                  <a:srgbClr val="5F5F5F"/>
                </a:solidFill>
              </a:rPr>
              <a:pPr/>
              <a:t>‹#›</a:t>
            </a:fld>
            <a:endParaRPr lang="en-US" sz="1300" dirty="0">
              <a:solidFill>
                <a:srgbClr val="5F5F5F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626748"/>
            <a:ext cx="121920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5450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rgbClr val="000000"/>
                </a:solidFill>
                <a:latin typeface="Arial" charset="0"/>
              </a:defRPr>
            </a:lvl1pPr>
          </a:lstStyle>
          <a:p>
            <a:fld id="{07099480-D11A-4789-80EE-022E820CF635}" type="datetime1">
              <a:rPr lang="nl-BE" smtClean="0"/>
              <a:pPr/>
              <a:t>30/09/2025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lang="en-US" dirty="0" smtClean="0">
                <a:solidFill>
                  <a:srgbClr val="000000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rgbClr val="000000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rgbClr val="000000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rgbClr val="000000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rgbClr val="000000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2" userDrawn="1">
          <p15:clr>
            <a:srgbClr val="F26B43"/>
          </p15:clr>
        </p15:guide>
        <p15:guide id="2" pos="7319" userDrawn="1">
          <p15:clr>
            <a:srgbClr val="F26B43"/>
          </p15:clr>
        </p15:guide>
        <p15:guide id="3" orient="horz" pos="3857" userDrawn="1">
          <p15:clr>
            <a:srgbClr val="F26B43"/>
          </p15:clr>
        </p15:guide>
        <p15:guide id="4" pos="36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rgbClr val="000000"/>
                </a:solidFill>
                <a:latin typeface="Arial" charset="0"/>
              </a:defRPr>
            </a:lvl1pPr>
          </a:lstStyle>
          <a:p>
            <a:fld id="{07099480-D11A-4789-80EE-022E820CF635}" type="datetime1">
              <a:rPr lang="nl-BE" smtClean="0"/>
              <a:pPr/>
              <a:t>30/09/2025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lang="en-US" dirty="0" smtClean="0">
                <a:solidFill>
                  <a:srgbClr val="000000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42466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rgbClr val="000000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rgbClr val="000000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rgbClr val="000000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rgbClr val="000000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2">
          <p15:clr>
            <a:srgbClr val="F26B43"/>
          </p15:clr>
        </p15:guide>
        <p15:guide id="2" pos="7319">
          <p15:clr>
            <a:srgbClr val="F26B43"/>
          </p15:clr>
        </p15:guide>
        <p15:guide id="3" orient="horz" pos="3857">
          <p15:clr>
            <a:srgbClr val="F26B43"/>
          </p15:clr>
        </p15:guide>
        <p15:guide id="4" pos="36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5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emf"/><Relationship Id="rId7" Type="http://schemas.openxmlformats.org/officeDocument/2006/relationships/image" Target="../media/image32.emf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11" Type="http://schemas.openxmlformats.org/officeDocument/2006/relationships/image" Target="../media/image26.png"/><Relationship Id="rId5" Type="http://schemas.openxmlformats.org/officeDocument/2006/relationships/image" Target="../media/image31.emf"/><Relationship Id="rId10" Type="http://schemas.openxmlformats.org/officeDocument/2006/relationships/image" Target="../media/image35.png"/><Relationship Id="rId4" Type="http://schemas.openxmlformats.org/officeDocument/2006/relationships/image" Target="../media/image200.pn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J88e8rwoD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hyperlink" Target="https://eos.org/features/space-raindrops-splashing-on-earths-magnetic-umbrella" TargetMode="External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B42B9-2C4A-434B-810C-97BD7591E6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362" y="1346882"/>
            <a:ext cx="6303982" cy="184762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Dayside Transients and Their Effect on the Magnetosphere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5DD875-1502-9F4F-B75E-289A7CE319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1" y="3663492"/>
            <a:ext cx="6442364" cy="2363448"/>
          </a:xfrm>
        </p:spPr>
        <p:txBody>
          <a:bodyPr>
            <a:norm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Savvas Raptis</a:t>
            </a:r>
            <a:endParaRPr lang="en-US" sz="1600" baseline="30000" dirty="0">
              <a:solidFill>
                <a:srgbClr val="000000"/>
              </a:solidFill>
            </a:endParaRPr>
          </a:p>
          <a:p>
            <a:pPr algn="ctr"/>
            <a:endParaRPr lang="en-US" sz="1600" baseline="30000" dirty="0">
              <a:solidFill>
                <a:srgbClr val="000000"/>
              </a:solidFill>
            </a:endParaRPr>
          </a:p>
          <a:p>
            <a:pPr algn="ctr"/>
            <a:r>
              <a:rPr lang="en-US" sz="1600" dirty="0">
                <a:solidFill>
                  <a:srgbClr val="000000"/>
                </a:solidFill>
              </a:rPr>
              <a:t>Johns Hopkins University Applied Physics Laboratory (JHU/APL), Laurel, MD, USA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u="sng" dirty="0">
                <a:solidFill>
                  <a:srgbClr val="000000"/>
                </a:solidFill>
              </a:rPr>
              <a:t>Thanks to friends and collaborators</a:t>
            </a:r>
            <a:r>
              <a:rPr lang="en-US" dirty="0">
                <a:solidFill>
                  <a:srgbClr val="000000"/>
                </a:solidFill>
              </a:rPr>
              <a:t>: Ahmad </a:t>
            </a:r>
            <a:r>
              <a:rPr lang="en-US" dirty="0" err="1">
                <a:solidFill>
                  <a:srgbClr val="000000"/>
                </a:solidFill>
              </a:rPr>
              <a:t>Lalti</a:t>
            </a:r>
            <a:r>
              <a:rPr lang="en-US" dirty="0">
                <a:solidFill>
                  <a:srgbClr val="000000"/>
                </a:solidFill>
              </a:rPr>
              <a:t>, Yufei Zhou, Drew Turner, Terry Liu, Martin Lindberg, Damiano </a:t>
            </a:r>
            <a:r>
              <a:rPr lang="en-US" dirty="0" err="1">
                <a:solidFill>
                  <a:srgbClr val="000000"/>
                </a:solidFill>
              </a:rPr>
              <a:t>Caprioli</a:t>
            </a:r>
            <a:r>
              <a:rPr lang="en-US" dirty="0">
                <a:solidFill>
                  <a:srgbClr val="000000"/>
                </a:solidFill>
              </a:rPr>
              <a:t>, Imogen </a:t>
            </a:r>
            <a:r>
              <a:rPr lang="en-US" dirty="0" err="1">
                <a:solidFill>
                  <a:srgbClr val="000000"/>
                </a:solidFill>
              </a:rPr>
              <a:t>Gingell</a:t>
            </a:r>
            <a:r>
              <a:rPr lang="en-US" dirty="0">
                <a:solidFill>
                  <a:srgbClr val="000000"/>
                </a:solidFill>
              </a:rPr>
              <a:t>, Ying Zou, Ivan </a:t>
            </a:r>
            <a:r>
              <a:rPr lang="en-US" dirty="0" err="1">
                <a:solidFill>
                  <a:srgbClr val="000000"/>
                </a:solidFill>
              </a:rPr>
              <a:t>Vansko</a:t>
            </a:r>
            <a:r>
              <a:rPr lang="en-US" dirty="0">
                <a:solidFill>
                  <a:srgbClr val="000000"/>
                </a:solidFill>
              </a:rPr>
              <a:t>, David </a:t>
            </a:r>
            <a:r>
              <a:rPr lang="en-US" dirty="0" err="1">
                <a:solidFill>
                  <a:srgbClr val="000000"/>
                </a:solidFill>
              </a:rPr>
              <a:t>Sibeck</a:t>
            </a:r>
            <a:r>
              <a:rPr lang="en-US" dirty="0">
                <a:solidFill>
                  <a:srgbClr val="000000"/>
                </a:solidFill>
              </a:rPr>
              <a:t>, Primoz </a:t>
            </a:r>
            <a:r>
              <a:rPr lang="en-US" dirty="0" err="1">
                <a:solidFill>
                  <a:srgbClr val="000000"/>
                </a:solidFill>
              </a:rPr>
              <a:t>Kajdic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Adnane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Osmane</a:t>
            </a:r>
            <a:r>
              <a:rPr lang="en-US" dirty="0">
                <a:solidFill>
                  <a:srgbClr val="000000"/>
                </a:solidFill>
              </a:rPr>
              <a:t>, Ian Cohen, Philippe </a:t>
            </a:r>
            <a:r>
              <a:rPr lang="en-US" dirty="0" err="1">
                <a:solidFill>
                  <a:srgbClr val="000000"/>
                </a:solidFill>
              </a:rPr>
              <a:t>Escoubet</a:t>
            </a:r>
            <a:r>
              <a:rPr lang="en-US" dirty="0">
                <a:solidFill>
                  <a:srgbClr val="000000"/>
                </a:solidFill>
              </a:rPr>
              <a:t> ++ more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CA71CF-1C64-249F-6546-045575077414}"/>
              </a:ext>
            </a:extLst>
          </p:cNvPr>
          <p:cNvSpPr/>
          <p:nvPr/>
        </p:nvSpPr>
        <p:spPr>
          <a:xfrm>
            <a:off x="685800" y="5550097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3F6E2F-A8FE-7CB8-D33E-A22C3DF5AA1D}"/>
              </a:ext>
            </a:extLst>
          </p:cNvPr>
          <p:cNvSpPr txBox="1"/>
          <p:nvPr/>
        </p:nvSpPr>
        <p:spPr>
          <a:xfrm>
            <a:off x="10974078" y="4767763"/>
            <a:ext cx="1064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Credits: ESA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0315D6-BA44-F7E1-19C8-678E63F6E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5890" y="1656735"/>
            <a:ext cx="5776939" cy="3249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7197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F4AE045-470F-0E1A-0A5F-0CAA88E98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86675"/>
            <a:ext cx="938396" cy="9383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72AB95-DB10-8546-75D5-6DCE91AAC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Dayside Transient?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41B11-0F89-C442-5989-17E2B8CE7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7663" y="1411741"/>
            <a:ext cx="4924337" cy="5243701"/>
          </a:xfrm>
        </p:spPr>
        <p:txBody>
          <a:bodyPr>
            <a:no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Global (Solar): </a:t>
            </a:r>
          </a:p>
          <a:p>
            <a:pPr lvl="1"/>
            <a:r>
              <a:rPr lang="en-US" sz="1500" dirty="0"/>
              <a:t>Coronal Mass Ejection (CME)</a:t>
            </a:r>
          </a:p>
          <a:p>
            <a:pPr lvl="1"/>
            <a:r>
              <a:rPr lang="en-US" sz="1500" dirty="0"/>
              <a:t>High-Speed Stream (HSS)</a:t>
            </a:r>
          </a:p>
          <a:p>
            <a:pPr lvl="1"/>
            <a:r>
              <a:rPr lang="en-US" sz="1500" dirty="0"/>
              <a:t>Pressure Pulse</a:t>
            </a:r>
          </a:p>
          <a:p>
            <a:r>
              <a:rPr lang="en-US" sz="1500" dirty="0">
                <a:solidFill>
                  <a:srgbClr val="00B050"/>
                </a:solidFill>
              </a:rPr>
              <a:t>Fluid scale: </a:t>
            </a:r>
          </a:p>
          <a:p>
            <a:pPr lvl="1"/>
            <a:r>
              <a:rPr lang="en-US" sz="1500" dirty="0"/>
              <a:t>Flux Transfer Event (FTE)</a:t>
            </a:r>
          </a:p>
          <a:p>
            <a:pPr lvl="1"/>
            <a:r>
              <a:rPr lang="en-US" sz="1500" dirty="0"/>
              <a:t>Magnetopause (bursty) Reconnection</a:t>
            </a:r>
          </a:p>
          <a:p>
            <a:r>
              <a:rPr lang="en-US" sz="1500" dirty="0">
                <a:solidFill>
                  <a:srgbClr val="0070C0"/>
                </a:solidFill>
              </a:rPr>
              <a:t>Mesoscale: </a:t>
            </a:r>
          </a:p>
          <a:p>
            <a:pPr lvl="1"/>
            <a:r>
              <a:rPr lang="en-US" sz="1500" dirty="0"/>
              <a:t>Hot Flow Anomalies (HFAs)</a:t>
            </a:r>
          </a:p>
          <a:p>
            <a:pPr lvl="1"/>
            <a:r>
              <a:rPr lang="en-US" sz="1500" dirty="0"/>
              <a:t>Foreshock Bubbles (FBs)</a:t>
            </a:r>
          </a:p>
          <a:p>
            <a:pPr lvl="1"/>
            <a:r>
              <a:rPr lang="en-US" sz="1500" dirty="0"/>
              <a:t>Magnetosheath High Speed Jets (HSJs)</a:t>
            </a:r>
          </a:p>
          <a:p>
            <a:r>
              <a:rPr lang="en-US" sz="1500" dirty="0">
                <a:solidFill>
                  <a:srgbClr val="7030A0"/>
                </a:solidFill>
              </a:rPr>
              <a:t>Kinetic: </a:t>
            </a:r>
          </a:p>
          <a:p>
            <a:pPr lvl="1"/>
            <a:r>
              <a:rPr lang="en-US" sz="1500" dirty="0"/>
              <a:t>ULF waves</a:t>
            </a:r>
          </a:p>
          <a:p>
            <a:pPr lvl="1"/>
            <a:r>
              <a:rPr lang="en-US" sz="1500" dirty="0"/>
              <a:t>Shocklets</a:t>
            </a:r>
          </a:p>
          <a:p>
            <a:pPr lvl="1"/>
            <a:r>
              <a:rPr lang="en-US" sz="1500" dirty="0"/>
              <a:t>SLAMS</a:t>
            </a:r>
          </a:p>
        </p:txBody>
      </p:sp>
      <p:pic>
        <p:nvPicPr>
          <p:cNvPr id="6" name="Content Placeholder 14">
            <a:extLst>
              <a:ext uri="{FF2B5EF4-FFF2-40B4-BE49-F238E27FC236}">
                <a16:creationId xmlns:a16="http://schemas.microsoft.com/office/drawing/2014/main" id="{BDEC0EFB-CA98-ED03-DA3C-D5715A482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84" y="1584529"/>
            <a:ext cx="7217479" cy="38617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9F4FA3-176D-A614-249A-C65436D7C980}"/>
              </a:ext>
            </a:extLst>
          </p:cNvPr>
          <p:cNvSpPr txBox="1"/>
          <p:nvPr/>
        </p:nvSpPr>
        <p:spPr>
          <a:xfrm>
            <a:off x="7196534" y="114908"/>
            <a:ext cx="4924337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0" i="0" u="none" strike="noStrike" dirty="0">
                <a:solidFill>
                  <a:srgbClr val="0005FF"/>
                </a:solidFill>
                <a:effectLst/>
                <a:latin typeface="Palatino" pitchFamily="2" charset="77"/>
                <a:ea typeface="Palatino" pitchFamily="2" charset="77"/>
              </a:rPr>
              <a:t>Transient phenomena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Palatino" pitchFamily="2" charset="77"/>
                <a:ea typeface="Palatino" pitchFamily="2" charset="77"/>
              </a:rPr>
              <a:t>are events that </a:t>
            </a:r>
            <a:r>
              <a:rPr lang="en-US" b="0" i="0" u="none" strike="noStrike" dirty="0">
                <a:solidFill>
                  <a:srgbClr val="7030A0"/>
                </a:solidFill>
                <a:effectLst/>
                <a:latin typeface="Palatino" pitchFamily="2" charset="77"/>
                <a:ea typeface="Palatino" pitchFamily="2" charset="77"/>
              </a:rPr>
              <a:t>disrupt the steady-state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Palatino" pitchFamily="2" charset="77"/>
                <a:ea typeface="Palatino" pitchFamily="2" charset="77"/>
              </a:rPr>
              <a:t>plasma conditions, </a:t>
            </a:r>
            <a:r>
              <a:rPr lang="en-US" b="0" i="0" u="none" strike="noStrike" dirty="0">
                <a:solidFill>
                  <a:srgbClr val="0005FF"/>
                </a:solidFill>
                <a:effectLst/>
                <a:latin typeface="Palatino" pitchFamily="2" charset="77"/>
                <a:ea typeface="Palatino" pitchFamily="2" charset="77"/>
              </a:rPr>
              <a:t>occurring temporarily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Palatino" pitchFamily="2" charset="77"/>
                <a:ea typeface="Palatino" pitchFamily="2" charset="77"/>
              </a:rPr>
              <a:t> and </a:t>
            </a:r>
            <a:r>
              <a:rPr lang="en-US" b="0" i="0" u="none" strike="noStrike" dirty="0">
                <a:solidFill>
                  <a:srgbClr val="FF0000"/>
                </a:solidFill>
                <a:effectLst/>
                <a:latin typeface="Palatino" pitchFamily="2" charset="77"/>
                <a:ea typeface="Palatino" pitchFamily="2" charset="77"/>
              </a:rPr>
              <a:t>introducing dynamic changes to the physical system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A0233E-38FD-9526-624D-5364A0D48EAF}"/>
              </a:ext>
            </a:extLst>
          </p:cNvPr>
          <p:cNvSpPr txBox="1"/>
          <p:nvPr/>
        </p:nvSpPr>
        <p:spPr>
          <a:xfrm>
            <a:off x="884766" y="1556340"/>
            <a:ext cx="52453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Figure adapted from </a:t>
            </a:r>
            <a:r>
              <a:rPr lang="en-US" sz="1400" dirty="0" err="1">
                <a:solidFill>
                  <a:srgbClr val="000000"/>
                </a:solidFill>
              </a:rPr>
              <a:t>Krämer</a:t>
            </a:r>
            <a:r>
              <a:rPr lang="en-US" sz="1400" dirty="0">
                <a:solidFill>
                  <a:srgbClr val="000000"/>
                </a:solidFill>
              </a:rPr>
              <a:t> et al., 2025, Credits: Florian Koller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2331B-394B-BFF9-1FC5-9BD08E83BE11}"/>
              </a:ext>
            </a:extLst>
          </p:cNvPr>
          <p:cNvSpPr txBox="1"/>
          <p:nvPr/>
        </p:nvSpPr>
        <p:spPr>
          <a:xfrm>
            <a:off x="938396" y="6189044"/>
            <a:ext cx="4668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New review paper about high-speed </a:t>
            </a:r>
            <a:r>
              <a:rPr lang="en-US" dirty="0">
                <a:solidFill>
                  <a:srgbClr val="000000"/>
                </a:solidFill>
              </a:rPr>
              <a:t>jets!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FB4214-C670-B3E6-63DA-74998054BCB0}"/>
              </a:ext>
            </a:extLst>
          </p:cNvPr>
          <p:cNvSpPr/>
          <p:nvPr/>
        </p:nvSpPr>
        <p:spPr>
          <a:xfrm>
            <a:off x="7267663" y="3551721"/>
            <a:ext cx="4629162" cy="12801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926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C0290-EFC1-BBFD-6B51-2F5ABD941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D1959-8193-E88B-6654-319A97DC6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on Inner magnetosphere and Ionosphere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18E7B3C-4F17-E90D-C584-A293E6FEA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00" y="1054644"/>
            <a:ext cx="3632306" cy="52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328206-E5F7-1256-6852-EF0234971378}"/>
              </a:ext>
            </a:extLst>
          </p:cNvPr>
          <p:cNvSpPr txBox="1"/>
          <p:nvPr/>
        </p:nvSpPr>
        <p:spPr>
          <a:xfrm>
            <a:off x="9065533" y="6258411"/>
            <a:ext cx="22170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Shen+2018, Wang+ 2018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162D893-EF71-891A-F11E-55DEAED29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742" y="1343652"/>
            <a:ext cx="3632307" cy="279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41EC59-E3C2-3348-F829-E688F85FD7C4}"/>
              </a:ext>
            </a:extLst>
          </p:cNvPr>
          <p:cNvSpPr txBox="1"/>
          <p:nvPr/>
        </p:nvSpPr>
        <p:spPr>
          <a:xfrm>
            <a:off x="4586443" y="4115859"/>
            <a:ext cx="11503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Murr+ 2003</a:t>
            </a:r>
          </a:p>
        </p:txBody>
      </p:sp>
      <p:pic>
        <p:nvPicPr>
          <p:cNvPr id="3" name="Picture 2" descr="Details are in the caption following the image">
            <a:extLst>
              <a:ext uri="{FF2B5EF4-FFF2-40B4-BE49-F238E27FC236}">
                <a16:creationId xmlns:a16="http://schemas.microsoft.com/office/drawing/2014/main" id="{BC48136D-F90C-0383-3B38-5E30F2AFB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4" y="1129051"/>
            <a:ext cx="3209850" cy="380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etails are in the caption following the image">
            <a:extLst>
              <a:ext uri="{FF2B5EF4-FFF2-40B4-BE49-F238E27FC236}">
                <a16:creationId xmlns:a16="http://schemas.microsoft.com/office/drawing/2014/main" id="{A2F6883C-47D0-6671-549E-D04B1C97A8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64" b="13796"/>
          <a:stretch/>
        </p:blipFill>
        <p:spPr bwMode="auto">
          <a:xfrm>
            <a:off x="162059" y="5111605"/>
            <a:ext cx="3075079" cy="108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C983D2-2E61-6FC1-5C8D-C26BA75CD905}"/>
              </a:ext>
            </a:extLst>
          </p:cNvPr>
          <p:cNvSpPr txBox="1"/>
          <p:nvPr/>
        </p:nvSpPr>
        <p:spPr>
          <a:xfrm>
            <a:off x="3853115" y="4611196"/>
            <a:ext cx="3582103" cy="646331"/>
          </a:xfrm>
          <a:custGeom>
            <a:avLst/>
            <a:gdLst>
              <a:gd name="connsiteX0" fmla="*/ 0 w 3582103"/>
              <a:gd name="connsiteY0" fmla="*/ 0 h 646331"/>
              <a:gd name="connsiteX1" fmla="*/ 668659 w 3582103"/>
              <a:gd name="connsiteY1" fmla="*/ 0 h 646331"/>
              <a:gd name="connsiteX2" fmla="*/ 1194034 w 3582103"/>
              <a:gd name="connsiteY2" fmla="*/ 0 h 646331"/>
              <a:gd name="connsiteX3" fmla="*/ 1683588 w 3582103"/>
              <a:gd name="connsiteY3" fmla="*/ 0 h 646331"/>
              <a:gd name="connsiteX4" fmla="*/ 2316427 w 3582103"/>
              <a:gd name="connsiteY4" fmla="*/ 0 h 646331"/>
              <a:gd name="connsiteX5" fmla="*/ 2805981 w 3582103"/>
              <a:gd name="connsiteY5" fmla="*/ 0 h 646331"/>
              <a:gd name="connsiteX6" fmla="*/ 3582103 w 3582103"/>
              <a:gd name="connsiteY6" fmla="*/ 0 h 646331"/>
              <a:gd name="connsiteX7" fmla="*/ 3582103 w 3582103"/>
              <a:gd name="connsiteY7" fmla="*/ 646331 h 646331"/>
              <a:gd name="connsiteX8" fmla="*/ 2949265 w 3582103"/>
              <a:gd name="connsiteY8" fmla="*/ 646331 h 646331"/>
              <a:gd name="connsiteX9" fmla="*/ 2280606 w 3582103"/>
              <a:gd name="connsiteY9" fmla="*/ 646331 h 646331"/>
              <a:gd name="connsiteX10" fmla="*/ 1755230 w 3582103"/>
              <a:gd name="connsiteY10" fmla="*/ 646331 h 646331"/>
              <a:gd name="connsiteX11" fmla="*/ 1158213 w 3582103"/>
              <a:gd name="connsiteY11" fmla="*/ 646331 h 646331"/>
              <a:gd name="connsiteX12" fmla="*/ 668659 w 3582103"/>
              <a:gd name="connsiteY12" fmla="*/ 646331 h 646331"/>
              <a:gd name="connsiteX13" fmla="*/ 0 w 3582103"/>
              <a:gd name="connsiteY13" fmla="*/ 646331 h 646331"/>
              <a:gd name="connsiteX14" fmla="*/ 0 w 3582103"/>
              <a:gd name="connsiteY1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82103" h="646331" fill="none" extrusionOk="0">
                <a:moveTo>
                  <a:pt x="0" y="0"/>
                </a:moveTo>
                <a:cubicBezTo>
                  <a:pt x="293892" y="23527"/>
                  <a:pt x="351717" y="2646"/>
                  <a:pt x="668659" y="0"/>
                </a:cubicBezTo>
                <a:cubicBezTo>
                  <a:pt x="985601" y="-2646"/>
                  <a:pt x="941089" y="-22482"/>
                  <a:pt x="1194034" y="0"/>
                </a:cubicBezTo>
                <a:cubicBezTo>
                  <a:pt x="1446980" y="22482"/>
                  <a:pt x="1456698" y="12654"/>
                  <a:pt x="1683588" y="0"/>
                </a:cubicBezTo>
                <a:cubicBezTo>
                  <a:pt x="1910478" y="-12654"/>
                  <a:pt x="2161270" y="14221"/>
                  <a:pt x="2316427" y="0"/>
                </a:cubicBezTo>
                <a:cubicBezTo>
                  <a:pt x="2471584" y="-14221"/>
                  <a:pt x="2603793" y="-16239"/>
                  <a:pt x="2805981" y="0"/>
                </a:cubicBezTo>
                <a:cubicBezTo>
                  <a:pt x="3008169" y="16239"/>
                  <a:pt x="3396510" y="26861"/>
                  <a:pt x="3582103" y="0"/>
                </a:cubicBezTo>
                <a:cubicBezTo>
                  <a:pt x="3582885" y="250329"/>
                  <a:pt x="3595088" y="428758"/>
                  <a:pt x="3582103" y="646331"/>
                </a:cubicBezTo>
                <a:cubicBezTo>
                  <a:pt x="3412204" y="672115"/>
                  <a:pt x="3223618" y="624717"/>
                  <a:pt x="2949265" y="646331"/>
                </a:cubicBezTo>
                <a:cubicBezTo>
                  <a:pt x="2674912" y="667945"/>
                  <a:pt x="2613460" y="671956"/>
                  <a:pt x="2280606" y="646331"/>
                </a:cubicBezTo>
                <a:cubicBezTo>
                  <a:pt x="1947752" y="620706"/>
                  <a:pt x="1932785" y="665755"/>
                  <a:pt x="1755230" y="646331"/>
                </a:cubicBezTo>
                <a:cubicBezTo>
                  <a:pt x="1577675" y="626907"/>
                  <a:pt x="1385543" y="661381"/>
                  <a:pt x="1158213" y="646331"/>
                </a:cubicBezTo>
                <a:cubicBezTo>
                  <a:pt x="930883" y="631281"/>
                  <a:pt x="873160" y="642251"/>
                  <a:pt x="668659" y="646331"/>
                </a:cubicBezTo>
                <a:cubicBezTo>
                  <a:pt x="464158" y="650411"/>
                  <a:pt x="306399" y="656462"/>
                  <a:pt x="0" y="646331"/>
                </a:cubicBezTo>
                <a:cubicBezTo>
                  <a:pt x="-15652" y="363034"/>
                  <a:pt x="12721" y="271818"/>
                  <a:pt x="0" y="0"/>
                </a:cubicBezTo>
                <a:close/>
              </a:path>
              <a:path w="3582103" h="646331" stroke="0" extrusionOk="0">
                <a:moveTo>
                  <a:pt x="0" y="0"/>
                </a:moveTo>
                <a:cubicBezTo>
                  <a:pt x="207663" y="28453"/>
                  <a:pt x="473711" y="8571"/>
                  <a:pt x="597017" y="0"/>
                </a:cubicBezTo>
                <a:cubicBezTo>
                  <a:pt x="720323" y="-8571"/>
                  <a:pt x="902747" y="18147"/>
                  <a:pt x="1122392" y="0"/>
                </a:cubicBezTo>
                <a:cubicBezTo>
                  <a:pt x="1342037" y="-18147"/>
                  <a:pt x="1450189" y="2113"/>
                  <a:pt x="1647767" y="0"/>
                </a:cubicBezTo>
                <a:cubicBezTo>
                  <a:pt x="1845346" y="-2113"/>
                  <a:pt x="2050171" y="5197"/>
                  <a:pt x="2316427" y="0"/>
                </a:cubicBezTo>
                <a:cubicBezTo>
                  <a:pt x="2582683" y="-5197"/>
                  <a:pt x="2695137" y="9247"/>
                  <a:pt x="2985086" y="0"/>
                </a:cubicBezTo>
                <a:cubicBezTo>
                  <a:pt x="3275035" y="-9247"/>
                  <a:pt x="3420353" y="-12768"/>
                  <a:pt x="3582103" y="0"/>
                </a:cubicBezTo>
                <a:cubicBezTo>
                  <a:pt x="3572275" y="311205"/>
                  <a:pt x="3574496" y="327298"/>
                  <a:pt x="3582103" y="646331"/>
                </a:cubicBezTo>
                <a:cubicBezTo>
                  <a:pt x="3385397" y="636306"/>
                  <a:pt x="3225112" y="624883"/>
                  <a:pt x="2949265" y="646331"/>
                </a:cubicBezTo>
                <a:cubicBezTo>
                  <a:pt x="2673418" y="667779"/>
                  <a:pt x="2615089" y="637394"/>
                  <a:pt x="2316427" y="646331"/>
                </a:cubicBezTo>
                <a:cubicBezTo>
                  <a:pt x="2017765" y="655268"/>
                  <a:pt x="2061656" y="666436"/>
                  <a:pt x="1826873" y="646331"/>
                </a:cubicBezTo>
                <a:cubicBezTo>
                  <a:pt x="1592090" y="626226"/>
                  <a:pt x="1382270" y="668973"/>
                  <a:pt x="1229855" y="646331"/>
                </a:cubicBezTo>
                <a:cubicBezTo>
                  <a:pt x="1077440" y="623689"/>
                  <a:pt x="962218" y="628900"/>
                  <a:pt x="740301" y="646331"/>
                </a:cubicBezTo>
                <a:cubicBezTo>
                  <a:pt x="518384" y="663762"/>
                  <a:pt x="204919" y="627609"/>
                  <a:pt x="0" y="646331"/>
                </a:cubicBezTo>
                <a:cubicBezTo>
                  <a:pt x="5554" y="341953"/>
                  <a:pt x="-22076" y="267867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02874148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hock-generated 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transients cause ground perturbations?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54BA25-D1DD-F2E6-1129-B20910D42F74}"/>
              </a:ext>
            </a:extLst>
          </p:cNvPr>
          <p:cNvSpPr txBox="1"/>
          <p:nvPr/>
        </p:nvSpPr>
        <p:spPr>
          <a:xfrm>
            <a:off x="3818020" y="5654623"/>
            <a:ext cx="3812284" cy="646331"/>
          </a:xfrm>
          <a:custGeom>
            <a:avLst/>
            <a:gdLst>
              <a:gd name="connsiteX0" fmla="*/ 0 w 3812284"/>
              <a:gd name="connsiteY0" fmla="*/ 0 h 646331"/>
              <a:gd name="connsiteX1" fmla="*/ 468366 w 3812284"/>
              <a:gd name="connsiteY1" fmla="*/ 0 h 646331"/>
              <a:gd name="connsiteX2" fmla="*/ 936733 w 3812284"/>
              <a:gd name="connsiteY2" fmla="*/ 0 h 646331"/>
              <a:gd name="connsiteX3" fmla="*/ 1519467 w 3812284"/>
              <a:gd name="connsiteY3" fmla="*/ 0 h 646331"/>
              <a:gd name="connsiteX4" fmla="*/ 2025957 w 3812284"/>
              <a:gd name="connsiteY4" fmla="*/ 0 h 646331"/>
              <a:gd name="connsiteX5" fmla="*/ 2494323 w 3812284"/>
              <a:gd name="connsiteY5" fmla="*/ 0 h 646331"/>
              <a:gd name="connsiteX6" fmla="*/ 3038935 w 3812284"/>
              <a:gd name="connsiteY6" fmla="*/ 0 h 646331"/>
              <a:gd name="connsiteX7" fmla="*/ 3812284 w 3812284"/>
              <a:gd name="connsiteY7" fmla="*/ 0 h 646331"/>
              <a:gd name="connsiteX8" fmla="*/ 3812284 w 3812284"/>
              <a:gd name="connsiteY8" fmla="*/ 303776 h 646331"/>
              <a:gd name="connsiteX9" fmla="*/ 3812284 w 3812284"/>
              <a:gd name="connsiteY9" fmla="*/ 646331 h 646331"/>
              <a:gd name="connsiteX10" fmla="*/ 3267672 w 3812284"/>
              <a:gd name="connsiteY10" fmla="*/ 646331 h 646331"/>
              <a:gd name="connsiteX11" fmla="*/ 2723060 w 3812284"/>
              <a:gd name="connsiteY11" fmla="*/ 646331 h 646331"/>
              <a:gd name="connsiteX12" fmla="*/ 2216571 w 3812284"/>
              <a:gd name="connsiteY12" fmla="*/ 646331 h 646331"/>
              <a:gd name="connsiteX13" fmla="*/ 1633836 w 3812284"/>
              <a:gd name="connsiteY13" fmla="*/ 646331 h 646331"/>
              <a:gd name="connsiteX14" fmla="*/ 1165470 w 3812284"/>
              <a:gd name="connsiteY14" fmla="*/ 646331 h 646331"/>
              <a:gd name="connsiteX15" fmla="*/ 620858 w 3812284"/>
              <a:gd name="connsiteY15" fmla="*/ 646331 h 646331"/>
              <a:gd name="connsiteX16" fmla="*/ 0 w 3812284"/>
              <a:gd name="connsiteY16" fmla="*/ 646331 h 646331"/>
              <a:gd name="connsiteX17" fmla="*/ 0 w 3812284"/>
              <a:gd name="connsiteY17" fmla="*/ 316702 h 646331"/>
              <a:gd name="connsiteX18" fmla="*/ 0 w 3812284"/>
              <a:gd name="connsiteY18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812284" h="646331" fill="none" extrusionOk="0">
                <a:moveTo>
                  <a:pt x="0" y="0"/>
                </a:moveTo>
                <a:cubicBezTo>
                  <a:pt x="108902" y="-45685"/>
                  <a:pt x="341040" y="37682"/>
                  <a:pt x="468366" y="0"/>
                </a:cubicBezTo>
                <a:cubicBezTo>
                  <a:pt x="595692" y="-37682"/>
                  <a:pt x="717298" y="37123"/>
                  <a:pt x="936733" y="0"/>
                </a:cubicBezTo>
                <a:cubicBezTo>
                  <a:pt x="1156168" y="-37123"/>
                  <a:pt x="1397120" y="25198"/>
                  <a:pt x="1519467" y="0"/>
                </a:cubicBezTo>
                <a:cubicBezTo>
                  <a:pt x="1641814" y="-25198"/>
                  <a:pt x="1840253" y="43382"/>
                  <a:pt x="2025957" y="0"/>
                </a:cubicBezTo>
                <a:cubicBezTo>
                  <a:pt x="2211661" y="-43382"/>
                  <a:pt x="2346925" y="21585"/>
                  <a:pt x="2494323" y="0"/>
                </a:cubicBezTo>
                <a:cubicBezTo>
                  <a:pt x="2641721" y="-21585"/>
                  <a:pt x="2857515" y="63987"/>
                  <a:pt x="3038935" y="0"/>
                </a:cubicBezTo>
                <a:cubicBezTo>
                  <a:pt x="3220355" y="-63987"/>
                  <a:pt x="3540433" y="81819"/>
                  <a:pt x="3812284" y="0"/>
                </a:cubicBezTo>
                <a:cubicBezTo>
                  <a:pt x="3821773" y="78911"/>
                  <a:pt x="3805432" y="206141"/>
                  <a:pt x="3812284" y="303776"/>
                </a:cubicBezTo>
                <a:cubicBezTo>
                  <a:pt x="3819136" y="401411"/>
                  <a:pt x="3797124" y="499415"/>
                  <a:pt x="3812284" y="646331"/>
                </a:cubicBezTo>
                <a:cubicBezTo>
                  <a:pt x="3580730" y="654502"/>
                  <a:pt x="3479538" y="594792"/>
                  <a:pt x="3267672" y="646331"/>
                </a:cubicBezTo>
                <a:cubicBezTo>
                  <a:pt x="3055806" y="697870"/>
                  <a:pt x="2967630" y="626894"/>
                  <a:pt x="2723060" y="646331"/>
                </a:cubicBezTo>
                <a:cubicBezTo>
                  <a:pt x="2478490" y="665768"/>
                  <a:pt x="2444888" y="634797"/>
                  <a:pt x="2216571" y="646331"/>
                </a:cubicBezTo>
                <a:cubicBezTo>
                  <a:pt x="1988254" y="657865"/>
                  <a:pt x="1911922" y="616581"/>
                  <a:pt x="1633836" y="646331"/>
                </a:cubicBezTo>
                <a:cubicBezTo>
                  <a:pt x="1355750" y="676081"/>
                  <a:pt x="1305651" y="631691"/>
                  <a:pt x="1165470" y="646331"/>
                </a:cubicBezTo>
                <a:cubicBezTo>
                  <a:pt x="1025289" y="660971"/>
                  <a:pt x="796635" y="618212"/>
                  <a:pt x="620858" y="646331"/>
                </a:cubicBezTo>
                <a:cubicBezTo>
                  <a:pt x="445081" y="674450"/>
                  <a:pt x="145795" y="633303"/>
                  <a:pt x="0" y="646331"/>
                </a:cubicBezTo>
                <a:cubicBezTo>
                  <a:pt x="-29222" y="518364"/>
                  <a:pt x="21857" y="471978"/>
                  <a:pt x="0" y="316702"/>
                </a:cubicBezTo>
                <a:cubicBezTo>
                  <a:pt x="-21857" y="161426"/>
                  <a:pt x="35071" y="69019"/>
                  <a:pt x="0" y="0"/>
                </a:cubicBezTo>
                <a:close/>
              </a:path>
              <a:path w="3812284" h="646331" stroke="0" extrusionOk="0">
                <a:moveTo>
                  <a:pt x="0" y="0"/>
                </a:moveTo>
                <a:cubicBezTo>
                  <a:pt x="190949" y="-21403"/>
                  <a:pt x="339576" y="30233"/>
                  <a:pt x="544612" y="0"/>
                </a:cubicBezTo>
                <a:cubicBezTo>
                  <a:pt x="749648" y="-30233"/>
                  <a:pt x="862700" y="30759"/>
                  <a:pt x="1012978" y="0"/>
                </a:cubicBezTo>
                <a:cubicBezTo>
                  <a:pt x="1163256" y="-30759"/>
                  <a:pt x="1332832" y="25449"/>
                  <a:pt x="1481345" y="0"/>
                </a:cubicBezTo>
                <a:cubicBezTo>
                  <a:pt x="1629858" y="-25449"/>
                  <a:pt x="1820100" y="37516"/>
                  <a:pt x="2102202" y="0"/>
                </a:cubicBezTo>
                <a:cubicBezTo>
                  <a:pt x="2384304" y="-37516"/>
                  <a:pt x="2415654" y="40017"/>
                  <a:pt x="2723060" y="0"/>
                </a:cubicBezTo>
                <a:cubicBezTo>
                  <a:pt x="3030466" y="-40017"/>
                  <a:pt x="3125227" y="3660"/>
                  <a:pt x="3343918" y="0"/>
                </a:cubicBezTo>
                <a:cubicBezTo>
                  <a:pt x="3562609" y="-3660"/>
                  <a:pt x="3596140" y="47381"/>
                  <a:pt x="3812284" y="0"/>
                </a:cubicBezTo>
                <a:cubicBezTo>
                  <a:pt x="3846297" y="158796"/>
                  <a:pt x="3811923" y="199539"/>
                  <a:pt x="3812284" y="329629"/>
                </a:cubicBezTo>
                <a:cubicBezTo>
                  <a:pt x="3812645" y="459719"/>
                  <a:pt x="3799050" y="525757"/>
                  <a:pt x="3812284" y="646331"/>
                </a:cubicBezTo>
                <a:cubicBezTo>
                  <a:pt x="3706005" y="652139"/>
                  <a:pt x="3447905" y="602025"/>
                  <a:pt x="3305795" y="646331"/>
                </a:cubicBezTo>
                <a:cubicBezTo>
                  <a:pt x="3163685" y="690637"/>
                  <a:pt x="2964988" y="590877"/>
                  <a:pt x="2761183" y="646331"/>
                </a:cubicBezTo>
                <a:cubicBezTo>
                  <a:pt x="2557378" y="701785"/>
                  <a:pt x="2468958" y="642560"/>
                  <a:pt x="2330939" y="646331"/>
                </a:cubicBezTo>
                <a:cubicBezTo>
                  <a:pt x="2192920" y="650102"/>
                  <a:pt x="2059880" y="589442"/>
                  <a:pt x="1824450" y="646331"/>
                </a:cubicBezTo>
                <a:cubicBezTo>
                  <a:pt x="1589020" y="703220"/>
                  <a:pt x="1537465" y="621406"/>
                  <a:pt x="1394207" y="646331"/>
                </a:cubicBezTo>
                <a:cubicBezTo>
                  <a:pt x="1250949" y="671256"/>
                  <a:pt x="1073332" y="622278"/>
                  <a:pt x="887718" y="646331"/>
                </a:cubicBezTo>
                <a:cubicBezTo>
                  <a:pt x="702104" y="670384"/>
                  <a:pt x="437642" y="625045"/>
                  <a:pt x="0" y="646331"/>
                </a:cubicBezTo>
                <a:cubicBezTo>
                  <a:pt x="-13282" y="511016"/>
                  <a:pt x="1014" y="443811"/>
                  <a:pt x="0" y="342555"/>
                </a:cubicBezTo>
                <a:cubicBezTo>
                  <a:pt x="-1014" y="241299"/>
                  <a:pt x="23526" y="102846"/>
                  <a:pt x="0" y="0"/>
                </a:cubicBezTo>
                <a:close/>
              </a:path>
            </a:pathLst>
          </a:custGeom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02874148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shock-generated transients drive localized aurora brightening?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38AD6D-FB7D-A55E-53FD-F3CC1A662F99}"/>
              </a:ext>
            </a:extLst>
          </p:cNvPr>
          <p:cNvSpPr txBox="1"/>
          <p:nvPr/>
        </p:nvSpPr>
        <p:spPr>
          <a:xfrm>
            <a:off x="162059" y="6169020"/>
            <a:ext cx="11503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Liu+ 2024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FA6C450-F890-B9F0-8C67-035A637C2551}"/>
              </a:ext>
            </a:extLst>
          </p:cNvPr>
          <p:cNvSpPr/>
          <p:nvPr/>
        </p:nvSpPr>
        <p:spPr>
          <a:xfrm>
            <a:off x="1387068" y="4934362"/>
            <a:ext cx="488325" cy="1433106"/>
          </a:xfrm>
          <a:prstGeom prst="ellipse">
            <a:avLst/>
          </a:prstGeom>
          <a:noFill/>
          <a:ln w="28575">
            <a:solidFill>
              <a:srgbClr val="FF3B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991BB2C-A65C-D047-A2CF-2A94459E040B}"/>
              </a:ext>
            </a:extLst>
          </p:cNvPr>
          <p:cNvSpPr/>
          <p:nvPr/>
        </p:nvSpPr>
        <p:spPr>
          <a:xfrm flipH="1">
            <a:off x="557425" y="1129051"/>
            <a:ext cx="754962" cy="717453"/>
          </a:xfrm>
          <a:prstGeom prst="ellipse">
            <a:avLst/>
          </a:prstGeom>
          <a:noFill/>
          <a:ln w="28575">
            <a:solidFill>
              <a:srgbClr val="FF3B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0CE4C0A-F38B-52C6-F213-C18E0FB8E810}"/>
              </a:ext>
            </a:extLst>
          </p:cNvPr>
          <p:cNvSpPr/>
          <p:nvPr/>
        </p:nvSpPr>
        <p:spPr>
          <a:xfrm flipH="1">
            <a:off x="1261833" y="1627356"/>
            <a:ext cx="754962" cy="717453"/>
          </a:xfrm>
          <a:prstGeom prst="ellipse">
            <a:avLst/>
          </a:prstGeom>
          <a:noFill/>
          <a:ln w="28575">
            <a:solidFill>
              <a:srgbClr val="FF3B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46B8E4-F8A7-CC8A-08C3-52D5CBC5A6DC}"/>
              </a:ext>
            </a:extLst>
          </p:cNvPr>
          <p:cNvSpPr/>
          <p:nvPr/>
        </p:nvSpPr>
        <p:spPr>
          <a:xfrm>
            <a:off x="1312387" y="2843113"/>
            <a:ext cx="1126013" cy="1969891"/>
          </a:xfrm>
          <a:prstGeom prst="rect">
            <a:avLst/>
          </a:prstGeom>
          <a:noFill/>
          <a:ln w="28575">
            <a:solidFill>
              <a:srgbClr val="0005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662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8E552-520A-6B2D-2461-6C5D2F7A9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F989D672-6990-2220-0ADC-AC9D2E182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97" y="4546111"/>
            <a:ext cx="5230295" cy="1874189"/>
          </a:xfrm>
          <a:prstGeom prst="rect">
            <a:avLst/>
          </a:prstGeom>
        </p:spPr>
      </p:pic>
      <p:pic>
        <p:nvPicPr>
          <p:cNvPr id="4100" name="Picture 4" descr="Details are in the caption following the image">
            <a:extLst>
              <a:ext uri="{FF2B5EF4-FFF2-40B4-BE49-F238E27FC236}">
                <a16:creationId xmlns:a16="http://schemas.microsoft.com/office/drawing/2014/main" id="{A021FE75-A321-3AEE-88CA-51CAD27686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73" t="21979" r="-591" b="23092"/>
          <a:stretch/>
        </p:blipFill>
        <p:spPr bwMode="auto">
          <a:xfrm>
            <a:off x="6009192" y="802526"/>
            <a:ext cx="2322007" cy="338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E867F0-A4B9-AF05-BE5E-D0D7B5BA9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400" y="46165"/>
            <a:ext cx="10564753" cy="523388"/>
          </a:xfrm>
        </p:spPr>
        <p:txBody>
          <a:bodyPr/>
          <a:lstStyle/>
          <a:p>
            <a:r>
              <a:rPr lang="en-US" dirty="0"/>
              <a:t>Effects of localized transients in Dayside Magnetosphere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5615A76-9ED0-92D1-0862-1FFD0FEAD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3524"/>
            <a:ext cx="5560291" cy="325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E28F0B-08EB-4B12-759E-CDA4CDB6EEB6}"/>
              </a:ext>
            </a:extLst>
          </p:cNvPr>
          <p:cNvSpPr txBox="1"/>
          <p:nvPr/>
        </p:nvSpPr>
        <p:spPr>
          <a:xfrm>
            <a:off x="586046" y="3812788"/>
            <a:ext cx="4793476" cy="646331"/>
          </a:xfrm>
          <a:custGeom>
            <a:avLst/>
            <a:gdLst>
              <a:gd name="connsiteX0" fmla="*/ 0 w 4793476"/>
              <a:gd name="connsiteY0" fmla="*/ 0 h 646331"/>
              <a:gd name="connsiteX1" fmla="*/ 503315 w 4793476"/>
              <a:gd name="connsiteY1" fmla="*/ 0 h 646331"/>
              <a:gd name="connsiteX2" fmla="*/ 1054565 w 4793476"/>
              <a:gd name="connsiteY2" fmla="*/ 0 h 646331"/>
              <a:gd name="connsiteX3" fmla="*/ 1653749 w 4793476"/>
              <a:gd name="connsiteY3" fmla="*/ 0 h 646331"/>
              <a:gd name="connsiteX4" fmla="*/ 2109129 w 4793476"/>
              <a:gd name="connsiteY4" fmla="*/ 0 h 646331"/>
              <a:gd name="connsiteX5" fmla="*/ 2804183 w 4793476"/>
              <a:gd name="connsiteY5" fmla="*/ 0 h 646331"/>
              <a:gd name="connsiteX6" fmla="*/ 3355433 w 4793476"/>
              <a:gd name="connsiteY6" fmla="*/ 0 h 646331"/>
              <a:gd name="connsiteX7" fmla="*/ 4002552 w 4793476"/>
              <a:gd name="connsiteY7" fmla="*/ 0 h 646331"/>
              <a:gd name="connsiteX8" fmla="*/ 4793476 w 4793476"/>
              <a:gd name="connsiteY8" fmla="*/ 0 h 646331"/>
              <a:gd name="connsiteX9" fmla="*/ 4793476 w 4793476"/>
              <a:gd name="connsiteY9" fmla="*/ 336092 h 646331"/>
              <a:gd name="connsiteX10" fmla="*/ 4793476 w 4793476"/>
              <a:gd name="connsiteY10" fmla="*/ 646331 h 646331"/>
              <a:gd name="connsiteX11" fmla="*/ 4098422 w 4793476"/>
              <a:gd name="connsiteY11" fmla="*/ 646331 h 646331"/>
              <a:gd name="connsiteX12" fmla="*/ 3451303 w 4793476"/>
              <a:gd name="connsiteY12" fmla="*/ 646331 h 646331"/>
              <a:gd name="connsiteX13" fmla="*/ 2995923 w 4793476"/>
              <a:gd name="connsiteY13" fmla="*/ 646331 h 646331"/>
              <a:gd name="connsiteX14" fmla="*/ 2396738 w 4793476"/>
              <a:gd name="connsiteY14" fmla="*/ 646331 h 646331"/>
              <a:gd name="connsiteX15" fmla="*/ 1701684 w 4793476"/>
              <a:gd name="connsiteY15" fmla="*/ 646331 h 646331"/>
              <a:gd name="connsiteX16" fmla="*/ 1006630 w 4793476"/>
              <a:gd name="connsiteY16" fmla="*/ 646331 h 646331"/>
              <a:gd name="connsiteX17" fmla="*/ 551250 w 4793476"/>
              <a:gd name="connsiteY17" fmla="*/ 646331 h 646331"/>
              <a:gd name="connsiteX18" fmla="*/ 0 w 4793476"/>
              <a:gd name="connsiteY18" fmla="*/ 646331 h 646331"/>
              <a:gd name="connsiteX19" fmla="*/ 0 w 4793476"/>
              <a:gd name="connsiteY19" fmla="*/ 342555 h 646331"/>
              <a:gd name="connsiteX20" fmla="*/ 0 w 4793476"/>
              <a:gd name="connsiteY2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793476" h="646331" fill="none" extrusionOk="0">
                <a:moveTo>
                  <a:pt x="0" y="0"/>
                </a:moveTo>
                <a:cubicBezTo>
                  <a:pt x="101862" y="-50543"/>
                  <a:pt x="388741" y="21610"/>
                  <a:pt x="503315" y="0"/>
                </a:cubicBezTo>
                <a:cubicBezTo>
                  <a:pt x="617889" y="-21610"/>
                  <a:pt x="921819" y="5781"/>
                  <a:pt x="1054565" y="0"/>
                </a:cubicBezTo>
                <a:cubicBezTo>
                  <a:pt x="1187311" y="-5781"/>
                  <a:pt x="1513883" y="42191"/>
                  <a:pt x="1653749" y="0"/>
                </a:cubicBezTo>
                <a:cubicBezTo>
                  <a:pt x="1793615" y="-42191"/>
                  <a:pt x="2002244" y="4593"/>
                  <a:pt x="2109129" y="0"/>
                </a:cubicBezTo>
                <a:cubicBezTo>
                  <a:pt x="2216014" y="-4593"/>
                  <a:pt x="2569095" y="54673"/>
                  <a:pt x="2804183" y="0"/>
                </a:cubicBezTo>
                <a:cubicBezTo>
                  <a:pt x="3039271" y="-54673"/>
                  <a:pt x="3117080" y="61578"/>
                  <a:pt x="3355433" y="0"/>
                </a:cubicBezTo>
                <a:cubicBezTo>
                  <a:pt x="3593786" y="-61578"/>
                  <a:pt x="3698868" y="20251"/>
                  <a:pt x="4002552" y="0"/>
                </a:cubicBezTo>
                <a:cubicBezTo>
                  <a:pt x="4306236" y="-20251"/>
                  <a:pt x="4539561" y="86639"/>
                  <a:pt x="4793476" y="0"/>
                </a:cubicBezTo>
                <a:cubicBezTo>
                  <a:pt x="4833207" y="161031"/>
                  <a:pt x="4767567" y="202157"/>
                  <a:pt x="4793476" y="336092"/>
                </a:cubicBezTo>
                <a:cubicBezTo>
                  <a:pt x="4819385" y="470027"/>
                  <a:pt x="4764722" y="493408"/>
                  <a:pt x="4793476" y="646331"/>
                </a:cubicBezTo>
                <a:cubicBezTo>
                  <a:pt x="4508182" y="725060"/>
                  <a:pt x="4312679" y="639005"/>
                  <a:pt x="4098422" y="646331"/>
                </a:cubicBezTo>
                <a:cubicBezTo>
                  <a:pt x="3884165" y="653657"/>
                  <a:pt x="3720743" y="571764"/>
                  <a:pt x="3451303" y="646331"/>
                </a:cubicBezTo>
                <a:cubicBezTo>
                  <a:pt x="3181863" y="720898"/>
                  <a:pt x="3170971" y="593020"/>
                  <a:pt x="2995923" y="646331"/>
                </a:cubicBezTo>
                <a:cubicBezTo>
                  <a:pt x="2820875" y="699642"/>
                  <a:pt x="2687615" y="590605"/>
                  <a:pt x="2396738" y="646331"/>
                </a:cubicBezTo>
                <a:cubicBezTo>
                  <a:pt x="2105862" y="702057"/>
                  <a:pt x="1881976" y="565570"/>
                  <a:pt x="1701684" y="646331"/>
                </a:cubicBezTo>
                <a:cubicBezTo>
                  <a:pt x="1521392" y="727092"/>
                  <a:pt x="1265634" y="588863"/>
                  <a:pt x="1006630" y="646331"/>
                </a:cubicBezTo>
                <a:cubicBezTo>
                  <a:pt x="747626" y="703799"/>
                  <a:pt x="692409" y="633969"/>
                  <a:pt x="551250" y="646331"/>
                </a:cubicBezTo>
                <a:cubicBezTo>
                  <a:pt x="410091" y="658693"/>
                  <a:pt x="273235" y="633631"/>
                  <a:pt x="0" y="646331"/>
                </a:cubicBezTo>
                <a:cubicBezTo>
                  <a:pt x="-29346" y="506569"/>
                  <a:pt x="524" y="489798"/>
                  <a:pt x="0" y="342555"/>
                </a:cubicBezTo>
                <a:cubicBezTo>
                  <a:pt x="-524" y="195312"/>
                  <a:pt x="213" y="137576"/>
                  <a:pt x="0" y="0"/>
                </a:cubicBezTo>
                <a:close/>
              </a:path>
              <a:path w="4793476" h="646331" stroke="0" extrusionOk="0">
                <a:moveTo>
                  <a:pt x="0" y="0"/>
                </a:moveTo>
                <a:cubicBezTo>
                  <a:pt x="282144" y="-32697"/>
                  <a:pt x="350124" y="58963"/>
                  <a:pt x="695054" y="0"/>
                </a:cubicBezTo>
                <a:cubicBezTo>
                  <a:pt x="1039984" y="-58963"/>
                  <a:pt x="1028637" y="227"/>
                  <a:pt x="1294239" y="0"/>
                </a:cubicBezTo>
                <a:cubicBezTo>
                  <a:pt x="1559842" y="-227"/>
                  <a:pt x="1607372" y="25555"/>
                  <a:pt x="1797554" y="0"/>
                </a:cubicBezTo>
                <a:cubicBezTo>
                  <a:pt x="1987737" y="-25555"/>
                  <a:pt x="2245473" y="23890"/>
                  <a:pt x="2396738" y="0"/>
                </a:cubicBezTo>
                <a:cubicBezTo>
                  <a:pt x="2548003" y="-23890"/>
                  <a:pt x="2886137" y="59995"/>
                  <a:pt x="3091792" y="0"/>
                </a:cubicBezTo>
                <a:cubicBezTo>
                  <a:pt x="3297447" y="-59995"/>
                  <a:pt x="3362242" y="50619"/>
                  <a:pt x="3595107" y="0"/>
                </a:cubicBezTo>
                <a:cubicBezTo>
                  <a:pt x="3827973" y="-50619"/>
                  <a:pt x="3891853" y="59"/>
                  <a:pt x="4050487" y="0"/>
                </a:cubicBezTo>
                <a:cubicBezTo>
                  <a:pt x="4209121" y="-59"/>
                  <a:pt x="4455009" y="5711"/>
                  <a:pt x="4793476" y="0"/>
                </a:cubicBezTo>
                <a:cubicBezTo>
                  <a:pt x="4826232" y="139384"/>
                  <a:pt x="4792887" y="234607"/>
                  <a:pt x="4793476" y="323166"/>
                </a:cubicBezTo>
                <a:cubicBezTo>
                  <a:pt x="4794065" y="411725"/>
                  <a:pt x="4780771" y="562930"/>
                  <a:pt x="4793476" y="646331"/>
                </a:cubicBezTo>
                <a:cubicBezTo>
                  <a:pt x="4663040" y="656589"/>
                  <a:pt x="4457781" y="592264"/>
                  <a:pt x="4242226" y="646331"/>
                </a:cubicBezTo>
                <a:cubicBezTo>
                  <a:pt x="4026671" y="700398"/>
                  <a:pt x="3883791" y="570452"/>
                  <a:pt x="3595107" y="646331"/>
                </a:cubicBezTo>
                <a:cubicBezTo>
                  <a:pt x="3306423" y="722210"/>
                  <a:pt x="3218894" y="598731"/>
                  <a:pt x="3091792" y="646331"/>
                </a:cubicBezTo>
                <a:cubicBezTo>
                  <a:pt x="2964691" y="693931"/>
                  <a:pt x="2796008" y="582766"/>
                  <a:pt x="2540542" y="646331"/>
                </a:cubicBezTo>
                <a:cubicBezTo>
                  <a:pt x="2285076" y="709896"/>
                  <a:pt x="2194429" y="573822"/>
                  <a:pt x="1893423" y="646331"/>
                </a:cubicBezTo>
                <a:cubicBezTo>
                  <a:pt x="1592417" y="718840"/>
                  <a:pt x="1416930" y="586025"/>
                  <a:pt x="1198369" y="646331"/>
                </a:cubicBezTo>
                <a:cubicBezTo>
                  <a:pt x="979808" y="706637"/>
                  <a:pt x="845862" y="584959"/>
                  <a:pt x="551250" y="646331"/>
                </a:cubicBezTo>
                <a:cubicBezTo>
                  <a:pt x="256638" y="707703"/>
                  <a:pt x="255067" y="600202"/>
                  <a:pt x="0" y="646331"/>
                </a:cubicBezTo>
                <a:cubicBezTo>
                  <a:pt x="-1355" y="561388"/>
                  <a:pt x="22186" y="430209"/>
                  <a:pt x="0" y="342555"/>
                </a:cubicBezTo>
                <a:cubicBezTo>
                  <a:pt x="-22186" y="254901"/>
                  <a:pt x="22632" y="133349"/>
                  <a:pt x="0" y="0"/>
                </a:cubicBezTo>
                <a:close/>
              </a:path>
            </a:pathLst>
          </a:custGeom>
          <a:ln>
            <a:solidFill>
              <a:srgbClr val="0005FF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How do localized shock-generated transients interact with Earth’s magnetopause?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2B5C8B-D8E7-CF99-FBD0-36967DFCEA0F}"/>
              </a:ext>
            </a:extLst>
          </p:cNvPr>
          <p:cNvSpPr txBox="1"/>
          <p:nvPr/>
        </p:nvSpPr>
        <p:spPr>
          <a:xfrm>
            <a:off x="7746320" y="3121223"/>
            <a:ext cx="1492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</a:rPr>
              <a:t>Němeček</a:t>
            </a:r>
            <a:r>
              <a:rPr lang="en-US" sz="1400" dirty="0">
                <a:solidFill>
                  <a:srgbClr val="000000"/>
                </a:solidFill>
              </a:rPr>
              <a:t>+ 2023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C776FE-D4D8-2F3D-AA6B-922C6C6EF632}"/>
              </a:ext>
            </a:extLst>
          </p:cNvPr>
          <p:cNvSpPr txBox="1"/>
          <p:nvPr/>
        </p:nvSpPr>
        <p:spPr>
          <a:xfrm>
            <a:off x="5395292" y="4060687"/>
            <a:ext cx="429260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b="0" i="0" u="none" strike="noStrike" dirty="0">
                <a:solidFill>
                  <a:srgbClr val="0005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Jets can cause MP displacement that exceed 4 </a:t>
            </a:r>
            <a:r>
              <a:rPr lang="en-US" sz="1500" b="0" i="1" u="none" strike="noStrike" dirty="0">
                <a:solidFill>
                  <a:srgbClr val="0005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500" b="0" i="1" u="none" strike="noStrike" baseline="-25000" dirty="0">
                <a:solidFill>
                  <a:srgbClr val="0005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500" b="0" i="0" u="none" strike="noStrike" dirty="0">
                <a:solidFill>
                  <a:srgbClr val="0005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from the predicted location</a:t>
            </a:r>
            <a:endParaRPr lang="en-US" sz="1500" dirty="0">
              <a:solidFill>
                <a:srgbClr val="0005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6F7560-88CC-491F-CB35-D982301976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9456" y="845539"/>
            <a:ext cx="2489200" cy="3746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470150B-2563-377C-6438-D66D669A3DF6}"/>
              </a:ext>
            </a:extLst>
          </p:cNvPr>
          <p:cNvSpPr txBox="1"/>
          <p:nvPr/>
        </p:nvSpPr>
        <p:spPr>
          <a:xfrm>
            <a:off x="9277977" y="4271394"/>
            <a:ext cx="1682738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rgbClr val="000000"/>
                </a:solidFill>
              </a:rPr>
              <a:t>Nykyri+2019</a:t>
            </a:r>
            <a:endParaRPr lang="en-US" sz="13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A37444-16BD-7FF5-60D5-A2F2E750557B}"/>
              </a:ext>
            </a:extLst>
          </p:cNvPr>
          <p:cNvSpPr txBox="1"/>
          <p:nvPr/>
        </p:nvSpPr>
        <p:spPr>
          <a:xfrm>
            <a:off x="9439456" y="4681140"/>
            <a:ext cx="2489200" cy="1200329"/>
          </a:xfrm>
          <a:custGeom>
            <a:avLst/>
            <a:gdLst>
              <a:gd name="connsiteX0" fmla="*/ 0 w 2489200"/>
              <a:gd name="connsiteY0" fmla="*/ 0 h 1200329"/>
              <a:gd name="connsiteX1" fmla="*/ 597408 w 2489200"/>
              <a:gd name="connsiteY1" fmla="*/ 0 h 1200329"/>
              <a:gd name="connsiteX2" fmla="*/ 1194816 w 2489200"/>
              <a:gd name="connsiteY2" fmla="*/ 0 h 1200329"/>
              <a:gd name="connsiteX3" fmla="*/ 1842008 w 2489200"/>
              <a:gd name="connsiteY3" fmla="*/ 0 h 1200329"/>
              <a:gd name="connsiteX4" fmla="*/ 2489200 w 2489200"/>
              <a:gd name="connsiteY4" fmla="*/ 0 h 1200329"/>
              <a:gd name="connsiteX5" fmla="*/ 2489200 w 2489200"/>
              <a:gd name="connsiteY5" fmla="*/ 600165 h 1200329"/>
              <a:gd name="connsiteX6" fmla="*/ 2489200 w 2489200"/>
              <a:gd name="connsiteY6" fmla="*/ 1200329 h 1200329"/>
              <a:gd name="connsiteX7" fmla="*/ 1817116 w 2489200"/>
              <a:gd name="connsiteY7" fmla="*/ 1200329 h 1200329"/>
              <a:gd name="connsiteX8" fmla="*/ 1194816 w 2489200"/>
              <a:gd name="connsiteY8" fmla="*/ 1200329 h 1200329"/>
              <a:gd name="connsiteX9" fmla="*/ 597408 w 2489200"/>
              <a:gd name="connsiteY9" fmla="*/ 1200329 h 1200329"/>
              <a:gd name="connsiteX10" fmla="*/ 0 w 2489200"/>
              <a:gd name="connsiteY10" fmla="*/ 1200329 h 1200329"/>
              <a:gd name="connsiteX11" fmla="*/ 0 w 2489200"/>
              <a:gd name="connsiteY11" fmla="*/ 624171 h 1200329"/>
              <a:gd name="connsiteX12" fmla="*/ 0 w 2489200"/>
              <a:gd name="connsiteY12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89200" h="1200329" fill="none" extrusionOk="0">
                <a:moveTo>
                  <a:pt x="0" y="0"/>
                </a:moveTo>
                <a:cubicBezTo>
                  <a:pt x="172172" y="25727"/>
                  <a:pt x="438896" y="-15183"/>
                  <a:pt x="597408" y="0"/>
                </a:cubicBezTo>
                <a:cubicBezTo>
                  <a:pt x="755920" y="15183"/>
                  <a:pt x="985673" y="10702"/>
                  <a:pt x="1194816" y="0"/>
                </a:cubicBezTo>
                <a:cubicBezTo>
                  <a:pt x="1403959" y="-10702"/>
                  <a:pt x="1615111" y="11827"/>
                  <a:pt x="1842008" y="0"/>
                </a:cubicBezTo>
                <a:cubicBezTo>
                  <a:pt x="2068905" y="-11827"/>
                  <a:pt x="2187927" y="-21969"/>
                  <a:pt x="2489200" y="0"/>
                </a:cubicBezTo>
                <a:cubicBezTo>
                  <a:pt x="2498053" y="205804"/>
                  <a:pt x="2460566" y="384030"/>
                  <a:pt x="2489200" y="600165"/>
                </a:cubicBezTo>
                <a:cubicBezTo>
                  <a:pt x="2517834" y="816300"/>
                  <a:pt x="2509716" y="956161"/>
                  <a:pt x="2489200" y="1200329"/>
                </a:cubicBezTo>
                <a:cubicBezTo>
                  <a:pt x="2335704" y="1197823"/>
                  <a:pt x="2129439" y="1203106"/>
                  <a:pt x="1817116" y="1200329"/>
                </a:cubicBezTo>
                <a:cubicBezTo>
                  <a:pt x="1504793" y="1197552"/>
                  <a:pt x="1331620" y="1173338"/>
                  <a:pt x="1194816" y="1200329"/>
                </a:cubicBezTo>
                <a:cubicBezTo>
                  <a:pt x="1058012" y="1227320"/>
                  <a:pt x="769123" y="1189981"/>
                  <a:pt x="597408" y="1200329"/>
                </a:cubicBezTo>
                <a:cubicBezTo>
                  <a:pt x="425693" y="1210677"/>
                  <a:pt x="181446" y="1199545"/>
                  <a:pt x="0" y="1200329"/>
                </a:cubicBezTo>
                <a:cubicBezTo>
                  <a:pt x="25455" y="1079284"/>
                  <a:pt x="26089" y="764543"/>
                  <a:pt x="0" y="624171"/>
                </a:cubicBezTo>
                <a:cubicBezTo>
                  <a:pt x="-26089" y="483799"/>
                  <a:pt x="22729" y="204369"/>
                  <a:pt x="0" y="0"/>
                </a:cubicBezTo>
                <a:close/>
              </a:path>
              <a:path w="2489200" h="1200329" stroke="0" extrusionOk="0">
                <a:moveTo>
                  <a:pt x="0" y="0"/>
                </a:moveTo>
                <a:cubicBezTo>
                  <a:pt x="220394" y="20950"/>
                  <a:pt x="474171" y="28256"/>
                  <a:pt x="672084" y="0"/>
                </a:cubicBezTo>
                <a:cubicBezTo>
                  <a:pt x="869997" y="-28256"/>
                  <a:pt x="1055019" y="15943"/>
                  <a:pt x="1219708" y="0"/>
                </a:cubicBezTo>
                <a:cubicBezTo>
                  <a:pt x="1384397" y="-15943"/>
                  <a:pt x="1694791" y="15754"/>
                  <a:pt x="1866900" y="0"/>
                </a:cubicBezTo>
                <a:cubicBezTo>
                  <a:pt x="2039009" y="-15754"/>
                  <a:pt x="2221265" y="10752"/>
                  <a:pt x="2489200" y="0"/>
                </a:cubicBezTo>
                <a:cubicBezTo>
                  <a:pt x="2461562" y="228802"/>
                  <a:pt x="2490589" y="405572"/>
                  <a:pt x="2489200" y="600165"/>
                </a:cubicBezTo>
                <a:cubicBezTo>
                  <a:pt x="2487811" y="794759"/>
                  <a:pt x="2492963" y="995842"/>
                  <a:pt x="2489200" y="1200329"/>
                </a:cubicBezTo>
                <a:cubicBezTo>
                  <a:pt x="2203459" y="1201840"/>
                  <a:pt x="2129162" y="1218844"/>
                  <a:pt x="1891792" y="1200329"/>
                </a:cubicBezTo>
                <a:cubicBezTo>
                  <a:pt x="1654422" y="1181814"/>
                  <a:pt x="1457791" y="1206236"/>
                  <a:pt x="1294384" y="1200329"/>
                </a:cubicBezTo>
                <a:cubicBezTo>
                  <a:pt x="1130977" y="1194422"/>
                  <a:pt x="895423" y="1209187"/>
                  <a:pt x="672084" y="1200329"/>
                </a:cubicBezTo>
                <a:cubicBezTo>
                  <a:pt x="448745" y="1191471"/>
                  <a:pt x="308576" y="1192714"/>
                  <a:pt x="0" y="1200329"/>
                </a:cubicBezTo>
                <a:cubicBezTo>
                  <a:pt x="19495" y="1054439"/>
                  <a:pt x="5586" y="865111"/>
                  <a:pt x="0" y="588161"/>
                </a:cubicBezTo>
                <a:cubicBezTo>
                  <a:pt x="-5586" y="311211"/>
                  <a:pt x="-4339" y="21467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54169558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Can transient localized processes drive and adapt MP bursty reconnection?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8B03FF-D5A7-1DC2-8CD8-73354F42823B}"/>
              </a:ext>
            </a:extLst>
          </p:cNvPr>
          <p:cNvSpPr txBox="1"/>
          <p:nvPr/>
        </p:nvSpPr>
        <p:spPr>
          <a:xfrm>
            <a:off x="9524960" y="5843123"/>
            <a:ext cx="23181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Hietala+ 2018, </a:t>
            </a:r>
            <a:r>
              <a:rPr lang="en-US" sz="1200" dirty="0" err="1">
                <a:solidFill>
                  <a:srgbClr val="000000"/>
                </a:solidFill>
              </a:rPr>
              <a:t>Vuorinen</a:t>
            </a:r>
            <a:r>
              <a:rPr lang="en-US" sz="1200" dirty="0">
                <a:solidFill>
                  <a:srgbClr val="000000"/>
                </a:solidFill>
              </a:rPr>
              <a:t>+ 2021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166D52-9021-8573-3802-F1BBF0DD0B0D}"/>
              </a:ext>
            </a:extLst>
          </p:cNvPr>
          <p:cNvSpPr txBox="1"/>
          <p:nvPr/>
        </p:nvSpPr>
        <p:spPr>
          <a:xfrm>
            <a:off x="5037864" y="6174723"/>
            <a:ext cx="429260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b="0" i="0" u="none" strike="noStrike" dirty="0">
                <a:solidFill>
                  <a:srgbClr val="0005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HFAs can cause displacements of ~6 </a:t>
            </a:r>
            <a:r>
              <a:rPr lang="en-US" sz="1500" b="0" i="1" u="none" strike="noStrike" dirty="0">
                <a:solidFill>
                  <a:srgbClr val="0005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500" b="0" i="1" u="none" strike="noStrike" baseline="-25000" dirty="0">
                <a:solidFill>
                  <a:srgbClr val="0005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500" b="0" i="0" u="none" strike="noStrike" dirty="0">
                <a:solidFill>
                  <a:srgbClr val="0005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  <a:endParaRPr lang="en-US" sz="1500" dirty="0">
              <a:solidFill>
                <a:srgbClr val="0005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B70DF8-0D96-F396-0F02-506C4E91040F}"/>
              </a:ext>
            </a:extLst>
          </p:cNvPr>
          <p:cNvSpPr txBox="1"/>
          <p:nvPr/>
        </p:nvSpPr>
        <p:spPr>
          <a:xfrm>
            <a:off x="0" y="6374000"/>
            <a:ext cx="10525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Wang+ 2021</a:t>
            </a:r>
          </a:p>
        </p:txBody>
      </p:sp>
    </p:spTree>
    <p:extLst>
      <p:ext uri="{BB962C8B-B14F-4D97-AF65-F5344CB8AC3E}">
        <p14:creationId xmlns:p14="http://schemas.microsoft.com/office/powerpoint/2010/main" val="3091546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 err="1"/>
              <a:t>Transients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most</a:t>
            </a:r>
            <a:r>
              <a:rPr lang="sv-SE" dirty="0"/>
              <a:t> notable </a:t>
            </a:r>
            <a:r>
              <a:rPr lang="sv-SE" dirty="0" err="1"/>
              <a:t>impact</a:t>
            </a:r>
            <a:endParaRPr lang="sv-S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6C3534-411A-6B96-295B-338D53A6785B}"/>
              </a:ext>
            </a:extLst>
          </p:cNvPr>
          <p:cNvSpPr txBox="1"/>
          <p:nvPr/>
        </p:nvSpPr>
        <p:spPr>
          <a:xfrm>
            <a:off x="3417511" y="6261905"/>
            <a:ext cx="5356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TUMS (Transient Upstream Mesoscale Structures)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6F44B2C-800A-6991-1959-B892A3B94B22}"/>
              </a:ext>
            </a:extLst>
          </p:cNvPr>
          <p:cNvGrpSpPr/>
          <p:nvPr/>
        </p:nvGrpSpPr>
        <p:grpSpPr>
          <a:xfrm>
            <a:off x="3875147" y="1227807"/>
            <a:ext cx="3947550" cy="4402385"/>
            <a:chOff x="3993934" y="1041531"/>
            <a:chExt cx="3947550" cy="440238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43C5B69-F2D5-AB74-C7AA-442F7733A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93934" y="1041531"/>
              <a:ext cx="3947550" cy="375818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572675F-6C4F-715D-E965-410DD45EA6F6}"/>
                </a:ext>
              </a:extLst>
            </p:cNvPr>
            <p:cNvSpPr txBox="1"/>
            <p:nvPr/>
          </p:nvSpPr>
          <p:spPr>
            <a:xfrm>
              <a:off x="3994813" y="5074584"/>
              <a:ext cx="39457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Hot Flow Anomalies (HFAs)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A752318-4A21-2B17-3945-751792138AC0}"/>
              </a:ext>
            </a:extLst>
          </p:cNvPr>
          <p:cNvGrpSpPr/>
          <p:nvPr/>
        </p:nvGrpSpPr>
        <p:grpSpPr>
          <a:xfrm>
            <a:off x="7870839" y="1275813"/>
            <a:ext cx="3945793" cy="4306373"/>
            <a:chOff x="7989626" y="1137543"/>
            <a:chExt cx="3945793" cy="43063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8175AD5-4CE0-91AE-C3DB-073E5EFAD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89597" y="1137543"/>
              <a:ext cx="3745851" cy="356616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48939C9-0A80-023C-74FB-1BB4563609C1}"/>
                </a:ext>
              </a:extLst>
            </p:cNvPr>
            <p:cNvSpPr txBox="1"/>
            <p:nvPr/>
          </p:nvSpPr>
          <p:spPr>
            <a:xfrm>
              <a:off x="7989626" y="5074584"/>
              <a:ext cx="39457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Foreshock Bubbles(FBs)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2ADED49-8185-EDA2-C163-358630AFCFEB}"/>
              </a:ext>
            </a:extLst>
          </p:cNvPr>
          <p:cNvSpPr txBox="1"/>
          <p:nvPr/>
        </p:nvSpPr>
        <p:spPr>
          <a:xfrm>
            <a:off x="-45505" y="6354238"/>
            <a:ext cx="1713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000000"/>
                </a:solidFill>
              </a:rPr>
              <a:t>Primož</a:t>
            </a:r>
            <a:r>
              <a:rPr lang="en-US" sz="1200" dirty="0">
                <a:solidFill>
                  <a:srgbClr val="000000"/>
                </a:solidFill>
              </a:rPr>
              <a:t> K. et al. (2024)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24F122-6E63-D78F-EFA5-3B1682A08A1F}"/>
              </a:ext>
            </a:extLst>
          </p:cNvPr>
          <p:cNvSpPr txBox="1"/>
          <p:nvPr/>
        </p:nvSpPr>
        <p:spPr>
          <a:xfrm>
            <a:off x="295452" y="741635"/>
            <a:ext cx="3179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How many</a:t>
            </a:r>
            <a:r>
              <a:rPr lang="en-US" dirty="0">
                <a:solidFill>
                  <a:srgbClr val="000000"/>
                </a:solidFill>
              </a:rPr>
              <a:t>: ~several per day!</a:t>
            </a:r>
          </a:p>
          <a:p>
            <a:r>
              <a:rPr lang="en-US" u="sng" dirty="0">
                <a:solidFill>
                  <a:srgbClr val="000000"/>
                </a:solidFill>
              </a:rPr>
              <a:t>How big</a:t>
            </a:r>
            <a:r>
              <a:rPr lang="en-US" dirty="0">
                <a:solidFill>
                  <a:srgbClr val="000000"/>
                </a:solidFill>
              </a:rPr>
              <a:t>: ~10s of 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24CBEC-649C-65F0-708F-3BDC407D65DF}"/>
              </a:ext>
            </a:extLst>
          </p:cNvPr>
          <p:cNvSpPr txBox="1"/>
          <p:nvPr/>
        </p:nvSpPr>
        <p:spPr>
          <a:xfrm>
            <a:off x="-77008" y="4825602"/>
            <a:ext cx="141229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Zhang et al., (2022)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BAE21E-BF50-489F-DE53-1463A187696E}"/>
              </a:ext>
            </a:extLst>
          </p:cNvPr>
          <p:cNvSpPr txBox="1"/>
          <p:nvPr/>
        </p:nvSpPr>
        <p:spPr>
          <a:xfrm>
            <a:off x="0" y="2220521"/>
            <a:ext cx="39457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000000"/>
                </a:solidFill>
              </a:rPr>
              <a:t>HFAs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Discontinuities intersects BS and E (-V X B)  points towards the sheet, ions pile up and thermalized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b="1" u="sng" dirty="0">
                <a:solidFill>
                  <a:srgbClr val="000000"/>
                </a:solidFill>
              </a:rPr>
              <a:t>FBs</a:t>
            </a:r>
            <a:endParaRPr lang="en-US" b="1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</a:rPr>
              <a:t>Discontinuity &amp; foreshock backstream ions concentrate and create a bubble that expands into the SW</a:t>
            </a:r>
          </a:p>
        </p:txBody>
      </p:sp>
    </p:spTree>
    <p:extLst>
      <p:ext uri="{BB962C8B-B14F-4D97-AF65-F5344CB8AC3E}">
        <p14:creationId xmlns:p14="http://schemas.microsoft.com/office/powerpoint/2010/main" val="3108514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1A3AE0-3AF8-CF95-524C-80870BBD8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anatomy of an HFA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0F55518-0AA5-3DDF-034E-5CDF01122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2104" y="1774073"/>
            <a:ext cx="3778726" cy="3137232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FC1C08C-C46A-03CB-229D-C0527103C4F3}"/>
              </a:ext>
            </a:extLst>
          </p:cNvPr>
          <p:cNvSpPr txBox="1"/>
          <p:nvPr/>
        </p:nvSpPr>
        <p:spPr>
          <a:xfrm>
            <a:off x="2790734" y="4836174"/>
            <a:ext cx="61639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Figure by Nick </a:t>
            </a:r>
            <a:r>
              <a:rPr lang="en-US" sz="1400" dirty="0" err="1">
                <a:solidFill>
                  <a:srgbClr val="000000"/>
                </a:solidFill>
              </a:rPr>
              <a:t>Omidi</a:t>
            </a:r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F212395-5511-A441-680A-4ABADAB8523B}"/>
              </a:ext>
            </a:extLst>
          </p:cNvPr>
          <p:cNvGrpSpPr/>
          <p:nvPr/>
        </p:nvGrpSpPr>
        <p:grpSpPr>
          <a:xfrm>
            <a:off x="5638800" y="789089"/>
            <a:ext cx="6553199" cy="5798283"/>
            <a:chOff x="4413707" y="0"/>
            <a:chExt cx="7778293" cy="685800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C71EE32-A725-1DDF-9C8D-990069902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78107" y="0"/>
              <a:ext cx="5513893" cy="685800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2E29A53-1033-1FDF-ABBE-602793EF2F82}"/>
                </a:ext>
              </a:extLst>
            </p:cNvPr>
            <p:cNvSpPr txBox="1"/>
            <p:nvPr/>
          </p:nvSpPr>
          <p:spPr>
            <a:xfrm>
              <a:off x="4691336" y="2830866"/>
              <a:ext cx="2626070" cy="49143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000000"/>
                  </a:solidFill>
                  <a:latin typeface="Helvetica"/>
                  <a:cs typeface="Helvetica"/>
                </a:rPr>
                <a:t>Density compressions and cavity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D265931E-FC64-40E2-1218-7C58CBBE501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678107" y="3087576"/>
              <a:ext cx="1728684" cy="392165"/>
            </a:xfrm>
            <a:prstGeom prst="straightConnector1">
              <a:avLst/>
            </a:prstGeom>
            <a:noFill/>
            <a:ln w="15875" cap="flat" cmpd="sng" algn="ctr">
              <a:solidFill>
                <a:srgbClr val="000000"/>
              </a:solidFill>
              <a:prstDash val="solid"/>
              <a:round/>
              <a:headEnd type="none" w="sm" len="med"/>
              <a:tailEnd type="arrow"/>
            </a:ln>
            <a:effectLst/>
          </p:spPr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BAB4D794-D784-65AD-0137-CD964459BF0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026340" y="3038869"/>
              <a:ext cx="3278709" cy="325071"/>
            </a:xfrm>
            <a:prstGeom prst="straightConnector1">
              <a:avLst/>
            </a:prstGeom>
            <a:noFill/>
            <a:ln w="15875" cap="flat" cmpd="sng" algn="ctr">
              <a:solidFill>
                <a:srgbClr val="000000"/>
              </a:solidFill>
              <a:prstDash val="solid"/>
              <a:round/>
              <a:headEnd type="none" w="sm" len="med"/>
              <a:tailEnd type="arrow"/>
            </a:ln>
            <a:effectLst/>
          </p:spPr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699946FC-BB42-1408-BBE3-9FA2B069E12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377459" y="3281638"/>
              <a:ext cx="2946819" cy="406107"/>
            </a:xfrm>
            <a:prstGeom prst="straightConnector1">
              <a:avLst/>
            </a:prstGeom>
            <a:noFill/>
            <a:ln w="15875" cap="flat" cmpd="sng" algn="ctr">
              <a:solidFill>
                <a:srgbClr val="000000"/>
              </a:solidFill>
              <a:prstDash val="solid"/>
              <a:round/>
              <a:headEnd type="none" w="sm" len="med"/>
              <a:tailEnd type="arrow"/>
            </a:ln>
            <a:effectLst/>
          </p:spPr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FE5EC0A-FBCF-4A80-5462-151691EB69FF}"/>
                </a:ext>
              </a:extLst>
            </p:cNvPr>
            <p:cNvSpPr txBox="1"/>
            <p:nvPr/>
          </p:nvSpPr>
          <p:spPr>
            <a:xfrm>
              <a:off x="8568193" y="4278298"/>
              <a:ext cx="1733720" cy="49143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000000"/>
                  </a:solidFill>
                  <a:latin typeface="Helvetica"/>
                  <a:cs typeface="Helvetica"/>
                </a:rPr>
                <a:t>Strong plasma flow </a:t>
              </a:r>
            </a:p>
            <a:p>
              <a:r>
                <a:rPr lang="en-US" sz="1050" b="1" dirty="0">
                  <a:solidFill>
                    <a:srgbClr val="000000"/>
                  </a:solidFill>
                  <a:latin typeface="Helvetica"/>
                  <a:cs typeface="Helvetica"/>
                </a:rPr>
                <a:t>deflections in core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63C08D7-B859-1DBC-6108-64D18F86190E}"/>
                </a:ext>
              </a:extLst>
            </p:cNvPr>
            <p:cNvSpPr txBox="1"/>
            <p:nvPr/>
          </p:nvSpPr>
          <p:spPr>
            <a:xfrm>
              <a:off x="4413707" y="919286"/>
              <a:ext cx="2553790" cy="49143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000000"/>
                  </a:solidFill>
                  <a:latin typeface="Helvetica"/>
                  <a:cs typeface="Helvetica"/>
                </a:rPr>
                <a:t>Crater-like B-field and IMF discontinuity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70E8236-2BD1-AFFD-CE19-DD675EAC60A4}"/>
                </a:ext>
              </a:extLst>
            </p:cNvPr>
            <p:cNvSpPr txBox="1"/>
            <p:nvPr/>
          </p:nvSpPr>
          <p:spPr>
            <a:xfrm>
              <a:off x="8306574" y="2473145"/>
              <a:ext cx="2256958" cy="30032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000000"/>
                  </a:solidFill>
                  <a:latin typeface="Helvetica"/>
                  <a:cs typeface="Helvetica"/>
                </a:rPr>
                <a:t>Solar wind beam disrupted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40F9F9F-08BF-AAD3-14AB-586B7E8783E4}"/>
                </a:ext>
              </a:extLst>
            </p:cNvPr>
            <p:cNvSpPr txBox="1"/>
            <p:nvPr/>
          </p:nvSpPr>
          <p:spPr>
            <a:xfrm>
              <a:off x="10723962" y="3011954"/>
              <a:ext cx="959331" cy="49143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000000"/>
                  </a:solidFill>
                  <a:latin typeface="Helvetica"/>
                  <a:cs typeface="Helvetica"/>
                </a:rPr>
                <a:t>Upstream</a:t>
              </a:r>
            </a:p>
            <a:p>
              <a:r>
                <a:rPr lang="en-US" sz="1050" b="1" dirty="0">
                  <a:solidFill>
                    <a:srgbClr val="000000"/>
                  </a:solidFill>
                  <a:latin typeface="Helvetica"/>
                  <a:cs typeface="Helvetica"/>
                </a:rPr>
                <a:t>shock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E471F89-0643-08DD-FDA8-8C52E3BDC05C}"/>
                </a:ext>
              </a:extLst>
            </p:cNvPr>
            <p:cNvSpPr txBox="1"/>
            <p:nvPr/>
          </p:nvSpPr>
          <p:spPr>
            <a:xfrm>
              <a:off x="10723960" y="1243400"/>
              <a:ext cx="959331" cy="49143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000000"/>
                  </a:solidFill>
                  <a:latin typeface="Helvetica"/>
                  <a:cs typeface="Helvetica"/>
                </a:rPr>
                <a:t>Upstream</a:t>
              </a:r>
            </a:p>
            <a:p>
              <a:r>
                <a:rPr lang="en-US" sz="1050" b="1" dirty="0">
                  <a:solidFill>
                    <a:srgbClr val="000000"/>
                  </a:solidFill>
                  <a:latin typeface="Helvetica"/>
                  <a:cs typeface="Helvetica"/>
                </a:rPr>
                <a:t>shock</a:t>
              </a: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AB7BA175-30F3-655D-1192-6C65F3CBC28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900315" y="810200"/>
              <a:ext cx="1279043" cy="275915"/>
            </a:xfrm>
            <a:prstGeom prst="straightConnector1">
              <a:avLst/>
            </a:prstGeom>
            <a:noFill/>
            <a:ln w="15875" cap="flat" cmpd="sng" algn="ctr">
              <a:solidFill>
                <a:srgbClr val="000000"/>
              </a:solidFill>
              <a:prstDash val="solid"/>
              <a:round/>
              <a:headEnd type="none" w="sm" len="med"/>
              <a:tailEnd type="arrow"/>
            </a:ln>
            <a:effectLst/>
          </p:spPr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F70967B-5CC5-6D56-2790-994A7008800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00315" y="1320517"/>
              <a:ext cx="1506475" cy="233469"/>
            </a:xfrm>
            <a:prstGeom prst="straightConnector1">
              <a:avLst/>
            </a:prstGeom>
            <a:noFill/>
            <a:ln w="15875" cap="flat" cmpd="sng" algn="ctr">
              <a:solidFill>
                <a:srgbClr val="000000"/>
              </a:solidFill>
              <a:prstDash val="solid"/>
              <a:round/>
              <a:headEnd type="none" w="sm" len="med"/>
              <a:tailEnd type="arrow"/>
            </a:ln>
            <a:effectLst/>
          </p:spPr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9183E730-AE4A-FBEB-963B-134B52CB2852}"/>
                </a:ext>
              </a:extLst>
            </p:cNvPr>
            <p:cNvCxnSpPr>
              <a:cxnSpLocks/>
              <a:stCxn id="48" idx="3"/>
            </p:cNvCxnSpPr>
            <p:nvPr/>
          </p:nvCxnSpPr>
          <p:spPr bwMode="auto">
            <a:xfrm>
              <a:off x="6967497" y="1165004"/>
              <a:ext cx="3120052" cy="311027"/>
            </a:xfrm>
            <a:prstGeom prst="straightConnector1">
              <a:avLst/>
            </a:prstGeom>
            <a:noFill/>
            <a:ln w="15875" cap="flat" cmpd="sng" algn="ctr">
              <a:solidFill>
                <a:srgbClr val="000000"/>
              </a:solidFill>
              <a:prstDash val="solid"/>
              <a:round/>
              <a:headEnd type="none" w="sm" len="med"/>
              <a:tailEnd type="arrow"/>
            </a:ln>
            <a:effectLst/>
          </p:spPr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EC98E2D-7C91-DE22-E4DF-BFAE35D91B4A}"/>
                </a:ext>
              </a:extLst>
            </p:cNvPr>
            <p:cNvSpPr txBox="1"/>
            <p:nvPr/>
          </p:nvSpPr>
          <p:spPr>
            <a:xfrm>
              <a:off x="8406790" y="5231192"/>
              <a:ext cx="2165628" cy="30032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000000"/>
                  </a:solidFill>
                  <a:latin typeface="Helvetica"/>
                  <a:cs typeface="Helvetica"/>
                </a:rPr>
                <a:t>Superheated core plasma</a:t>
              </a: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77DDD646-FD89-E0A3-0DED-2AFBF4F0E803}"/>
              </a:ext>
            </a:extLst>
          </p:cNvPr>
          <p:cNvSpPr txBox="1"/>
          <p:nvPr/>
        </p:nvSpPr>
        <p:spPr>
          <a:xfrm>
            <a:off x="10599604" y="6400510"/>
            <a:ext cx="15923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err="1">
                <a:solidFill>
                  <a:srgbClr val="000000"/>
                </a:solidFill>
              </a:rPr>
              <a:t>Figure</a:t>
            </a:r>
            <a:r>
              <a:rPr lang="sv-SE" sz="1000" dirty="0">
                <a:solidFill>
                  <a:srgbClr val="000000"/>
                </a:solidFill>
              </a:rPr>
              <a:t> by Drew Turner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696869-9E70-0854-6C46-9144B793FA6B}"/>
              </a:ext>
            </a:extLst>
          </p:cNvPr>
          <p:cNvSpPr txBox="1"/>
          <p:nvPr/>
        </p:nvSpPr>
        <p:spPr>
          <a:xfrm>
            <a:off x="0" y="5272029"/>
            <a:ext cx="1176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000000"/>
                </a:solidFill>
              </a:rPr>
              <a:t>Kajdič</a:t>
            </a:r>
            <a:r>
              <a:rPr lang="en-US" sz="1200" dirty="0">
                <a:solidFill>
                  <a:srgbClr val="000000"/>
                </a:solidFill>
              </a:rPr>
              <a:t>+ (2024)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262D046-0DEB-21F9-2D57-6EB47CE6BD31}"/>
              </a:ext>
            </a:extLst>
          </p:cNvPr>
          <p:cNvGrpSpPr/>
          <p:nvPr/>
        </p:nvGrpSpPr>
        <p:grpSpPr>
          <a:xfrm>
            <a:off x="126230" y="1821655"/>
            <a:ext cx="2482690" cy="3137232"/>
            <a:chOff x="3993934" y="1041531"/>
            <a:chExt cx="3947550" cy="44023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A94EA54-915C-3723-E7D9-B878BADA8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93934" y="1041531"/>
              <a:ext cx="3947550" cy="375818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8418CB3-91F5-FFA0-9221-97E17598B97F}"/>
                </a:ext>
              </a:extLst>
            </p:cNvPr>
            <p:cNvSpPr txBox="1"/>
            <p:nvPr/>
          </p:nvSpPr>
          <p:spPr>
            <a:xfrm>
              <a:off x="3994813" y="5074584"/>
              <a:ext cx="39457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Hot Flow Anomalies (HFA)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BA0A8EC-C862-E9AE-D5B2-897690300DF9}"/>
              </a:ext>
            </a:extLst>
          </p:cNvPr>
          <p:cNvSpPr txBox="1"/>
          <p:nvPr/>
        </p:nvSpPr>
        <p:spPr>
          <a:xfrm>
            <a:off x="295452" y="5840486"/>
            <a:ext cx="69503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effectLst/>
                <a:latin typeface="Helvetica" pitchFamily="2" charset="0"/>
              </a:rPr>
              <a:t>Discontinuity intersects the bow shock and the convection electric field 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effectLst/>
                <a:latin typeface="Helvetica" pitchFamily="2" charset="0"/>
              </a:rPr>
              <a:t>(−V X B) points towards the sheet on at least one side. 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D4F405-DAE9-A532-D548-45BDF5A99049}"/>
              </a:ext>
            </a:extLst>
          </p:cNvPr>
          <p:cNvSpPr txBox="1"/>
          <p:nvPr/>
        </p:nvSpPr>
        <p:spPr>
          <a:xfrm>
            <a:off x="295452" y="741635"/>
            <a:ext cx="3179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How many</a:t>
            </a:r>
            <a:r>
              <a:rPr lang="en-US" dirty="0">
                <a:solidFill>
                  <a:srgbClr val="000000"/>
                </a:solidFill>
              </a:rPr>
              <a:t>: ~several per day!</a:t>
            </a:r>
          </a:p>
          <a:p>
            <a:r>
              <a:rPr lang="en-US" u="sng" dirty="0">
                <a:solidFill>
                  <a:srgbClr val="000000"/>
                </a:solidFill>
              </a:rPr>
              <a:t>How big</a:t>
            </a:r>
            <a:r>
              <a:rPr lang="en-US" dirty="0">
                <a:solidFill>
                  <a:srgbClr val="000000"/>
                </a:solidFill>
              </a:rPr>
              <a:t>: ~10s of Re</a:t>
            </a:r>
          </a:p>
        </p:txBody>
      </p:sp>
    </p:spTree>
    <p:extLst>
      <p:ext uri="{BB962C8B-B14F-4D97-AF65-F5344CB8AC3E}">
        <p14:creationId xmlns:p14="http://schemas.microsoft.com/office/powerpoint/2010/main" val="101536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FCE4A-9651-732B-89CF-98376753E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F5499C1-A81E-8EBF-DBE9-8230C1109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Recent Results</a:t>
            </a:r>
          </a:p>
        </p:txBody>
      </p:sp>
    </p:spTree>
    <p:extLst>
      <p:ext uri="{BB962C8B-B14F-4D97-AF65-F5344CB8AC3E}">
        <p14:creationId xmlns:p14="http://schemas.microsoft.com/office/powerpoint/2010/main" val="28880826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CAC5E-F6CA-C3F9-570F-EE2448B26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342050-2726-371A-F107-5EAACDA83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516190"/>
          </a:xfrm>
        </p:spPr>
        <p:txBody>
          <a:bodyPr>
            <a:normAutofit/>
          </a:bodyPr>
          <a:lstStyle/>
          <a:p>
            <a:pPr algn="ctr"/>
            <a:r>
              <a:rPr lang="sv-SE" dirty="0" err="1"/>
              <a:t>HFAs</a:t>
            </a:r>
            <a:r>
              <a:rPr lang="sv-SE" dirty="0"/>
              <a:t> and FBs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amazing</a:t>
            </a:r>
            <a:r>
              <a:rPr lang="sv-SE" dirty="0"/>
              <a:t> </a:t>
            </a:r>
            <a:r>
              <a:rPr lang="sv-SE" dirty="0" err="1"/>
              <a:t>particle</a:t>
            </a:r>
            <a:r>
              <a:rPr lang="sv-SE" dirty="0"/>
              <a:t> accelerators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252FBA-AB5F-2B71-7575-6207F2A2D3C3}"/>
              </a:ext>
            </a:extLst>
          </p:cNvPr>
          <p:cNvSpPr txBox="1"/>
          <p:nvPr/>
        </p:nvSpPr>
        <p:spPr>
          <a:xfrm>
            <a:off x="702359" y="6434185"/>
            <a:ext cx="163378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</a:rPr>
              <a:t>Raptis et al.2025 </a:t>
            </a:r>
            <a:r>
              <a:rPr lang="en-US" sz="900" dirty="0" err="1">
                <a:solidFill>
                  <a:srgbClr val="000000"/>
                </a:solidFill>
              </a:rPr>
              <a:t>NatComm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E39320-8B12-26D2-7A4A-DAAC451EAC36}"/>
              </a:ext>
            </a:extLst>
          </p:cNvPr>
          <p:cNvSpPr txBox="1"/>
          <p:nvPr/>
        </p:nvSpPr>
        <p:spPr>
          <a:xfrm>
            <a:off x="9231907" y="6416111"/>
            <a:ext cx="23455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</a:rPr>
              <a:t>Raptis et al.2025 </a:t>
            </a:r>
            <a:r>
              <a:rPr lang="en-US" sz="900" dirty="0" err="1">
                <a:solidFill>
                  <a:srgbClr val="000000"/>
                </a:solidFill>
              </a:rPr>
              <a:t>ApJL</a:t>
            </a:r>
            <a:r>
              <a:rPr lang="en-US" sz="900" dirty="0">
                <a:solidFill>
                  <a:srgbClr val="000000"/>
                </a:solidFill>
              </a:rPr>
              <a:t> (preliminary </a:t>
            </a:r>
            <a:r>
              <a:rPr lang="en-US" sz="900" dirty="0" err="1">
                <a:solidFill>
                  <a:srgbClr val="000000"/>
                </a:solidFill>
              </a:rPr>
              <a:t>arXiv</a:t>
            </a:r>
            <a:r>
              <a:rPr lang="en-US" sz="900" dirty="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939F7769-E945-0713-304C-E5E4DDF4FE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83174"/>
            <a:ext cx="731520" cy="73152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AAE6A6-CE8F-4360-0C69-625B0BE048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537" y="5883174"/>
            <a:ext cx="731520" cy="7315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42F967-5ACE-98BF-E594-C58890884E9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3981"/>
          <a:stretch/>
        </p:blipFill>
        <p:spPr>
          <a:xfrm>
            <a:off x="6915150" y="927913"/>
            <a:ext cx="4513604" cy="54508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A157FFC-B112-219D-2BCA-ABDF89864DAD}"/>
              </a:ext>
            </a:extLst>
          </p:cNvPr>
          <p:cNvSpPr txBox="1"/>
          <p:nvPr/>
        </p:nvSpPr>
        <p:spPr>
          <a:xfrm>
            <a:off x="8756324" y="2689569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Core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0E5800-4694-7592-6D92-003C817AAC98}"/>
              </a:ext>
            </a:extLst>
          </p:cNvPr>
          <p:cNvSpPr txBox="1"/>
          <p:nvPr/>
        </p:nvSpPr>
        <p:spPr>
          <a:xfrm>
            <a:off x="11000321" y="2551070"/>
            <a:ext cx="108901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solidFill>
                  <a:srgbClr val="000000"/>
                </a:solidFill>
              </a:rPr>
              <a:t>Jets forming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70ABAC4-6425-CDD5-EFB6-02EB67A3249C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9634888" y="2579571"/>
            <a:ext cx="1365433" cy="2177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8791435-5554-D241-1297-057B31589D89}"/>
              </a:ext>
            </a:extLst>
          </p:cNvPr>
          <p:cNvCxnSpPr>
            <a:cxnSpLocks/>
          </p:cNvCxnSpPr>
          <p:nvPr/>
        </p:nvCxnSpPr>
        <p:spPr>
          <a:xfrm flipH="1">
            <a:off x="9548261" y="4542810"/>
            <a:ext cx="1733531" cy="3241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CFAD5E0-DC25-F826-49EA-5DA874B5B3C4}"/>
              </a:ext>
            </a:extLst>
          </p:cNvPr>
          <p:cNvSpPr txBox="1"/>
          <p:nvPr/>
        </p:nvSpPr>
        <p:spPr>
          <a:xfrm>
            <a:off x="11190438" y="4232511"/>
            <a:ext cx="10890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Relativistic electrons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6ED0F41-F9E1-B0C8-61C3-07213FCC88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71" y="665618"/>
            <a:ext cx="3404420" cy="566530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FF8B0A9-8892-3EF1-7F95-5A98ECACF789}"/>
              </a:ext>
            </a:extLst>
          </p:cNvPr>
          <p:cNvSpPr txBox="1"/>
          <p:nvPr/>
        </p:nvSpPr>
        <p:spPr>
          <a:xfrm>
            <a:off x="5090596" y="2616041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5FF"/>
                </a:solidFill>
              </a:rPr>
              <a:t>Solar wind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6FC8A91-B3BC-9D64-2960-1B68EBCD375F}"/>
              </a:ext>
            </a:extLst>
          </p:cNvPr>
          <p:cNvSpPr txBox="1"/>
          <p:nvPr/>
        </p:nvSpPr>
        <p:spPr>
          <a:xfrm>
            <a:off x="4834116" y="3429000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Magnetosheath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9F74FBB-F8E9-B82E-828C-CA096EC6E922}"/>
              </a:ext>
            </a:extLst>
          </p:cNvPr>
          <p:cNvCxnSpPr>
            <a:cxnSpLocks/>
          </p:cNvCxnSpPr>
          <p:nvPr/>
        </p:nvCxnSpPr>
        <p:spPr>
          <a:xfrm flipH="1">
            <a:off x="3286146" y="2948903"/>
            <a:ext cx="1772667" cy="1293056"/>
          </a:xfrm>
          <a:prstGeom prst="straightConnector1">
            <a:avLst/>
          </a:prstGeom>
          <a:ln>
            <a:solidFill>
              <a:srgbClr val="0005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B1938FC-CCBB-F114-A40E-AC2A462DD8CA}"/>
              </a:ext>
            </a:extLst>
          </p:cNvPr>
          <p:cNvCxnSpPr>
            <a:cxnSpLocks/>
            <a:stCxn id="34" idx="3"/>
          </p:cNvCxnSpPr>
          <p:nvPr/>
        </p:nvCxnSpPr>
        <p:spPr>
          <a:xfrm>
            <a:off x="6608961" y="3613666"/>
            <a:ext cx="1434902" cy="396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AA1E4C2C-E0C4-013B-A5CC-8C78752E010A}"/>
              </a:ext>
            </a:extLst>
          </p:cNvPr>
          <p:cNvSpPr txBox="1"/>
          <p:nvPr/>
        </p:nvSpPr>
        <p:spPr>
          <a:xfrm>
            <a:off x="3623790" y="6304002"/>
            <a:ext cx="43059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</a:rPr>
              <a:t>Note: Planetary bow shock plays a key role here</a:t>
            </a:r>
          </a:p>
          <a:p>
            <a:endParaRPr lang="en-US" sz="1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381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B350C9-3B83-A2EA-07A8-5F58D768E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616650"/>
          </a:xfrm>
        </p:spPr>
        <p:txBody>
          <a:bodyPr/>
          <a:lstStyle/>
          <a:p>
            <a:pPr algn="ctr"/>
            <a:r>
              <a:rPr lang="en-US" dirty="0"/>
              <a:t>Transients &amp; Reinforced Shock Acceleration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924840F-8BE4-2DFF-091C-3F4DD1AAEC72}"/>
              </a:ext>
            </a:extLst>
          </p:cNvPr>
          <p:cNvGrpSpPr/>
          <p:nvPr/>
        </p:nvGrpSpPr>
        <p:grpSpPr>
          <a:xfrm>
            <a:off x="4730135" y="2183348"/>
            <a:ext cx="3440290" cy="2733400"/>
            <a:chOff x="8554961" y="2902417"/>
            <a:chExt cx="3440290" cy="273340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5877164-6267-B21B-504B-CD42519259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737"/>
            <a:stretch/>
          </p:blipFill>
          <p:spPr>
            <a:xfrm>
              <a:off x="8818792" y="2902417"/>
              <a:ext cx="3176459" cy="273340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E07AB60-509D-24E7-0983-2EE0AF52D7E0}"/>
                </a:ext>
              </a:extLst>
            </p:cNvPr>
            <p:cNvSpPr txBox="1"/>
            <p:nvPr/>
          </p:nvSpPr>
          <p:spPr>
            <a:xfrm rot="16200000">
              <a:off x="8084320" y="3992230"/>
              <a:ext cx="12490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Max flux ratio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41777AA-0912-F0FB-EDC2-48092FE3E62A}"/>
                  </a:ext>
                </a:extLst>
              </p:cNvPr>
              <p:cNvSpPr txBox="1"/>
              <p:nvPr/>
            </p:nvSpPr>
            <p:spPr>
              <a:xfrm>
                <a:off x="5124674" y="2289218"/>
                <a:ext cx="2362201" cy="797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Ratio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F</m:t>
                            </m:r>
                          </m:e>
                          <m:sub>
                            <m: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00</m:t>
                            </m:r>
                            <m: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−5</m:t>
                            </m:r>
                            <m:r>
                              <a:rPr lang="en-US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00</m:t>
                            </m:r>
                            <m: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k</m:t>
                            </m:r>
                            <m:r>
                              <m:rPr>
                                <m:sty m:val="p"/>
                              </m:rP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eV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i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F</m:t>
                                    </m:r>
                                  </m:e>
                                  <m:sub>
                                    <m:r>
                                      <a:rPr lang="en-US" i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b="0" i="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00</m:t>
                                    </m:r>
                                    <m:r>
                                      <a:rPr lang="en-US" i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−5</m:t>
                                    </m:r>
                                    <m:r>
                                      <a:rPr lang="en-US" b="0" i="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00</m:t>
                                    </m:r>
                                    <m:r>
                                      <a:rPr lang="en-US" i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i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KeV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BG</m:t>
                            </m:r>
                          </m:sub>
                        </m:sSub>
                      </m:den>
                    </m:f>
                  </m:oMath>
                </a14:m>
                <a:endParaRPr lang="en-US" b="0" dirty="0">
                  <a:solidFill>
                    <a:srgbClr val="000000"/>
                  </a:solidFill>
                </a:endParaRPr>
              </a:p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41777AA-0912-F0FB-EDC2-48092FE3E6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4674" y="2289218"/>
                <a:ext cx="2362201" cy="797013"/>
              </a:xfrm>
              <a:prstGeom prst="rect">
                <a:avLst/>
              </a:prstGeom>
              <a:blipFill>
                <a:blip r:embed="rId4"/>
                <a:stretch>
                  <a:fillRect l="-21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Picture 39">
            <a:extLst>
              <a:ext uri="{FF2B5EF4-FFF2-40B4-BE49-F238E27FC236}">
                <a16:creationId xmlns:a16="http://schemas.microsoft.com/office/drawing/2014/main" id="{678EAB96-02D9-4861-5A69-2CF3538494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78" t="48190" r="-1376"/>
          <a:stretch/>
        </p:blipFill>
        <p:spPr>
          <a:xfrm>
            <a:off x="554022" y="2657321"/>
            <a:ext cx="4152559" cy="196266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799B0DCD-F716-D653-BD7B-69801245B7A0}"/>
              </a:ext>
            </a:extLst>
          </p:cNvPr>
          <p:cNvSpPr txBox="1"/>
          <p:nvPr/>
        </p:nvSpPr>
        <p:spPr>
          <a:xfrm rot="16200000">
            <a:off x="-349654" y="3236490"/>
            <a:ext cx="143707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</a:rPr>
              <a:t>Max flux 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CC124D2-9C13-49D2-211D-A73C0D02D267}"/>
                  </a:ext>
                </a:extLst>
              </p:cNvPr>
              <p:cNvSpPr txBox="1"/>
              <p:nvPr/>
            </p:nvSpPr>
            <p:spPr>
              <a:xfrm>
                <a:off x="915622" y="2657320"/>
                <a:ext cx="2362201" cy="797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Ratio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F</m:t>
                            </m:r>
                          </m:e>
                          <m:sub>
                            <m: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1−5 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k</m:t>
                            </m:r>
                            <m:r>
                              <m:rPr>
                                <m:sty m:val="p"/>
                              </m:rP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eV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i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F</m:t>
                                    </m:r>
                                  </m:e>
                                  <m:sub>
                                    <m:r>
                                      <a:rPr lang="en-US" i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1−5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i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KeV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BG</m:t>
                            </m:r>
                          </m:sub>
                        </m:sSub>
                      </m:den>
                    </m:f>
                  </m:oMath>
                </a14:m>
                <a:endParaRPr lang="en-US" b="0" dirty="0">
                  <a:solidFill>
                    <a:srgbClr val="000000"/>
                  </a:solidFill>
                </a:endParaRPr>
              </a:p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CC124D2-9C13-49D2-211D-A73C0D02D2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622" y="2657320"/>
                <a:ext cx="2362201" cy="797013"/>
              </a:xfrm>
              <a:prstGeom prst="rect">
                <a:avLst/>
              </a:prstGeom>
              <a:blipFill>
                <a:blip r:embed="rId6"/>
                <a:stretch>
                  <a:fillRect l="-21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Content Placeholder 4">
            <a:extLst>
              <a:ext uri="{FF2B5EF4-FFF2-40B4-BE49-F238E27FC236}">
                <a16:creationId xmlns:a16="http://schemas.microsoft.com/office/drawing/2014/main" id="{49BC03AE-A83F-056A-C95F-59787C488B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rcRect l="65056" r="-2"/>
          <a:stretch/>
        </p:blipFill>
        <p:spPr>
          <a:xfrm>
            <a:off x="8764956" y="1469604"/>
            <a:ext cx="2677805" cy="3994068"/>
          </a:xfr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462ACA32-D493-F40F-7DF3-C1B0C7506C2B}"/>
              </a:ext>
            </a:extLst>
          </p:cNvPr>
          <p:cNvSpPr txBox="1"/>
          <p:nvPr/>
        </p:nvSpPr>
        <p:spPr>
          <a:xfrm>
            <a:off x="1368866" y="4610222"/>
            <a:ext cx="2522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</a:rPr>
              <a:t>SW – ARTEMIS/THEMIS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15CBE76-F806-9FAE-B66C-2FCAE856BBEA}"/>
              </a:ext>
            </a:extLst>
          </p:cNvPr>
          <p:cNvSpPr txBox="1"/>
          <p:nvPr/>
        </p:nvSpPr>
        <p:spPr>
          <a:xfrm>
            <a:off x="5796413" y="4916748"/>
            <a:ext cx="18053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</a:rPr>
              <a:t>Foreshock - MMS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79E924A-0C93-92DF-81C7-4F9204D34112}"/>
              </a:ext>
            </a:extLst>
          </p:cNvPr>
          <p:cNvSpPr txBox="1"/>
          <p:nvPr/>
        </p:nvSpPr>
        <p:spPr>
          <a:xfrm>
            <a:off x="8842354" y="5337665"/>
            <a:ext cx="2659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</a:rPr>
              <a:t>Magnetosheath – CL/MMS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2443448-70B3-BBE7-B46B-A61E27853031}"/>
              </a:ext>
            </a:extLst>
          </p:cNvPr>
          <p:cNvCxnSpPr/>
          <p:nvPr/>
        </p:nvCxnSpPr>
        <p:spPr>
          <a:xfrm>
            <a:off x="575400" y="1079500"/>
            <a:ext cx="11083372" cy="0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B5357E4D-D303-5F81-5277-50DF29948423}"/>
              </a:ext>
            </a:extLst>
          </p:cNvPr>
          <p:cNvSpPr txBox="1"/>
          <p:nvPr/>
        </p:nvSpPr>
        <p:spPr>
          <a:xfrm>
            <a:off x="436645" y="1079500"/>
            <a:ext cx="1967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Coronal Hole SW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V&gt; 500 km/s</a:t>
            </a:r>
          </a:p>
        </p:txBody>
      </p:sp>
      <p:pic>
        <p:nvPicPr>
          <p:cNvPr id="55" name="Picture 2">
            <a:extLst>
              <a:ext uri="{FF2B5EF4-FFF2-40B4-BE49-F238E27FC236}">
                <a16:creationId xmlns:a16="http://schemas.microsoft.com/office/drawing/2014/main" id="{7DB6EC9B-119B-4EE1-83B2-182ABF68B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130" y="775923"/>
            <a:ext cx="632451" cy="60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FD83448-5146-9D5C-97F2-FFF355428D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835" y="894959"/>
            <a:ext cx="512917" cy="348007"/>
          </a:xfrm>
          <a:prstGeom prst="rect">
            <a:avLst/>
          </a:prstGeom>
        </p:spPr>
      </p:pic>
      <p:pic>
        <p:nvPicPr>
          <p:cNvPr id="57" name="Picture 4" descr="ÎÏÎ¿ÏÎ­Î»ÎµÏÎ¼Î± ÎµÎ¹ÎºÏÎ½Î±Ï Î³Î¹Î± circle half black">
            <a:extLst>
              <a:ext uri="{FF2B5EF4-FFF2-40B4-BE49-F238E27FC236}">
                <a16:creationId xmlns:a16="http://schemas.microsoft.com/office/drawing/2014/main" id="{3B040CCA-CB3E-2AE1-5B6E-92A6ADF4C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2056" y="949093"/>
            <a:ext cx="229087" cy="22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F539329C-7139-7DBC-9110-C9A11D56CBF2}"/>
              </a:ext>
            </a:extLst>
          </p:cNvPr>
          <p:cNvSpPr/>
          <p:nvPr/>
        </p:nvSpPr>
        <p:spPr>
          <a:xfrm>
            <a:off x="8591229" y="4999107"/>
            <a:ext cx="232658" cy="2801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BF27186-47CD-4142-CCB2-9A73774E0680}"/>
              </a:ext>
            </a:extLst>
          </p:cNvPr>
          <p:cNvSpPr/>
          <p:nvPr/>
        </p:nvSpPr>
        <p:spPr>
          <a:xfrm>
            <a:off x="207302" y="702872"/>
            <a:ext cx="8196614" cy="5161076"/>
          </a:xfrm>
          <a:prstGeom prst="rect">
            <a:avLst/>
          </a:prstGeom>
          <a:noFill/>
          <a:ln w="19050">
            <a:solidFill>
              <a:srgbClr val="00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66F1639-6D6C-0ED3-7E3B-323564FA5F0C}"/>
              </a:ext>
            </a:extLst>
          </p:cNvPr>
          <p:cNvSpPr/>
          <p:nvPr/>
        </p:nvSpPr>
        <p:spPr>
          <a:xfrm>
            <a:off x="8534624" y="702872"/>
            <a:ext cx="3407193" cy="5133999"/>
          </a:xfrm>
          <a:prstGeom prst="rect">
            <a:avLst/>
          </a:prstGeom>
          <a:noFill/>
          <a:ln w="19050">
            <a:solidFill>
              <a:srgbClr val="00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CD72A48-702F-ED12-2209-E032650D1739}"/>
              </a:ext>
            </a:extLst>
          </p:cNvPr>
          <p:cNvSpPr txBox="1"/>
          <p:nvPr/>
        </p:nvSpPr>
        <p:spPr>
          <a:xfrm>
            <a:off x="223419" y="657463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A8906E0-37AC-9534-434D-CFA8FA1E31FC}"/>
              </a:ext>
            </a:extLst>
          </p:cNvPr>
          <p:cNvSpPr txBox="1"/>
          <p:nvPr/>
        </p:nvSpPr>
        <p:spPr>
          <a:xfrm>
            <a:off x="3974801" y="1271461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~1 keV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74F50DB-B512-0DEA-3E49-238D904CF8E3}"/>
              </a:ext>
            </a:extLst>
          </p:cNvPr>
          <p:cNvSpPr txBox="1"/>
          <p:nvPr/>
        </p:nvSpPr>
        <p:spPr>
          <a:xfrm>
            <a:off x="5890189" y="1234350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&gt;500 keV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D4C5CC7-96F5-E224-9B16-58782BB109F1}"/>
              </a:ext>
            </a:extLst>
          </p:cNvPr>
          <p:cNvSpPr txBox="1"/>
          <p:nvPr/>
        </p:nvSpPr>
        <p:spPr>
          <a:xfrm>
            <a:off x="5947095" y="702872"/>
            <a:ext cx="13724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Transient (FS) MMS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EEB2D54-EABE-133A-CF7B-9CEE7A61362C}"/>
              </a:ext>
            </a:extLst>
          </p:cNvPr>
          <p:cNvSpPr txBox="1"/>
          <p:nvPr/>
        </p:nvSpPr>
        <p:spPr>
          <a:xfrm>
            <a:off x="3860800" y="702872"/>
            <a:ext cx="18421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5FF"/>
                </a:solidFill>
              </a:rPr>
              <a:t>Discontinuity (SW) ARTEMIS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78E0052-6EA9-B09D-9AE6-CA0E1018EEA7}"/>
              </a:ext>
            </a:extLst>
          </p:cNvPr>
          <p:cNvSpPr/>
          <p:nvPr/>
        </p:nvSpPr>
        <p:spPr>
          <a:xfrm>
            <a:off x="8787171" y="1421339"/>
            <a:ext cx="232658" cy="2801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483EF57-D274-E2CB-1768-EDCEE31EA62C}"/>
              </a:ext>
            </a:extLst>
          </p:cNvPr>
          <p:cNvSpPr txBox="1"/>
          <p:nvPr/>
        </p:nvSpPr>
        <p:spPr>
          <a:xfrm>
            <a:off x="8591229" y="694449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5CF773F4-7084-84B0-4307-74C4815E6C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740" y="902107"/>
            <a:ext cx="512917" cy="348007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0016C144-3120-8A61-A108-EB61250394F0}"/>
              </a:ext>
            </a:extLst>
          </p:cNvPr>
          <p:cNvSpPr txBox="1"/>
          <p:nvPr/>
        </p:nvSpPr>
        <p:spPr>
          <a:xfrm>
            <a:off x="8897565" y="740471"/>
            <a:ext cx="14430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Transient (FS) Cluster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544233B5-210F-EFBB-F5A2-9AA32CA79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793" y="877837"/>
            <a:ext cx="512917" cy="348007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9FB461B4-F124-1EF6-4B30-A8CE73A2D50B}"/>
              </a:ext>
            </a:extLst>
          </p:cNvPr>
          <p:cNvSpPr txBox="1"/>
          <p:nvPr/>
        </p:nvSpPr>
        <p:spPr>
          <a:xfrm>
            <a:off x="10335049" y="721723"/>
            <a:ext cx="14590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B050"/>
                </a:solidFill>
              </a:rPr>
              <a:t>Transient (MSH) MMS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4547C13-A812-E5F1-F755-741673E27353}"/>
              </a:ext>
            </a:extLst>
          </p:cNvPr>
          <p:cNvSpPr txBox="1"/>
          <p:nvPr/>
        </p:nvSpPr>
        <p:spPr>
          <a:xfrm>
            <a:off x="9581448" y="1154575"/>
            <a:ext cx="177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200 </a:t>
            </a:r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 300 </a:t>
            </a:r>
            <a:r>
              <a:rPr lang="en-US" dirty="0">
                <a:solidFill>
                  <a:srgbClr val="000000"/>
                </a:solidFill>
              </a:rPr>
              <a:t>keV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576D535-6AD1-066F-9AD8-5D3922511D7A}"/>
              </a:ext>
            </a:extLst>
          </p:cNvPr>
          <p:cNvSpPr txBox="1"/>
          <p:nvPr/>
        </p:nvSpPr>
        <p:spPr>
          <a:xfrm>
            <a:off x="731520" y="6044791"/>
            <a:ext cx="1056135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arenBoth"/>
            </a:pPr>
            <a:r>
              <a:rPr lang="en-US" sz="1300" dirty="0">
                <a:solidFill>
                  <a:srgbClr val="000000"/>
                </a:solidFill>
              </a:rPr>
              <a:t>: Raptis+ 2025 (</a:t>
            </a:r>
            <a:r>
              <a:rPr lang="en-US" sz="1300" dirty="0" err="1">
                <a:solidFill>
                  <a:srgbClr val="000000"/>
                </a:solidFill>
              </a:rPr>
              <a:t>NatComm</a:t>
            </a:r>
            <a:r>
              <a:rPr lang="en-US" sz="1300" dirty="0">
                <a:solidFill>
                  <a:srgbClr val="000000"/>
                </a:solidFill>
              </a:rPr>
              <a:t>)  - </a:t>
            </a:r>
            <a:r>
              <a:rPr lang="en-US" sz="1300" i="1" dirty="0">
                <a:solidFill>
                  <a:srgbClr val="000000"/>
                </a:solidFill>
              </a:rPr>
              <a:t>Revealing an Unexpectedly Low Electron Injection Threshold via Reinforced Shock Acceleration</a:t>
            </a:r>
          </a:p>
          <a:p>
            <a:pPr marL="342900" indent="-342900">
              <a:buAutoNum type="alphaUcParenBoth"/>
            </a:pPr>
            <a:r>
              <a:rPr lang="en-US" sz="1300" dirty="0">
                <a:solidFill>
                  <a:srgbClr val="000000"/>
                </a:solidFill>
              </a:rPr>
              <a:t>: Raptis+ 2025 (</a:t>
            </a:r>
            <a:r>
              <a:rPr lang="en-US" sz="1300" dirty="0" err="1">
                <a:solidFill>
                  <a:srgbClr val="000000"/>
                </a:solidFill>
              </a:rPr>
              <a:t>ApJL</a:t>
            </a:r>
            <a:r>
              <a:rPr lang="en-US" sz="1300" dirty="0">
                <a:solidFill>
                  <a:srgbClr val="000000"/>
                </a:solidFill>
              </a:rPr>
              <a:t>) - </a:t>
            </a:r>
            <a:r>
              <a:rPr lang="en-US" sz="1300" i="1" dirty="0">
                <a:solidFill>
                  <a:srgbClr val="000000"/>
                </a:solidFill>
              </a:rPr>
              <a:t>Multi-Mission Observations of Relativistic Electrons and High-Speed Jets Linked to Shock Generated Transients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D1323B-7196-0A0E-D302-0DE53FB03D0A}"/>
              </a:ext>
            </a:extLst>
          </p:cNvPr>
          <p:cNvSpPr txBox="1"/>
          <p:nvPr/>
        </p:nvSpPr>
        <p:spPr>
          <a:xfrm>
            <a:off x="223419" y="5517935"/>
            <a:ext cx="291778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</a:rPr>
              <a:t>Fast SW seeding ~keV particles</a:t>
            </a:r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D8B45C7A-4B56-3163-9F8E-7E34F861ED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83174"/>
            <a:ext cx="731520" cy="731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894B7F-A1F1-78F8-2CA2-CA28EA9417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537" y="5883174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6197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44E20-5BB8-FC0B-10CA-33E94EFBC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BB8D47-24A3-4E36-0D2B-AFE66700F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84647"/>
            <a:ext cx="4686421" cy="623027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BCD150F-0B52-F562-08FC-0EA35CD00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400" y="20765"/>
            <a:ext cx="11041200" cy="516190"/>
          </a:xfrm>
        </p:spPr>
        <p:txBody>
          <a:bodyPr>
            <a:normAutofit/>
          </a:bodyPr>
          <a:lstStyle/>
          <a:p>
            <a:pPr algn="ctr"/>
            <a:r>
              <a:rPr lang="sv-SE" dirty="0" err="1"/>
              <a:t>HFAs</a:t>
            </a:r>
            <a:r>
              <a:rPr lang="sv-SE" dirty="0"/>
              <a:t> </a:t>
            </a:r>
            <a:r>
              <a:rPr lang="sv-SE" dirty="0" err="1"/>
              <a:t>Restructuring</a:t>
            </a:r>
            <a:r>
              <a:rPr lang="sv-SE" dirty="0"/>
              <a:t> the </a:t>
            </a:r>
            <a:r>
              <a:rPr lang="sv-SE" dirty="0" err="1"/>
              <a:t>Entire</a:t>
            </a:r>
            <a:r>
              <a:rPr lang="sv-SE" dirty="0"/>
              <a:t> Magnetosheath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BE64A5-3170-98F3-681E-422890A498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0183" b="-1"/>
          <a:stretch/>
        </p:blipFill>
        <p:spPr>
          <a:xfrm>
            <a:off x="4298482" y="4827116"/>
            <a:ext cx="7772400" cy="17180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8BC96B-81CC-51C0-A3A7-FB2AD585A1A6}"/>
              </a:ext>
            </a:extLst>
          </p:cNvPr>
          <p:cNvSpPr txBox="1"/>
          <p:nvPr/>
        </p:nvSpPr>
        <p:spPr>
          <a:xfrm>
            <a:off x="5093884" y="843677"/>
            <a:ext cx="66673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Localized dynamic enhancements (jets) at the edges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(stuff move inwards)</a:t>
            </a:r>
          </a:p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r>
              <a:rPr lang="en-US" dirty="0">
                <a:solidFill>
                  <a:srgbClr val="0005FF"/>
                </a:solidFill>
              </a:rPr>
              <a:t>Core density depletion effects </a:t>
            </a:r>
          </a:p>
          <a:p>
            <a:pPr algn="ctr"/>
            <a:r>
              <a:rPr lang="en-US" dirty="0">
                <a:solidFill>
                  <a:srgbClr val="0005FF"/>
                </a:solidFill>
              </a:rPr>
              <a:t>(stuff move outwards)</a:t>
            </a:r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b="1" u="sng" dirty="0">
                <a:solidFill>
                  <a:srgbClr val="000000"/>
                </a:solidFill>
              </a:rPr>
              <a:t>Leads to magnetosheath restructuring</a:t>
            </a:r>
          </a:p>
          <a:p>
            <a:pPr algn="ctr"/>
            <a:endParaRPr lang="en-US" b="1" u="sng" dirty="0">
              <a:solidFill>
                <a:srgbClr val="00000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u="sng" dirty="0">
                <a:solidFill>
                  <a:srgbClr val="000000"/>
                </a:solidFill>
              </a:rPr>
              <a:t>Spatial extent</a:t>
            </a:r>
            <a:r>
              <a:rPr lang="en-US" dirty="0">
                <a:solidFill>
                  <a:srgbClr val="000000"/>
                </a:solidFill>
              </a:rPr>
              <a:t>: ~10s of Re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u="sng" dirty="0">
                <a:solidFill>
                  <a:srgbClr val="000000"/>
                </a:solidFill>
              </a:rPr>
              <a:t>Duration</a:t>
            </a:r>
            <a:r>
              <a:rPr lang="en-US" dirty="0">
                <a:solidFill>
                  <a:srgbClr val="000000"/>
                </a:solidFill>
              </a:rPr>
              <a:t>: ~10s of minutes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FCA4F7-D85F-0B9E-99E0-0E651CE2377E}"/>
              </a:ext>
            </a:extLst>
          </p:cNvPr>
          <p:cNvSpPr txBox="1"/>
          <p:nvPr/>
        </p:nvSpPr>
        <p:spPr>
          <a:xfrm>
            <a:off x="5367476" y="4827116"/>
            <a:ext cx="209223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</a:rPr>
              <a:t>3D Hybrid Simulations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E705B1-12A7-DCD2-4FDA-CB1DC1CACE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421" y="3830080"/>
            <a:ext cx="7384462" cy="8816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82B199-02B3-3A59-06DF-0C52EE241004}"/>
              </a:ext>
            </a:extLst>
          </p:cNvPr>
          <p:cNvSpPr txBox="1"/>
          <p:nvPr/>
        </p:nvSpPr>
        <p:spPr>
          <a:xfrm>
            <a:off x="5510570" y="3841112"/>
            <a:ext cx="6165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MMS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452BF9-A70F-02C2-51AA-24605D138989}"/>
              </a:ext>
            </a:extLst>
          </p:cNvPr>
          <p:cNvSpPr txBox="1"/>
          <p:nvPr/>
        </p:nvSpPr>
        <p:spPr>
          <a:xfrm>
            <a:off x="10000374" y="6429793"/>
            <a:ext cx="21916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</a:rPr>
              <a:t>Zhou Y, Guo J. et al., 2025 (Submitted)</a:t>
            </a:r>
          </a:p>
        </p:txBody>
      </p:sp>
    </p:spTree>
    <p:extLst>
      <p:ext uri="{BB962C8B-B14F-4D97-AF65-F5344CB8AC3E}">
        <p14:creationId xmlns:p14="http://schemas.microsoft.com/office/powerpoint/2010/main" val="552714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Effects of high-speed jets to MP/BS</a:t>
            </a:r>
            <a:endParaRPr lang="sv-S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203B61-7FDD-DB5F-1436-C6225D82F8D7}"/>
              </a:ext>
            </a:extLst>
          </p:cNvPr>
          <p:cNvSpPr txBox="1"/>
          <p:nvPr/>
        </p:nvSpPr>
        <p:spPr>
          <a:xfrm>
            <a:off x="0" y="6369989"/>
            <a:ext cx="90508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Other relevant works: Ng et al., (2023  | GRL), Yang et al. (2023 | EPP), Guo et al. (2023 | EPP), Guo et al., (2024 | GRL), Ouyang et al., 2025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8D8ADF3-1FE9-A4D2-2FF4-43CE5E20E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2038"/>
            <a:ext cx="12192000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C9A0F7-82DF-B016-EB75-ADE729A7004F}"/>
              </a:ext>
            </a:extLst>
          </p:cNvPr>
          <p:cNvSpPr txBox="1"/>
          <p:nvPr/>
        </p:nvSpPr>
        <p:spPr>
          <a:xfrm>
            <a:off x="10400819" y="5534352"/>
            <a:ext cx="179118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Yang et al. (2023 - EPP)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80764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2BF71-FCB2-4227-FBC0-88EDB836E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760D9CB-B10C-787B-09AD-F5B1E15AD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High Level Intro</a:t>
            </a:r>
          </a:p>
        </p:txBody>
      </p:sp>
    </p:spTree>
    <p:extLst>
      <p:ext uri="{BB962C8B-B14F-4D97-AF65-F5344CB8AC3E}">
        <p14:creationId xmlns:p14="http://schemas.microsoft.com/office/powerpoint/2010/main" val="4164556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DB6BB-5060-C0EE-466D-8595159F0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E950CC3-5625-F756-E5BC-A663F2B81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5212" y="801511"/>
            <a:ext cx="6254378" cy="4972755"/>
          </a:xfrm>
        </p:spPr>
        <p:txBody>
          <a:bodyPr>
            <a:normAutofit/>
          </a:bodyPr>
          <a:lstStyle/>
          <a:p>
            <a:pPr algn="ctr"/>
            <a:r>
              <a:rPr lang="en-US" u="sng" dirty="0"/>
              <a:t>Key message: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Transients can strongly disrupt dayside magnetosphere and its boundary surfaces!</a:t>
            </a:r>
          </a:p>
        </p:txBody>
      </p:sp>
      <p:pic>
        <p:nvPicPr>
          <p:cNvPr id="2" name="Picture 2" descr="Illustration showing the dayside magnetosphere and its surroundings">
            <a:extLst>
              <a:ext uri="{FF2B5EF4-FFF2-40B4-BE49-F238E27FC236}">
                <a16:creationId xmlns:a16="http://schemas.microsoft.com/office/drawing/2014/main" id="{80DFB96A-C1D6-3B7F-A1A5-8FDC3D4B0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8135"/>
            <a:ext cx="5332673" cy="39995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70B19C-B011-CFAF-8893-782D0D7D1D6C}"/>
              </a:ext>
            </a:extLst>
          </p:cNvPr>
          <p:cNvSpPr txBox="1"/>
          <p:nvPr/>
        </p:nvSpPr>
        <p:spPr>
          <a:xfrm>
            <a:off x="-8964" y="5164529"/>
            <a:ext cx="610496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Credit: © </a:t>
            </a:r>
            <a:r>
              <a:rPr lang="en-US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Naeblys</a:t>
            </a:r>
            <a:r>
              <a:rPr lang="en-US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/Shutterstock</a:t>
            </a:r>
            <a:endParaRPr lang="en-US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9405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27809-504B-1A42-7F86-04766B252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4A0C871-2928-742F-A929-65F791E9C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678" y="460498"/>
            <a:ext cx="5881011" cy="32922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41B149-864D-4B0D-7CBE-1F1FAEF17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43" y="-13024"/>
            <a:ext cx="11041200" cy="473522"/>
          </a:xfrm>
        </p:spPr>
        <p:txBody>
          <a:bodyPr>
            <a:normAutofit fontScale="90000"/>
          </a:bodyPr>
          <a:lstStyle/>
          <a:p>
            <a:r>
              <a:rPr lang="en-US" dirty="0"/>
              <a:t>Timeliness (Bigger Picture)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CEC857-14FE-D56B-4468-47C9FE822A3B}"/>
              </a:ext>
            </a:extLst>
          </p:cNvPr>
          <p:cNvSpPr txBox="1"/>
          <p:nvPr/>
        </p:nvSpPr>
        <p:spPr>
          <a:xfrm>
            <a:off x="7584142" y="794876"/>
            <a:ext cx="1514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 are here!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AD07B66-364D-7CD8-B948-E8337977DF12}"/>
              </a:ext>
            </a:extLst>
          </p:cNvPr>
          <p:cNvCxnSpPr>
            <a:cxnSpLocks/>
          </p:cNvCxnSpPr>
          <p:nvPr/>
        </p:nvCxnSpPr>
        <p:spPr>
          <a:xfrm>
            <a:off x="9098339" y="1008650"/>
            <a:ext cx="2380924" cy="53541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FC91C923-5CC3-236B-77EC-52D945952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0" y="509552"/>
            <a:ext cx="3600531" cy="309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8704E6B-7B5E-240E-85D9-295DEF151CC5}"/>
              </a:ext>
            </a:extLst>
          </p:cNvPr>
          <p:cNvSpPr txBox="1"/>
          <p:nvPr/>
        </p:nvSpPr>
        <p:spPr>
          <a:xfrm>
            <a:off x="72730" y="3637062"/>
            <a:ext cx="5427683" cy="369332"/>
          </a:xfrm>
          <a:custGeom>
            <a:avLst/>
            <a:gdLst>
              <a:gd name="connsiteX0" fmla="*/ 0 w 5427683"/>
              <a:gd name="connsiteY0" fmla="*/ 0 h 369332"/>
              <a:gd name="connsiteX1" fmla="*/ 569907 w 5427683"/>
              <a:gd name="connsiteY1" fmla="*/ 0 h 369332"/>
              <a:gd name="connsiteX2" fmla="*/ 1302644 w 5427683"/>
              <a:gd name="connsiteY2" fmla="*/ 0 h 369332"/>
              <a:gd name="connsiteX3" fmla="*/ 1872551 w 5427683"/>
              <a:gd name="connsiteY3" fmla="*/ 0 h 369332"/>
              <a:gd name="connsiteX4" fmla="*/ 2659565 w 5427683"/>
              <a:gd name="connsiteY4" fmla="*/ 0 h 369332"/>
              <a:gd name="connsiteX5" fmla="*/ 3175195 w 5427683"/>
              <a:gd name="connsiteY5" fmla="*/ 0 h 369332"/>
              <a:gd name="connsiteX6" fmla="*/ 3907932 w 5427683"/>
              <a:gd name="connsiteY6" fmla="*/ 0 h 369332"/>
              <a:gd name="connsiteX7" fmla="*/ 4640669 w 5427683"/>
              <a:gd name="connsiteY7" fmla="*/ 0 h 369332"/>
              <a:gd name="connsiteX8" fmla="*/ 5427683 w 5427683"/>
              <a:gd name="connsiteY8" fmla="*/ 0 h 369332"/>
              <a:gd name="connsiteX9" fmla="*/ 5427683 w 5427683"/>
              <a:gd name="connsiteY9" fmla="*/ 369332 h 369332"/>
              <a:gd name="connsiteX10" fmla="*/ 4749223 w 5427683"/>
              <a:gd name="connsiteY10" fmla="*/ 369332 h 369332"/>
              <a:gd name="connsiteX11" fmla="*/ 4016485 w 5427683"/>
              <a:gd name="connsiteY11" fmla="*/ 369332 h 369332"/>
              <a:gd name="connsiteX12" fmla="*/ 3446579 w 5427683"/>
              <a:gd name="connsiteY12" fmla="*/ 369332 h 369332"/>
              <a:gd name="connsiteX13" fmla="*/ 2768118 w 5427683"/>
              <a:gd name="connsiteY13" fmla="*/ 369332 h 369332"/>
              <a:gd name="connsiteX14" fmla="*/ 2089658 w 5427683"/>
              <a:gd name="connsiteY14" fmla="*/ 369332 h 369332"/>
              <a:gd name="connsiteX15" fmla="*/ 1574028 w 5427683"/>
              <a:gd name="connsiteY15" fmla="*/ 369332 h 369332"/>
              <a:gd name="connsiteX16" fmla="*/ 1058398 w 5427683"/>
              <a:gd name="connsiteY16" fmla="*/ 369332 h 369332"/>
              <a:gd name="connsiteX17" fmla="*/ 0 w 5427683"/>
              <a:gd name="connsiteY17" fmla="*/ 369332 h 369332"/>
              <a:gd name="connsiteX18" fmla="*/ 0 w 5427683"/>
              <a:gd name="connsiteY18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27683" h="369332" fill="none" extrusionOk="0">
                <a:moveTo>
                  <a:pt x="0" y="0"/>
                </a:moveTo>
                <a:cubicBezTo>
                  <a:pt x="224276" y="-8839"/>
                  <a:pt x="415306" y="-3091"/>
                  <a:pt x="569907" y="0"/>
                </a:cubicBezTo>
                <a:cubicBezTo>
                  <a:pt x="724508" y="3091"/>
                  <a:pt x="1118710" y="29590"/>
                  <a:pt x="1302644" y="0"/>
                </a:cubicBezTo>
                <a:cubicBezTo>
                  <a:pt x="1486578" y="-29590"/>
                  <a:pt x="1672487" y="-1864"/>
                  <a:pt x="1872551" y="0"/>
                </a:cubicBezTo>
                <a:cubicBezTo>
                  <a:pt x="2072615" y="1864"/>
                  <a:pt x="2349417" y="18775"/>
                  <a:pt x="2659565" y="0"/>
                </a:cubicBezTo>
                <a:cubicBezTo>
                  <a:pt x="2969713" y="-18775"/>
                  <a:pt x="2974359" y="-11705"/>
                  <a:pt x="3175195" y="0"/>
                </a:cubicBezTo>
                <a:cubicBezTo>
                  <a:pt x="3376031" y="11705"/>
                  <a:pt x="3757704" y="35490"/>
                  <a:pt x="3907932" y="0"/>
                </a:cubicBezTo>
                <a:cubicBezTo>
                  <a:pt x="4058160" y="-35490"/>
                  <a:pt x="4451338" y="-31188"/>
                  <a:pt x="4640669" y="0"/>
                </a:cubicBezTo>
                <a:cubicBezTo>
                  <a:pt x="4830000" y="31188"/>
                  <a:pt x="5267255" y="24741"/>
                  <a:pt x="5427683" y="0"/>
                </a:cubicBezTo>
                <a:cubicBezTo>
                  <a:pt x="5441536" y="77054"/>
                  <a:pt x="5434250" y="255349"/>
                  <a:pt x="5427683" y="369332"/>
                </a:cubicBezTo>
                <a:cubicBezTo>
                  <a:pt x="5208414" y="371891"/>
                  <a:pt x="5035497" y="380050"/>
                  <a:pt x="4749223" y="369332"/>
                </a:cubicBezTo>
                <a:cubicBezTo>
                  <a:pt x="4462949" y="358614"/>
                  <a:pt x="4327681" y="398907"/>
                  <a:pt x="4016485" y="369332"/>
                </a:cubicBezTo>
                <a:cubicBezTo>
                  <a:pt x="3705289" y="339757"/>
                  <a:pt x="3731296" y="342238"/>
                  <a:pt x="3446579" y="369332"/>
                </a:cubicBezTo>
                <a:cubicBezTo>
                  <a:pt x="3161862" y="396426"/>
                  <a:pt x="3063454" y="378897"/>
                  <a:pt x="2768118" y="369332"/>
                </a:cubicBezTo>
                <a:cubicBezTo>
                  <a:pt x="2472782" y="359767"/>
                  <a:pt x="2340219" y="343598"/>
                  <a:pt x="2089658" y="369332"/>
                </a:cubicBezTo>
                <a:cubicBezTo>
                  <a:pt x="1839097" y="395066"/>
                  <a:pt x="1749223" y="369516"/>
                  <a:pt x="1574028" y="369332"/>
                </a:cubicBezTo>
                <a:cubicBezTo>
                  <a:pt x="1398833" y="369149"/>
                  <a:pt x="1182903" y="356199"/>
                  <a:pt x="1058398" y="369332"/>
                </a:cubicBezTo>
                <a:cubicBezTo>
                  <a:pt x="933893" y="382466"/>
                  <a:pt x="475303" y="327216"/>
                  <a:pt x="0" y="369332"/>
                </a:cubicBezTo>
                <a:cubicBezTo>
                  <a:pt x="-8580" y="187941"/>
                  <a:pt x="-13617" y="176252"/>
                  <a:pt x="0" y="0"/>
                </a:cubicBezTo>
                <a:close/>
              </a:path>
              <a:path w="5427683" h="369332" stroke="0" extrusionOk="0">
                <a:moveTo>
                  <a:pt x="0" y="0"/>
                </a:moveTo>
                <a:cubicBezTo>
                  <a:pt x="300028" y="-23186"/>
                  <a:pt x="567187" y="6136"/>
                  <a:pt x="732737" y="0"/>
                </a:cubicBezTo>
                <a:cubicBezTo>
                  <a:pt x="898287" y="-6136"/>
                  <a:pt x="1200711" y="-26046"/>
                  <a:pt x="1356921" y="0"/>
                </a:cubicBezTo>
                <a:cubicBezTo>
                  <a:pt x="1513131" y="26046"/>
                  <a:pt x="1740314" y="-20157"/>
                  <a:pt x="1981104" y="0"/>
                </a:cubicBezTo>
                <a:cubicBezTo>
                  <a:pt x="2221894" y="20157"/>
                  <a:pt x="2283443" y="23006"/>
                  <a:pt x="2551011" y="0"/>
                </a:cubicBezTo>
                <a:cubicBezTo>
                  <a:pt x="2818579" y="-23006"/>
                  <a:pt x="3002206" y="-11694"/>
                  <a:pt x="3283748" y="0"/>
                </a:cubicBezTo>
                <a:cubicBezTo>
                  <a:pt x="3565290" y="11694"/>
                  <a:pt x="3648186" y="2852"/>
                  <a:pt x="3907932" y="0"/>
                </a:cubicBezTo>
                <a:cubicBezTo>
                  <a:pt x="4167678" y="-2852"/>
                  <a:pt x="4340340" y="6044"/>
                  <a:pt x="4532115" y="0"/>
                </a:cubicBezTo>
                <a:cubicBezTo>
                  <a:pt x="4723890" y="-6044"/>
                  <a:pt x="5187008" y="30990"/>
                  <a:pt x="5427683" y="0"/>
                </a:cubicBezTo>
                <a:cubicBezTo>
                  <a:pt x="5420226" y="91369"/>
                  <a:pt x="5434630" y="202830"/>
                  <a:pt x="5427683" y="369332"/>
                </a:cubicBezTo>
                <a:cubicBezTo>
                  <a:pt x="5207053" y="359062"/>
                  <a:pt x="5068697" y="366433"/>
                  <a:pt x="4749223" y="369332"/>
                </a:cubicBezTo>
                <a:cubicBezTo>
                  <a:pt x="4429749" y="372231"/>
                  <a:pt x="4231294" y="402588"/>
                  <a:pt x="4016485" y="369332"/>
                </a:cubicBezTo>
                <a:cubicBezTo>
                  <a:pt x="3801676" y="336076"/>
                  <a:pt x="3623636" y="345189"/>
                  <a:pt x="3500856" y="369332"/>
                </a:cubicBezTo>
                <a:cubicBezTo>
                  <a:pt x="3378076" y="393475"/>
                  <a:pt x="2995560" y="361359"/>
                  <a:pt x="2768118" y="369332"/>
                </a:cubicBezTo>
                <a:cubicBezTo>
                  <a:pt x="2540676" y="377305"/>
                  <a:pt x="2147737" y="392796"/>
                  <a:pt x="1981104" y="369332"/>
                </a:cubicBezTo>
                <a:cubicBezTo>
                  <a:pt x="1814471" y="345868"/>
                  <a:pt x="1538378" y="353579"/>
                  <a:pt x="1411198" y="369332"/>
                </a:cubicBezTo>
                <a:cubicBezTo>
                  <a:pt x="1284018" y="385085"/>
                  <a:pt x="991164" y="363396"/>
                  <a:pt x="732737" y="369332"/>
                </a:cubicBezTo>
                <a:cubicBezTo>
                  <a:pt x="474310" y="375268"/>
                  <a:pt x="304827" y="378720"/>
                  <a:pt x="0" y="369332"/>
                </a:cubicBezTo>
                <a:cubicBezTo>
                  <a:pt x="-227" y="261272"/>
                  <a:pt x="2158" y="166903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414558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Significant developments in Hybrid/PIC simulations</a:t>
            </a:r>
          </a:p>
        </p:txBody>
      </p:sp>
      <p:pic>
        <p:nvPicPr>
          <p:cNvPr id="2052" name="Picture 4" descr="Parker Solar Probe - NASA Science">
            <a:extLst>
              <a:ext uri="{FF2B5EF4-FFF2-40B4-BE49-F238E27FC236}">
                <a16:creationId xmlns:a16="http://schemas.microsoft.com/office/drawing/2014/main" id="{9B855BB0-BA2E-DB20-9525-CC9F69E1E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55" y="4089519"/>
            <a:ext cx="1154643" cy="115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SA Science &amp; Technology - Solar Orbiter mission logo">
            <a:extLst>
              <a:ext uri="{FF2B5EF4-FFF2-40B4-BE49-F238E27FC236}">
                <a16:creationId xmlns:a16="http://schemas.microsoft.com/office/drawing/2014/main" id="{9B109F53-18BA-E5B3-4278-64422DA22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892" y="4089519"/>
            <a:ext cx="1117051" cy="111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elioSwarm - NASA Science">
            <a:extLst>
              <a:ext uri="{FF2B5EF4-FFF2-40B4-BE49-F238E27FC236}">
                <a16:creationId xmlns:a16="http://schemas.microsoft.com/office/drawing/2014/main" id="{B4A4F9CB-74D7-3415-A285-588BC0013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987" y="4183865"/>
            <a:ext cx="1014692" cy="101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ission – Plasma Observatory">
            <a:extLst>
              <a:ext uri="{FF2B5EF4-FFF2-40B4-BE49-F238E27FC236}">
                <a16:creationId xmlns:a16="http://schemas.microsoft.com/office/drawing/2014/main" id="{2EB8AE9A-A284-EE05-C9F8-EF7619B5B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68" y="5355951"/>
            <a:ext cx="1058816" cy="10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AF9BFA4-B96A-CA52-26D5-152B3834840A}"/>
              </a:ext>
            </a:extLst>
          </p:cNvPr>
          <p:cNvSpPr txBox="1"/>
          <p:nvPr/>
        </p:nvSpPr>
        <p:spPr>
          <a:xfrm>
            <a:off x="1681996" y="5562194"/>
            <a:ext cx="360868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Many recent and upcoming missions!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457157-5EF4-8FBF-9556-34562ABE66B7}"/>
              </a:ext>
            </a:extLst>
          </p:cNvPr>
          <p:cNvSpPr txBox="1"/>
          <p:nvPr/>
        </p:nvSpPr>
        <p:spPr>
          <a:xfrm>
            <a:off x="8044011" y="110943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Solar Cycle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35F8E4-A910-09A5-1EF8-C59F22B6951B}"/>
              </a:ext>
            </a:extLst>
          </p:cNvPr>
          <p:cNvSpPr txBox="1"/>
          <p:nvPr/>
        </p:nvSpPr>
        <p:spPr>
          <a:xfrm rot="16200000">
            <a:off x="5167288" y="2042289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Sunspots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1B3680-0F2C-9641-8CCB-5887867B6B08}"/>
              </a:ext>
            </a:extLst>
          </p:cNvPr>
          <p:cNvSpPr txBox="1"/>
          <p:nvPr/>
        </p:nvSpPr>
        <p:spPr>
          <a:xfrm>
            <a:off x="8408876" y="3674109"/>
            <a:ext cx="68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Time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19FD9E-E68E-D237-37E8-5FB9FBE68E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5605" y="4521365"/>
            <a:ext cx="1731436" cy="20816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B1F588-562B-021C-BF85-E98011D807C0}"/>
              </a:ext>
            </a:extLst>
          </p:cNvPr>
          <p:cNvSpPr txBox="1"/>
          <p:nvPr/>
        </p:nvSpPr>
        <p:spPr>
          <a:xfrm>
            <a:off x="7540692" y="6360163"/>
            <a:ext cx="2572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Liu+ (2017), </a:t>
            </a:r>
            <a:r>
              <a:rPr lang="en-US" sz="1400" dirty="0" err="1">
                <a:solidFill>
                  <a:srgbClr val="000000"/>
                </a:solidFill>
              </a:rPr>
              <a:t>Vuorinen</a:t>
            </a:r>
            <a:r>
              <a:rPr lang="en-US" sz="1400" dirty="0">
                <a:solidFill>
                  <a:srgbClr val="000000"/>
                </a:solidFill>
              </a:rPr>
              <a:t>+ (2023)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4D9000-9DCD-FBB0-76F0-8BA1C65F7896}"/>
              </a:ext>
            </a:extLst>
          </p:cNvPr>
          <p:cNvSpPr txBox="1"/>
          <p:nvPr/>
        </p:nvSpPr>
        <p:spPr>
          <a:xfrm>
            <a:off x="8203470" y="5032785"/>
            <a:ext cx="3368176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Reminder: More transients during fast SW conditions</a:t>
            </a:r>
            <a:endParaRPr lang="en-US" dirty="0"/>
          </a:p>
        </p:txBody>
      </p:sp>
      <p:pic>
        <p:nvPicPr>
          <p:cNvPr id="3074" name="Picture 2" descr="SMILE (spacecraft) - Wikipedia">
            <a:extLst>
              <a:ext uri="{FF2B5EF4-FFF2-40B4-BE49-F238E27FC236}">
                <a16:creationId xmlns:a16="http://schemas.microsoft.com/office/drawing/2014/main" id="{5B249881-CEDA-58D1-688B-7CD4E7690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643" y="4097241"/>
            <a:ext cx="1154643" cy="115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B5C38A3-50D4-ED90-F8B5-60D779DA166B}"/>
              </a:ext>
            </a:extLst>
          </p:cNvPr>
          <p:cNvCxnSpPr>
            <a:cxnSpLocks/>
          </p:cNvCxnSpPr>
          <p:nvPr/>
        </p:nvCxnSpPr>
        <p:spPr>
          <a:xfrm flipV="1">
            <a:off x="7767041" y="480275"/>
            <a:ext cx="0" cy="3250523"/>
          </a:xfrm>
          <a:prstGeom prst="line">
            <a:avLst/>
          </a:prstGeom>
          <a:ln w="12700">
            <a:solidFill>
              <a:srgbClr val="EAEA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4D75FBE-BD54-BFAB-FDFF-BED6D506EC08}"/>
              </a:ext>
            </a:extLst>
          </p:cNvPr>
          <p:cNvCxnSpPr>
            <a:cxnSpLocks/>
          </p:cNvCxnSpPr>
          <p:nvPr/>
        </p:nvCxnSpPr>
        <p:spPr>
          <a:xfrm flipV="1">
            <a:off x="9574712" y="460497"/>
            <a:ext cx="0" cy="3250523"/>
          </a:xfrm>
          <a:prstGeom prst="line">
            <a:avLst/>
          </a:prstGeom>
          <a:ln w="12700">
            <a:solidFill>
              <a:srgbClr val="EAEA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E096135-0C32-380A-371E-3D556610D893}"/>
              </a:ext>
            </a:extLst>
          </p:cNvPr>
          <p:cNvSpPr txBox="1"/>
          <p:nvPr/>
        </p:nvSpPr>
        <p:spPr>
          <a:xfrm>
            <a:off x="6975075" y="1903790"/>
            <a:ext cx="181466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EAEAEA"/>
                </a:solidFill>
              </a:rPr>
              <a:t>THEMIS/ARTEMIS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5478D1-FED4-744E-93DE-59703C10831F}"/>
              </a:ext>
            </a:extLst>
          </p:cNvPr>
          <p:cNvSpPr txBox="1"/>
          <p:nvPr/>
        </p:nvSpPr>
        <p:spPr>
          <a:xfrm>
            <a:off x="9254051" y="1576327"/>
            <a:ext cx="63350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EAEAEA"/>
                </a:solidFill>
              </a:rPr>
              <a:t>MMS</a:t>
            </a:r>
          </a:p>
        </p:txBody>
      </p:sp>
    </p:spTree>
    <p:extLst>
      <p:ext uri="{BB962C8B-B14F-4D97-AF65-F5344CB8AC3E}">
        <p14:creationId xmlns:p14="http://schemas.microsoft.com/office/powerpoint/2010/main" val="17501056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6E245-B07C-80A6-DC67-E12E883E0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B360AB-A5B0-5721-FAA9-616A29CE0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Final Words</a:t>
            </a:r>
            <a:endParaRPr lang="sv-S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7F0FAD-B763-DC2B-010D-CBB3393FD057}"/>
              </a:ext>
            </a:extLst>
          </p:cNvPr>
          <p:cNvSpPr txBox="1"/>
          <p:nvPr/>
        </p:nvSpPr>
        <p:spPr>
          <a:xfrm>
            <a:off x="1782097" y="5427761"/>
            <a:ext cx="8627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From this year, a very relevant GEM FG to keep an eye and highlight SMILE work: 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FG: </a:t>
            </a:r>
            <a:r>
              <a:rPr lang="en-US" b="1" dirty="0">
                <a:solidFill>
                  <a:srgbClr val="000000"/>
                </a:solidFill>
              </a:rPr>
              <a:t>Multiscale Dayside Transients and their Effect on Earth's Magnetosphere </a:t>
            </a:r>
            <a:r>
              <a:rPr lang="en-US" dirty="0">
                <a:solidFill>
                  <a:srgbClr val="000000"/>
                </a:solidFill>
              </a:rPr>
              <a:t>(2025 - 2029; Savvas Raptis, Ivan </a:t>
            </a:r>
            <a:r>
              <a:rPr lang="en-US" dirty="0" err="1">
                <a:solidFill>
                  <a:srgbClr val="000000"/>
                </a:solidFill>
              </a:rPr>
              <a:t>Vansko</a:t>
            </a:r>
            <a:r>
              <a:rPr lang="en-US" dirty="0">
                <a:solidFill>
                  <a:srgbClr val="000000"/>
                </a:solidFill>
              </a:rPr>
              <a:t>, Imogen </a:t>
            </a:r>
            <a:r>
              <a:rPr lang="en-US" dirty="0" err="1">
                <a:solidFill>
                  <a:srgbClr val="000000"/>
                </a:solidFill>
              </a:rPr>
              <a:t>Gingell</a:t>
            </a:r>
            <a:r>
              <a:rPr lang="en-US" dirty="0">
                <a:solidFill>
                  <a:srgbClr val="000000"/>
                </a:solidFill>
              </a:rPr>
              <a:t>, Terry Z. Liu, Ying Zou)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A3D82429-BE65-142A-E544-A0017A33D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722774"/>
            <a:ext cx="8082454" cy="457126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800" dirty="0">
                <a:solidFill>
                  <a:srgbClr val="FF0000"/>
                </a:solidFill>
              </a:rPr>
              <a:t>Evaluating the global picture of these cross-scale processes is the next step</a:t>
            </a:r>
          </a:p>
          <a:p>
            <a:pPr marL="0" indent="0" algn="ctr">
              <a:buNone/>
            </a:pPr>
            <a:endParaRPr lang="en-US" sz="1800" dirty="0"/>
          </a:p>
          <a:p>
            <a:pPr>
              <a:buFont typeface="Wingdings" pitchFamily="2" charset="2"/>
              <a:buChar char="v"/>
            </a:pPr>
            <a:r>
              <a:rPr lang="en-US" sz="1800" b="1" dirty="0"/>
              <a:t>Global Magnetospheric Impact</a:t>
            </a:r>
            <a:r>
              <a:rPr lang="en-US" sz="1800" dirty="0"/>
              <a:t>: Can we observe the global effects of large-scale transients (HFAs, FBs) across the magnetosphere? Maybe particularly dense magnetosheath jets as well?</a:t>
            </a:r>
          </a:p>
          <a:p>
            <a:pPr>
              <a:buFont typeface="Wingdings" pitchFamily="2" charset="2"/>
              <a:buChar char="v"/>
            </a:pPr>
            <a:r>
              <a:rPr lang="en-US" sz="1800" b="1" dirty="0"/>
              <a:t>Impulsive Penetration at the Magnetopause</a:t>
            </a:r>
            <a:r>
              <a:rPr lang="en-US" sz="1800" dirty="0"/>
              <a:t>: Could high-speed jets lead to impulsive penetration? (e.g., </a:t>
            </a:r>
            <a:r>
              <a:rPr lang="en-US" sz="1800" dirty="0" err="1"/>
              <a:t>Gunell</a:t>
            </a:r>
            <a:r>
              <a:rPr lang="en-US" sz="1800" dirty="0"/>
              <a:t> et al. (2012), Karlsson et al. (2012, 2015), Dmitriev &amp; Suvorova (2015).)</a:t>
            </a:r>
          </a:p>
          <a:p>
            <a:pPr>
              <a:buFont typeface="Wingdings" pitchFamily="2" charset="2"/>
              <a:buChar char="v"/>
            </a:pPr>
            <a:r>
              <a:rPr lang="en-US" sz="1800" b="1" dirty="0"/>
              <a:t>Broader Solar Transients &amp; Their Effects</a:t>
            </a:r>
            <a:r>
              <a:rPr lang="en-US" sz="1800" dirty="0"/>
              <a:t>: Larger solar transients (density pulses, HSSs, IP shocks etc.) will also significantly impact the dayside magnetosphere and boundary surfaces.</a:t>
            </a:r>
          </a:p>
          <a:p>
            <a:pPr>
              <a:buFont typeface="Wingdings" pitchFamily="2" charset="2"/>
              <a:buChar char="v"/>
            </a:pPr>
            <a:endParaRPr lang="en-US" sz="1800" dirty="0"/>
          </a:p>
          <a:p>
            <a:pPr marL="0" indent="0">
              <a:buNone/>
            </a:pPr>
            <a:r>
              <a:rPr lang="en-US" sz="1800" b="1" u="sng" dirty="0"/>
              <a:t>Reminder</a:t>
            </a:r>
            <a:r>
              <a:rPr lang="en-US" sz="1800" dirty="0"/>
              <a:t>: Our models of BS/MP can have disagreements of 5+ Re with data</a:t>
            </a:r>
          </a:p>
          <a:p>
            <a:pPr>
              <a:buFont typeface="Wingdings" pitchFamily="2" charset="2"/>
              <a:buChar char="v"/>
            </a:pPr>
            <a:endParaRPr lang="en-US" sz="1800" dirty="0"/>
          </a:p>
        </p:txBody>
      </p:sp>
      <p:pic>
        <p:nvPicPr>
          <p:cNvPr id="8" name="Picture 2" descr="Illustration of features related to the interaction of the solar wind with Earth’s magnetic field.">
            <a:extLst>
              <a:ext uri="{FF2B5EF4-FFF2-40B4-BE49-F238E27FC236}">
                <a16:creationId xmlns:a16="http://schemas.microsoft.com/office/drawing/2014/main" id="{E41F0D42-34CF-F20F-3CF8-FCF8FE624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593" y="759593"/>
            <a:ext cx="4197406" cy="463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E959791-EEC2-E5D3-C0A7-C50EFF2F90B4}"/>
              </a:ext>
            </a:extLst>
          </p:cNvPr>
          <p:cNvSpPr/>
          <p:nvPr/>
        </p:nvSpPr>
        <p:spPr>
          <a:xfrm>
            <a:off x="10664018" y="5427761"/>
            <a:ext cx="152798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+mj-lt"/>
              </a:rPr>
              <a:t>Credits: </a:t>
            </a:r>
            <a:r>
              <a:rPr lang="en-US" sz="800" dirty="0" err="1">
                <a:solidFill>
                  <a:srgbClr val="000000"/>
                </a:solidFill>
                <a:latin typeface="+mj-lt"/>
              </a:rPr>
              <a:t>Vuorinen</a:t>
            </a:r>
            <a:r>
              <a:rPr lang="en-US" sz="800" dirty="0">
                <a:solidFill>
                  <a:srgbClr val="000000"/>
                </a:solidFill>
                <a:latin typeface="+mj-lt"/>
              </a:rPr>
              <a:t> et al. (2022</a:t>
            </a:r>
            <a:endParaRPr lang="sv-SE" sz="8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483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Earth’s magnetosphere &amp; shock environment</a:t>
            </a:r>
            <a:endParaRPr lang="sv-S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69" y="1155447"/>
            <a:ext cx="5046601" cy="469791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38483" y="6453589"/>
            <a:ext cx="181492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+mj-lt"/>
              </a:rPr>
              <a:t>Courtesy of M. </a:t>
            </a:r>
            <a:r>
              <a:rPr lang="en-US" sz="800" dirty="0" err="1">
                <a:solidFill>
                  <a:srgbClr val="000000"/>
                </a:solidFill>
                <a:latin typeface="+mj-lt"/>
              </a:rPr>
              <a:t>Palmroth</a:t>
            </a:r>
            <a:r>
              <a:rPr lang="en-US" sz="800" dirty="0">
                <a:solidFill>
                  <a:srgbClr val="000000"/>
                </a:solidFill>
                <a:latin typeface="+mj-lt"/>
              </a:rPr>
              <a:t>, U Helsinki</a:t>
            </a:r>
            <a:endParaRPr lang="sv-SE" sz="8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314" y="1155447"/>
            <a:ext cx="6090194" cy="46895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1211860" y="6428151"/>
            <a:ext cx="106150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v-SE" sz="800" dirty="0">
                <a:solidFill>
                  <a:srgbClr val="000000"/>
                </a:solidFill>
              </a:rPr>
              <a:t>L. B. Wilson (2016)</a:t>
            </a:r>
          </a:p>
        </p:txBody>
      </p:sp>
    </p:spTree>
    <p:extLst>
      <p:ext uri="{BB962C8B-B14F-4D97-AF65-F5344CB8AC3E}">
        <p14:creationId xmlns:p14="http://schemas.microsoft.com/office/powerpoint/2010/main" val="1445840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Earth’s </a:t>
            </a:r>
            <a:r>
              <a:rPr lang="en-US" dirty="0" err="1"/>
              <a:t>Qpar</a:t>
            </a:r>
            <a:r>
              <a:rPr lang="en-US" dirty="0"/>
              <a:t> bow shock and foreshock</a:t>
            </a:r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2A1A45-983A-DE9C-5C79-A587F0546346}"/>
                  </a:ext>
                </a:extLst>
              </p:cNvPr>
              <p:cNvSpPr txBox="1"/>
              <p:nvPr/>
            </p:nvSpPr>
            <p:spPr>
              <a:xfrm>
                <a:off x="6406994" y="1609106"/>
                <a:ext cx="5785006" cy="49859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70C0"/>
                    </a:solidFill>
                  </a:rPr>
                  <a:t>Qpar shocks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𝐵𝑛</m:t>
                        </m:r>
                      </m:sub>
                    </m:sSub>
                    <m:r>
                      <a:rPr lang="en-US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&lt;~</m:t>
                    </m:r>
                    <m:sSup>
                      <m:sSupPr>
                        <m:ctrlPr>
                          <a:rPr lang="en-US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en-US" b="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en-US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⁡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)</a:t>
                </a:r>
              </a:p>
              <a:p>
                <a:pPr algn="ctr"/>
                <a:endParaRPr lang="en-US" u="sng" dirty="0"/>
              </a:p>
              <a:p>
                <a:pPr marL="285750" indent="-285750">
                  <a:buFontTx/>
                  <a:buChar char="-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</a:rPr>
                  <a:t>Very </a:t>
                </a:r>
                <a:r>
                  <a:rPr lang="en-US" b="1" dirty="0">
                    <a:solidFill>
                      <a:schemeClr val="tx1">
                        <a:lumMod val="50000"/>
                      </a:schemeClr>
                    </a:solidFill>
                  </a:rPr>
                  <a:t>efficient particle accelerators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b="1" dirty="0">
                    <a:solidFill>
                      <a:srgbClr val="000000"/>
                    </a:solidFill>
                  </a:rPr>
                  <a:t>Transient phenomena </a:t>
                </a:r>
                <a:r>
                  <a:rPr lang="en-US" dirty="0">
                    <a:solidFill>
                      <a:srgbClr val="000000"/>
                    </a:solidFill>
                  </a:rPr>
                  <a:t>upstream and downstream*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>
                    <a:solidFill>
                      <a:srgbClr val="000000"/>
                    </a:solidFill>
                  </a:rPr>
                  <a:t>ULF waves upstream and downstream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>
                    <a:solidFill>
                      <a:srgbClr val="000000"/>
                    </a:solidFill>
                  </a:rPr>
                  <a:t>Kinetic plasma physics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>
                    <a:solidFill>
                      <a:srgbClr val="000000"/>
                    </a:solidFill>
                  </a:rPr>
                  <a:t>Wave particle interaction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>
                    <a:solidFill>
                      <a:srgbClr val="000000"/>
                    </a:solidFill>
                  </a:rPr>
                  <a:t>Turbulence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>
                    <a:solidFill>
                      <a:srgbClr val="000000"/>
                    </a:solidFill>
                  </a:rPr>
                  <a:t>Current sheets &amp; reconnection</a:t>
                </a:r>
              </a:p>
              <a:p>
                <a:pPr marL="285750" indent="-285750">
                  <a:buFontTx/>
                  <a:buChar char="-"/>
                </a:pPr>
                <a:endParaRPr lang="en-US" dirty="0">
                  <a:solidFill>
                    <a:srgbClr val="000000"/>
                  </a:solidFill>
                </a:endParaRPr>
              </a:p>
              <a:p>
                <a:pPr marL="285750" indent="-285750">
                  <a:buFontTx/>
                  <a:buChar char="-"/>
                </a:pPr>
                <a:endParaRPr lang="en-US" dirty="0">
                  <a:solidFill>
                    <a:srgbClr val="000000"/>
                  </a:solidFill>
                </a:endParaRP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r>
                  <a:rPr lang="en-US" dirty="0">
                    <a:solidFill>
                      <a:srgbClr val="000000"/>
                    </a:solidFill>
                  </a:rPr>
                  <a:t>Term I like: Shock-generated transients*</a:t>
                </a: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r>
                  <a:rPr lang="en-US" sz="1200" dirty="0">
                    <a:solidFill>
                      <a:srgbClr val="000000"/>
                    </a:solidFill>
                  </a:rPr>
                  <a:t>*Credits: Heli Hietala </a:t>
                </a:r>
                <a:r>
                  <a:rPr lang="en-US" sz="1200" dirty="0">
                    <a:solidFill>
                      <a:srgbClr val="000000"/>
                    </a:solidFill>
                    <a:hlinkClick r:id="rId3"/>
                  </a:rPr>
                  <a:t>https://www.youtube.com/watch?v=SJ88e8rwoDg</a:t>
                </a:r>
                <a:r>
                  <a:rPr lang="en-US" sz="1200" dirty="0">
                    <a:solidFill>
                      <a:srgbClr val="000000"/>
                    </a:solidFill>
                  </a:rPr>
                  <a:t> (?)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2A1A45-983A-DE9C-5C79-A587F05463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6994" y="1609106"/>
                <a:ext cx="5785006" cy="4985980"/>
              </a:xfrm>
              <a:prstGeom prst="rect">
                <a:avLst/>
              </a:prstGeom>
              <a:blipFill>
                <a:blip r:embed="rId4"/>
                <a:stretch>
                  <a:fillRect l="-875" t="-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4" name="Picture 4">
            <a:extLst>
              <a:ext uri="{FF2B5EF4-FFF2-40B4-BE49-F238E27FC236}">
                <a16:creationId xmlns:a16="http://schemas.microsoft.com/office/drawing/2014/main" id="{20E6EB32-A520-F36E-416E-806444644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79" y="703530"/>
            <a:ext cx="5785006" cy="576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EBAAEA0-EE50-C244-4BF2-84A9FE08A2D1}"/>
              </a:ext>
            </a:extLst>
          </p:cNvPr>
          <p:cNvCxnSpPr>
            <a:cxnSpLocks/>
          </p:cNvCxnSpPr>
          <p:nvPr/>
        </p:nvCxnSpPr>
        <p:spPr>
          <a:xfrm flipH="1">
            <a:off x="3170712" y="1803748"/>
            <a:ext cx="4566933" cy="215984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562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Transient events – weather</a:t>
            </a:r>
            <a:endParaRPr lang="sv-SE" dirty="0"/>
          </a:p>
        </p:txBody>
      </p:sp>
      <p:pic>
        <p:nvPicPr>
          <p:cNvPr id="1026" name="Picture 2" descr="Hurricane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42" y="841918"/>
            <a:ext cx="3950162" cy="296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inter Storm GIF - Snowing Winter Snowfall - Discover &amp; Share GIF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64" y="4162161"/>
            <a:ext cx="4057940" cy="244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ain Gif - Ice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324" y="1209038"/>
            <a:ext cx="5541145" cy="290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087085" y="537051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Hurricanes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42201" y="3804541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Snowstorms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343318" y="839706"/>
            <a:ext cx="659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Rain</a:t>
            </a:r>
          </a:p>
        </p:txBody>
      </p:sp>
    </p:spTree>
    <p:extLst>
      <p:ext uri="{BB962C8B-B14F-4D97-AF65-F5344CB8AC3E}">
        <p14:creationId xmlns:p14="http://schemas.microsoft.com/office/powerpoint/2010/main" val="148575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Transient events – weather</a:t>
            </a:r>
            <a:endParaRPr lang="sv-SE" dirty="0"/>
          </a:p>
        </p:txBody>
      </p:sp>
      <p:pic>
        <p:nvPicPr>
          <p:cNvPr id="1028" name="Picture 4" descr="Winter Storm GIF - Snowing Winter Snowfall - Discover &amp; Share GIF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64" y="4162161"/>
            <a:ext cx="4057940" cy="244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ain Gif - Ice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324" y="1209038"/>
            <a:ext cx="5541145" cy="290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2042201" y="3804541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Snowstorms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343318" y="839706"/>
            <a:ext cx="659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Rain</a:t>
            </a:r>
          </a:p>
        </p:txBody>
      </p:sp>
      <p:pic>
        <p:nvPicPr>
          <p:cNvPr id="10" name="Picture 2" descr="Solar Flare GIFs - Get the best GIF on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93" y="838123"/>
            <a:ext cx="5293448" cy="297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47CF67-1F6A-C894-C260-DEFBD2A77861}"/>
              </a:ext>
            </a:extLst>
          </p:cNvPr>
          <p:cNvSpPr txBox="1"/>
          <p:nvPr/>
        </p:nvSpPr>
        <p:spPr>
          <a:xfrm>
            <a:off x="2598195" y="506891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CMEs</a:t>
            </a:r>
          </a:p>
        </p:txBody>
      </p:sp>
    </p:spTree>
    <p:extLst>
      <p:ext uri="{BB962C8B-B14F-4D97-AF65-F5344CB8AC3E}">
        <p14:creationId xmlns:p14="http://schemas.microsoft.com/office/powerpoint/2010/main" val="72155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Transient events – weather</a:t>
            </a:r>
            <a:endParaRPr lang="sv-SE" dirty="0"/>
          </a:p>
        </p:txBody>
      </p:sp>
      <p:pic>
        <p:nvPicPr>
          <p:cNvPr id="1030" name="Picture 6" descr="Rain Gif - Ice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324" y="1209038"/>
            <a:ext cx="5541145" cy="290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8343318" y="839706"/>
            <a:ext cx="659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Rain</a:t>
            </a:r>
          </a:p>
        </p:txBody>
      </p:sp>
      <p:pic>
        <p:nvPicPr>
          <p:cNvPr id="10" name="Picture 2" descr="Solar Flare GIFs - Get the best GIF on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93" y="838123"/>
            <a:ext cx="5293448" cy="297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-80530" y="6452627"/>
            <a:ext cx="87716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+mj-lt"/>
              </a:rPr>
              <a:t>Credits : NASA</a:t>
            </a:r>
            <a:endParaRPr lang="sv-SE" sz="8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4" name="Picture 4" descr="The magnetosphere shields Earth: Each second, 1.5 million tons of solar material shoot off the Sun into space r/sciences GIF">
            <a:extLst>
              <a:ext uri="{FF2B5EF4-FFF2-40B4-BE49-F238E27FC236}">
                <a16:creationId xmlns:a16="http://schemas.microsoft.com/office/drawing/2014/main" id="{D6C7496F-87BF-0998-43F2-3987D9607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51" y="4208400"/>
            <a:ext cx="3940798" cy="222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C9E034-961C-D0F1-D94A-EA3464A7067C}"/>
              </a:ext>
            </a:extLst>
          </p:cNvPr>
          <p:cNvSpPr txBox="1"/>
          <p:nvPr/>
        </p:nvSpPr>
        <p:spPr>
          <a:xfrm>
            <a:off x="2598195" y="506891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CMEs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66A228-944A-3276-ACA0-12FC127A553C}"/>
              </a:ext>
            </a:extLst>
          </p:cNvPr>
          <p:cNvSpPr txBox="1"/>
          <p:nvPr/>
        </p:nvSpPr>
        <p:spPr>
          <a:xfrm>
            <a:off x="900994" y="3857370"/>
            <a:ext cx="381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High speed streams, discontinuities</a:t>
            </a:r>
          </a:p>
        </p:txBody>
      </p:sp>
    </p:spTree>
    <p:extLst>
      <p:ext uri="{BB962C8B-B14F-4D97-AF65-F5344CB8AC3E}">
        <p14:creationId xmlns:p14="http://schemas.microsoft.com/office/powerpoint/2010/main" val="90943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llustration of features related to the interaction of the solar wind with Earth’s magnetic field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332690"/>
            <a:ext cx="4578253" cy="505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Transient events –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</a:t>
            </a:r>
            <a:r>
              <a:rPr lang="en-US" dirty="0"/>
              <a:t> weather</a:t>
            </a:r>
            <a:endParaRPr lang="sv-SE" dirty="0"/>
          </a:p>
        </p:txBody>
      </p:sp>
      <p:sp>
        <p:nvSpPr>
          <p:cNvPr id="20" name="TextBox 19"/>
          <p:cNvSpPr txBox="1"/>
          <p:nvPr/>
        </p:nvSpPr>
        <p:spPr>
          <a:xfrm>
            <a:off x="2598195" y="506891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CMEs</a:t>
            </a:r>
          </a:p>
        </p:txBody>
      </p:sp>
      <p:pic>
        <p:nvPicPr>
          <p:cNvPr id="10" name="Picture 2" descr="Solar Flare GIFs - Get the best GIF on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93" y="838123"/>
            <a:ext cx="5293448" cy="297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922202" y="6431010"/>
            <a:ext cx="526458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+mj-lt"/>
              </a:rPr>
              <a:t>Credits: </a:t>
            </a:r>
            <a:r>
              <a:rPr lang="en-US" sz="800" dirty="0" err="1">
                <a:solidFill>
                  <a:srgbClr val="000000"/>
                </a:solidFill>
                <a:latin typeface="+mj-lt"/>
              </a:rPr>
              <a:t>Vuorinen</a:t>
            </a:r>
            <a:r>
              <a:rPr lang="en-US" sz="800" dirty="0">
                <a:solidFill>
                  <a:srgbClr val="000000"/>
                </a:solidFill>
                <a:latin typeface="+mj-lt"/>
              </a:rPr>
              <a:t> et al. (2022) </a:t>
            </a:r>
            <a:r>
              <a:rPr lang="en-US" sz="800" dirty="0">
                <a:solidFill>
                  <a:srgbClr val="000000"/>
                </a:solidFill>
                <a:latin typeface="+mj-lt"/>
                <a:hlinkClick r:id="rId5"/>
              </a:rPr>
              <a:t>https://eos.org/features/space-raindrops-splashing-on-earths-magnetic-umbrella</a:t>
            </a:r>
            <a:r>
              <a:rPr lang="en-US" sz="800" dirty="0">
                <a:solidFill>
                  <a:srgbClr val="000000"/>
                </a:solidFill>
                <a:latin typeface="+mj-lt"/>
              </a:rPr>
              <a:t> </a:t>
            </a:r>
            <a:endParaRPr lang="sv-SE" sz="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80530" y="6452627"/>
            <a:ext cx="87716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+mj-lt"/>
              </a:rPr>
              <a:t>Credits : NASA</a:t>
            </a:r>
            <a:endParaRPr lang="sv-SE" sz="800" dirty="0">
              <a:solidFill>
                <a:srgbClr val="000000"/>
              </a:solidFill>
              <a:latin typeface="+mj-lt"/>
            </a:endParaRPr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>
          <a:xfrm flipH="1">
            <a:off x="8756469" y="1209038"/>
            <a:ext cx="895531" cy="1887845"/>
          </a:xfrm>
          <a:prstGeom prst="straightConnector1">
            <a:avLst/>
          </a:prstGeom>
          <a:ln w="28575">
            <a:solidFill>
              <a:srgbClr val="FF3B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526826" y="839706"/>
            <a:ext cx="417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Foreshock transients &amp; plasma jets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0DFA64-A4C1-A635-9ECC-C5F23436E6B5}"/>
              </a:ext>
            </a:extLst>
          </p:cNvPr>
          <p:cNvSpPr txBox="1"/>
          <p:nvPr/>
        </p:nvSpPr>
        <p:spPr>
          <a:xfrm>
            <a:off x="900994" y="3857370"/>
            <a:ext cx="381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High speed streams, discontinuities</a:t>
            </a:r>
          </a:p>
        </p:txBody>
      </p:sp>
      <p:pic>
        <p:nvPicPr>
          <p:cNvPr id="8196" name="Picture 4" descr="The magnetosphere shields Earth: Each second, 1.5 million tons of solar material shoot off the Sun into space r/sciences GIF">
            <a:extLst>
              <a:ext uri="{FF2B5EF4-FFF2-40B4-BE49-F238E27FC236}">
                <a16:creationId xmlns:a16="http://schemas.microsoft.com/office/drawing/2014/main" id="{AA03688E-AA10-5D12-1C1A-F966DF533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51" y="4208400"/>
            <a:ext cx="3940798" cy="222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06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BA3B9-AD9C-843A-EC43-49E12F9B3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97B527-561B-F5B2-3EE7-35FF80F24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Transients and their effects</a:t>
            </a:r>
          </a:p>
        </p:txBody>
      </p:sp>
    </p:spTree>
    <p:extLst>
      <p:ext uri="{BB962C8B-B14F-4D97-AF65-F5344CB8AC3E}">
        <p14:creationId xmlns:p14="http://schemas.microsoft.com/office/powerpoint/2010/main" val="1783850320"/>
      </p:ext>
    </p:extLst>
  </p:cSld>
  <p:clrMapOvr>
    <a:masterClrMapping/>
  </p:clrMapOvr>
</p:sld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F2B428C8B21A141B5825E5B86F557DB" ma:contentTypeVersion="15" ma:contentTypeDescription="Skapa ett nytt dokument." ma:contentTypeScope="" ma:versionID="975073b9cecf71b6bc8c14a7c33e31db">
  <xsd:schema xmlns:xsd="http://www.w3.org/2001/XMLSchema" xmlns:xs="http://www.w3.org/2001/XMLSchema" xmlns:p="http://schemas.microsoft.com/office/2006/metadata/properties" xmlns:ns3="977cb6ed-b1a4-473b-8ba2-0f8e0a4901ff" xmlns:ns4="6707e3d7-8225-4321-a0ab-c333d198a7fc" targetNamespace="http://schemas.microsoft.com/office/2006/metadata/properties" ma:root="true" ma:fieldsID="0cdfbe7b44d734305c4ef3f71cda5902" ns3:_="" ns4:_="">
    <xsd:import namespace="977cb6ed-b1a4-473b-8ba2-0f8e0a4901ff"/>
    <xsd:import namespace="6707e3d7-8225-4321-a0ab-c333d198a7f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7cb6ed-b1a4-473b-8ba2-0f8e0a4901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07e3d7-8225-4321-a0ab-c333d198a7f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Delar tips,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6B3048F-AB18-4F93-A27A-DBB845175962}">
  <ds:schemaRefs>
    <ds:schemaRef ds:uri="http://www.w3.org/XML/1998/namespace"/>
    <ds:schemaRef ds:uri="977cb6ed-b1a4-473b-8ba2-0f8e0a4901ff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terms/"/>
    <ds:schemaRef ds:uri="6707e3d7-8225-4321-a0ab-c333d198a7fc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78B54EE-C366-449D-9972-DF83693BEC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7cb6ed-b1a4-473b-8ba2-0f8e0a4901ff"/>
    <ds:schemaRef ds:uri="6707e3d7-8225-4321-a0ab-c333d198a7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ECBB746-F6CA-42D5-AFDD-F49C58B4277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KU Leuven</Template>
  <TotalTime>0</TotalTime>
  <Words>1194</Words>
  <Application>Microsoft Macintosh PowerPoint</Application>
  <PresentationFormat>Widescreen</PresentationFormat>
  <Paragraphs>210</Paragraphs>
  <Slides>22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Cambria Math</vt:lpstr>
      <vt:lpstr>Helvetica</vt:lpstr>
      <vt:lpstr>Palatino</vt:lpstr>
      <vt:lpstr>Times New Roman</vt:lpstr>
      <vt:lpstr>Wingdings</vt:lpstr>
      <vt:lpstr>KU Leuven</vt:lpstr>
      <vt:lpstr>1_KU Leuven</vt:lpstr>
      <vt:lpstr>Dayside Transients and Their Effect on the Magnetosphere</vt:lpstr>
      <vt:lpstr>PowerPoint Presentation</vt:lpstr>
      <vt:lpstr>Earth’s magnetosphere &amp; shock environment</vt:lpstr>
      <vt:lpstr>Earth’s Qpar bow shock and foreshock</vt:lpstr>
      <vt:lpstr>Transient events – weather</vt:lpstr>
      <vt:lpstr>Transient events – weather</vt:lpstr>
      <vt:lpstr>Transient events – weather</vt:lpstr>
      <vt:lpstr>Transient events – space weather</vt:lpstr>
      <vt:lpstr>PowerPoint Presentation</vt:lpstr>
      <vt:lpstr>What is a Dayside Transient?</vt:lpstr>
      <vt:lpstr>Effects on Inner magnetosphere and Ionosphere</vt:lpstr>
      <vt:lpstr>Effects of localized transients in Dayside Magnetosphere</vt:lpstr>
      <vt:lpstr>Transients with most notable impact</vt:lpstr>
      <vt:lpstr>The anatomy of an HFA</vt:lpstr>
      <vt:lpstr>PowerPoint Presentation</vt:lpstr>
      <vt:lpstr>HFAs and FBs are amazing particle accelerators</vt:lpstr>
      <vt:lpstr>Transients &amp; Reinforced Shock Acceleration</vt:lpstr>
      <vt:lpstr>HFAs Restructuring the Entire Magnetosheath</vt:lpstr>
      <vt:lpstr>Effects of high-speed jets to MP/BS</vt:lpstr>
      <vt:lpstr>Key message:   Transients can strongly disrupt dayside magnetosphere and its boundary surfaces!</vt:lpstr>
      <vt:lpstr>Timeliness (Bigger Picture) </vt:lpstr>
      <vt:lpstr>Final Words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cp:lastPrinted>2024-12-06T17:46:24Z</cp:lastPrinted>
  <dcterms:created xsi:type="dcterms:W3CDTF">2017-09-13T11:47:32Z</dcterms:created>
  <dcterms:modified xsi:type="dcterms:W3CDTF">2025-09-30T18:04:02Z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0x0101004F2B428C8B21A141B5825E5B86F557DB</vt:lpwstr>
  </property>
</Properties>
</file>