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493" r:id="rId4"/>
    <p:sldId id="506" r:id="rId5"/>
    <p:sldId id="265" r:id="rId6"/>
    <p:sldId id="494" r:id="rId7"/>
    <p:sldId id="495" r:id="rId8"/>
    <p:sldId id="496" r:id="rId9"/>
    <p:sldId id="264" r:id="rId10"/>
    <p:sldId id="487" r:id="rId11"/>
    <p:sldId id="498" r:id="rId12"/>
    <p:sldId id="497" r:id="rId13"/>
    <p:sldId id="505" r:id="rId14"/>
    <p:sldId id="501" r:id="rId15"/>
    <p:sldId id="502" r:id="rId16"/>
    <p:sldId id="504" r:id="rId17"/>
    <p:sldId id="503" r:id="rId18"/>
    <p:sldId id="507" r:id="rId19"/>
    <p:sldId id="488" r:id="rId20"/>
    <p:sldId id="492" r:id="rId21"/>
    <p:sldId id="500" r:id="rId22"/>
    <p:sldId id="267" r:id="rId23"/>
    <p:sldId id="259" r:id="rId24"/>
    <p:sldId id="260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CF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E2CF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CDCC"/>
          </a:solidFill>
        </a:fill>
      </a:tcStyle>
    </a:wholeTbl>
    <a:band2H>
      <a:tcTxStyle/>
      <a:tcStyle>
        <a:tcBdr/>
        <a:fill>
          <a:solidFill>
            <a:srgbClr val="F9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0"/>
    <p:restoredTop sz="94705"/>
  </p:normalViewPr>
  <p:slideViewPr>
    <p:cSldViewPr snapToGrid="0">
      <p:cViewPr varScale="1">
        <p:scale>
          <a:sx n="133" d="100"/>
          <a:sy n="133" d="100"/>
        </p:scale>
        <p:origin x="1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6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65F1-09A1-0116-E17D-417E9DC17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AD861-75B4-6571-5EEF-4E7CF70DF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FB5B2-0141-6909-3AA4-E42ADE976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7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-slide">
    <p:bg>
      <p:bgPr>
        <a:solidFill>
          <a:srgbClr val="113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" descr="Image"/>
          <p:cNvPicPr>
            <a:picLocks noChangeAspect="1"/>
          </p:cNvPicPr>
          <p:nvPr/>
        </p:nvPicPr>
        <p:blipFill rotWithShape="1">
          <a:blip r:embed="rId2"/>
          <a:srcRect l="8367" t="31191" b="16946"/>
          <a:stretch/>
        </p:blipFill>
        <p:spPr>
          <a:xfrm rot="16200000">
            <a:off x="2648388" y="-2685615"/>
            <a:ext cx="6895225" cy="1219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/>
          <p:cNvPicPr>
            <a:picLocks noChangeAspect="1"/>
          </p:cNvPicPr>
          <p:nvPr/>
        </p:nvPicPr>
        <p:blipFill rotWithShape="1">
          <a:blip r:embed="rId3"/>
          <a:srcRect r="32651" b="20675"/>
          <a:stretch/>
        </p:blipFill>
        <p:spPr>
          <a:xfrm>
            <a:off x="4026768" y="1033569"/>
            <a:ext cx="8165231" cy="58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00" y="6485318"/>
            <a:ext cx="280159" cy="28275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traight Connector 17"/>
          <p:cNvSpPr/>
          <p:nvPr/>
        </p:nvSpPr>
        <p:spPr>
          <a:xfrm flipH="1">
            <a:off x="610298" y="6400800"/>
            <a:ext cx="1" cy="457200"/>
          </a:xfrm>
          <a:prstGeom prst="line">
            <a:avLst/>
          </a:prstGeom>
          <a:ln w="6350">
            <a:solidFill>
              <a:srgbClr val="F5AC7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Straight Connector 18"/>
          <p:cNvSpPr/>
          <p:nvPr/>
        </p:nvSpPr>
        <p:spPr>
          <a:xfrm>
            <a:off x="11571213" y="6400800"/>
            <a:ext cx="1" cy="457200"/>
          </a:xfrm>
          <a:prstGeom prst="line">
            <a:avLst/>
          </a:prstGeom>
          <a:ln w="6350">
            <a:solidFill>
              <a:srgbClr val="F5AC7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" name="Rectangle 14"/>
          <p:cNvSpPr txBox="1"/>
          <p:nvPr/>
        </p:nvSpPr>
        <p:spPr>
          <a:xfrm>
            <a:off x="655319" y="6503583"/>
            <a:ext cx="600456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Savvas Raptis JHU/APL</a:t>
            </a:r>
            <a:endParaRPr dirty="0"/>
          </a:p>
        </p:txBody>
      </p:sp>
      <p:sp>
        <p:nvSpPr>
          <p:cNvPr id="26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609600" y="2657773"/>
            <a:ext cx="5410200" cy="1572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4370854"/>
            <a:ext cx="5410200" cy="6679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>
                <a:solidFill>
                  <a:srgbClr val="F5AC7A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F5AC7A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F5AC7A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F5AC7A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F5AC7A"/>
                </a:solidFill>
              </a:defRPr>
            </a:lvl5pPr>
          </a:lstStyle>
          <a:p>
            <a:r>
              <a:rPr dirty="0"/>
              <a:t>Click to add subtitle 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10842" y="5300969"/>
            <a:ext cx="5410200" cy="747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pic>
        <p:nvPicPr>
          <p:cNvPr id="29" name="Picture 10" descr="Picture 10"/>
          <p:cNvPicPr>
            <a:picLocks noChangeAspect="1"/>
          </p:cNvPicPr>
          <p:nvPr/>
        </p:nvPicPr>
        <p:blipFill>
          <a:blip r:embed="rId5"/>
          <a:srcRect l="10441" t="24099" r="10441" b="24099"/>
          <a:stretch>
            <a:fillRect/>
          </a:stretch>
        </p:blipFill>
        <p:spPr>
          <a:xfrm>
            <a:off x="6127275" y="473242"/>
            <a:ext cx="2425947" cy="65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26" descr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300" y="368820"/>
            <a:ext cx="866213" cy="866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7" descr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73" y="257209"/>
            <a:ext cx="4186995" cy="1257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16" descr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8991" y="534256"/>
            <a:ext cx="1667095" cy="5563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3CC8F873-E540-08CB-D88D-5775810FF625}"/>
              </a:ext>
            </a:extLst>
          </p:cNvPr>
          <p:cNvSpPr txBox="1"/>
          <p:nvPr userDrawn="1"/>
        </p:nvSpPr>
        <p:spPr>
          <a:xfrm>
            <a:off x="9995571" y="6503583"/>
            <a:ext cx="14035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 sz="1000">
                <a:solidFill>
                  <a:srgbClr val="FFFFFF"/>
                </a:solidFill>
              </a:defRPr>
            </a:lvl1pPr>
          </a:lstStyle>
          <a:p>
            <a:fld id="{FCC2C444-6297-BC42-B082-9A3AB6A0D849}" type="datetime2">
              <a:rPr lang="en-US" smtClean="0"/>
              <a:t>Wednesday, April 15, 2026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99402" y="162726"/>
            <a:ext cx="11850169" cy="762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199402" y="1042587"/>
            <a:ext cx="11850168" cy="5238292"/>
          </a:xfrm>
          <a:prstGeom prst="rect">
            <a:avLst/>
          </a:prstGeom>
        </p:spPr>
        <p:txBody>
          <a:bodyPr>
            <a:normAutofit/>
          </a:bodyPr>
          <a:lstStyle>
            <a:lvl1pPr marL="228593" indent="-228593" defTabSz="914377">
              <a:lnSpc>
                <a:spcPct val="90000"/>
              </a:lnSpc>
              <a:buFontTx/>
              <a:buChar char="▪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69928" indent="-412739" defTabSz="914377">
              <a:lnSpc>
                <a:spcPct val="90000"/>
              </a:lnSpc>
              <a:buFontTx/>
              <a:buChar char="➢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97398" indent="-283021" defTabSz="914377">
              <a:lnSpc>
                <a:spcPct val="90000"/>
              </a:lnSpc>
              <a:buSzPct val="100000"/>
              <a:buFontTx/>
              <a:buChar char="•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701757" indent="-330191" defTabSz="914377">
              <a:lnSpc>
                <a:spcPct val="90000"/>
              </a:lnSpc>
              <a:buFontTx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200220" indent="-371465" defTabSz="914377">
              <a:lnSpc>
                <a:spcPct val="90000"/>
              </a:lnSpc>
              <a:buFontTx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99402" y="162726"/>
            <a:ext cx="11850169" cy="762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9403" y="1042587"/>
            <a:ext cx="5782655" cy="5238292"/>
          </a:xfrm>
          <a:prstGeom prst="rect">
            <a:avLst/>
          </a:prstGeom>
        </p:spPr>
        <p:txBody>
          <a:bodyPr>
            <a:normAutofit/>
          </a:bodyPr>
          <a:lstStyle>
            <a:lvl1pPr marL="228593" indent="-228593" defTabSz="914377">
              <a:lnSpc>
                <a:spcPct val="90000"/>
              </a:lnSpc>
              <a:buFontTx/>
              <a:buChar char="▪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69928" indent="-412739" defTabSz="914377">
              <a:lnSpc>
                <a:spcPct val="90000"/>
              </a:lnSpc>
              <a:buFontTx/>
              <a:buChar char="➢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97398" indent="-283021" defTabSz="914377">
              <a:lnSpc>
                <a:spcPct val="90000"/>
              </a:lnSpc>
              <a:buSzPct val="100000"/>
              <a:buFontTx/>
              <a:buChar char="•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701757" indent="-330191" defTabSz="914377">
              <a:lnSpc>
                <a:spcPct val="90000"/>
              </a:lnSpc>
              <a:buFontTx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200220" indent="-371465" defTabSz="914377">
              <a:lnSpc>
                <a:spcPct val="90000"/>
              </a:lnSpc>
              <a:buFontTx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99402" y="162726"/>
            <a:ext cx="11850169" cy="762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9402" y="1042588"/>
            <a:ext cx="11850168" cy="2580831"/>
          </a:xfrm>
          <a:prstGeom prst="rect">
            <a:avLst/>
          </a:prstGeom>
        </p:spPr>
        <p:txBody>
          <a:bodyPr>
            <a:normAutofit/>
          </a:bodyPr>
          <a:lstStyle>
            <a:lvl1pPr marL="228593" indent="-228593" defTabSz="914377">
              <a:lnSpc>
                <a:spcPct val="90000"/>
              </a:lnSpc>
              <a:buFontTx/>
              <a:buChar char="▪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69928" indent="-412739" defTabSz="914377">
              <a:lnSpc>
                <a:spcPct val="90000"/>
              </a:lnSpc>
              <a:buFontTx/>
              <a:buChar char="➢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97398" indent="-283021" defTabSz="914377">
              <a:lnSpc>
                <a:spcPct val="90000"/>
              </a:lnSpc>
              <a:buSzPct val="100000"/>
              <a:buFontTx/>
              <a:buChar char="•"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701757" indent="-330191" defTabSz="914377">
              <a:lnSpc>
                <a:spcPct val="90000"/>
              </a:lnSpc>
              <a:buFontTx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200220" indent="-371465" defTabSz="914377">
              <a:lnSpc>
                <a:spcPct val="90000"/>
              </a:lnSpc>
              <a:buFontTx/>
              <a:defRPr sz="2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7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99402" y="162726"/>
            <a:ext cx="11850169" cy="762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Click to add title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-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87" name="Group 4"/>
          <p:cNvGrpSpPr/>
          <p:nvPr/>
        </p:nvGrpSpPr>
        <p:grpSpPr>
          <a:xfrm>
            <a:off x="0" y="6400799"/>
            <a:ext cx="12192000" cy="457201"/>
            <a:chOff x="0" y="0"/>
            <a:chExt cx="12192000" cy="457200"/>
          </a:xfrm>
        </p:grpSpPr>
        <p:sp>
          <p:nvSpPr>
            <p:cNvPr id="82" name="Rectangle 5"/>
            <p:cNvSpPr/>
            <p:nvPr/>
          </p:nvSpPr>
          <p:spPr>
            <a:xfrm>
              <a:off x="0" y="0"/>
              <a:ext cx="12192000" cy="4572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" name="Straight Connector 6"/>
            <p:cNvSpPr/>
            <p:nvPr/>
          </p:nvSpPr>
          <p:spPr>
            <a:xfrm>
              <a:off x="0" y="-1"/>
              <a:ext cx="12192000" cy="1"/>
            </a:xfrm>
            <a:prstGeom prst="line">
              <a:avLst/>
            </a:prstGeom>
            <a:noFill/>
            <a:ln w="127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8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700" y="84518"/>
              <a:ext cx="280158" cy="282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" name="Straight Connector 8"/>
            <p:cNvSpPr/>
            <p:nvPr/>
          </p:nvSpPr>
          <p:spPr>
            <a:xfrm flipH="1">
              <a:off x="610298" y="0"/>
              <a:ext cx="1" cy="457200"/>
            </a:xfrm>
            <a:prstGeom prst="line">
              <a:avLst/>
            </a:prstGeom>
            <a:noFill/>
            <a:ln w="127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" name="Straight Connector 9"/>
            <p:cNvSpPr/>
            <p:nvPr/>
          </p:nvSpPr>
          <p:spPr>
            <a:xfrm>
              <a:off x="11571213" y="0"/>
              <a:ext cx="1" cy="457200"/>
            </a:xfrm>
            <a:prstGeom prst="line">
              <a:avLst/>
            </a:prstGeom>
            <a:noFill/>
            <a:ln w="12700" cap="flat">
              <a:solidFill>
                <a:srgbClr val="59595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-slide_image">
    <p:bg>
      <p:bgPr>
        <a:solidFill>
          <a:srgbClr val="1138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" descr="Image"/>
          <p:cNvPicPr>
            <a:picLocks noChangeAspect="1"/>
          </p:cNvPicPr>
          <p:nvPr/>
        </p:nvPicPr>
        <p:blipFill rotWithShape="1">
          <a:blip r:embed="rId2"/>
          <a:srcRect l="8367" t="31191" b="16946"/>
          <a:stretch/>
        </p:blipFill>
        <p:spPr>
          <a:xfrm rot="16200000">
            <a:off x="2648388" y="-2685615"/>
            <a:ext cx="6895225" cy="1219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3" y="2251923"/>
            <a:ext cx="6454409" cy="1938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" descr="Image"/>
          <p:cNvPicPr>
            <a:picLocks noChangeAspect="1"/>
          </p:cNvPicPr>
          <p:nvPr/>
        </p:nvPicPr>
        <p:blipFill rotWithShape="1">
          <a:blip r:embed="rId4"/>
          <a:srcRect r="41211"/>
          <a:stretch/>
        </p:blipFill>
        <p:spPr>
          <a:xfrm>
            <a:off x="3319993" y="-1348617"/>
            <a:ext cx="8872006" cy="9139767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Rectangle 1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8" name="Picture 16" descr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00" y="6485318"/>
            <a:ext cx="280159" cy="28275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traight Connector 17"/>
          <p:cNvSpPr/>
          <p:nvPr/>
        </p:nvSpPr>
        <p:spPr>
          <a:xfrm flipH="1">
            <a:off x="610298" y="6400800"/>
            <a:ext cx="1" cy="457200"/>
          </a:xfrm>
          <a:prstGeom prst="line">
            <a:avLst/>
          </a:prstGeom>
          <a:ln w="6350">
            <a:solidFill>
              <a:srgbClr val="F5AC7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0" name="Straight Connector 18"/>
          <p:cNvSpPr/>
          <p:nvPr/>
        </p:nvSpPr>
        <p:spPr>
          <a:xfrm>
            <a:off x="11571213" y="6400800"/>
            <a:ext cx="1" cy="457200"/>
          </a:xfrm>
          <a:prstGeom prst="line">
            <a:avLst/>
          </a:prstGeom>
          <a:ln w="6350">
            <a:solidFill>
              <a:srgbClr val="F5AC7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FA04AEDD-1261-FCF9-A40B-17A6333798DA}"/>
              </a:ext>
            </a:extLst>
          </p:cNvPr>
          <p:cNvSpPr txBox="1"/>
          <p:nvPr userDrawn="1"/>
        </p:nvSpPr>
        <p:spPr>
          <a:xfrm>
            <a:off x="655319" y="6503583"/>
            <a:ext cx="600456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Savvas Raptis JHU/APL</a:t>
            </a:r>
            <a:endParaRPr dirty="0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50D4CE7-CCA1-089E-1CB8-F531B4DBF14E}"/>
              </a:ext>
            </a:extLst>
          </p:cNvPr>
          <p:cNvSpPr txBox="1"/>
          <p:nvPr userDrawn="1"/>
        </p:nvSpPr>
        <p:spPr>
          <a:xfrm>
            <a:off x="9995571" y="6503583"/>
            <a:ext cx="14035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 sz="1000">
                <a:solidFill>
                  <a:srgbClr val="FFFFFF"/>
                </a:solidFill>
              </a:defRPr>
            </a:lvl1pPr>
          </a:lstStyle>
          <a:p>
            <a:fld id="{FCC2C444-6297-BC42-B082-9A3AB6A0D849}" type="datetime2">
              <a:rPr lang="en-US" smtClean="0"/>
              <a:t>Wednesday, April 15, 2026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16" descr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00" y="6485318"/>
            <a:ext cx="280159" cy="28275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traight Connector 17"/>
          <p:cNvSpPr/>
          <p:nvPr/>
        </p:nvSpPr>
        <p:spPr>
          <a:xfrm flipH="1">
            <a:off x="610298" y="6400800"/>
            <a:ext cx="1" cy="457200"/>
          </a:xfrm>
          <a:prstGeom prst="line">
            <a:avLst/>
          </a:prstGeom>
          <a:ln w="6350">
            <a:solidFill>
              <a:srgbClr val="F5AC7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Straight Connector 18"/>
          <p:cNvSpPr/>
          <p:nvPr/>
        </p:nvSpPr>
        <p:spPr>
          <a:xfrm>
            <a:off x="11571213" y="6400800"/>
            <a:ext cx="1" cy="457200"/>
          </a:xfrm>
          <a:prstGeom prst="line">
            <a:avLst/>
          </a:prstGeom>
          <a:ln w="6350">
            <a:solidFill>
              <a:srgbClr val="F5AC7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498" y="6503582"/>
            <a:ext cx="245404" cy="2269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Rectangle 14"/>
          <p:cNvSpPr txBox="1"/>
          <p:nvPr/>
        </p:nvSpPr>
        <p:spPr>
          <a:xfrm>
            <a:off x="655319" y="6503583"/>
            <a:ext cx="600456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rPr lang="en-US"/>
              <a:t>Savvas Raptis JHU/APL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87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C45DC78C-BD65-4E3A-912C-7B61B1660A0C}"/>
              </a:ext>
            </a:extLst>
          </p:cNvPr>
          <p:cNvSpPr txBox="1"/>
          <p:nvPr userDrawn="1"/>
        </p:nvSpPr>
        <p:spPr>
          <a:xfrm>
            <a:off x="9995571" y="6503583"/>
            <a:ext cx="14035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 sz="1000">
                <a:solidFill>
                  <a:srgbClr val="FFFFFF"/>
                </a:solidFill>
              </a:defRPr>
            </a:lvl1pPr>
          </a:lstStyle>
          <a:p>
            <a:fld id="{FCC2C444-6297-BC42-B082-9A3AB6A0D849}" type="datetime2">
              <a:rPr lang="en-US" smtClean="0"/>
              <a:t>Wednesday, April 15, 2026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EF7622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1pPr>
      <a:lvl2pPr marL="755253" marR="0" indent="-307578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-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2pPr>
      <a:lvl3pPr marL="1208087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80000"/>
        <a:buFont typeface="Arial"/>
        <a:buChar char="▪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3pPr>
      <a:lvl4pPr marL="1663303" marR="0" indent="-283766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80000"/>
        <a:buFont typeface="Arial"/>
        <a:buChar char="o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4pPr>
      <a:lvl5pPr marL="2120900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D2A5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avvasraptis.github.io/" TargetMode="External"/><Relationship Id="rId2" Type="http://schemas.openxmlformats.org/officeDocument/2006/relationships/hyperlink" Target="mailto:Savvas.raptis@jhuapl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helioshine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slearn.readthedocs.io/" TargetMode="External"/><Relationship Id="rId2" Type="http://schemas.openxmlformats.org/officeDocument/2006/relationships/hyperlink" Target="https://www.sktime.net/en/stabl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atsmodels.org/stabl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1"/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22" name="Title 10"/>
          <p:cNvSpPr txBox="1">
            <a:spLocks noGrp="1"/>
          </p:cNvSpPr>
          <p:nvPr>
            <p:ph type="ctrTitle"/>
          </p:nvPr>
        </p:nvSpPr>
        <p:spPr>
          <a:xfrm>
            <a:off x="609599" y="2657773"/>
            <a:ext cx="6226629" cy="1572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On The Coherence &amp; Substructure of CMEs</a:t>
            </a:r>
            <a:endParaRPr dirty="0"/>
          </a:p>
        </p:txBody>
      </p:sp>
      <p:sp>
        <p:nvSpPr>
          <p:cNvPr id="123" name="Text Placeholder 12"/>
          <p:cNvSpPr txBox="1">
            <a:spLocks noGrp="1"/>
          </p:cNvSpPr>
          <p:nvPr>
            <p:ph type="subTitle" sz="quarter" idx="1"/>
          </p:nvPr>
        </p:nvSpPr>
        <p:spPr>
          <a:xfrm>
            <a:off x="609599" y="4412234"/>
            <a:ext cx="5410200" cy="79113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r>
              <a:rPr lang="en-US" sz="1400" dirty="0"/>
              <a:t>Savvas Raptis (JHU/APL)</a:t>
            </a:r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r>
              <a:rPr lang="en-US" sz="1200" dirty="0">
                <a:solidFill>
                  <a:srgbClr val="FFFFFF"/>
                </a:solidFill>
              </a:rPr>
              <a:t>Drew L. Turner, Manuel Cuesta, </a:t>
            </a:r>
            <a:r>
              <a:rPr lang="en-US" sz="1200" dirty="0" err="1">
                <a:solidFill>
                  <a:srgbClr val="FFFFFF"/>
                </a:solidFill>
              </a:rPr>
              <a:t>Hameedullah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Farooki</a:t>
            </a:r>
            <a:r>
              <a:rPr lang="en-US" sz="1200" dirty="0">
                <a:solidFill>
                  <a:srgbClr val="FFFFFF"/>
                </a:solidFill>
              </a:rPr>
              <a:t>, Tim Horbury + many others</a:t>
            </a:r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endParaRPr lang="en-US" sz="1200" dirty="0"/>
          </a:p>
          <a:p>
            <a:pPr>
              <a:lnSpc>
                <a:spcPct val="114000"/>
              </a:lnSpc>
              <a:spcBef>
                <a:spcPts val="0"/>
              </a:spcBef>
              <a:defRPr sz="1200">
                <a:solidFill>
                  <a:srgbClr val="FFFFFF"/>
                </a:solidFill>
              </a:defRPr>
            </a:pPr>
            <a:endParaRPr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682C9-C282-0E4F-AE6D-1ADD4D46FDD8}"/>
              </a:ext>
            </a:extLst>
          </p:cNvPr>
          <p:cNvSpPr txBox="1"/>
          <p:nvPr/>
        </p:nvSpPr>
        <p:spPr>
          <a:xfrm>
            <a:off x="0" y="6019446"/>
            <a:ext cx="6096000" cy="325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  <a:defRPr sz="120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chemeClr val="bg1"/>
                </a:solidFill>
              </a:rPr>
              <a:t>✉ </a:t>
            </a:r>
            <a:r>
              <a:rPr lang="en-US" sz="14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Savvas.raptis@jhuapl.edu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l-GR" sz="1400" dirty="0">
                <a:solidFill>
                  <a:schemeClr val="bg1"/>
                </a:solidFill>
              </a:rPr>
              <a:t>|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dirty="0"/>
              <a:t>🔗 </a:t>
            </a:r>
            <a:r>
              <a:rPr lang="en-US" sz="14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https://savvasraptis.github.io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9539D-1F13-7A4B-BE53-EDA00A7F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49F7-1653-83DC-ADE7-CAD7CA9A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CME IP Shock Geometry Calculation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BDE03-A14C-EB0A-5859-05A6F5106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402" y="1042587"/>
            <a:ext cx="4077769" cy="5238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Automated methodology for Shock geometry using</a:t>
            </a:r>
          </a:p>
          <a:p>
            <a:pPr marL="0" indent="0">
              <a:buNone/>
            </a:pPr>
            <a:endParaRPr lang="en-US" b="0" dirty="0"/>
          </a:p>
          <a:p>
            <a:pPr marL="514350" indent="-514350">
              <a:buAutoNum type="arabicParenR"/>
            </a:pPr>
            <a:r>
              <a:rPr lang="en-US" b="0" dirty="0"/>
              <a:t>Magnetic Coplanarity</a:t>
            </a:r>
          </a:p>
          <a:p>
            <a:pPr marL="514350" indent="-514350">
              <a:buAutoNum type="arabicParenR"/>
            </a:pPr>
            <a:r>
              <a:rPr lang="en-US" b="0" dirty="0"/>
              <a:t>MVA</a:t>
            </a:r>
          </a:p>
          <a:p>
            <a:pPr marL="514350" indent="-514350">
              <a:buAutoNum type="arabicParenR"/>
            </a:pPr>
            <a:r>
              <a:rPr lang="en-US" b="0" dirty="0"/>
              <a:t>Timing</a:t>
            </a:r>
          </a:p>
          <a:p>
            <a:pPr marL="514350" indent="-514350">
              <a:buAutoNum type="arabicParenR"/>
            </a:pPr>
            <a:endParaRPr lang="en-US" b="0" dirty="0"/>
          </a:p>
          <a:p>
            <a:pPr marL="0" indent="0">
              <a:buNone/>
            </a:pPr>
            <a:r>
              <a:rPr lang="en-US" b="0" dirty="0"/>
              <a:t>Interestingly, there is great agreement between all methods!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D8E27-3874-84B4-D2A0-471DA721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798" r="52631"/>
          <a:stretch>
            <a:fillRect/>
          </a:stretch>
        </p:blipFill>
        <p:spPr>
          <a:xfrm>
            <a:off x="4423223" y="739995"/>
            <a:ext cx="6413500" cy="2590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55920-DA55-1459-E13F-DAA19473C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171" y="3330431"/>
            <a:ext cx="7772400" cy="2950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5B14E-3138-FC42-8F2D-03A963C196A5}"/>
              </a:ext>
            </a:extLst>
          </p:cNvPr>
          <p:cNvSpPr txBox="1"/>
          <p:nvPr/>
        </p:nvSpPr>
        <p:spPr>
          <a:xfrm>
            <a:off x="0" y="6096213"/>
            <a:ext cx="6096000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*Working with Manuel Cuesta to verify these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012887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2C8DD-C45E-489F-B19E-073557BD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1">
            <a:extLst>
              <a:ext uri="{FF2B5EF4-FFF2-40B4-BE49-F238E27FC236}">
                <a16:creationId xmlns:a16="http://schemas.microsoft.com/office/drawing/2014/main" id="{3C4E5CB8-8FEE-B0F5-E43A-AA30A573BA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C91C97AB-8570-8C88-A2EC-F938B2B122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5599" y="3133871"/>
            <a:ext cx="9520802" cy="5902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The 2 Challenges With Real Data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92A93-68E5-CF9F-A1C7-B50CE643F08F}"/>
              </a:ext>
            </a:extLst>
          </p:cNvPr>
          <p:cNvSpPr txBox="1"/>
          <p:nvPr/>
        </p:nvSpPr>
        <p:spPr>
          <a:xfrm>
            <a:off x="3047198" y="5765532"/>
            <a:ext cx="609760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PRELIMINARY IMAP DATA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PLEASE DON’T SHARE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3628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0565-A32A-7371-DFCD-795998DC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Same Challenges on Real Data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C08E99-FFA9-6945-A7B5-4B51595E65FA}"/>
              </a:ext>
            </a:extLst>
          </p:cNvPr>
          <p:cNvSpPr>
            <a:spLocks noGrp="1"/>
          </p:cNvSpPr>
          <p:nvPr/>
        </p:nvSpPr>
        <p:spPr>
          <a:xfrm>
            <a:off x="0" y="1178828"/>
            <a:ext cx="6177278" cy="523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45719" rIns="45719">
            <a:normAutofit fontScale="92500" lnSpcReduction="10000"/>
          </a:bodyPr>
          <a:lstStyle>
            <a:lvl1pPr marL="228593" marR="0" indent="-228593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869928" marR="0" indent="-412739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➢"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197398" marR="0" indent="-28302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01757" marR="0" indent="-3301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Char char="o"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00220" marR="0" indent="-371465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ACF e-fold: </a:t>
            </a:r>
            <a:r>
              <a:rPr lang="en-US" b="0" dirty="0">
                <a:solidFill>
                  <a:schemeClr val="tx1"/>
                </a:solidFill>
              </a:rPr>
              <a:t>~10min (~12 with toy data)</a:t>
            </a:r>
            <a:endParaRPr lang="en-US" b="0" dirty="0"/>
          </a:p>
          <a:p>
            <a:pPr marL="0" indent="0">
              <a:buNone/>
            </a:pPr>
            <a:r>
              <a:rPr lang="en-US" b="0" dirty="0"/>
              <a:t>Pre-Shock Only</a:t>
            </a:r>
            <a:r>
              <a:rPr lang="en-US" b="0" dirty="0">
                <a:solidFill>
                  <a:srgbClr val="FF0000"/>
                </a:solidFill>
              </a:rPr>
              <a:t>: r = -0.200</a:t>
            </a:r>
          </a:p>
          <a:p>
            <a:pPr marL="0" indent="0">
              <a:buNone/>
            </a:pPr>
            <a:r>
              <a:rPr lang="en-US" b="0" dirty="0"/>
              <a:t>Post-Shock Only: </a:t>
            </a:r>
            <a:r>
              <a:rPr lang="en-US" b="0" dirty="0">
                <a:solidFill>
                  <a:srgbClr val="FF0000"/>
                </a:solidFill>
              </a:rPr>
              <a:t>r = +0.103 </a:t>
            </a:r>
          </a:p>
          <a:p>
            <a:pPr marL="0" indent="0">
              <a:buNone/>
            </a:pPr>
            <a:r>
              <a:rPr lang="en-US" b="0" dirty="0"/>
              <a:t>Spanning the Shock: </a:t>
            </a:r>
            <a:r>
              <a:rPr lang="en-US" b="0" dirty="0">
                <a:solidFill>
                  <a:srgbClr val="00B050"/>
                </a:solidFill>
              </a:rPr>
              <a:t>r = 0.963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47C1AA-8C62-44C7-4B5B-4F6BA5C7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78" y="3235552"/>
            <a:ext cx="5702556" cy="3181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F3B317-3242-A9EC-5E7F-029F7FA42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980" y="1019813"/>
            <a:ext cx="5967020" cy="2120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3C6EEC-737C-6F0B-F144-A446E69CF139}"/>
              </a:ext>
            </a:extLst>
          </p:cNvPr>
          <p:cNvSpPr txBox="1"/>
          <p:nvPr/>
        </p:nvSpPr>
        <p:spPr>
          <a:xfrm>
            <a:off x="1896106" y="1026423"/>
            <a:ext cx="2785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STEP 1: Time alignment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332985-CF79-C6EE-0939-20303DEF1243}"/>
              </a:ext>
            </a:extLst>
          </p:cNvPr>
          <p:cNvSpPr txBox="1"/>
          <p:nvPr/>
        </p:nvSpPr>
        <p:spPr>
          <a:xfrm>
            <a:off x="7607096" y="740062"/>
            <a:ext cx="37215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STEP 2: Confirm non-stationarity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6B288-8198-5B5C-CE37-C7E955AC3C77}"/>
              </a:ext>
            </a:extLst>
          </p:cNvPr>
          <p:cNvSpPr txBox="1"/>
          <p:nvPr/>
        </p:nvSpPr>
        <p:spPr>
          <a:xfrm>
            <a:off x="8060286" y="5653522"/>
            <a:ext cx="23878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Spurious Correlation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BF06C-23F0-4D49-5F7B-7FE222ACFE2A}"/>
              </a:ext>
            </a:extLst>
          </p:cNvPr>
          <p:cNvSpPr txBox="1"/>
          <p:nvPr/>
        </p:nvSpPr>
        <p:spPr>
          <a:xfrm>
            <a:off x="6668660" y="5012525"/>
            <a:ext cx="9002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Offset?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A5273-0574-04AD-AE06-D62C7472A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51" y="1395753"/>
            <a:ext cx="5791975" cy="28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8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E99B-E6BF-87EE-C2C9-D8AD3F0B1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1">
            <a:extLst>
              <a:ext uri="{FF2B5EF4-FFF2-40B4-BE49-F238E27FC236}">
                <a16:creationId xmlns:a16="http://schemas.microsoft.com/office/drawing/2014/main" id="{7B6F7059-5EF4-AD29-C069-56129A83750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F8D083A8-7683-E329-1185-CA89FDFE5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5599" y="3133871"/>
            <a:ext cx="9520802" cy="5902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Results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F262E-7787-BE35-BDD7-54070F8F186F}"/>
              </a:ext>
            </a:extLst>
          </p:cNvPr>
          <p:cNvSpPr txBox="1"/>
          <p:nvPr/>
        </p:nvSpPr>
        <p:spPr>
          <a:xfrm>
            <a:off x="3047198" y="5765532"/>
            <a:ext cx="609760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PRELIMINARY IMAP DATA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PLEASE DON’T SHARE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29730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87D93-5107-D524-CCA0-EA9C52CCD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B916-F908-B275-CF7E-9E3A69AF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Autocorrelation results per 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9551F-37BA-B54A-F377-D03EB610A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5" y="740062"/>
            <a:ext cx="11984035" cy="5269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AB2261-09AF-19B9-A317-8A0DBE528A6B}"/>
              </a:ext>
            </a:extLst>
          </p:cNvPr>
          <p:cNvSpPr txBox="1"/>
          <p:nvPr/>
        </p:nvSpPr>
        <p:spPr>
          <a:xfrm>
            <a:off x="2025929" y="6009306"/>
            <a:ext cx="81971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Takeaway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ACF can be different per component and for each environment</a:t>
            </a:r>
          </a:p>
        </p:txBody>
      </p:sp>
    </p:spTree>
    <p:extLst>
      <p:ext uri="{BB962C8B-B14F-4D97-AF65-F5344CB8AC3E}">
        <p14:creationId xmlns:p14="http://schemas.microsoft.com/office/powerpoint/2010/main" val="2640398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0A47-5151-231E-5C38-ACC6E571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Visual reminder: |B| metrics batched vs 3 days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6E88B-D036-B1CE-C6D1-5CE2D93E9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3" y="1162177"/>
            <a:ext cx="11392685" cy="4846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2A43C6-18EF-5F91-87AD-078A1B7B8F53}"/>
              </a:ext>
            </a:extLst>
          </p:cNvPr>
          <p:cNvSpPr txBox="1"/>
          <p:nvPr/>
        </p:nvSpPr>
        <p:spPr>
          <a:xfrm>
            <a:off x="2237893" y="6030685"/>
            <a:ext cx="77162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Takeaway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batched mean + range reveals variation previously hidden</a:t>
            </a:r>
          </a:p>
        </p:txBody>
      </p:sp>
    </p:spTree>
    <p:extLst>
      <p:ext uri="{BB962C8B-B14F-4D97-AF65-F5344CB8AC3E}">
        <p14:creationId xmlns:p14="http://schemas.microsoft.com/office/powerpoint/2010/main" val="25535810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316F0-733B-E317-771A-EE2E4758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4319-3799-BD8A-658F-AE1A06F6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Bx correlation evolution over distance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C607D-EDA3-8FF3-8DE5-BD95AE8B22B7}"/>
              </a:ext>
            </a:extLst>
          </p:cNvPr>
          <p:cNvSpPr txBox="1"/>
          <p:nvPr/>
        </p:nvSpPr>
        <p:spPr>
          <a:xfrm>
            <a:off x="8440716" y="1000368"/>
            <a:ext cx="15670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CME #1Ejecta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81181-423A-1627-8875-FB4F5F0BC5BB}"/>
              </a:ext>
            </a:extLst>
          </p:cNvPr>
          <p:cNvSpPr txBox="1"/>
          <p:nvPr/>
        </p:nvSpPr>
        <p:spPr>
          <a:xfrm>
            <a:off x="2376551" y="1000368"/>
            <a:ext cx="16568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CME #1Sheath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D1264-3C71-E7B3-41AF-010927BF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36" y="5742215"/>
            <a:ext cx="63373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C75535-D961-F475-1554-181B6C22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810" y="1620831"/>
            <a:ext cx="6064167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7B0BA-4429-E47F-E795-DB2BF006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0831"/>
            <a:ext cx="6064167" cy="36576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2B63B0-FE08-84D4-EF15-7CD8D281ED41}"/>
              </a:ext>
            </a:extLst>
          </p:cNvPr>
          <p:cNvCxnSpPr/>
          <p:nvPr/>
        </p:nvCxnSpPr>
        <p:spPr>
          <a:xfrm>
            <a:off x="636649" y="2925365"/>
            <a:ext cx="1124373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4232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ED8A-D511-D6C3-F45D-27EECD7C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By correlation evolution over distance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08FAA-CCEB-FB33-A24D-44859CE1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418"/>
            <a:ext cx="6096000" cy="3704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75C5CA-366A-9CD0-2746-F3EF7899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39644"/>
            <a:ext cx="6064167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5FB462-6970-6691-C00D-FA5643104313}"/>
              </a:ext>
            </a:extLst>
          </p:cNvPr>
          <p:cNvSpPr txBox="1"/>
          <p:nvPr/>
        </p:nvSpPr>
        <p:spPr>
          <a:xfrm>
            <a:off x="8440716" y="1000368"/>
            <a:ext cx="15670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CME #1Ejecta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E42FB-A41E-14BB-1CAC-3239CD5D0E42}"/>
              </a:ext>
            </a:extLst>
          </p:cNvPr>
          <p:cNvSpPr txBox="1"/>
          <p:nvPr/>
        </p:nvSpPr>
        <p:spPr>
          <a:xfrm>
            <a:off x="2376551" y="1000368"/>
            <a:ext cx="16568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CME #1Sheath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1AFF57-91C5-DFE6-531B-AEE9F05F9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836" y="5742215"/>
            <a:ext cx="6337300" cy="533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03E790-96D2-5F2F-6F88-D65D458C186A}"/>
              </a:ext>
            </a:extLst>
          </p:cNvPr>
          <p:cNvCxnSpPr/>
          <p:nvPr/>
        </p:nvCxnSpPr>
        <p:spPr>
          <a:xfrm>
            <a:off x="660400" y="3114561"/>
            <a:ext cx="1124373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0201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23BF-63F8-F221-2E5A-59FAD766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CA163A-6AC2-4274-F2D3-0A36DCCD7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3" y="1600200"/>
            <a:ext cx="6064167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3A316-33DC-CEF6-F3D7-C1EFE3E5B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858" y="1600200"/>
            <a:ext cx="6027142" cy="3612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8B8FA-BCBF-742F-F723-101CE546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CME Ejecta Full versus Detrend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4882F-B739-A0DB-1BCC-5BEEA876715C}"/>
              </a:ext>
            </a:extLst>
          </p:cNvPr>
          <p:cNvSpPr txBox="1"/>
          <p:nvPr/>
        </p:nvSpPr>
        <p:spPr>
          <a:xfrm>
            <a:off x="8440716" y="1000368"/>
            <a:ext cx="25930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CME #1Ejecta - Detrend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8A002-8833-E301-6FA8-0411F27C4D47}"/>
              </a:ext>
            </a:extLst>
          </p:cNvPr>
          <p:cNvSpPr txBox="1"/>
          <p:nvPr/>
        </p:nvSpPr>
        <p:spPr>
          <a:xfrm>
            <a:off x="2376551" y="1000368"/>
            <a:ext cx="21441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/>
              <a:t>CME #1Ejecta - Full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CF693-657A-7E1C-3856-654D15E23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836" y="5742215"/>
            <a:ext cx="6337300" cy="533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7307D7-82CB-429A-2EB3-0740CFEE50E7}"/>
              </a:ext>
            </a:extLst>
          </p:cNvPr>
          <p:cNvCxnSpPr/>
          <p:nvPr/>
        </p:nvCxnSpPr>
        <p:spPr>
          <a:xfrm>
            <a:off x="660400" y="3090177"/>
            <a:ext cx="1124373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87619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D2ABF-91DF-C67D-787F-81C3C7959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7E4D-F06B-B6B6-E274-69C7EAD7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9D2EA-4533-A0CA-E175-821E475ED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401" y="1042587"/>
            <a:ext cx="11513627" cy="5238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u="sng" dirty="0"/>
              <a:t>Methodological</a:t>
            </a:r>
          </a:p>
          <a:p>
            <a:r>
              <a:rPr lang="en-US" b="0" dirty="0"/>
              <a:t>Use normal of shock (orientation) to calculate the scales and propagation of each CME environment.</a:t>
            </a:r>
          </a:p>
          <a:p>
            <a:r>
              <a:rPr lang="en-US" b="0" dirty="0"/>
              <a:t>Evaluate the effect of resampling</a:t>
            </a:r>
          </a:p>
          <a:p>
            <a:r>
              <a:rPr lang="en-US" b="0" dirty="0"/>
              <a:t>Evaluate Aditya’s Bx component calibration problem</a:t>
            </a:r>
          </a:p>
          <a:p>
            <a:r>
              <a:rPr lang="en-US" b="0" dirty="0"/>
              <a:t>Include the other 2 CMEs in the analysis to see if differences are consistent.</a:t>
            </a:r>
            <a:endParaRPr lang="en-US" b="0" u="sng" dirty="0"/>
          </a:p>
          <a:p>
            <a:pPr marL="0" indent="0">
              <a:buNone/>
            </a:pPr>
            <a:endParaRPr lang="en-US" b="0" u="sng" dirty="0"/>
          </a:p>
          <a:p>
            <a:pPr marL="0" indent="0">
              <a:buNone/>
            </a:pPr>
            <a:r>
              <a:rPr lang="en-US" b="0" u="sng" dirty="0"/>
              <a:t>Science:</a:t>
            </a:r>
            <a:endParaRPr lang="en-US" dirty="0"/>
          </a:p>
          <a:p>
            <a:pPr marL="0" indent="0">
              <a:buNone/>
            </a:pPr>
            <a:r>
              <a:rPr lang="en-US" b="0" dirty="0"/>
              <a:t>Revise up on literature Wing+ Borovsky+, </a:t>
            </a:r>
            <a:r>
              <a:rPr lang="en-US" b="0" dirty="0" err="1"/>
              <a:t>Lugaz</a:t>
            </a:r>
            <a:r>
              <a:rPr lang="en-US" b="0" dirty="0"/>
              <a:t>+ ,Owens+ and looking for suggestions by the team (if you know things mail them please)</a:t>
            </a:r>
          </a:p>
        </p:txBody>
      </p:sp>
    </p:spTree>
    <p:extLst>
      <p:ext uri="{BB962C8B-B14F-4D97-AF65-F5344CB8AC3E}">
        <p14:creationId xmlns:p14="http://schemas.microsoft.com/office/powerpoint/2010/main" val="32946562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1"/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26" name="Title 1"/>
          <p:cNvSpPr txBox="1">
            <a:spLocks noGrp="1"/>
          </p:cNvSpPr>
          <p:nvPr>
            <p:ph type="title"/>
          </p:nvPr>
        </p:nvSpPr>
        <p:spPr>
          <a:xfrm>
            <a:off x="199401" y="162726"/>
            <a:ext cx="11850170" cy="7620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Main Idea &amp; Synergy</a:t>
            </a:r>
            <a:endParaRPr dirty="0"/>
          </a:p>
        </p:txBody>
      </p:sp>
      <p:sp>
        <p:nvSpPr>
          <p:cNvPr id="12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99401" y="1042586"/>
            <a:ext cx="11850169" cy="523829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all 6-spacecraft around the Sun-Earth L1 point to compare and contrast the structure and spatiotemporal evolution of solar wind, and its transient processes.</a:t>
            </a:r>
          </a:p>
          <a:p>
            <a:pPr marL="0" indent="0"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plan</a:t>
            </a:r>
            <a:r>
              <a:rPr lang="en-US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companion papers one lead by Drew L. Turner and one by Savvas Raptis </a:t>
            </a:r>
          </a:p>
          <a:p>
            <a:pPr lvl="1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paper (Drew L. Turner)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tackles general solar wind and SIRs spatiotemporal evolution in terms of coherency and substructure</a:t>
            </a:r>
          </a:p>
          <a:p>
            <a:pPr lvl="1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paper (Savvas Raptis)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focuses on 2-3 CMEs and their different regions (i.e., shock, sheath, magnetic cloud etc.)</a:t>
            </a:r>
          </a:p>
          <a:p>
            <a:pPr lvl="2"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11-13 Nov 2025 | 19 Jan 2026 | 4-9 Feb 2026</a:t>
            </a:r>
          </a:p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efforts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Manuel Cuesta &amp;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Hameedullah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Farooki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lvl="1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Multiple science articles on a vital topic in heliophysics and space weather</a:t>
            </a:r>
          </a:p>
          <a:p>
            <a:pPr marL="457189" lvl="1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Consistent methodological framework, also applicable to all future related analysis efforts</a:t>
            </a:r>
          </a:p>
          <a:p>
            <a:pPr marL="457189" lvl="1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Initiate L1 constellation science with IMAP leading on data curation, availability, and science</a:t>
            </a:r>
          </a:p>
          <a:p>
            <a:pPr marL="457189" lvl="1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Support other members of science team on ongoing efforts to facilitate collaboration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1398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D2ABF-91DF-C67D-787F-81C3C7959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7E4D-F06B-B6B6-E274-69C7EAD7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IMAP Related Advertisements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9D2EA-4533-A0CA-E175-821E475ED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401" y="1042587"/>
            <a:ext cx="11513627" cy="52382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SHINE Workshop Session (2026): </a:t>
            </a:r>
          </a:p>
          <a:p>
            <a:pPr marL="0" indent="0" algn="ctr">
              <a:buNone/>
            </a:pPr>
            <a:r>
              <a:rPr lang="en-US" b="0" dirty="0"/>
              <a:t>Shock Waves and Energetic Particles Across the Heliosphere: Evolution of Structure and Processes from the Sun to the Outer Heliosphere</a:t>
            </a:r>
            <a:endParaRPr lang="en-US" sz="1600" b="0" dirty="0">
              <a:hlinkClick r:id="rId2"/>
            </a:endParaRPr>
          </a:p>
          <a:p>
            <a:pPr marL="0" indent="0" algn="ctr">
              <a:buNone/>
            </a:pPr>
            <a:r>
              <a:rPr lang="en-US" sz="1600" b="0" dirty="0"/>
              <a:t>June 29- July 2 | Madison, WI</a:t>
            </a:r>
          </a:p>
          <a:p>
            <a:pPr marL="0" indent="0" algn="ctr">
              <a:buNone/>
            </a:pPr>
            <a:endParaRPr lang="en-US" b="0" dirty="0"/>
          </a:p>
          <a:p>
            <a:pPr marL="0" indent="0" algn="ctr">
              <a:buNone/>
            </a:pPr>
            <a:r>
              <a:rPr lang="en-US" sz="1500" b="0" u="sng" dirty="0"/>
              <a:t>Organizers</a:t>
            </a:r>
            <a:r>
              <a:rPr lang="en-US" sz="1500" b="0" dirty="0"/>
              <a:t>: Parisa Mostafavi, Christina Cohen, Savvas Raptis</a:t>
            </a:r>
          </a:p>
          <a:p>
            <a:pPr marL="0" indent="0">
              <a:buNone/>
            </a:pPr>
            <a:endParaRPr lang="en-US" sz="1500" b="0" dirty="0"/>
          </a:p>
          <a:p>
            <a:pPr marL="0" indent="0" algn="ctr">
              <a:buNone/>
            </a:pPr>
            <a:r>
              <a:rPr lang="en-US" dirty="0"/>
              <a:t>GEM Focus Group (2025 – 2029):</a:t>
            </a:r>
          </a:p>
          <a:p>
            <a:pPr marL="0" indent="0" algn="ctr">
              <a:buNone/>
            </a:pPr>
            <a:r>
              <a:rPr lang="en-US" b="0" dirty="0"/>
              <a:t>Multiscale Dayside Transients and their Effect on Earth’s Magnetosphere (MDT)</a:t>
            </a:r>
            <a:br>
              <a:rPr lang="en-US" sz="1600" b="0" u="sng" dirty="0"/>
            </a:br>
            <a:r>
              <a:rPr lang="en-US" sz="1600" b="0" dirty="0"/>
              <a:t>July 12-17 | Portland, ME.</a:t>
            </a:r>
          </a:p>
          <a:p>
            <a:pPr marL="0" indent="0" algn="ctr">
              <a:buNone/>
            </a:pPr>
            <a:endParaRPr lang="en-US" sz="1500" b="0" u="sng" dirty="0"/>
          </a:p>
          <a:p>
            <a:pPr marL="0" indent="0" algn="ctr">
              <a:buNone/>
            </a:pPr>
            <a:r>
              <a:rPr lang="en-US" sz="1500" b="0" u="sng" dirty="0"/>
              <a:t>Leads</a:t>
            </a:r>
            <a:r>
              <a:rPr lang="en-US" sz="1500" b="0" dirty="0"/>
              <a:t>:  Savvas Raptis, Ivan </a:t>
            </a:r>
            <a:r>
              <a:rPr lang="en-US" sz="1500" b="0" dirty="0" err="1"/>
              <a:t>Vansko</a:t>
            </a:r>
            <a:r>
              <a:rPr lang="en-US" sz="1500" b="0" dirty="0"/>
              <a:t>, Imogen Gingell, Terry Z. Liu, Ying Zou, Yuxi Chen, Gonzalo </a:t>
            </a:r>
            <a:r>
              <a:rPr lang="en-US" sz="1500" b="0" dirty="0" err="1"/>
              <a:t>Cucho</a:t>
            </a:r>
            <a:r>
              <a:rPr lang="en-US" sz="1500" b="0" dirty="0"/>
              <a:t> Padin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124018-83FD-2E87-3A62-74032FAD71DD}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199401" y="3661733"/>
            <a:ext cx="115136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7976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43465-5D10-0AD6-085C-DC8445BF6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1">
            <a:extLst>
              <a:ext uri="{FF2B5EF4-FFF2-40B4-BE49-F238E27FC236}">
                <a16:creationId xmlns:a16="http://schemas.microsoft.com/office/drawing/2014/main" id="{1DF2A57B-D972-D201-9140-BFE296D693D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C379EE2C-5B82-F8B1-E818-080CF22CC8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5599" y="3133871"/>
            <a:ext cx="9520802" cy="5902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Appendix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8734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603D-994A-FDC9-E6DF-5621DD302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1">
            <a:extLst>
              <a:ext uri="{FF2B5EF4-FFF2-40B4-BE49-F238E27FC236}">
                <a16:creationId xmlns:a16="http://schemas.microsoft.com/office/drawing/2014/main" id="{59B11698-84B2-B9A9-B152-34EACD66B45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8985B698-F5B0-FA2A-3AC6-F3F3C840A0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401" y="162726"/>
            <a:ext cx="11850170" cy="7620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Cross Correlation &amp; Mutual information </a:t>
            </a:r>
            <a:r>
              <a:rPr lang="en-US" dirty="0" err="1"/>
              <a:t>wrt</a:t>
            </a:r>
            <a:r>
              <a:rPr lang="en-US" dirty="0"/>
              <a:t> IMAP</a:t>
            </a:r>
            <a:endParaRPr dirty="0"/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34DC7FAB-530B-DB5A-28C8-80F350591D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9402" y="1042586"/>
            <a:ext cx="3403769" cy="523829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Impressions: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correlation is naturally high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Aditya &amp; IMAP are almost at the same location.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Metrics can drop significantly in large distances (e.g., IMAP to Wind)</a:t>
            </a:r>
          </a:p>
          <a:p>
            <a:pPr marL="0" indent="0">
              <a:buNone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75519-D982-8688-6053-845CA17D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278" y="3572627"/>
            <a:ext cx="8300293" cy="270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EC287-EA13-E8B9-16D0-A19E9B1B8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164" y="898924"/>
            <a:ext cx="8194407" cy="267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962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1"/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11"/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135" name="Date Placeholder 3"/>
          <p:cNvSpPr txBox="1"/>
          <p:nvPr/>
        </p:nvSpPr>
        <p:spPr>
          <a:xfrm>
            <a:off x="10223941" y="6561626"/>
            <a:ext cx="1188721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2 August 2023</a:t>
            </a:r>
          </a:p>
        </p:txBody>
      </p:sp>
      <p:sp>
        <p:nvSpPr>
          <p:cNvPr id="136" name="Slide Number Placeholder 5"/>
          <p:cNvSpPr txBox="1"/>
          <p:nvPr/>
        </p:nvSpPr>
        <p:spPr>
          <a:xfrm>
            <a:off x="11571213" y="6561626"/>
            <a:ext cx="620787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0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pic>
        <p:nvPicPr>
          <p:cNvPr id="13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49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5D808-07D7-4343-A9B0-E01452137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1">
            <a:extLst>
              <a:ext uri="{FF2B5EF4-FFF2-40B4-BE49-F238E27FC236}">
                <a16:creationId xmlns:a16="http://schemas.microsoft.com/office/drawing/2014/main" id="{D58D1EE4-B268-6D68-E7EF-C1F75295619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A1B51C59-3C3B-C1B1-7CC2-6E5E8983EB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9401" y="1042586"/>
            <a:ext cx="11850169" cy="52382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”Our” community’s usual approaches:</a:t>
            </a:r>
          </a:p>
          <a:p>
            <a:pPr marL="0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Cross-correlation, maybe some non-linear methods (mutual information) or some coherency metric (e.g., cross-wavelet)</a:t>
            </a:r>
          </a:p>
          <a:p>
            <a:pPr marL="0" indent="0">
              <a:buNone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communities who deal with timeseries:</a:t>
            </a:r>
          </a:p>
          <a:p>
            <a:pPr marL="0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Time Warping (DTW), Predictability metrics (coefficient of determination, prediction efficiently etc.), Longest Common Subsequence (LCS), Fréchet Distance etc.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investigating what we can use, but let’s keep it simple for now (mostly correlations)</a:t>
            </a:r>
          </a:p>
          <a:p>
            <a:pPr marL="0" indent="0">
              <a:buNone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*See: </a:t>
            </a:r>
            <a:r>
              <a:rPr lang="en-US" sz="15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https://www.sktime.net/en/stable</a:t>
            </a:r>
            <a:r>
              <a:rPr lang="en-US" sz="1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5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http://tslearn.readthedocs.io</a:t>
            </a:r>
            <a:r>
              <a:rPr lang="en-US" sz="1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https://www.statsmodels.org/stable/</a:t>
            </a:r>
            <a:r>
              <a:rPr lang="en-US" sz="1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etc.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0BAC89-1C61-C847-9A17-B41904931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401" y="162726"/>
            <a:ext cx="11850170" cy="7620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First Thoughts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643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1AFE-7678-ED54-35CC-62C4018A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data and DTW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59216-B20D-C1EA-B422-5B4456B34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125"/>
          <a:stretch>
            <a:fillRect/>
          </a:stretch>
        </p:blipFill>
        <p:spPr>
          <a:xfrm>
            <a:off x="1426722" y="1546307"/>
            <a:ext cx="9067107" cy="37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41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5132-EE30-A830-CCDC-247231A51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1">
            <a:extLst>
              <a:ext uri="{FF2B5EF4-FFF2-40B4-BE49-F238E27FC236}">
                <a16:creationId xmlns:a16="http://schemas.microsoft.com/office/drawing/2014/main" id="{7DC64A13-193A-94B0-3309-E1F945AEEED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859D7167-AB20-58DA-4E7C-1670F7714B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5599" y="3133871"/>
            <a:ext cx="9520802" cy="59025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Demonstration of 2 challenges</a:t>
            </a:r>
            <a:br>
              <a:rPr lang="en-US" dirty="0"/>
            </a:br>
            <a:r>
              <a:rPr lang="en-US" dirty="0"/>
              <a:t>Using Toy Data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015AB9-4487-5D10-B4CC-F850B92C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518886"/>
            <a:ext cx="63500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50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D17CD-28D2-0349-16CA-102A3FD2F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1">
            <a:extLst>
              <a:ext uri="{FF2B5EF4-FFF2-40B4-BE49-F238E27FC236}">
                <a16:creationId xmlns:a16="http://schemas.microsoft.com/office/drawing/2014/main" id="{491FAF0E-6F08-B558-882D-482BF9E6BA0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4B5852B2-3B75-6B19-5057-190B45CD50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9401" y="1042586"/>
            <a:ext cx="11850169" cy="52382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Metrics like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assume independent data points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Calculate the 1/e  drop-off (e-folding time) to find when the plasma "</a:t>
            </a:r>
            <a:r>
              <a:rPr 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forgets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its previous state.</a:t>
            </a: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 of thumb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 be safe go ~2-3 times that, so 25-40mins in this toy example.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how far can we go?</a:t>
            </a:r>
          </a:p>
          <a:p>
            <a:pPr marL="0" indent="0">
              <a:buNone/>
            </a:pP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CEC0C0-6C24-9FC3-E121-17256FE143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401" y="162726"/>
            <a:ext cx="11850170" cy="762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Challenge 1 – Solar Wind "Memory" (Autocorrelation)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3A1F11-7650-327C-2685-E8120237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329" y="2073207"/>
            <a:ext cx="6307342" cy="35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944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BA45-2C39-BBF8-C0DA-41567F3C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 2 – The "Long interval" illusion (Non-Stationarity)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485C8-5686-0715-ECE4-FD3C36EC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337" y="795087"/>
            <a:ext cx="6587234" cy="215884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F8761-2F3B-1A7B-08D7-079D1D43F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402" y="1042587"/>
            <a:ext cx="5500167" cy="52382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Mixing two distinct regimes breaks </a:t>
            </a:r>
            <a:r>
              <a:rPr lang="en-US" b="0" dirty="0"/>
              <a:t>"</a:t>
            </a:r>
            <a:r>
              <a:rPr lang="en-US" dirty="0"/>
              <a:t>stationarity</a:t>
            </a:r>
            <a:r>
              <a:rPr lang="en-US" b="0" dirty="0"/>
              <a:t>.” </a:t>
            </a:r>
            <a:r>
              <a:rPr lang="en-US" b="0" i="1" dirty="0"/>
              <a:t>Macro-scale</a:t>
            </a:r>
            <a:r>
              <a:rPr lang="en-US" b="0" dirty="0"/>
              <a:t> variations wash out </a:t>
            </a:r>
            <a:r>
              <a:rPr lang="en-US" b="0" i="1" dirty="0"/>
              <a:t>micro-scale </a:t>
            </a:r>
            <a:r>
              <a:rPr lang="en-US" b="0" dirty="0"/>
              <a:t>differences in such metrics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u="sng" dirty="0"/>
              <a:t>Solution</a:t>
            </a:r>
            <a:r>
              <a:rPr lang="en-US" dirty="0"/>
              <a:t>: </a:t>
            </a:r>
          </a:p>
          <a:p>
            <a:pPr marL="0" indent="0" algn="ctr">
              <a:buNone/>
            </a:pPr>
            <a:r>
              <a:rPr lang="en-US" b="0" dirty="0"/>
              <a:t>Reasonable</a:t>
            </a:r>
            <a:r>
              <a:rPr lang="en-US" dirty="0"/>
              <a:t> batches </a:t>
            </a:r>
            <a:r>
              <a:rPr lang="en-US" b="0" dirty="0"/>
              <a:t>&amp;</a:t>
            </a:r>
            <a:r>
              <a:rPr lang="en-US" dirty="0"/>
              <a:t> distinct </a:t>
            </a:r>
            <a:r>
              <a:rPr lang="en-US" b="0" dirty="0"/>
              <a:t>plasma</a:t>
            </a:r>
            <a:r>
              <a:rPr lang="en-US" dirty="0"/>
              <a:t> environments</a:t>
            </a:r>
          </a:p>
          <a:p>
            <a:endParaRPr lang="en-US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0" dirty="0"/>
              <a:t>Pre-Shock Only</a:t>
            </a:r>
            <a:r>
              <a:rPr lang="en-US" b="0" dirty="0">
                <a:solidFill>
                  <a:srgbClr val="FF0000"/>
                </a:solidFill>
              </a:rPr>
              <a:t>: r = 0.267 </a:t>
            </a:r>
          </a:p>
          <a:p>
            <a:pPr marL="0" indent="0">
              <a:buNone/>
            </a:pPr>
            <a:r>
              <a:rPr lang="en-US" b="0" dirty="0"/>
              <a:t>Post-Shock Only: </a:t>
            </a:r>
            <a:r>
              <a:rPr lang="en-US" b="0" dirty="0">
                <a:solidFill>
                  <a:srgbClr val="FF0000"/>
                </a:solidFill>
              </a:rPr>
              <a:t>r = -0.076 </a:t>
            </a:r>
          </a:p>
          <a:p>
            <a:pPr marL="0" indent="0">
              <a:buNone/>
            </a:pPr>
            <a:r>
              <a:rPr lang="en-US" b="0" dirty="0"/>
              <a:t>Spanning the Shock: </a:t>
            </a:r>
            <a:r>
              <a:rPr lang="en-US" b="0" dirty="0">
                <a:solidFill>
                  <a:srgbClr val="00B050"/>
                </a:solidFill>
              </a:rPr>
              <a:t>r = 0.914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5941C-E5A0-2C2D-8146-F76000A8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20" y="3065713"/>
            <a:ext cx="5372100" cy="299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7D9C0F-F507-88EB-01E0-A5365AACABB8}"/>
              </a:ext>
            </a:extLst>
          </p:cNvPr>
          <p:cNvSpPr txBox="1"/>
          <p:nvPr/>
        </p:nvSpPr>
        <p:spPr>
          <a:xfrm>
            <a:off x="127973" y="6048088"/>
            <a:ext cx="998766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Community Reminder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if we mix different environments are result can be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Wingdings" pitchFamily="2" charset="2"/>
              </a:rPr>
              <a:t>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tatistically dubious </a:t>
            </a:r>
          </a:p>
        </p:txBody>
      </p:sp>
    </p:spTree>
    <p:extLst>
      <p:ext uri="{BB962C8B-B14F-4D97-AF65-F5344CB8AC3E}">
        <p14:creationId xmlns:p14="http://schemas.microsoft.com/office/powerpoint/2010/main" val="1877688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BE94-8908-1CE2-3327-F6FE34CE9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1">
            <a:extLst>
              <a:ext uri="{FF2B5EF4-FFF2-40B4-BE49-F238E27FC236}">
                <a16:creationId xmlns:a16="http://schemas.microsoft.com/office/drawing/2014/main" id="{2C173425-8A02-DA1F-8B2B-BE175A31D94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517AE3E-E5D8-482B-62C8-0CDAA19DBC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5599" y="567425"/>
            <a:ext cx="4760401" cy="59025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Real Data</a:t>
            </a:r>
            <a:br>
              <a:rPr lang="en-US" dirty="0"/>
            </a:br>
            <a:r>
              <a:rPr lang="en-US" dirty="0"/>
              <a:t>Nov 11-13 2025 CME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EBBFD-640F-7B9C-451B-23919E77D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" t="77798" r="52630"/>
          <a:stretch>
            <a:fillRect/>
          </a:stretch>
        </p:blipFill>
        <p:spPr>
          <a:xfrm>
            <a:off x="7150443" y="0"/>
            <a:ext cx="5041557" cy="231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0E379-E783-5B06-3B6A-38AE01905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1" y="1779027"/>
            <a:ext cx="7203776" cy="45115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AF3277-B1BB-818F-5243-84C6EF0310B7}"/>
              </a:ext>
            </a:extLst>
          </p:cNvPr>
          <p:cNvSpPr txBox="1">
            <a:spLocks/>
          </p:cNvSpPr>
          <p:nvPr/>
        </p:nvSpPr>
        <p:spPr>
          <a:xfrm>
            <a:off x="7729303" y="3007343"/>
            <a:ext cx="3937169" cy="523829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55253" marR="0" indent="-307578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087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/>
              <a:buChar char="▪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63303" marR="0" indent="-283766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/>
              <a:buChar char="o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20900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0D2A5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2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example because:</a:t>
            </a:r>
          </a:p>
          <a:p>
            <a:pPr marL="0" indent="0" hangingPunct="1">
              <a:buFont typeface="Arial"/>
              <a:buNone/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CMEs interacting with each other</a:t>
            </a:r>
          </a:p>
          <a:p>
            <a:pPr hangingPunct="1"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Geoeffective event</a:t>
            </a:r>
          </a:p>
          <a:p>
            <a:pPr hangingPunct="1"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200 Re transverse separation between 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A7373-C8DF-5487-47C3-53E9290A5DCE}"/>
              </a:ext>
            </a:extLst>
          </p:cNvPr>
          <p:cNvSpPr txBox="1"/>
          <p:nvPr/>
        </p:nvSpPr>
        <p:spPr>
          <a:xfrm>
            <a:off x="-1629076" y="0"/>
            <a:ext cx="609760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PRELIMINARY IMAP DATA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PLEASE DON’T SHARE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100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33099-9127-B422-C25F-FD3D7BF20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1">
            <a:extLst>
              <a:ext uri="{FF2B5EF4-FFF2-40B4-BE49-F238E27FC236}">
                <a16:creationId xmlns:a16="http://schemas.microsoft.com/office/drawing/2014/main" id="{517C3A6E-1B1D-F3BC-CBE8-DE097E7C298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99814" y="6503582"/>
            <a:ext cx="174772" cy="2269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D4E1223E-08D5-A0C1-522D-949469CE4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401" y="162726"/>
            <a:ext cx="11850170" cy="76200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November 11-13 Coronal Mass Ejection (CME)</a:t>
            </a:r>
            <a:endParaRPr dirty="0"/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427C30E8-D9E5-62AC-6E18-603884AFB4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9402" y="1042586"/>
            <a:ext cx="3937169" cy="52382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has the following postprocess steps:</a:t>
            </a:r>
          </a:p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Dead-time Calibration of Aditya </a:t>
            </a:r>
          </a:p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Resampling to common resolution (12 sec)</a:t>
            </a:r>
          </a:p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 Shock Finding. Based on |B|</a:t>
            </a:r>
          </a:p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 time alignment between all probes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IMAP</a:t>
            </a:r>
          </a:p>
          <a:p>
            <a:pPr marL="0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CDF product we have available already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0D58E-B965-52BC-65C2-D776953FC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71" y="726575"/>
            <a:ext cx="7772400" cy="5554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A99CC-94F1-3E59-3DF7-5A8E93483894}"/>
              </a:ext>
            </a:extLst>
          </p:cNvPr>
          <p:cNvSpPr txBox="1"/>
          <p:nvPr/>
        </p:nvSpPr>
        <p:spPr>
          <a:xfrm>
            <a:off x="-1629076" y="0"/>
            <a:ext cx="609760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PRELIMINARY IMAP DATA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PLEASE DON’T SHARE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181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L-PowerPoint-Theme_light">
  <a:themeElements>
    <a:clrScheme name="APL-PowerPoint-Theme_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3451"/>
      </a:accent1>
      <a:accent2>
        <a:srgbClr val="007ED3"/>
      </a:accent2>
      <a:accent3>
        <a:srgbClr val="74AA50"/>
      </a:accent3>
      <a:accent4>
        <a:srgbClr val="D2D755"/>
      </a:accent4>
      <a:accent5>
        <a:srgbClr val="EE7522"/>
      </a:accent5>
      <a:accent6>
        <a:srgbClr val="E03C30"/>
      </a:accent6>
      <a:hlink>
        <a:srgbClr val="0000FF"/>
      </a:hlink>
      <a:folHlink>
        <a:srgbClr val="FF00FF"/>
      </a:folHlink>
    </a:clrScheme>
    <a:fontScheme name="APL-PowerPoint-Theme_ligh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L-PowerPoint-Theme_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L-PowerPoint-Theme_light">
  <a:themeElements>
    <a:clrScheme name="APL-PowerPoint-Theme_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3451"/>
      </a:accent1>
      <a:accent2>
        <a:srgbClr val="007ED3"/>
      </a:accent2>
      <a:accent3>
        <a:srgbClr val="74AA50"/>
      </a:accent3>
      <a:accent4>
        <a:srgbClr val="D2D755"/>
      </a:accent4>
      <a:accent5>
        <a:srgbClr val="EE7522"/>
      </a:accent5>
      <a:accent6>
        <a:srgbClr val="E03C30"/>
      </a:accent6>
      <a:hlink>
        <a:srgbClr val="0000FF"/>
      </a:hlink>
      <a:folHlink>
        <a:srgbClr val="FF00FF"/>
      </a:folHlink>
    </a:clrScheme>
    <a:fontScheme name="APL-PowerPoint-Theme_ligh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L-PowerPoint-Theme_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rm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4052</TotalTime>
  <Words>1014</Words>
  <Application>Microsoft Macintosh PowerPoint</Application>
  <PresentationFormat>Widescreen</PresentationFormat>
  <Paragraphs>165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APL-PowerPoint-Theme_light</vt:lpstr>
      <vt:lpstr>On The Coherence &amp; Substructure of CMEs</vt:lpstr>
      <vt:lpstr>Main Idea &amp; Synergy</vt:lpstr>
      <vt:lpstr>First Thoughts</vt:lpstr>
      <vt:lpstr>Toy data and DTW</vt:lpstr>
      <vt:lpstr>Demonstration of 2 challenges Using Toy Data</vt:lpstr>
      <vt:lpstr>Challenge 1 – Solar Wind "Memory" (Autocorrelation)</vt:lpstr>
      <vt:lpstr>Challenge 2 – The "Long interval" illusion (Non-Stationarity) </vt:lpstr>
      <vt:lpstr>Real Data Nov 11-13 2025 CME</vt:lpstr>
      <vt:lpstr>November 11-13 Coronal Mass Ejection (CME)</vt:lpstr>
      <vt:lpstr>CME IP Shock Geometry Calculation</vt:lpstr>
      <vt:lpstr>The 2 Challenges With Real Data</vt:lpstr>
      <vt:lpstr>The Same Challenges on Real Data</vt:lpstr>
      <vt:lpstr>Results</vt:lpstr>
      <vt:lpstr>Autocorrelation results per region</vt:lpstr>
      <vt:lpstr>Visual reminder: |B| metrics batched vs 3 days</vt:lpstr>
      <vt:lpstr>Bx correlation evolution over distance</vt:lpstr>
      <vt:lpstr>By correlation evolution over distance</vt:lpstr>
      <vt:lpstr>CME Ejecta Full versus Detrend</vt:lpstr>
      <vt:lpstr>Some Next Steps</vt:lpstr>
      <vt:lpstr>IMAP Related Advertisements</vt:lpstr>
      <vt:lpstr>Appendix</vt:lpstr>
      <vt:lpstr>Cross Correlation &amp; Mutual information wrt IMAP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Turner, Lisa S.</dc:creator>
  <cp:lastModifiedBy>Raptis, Savvas</cp:lastModifiedBy>
  <cp:revision>226</cp:revision>
  <dcterms:modified xsi:type="dcterms:W3CDTF">2026-04-15T22:38:32Z</dcterms:modified>
</cp:coreProperties>
</file>