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51" r:id="rId5"/>
  </p:sldMasterIdLst>
  <p:notesMasterIdLst>
    <p:notesMasterId r:id="rId28"/>
  </p:notesMasterIdLst>
  <p:handoutMasterIdLst>
    <p:handoutMasterId r:id="rId29"/>
  </p:handoutMasterIdLst>
  <p:sldIdLst>
    <p:sldId id="365" r:id="rId6"/>
    <p:sldId id="1529" r:id="rId7"/>
    <p:sldId id="257" r:id="rId8"/>
    <p:sldId id="1560" r:id="rId9"/>
    <p:sldId id="843" r:id="rId10"/>
    <p:sldId id="1610" r:id="rId11"/>
    <p:sldId id="1623" r:id="rId12"/>
    <p:sldId id="1611" r:id="rId13"/>
    <p:sldId id="1597" r:id="rId14"/>
    <p:sldId id="1598" r:id="rId15"/>
    <p:sldId id="1599" r:id="rId16"/>
    <p:sldId id="1617" r:id="rId17"/>
    <p:sldId id="1602" r:id="rId18"/>
    <p:sldId id="1618" r:id="rId19"/>
    <p:sldId id="1619" r:id="rId20"/>
    <p:sldId id="1620" r:id="rId21"/>
    <p:sldId id="1607" r:id="rId22"/>
    <p:sldId id="1605" r:id="rId23"/>
    <p:sldId id="1606" r:id="rId24"/>
    <p:sldId id="1609" r:id="rId25"/>
    <p:sldId id="1603" r:id="rId26"/>
    <p:sldId id="1576" r:id="rId2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2F4D5D"/>
    <a:srgbClr val="FF3B3B"/>
    <a:srgbClr val="0005FF"/>
    <a:srgbClr val="7F7F7F"/>
    <a:srgbClr val="729EB0"/>
    <a:srgbClr val="DDDDDD"/>
    <a:srgbClr val="EAEAEA"/>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653960-F629-41DD-9591-305275A7A049}" v="194" dt="2023-02-20T13:40:05.1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89" autoAdjust="0"/>
    <p:restoredTop sz="94830" autoAdjust="0"/>
  </p:normalViewPr>
  <p:slideViewPr>
    <p:cSldViewPr snapToGrid="0" snapToObjects="1">
      <p:cViewPr varScale="1">
        <p:scale>
          <a:sx n="117" d="100"/>
          <a:sy n="117" d="100"/>
        </p:scale>
        <p:origin x="1384" y="176"/>
      </p:cViewPr>
      <p:guideLst/>
    </p:cSldViewPr>
  </p:slideViewPr>
  <p:outlineViewPr>
    <p:cViewPr>
      <p:scale>
        <a:sx n="33" d="100"/>
        <a:sy n="33" d="100"/>
      </p:scale>
      <p:origin x="0" y="-360"/>
    </p:cViewPr>
  </p:outlineViewPr>
  <p:notesTextViewPr>
    <p:cViewPr>
      <p:scale>
        <a:sx n="125" d="100"/>
        <a:sy n="125" d="100"/>
      </p:scale>
      <p:origin x="0" y="0"/>
    </p:cViewPr>
  </p:notesTextViewPr>
  <p:sorterViewPr>
    <p:cViewPr>
      <p:scale>
        <a:sx n="139" d="100"/>
        <a:sy n="139" d="100"/>
      </p:scale>
      <p:origin x="0" y="0"/>
    </p:cViewPr>
  </p:sorterViewPr>
  <p:notesViewPr>
    <p:cSldViewPr snapToGrid="0" snapToObjects="1">
      <p:cViewPr varScale="1">
        <p:scale>
          <a:sx n="126" d="100"/>
          <a:sy n="126" d="100"/>
        </p:scale>
        <p:origin x="4912"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591CCF-F6FD-734B-854A-5BC033593B1E}" type="datetimeFigureOut">
              <a:rPr lang="nl-NL" smtClean="0"/>
              <a:t>20-06-2026</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52A6D4-CD3D-5148-8B70-A84796F20135}" type="slidenum">
              <a:rPr lang="nl-NL" smtClean="0"/>
              <a:t>‹#›</a:t>
            </a:fld>
            <a:endParaRPr lang="nl-NL"/>
          </a:p>
        </p:txBody>
      </p:sp>
    </p:spTree>
    <p:extLst>
      <p:ext uri="{BB962C8B-B14F-4D97-AF65-F5344CB8AC3E}">
        <p14:creationId xmlns:p14="http://schemas.microsoft.com/office/powerpoint/2010/main" val="458916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C66214-DB21-4647-B5DA-0D17CA592867}" type="datetimeFigureOut">
              <a:rPr lang="nl-NL" smtClean="0"/>
              <a:t>20-06-2026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54E32A-327F-AF4B-8E1F-209FBF93D26D}" type="slidenum">
              <a:rPr lang="nl-NL" smtClean="0"/>
              <a:t>‹#›</a:t>
            </a:fld>
            <a:endParaRPr lang="nl-NL"/>
          </a:p>
        </p:txBody>
      </p:sp>
    </p:spTree>
    <p:extLst>
      <p:ext uri="{BB962C8B-B14F-4D97-AF65-F5344CB8AC3E}">
        <p14:creationId xmlns:p14="http://schemas.microsoft.com/office/powerpoint/2010/main" val="1464046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D5F0F0-3408-9F4A-9B24-898CD7F5D4E4}" type="slidenum">
              <a:rPr lang="en-US" smtClean="0"/>
              <a:t>1</a:t>
            </a:fld>
            <a:endParaRPr lang="en-US" dirty="0"/>
          </a:p>
        </p:txBody>
      </p:sp>
    </p:spTree>
    <p:extLst>
      <p:ext uri="{BB962C8B-B14F-4D97-AF65-F5344CB8AC3E}">
        <p14:creationId xmlns:p14="http://schemas.microsoft.com/office/powerpoint/2010/main" val="2732397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0A091-F92A-A8B3-7138-89CF969C4E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48E561-9F5F-3ACB-DFAE-ADAB1DCE31E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BFFC59-AF92-4B8C-4E48-55DFD30B61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EE38BE-1B6C-CDF8-0894-1C8E4AA8CB6C}"/>
              </a:ext>
            </a:extLst>
          </p:cNvPr>
          <p:cNvSpPr>
            <a:spLocks noGrp="1"/>
          </p:cNvSpPr>
          <p:nvPr>
            <p:ph type="sldNum" sz="quarter" idx="5"/>
          </p:nvPr>
        </p:nvSpPr>
        <p:spPr/>
        <p:txBody>
          <a:bodyPr/>
          <a:lstStyle/>
          <a:p>
            <a:fld id="{8954E32A-327F-AF4B-8E1F-209FBF93D26D}" type="slidenum">
              <a:rPr lang="nl-NL" smtClean="0"/>
              <a:t>12</a:t>
            </a:fld>
            <a:endParaRPr lang="nl-NL"/>
          </a:p>
        </p:txBody>
      </p:sp>
    </p:spTree>
    <p:extLst>
      <p:ext uri="{BB962C8B-B14F-4D97-AF65-F5344CB8AC3E}">
        <p14:creationId xmlns:p14="http://schemas.microsoft.com/office/powerpoint/2010/main" val="361508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the velocity is the flow speed that generates the motional electric field and controls acceleration efficiency.</a:t>
            </a:r>
          </a:p>
        </p:txBody>
      </p:sp>
      <p:sp>
        <p:nvSpPr>
          <p:cNvPr id="4" name="Slide Number Placeholder 3"/>
          <p:cNvSpPr>
            <a:spLocks noGrp="1"/>
          </p:cNvSpPr>
          <p:nvPr>
            <p:ph type="sldNum" sz="quarter" idx="5"/>
          </p:nvPr>
        </p:nvSpPr>
        <p:spPr/>
        <p:txBody>
          <a:bodyPr/>
          <a:lstStyle/>
          <a:p>
            <a:fld id="{8954E32A-327F-AF4B-8E1F-209FBF93D26D}" type="slidenum">
              <a:rPr lang="nl-NL" smtClean="0"/>
              <a:t>13</a:t>
            </a:fld>
            <a:endParaRPr lang="nl-NL"/>
          </a:p>
        </p:txBody>
      </p:sp>
    </p:spTree>
    <p:extLst>
      <p:ext uri="{BB962C8B-B14F-4D97-AF65-F5344CB8AC3E}">
        <p14:creationId xmlns:p14="http://schemas.microsoft.com/office/powerpoint/2010/main" val="4062513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solidFill>
                <a:srgbClr val="000000"/>
              </a:solidFill>
            </a:endParaRPr>
          </a:p>
        </p:txBody>
      </p:sp>
      <p:sp>
        <p:nvSpPr>
          <p:cNvPr id="4" name="Slide Number Placeholder 3"/>
          <p:cNvSpPr>
            <a:spLocks noGrp="1"/>
          </p:cNvSpPr>
          <p:nvPr>
            <p:ph type="sldNum" sz="quarter" idx="5"/>
          </p:nvPr>
        </p:nvSpPr>
        <p:spPr/>
        <p:txBody>
          <a:bodyPr/>
          <a:lstStyle/>
          <a:p>
            <a:fld id="{8954E32A-327F-AF4B-8E1F-209FBF93D26D}" type="slidenum">
              <a:rPr lang="nl-NL" smtClean="0"/>
              <a:t>14</a:t>
            </a:fld>
            <a:endParaRPr lang="nl-NL"/>
          </a:p>
        </p:txBody>
      </p:sp>
    </p:spTree>
    <p:extLst>
      <p:ext uri="{BB962C8B-B14F-4D97-AF65-F5344CB8AC3E}">
        <p14:creationId xmlns:p14="http://schemas.microsoft.com/office/powerpoint/2010/main" val="1318265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06C3F-F0E1-52F0-4732-C97F7A929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C6A9B-76CC-9B0D-DB47-A03B40FF6B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7521C2-7475-100A-FBF1-8FDFF0124058}"/>
              </a:ext>
            </a:extLst>
          </p:cNvPr>
          <p:cNvSpPr>
            <a:spLocks noGrp="1"/>
          </p:cNvSpPr>
          <p:nvPr>
            <p:ph type="body" idx="1"/>
          </p:nvPr>
        </p:nvSpPr>
        <p:spPr/>
        <p:txBody>
          <a:bodyPr/>
          <a:lstStyle/>
          <a:p>
            <a:endParaRPr lang="en-US" dirty="0">
              <a:solidFill>
                <a:srgbClr val="000000"/>
              </a:solidFill>
            </a:endParaRPr>
          </a:p>
        </p:txBody>
      </p:sp>
      <p:sp>
        <p:nvSpPr>
          <p:cNvPr id="4" name="Slide Number Placeholder 3">
            <a:extLst>
              <a:ext uri="{FF2B5EF4-FFF2-40B4-BE49-F238E27FC236}">
                <a16:creationId xmlns:a16="http://schemas.microsoft.com/office/drawing/2014/main" id="{28B61F43-B383-17E1-79E5-9A4D21EDBC47}"/>
              </a:ext>
            </a:extLst>
          </p:cNvPr>
          <p:cNvSpPr>
            <a:spLocks noGrp="1"/>
          </p:cNvSpPr>
          <p:nvPr>
            <p:ph type="sldNum" sz="quarter" idx="5"/>
          </p:nvPr>
        </p:nvSpPr>
        <p:spPr/>
        <p:txBody>
          <a:bodyPr/>
          <a:lstStyle/>
          <a:p>
            <a:fld id="{8954E32A-327F-AF4B-8E1F-209FBF93D26D}" type="slidenum">
              <a:rPr lang="nl-NL" smtClean="0"/>
              <a:t>15</a:t>
            </a:fld>
            <a:endParaRPr lang="nl-NL"/>
          </a:p>
        </p:txBody>
      </p:sp>
    </p:spTree>
    <p:extLst>
      <p:ext uri="{BB962C8B-B14F-4D97-AF65-F5344CB8AC3E}">
        <p14:creationId xmlns:p14="http://schemas.microsoft.com/office/powerpoint/2010/main" val="3464477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46A49-AE0A-415A-54B2-0CB8FE17E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1AB86-9700-D145-1F2B-A19D69F524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3EC41D-B82B-7E4E-3324-33CDE67E6D07}"/>
              </a:ext>
            </a:extLst>
          </p:cNvPr>
          <p:cNvSpPr>
            <a:spLocks noGrp="1"/>
          </p:cNvSpPr>
          <p:nvPr>
            <p:ph type="body" idx="1"/>
          </p:nvPr>
        </p:nvSpPr>
        <p:spPr/>
        <p:txBody>
          <a:bodyPr/>
          <a:lstStyle/>
          <a:p>
            <a:endParaRPr lang="en-US" dirty="0">
              <a:solidFill>
                <a:srgbClr val="000000"/>
              </a:solidFill>
            </a:endParaRPr>
          </a:p>
        </p:txBody>
      </p:sp>
      <p:sp>
        <p:nvSpPr>
          <p:cNvPr id="4" name="Slide Number Placeholder 3">
            <a:extLst>
              <a:ext uri="{FF2B5EF4-FFF2-40B4-BE49-F238E27FC236}">
                <a16:creationId xmlns:a16="http://schemas.microsoft.com/office/drawing/2014/main" id="{D5BC1CC1-0C10-21C5-F66B-7F13871B2B74}"/>
              </a:ext>
            </a:extLst>
          </p:cNvPr>
          <p:cNvSpPr>
            <a:spLocks noGrp="1"/>
          </p:cNvSpPr>
          <p:nvPr>
            <p:ph type="sldNum" sz="quarter" idx="5"/>
          </p:nvPr>
        </p:nvSpPr>
        <p:spPr/>
        <p:txBody>
          <a:bodyPr/>
          <a:lstStyle/>
          <a:p>
            <a:fld id="{8954E32A-327F-AF4B-8E1F-209FBF93D26D}" type="slidenum">
              <a:rPr lang="nl-NL" smtClean="0"/>
              <a:t>16</a:t>
            </a:fld>
            <a:endParaRPr lang="nl-NL"/>
          </a:p>
        </p:txBody>
      </p:sp>
    </p:spTree>
    <p:extLst>
      <p:ext uri="{BB962C8B-B14F-4D97-AF65-F5344CB8AC3E}">
        <p14:creationId xmlns:p14="http://schemas.microsoft.com/office/powerpoint/2010/main" val="1244869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17</a:t>
            </a:fld>
            <a:endParaRPr lang="nl-NL"/>
          </a:p>
        </p:txBody>
      </p:sp>
    </p:spTree>
    <p:extLst>
      <p:ext uri="{BB962C8B-B14F-4D97-AF65-F5344CB8AC3E}">
        <p14:creationId xmlns:p14="http://schemas.microsoft.com/office/powerpoint/2010/main" val="1128705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82389-03B9-F441-110E-6D4B8B9E3C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3D84A-EB94-C9E8-498C-A735BBE3C0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CA7359F-BF93-3DBE-EAA0-4C715470D769}"/>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51AD57CA-5505-665C-2432-C345428C1F6E}"/>
              </a:ext>
            </a:extLst>
          </p:cNvPr>
          <p:cNvSpPr>
            <a:spLocks noGrp="1"/>
          </p:cNvSpPr>
          <p:nvPr>
            <p:ph type="sldNum" sz="quarter" idx="10"/>
          </p:nvPr>
        </p:nvSpPr>
        <p:spPr/>
        <p:txBody>
          <a:bodyPr/>
          <a:lstStyle/>
          <a:p>
            <a:fld id="{8954E32A-327F-AF4B-8E1F-209FBF93D26D}" type="slidenum">
              <a:rPr lang="nl-NL" smtClean="0"/>
              <a:t>22</a:t>
            </a:fld>
            <a:endParaRPr lang="nl-NL"/>
          </a:p>
        </p:txBody>
      </p:sp>
    </p:spTree>
    <p:extLst>
      <p:ext uri="{BB962C8B-B14F-4D97-AF65-F5344CB8AC3E}">
        <p14:creationId xmlns:p14="http://schemas.microsoft.com/office/powerpoint/2010/main" val="3046519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8954E32A-327F-AF4B-8E1F-209FBF93D26D}" type="slidenum">
              <a:rPr lang="nl-NL" smtClean="0"/>
              <a:t>2</a:t>
            </a:fld>
            <a:endParaRPr lang="nl-NL"/>
          </a:p>
        </p:txBody>
      </p:sp>
    </p:spTree>
    <p:extLst>
      <p:ext uri="{BB962C8B-B14F-4D97-AF65-F5344CB8AC3E}">
        <p14:creationId xmlns:p14="http://schemas.microsoft.com/office/powerpoint/2010/main" val="104159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Mesoscale </a:t>
            </a:r>
            <a:r>
              <a:rPr lang="en-US" dirty="0">
                <a:sym typeface="Wingdings" pitchFamily="2" charset="2"/>
              </a:rPr>
              <a:t> Foreshock ions referring 1000th of kilometers. Relative to solar wind ions they can be still considered fluid scales</a:t>
            </a:r>
          </a:p>
          <a:p>
            <a:endParaRPr lang="en-US" dirty="0">
              <a:sym typeface="Wingdings" pitchFamily="2" charset="2"/>
            </a:endParaRPr>
          </a:p>
          <a:p>
            <a:r>
              <a:rPr lang="en-US" dirty="0">
                <a:sym typeface="Wingdings" pitchFamily="2" charset="2"/>
              </a:rPr>
              <a:t>Absolute scale of HFA/FB ~ FTEs reconnection </a:t>
            </a:r>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3</a:t>
            </a:fld>
            <a:endParaRPr lang="nl-NL"/>
          </a:p>
        </p:txBody>
      </p:sp>
    </p:spTree>
    <p:extLst>
      <p:ext uri="{BB962C8B-B14F-4D97-AF65-F5344CB8AC3E}">
        <p14:creationId xmlns:p14="http://schemas.microsoft.com/office/powerpoint/2010/main" val="4198007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Lynn </a:t>
            </a:r>
            <a:r>
              <a:rPr lang="en-US" dirty="0" err="1"/>
              <a:t>Wilsson</a:t>
            </a:r>
            <a:r>
              <a:rPr lang="en-US" dirty="0"/>
              <a:t>: Shock Drift Acceleration up to 300 KeV, non local acceleration that can then get even further accelerated at the shock</a:t>
            </a:r>
          </a:p>
          <a:p>
            <a:endParaRPr lang="en-US" dirty="0"/>
          </a:p>
          <a:p>
            <a:r>
              <a:rPr lang="en-US" dirty="0"/>
              <a:t>Terry Liu : </a:t>
            </a:r>
            <a:r>
              <a:rPr lang="en-US" dirty="0" err="1"/>
              <a:t>Betatron</a:t>
            </a:r>
            <a:r>
              <a:rPr lang="en-US" dirty="0"/>
              <a:t> acceleration on Foreshock transients = Making </a:t>
            </a:r>
            <a:r>
              <a:rPr lang="en-US" dirty="0" err="1"/>
              <a:t>Qpar</a:t>
            </a:r>
            <a:r>
              <a:rPr lang="en-US" dirty="0"/>
              <a:t> shock more effective in accelerating particles</a:t>
            </a:r>
          </a:p>
        </p:txBody>
      </p:sp>
      <p:sp>
        <p:nvSpPr>
          <p:cNvPr id="4" name="Slide Number Placeholder 3"/>
          <p:cNvSpPr>
            <a:spLocks noGrp="1"/>
          </p:cNvSpPr>
          <p:nvPr>
            <p:ph type="sldNum" sz="quarter" idx="5"/>
          </p:nvPr>
        </p:nvSpPr>
        <p:spPr/>
        <p:txBody>
          <a:bodyPr/>
          <a:lstStyle/>
          <a:p>
            <a:fld id="{8954E32A-327F-AF4B-8E1F-209FBF93D26D}" type="slidenum">
              <a:rPr lang="nl-NL" smtClean="0"/>
              <a:t>5</a:t>
            </a:fld>
            <a:endParaRPr lang="nl-NL"/>
          </a:p>
        </p:txBody>
      </p:sp>
    </p:spTree>
    <p:extLst>
      <p:ext uri="{BB962C8B-B14F-4D97-AF65-F5344CB8AC3E}">
        <p14:creationId xmlns:p14="http://schemas.microsoft.com/office/powerpoint/2010/main" val="3105022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9255B-D484-A387-ADC7-A14E73BE4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0525E-399D-4B81-5492-40672F4C08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CE38BD2-D21E-517C-20B9-256E70C881F7}"/>
              </a:ext>
            </a:extLst>
          </p:cNvPr>
          <p:cNvSpPr>
            <a:spLocks noGrp="1"/>
          </p:cNvSpPr>
          <p:nvPr>
            <p:ph type="body" idx="1"/>
          </p:nvPr>
        </p:nvSpPr>
        <p:spPr/>
        <p:txBody>
          <a:bodyPr/>
          <a:lstStyle/>
          <a:p>
            <a:r>
              <a:rPr lang="en-US" dirty="0">
                <a:solidFill>
                  <a:srgbClr val="000000"/>
                </a:solidFill>
              </a:rPr>
              <a:t>5 mins</a:t>
            </a:r>
          </a:p>
        </p:txBody>
      </p:sp>
      <p:sp>
        <p:nvSpPr>
          <p:cNvPr id="4" name="Slide Number Placeholder 3">
            <a:extLst>
              <a:ext uri="{FF2B5EF4-FFF2-40B4-BE49-F238E27FC236}">
                <a16:creationId xmlns:a16="http://schemas.microsoft.com/office/drawing/2014/main" id="{0A6154D4-28A6-F47C-A006-84E4423F3028}"/>
              </a:ext>
            </a:extLst>
          </p:cNvPr>
          <p:cNvSpPr>
            <a:spLocks noGrp="1"/>
          </p:cNvSpPr>
          <p:nvPr>
            <p:ph type="sldNum" sz="quarter" idx="5"/>
          </p:nvPr>
        </p:nvSpPr>
        <p:spPr/>
        <p:txBody>
          <a:bodyPr/>
          <a:lstStyle/>
          <a:p>
            <a:fld id="{8954E32A-327F-AF4B-8E1F-209FBF93D26D}" type="slidenum">
              <a:rPr lang="nl-NL" smtClean="0"/>
              <a:t>7</a:t>
            </a:fld>
            <a:endParaRPr lang="nl-NL"/>
          </a:p>
        </p:txBody>
      </p:sp>
    </p:spTree>
    <p:extLst>
      <p:ext uri="{BB962C8B-B14F-4D97-AF65-F5344CB8AC3E}">
        <p14:creationId xmlns:p14="http://schemas.microsoft.com/office/powerpoint/2010/main" val="884358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52A93-8DFE-A262-12F8-3B53CED9C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ABCDD-7847-19D5-318F-66F009294D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6E56A9-59E7-DCAF-BF7F-F52E7E038F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17CEDB-724F-76CC-AB47-6B7AFCD0ECB0}"/>
              </a:ext>
            </a:extLst>
          </p:cNvPr>
          <p:cNvSpPr>
            <a:spLocks noGrp="1"/>
          </p:cNvSpPr>
          <p:nvPr>
            <p:ph type="sldNum" sz="quarter" idx="5"/>
          </p:nvPr>
        </p:nvSpPr>
        <p:spPr/>
        <p:txBody>
          <a:bodyPr/>
          <a:lstStyle/>
          <a:p>
            <a:fld id="{8954E32A-327F-AF4B-8E1F-209FBF93D26D}" type="slidenum">
              <a:rPr lang="nl-NL" smtClean="0"/>
              <a:t>8</a:t>
            </a:fld>
            <a:endParaRPr lang="nl-NL"/>
          </a:p>
        </p:txBody>
      </p:sp>
    </p:spTree>
    <p:extLst>
      <p:ext uri="{BB962C8B-B14F-4D97-AF65-F5344CB8AC3E}">
        <p14:creationId xmlns:p14="http://schemas.microsoft.com/office/powerpoint/2010/main" val="3593126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03220-3A11-8BDB-7EA1-A3A55ED03D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4438F2-72C7-26E1-FDEB-631F415161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58203C-C97C-3C29-6BB2-5C532814F3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B02B91-73B7-24D7-4FA2-22F435FA0ADA}"/>
              </a:ext>
            </a:extLst>
          </p:cNvPr>
          <p:cNvSpPr>
            <a:spLocks noGrp="1"/>
          </p:cNvSpPr>
          <p:nvPr>
            <p:ph type="sldNum" sz="quarter" idx="5"/>
          </p:nvPr>
        </p:nvSpPr>
        <p:spPr/>
        <p:txBody>
          <a:bodyPr/>
          <a:lstStyle/>
          <a:p>
            <a:fld id="{8954E32A-327F-AF4B-8E1F-209FBF93D26D}" type="slidenum">
              <a:rPr lang="nl-NL" smtClean="0"/>
              <a:t>9</a:t>
            </a:fld>
            <a:endParaRPr lang="nl-NL"/>
          </a:p>
        </p:txBody>
      </p:sp>
    </p:spTree>
    <p:extLst>
      <p:ext uri="{BB962C8B-B14F-4D97-AF65-F5344CB8AC3E}">
        <p14:creationId xmlns:p14="http://schemas.microsoft.com/office/powerpoint/2010/main" val="3249655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632D2-66C8-6F8A-B010-5BB50A740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390A5-B98A-E94D-6258-266F82C7BD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E5D827-FC0C-2DC1-E3C5-AC483E94CD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60887C-D7DA-0BD5-BF69-B12198A42DA4}"/>
              </a:ext>
            </a:extLst>
          </p:cNvPr>
          <p:cNvSpPr>
            <a:spLocks noGrp="1"/>
          </p:cNvSpPr>
          <p:nvPr>
            <p:ph type="sldNum" sz="quarter" idx="5"/>
          </p:nvPr>
        </p:nvSpPr>
        <p:spPr/>
        <p:txBody>
          <a:bodyPr/>
          <a:lstStyle/>
          <a:p>
            <a:fld id="{8954E32A-327F-AF4B-8E1F-209FBF93D26D}" type="slidenum">
              <a:rPr lang="nl-NL" smtClean="0"/>
              <a:t>10</a:t>
            </a:fld>
            <a:endParaRPr lang="nl-NL"/>
          </a:p>
        </p:txBody>
      </p:sp>
    </p:spTree>
    <p:extLst>
      <p:ext uri="{BB962C8B-B14F-4D97-AF65-F5344CB8AC3E}">
        <p14:creationId xmlns:p14="http://schemas.microsoft.com/office/powerpoint/2010/main" val="2341594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54E32A-327F-AF4B-8E1F-209FBF93D26D}" type="slidenum">
              <a:rPr lang="nl-NL" smtClean="0"/>
              <a:t>11</a:t>
            </a:fld>
            <a:endParaRPr lang="nl-NL"/>
          </a:p>
        </p:txBody>
      </p:sp>
    </p:spTree>
    <p:extLst>
      <p:ext uri="{BB962C8B-B14F-4D97-AF65-F5344CB8AC3E}">
        <p14:creationId xmlns:p14="http://schemas.microsoft.com/office/powerpoint/2010/main" val="2517499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hthoek 6"/>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10" name="Rechthoek 9"/>
          <p:cNvSpPr/>
          <p:nvPr userDrawn="1"/>
        </p:nvSpPr>
        <p:spPr>
          <a:xfrm>
            <a:off x="0" y="648000"/>
            <a:ext cx="12193200" cy="621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endParaRPr lang="nl-BE"/>
          </a:p>
        </p:txBody>
      </p:sp>
      <p:sp>
        <p:nvSpPr>
          <p:cNvPr id="8" name="Rechthoek 7"/>
          <p:cNvSpPr/>
          <p:nvPr userDrawn="1"/>
        </p:nvSpPr>
        <p:spPr>
          <a:xfrm>
            <a:off x="0" y="0"/>
            <a:ext cx="12193200" cy="5104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2" name="Titel 1"/>
          <p:cNvSpPr>
            <a:spLocks noGrp="1"/>
          </p:cNvSpPr>
          <p:nvPr>
            <p:ph type="ctrTitle"/>
          </p:nvPr>
        </p:nvSpPr>
        <p:spPr>
          <a:xfrm>
            <a:off x="575999" y="1080000"/>
            <a:ext cx="6096524" cy="4024798"/>
          </a:xfrm>
        </p:spPr>
        <p:txBody>
          <a:bodyPr anchor="ctr" anchorCtr="0">
            <a:normAutofit/>
          </a:bodyPr>
          <a:lstStyle>
            <a:lvl1pPr algn="l">
              <a:defRPr sz="4000" baseline="0">
                <a:solidFill>
                  <a:schemeClr val="bg1"/>
                </a:solidFill>
              </a:defRPr>
            </a:lvl1pPr>
          </a:lstStyle>
          <a:p>
            <a:r>
              <a:rPr lang="en-US" dirty="0"/>
              <a:t>Click to edit Master title style</a:t>
            </a:r>
            <a:endParaRPr lang="nl-NL" dirty="0"/>
          </a:p>
        </p:txBody>
      </p:sp>
      <p:sp>
        <p:nvSpPr>
          <p:cNvPr id="3" name="Ondertitel 2"/>
          <p:cNvSpPr>
            <a:spLocks noGrp="1"/>
          </p:cNvSpPr>
          <p:nvPr>
            <p:ph type="subTitle" idx="1"/>
          </p:nvPr>
        </p:nvSpPr>
        <p:spPr>
          <a:xfrm>
            <a:off x="575999" y="5392801"/>
            <a:ext cx="6096524" cy="730188"/>
          </a:xfrm>
        </p:spPr>
        <p:txBody>
          <a:bodyPr lIns="0" tIns="0" rIns="0" bIns="0"/>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NL" dirty="0"/>
          </a:p>
        </p:txBody>
      </p:sp>
      <p:sp>
        <p:nvSpPr>
          <p:cNvPr id="5" name="Picture Placeholder 4"/>
          <p:cNvSpPr>
            <a:spLocks noGrp="1"/>
          </p:cNvSpPr>
          <p:nvPr>
            <p:ph type="pic" sz="quarter" idx="10"/>
          </p:nvPr>
        </p:nvSpPr>
        <p:spPr>
          <a:xfrm>
            <a:off x="7248525" y="1654175"/>
            <a:ext cx="4368673" cy="4468813"/>
          </a:xfrm>
        </p:spPr>
        <p:txBody>
          <a:bodyPr/>
          <a:lstStyle/>
          <a:p>
            <a:r>
              <a:rPr lang="en-US"/>
              <a:t>Click icon to add picture</a:t>
            </a:r>
            <a:endParaRPr lang="nl-NL"/>
          </a:p>
        </p:txBody>
      </p:sp>
    </p:spTree>
    <p:extLst>
      <p:ext uri="{BB962C8B-B14F-4D97-AF65-F5344CB8AC3E}">
        <p14:creationId xmlns:p14="http://schemas.microsoft.com/office/powerpoint/2010/main" val="1128617704"/>
      </p:ext>
    </p:extLst>
  </p:cSld>
  <p:clrMapOvr>
    <a:masterClrMapping/>
  </p:clrMapOvr>
  <p:extLst>
    <p:ext uri="{DCECCB84-F9BA-43D5-87BE-67443E8EF086}">
      <p15:sldGuideLst xmlns:p15="http://schemas.microsoft.com/office/powerpoint/2012/main">
        <p15:guide id="1" orient="horz" pos="1026">
          <p15:clr>
            <a:srgbClr val="FBAE40"/>
          </p15:clr>
        </p15:guide>
        <p15:guide id="2" pos="4203">
          <p15:clr>
            <a:srgbClr val="FBAE40"/>
          </p15:clr>
        </p15:guide>
        <p15:guide id="3" orient="horz" pos="39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576000" y="812775"/>
            <a:ext cx="11041200" cy="5790288"/>
          </a:xfrm>
        </p:spPr>
        <p:txBody>
          <a:bodyPr/>
          <a:lstStyle>
            <a:lvl1pPr>
              <a:defRPr lang="en-US" dirty="0" smtClean="0">
                <a:solidFill>
                  <a:srgbClr val="000000"/>
                </a:solidFill>
              </a:defRPr>
            </a:lvl1pPr>
            <a:lvl2pPr>
              <a:defRPr lang="en-US" dirty="0" smtClean="0">
                <a:solidFill>
                  <a:srgbClr val="000000"/>
                </a:solidFill>
              </a:defRPr>
            </a:lvl2pPr>
            <a:lvl3pPr>
              <a:defRPr lang="en-US" dirty="0" smtClean="0">
                <a:solidFill>
                  <a:srgbClr val="000000"/>
                </a:solidFill>
              </a:defRPr>
            </a:lvl3pPr>
            <a:lvl4pPr>
              <a:defRPr lang="en-US" dirty="0" smtClean="0">
                <a:solidFill>
                  <a:srgbClr val="000000"/>
                </a:solidFill>
              </a:defRPr>
            </a:lvl4pPr>
            <a:lvl5pPr>
              <a:defRPr lang="nl-NL" dirty="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7" name="Title 6"/>
          <p:cNvSpPr>
            <a:spLocks noGrp="1"/>
          </p:cNvSpPr>
          <p:nvPr>
            <p:ph type="title"/>
          </p:nvPr>
        </p:nvSpPr>
        <p:spPr>
          <a:xfrm>
            <a:off x="575400" y="46165"/>
            <a:ext cx="11041200" cy="742924"/>
          </a:xfrm>
        </p:spPr>
        <p:txBody>
          <a:bodyPr>
            <a:normAutofit/>
          </a:bodyPr>
          <a:lstStyle>
            <a:lvl1pPr>
              <a:defRPr sz="3200">
                <a:solidFill>
                  <a:srgbClr val="000000"/>
                </a:solidFill>
              </a:defRPr>
            </a:lvl1pPr>
          </a:lstStyle>
          <a:p>
            <a:r>
              <a:rPr lang="en-US" dirty="0"/>
              <a:t>Click to edit Master title style</a:t>
            </a:r>
            <a:endParaRPr lang="nl-NL" dirty="0"/>
          </a:p>
        </p:txBody>
      </p:sp>
      <p:sp>
        <p:nvSpPr>
          <p:cNvPr id="8" name="Tijdelijke aanduiding voor datum 3"/>
          <p:cNvSpPr txBox="1">
            <a:spLocks/>
          </p:cNvSpPr>
          <p:nvPr userDrawn="1"/>
        </p:nvSpPr>
        <p:spPr>
          <a:xfrm>
            <a:off x="0" y="6628375"/>
            <a:ext cx="12192000" cy="231250"/>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baseline="0" dirty="0">
                <a:solidFill>
                  <a:srgbClr val="5F5F5F"/>
                </a:solidFill>
                <a:effectLst/>
              </a:rPr>
              <a:t>Savvas Raptis – Shocks, Transients &amp; Acceleration</a:t>
            </a:r>
            <a:endParaRPr lang="nl-NL" sz="1300" dirty="0">
              <a:solidFill>
                <a:srgbClr val="5F5F5F"/>
              </a:solidFill>
              <a:effectLst/>
            </a:endParaRPr>
          </a:p>
        </p:txBody>
      </p:sp>
      <p:sp>
        <p:nvSpPr>
          <p:cNvPr id="2" name="TextBox 1"/>
          <p:cNvSpPr txBox="1"/>
          <p:nvPr userDrawn="1"/>
        </p:nvSpPr>
        <p:spPr>
          <a:xfrm>
            <a:off x="177421" y="6349334"/>
            <a:ext cx="184731" cy="369332"/>
          </a:xfrm>
          <a:prstGeom prst="rect">
            <a:avLst/>
          </a:prstGeom>
          <a:noFill/>
        </p:spPr>
        <p:txBody>
          <a:bodyPr wrap="none" rtlCol="0">
            <a:spAutoFit/>
          </a:bodyPr>
          <a:lstStyle/>
          <a:p>
            <a:endParaRPr lang="en-US" dirty="0"/>
          </a:p>
        </p:txBody>
      </p:sp>
      <p:sp>
        <p:nvSpPr>
          <p:cNvPr id="9" name="Tijdelijke aanduiding voor datum 3"/>
          <p:cNvSpPr txBox="1">
            <a:spLocks/>
          </p:cNvSpPr>
          <p:nvPr userDrawn="1"/>
        </p:nvSpPr>
        <p:spPr>
          <a:xfrm>
            <a:off x="8313020" y="6628374"/>
            <a:ext cx="3840480" cy="231253"/>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00" dirty="0">
                <a:solidFill>
                  <a:srgbClr val="5F5F5F"/>
                </a:solidFill>
              </a:rPr>
              <a:t> MMS SWT Meeting |</a:t>
            </a:r>
            <a:r>
              <a:rPr lang="en-US" sz="1300" baseline="0" dirty="0">
                <a:solidFill>
                  <a:srgbClr val="5F5F5F"/>
                </a:solidFill>
              </a:rPr>
              <a:t> 23 Jun 26</a:t>
            </a:r>
            <a:endParaRPr lang="nl-NL" sz="1300" dirty="0">
              <a:solidFill>
                <a:srgbClr val="5F5F5F"/>
              </a:solidFill>
            </a:endParaRPr>
          </a:p>
        </p:txBody>
      </p:sp>
      <p:sp>
        <p:nvSpPr>
          <p:cNvPr id="11" name="Tijdelijke aanduiding voor datum 3"/>
          <p:cNvSpPr txBox="1">
            <a:spLocks/>
          </p:cNvSpPr>
          <p:nvPr userDrawn="1"/>
        </p:nvSpPr>
        <p:spPr>
          <a:xfrm>
            <a:off x="38500" y="6638591"/>
            <a:ext cx="3840480" cy="210819"/>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CA71291-1C34-4771-A37E-677F2182E258}" type="slidenum">
              <a:rPr lang="en-US" sz="1300" smtClean="0">
                <a:solidFill>
                  <a:srgbClr val="5F5F5F"/>
                </a:solidFill>
              </a:rPr>
              <a:pPr/>
              <a:t>‹#›</a:t>
            </a:fld>
            <a:endParaRPr lang="en-US" sz="1300" dirty="0">
              <a:solidFill>
                <a:srgbClr val="5F5F5F"/>
              </a:solidFill>
            </a:endParaRPr>
          </a:p>
        </p:txBody>
      </p:sp>
      <p:cxnSp>
        <p:nvCxnSpPr>
          <p:cNvPr id="6" name="Straight Connector 5"/>
          <p:cNvCxnSpPr/>
          <p:nvPr userDrawn="1"/>
        </p:nvCxnSpPr>
        <p:spPr>
          <a:xfrm>
            <a:off x="0" y="6626748"/>
            <a:ext cx="12192000" cy="0"/>
          </a:xfrm>
          <a:prstGeom prst="line">
            <a:avLst/>
          </a:prstGeom>
          <a:ln w="9525">
            <a:solidFill>
              <a:schemeClr val="bg1">
                <a:lumMod val="65000"/>
              </a:schemeClr>
            </a:solidFill>
            <a:prstDash val="solid"/>
          </a:ln>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218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1 Light">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667"/>
            <a:ext cx="12189624" cy="6856664"/>
          </a:xfrm>
          <a:prstGeom prst="rect">
            <a:avLst/>
          </a:prstGeom>
        </p:spPr>
      </p:pic>
      <p:sp>
        <p:nvSpPr>
          <p:cNvPr id="2" name="Title 1"/>
          <p:cNvSpPr>
            <a:spLocks noGrp="1"/>
          </p:cNvSpPr>
          <p:nvPr>
            <p:ph type="ctrTitle" hasCustomPrompt="1"/>
          </p:nvPr>
        </p:nvSpPr>
        <p:spPr>
          <a:xfrm>
            <a:off x="685800" y="2324100"/>
            <a:ext cx="9144000" cy="1572399"/>
          </a:xfrm>
        </p:spPr>
        <p:txBody>
          <a:bodyPr anchor="b">
            <a:normAutofit/>
          </a:bodyPr>
          <a:lstStyle>
            <a:lvl1pPr algn="l">
              <a:defRPr sz="4000"/>
            </a:lvl1pPr>
          </a:lstStyle>
          <a:p>
            <a:r>
              <a:rPr lang="en-US" dirty="0"/>
              <a:t>Click to add title</a:t>
            </a:r>
          </a:p>
        </p:txBody>
      </p:sp>
      <p:sp>
        <p:nvSpPr>
          <p:cNvPr id="3" name="Subtitle 2"/>
          <p:cNvSpPr>
            <a:spLocks noGrp="1"/>
          </p:cNvSpPr>
          <p:nvPr>
            <p:ph type="subTitle" idx="1" hasCustomPrompt="1"/>
          </p:nvPr>
        </p:nvSpPr>
        <p:spPr>
          <a:xfrm>
            <a:off x="685800" y="4038600"/>
            <a:ext cx="9144000" cy="838200"/>
          </a:xfrm>
        </p:spPr>
        <p:txBody>
          <a:bodyPr lIns="0" tIns="0" rIns="0" bIns="0"/>
          <a:lstStyle>
            <a:lvl1pPr marL="0" indent="0" algn="l">
              <a:buNone/>
              <a:defRPr sz="24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2" name="Text Placeholder 11"/>
          <p:cNvSpPr>
            <a:spLocks noGrp="1"/>
          </p:cNvSpPr>
          <p:nvPr>
            <p:ph type="body" sz="quarter" idx="13" hasCustomPrompt="1"/>
          </p:nvPr>
        </p:nvSpPr>
        <p:spPr>
          <a:xfrm>
            <a:off x="685800" y="4876800"/>
            <a:ext cx="5410200" cy="1333500"/>
          </a:xfrm>
        </p:spPr>
        <p:txBody>
          <a:bodyPr lIns="0" tIns="0" rIns="0" bIns="0">
            <a:normAutofit/>
          </a:bodyPr>
          <a:lstStyle>
            <a:lvl1pPr marL="0" indent="0">
              <a:lnSpc>
                <a:spcPct val="100000"/>
              </a:lnSpc>
              <a:spcBef>
                <a:spcPts val="0"/>
              </a:spcBef>
              <a:buNone/>
              <a:defRPr sz="14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br>
              <a:rPr lang="en-US" dirty="0"/>
            </a:br>
            <a:r>
              <a:rPr lang="en-US" dirty="0"/>
              <a:t>Title</a:t>
            </a:r>
            <a:br>
              <a:rPr lang="en-US" dirty="0"/>
            </a:br>
            <a:r>
              <a:rPr lang="en-US" dirty="0"/>
              <a:t>Contact information</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009" y="95382"/>
            <a:ext cx="3178301" cy="1309907"/>
          </a:xfrm>
          <a:prstGeom prst="rect">
            <a:avLst/>
          </a:prstGeom>
        </p:spPr>
      </p:pic>
    </p:spTree>
    <p:extLst>
      <p:ext uri="{BB962C8B-B14F-4D97-AF65-F5344CB8AC3E}">
        <p14:creationId xmlns:p14="http://schemas.microsoft.com/office/powerpoint/2010/main" val="229482081"/>
      </p:ext>
    </p:extLst>
  </p:cSld>
  <p:clrMapOvr>
    <a:masterClrMapping/>
  </p:clrMapOvr>
  <p:extLst>
    <p:ext uri="{DCECCB84-F9BA-43D5-87BE-67443E8EF086}">
      <p15:sldGuideLst xmlns:p15="http://schemas.microsoft.com/office/powerpoint/2012/main">
        <p15:guide id="5" pos="43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hthoek 6"/>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10" name="Rechthoek 9"/>
          <p:cNvSpPr/>
          <p:nvPr userDrawn="1"/>
        </p:nvSpPr>
        <p:spPr>
          <a:xfrm>
            <a:off x="0" y="648000"/>
            <a:ext cx="12193200" cy="621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endParaRPr lang="nl-BE"/>
          </a:p>
        </p:txBody>
      </p:sp>
      <p:sp>
        <p:nvSpPr>
          <p:cNvPr id="8" name="Rechthoek 7"/>
          <p:cNvSpPr/>
          <p:nvPr userDrawn="1"/>
        </p:nvSpPr>
        <p:spPr>
          <a:xfrm>
            <a:off x="0" y="0"/>
            <a:ext cx="12193200" cy="5104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2" name="Titel 1"/>
          <p:cNvSpPr>
            <a:spLocks noGrp="1"/>
          </p:cNvSpPr>
          <p:nvPr>
            <p:ph type="ctrTitle"/>
          </p:nvPr>
        </p:nvSpPr>
        <p:spPr>
          <a:xfrm>
            <a:off x="575999" y="1080000"/>
            <a:ext cx="6096524" cy="4024798"/>
          </a:xfrm>
        </p:spPr>
        <p:txBody>
          <a:bodyPr anchor="ctr" anchorCtr="0">
            <a:normAutofit/>
          </a:bodyPr>
          <a:lstStyle>
            <a:lvl1pPr algn="l">
              <a:defRPr sz="4000" baseline="0">
                <a:solidFill>
                  <a:schemeClr val="bg1"/>
                </a:solidFill>
              </a:defRPr>
            </a:lvl1pPr>
          </a:lstStyle>
          <a:p>
            <a:r>
              <a:rPr lang="en-US" dirty="0"/>
              <a:t>Click to edit Master title style</a:t>
            </a:r>
            <a:endParaRPr lang="nl-NL" dirty="0"/>
          </a:p>
        </p:txBody>
      </p:sp>
      <p:sp>
        <p:nvSpPr>
          <p:cNvPr id="3" name="Ondertitel 2"/>
          <p:cNvSpPr>
            <a:spLocks noGrp="1"/>
          </p:cNvSpPr>
          <p:nvPr>
            <p:ph type="subTitle" idx="1"/>
          </p:nvPr>
        </p:nvSpPr>
        <p:spPr>
          <a:xfrm>
            <a:off x="575999" y="5392801"/>
            <a:ext cx="6096524" cy="730188"/>
          </a:xfrm>
        </p:spPr>
        <p:txBody>
          <a:bodyPr lIns="0" tIns="0" rIns="0" bIns="0"/>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NL" dirty="0"/>
          </a:p>
        </p:txBody>
      </p:sp>
      <p:sp>
        <p:nvSpPr>
          <p:cNvPr id="5" name="Picture Placeholder 4"/>
          <p:cNvSpPr>
            <a:spLocks noGrp="1"/>
          </p:cNvSpPr>
          <p:nvPr>
            <p:ph type="pic" sz="quarter" idx="10"/>
          </p:nvPr>
        </p:nvSpPr>
        <p:spPr>
          <a:xfrm>
            <a:off x="7248525" y="1654175"/>
            <a:ext cx="4368673" cy="4468813"/>
          </a:xfrm>
        </p:spPr>
        <p:txBody>
          <a:bodyPr/>
          <a:lstStyle/>
          <a:p>
            <a:r>
              <a:rPr lang="en-US"/>
              <a:t>Click icon to add picture</a:t>
            </a:r>
            <a:endParaRPr lang="nl-NL"/>
          </a:p>
        </p:txBody>
      </p:sp>
    </p:spTree>
    <p:extLst>
      <p:ext uri="{BB962C8B-B14F-4D97-AF65-F5344CB8AC3E}">
        <p14:creationId xmlns:p14="http://schemas.microsoft.com/office/powerpoint/2010/main" val="929812690"/>
      </p:ext>
    </p:extLst>
  </p:cSld>
  <p:clrMapOvr>
    <a:masterClrMapping/>
  </p:clrMapOvr>
  <p:extLst>
    <p:ext uri="{DCECCB84-F9BA-43D5-87BE-67443E8EF086}">
      <p15:sldGuideLst xmlns:p15="http://schemas.microsoft.com/office/powerpoint/2012/main">
        <p15:guide id="1" orient="horz" pos="1026">
          <p15:clr>
            <a:srgbClr val="FBAE40"/>
          </p15:clr>
        </p15:guide>
        <p15:guide id="2" pos="4203">
          <p15:clr>
            <a:srgbClr val="FBAE40"/>
          </p15:clr>
        </p15:guide>
        <p15:guide id="3" orient="horz" pos="397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576000" y="812775"/>
            <a:ext cx="11041200" cy="5790288"/>
          </a:xfrm>
        </p:spPr>
        <p:txBody>
          <a:bodyPr/>
          <a:lstStyle>
            <a:lvl1pPr>
              <a:defRPr lang="en-US" dirty="0" smtClean="0">
                <a:solidFill>
                  <a:srgbClr val="000000"/>
                </a:solidFill>
              </a:defRPr>
            </a:lvl1pPr>
            <a:lvl2pPr>
              <a:defRPr lang="en-US" dirty="0" smtClean="0">
                <a:solidFill>
                  <a:srgbClr val="000000"/>
                </a:solidFill>
              </a:defRPr>
            </a:lvl2pPr>
            <a:lvl3pPr>
              <a:defRPr lang="en-US" dirty="0" smtClean="0">
                <a:solidFill>
                  <a:srgbClr val="000000"/>
                </a:solidFill>
              </a:defRPr>
            </a:lvl3pPr>
            <a:lvl4pPr>
              <a:defRPr lang="en-US" dirty="0" smtClean="0">
                <a:solidFill>
                  <a:srgbClr val="000000"/>
                </a:solidFill>
              </a:defRPr>
            </a:lvl4pPr>
            <a:lvl5pPr>
              <a:defRPr lang="nl-NL" dirty="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7" name="Title 6"/>
          <p:cNvSpPr>
            <a:spLocks noGrp="1"/>
          </p:cNvSpPr>
          <p:nvPr>
            <p:ph type="title"/>
          </p:nvPr>
        </p:nvSpPr>
        <p:spPr>
          <a:xfrm>
            <a:off x="575400" y="46165"/>
            <a:ext cx="11041200" cy="742924"/>
          </a:xfrm>
        </p:spPr>
        <p:txBody>
          <a:bodyPr>
            <a:normAutofit/>
          </a:bodyPr>
          <a:lstStyle>
            <a:lvl1pPr>
              <a:defRPr sz="3200">
                <a:solidFill>
                  <a:srgbClr val="000000"/>
                </a:solidFill>
              </a:defRPr>
            </a:lvl1pPr>
          </a:lstStyle>
          <a:p>
            <a:r>
              <a:rPr lang="en-US" dirty="0"/>
              <a:t>Click to edit Master title style</a:t>
            </a:r>
            <a:endParaRPr lang="nl-NL" dirty="0"/>
          </a:p>
        </p:txBody>
      </p:sp>
      <p:sp>
        <p:nvSpPr>
          <p:cNvPr id="8" name="Tijdelijke aanduiding voor datum 3"/>
          <p:cNvSpPr txBox="1">
            <a:spLocks/>
          </p:cNvSpPr>
          <p:nvPr userDrawn="1"/>
        </p:nvSpPr>
        <p:spPr>
          <a:xfrm>
            <a:off x="0" y="6628375"/>
            <a:ext cx="12192000" cy="231250"/>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dirty="0">
                <a:solidFill>
                  <a:srgbClr val="5F5F5F"/>
                </a:solidFill>
                <a:effectLst/>
              </a:rPr>
              <a:t>Savvas</a:t>
            </a:r>
            <a:r>
              <a:rPr lang="en-US" sz="1300" baseline="0" dirty="0">
                <a:solidFill>
                  <a:srgbClr val="5F5F5F"/>
                </a:solidFill>
                <a:effectLst/>
              </a:rPr>
              <a:t> Raptis – Foreshock &amp; </a:t>
            </a:r>
            <a:r>
              <a:rPr lang="en-US" sz="1300" baseline="0" dirty="0" err="1">
                <a:solidFill>
                  <a:srgbClr val="5F5F5F"/>
                </a:solidFill>
                <a:effectLst/>
              </a:rPr>
              <a:t>Magnetosheath</a:t>
            </a:r>
            <a:r>
              <a:rPr lang="en-US" sz="1300" baseline="0" dirty="0">
                <a:solidFill>
                  <a:srgbClr val="5F5F5F"/>
                </a:solidFill>
                <a:effectLst/>
              </a:rPr>
              <a:t> Transients</a:t>
            </a:r>
            <a:endParaRPr lang="nl-NL" sz="1300" dirty="0">
              <a:solidFill>
                <a:srgbClr val="5F5F5F"/>
              </a:solidFill>
              <a:effectLst/>
            </a:endParaRPr>
          </a:p>
        </p:txBody>
      </p:sp>
      <p:sp>
        <p:nvSpPr>
          <p:cNvPr id="2" name="TextBox 1"/>
          <p:cNvSpPr txBox="1"/>
          <p:nvPr userDrawn="1"/>
        </p:nvSpPr>
        <p:spPr>
          <a:xfrm>
            <a:off x="177421" y="6349334"/>
            <a:ext cx="184731" cy="369332"/>
          </a:xfrm>
          <a:prstGeom prst="rect">
            <a:avLst/>
          </a:prstGeom>
          <a:noFill/>
        </p:spPr>
        <p:txBody>
          <a:bodyPr wrap="none" rtlCol="0">
            <a:spAutoFit/>
          </a:bodyPr>
          <a:lstStyle/>
          <a:p>
            <a:endParaRPr lang="en-US" dirty="0"/>
          </a:p>
        </p:txBody>
      </p:sp>
      <p:sp>
        <p:nvSpPr>
          <p:cNvPr id="9" name="Tijdelijke aanduiding voor datum 3"/>
          <p:cNvSpPr txBox="1">
            <a:spLocks/>
          </p:cNvSpPr>
          <p:nvPr userDrawn="1"/>
        </p:nvSpPr>
        <p:spPr>
          <a:xfrm>
            <a:off x="8313020" y="6628374"/>
            <a:ext cx="3840480" cy="231253"/>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00" dirty="0">
                <a:solidFill>
                  <a:srgbClr val="5F5F5F"/>
                </a:solidFill>
              </a:rPr>
              <a:t>Solar/</a:t>
            </a:r>
            <a:r>
              <a:rPr lang="en-US" sz="1300" dirty="0" err="1">
                <a:solidFill>
                  <a:srgbClr val="5F5F5F"/>
                </a:solidFill>
              </a:rPr>
              <a:t>Helio</a:t>
            </a:r>
            <a:r>
              <a:rPr lang="en-US" sz="1300" dirty="0">
                <a:solidFill>
                  <a:srgbClr val="5F5F5F"/>
                </a:solidFill>
              </a:rPr>
              <a:t> SRP meeting 2023  |</a:t>
            </a:r>
            <a:r>
              <a:rPr lang="en-US" sz="1300" baseline="0" dirty="0">
                <a:solidFill>
                  <a:srgbClr val="5F5F5F"/>
                </a:solidFill>
              </a:rPr>
              <a:t> 01 Nov 23</a:t>
            </a:r>
            <a:endParaRPr lang="nl-NL" sz="1300" dirty="0">
              <a:solidFill>
                <a:srgbClr val="5F5F5F"/>
              </a:solidFill>
            </a:endParaRPr>
          </a:p>
        </p:txBody>
      </p:sp>
      <p:sp>
        <p:nvSpPr>
          <p:cNvPr id="11" name="Tijdelijke aanduiding voor datum 3"/>
          <p:cNvSpPr txBox="1">
            <a:spLocks/>
          </p:cNvSpPr>
          <p:nvPr userDrawn="1"/>
        </p:nvSpPr>
        <p:spPr>
          <a:xfrm>
            <a:off x="38500" y="6638591"/>
            <a:ext cx="3840480" cy="210819"/>
          </a:xfrm>
          <a:prstGeom prst="rect">
            <a:avLst/>
          </a:prstGeom>
        </p:spPr>
        <p:txBody>
          <a:bodyPr vert="horz" lIns="0" tIns="0" rIns="0" bIns="0" rtlCol="0" anchor="ctr"/>
          <a:lstStyle>
            <a:defPPr>
              <a:defRPr lang="nl-NL"/>
            </a:defPPr>
            <a:lvl1pPr marL="0" algn="l" defTabSz="914400" rtl="0" eaLnBrk="1" latinLnBrk="0" hangingPunct="1">
              <a:defRPr sz="1000" kern="1200" baseline="0">
                <a:solidFill>
                  <a:schemeClr val="bg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CA71291-1C34-4771-A37E-677F2182E258}" type="slidenum">
              <a:rPr lang="en-US" sz="1300" smtClean="0">
                <a:solidFill>
                  <a:srgbClr val="5F5F5F"/>
                </a:solidFill>
              </a:rPr>
              <a:pPr/>
              <a:t>‹#›</a:t>
            </a:fld>
            <a:endParaRPr lang="en-US" sz="1300" dirty="0">
              <a:solidFill>
                <a:srgbClr val="5F5F5F"/>
              </a:solidFill>
            </a:endParaRPr>
          </a:p>
        </p:txBody>
      </p:sp>
      <p:cxnSp>
        <p:nvCxnSpPr>
          <p:cNvPr id="6" name="Straight Connector 5"/>
          <p:cNvCxnSpPr/>
          <p:nvPr userDrawn="1"/>
        </p:nvCxnSpPr>
        <p:spPr>
          <a:xfrm>
            <a:off x="0" y="6626748"/>
            <a:ext cx="12192000" cy="0"/>
          </a:xfrm>
          <a:prstGeom prst="line">
            <a:avLst/>
          </a:prstGeom>
          <a:ln w="9525">
            <a:solidFill>
              <a:schemeClr val="bg1">
                <a:lumMod val="65000"/>
              </a:schemeClr>
            </a:solidFill>
            <a:prstDash val="solid"/>
          </a:ln>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15450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76000" y="207036"/>
            <a:ext cx="11041200" cy="1152000"/>
          </a:xfrm>
          <a:prstGeom prst="rect">
            <a:avLst/>
          </a:prstGeom>
        </p:spPr>
        <p:txBody>
          <a:bodyPr vert="horz" lIns="0" tIns="0" rIns="0" bIns="0" rtlCol="0" anchor="ctr" anchorCtr="0">
            <a:normAutofit/>
          </a:bodyPr>
          <a:lstStyle/>
          <a:p>
            <a:r>
              <a:rPr lang="nl-NL" dirty="0"/>
              <a:t>Titelstijl van model bewerken</a:t>
            </a:r>
          </a:p>
        </p:txBody>
      </p:sp>
      <p:sp>
        <p:nvSpPr>
          <p:cNvPr id="3" name="Tijdelijke aanduiding voor tekst 2"/>
          <p:cNvSpPr>
            <a:spLocks noGrp="1"/>
          </p:cNvSpPr>
          <p:nvPr>
            <p:ph type="body" idx="1"/>
          </p:nvPr>
        </p:nvSpPr>
        <p:spPr>
          <a:xfrm>
            <a:off x="576000" y="1656000"/>
            <a:ext cx="11041200" cy="4464000"/>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1440000" y="6210000"/>
            <a:ext cx="720000" cy="648000"/>
          </a:xfrm>
          <a:prstGeom prst="rect">
            <a:avLst/>
          </a:prstGeom>
        </p:spPr>
        <p:txBody>
          <a:bodyPr vert="horz" lIns="0" tIns="0" rIns="0" bIns="0" rtlCol="0" anchor="ctr"/>
          <a:lstStyle>
            <a:lvl1pPr algn="l">
              <a:defRPr sz="1000" baseline="0">
                <a:solidFill>
                  <a:srgbClr val="000000"/>
                </a:solidFill>
                <a:latin typeface="Arial" charset="0"/>
              </a:defRPr>
            </a:lvl1pPr>
          </a:lstStyle>
          <a:p>
            <a:fld id="{07099480-D11A-4789-80EE-022E820CF635}" type="datetime1">
              <a:rPr lang="nl-BE" smtClean="0"/>
              <a:pPr/>
              <a:t>20/06/2026</a:t>
            </a:fld>
            <a:endParaRPr lang="nl-NL" dirty="0"/>
          </a:p>
        </p:txBody>
      </p:sp>
      <p:sp>
        <p:nvSpPr>
          <p:cNvPr id="5" name="Tijdelijke aanduiding voor voettekst 4"/>
          <p:cNvSpPr>
            <a:spLocks noGrp="1"/>
          </p:cNvSpPr>
          <p:nvPr>
            <p:ph type="ftr" sz="quarter" idx="3"/>
          </p:nvPr>
        </p:nvSpPr>
        <p:spPr>
          <a:xfrm>
            <a:off x="6033600" y="6210000"/>
            <a:ext cx="4993200" cy="648000"/>
          </a:xfrm>
          <a:prstGeom prst="rect">
            <a:avLst/>
          </a:prstGeom>
        </p:spPr>
        <p:txBody>
          <a:bodyPr vert="horz" lIns="0" tIns="0" rIns="180000" bIns="0" rtlCol="0" anchor="ctr"/>
          <a:lstStyle>
            <a:lvl1pPr algn="r">
              <a:defRPr lang="en-US" dirty="0" smtClean="0">
                <a:solidFill>
                  <a:srgbClr val="000000"/>
                </a:solidFill>
              </a:defRPr>
            </a:lvl1pPr>
          </a:lstStyle>
          <a:p>
            <a:endParaRPr lang="sv-SE" dirty="0"/>
          </a:p>
        </p:txBody>
      </p:sp>
    </p:spTree>
    <p:extLst>
      <p:ext uri="{BB962C8B-B14F-4D97-AF65-F5344CB8AC3E}">
        <p14:creationId xmlns:p14="http://schemas.microsoft.com/office/powerpoint/2010/main" val="46375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Lst>
  <p:hf sldNum="0" hdr="0" dt="0"/>
  <p:txStyles>
    <p:titleStyle>
      <a:lvl1pPr algn="l" defTabSz="914400" rtl="0" eaLnBrk="1" latinLnBrk="0" hangingPunct="1">
        <a:lnSpc>
          <a:spcPct val="100000"/>
        </a:lnSpc>
        <a:spcBef>
          <a:spcPct val="0"/>
        </a:spcBef>
        <a:buNone/>
        <a:defRPr sz="4000" kern="1200" baseline="0">
          <a:solidFill>
            <a:srgbClr val="000000"/>
          </a:solidFill>
          <a:latin typeface="Arial" charset="0"/>
          <a:ea typeface="+mj-ea"/>
          <a:cs typeface="+mj-cs"/>
        </a:defRPr>
      </a:lvl1pPr>
    </p:titleStyle>
    <p:bodyStyle>
      <a:lvl1pPr marL="228600" indent="-228600" algn="l" defTabSz="914400" rtl="0" eaLnBrk="1" latinLnBrk="0" hangingPunct="1">
        <a:lnSpc>
          <a:spcPct val="100000"/>
        </a:lnSpc>
        <a:spcBef>
          <a:spcPts val="1000"/>
        </a:spcBef>
        <a:buFont typeface="Arial"/>
        <a:buChar char="•"/>
        <a:defRPr sz="2400" kern="1200" baseline="0">
          <a:solidFill>
            <a:srgbClr val="000000"/>
          </a:solidFill>
          <a:latin typeface="Arial" charset="0"/>
          <a:ea typeface="+mn-ea"/>
          <a:cs typeface="+mn-cs"/>
        </a:defRPr>
      </a:lvl1pPr>
      <a:lvl2pPr marL="685800" indent="-228600" algn="l" defTabSz="914400" rtl="0" eaLnBrk="1" latinLnBrk="0" hangingPunct="1">
        <a:lnSpc>
          <a:spcPct val="100000"/>
        </a:lnSpc>
        <a:spcBef>
          <a:spcPts val="500"/>
        </a:spcBef>
        <a:buFont typeface="Arial"/>
        <a:buChar char="•"/>
        <a:defRPr sz="2400" kern="1200" baseline="0">
          <a:solidFill>
            <a:srgbClr val="000000"/>
          </a:solidFill>
          <a:latin typeface="Arial" charset="0"/>
          <a:ea typeface="+mn-ea"/>
          <a:cs typeface="+mn-cs"/>
        </a:defRPr>
      </a:lvl2pPr>
      <a:lvl3pPr marL="1143000" indent="-228600" algn="l" defTabSz="914400" rtl="0" eaLnBrk="1" latinLnBrk="0" hangingPunct="1">
        <a:lnSpc>
          <a:spcPct val="100000"/>
        </a:lnSpc>
        <a:spcBef>
          <a:spcPts val="500"/>
        </a:spcBef>
        <a:buFont typeface="Arial"/>
        <a:buChar char="•"/>
        <a:defRPr sz="2000" kern="1200" baseline="0">
          <a:solidFill>
            <a:srgbClr val="000000"/>
          </a:solidFill>
          <a:latin typeface="Arial" charset="0"/>
          <a:ea typeface="+mn-ea"/>
          <a:cs typeface="+mn-cs"/>
        </a:defRPr>
      </a:lvl3pPr>
      <a:lvl4pPr marL="16002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4pPr>
      <a:lvl5pPr marL="20574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2" userDrawn="1">
          <p15:clr>
            <a:srgbClr val="F26B43"/>
          </p15:clr>
        </p15:guide>
        <p15:guide id="2" pos="7319" userDrawn="1">
          <p15:clr>
            <a:srgbClr val="F26B43"/>
          </p15:clr>
        </p15:guide>
        <p15:guide id="3" orient="horz" pos="3857" userDrawn="1">
          <p15:clr>
            <a:srgbClr val="F26B43"/>
          </p15:clr>
        </p15:guide>
        <p15:guide id="4" pos="36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76000" y="207036"/>
            <a:ext cx="11041200" cy="1152000"/>
          </a:xfrm>
          <a:prstGeom prst="rect">
            <a:avLst/>
          </a:prstGeom>
        </p:spPr>
        <p:txBody>
          <a:bodyPr vert="horz" lIns="0" tIns="0" rIns="0" bIns="0" rtlCol="0" anchor="ctr" anchorCtr="0">
            <a:normAutofit/>
          </a:bodyPr>
          <a:lstStyle/>
          <a:p>
            <a:r>
              <a:rPr lang="nl-NL" dirty="0"/>
              <a:t>Titelstijl van model bewerken</a:t>
            </a:r>
          </a:p>
        </p:txBody>
      </p:sp>
      <p:sp>
        <p:nvSpPr>
          <p:cNvPr id="3" name="Tijdelijke aanduiding voor tekst 2"/>
          <p:cNvSpPr>
            <a:spLocks noGrp="1"/>
          </p:cNvSpPr>
          <p:nvPr>
            <p:ph type="body" idx="1"/>
          </p:nvPr>
        </p:nvSpPr>
        <p:spPr>
          <a:xfrm>
            <a:off x="576000" y="1656000"/>
            <a:ext cx="11041200" cy="4464000"/>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1440000" y="6210000"/>
            <a:ext cx="720000" cy="648000"/>
          </a:xfrm>
          <a:prstGeom prst="rect">
            <a:avLst/>
          </a:prstGeom>
        </p:spPr>
        <p:txBody>
          <a:bodyPr vert="horz" lIns="0" tIns="0" rIns="0" bIns="0" rtlCol="0" anchor="ctr"/>
          <a:lstStyle>
            <a:lvl1pPr algn="l">
              <a:defRPr sz="1000" baseline="0">
                <a:solidFill>
                  <a:srgbClr val="000000"/>
                </a:solidFill>
                <a:latin typeface="Arial" charset="0"/>
              </a:defRPr>
            </a:lvl1pPr>
          </a:lstStyle>
          <a:p>
            <a:fld id="{07099480-D11A-4789-80EE-022E820CF635}" type="datetime1">
              <a:rPr lang="nl-BE" smtClean="0"/>
              <a:pPr/>
              <a:t>20/06/2026</a:t>
            </a:fld>
            <a:endParaRPr lang="nl-NL" dirty="0"/>
          </a:p>
        </p:txBody>
      </p:sp>
      <p:sp>
        <p:nvSpPr>
          <p:cNvPr id="5" name="Tijdelijke aanduiding voor voettekst 4"/>
          <p:cNvSpPr>
            <a:spLocks noGrp="1"/>
          </p:cNvSpPr>
          <p:nvPr>
            <p:ph type="ftr" sz="quarter" idx="3"/>
          </p:nvPr>
        </p:nvSpPr>
        <p:spPr>
          <a:xfrm>
            <a:off x="6033600" y="6210000"/>
            <a:ext cx="4993200" cy="648000"/>
          </a:xfrm>
          <a:prstGeom prst="rect">
            <a:avLst/>
          </a:prstGeom>
        </p:spPr>
        <p:txBody>
          <a:bodyPr vert="horz" lIns="0" tIns="0" rIns="180000" bIns="0" rtlCol="0" anchor="ctr"/>
          <a:lstStyle>
            <a:lvl1pPr algn="r">
              <a:defRPr lang="en-US" dirty="0" smtClean="0">
                <a:solidFill>
                  <a:srgbClr val="000000"/>
                </a:solidFill>
              </a:defRPr>
            </a:lvl1pPr>
          </a:lstStyle>
          <a:p>
            <a:endParaRPr lang="sv-SE" dirty="0"/>
          </a:p>
        </p:txBody>
      </p:sp>
    </p:spTree>
    <p:extLst>
      <p:ext uri="{BB962C8B-B14F-4D97-AF65-F5344CB8AC3E}">
        <p14:creationId xmlns:p14="http://schemas.microsoft.com/office/powerpoint/2010/main" val="4242466921"/>
      </p:ext>
    </p:extLst>
  </p:cSld>
  <p:clrMap bg1="lt1" tx1="dk1" bg2="lt2" tx2="dk2" accent1="accent1" accent2="accent2" accent3="accent3" accent4="accent4" accent5="accent5" accent6="accent6" hlink="hlink" folHlink="folHlink"/>
  <p:sldLayoutIdLst>
    <p:sldLayoutId id="2147483652" r:id="rId1"/>
    <p:sldLayoutId id="2147483653" r:id="rId2"/>
  </p:sldLayoutIdLst>
  <p:hf sldNum="0" hdr="0" dt="0"/>
  <p:txStyles>
    <p:titleStyle>
      <a:lvl1pPr algn="l" defTabSz="914400" rtl="0" eaLnBrk="1" latinLnBrk="0" hangingPunct="1">
        <a:lnSpc>
          <a:spcPct val="100000"/>
        </a:lnSpc>
        <a:spcBef>
          <a:spcPct val="0"/>
        </a:spcBef>
        <a:buNone/>
        <a:defRPr sz="4000" kern="1200" baseline="0">
          <a:solidFill>
            <a:srgbClr val="000000"/>
          </a:solidFill>
          <a:latin typeface="Arial" charset="0"/>
          <a:ea typeface="+mj-ea"/>
          <a:cs typeface="+mj-cs"/>
        </a:defRPr>
      </a:lvl1pPr>
    </p:titleStyle>
    <p:bodyStyle>
      <a:lvl1pPr marL="228600" indent="-228600" algn="l" defTabSz="914400" rtl="0" eaLnBrk="1" latinLnBrk="0" hangingPunct="1">
        <a:lnSpc>
          <a:spcPct val="100000"/>
        </a:lnSpc>
        <a:spcBef>
          <a:spcPts val="1000"/>
        </a:spcBef>
        <a:buFont typeface="Arial"/>
        <a:buChar char="•"/>
        <a:defRPr sz="2400" kern="1200" baseline="0">
          <a:solidFill>
            <a:srgbClr val="000000"/>
          </a:solidFill>
          <a:latin typeface="Arial" charset="0"/>
          <a:ea typeface="+mn-ea"/>
          <a:cs typeface="+mn-cs"/>
        </a:defRPr>
      </a:lvl1pPr>
      <a:lvl2pPr marL="685800" indent="-228600" algn="l" defTabSz="914400" rtl="0" eaLnBrk="1" latinLnBrk="0" hangingPunct="1">
        <a:lnSpc>
          <a:spcPct val="100000"/>
        </a:lnSpc>
        <a:spcBef>
          <a:spcPts val="500"/>
        </a:spcBef>
        <a:buFont typeface="Arial"/>
        <a:buChar char="•"/>
        <a:defRPr sz="2400" kern="1200" baseline="0">
          <a:solidFill>
            <a:srgbClr val="000000"/>
          </a:solidFill>
          <a:latin typeface="Arial" charset="0"/>
          <a:ea typeface="+mn-ea"/>
          <a:cs typeface="+mn-cs"/>
        </a:defRPr>
      </a:lvl2pPr>
      <a:lvl3pPr marL="1143000" indent="-228600" algn="l" defTabSz="914400" rtl="0" eaLnBrk="1" latinLnBrk="0" hangingPunct="1">
        <a:lnSpc>
          <a:spcPct val="100000"/>
        </a:lnSpc>
        <a:spcBef>
          <a:spcPts val="500"/>
        </a:spcBef>
        <a:buFont typeface="Arial"/>
        <a:buChar char="•"/>
        <a:defRPr sz="2000" kern="1200" baseline="0">
          <a:solidFill>
            <a:srgbClr val="000000"/>
          </a:solidFill>
          <a:latin typeface="Arial" charset="0"/>
          <a:ea typeface="+mn-ea"/>
          <a:cs typeface="+mn-cs"/>
        </a:defRPr>
      </a:lvl3pPr>
      <a:lvl4pPr marL="16002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4pPr>
      <a:lvl5pPr marL="2057400" indent="-228600" algn="l" defTabSz="914400" rtl="0" eaLnBrk="1" latinLnBrk="0" hangingPunct="1">
        <a:lnSpc>
          <a:spcPct val="100000"/>
        </a:lnSpc>
        <a:spcBef>
          <a:spcPts val="500"/>
        </a:spcBef>
        <a:buFont typeface="Arial"/>
        <a:buChar char="•"/>
        <a:defRPr sz="1800" kern="1200" baseline="0">
          <a:solidFill>
            <a:srgbClr val="000000"/>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2">
          <p15:clr>
            <a:srgbClr val="F26B43"/>
          </p15:clr>
        </p15:guide>
        <p15:guide id="2" pos="7319">
          <p15:clr>
            <a:srgbClr val="F26B43"/>
          </p15:clr>
        </p15:guide>
        <p15:guide id="3" orient="horz" pos="3857">
          <p15:clr>
            <a:srgbClr val="F26B43"/>
          </p15:clr>
        </p15:guide>
        <p15:guide id="4" pos="36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savvas.raptis@jhuapl.edu"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savvasraptis.github.i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9.png"/><Relationship Id="rId3" Type="http://schemas.openxmlformats.org/officeDocument/2006/relationships/image" Target="../media/image23.emf"/><Relationship Id="rId7" Type="http://schemas.openxmlformats.org/officeDocument/2006/relationships/image" Target="../media/image25.emf"/><Relationship Id="rId12"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0.png"/><Relationship Id="rId11" Type="http://schemas.openxmlformats.org/officeDocument/2006/relationships/image" Target="../media/image13.png"/><Relationship Id="rId5" Type="http://schemas.openxmlformats.org/officeDocument/2006/relationships/image" Target="../media/image24.emf"/><Relationship Id="rId10" Type="http://schemas.openxmlformats.org/officeDocument/2006/relationships/image" Target="../media/image12.png"/><Relationship Id="rId4" Type="http://schemas.openxmlformats.org/officeDocument/2006/relationships/image" Target="../media/image200.png"/><Relationship Id="rId9" Type="http://schemas.openxmlformats.org/officeDocument/2006/relationships/image" Target="../media/image27.png"/><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0.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B42B9-2C4A-434B-810C-97BD7591E6D4}"/>
              </a:ext>
            </a:extLst>
          </p:cNvPr>
          <p:cNvSpPr>
            <a:spLocks noGrp="1"/>
          </p:cNvSpPr>
          <p:nvPr>
            <p:ph type="ctrTitle"/>
          </p:nvPr>
        </p:nvSpPr>
        <p:spPr>
          <a:xfrm>
            <a:off x="685800" y="1931143"/>
            <a:ext cx="9312965" cy="1650257"/>
          </a:xfrm>
        </p:spPr>
        <p:txBody>
          <a:bodyPr>
            <a:normAutofit fontScale="90000"/>
          </a:bodyPr>
          <a:lstStyle/>
          <a:p>
            <a:r>
              <a:rPr lang="en-US" dirty="0"/>
              <a:t>Recent Advancements in Transient Processes and Particle Energization at Collisionless Shocks</a:t>
            </a:r>
            <a:endParaRPr lang="en-US" dirty="0">
              <a:solidFill>
                <a:srgbClr val="0005FF"/>
              </a:solidFill>
            </a:endParaRPr>
          </a:p>
        </p:txBody>
      </p:sp>
      <p:sp>
        <p:nvSpPr>
          <p:cNvPr id="4" name="Text Placeholder 3">
            <a:extLst>
              <a:ext uri="{FF2B5EF4-FFF2-40B4-BE49-F238E27FC236}">
                <a16:creationId xmlns:a16="http://schemas.microsoft.com/office/drawing/2014/main" id="{E75DD875-1502-9F4F-B75E-289A7CE3193E}"/>
              </a:ext>
            </a:extLst>
          </p:cNvPr>
          <p:cNvSpPr>
            <a:spLocks noGrp="1"/>
          </p:cNvSpPr>
          <p:nvPr>
            <p:ph type="body" sz="quarter" idx="13"/>
          </p:nvPr>
        </p:nvSpPr>
        <p:spPr>
          <a:xfrm>
            <a:off x="685800" y="3903803"/>
            <a:ext cx="10780986" cy="1650257"/>
          </a:xfrm>
        </p:spPr>
        <p:txBody>
          <a:bodyPr>
            <a:normAutofit/>
          </a:bodyPr>
          <a:lstStyle/>
          <a:p>
            <a:r>
              <a:rPr lang="en-US" sz="1300" b="1" dirty="0">
                <a:solidFill>
                  <a:srgbClr val="000000"/>
                </a:solidFill>
              </a:rPr>
              <a:t>Savvas Raptis</a:t>
            </a:r>
          </a:p>
          <a:p>
            <a:endParaRPr lang="en-US" sz="1300" baseline="30000" dirty="0">
              <a:solidFill>
                <a:srgbClr val="000000"/>
              </a:solidFill>
            </a:endParaRPr>
          </a:p>
          <a:p>
            <a:r>
              <a:rPr lang="en-US" sz="1300" dirty="0">
                <a:solidFill>
                  <a:srgbClr val="000000"/>
                </a:solidFill>
              </a:rPr>
              <a:t>JHU/APL, Laurel, MD, USA</a:t>
            </a:r>
          </a:p>
          <a:p>
            <a:endParaRPr lang="en-US" sz="1300" dirty="0">
              <a:solidFill>
                <a:srgbClr val="000000"/>
              </a:solidFill>
            </a:endParaRPr>
          </a:p>
          <a:p>
            <a:endParaRPr lang="en-US" sz="1300" dirty="0">
              <a:solidFill>
                <a:srgbClr val="000000"/>
              </a:solidFill>
            </a:endParaRPr>
          </a:p>
          <a:p>
            <a:endParaRPr lang="en-US" sz="1300" dirty="0">
              <a:solidFill>
                <a:srgbClr val="000000"/>
              </a:solidFill>
            </a:endParaRPr>
          </a:p>
        </p:txBody>
      </p:sp>
      <p:sp>
        <p:nvSpPr>
          <p:cNvPr id="6" name="Rectangle 5">
            <a:extLst>
              <a:ext uri="{FF2B5EF4-FFF2-40B4-BE49-F238E27FC236}">
                <a16:creationId xmlns:a16="http://schemas.microsoft.com/office/drawing/2014/main" id="{49CA71CF-1C64-249F-6546-045575077414}"/>
              </a:ext>
            </a:extLst>
          </p:cNvPr>
          <p:cNvSpPr/>
          <p:nvPr/>
        </p:nvSpPr>
        <p:spPr>
          <a:xfrm>
            <a:off x="685800" y="5550097"/>
            <a:ext cx="184731" cy="369332"/>
          </a:xfrm>
          <a:prstGeom prst="rect">
            <a:avLst/>
          </a:prstGeom>
        </p:spPr>
        <p:txBody>
          <a:bodyPr wrap="none">
            <a:spAutoFit/>
          </a:bodyPr>
          <a:lstStyle/>
          <a:p>
            <a:endParaRPr lang="en-US" dirty="0"/>
          </a:p>
        </p:txBody>
      </p:sp>
      <p:sp>
        <p:nvSpPr>
          <p:cNvPr id="3" name="TextBox 2">
            <a:extLst>
              <a:ext uri="{FF2B5EF4-FFF2-40B4-BE49-F238E27FC236}">
                <a16:creationId xmlns:a16="http://schemas.microsoft.com/office/drawing/2014/main" id="{D4ADF6A3-D175-9224-DF72-D7267B7D9BAB}"/>
              </a:ext>
            </a:extLst>
          </p:cNvPr>
          <p:cNvSpPr txBox="1"/>
          <p:nvPr/>
        </p:nvSpPr>
        <p:spPr>
          <a:xfrm>
            <a:off x="0" y="6542340"/>
            <a:ext cx="4695516" cy="307777"/>
          </a:xfrm>
          <a:prstGeom prst="rect">
            <a:avLst/>
          </a:prstGeom>
          <a:noFill/>
          <a:ln w="19050">
            <a:noFill/>
          </a:ln>
        </p:spPr>
        <p:txBody>
          <a:bodyPr wrap="none" rtlCol="0">
            <a:spAutoFit/>
          </a:bodyPr>
          <a:lstStyle/>
          <a:p>
            <a:r>
              <a:rPr lang="en-US" sz="1400" dirty="0">
                <a:solidFill>
                  <a:schemeClr val="tx2">
                    <a:lumMod val="75000"/>
                  </a:schemeClr>
                </a:solidFill>
                <a:hlinkClick r:id="rId3"/>
              </a:rPr>
              <a:t>savvas.raptis@jhuapl.edu</a:t>
            </a:r>
            <a:r>
              <a:rPr lang="en-US" sz="1400" dirty="0">
                <a:solidFill>
                  <a:schemeClr val="tx2">
                    <a:lumMod val="75000"/>
                  </a:schemeClr>
                </a:solidFill>
              </a:rPr>
              <a:t> / </a:t>
            </a:r>
            <a:r>
              <a:rPr lang="en-US" sz="1400" dirty="0">
                <a:solidFill>
                  <a:schemeClr val="tx2">
                    <a:lumMod val="75000"/>
                  </a:schemeClr>
                </a:solidFill>
                <a:hlinkClick r:id="rId4"/>
              </a:rPr>
              <a:t>https://savvasraptis.github.io</a:t>
            </a:r>
            <a:r>
              <a:rPr lang="en-US" sz="1400" dirty="0">
                <a:solidFill>
                  <a:schemeClr val="tx2">
                    <a:lumMod val="75000"/>
                  </a:schemeClr>
                </a:solidFill>
              </a:rPr>
              <a:t> </a:t>
            </a:r>
          </a:p>
        </p:txBody>
      </p:sp>
      <p:sp>
        <p:nvSpPr>
          <p:cNvPr id="8" name="TextBox 7">
            <a:extLst>
              <a:ext uri="{FF2B5EF4-FFF2-40B4-BE49-F238E27FC236}">
                <a16:creationId xmlns:a16="http://schemas.microsoft.com/office/drawing/2014/main" id="{CBC6F120-FB20-0A3B-9568-C70586B58555}"/>
              </a:ext>
            </a:extLst>
          </p:cNvPr>
          <p:cNvSpPr txBox="1"/>
          <p:nvPr/>
        </p:nvSpPr>
        <p:spPr>
          <a:xfrm>
            <a:off x="422589" y="5550097"/>
            <a:ext cx="6175812" cy="492443"/>
          </a:xfrm>
          <a:prstGeom prst="rect">
            <a:avLst/>
          </a:prstGeom>
          <a:noFill/>
        </p:spPr>
        <p:txBody>
          <a:bodyPr wrap="square" rtlCol="0">
            <a:spAutoFit/>
          </a:bodyPr>
          <a:lstStyle/>
          <a:p>
            <a:r>
              <a:rPr lang="en-US" sz="1300" u="sng" dirty="0">
                <a:solidFill>
                  <a:srgbClr val="000000"/>
                </a:solidFill>
              </a:rPr>
              <a:t>Acknowledgments: </a:t>
            </a:r>
          </a:p>
          <a:p>
            <a:pPr marL="285750" indent="-285750">
              <a:buFont typeface="Wingdings" pitchFamily="2" charset="2"/>
              <a:buChar char="Ø"/>
            </a:pPr>
            <a:r>
              <a:rPr lang="en-US" sz="1300" dirty="0">
                <a:solidFill>
                  <a:srgbClr val="000000"/>
                </a:solidFill>
              </a:rPr>
              <a:t>MMS Early Career Grant </a:t>
            </a:r>
          </a:p>
        </p:txBody>
      </p:sp>
      <p:sp>
        <p:nvSpPr>
          <p:cNvPr id="12" name="TextBox 11">
            <a:extLst>
              <a:ext uri="{FF2B5EF4-FFF2-40B4-BE49-F238E27FC236}">
                <a16:creationId xmlns:a16="http://schemas.microsoft.com/office/drawing/2014/main" id="{69186907-DF92-86BC-35F8-F3568268F840}"/>
              </a:ext>
            </a:extLst>
          </p:cNvPr>
          <p:cNvSpPr txBox="1"/>
          <p:nvPr/>
        </p:nvSpPr>
        <p:spPr>
          <a:xfrm>
            <a:off x="6625630" y="5330159"/>
            <a:ext cx="5480645" cy="1092607"/>
          </a:xfrm>
          <a:prstGeom prst="rect">
            <a:avLst/>
          </a:prstGeom>
          <a:noFill/>
        </p:spPr>
        <p:txBody>
          <a:bodyPr wrap="square">
            <a:spAutoFit/>
          </a:bodyPr>
          <a:lstStyle/>
          <a:p>
            <a:r>
              <a:rPr lang="en-US" sz="1300" u="sng" dirty="0">
                <a:solidFill>
                  <a:srgbClr val="000000"/>
                </a:solidFill>
              </a:rPr>
              <a:t>Thanks to collaborators and friends</a:t>
            </a:r>
            <a:r>
              <a:rPr lang="en-US" sz="1300" dirty="0">
                <a:solidFill>
                  <a:srgbClr val="000000"/>
                </a:solidFill>
              </a:rPr>
              <a:t>: Drew L. Turner, Ahmad Lalti, Martin Lindberg, Damiano Caprioli, George Clark, Terry Liu, Jamey R. Szalay, Lynn Wilson III, Imogen Gingell, Ying Zou, Ivan Vasko, Colby C. Haggerty, Yufei Zhou, David Sibeck, Primoz </a:t>
            </a:r>
            <a:r>
              <a:rPr lang="en-US" sz="1300" dirty="0" err="1">
                <a:solidFill>
                  <a:srgbClr val="000000"/>
                </a:solidFill>
              </a:rPr>
              <a:t>Kajdic</a:t>
            </a:r>
            <a:r>
              <a:rPr lang="en-US" sz="1300" dirty="0">
                <a:solidFill>
                  <a:srgbClr val="000000"/>
                </a:solidFill>
              </a:rPr>
              <a:t>, Adnane Osmane, Ian Cohen, Philippe Escoubet, and more</a:t>
            </a:r>
          </a:p>
        </p:txBody>
      </p:sp>
    </p:spTree>
    <p:extLst>
      <p:ext uri="{BB962C8B-B14F-4D97-AF65-F5344CB8AC3E}">
        <p14:creationId xmlns:p14="http://schemas.microsoft.com/office/powerpoint/2010/main" val="2267197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73C3F-F394-58FD-25CA-B1099674250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DF7486A-4C57-B6AB-73EC-0062B65ED73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5400" y="23957"/>
            <a:ext cx="11041200" cy="6572586"/>
          </a:xfrm>
          <a:prstGeom prst="rect">
            <a:avLst/>
          </a:prstGeom>
        </p:spPr>
      </p:pic>
      <p:sp>
        <p:nvSpPr>
          <p:cNvPr id="3" name="Title 2">
            <a:extLst>
              <a:ext uri="{FF2B5EF4-FFF2-40B4-BE49-F238E27FC236}">
                <a16:creationId xmlns:a16="http://schemas.microsoft.com/office/drawing/2014/main" id="{68CE89DA-C92E-9550-93F7-C647A1AA7735}"/>
              </a:ext>
            </a:extLst>
          </p:cNvPr>
          <p:cNvSpPr>
            <a:spLocks noGrp="1"/>
          </p:cNvSpPr>
          <p:nvPr>
            <p:ph type="title"/>
          </p:nvPr>
        </p:nvSpPr>
        <p:spPr>
          <a:xfrm>
            <a:off x="575400" y="0"/>
            <a:ext cx="11041200" cy="742924"/>
          </a:xfrm>
        </p:spPr>
        <p:txBody>
          <a:bodyPr/>
          <a:lstStyle/>
          <a:p>
            <a:pPr algn="ctr"/>
            <a:r>
              <a:rPr lang="en-US" dirty="0"/>
              <a:t>But let’s ask one more question</a:t>
            </a:r>
          </a:p>
        </p:txBody>
      </p:sp>
      <p:sp>
        <p:nvSpPr>
          <p:cNvPr id="2" name="TextBox 1">
            <a:extLst>
              <a:ext uri="{FF2B5EF4-FFF2-40B4-BE49-F238E27FC236}">
                <a16:creationId xmlns:a16="http://schemas.microsoft.com/office/drawing/2014/main" id="{AF8A0AE1-82A0-5813-A276-A7BC9B3096E9}"/>
              </a:ext>
            </a:extLst>
          </p:cNvPr>
          <p:cNvSpPr txBox="1"/>
          <p:nvPr/>
        </p:nvSpPr>
        <p:spPr>
          <a:xfrm>
            <a:off x="1649911" y="1223159"/>
            <a:ext cx="8892178" cy="369332"/>
          </a:xfrm>
          <a:prstGeom prst="rect">
            <a:avLst/>
          </a:prstGeom>
          <a:noFill/>
        </p:spPr>
        <p:txBody>
          <a:bodyPr wrap="none" rtlCol="0">
            <a:spAutoFit/>
          </a:bodyPr>
          <a:lstStyle/>
          <a:p>
            <a:pPr algn="ctr"/>
            <a:r>
              <a:rPr lang="en-US" dirty="0">
                <a:solidFill>
                  <a:srgbClr val="000000"/>
                </a:solidFill>
              </a:rPr>
              <a:t>What do we expect to see when transients cross the bow shock and go downstream?</a:t>
            </a:r>
          </a:p>
        </p:txBody>
      </p:sp>
      <p:sp>
        <p:nvSpPr>
          <p:cNvPr id="4" name="TextBox 3">
            <a:extLst>
              <a:ext uri="{FF2B5EF4-FFF2-40B4-BE49-F238E27FC236}">
                <a16:creationId xmlns:a16="http://schemas.microsoft.com/office/drawing/2014/main" id="{B6884A22-726C-17EF-3848-6AA2E149ACDB}"/>
              </a:ext>
            </a:extLst>
          </p:cNvPr>
          <p:cNvSpPr txBox="1"/>
          <p:nvPr/>
        </p:nvSpPr>
        <p:spPr>
          <a:xfrm>
            <a:off x="4678353" y="5634841"/>
            <a:ext cx="4367541" cy="646331"/>
          </a:xfrm>
          <a:prstGeom prst="rect">
            <a:avLst/>
          </a:prstGeom>
          <a:noFill/>
        </p:spPr>
        <p:txBody>
          <a:bodyPr wrap="none" rtlCol="0">
            <a:spAutoFit/>
          </a:bodyPr>
          <a:lstStyle/>
          <a:p>
            <a:pPr algn="ctr"/>
            <a:r>
              <a:rPr lang="en-US" dirty="0">
                <a:solidFill>
                  <a:srgbClr val="000000"/>
                </a:solidFill>
              </a:rPr>
              <a:t>Indeed, energization occurs </a:t>
            </a:r>
          </a:p>
          <a:p>
            <a:pPr algn="ctr"/>
            <a:r>
              <a:rPr lang="en-US" dirty="0">
                <a:solidFill>
                  <a:srgbClr val="000000"/>
                </a:solidFill>
              </a:rPr>
              <a:t>(+ We get localized magnetosheath jets)</a:t>
            </a:r>
          </a:p>
        </p:txBody>
      </p:sp>
      <p:sp>
        <p:nvSpPr>
          <p:cNvPr id="7" name="TextBox 6">
            <a:extLst>
              <a:ext uri="{FF2B5EF4-FFF2-40B4-BE49-F238E27FC236}">
                <a16:creationId xmlns:a16="http://schemas.microsoft.com/office/drawing/2014/main" id="{91501A7A-2116-CFC1-EEC6-6D9E8D3361D9}"/>
              </a:ext>
            </a:extLst>
          </p:cNvPr>
          <p:cNvSpPr txBox="1"/>
          <p:nvPr/>
        </p:nvSpPr>
        <p:spPr>
          <a:xfrm>
            <a:off x="5651533" y="3402186"/>
            <a:ext cx="1210588" cy="369332"/>
          </a:xfrm>
          <a:prstGeom prst="rect">
            <a:avLst/>
          </a:prstGeom>
          <a:noFill/>
        </p:spPr>
        <p:txBody>
          <a:bodyPr wrap="none" rtlCol="0">
            <a:spAutoFit/>
          </a:bodyPr>
          <a:lstStyle/>
          <a:p>
            <a:r>
              <a:rPr lang="en-US" b="1" dirty="0">
                <a:solidFill>
                  <a:srgbClr val="000000"/>
                </a:solidFill>
              </a:rPr>
              <a:t>Transient</a:t>
            </a:r>
          </a:p>
        </p:txBody>
      </p:sp>
      <p:pic>
        <p:nvPicPr>
          <p:cNvPr id="8" name="Picture 7">
            <a:extLst>
              <a:ext uri="{FF2B5EF4-FFF2-40B4-BE49-F238E27FC236}">
                <a16:creationId xmlns:a16="http://schemas.microsoft.com/office/drawing/2014/main" id="{83F80B3F-5491-0083-2217-C11AE8DBA73E}"/>
              </a:ext>
            </a:extLst>
          </p:cNvPr>
          <p:cNvPicPr>
            <a:picLocks noChangeAspect="1"/>
          </p:cNvPicPr>
          <p:nvPr/>
        </p:nvPicPr>
        <p:blipFill>
          <a:blip r:embed="rId4"/>
          <a:srcRect t="42915" r="9114" b="44189"/>
          <a:stretch>
            <a:fillRect/>
          </a:stretch>
        </p:blipFill>
        <p:spPr>
          <a:xfrm>
            <a:off x="2614532" y="1717485"/>
            <a:ext cx="3342346" cy="560042"/>
          </a:xfrm>
          <a:prstGeom prst="rect">
            <a:avLst/>
          </a:prstGeom>
        </p:spPr>
      </p:pic>
      <p:pic>
        <p:nvPicPr>
          <p:cNvPr id="9" name="Content Placeholder 4">
            <a:extLst>
              <a:ext uri="{FF2B5EF4-FFF2-40B4-BE49-F238E27FC236}">
                <a16:creationId xmlns:a16="http://schemas.microsoft.com/office/drawing/2014/main" id="{6CCC7B3C-67D6-732D-4522-BB42F56D36B1}"/>
              </a:ext>
            </a:extLst>
          </p:cNvPr>
          <p:cNvPicPr>
            <a:picLocks noGrp="1" noChangeAspect="1"/>
          </p:cNvPicPr>
          <p:nvPr>
            <p:ph idx="1"/>
          </p:nvPr>
        </p:nvPicPr>
        <p:blipFill>
          <a:blip r:embed="rId5"/>
          <a:srcRect l="5794" t="45914" r="50353" b="42149"/>
          <a:stretch>
            <a:fillRect/>
          </a:stretch>
        </p:blipFill>
        <p:spPr>
          <a:xfrm>
            <a:off x="7213599" y="1702431"/>
            <a:ext cx="3041029" cy="560042"/>
          </a:xfrm>
        </p:spPr>
      </p:pic>
      <p:cxnSp>
        <p:nvCxnSpPr>
          <p:cNvPr id="15" name="Straight Arrow Connector 14">
            <a:extLst>
              <a:ext uri="{FF2B5EF4-FFF2-40B4-BE49-F238E27FC236}">
                <a16:creationId xmlns:a16="http://schemas.microsoft.com/office/drawing/2014/main" id="{15C44E09-7CA8-D022-129F-F85BDBC31E9E}"/>
              </a:ext>
            </a:extLst>
          </p:cNvPr>
          <p:cNvCxnSpPr/>
          <p:nvPr/>
        </p:nvCxnSpPr>
        <p:spPr>
          <a:xfrm>
            <a:off x="6109588" y="1980014"/>
            <a:ext cx="110401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525D4E4-E763-F937-7955-B9C6C0487045}"/>
              </a:ext>
            </a:extLst>
          </p:cNvPr>
          <p:cNvSpPr txBox="1"/>
          <p:nvPr/>
        </p:nvSpPr>
        <p:spPr>
          <a:xfrm>
            <a:off x="5161467" y="1997506"/>
            <a:ext cx="795411" cy="323165"/>
          </a:xfrm>
          <a:prstGeom prst="rect">
            <a:avLst/>
          </a:prstGeom>
          <a:noFill/>
        </p:spPr>
        <p:txBody>
          <a:bodyPr wrap="none" rtlCol="0">
            <a:spAutoFit/>
          </a:bodyPr>
          <a:lstStyle/>
          <a:p>
            <a:r>
              <a:rPr lang="en-US" sz="1500" dirty="0">
                <a:solidFill>
                  <a:schemeClr val="bg1"/>
                </a:solidFill>
              </a:rPr>
              <a:t>Cluster</a:t>
            </a:r>
          </a:p>
        </p:txBody>
      </p:sp>
      <p:sp>
        <p:nvSpPr>
          <p:cNvPr id="17" name="TextBox 16">
            <a:extLst>
              <a:ext uri="{FF2B5EF4-FFF2-40B4-BE49-F238E27FC236}">
                <a16:creationId xmlns:a16="http://schemas.microsoft.com/office/drawing/2014/main" id="{D3F8A3E9-D6D0-CF61-A36F-3A8E03AA55BC}"/>
              </a:ext>
            </a:extLst>
          </p:cNvPr>
          <p:cNvSpPr txBox="1"/>
          <p:nvPr/>
        </p:nvSpPr>
        <p:spPr>
          <a:xfrm>
            <a:off x="9621121" y="1980014"/>
            <a:ext cx="633507" cy="323165"/>
          </a:xfrm>
          <a:prstGeom prst="rect">
            <a:avLst/>
          </a:prstGeom>
          <a:noFill/>
        </p:spPr>
        <p:txBody>
          <a:bodyPr wrap="none" rtlCol="0">
            <a:spAutoFit/>
          </a:bodyPr>
          <a:lstStyle/>
          <a:p>
            <a:r>
              <a:rPr lang="en-US" sz="1500" dirty="0">
                <a:solidFill>
                  <a:schemeClr val="bg1"/>
                </a:solidFill>
              </a:rPr>
              <a:t>MMS</a:t>
            </a:r>
          </a:p>
        </p:txBody>
      </p:sp>
      <p:sp>
        <p:nvSpPr>
          <p:cNvPr id="10" name="TextBox 9">
            <a:extLst>
              <a:ext uri="{FF2B5EF4-FFF2-40B4-BE49-F238E27FC236}">
                <a16:creationId xmlns:a16="http://schemas.microsoft.com/office/drawing/2014/main" id="{62AED571-428B-3D63-98B0-FA71773E6A67}"/>
              </a:ext>
            </a:extLst>
          </p:cNvPr>
          <p:cNvSpPr txBox="1"/>
          <p:nvPr/>
        </p:nvSpPr>
        <p:spPr>
          <a:xfrm>
            <a:off x="0" y="6404754"/>
            <a:ext cx="1569660" cy="246221"/>
          </a:xfrm>
          <a:prstGeom prst="rect">
            <a:avLst/>
          </a:prstGeom>
          <a:noFill/>
        </p:spPr>
        <p:txBody>
          <a:bodyPr wrap="none" rtlCol="0">
            <a:spAutoFit/>
          </a:bodyPr>
          <a:lstStyle/>
          <a:p>
            <a:r>
              <a:rPr lang="en-US" sz="1000" dirty="0">
                <a:solidFill>
                  <a:srgbClr val="000000"/>
                </a:solidFill>
              </a:rPr>
              <a:t>Sketch by Florian Koller</a:t>
            </a:r>
          </a:p>
        </p:txBody>
      </p:sp>
    </p:spTree>
    <p:extLst>
      <p:ext uri="{BB962C8B-B14F-4D97-AF65-F5344CB8AC3E}">
        <p14:creationId xmlns:p14="http://schemas.microsoft.com/office/powerpoint/2010/main" val="3117585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B350C9-3B83-A2EA-07A8-5F58D768E460}"/>
              </a:ext>
            </a:extLst>
          </p:cNvPr>
          <p:cNvSpPr>
            <a:spLocks noGrp="1"/>
          </p:cNvSpPr>
          <p:nvPr>
            <p:ph type="title"/>
          </p:nvPr>
        </p:nvSpPr>
        <p:spPr>
          <a:xfrm>
            <a:off x="575400" y="46165"/>
            <a:ext cx="11041200" cy="616650"/>
          </a:xfrm>
        </p:spPr>
        <p:txBody>
          <a:bodyPr>
            <a:normAutofit/>
          </a:bodyPr>
          <a:lstStyle/>
          <a:p>
            <a:pPr algn="ctr"/>
            <a:r>
              <a:rPr lang="en-US" dirty="0"/>
              <a:t>Reinforced Shock Acceleration (RSA): From Sun to Earth</a:t>
            </a:r>
          </a:p>
        </p:txBody>
      </p:sp>
      <p:grpSp>
        <p:nvGrpSpPr>
          <p:cNvPr id="36" name="Group 35">
            <a:extLst>
              <a:ext uri="{FF2B5EF4-FFF2-40B4-BE49-F238E27FC236}">
                <a16:creationId xmlns:a16="http://schemas.microsoft.com/office/drawing/2014/main" id="{4924840F-8BE4-2DFF-091C-3F4DD1AAEC72}"/>
              </a:ext>
            </a:extLst>
          </p:cNvPr>
          <p:cNvGrpSpPr/>
          <p:nvPr/>
        </p:nvGrpSpPr>
        <p:grpSpPr>
          <a:xfrm>
            <a:off x="4730135" y="2183348"/>
            <a:ext cx="3440290" cy="2733400"/>
            <a:chOff x="8554961" y="2902417"/>
            <a:chExt cx="3440290" cy="2733400"/>
          </a:xfrm>
        </p:grpSpPr>
        <p:pic>
          <p:nvPicPr>
            <p:cNvPr id="37" name="Picture 36">
              <a:extLst>
                <a:ext uri="{FF2B5EF4-FFF2-40B4-BE49-F238E27FC236}">
                  <a16:creationId xmlns:a16="http://schemas.microsoft.com/office/drawing/2014/main" id="{15877164-6267-B21B-504B-CD4251925931}"/>
                </a:ext>
              </a:extLst>
            </p:cNvPr>
            <p:cNvPicPr>
              <a:picLocks noChangeAspect="1"/>
            </p:cNvPicPr>
            <p:nvPr/>
          </p:nvPicPr>
          <p:blipFill rotWithShape="1">
            <a:blip r:embed="rId3"/>
            <a:srcRect t="2737"/>
            <a:stretch/>
          </p:blipFill>
          <p:spPr>
            <a:xfrm>
              <a:off x="8818792" y="2902417"/>
              <a:ext cx="3176459" cy="2733400"/>
            </a:xfrm>
            <a:prstGeom prst="rect">
              <a:avLst/>
            </a:prstGeom>
          </p:spPr>
        </p:pic>
        <p:sp>
          <p:nvSpPr>
            <p:cNvPr id="38" name="TextBox 37">
              <a:extLst>
                <a:ext uri="{FF2B5EF4-FFF2-40B4-BE49-F238E27FC236}">
                  <a16:creationId xmlns:a16="http://schemas.microsoft.com/office/drawing/2014/main" id="{0E07AB60-509D-24E7-0983-2EE0AF52D7E0}"/>
                </a:ext>
              </a:extLst>
            </p:cNvPr>
            <p:cNvSpPr txBox="1"/>
            <p:nvPr/>
          </p:nvSpPr>
          <p:spPr>
            <a:xfrm rot="16200000">
              <a:off x="8084320" y="3992230"/>
              <a:ext cx="1249060" cy="307777"/>
            </a:xfrm>
            <a:prstGeom prst="rect">
              <a:avLst/>
            </a:prstGeom>
            <a:noFill/>
          </p:spPr>
          <p:txBody>
            <a:bodyPr wrap="none" rtlCol="0">
              <a:spAutoFit/>
            </a:bodyPr>
            <a:lstStyle/>
            <a:p>
              <a:r>
                <a:rPr lang="en-US" sz="1400" dirty="0">
                  <a:solidFill>
                    <a:srgbClr val="000000"/>
                  </a:solidFill>
                </a:rPr>
                <a:t>Max flux ratio</a:t>
              </a:r>
            </a:p>
          </p:txBody>
        </p:sp>
      </p:gr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41777AA-0912-F0FB-EDC2-48092FE3E62A}"/>
                  </a:ext>
                </a:extLst>
              </p:cNvPr>
              <p:cNvSpPr txBox="1"/>
              <p:nvPr/>
            </p:nvSpPr>
            <p:spPr>
              <a:xfrm>
                <a:off x="5124674" y="2289218"/>
                <a:ext cx="2362201" cy="797013"/>
              </a:xfrm>
              <a:prstGeom prst="rect">
                <a:avLst/>
              </a:prstGeom>
              <a:noFill/>
            </p:spPr>
            <p:txBody>
              <a:bodyPr wrap="square" rtlCol="0">
                <a:spAutoFit/>
              </a:bodyPr>
              <a:lstStyle/>
              <a:p>
                <a:r>
                  <a:rPr lang="en-US" dirty="0">
                    <a:solidFill>
                      <a:srgbClr val="000000"/>
                    </a:solidFill>
                  </a:rPr>
                  <a:t>Ratio = </a:t>
                </a:r>
                <a14:m>
                  <m:oMath xmlns:m="http://schemas.openxmlformats.org/officeDocument/2006/math">
                    <m:f>
                      <m:fPr>
                        <m:ctrlPr>
                          <a:rPr lang="en-US" b="0" i="1" smtClean="0">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m:rPr>
                                <m:sty m:val="p"/>
                              </m:rPr>
                              <a:rPr lang="en-US" i="0">
                                <a:solidFill>
                                  <a:srgbClr val="000000"/>
                                </a:solidFill>
                                <a:latin typeface="Cambria Math" panose="02040503050406030204" pitchFamily="18" charset="0"/>
                              </a:rPr>
                              <m:t>F</m:t>
                            </m:r>
                          </m:e>
                          <m:sub>
                            <m:r>
                              <a:rPr lang="en-US" i="0">
                                <a:solidFill>
                                  <a:srgbClr val="000000"/>
                                </a:solidFill>
                                <a:latin typeface="Cambria Math" panose="02040503050406030204" pitchFamily="18" charset="0"/>
                              </a:rPr>
                              <m:t>1</m:t>
                            </m:r>
                            <m:r>
                              <a:rPr lang="en-US" b="0" i="0" smtClean="0">
                                <a:solidFill>
                                  <a:srgbClr val="000000"/>
                                </a:solidFill>
                                <a:latin typeface="Cambria Math" panose="02040503050406030204" pitchFamily="18" charset="0"/>
                              </a:rPr>
                              <m:t>00</m:t>
                            </m:r>
                            <m:r>
                              <a:rPr lang="en-US" i="0">
                                <a:solidFill>
                                  <a:srgbClr val="000000"/>
                                </a:solidFill>
                                <a:latin typeface="Cambria Math" panose="02040503050406030204" pitchFamily="18" charset="0"/>
                              </a:rPr>
                              <m:t>−5</m:t>
                            </m:r>
                            <m:r>
                              <a:rPr lang="en-US" b="0" i="0" smtClean="0">
                                <a:solidFill>
                                  <a:srgbClr val="000000"/>
                                </a:solidFill>
                                <a:latin typeface="Cambria Math" panose="02040503050406030204" pitchFamily="18" charset="0"/>
                              </a:rPr>
                              <m:t>00</m:t>
                            </m:r>
                            <m:r>
                              <a:rPr lang="en-US" i="0">
                                <a:solidFill>
                                  <a:srgbClr val="000000"/>
                                </a:solidFill>
                                <a:latin typeface="Cambria Math" panose="02040503050406030204" pitchFamily="18" charset="0"/>
                              </a:rPr>
                              <m:t> </m:t>
                            </m:r>
                            <m:r>
                              <m:rPr>
                                <m:sty m:val="p"/>
                              </m:rPr>
                              <a:rPr lang="en-US" b="0" i="0" smtClean="0">
                                <a:solidFill>
                                  <a:srgbClr val="000000"/>
                                </a:solidFill>
                                <a:latin typeface="Cambria Math" panose="02040503050406030204" pitchFamily="18" charset="0"/>
                              </a:rPr>
                              <m:t>k</m:t>
                            </m:r>
                            <m:r>
                              <m:rPr>
                                <m:sty m:val="p"/>
                              </m:rPr>
                              <a:rPr lang="en-US" i="0">
                                <a:solidFill>
                                  <a:srgbClr val="000000"/>
                                </a:solidFill>
                                <a:latin typeface="Cambria Math" panose="02040503050406030204" pitchFamily="18" charset="0"/>
                              </a:rPr>
                              <m:t>eV</m:t>
                            </m:r>
                          </m:sub>
                        </m:sSub>
                      </m:num>
                      <m:den>
                        <m:sSub>
                          <m:sSubPr>
                            <m:ctrlPr>
                              <a:rPr lang="en-US" b="0" i="1" smtClean="0">
                                <a:solidFill>
                                  <a:srgbClr val="000000"/>
                                </a:solidFill>
                                <a:latin typeface="Cambria Math" panose="02040503050406030204" pitchFamily="18" charset="0"/>
                              </a:rPr>
                            </m:ctrlPr>
                          </m:sSubPr>
                          <m:e>
                            <m:d>
                              <m:dPr>
                                <m:begChr m:val="⟨"/>
                                <m:endChr m:val="⟩"/>
                                <m:ctrlPr>
                                  <a:rPr lang="en-US" b="0" i="1" smtClean="0">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m:rPr>
                                        <m:sty m:val="p"/>
                                      </m:rPr>
                                      <a:rPr lang="en-US" i="0">
                                        <a:solidFill>
                                          <a:srgbClr val="000000"/>
                                        </a:solidFill>
                                        <a:latin typeface="Cambria Math" panose="02040503050406030204" pitchFamily="18" charset="0"/>
                                      </a:rPr>
                                      <m:t>F</m:t>
                                    </m:r>
                                  </m:e>
                                  <m:sub>
                                    <m:r>
                                      <a:rPr lang="en-US" i="0">
                                        <a:solidFill>
                                          <a:srgbClr val="000000"/>
                                        </a:solidFill>
                                        <a:latin typeface="Cambria Math" panose="02040503050406030204" pitchFamily="18" charset="0"/>
                                      </a:rPr>
                                      <m:t>1</m:t>
                                    </m:r>
                                    <m:r>
                                      <a:rPr lang="en-US" b="0" i="0" smtClean="0">
                                        <a:solidFill>
                                          <a:srgbClr val="000000"/>
                                        </a:solidFill>
                                        <a:latin typeface="Cambria Math" panose="02040503050406030204" pitchFamily="18" charset="0"/>
                                      </a:rPr>
                                      <m:t>00</m:t>
                                    </m:r>
                                    <m:r>
                                      <a:rPr lang="en-US" i="0">
                                        <a:solidFill>
                                          <a:srgbClr val="000000"/>
                                        </a:solidFill>
                                        <a:latin typeface="Cambria Math" panose="02040503050406030204" pitchFamily="18" charset="0"/>
                                      </a:rPr>
                                      <m:t>−5</m:t>
                                    </m:r>
                                    <m:r>
                                      <a:rPr lang="en-US" b="0" i="0" smtClean="0">
                                        <a:solidFill>
                                          <a:srgbClr val="000000"/>
                                        </a:solidFill>
                                        <a:latin typeface="Cambria Math" panose="02040503050406030204" pitchFamily="18" charset="0"/>
                                      </a:rPr>
                                      <m:t>00</m:t>
                                    </m:r>
                                    <m:r>
                                      <a:rPr lang="en-US" i="0">
                                        <a:solidFill>
                                          <a:srgbClr val="000000"/>
                                        </a:solidFill>
                                        <a:latin typeface="Cambria Math" panose="02040503050406030204" pitchFamily="18" charset="0"/>
                                      </a:rPr>
                                      <m:t> </m:t>
                                    </m:r>
                                    <m:r>
                                      <m:rPr>
                                        <m:sty m:val="p"/>
                                      </m:rPr>
                                      <a:rPr lang="en-US" i="0">
                                        <a:solidFill>
                                          <a:srgbClr val="000000"/>
                                        </a:solidFill>
                                        <a:latin typeface="Cambria Math" panose="02040503050406030204" pitchFamily="18" charset="0"/>
                                      </a:rPr>
                                      <m:t>KeV</m:t>
                                    </m:r>
                                  </m:sub>
                                </m:sSub>
                              </m:e>
                            </m:d>
                          </m:e>
                          <m:sub>
                            <m:r>
                              <m:rPr>
                                <m:sty m:val="p"/>
                              </m:rPr>
                              <a:rPr lang="en-US" b="0" i="0" smtClean="0">
                                <a:solidFill>
                                  <a:srgbClr val="000000"/>
                                </a:solidFill>
                                <a:latin typeface="Cambria Math" panose="02040503050406030204" pitchFamily="18" charset="0"/>
                              </a:rPr>
                              <m:t>BG</m:t>
                            </m:r>
                          </m:sub>
                        </m:sSub>
                      </m:den>
                    </m:f>
                  </m:oMath>
                </a14:m>
                <a:endParaRPr lang="en-US" b="0" dirty="0">
                  <a:solidFill>
                    <a:srgbClr val="000000"/>
                  </a:solidFill>
                </a:endParaRPr>
              </a:p>
              <a:p>
                <a:endParaRPr lang="en-US" dirty="0">
                  <a:solidFill>
                    <a:srgbClr val="000000"/>
                  </a:solidFill>
                </a:endParaRPr>
              </a:p>
            </p:txBody>
          </p:sp>
        </mc:Choice>
        <mc:Fallback xmlns="">
          <p:sp>
            <p:nvSpPr>
              <p:cNvPr id="39" name="TextBox 38">
                <a:extLst>
                  <a:ext uri="{FF2B5EF4-FFF2-40B4-BE49-F238E27FC236}">
                    <a16:creationId xmlns:a16="http://schemas.microsoft.com/office/drawing/2014/main" id="{B41777AA-0912-F0FB-EDC2-48092FE3E62A}"/>
                  </a:ext>
                </a:extLst>
              </p:cNvPr>
              <p:cNvSpPr txBox="1">
                <a:spLocks noRot="1" noChangeAspect="1" noMove="1" noResize="1" noEditPoints="1" noAdjustHandles="1" noChangeArrowheads="1" noChangeShapeType="1" noTextEdit="1"/>
              </p:cNvSpPr>
              <p:nvPr/>
            </p:nvSpPr>
            <p:spPr>
              <a:xfrm>
                <a:off x="5124674" y="2289218"/>
                <a:ext cx="2362201" cy="797013"/>
              </a:xfrm>
              <a:prstGeom prst="rect">
                <a:avLst/>
              </a:prstGeom>
              <a:blipFill>
                <a:blip r:embed="rId4"/>
                <a:stretch>
                  <a:fillRect l="-2139"/>
                </a:stretch>
              </a:blipFill>
            </p:spPr>
            <p:txBody>
              <a:bodyPr/>
              <a:lstStyle/>
              <a:p>
                <a:r>
                  <a:rPr lang="en-US">
                    <a:noFill/>
                  </a:rPr>
                  <a:t> </a:t>
                </a:r>
              </a:p>
            </p:txBody>
          </p:sp>
        </mc:Fallback>
      </mc:AlternateContent>
      <p:pic>
        <p:nvPicPr>
          <p:cNvPr id="40" name="Picture 39">
            <a:extLst>
              <a:ext uri="{FF2B5EF4-FFF2-40B4-BE49-F238E27FC236}">
                <a16:creationId xmlns:a16="http://schemas.microsoft.com/office/drawing/2014/main" id="{678EAB96-02D9-4861-5A69-2CF35384943B}"/>
              </a:ext>
            </a:extLst>
          </p:cNvPr>
          <p:cNvPicPr>
            <a:picLocks noChangeAspect="1"/>
          </p:cNvPicPr>
          <p:nvPr/>
        </p:nvPicPr>
        <p:blipFill rotWithShape="1">
          <a:blip r:embed="rId5"/>
          <a:srcRect l="7578" t="48190" r="-1376"/>
          <a:stretch/>
        </p:blipFill>
        <p:spPr>
          <a:xfrm>
            <a:off x="554022" y="2657321"/>
            <a:ext cx="4152559" cy="1962666"/>
          </a:xfrm>
          <a:prstGeom prst="rect">
            <a:avLst/>
          </a:prstGeom>
        </p:spPr>
      </p:pic>
      <p:sp>
        <p:nvSpPr>
          <p:cNvPr id="41" name="TextBox 40">
            <a:extLst>
              <a:ext uri="{FF2B5EF4-FFF2-40B4-BE49-F238E27FC236}">
                <a16:creationId xmlns:a16="http://schemas.microsoft.com/office/drawing/2014/main" id="{799B0DCD-F716-D653-BD7B-69801245B7A0}"/>
              </a:ext>
            </a:extLst>
          </p:cNvPr>
          <p:cNvSpPr txBox="1"/>
          <p:nvPr/>
        </p:nvSpPr>
        <p:spPr>
          <a:xfrm rot="16200000">
            <a:off x="-349654" y="3236490"/>
            <a:ext cx="1437078" cy="323165"/>
          </a:xfrm>
          <a:prstGeom prst="rect">
            <a:avLst/>
          </a:prstGeom>
          <a:noFill/>
        </p:spPr>
        <p:txBody>
          <a:bodyPr wrap="square">
            <a:spAutoFit/>
          </a:bodyPr>
          <a:lstStyle/>
          <a:p>
            <a:r>
              <a:rPr lang="en-US" sz="1500" dirty="0">
                <a:solidFill>
                  <a:srgbClr val="000000"/>
                </a:solidFill>
              </a:rPr>
              <a:t>Max flux ratio</a:t>
            </a:r>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3CC124D2-9C13-49D2-211D-A73C0D02D267}"/>
                  </a:ext>
                </a:extLst>
              </p:cNvPr>
              <p:cNvSpPr txBox="1"/>
              <p:nvPr/>
            </p:nvSpPr>
            <p:spPr>
              <a:xfrm>
                <a:off x="915622" y="2657320"/>
                <a:ext cx="2362201" cy="797013"/>
              </a:xfrm>
              <a:prstGeom prst="rect">
                <a:avLst/>
              </a:prstGeom>
              <a:noFill/>
            </p:spPr>
            <p:txBody>
              <a:bodyPr wrap="square" rtlCol="0">
                <a:spAutoFit/>
              </a:bodyPr>
              <a:lstStyle/>
              <a:p>
                <a:r>
                  <a:rPr lang="en-US" dirty="0">
                    <a:solidFill>
                      <a:srgbClr val="000000"/>
                    </a:solidFill>
                  </a:rPr>
                  <a:t>Ratio = </a:t>
                </a:r>
                <a14:m>
                  <m:oMath xmlns:m="http://schemas.openxmlformats.org/officeDocument/2006/math">
                    <m:f>
                      <m:fPr>
                        <m:ctrlPr>
                          <a:rPr lang="en-US" b="0" i="1" smtClean="0">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m:rPr>
                                <m:sty m:val="p"/>
                              </m:rPr>
                              <a:rPr lang="en-US" i="0">
                                <a:solidFill>
                                  <a:srgbClr val="000000"/>
                                </a:solidFill>
                                <a:latin typeface="Cambria Math" panose="02040503050406030204" pitchFamily="18" charset="0"/>
                              </a:rPr>
                              <m:t>F</m:t>
                            </m:r>
                          </m:e>
                          <m:sub>
                            <m:r>
                              <a:rPr lang="en-US" i="0">
                                <a:solidFill>
                                  <a:srgbClr val="000000"/>
                                </a:solidFill>
                                <a:latin typeface="Cambria Math" panose="02040503050406030204" pitchFamily="18" charset="0"/>
                              </a:rPr>
                              <m:t>1−5 </m:t>
                            </m:r>
                            <m:r>
                              <m:rPr>
                                <m:sty m:val="p"/>
                              </m:rPr>
                              <a:rPr lang="en-US" b="0" i="0" smtClean="0">
                                <a:solidFill>
                                  <a:srgbClr val="000000"/>
                                </a:solidFill>
                                <a:latin typeface="Cambria Math" panose="02040503050406030204" pitchFamily="18" charset="0"/>
                              </a:rPr>
                              <m:t>k</m:t>
                            </m:r>
                            <m:r>
                              <m:rPr>
                                <m:sty m:val="p"/>
                              </m:rPr>
                              <a:rPr lang="en-US" i="0">
                                <a:solidFill>
                                  <a:srgbClr val="000000"/>
                                </a:solidFill>
                                <a:latin typeface="Cambria Math" panose="02040503050406030204" pitchFamily="18" charset="0"/>
                              </a:rPr>
                              <m:t>eV</m:t>
                            </m:r>
                          </m:sub>
                        </m:sSub>
                      </m:num>
                      <m:den>
                        <m:sSub>
                          <m:sSubPr>
                            <m:ctrlPr>
                              <a:rPr lang="en-US" b="0" i="1" smtClean="0">
                                <a:solidFill>
                                  <a:srgbClr val="000000"/>
                                </a:solidFill>
                                <a:latin typeface="Cambria Math" panose="02040503050406030204" pitchFamily="18" charset="0"/>
                              </a:rPr>
                            </m:ctrlPr>
                          </m:sSubPr>
                          <m:e>
                            <m:d>
                              <m:dPr>
                                <m:begChr m:val="⟨"/>
                                <m:endChr m:val="⟩"/>
                                <m:ctrlPr>
                                  <a:rPr lang="en-US" b="0" i="1" smtClean="0">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m:rPr>
                                        <m:sty m:val="p"/>
                                      </m:rPr>
                                      <a:rPr lang="en-US" i="0">
                                        <a:solidFill>
                                          <a:srgbClr val="000000"/>
                                        </a:solidFill>
                                        <a:latin typeface="Cambria Math" panose="02040503050406030204" pitchFamily="18" charset="0"/>
                                      </a:rPr>
                                      <m:t>F</m:t>
                                    </m:r>
                                  </m:e>
                                  <m:sub>
                                    <m:r>
                                      <a:rPr lang="en-US" i="0">
                                        <a:solidFill>
                                          <a:srgbClr val="000000"/>
                                        </a:solidFill>
                                        <a:latin typeface="Cambria Math" panose="02040503050406030204" pitchFamily="18" charset="0"/>
                                      </a:rPr>
                                      <m:t>1−5 </m:t>
                                    </m:r>
                                    <m:r>
                                      <m:rPr>
                                        <m:sty m:val="p"/>
                                      </m:rPr>
                                      <a:rPr lang="en-US" i="0">
                                        <a:solidFill>
                                          <a:srgbClr val="000000"/>
                                        </a:solidFill>
                                        <a:latin typeface="Cambria Math" panose="02040503050406030204" pitchFamily="18" charset="0"/>
                                      </a:rPr>
                                      <m:t>KeV</m:t>
                                    </m:r>
                                  </m:sub>
                                </m:sSub>
                              </m:e>
                            </m:d>
                          </m:e>
                          <m:sub>
                            <m:r>
                              <m:rPr>
                                <m:sty m:val="p"/>
                              </m:rPr>
                              <a:rPr lang="en-US" b="0" i="0" smtClean="0">
                                <a:solidFill>
                                  <a:srgbClr val="000000"/>
                                </a:solidFill>
                                <a:latin typeface="Cambria Math" panose="02040503050406030204" pitchFamily="18" charset="0"/>
                              </a:rPr>
                              <m:t>BG</m:t>
                            </m:r>
                          </m:sub>
                        </m:sSub>
                      </m:den>
                    </m:f>
                  </m:oMath>
                </a14:m>
                <a:endParaRPr lang="en-US" b="0" dirty="0">
                  <a:solidFill>
                    <a:srgbClr val="000000"/>
                  </a:solidFill>
                </a:endParaRPr>
              </a:p>
              <a:p>
                <a:endParaRPr lang="en-US" dirty="0">
                  <a:solidFill>
                    <a:srgbClr val="000000"/>
                  </a:solidFill>
                </a:endParaRPr>
              </a:p>
            </p:txBody>
          </p:sp>
        </mc:Choice>
        <mc:Fallback xmlns="">
          <p:sp>
            <p:nvSpPr>
              <p:cNvPr id="42" name="TextBox 41">
                <a:extLst>
                  <a:ext uri="{FF2B5EF4-FFF2-40B4-BE49-F238E27FC236}">
                    <a16:creationId xmlns:a16="http://schemas.microsoft.com/office/drawing/2014/main" id="{3CC124D2-9C13-49D2-211D-A73C0D02D267}"/>
                  </a:ext>
                </a:extLst>
              </p:cNvPr>
              <p:cNvSpPr txBox="1">
                <a:spLocks noRot="1" noChangeAspect="1" noMove="1" noResize="1" noEditPoints="1" noAdjustHandles="1" noChangeArrowheads="1" noChangeShapeType="1" noTextEdit="1"/>
              </p:cNvSpPr>
              <p:nvPr/>
            </p:nvSpPr>
            <p:spPr>
              <a:xfrm>
                <a:off x="915622" y="2657320"/>
                <a:ext cx="2362201" cy="797013"/>
              </a:xfrm>
              <a:prstGeom prst="rect">
                <a:avLst/>
              </a:prstGeom>
              <a:blipFill>
                <a:blip r:embed="rId6"/>
                <a:stretch>
                  <a:fillRect l="-2139"/>
                </a:stretch>
              </a:blipFill>
            </p:spPr>
            <p:txBody>
              <a:bodyPr/>
              <a:lstStyle/>
              <a:p>
                <a:r>
                  <a:rPr lang="en-US">
                    <a:noFill/>
                  </a:rPr>
                  <a:t> </a:t>
                </a:r>
              </a:p>
            </p:txBody>
          </p:sp>
        </mc:Fallback>
      </mc:AlternateContent>
      <p:pic>
        <p:nvPicPr>
          <p:cNvPr id="47" name="Content Placeholder 4">
            <a:extLst>
              <a:ext uri="{FF2B5EF4-FFF2-40B4-BE49-F238E27FC236}">
                <a16:creationId xmlns:a16="http://schemas.microsoft.com/office/drawing/2014/main" id="{49BC03AE-A83F-056A-C95F-59787C488B47}"/>
              </a:ext>
            </a:extLst>
          </p:cNvPr>
          <p:cNvPicPr>
            <a:picLocks noGrp="1" noChangeAspect="1"/>
          </p:cNvPicPr>
          <p:nvPr>
            <p:ph idx="1"/>
          </p:nvPr>
        </p:nvPicPr>
        <p:blipFill>
          <a:blip r:embed="rId7"/>
          <a:srcRect l="65056" r="-2"/>
          <a:stretch/>
        </p:blipFill>
        <p:spPr>
          <a:xfrm>
            <a:off x="8764956" y="1469604"/>
            <a:ext cx="2677805" cy="3994068"/>
          </a:xfrm>
        </p:spPr>
      </p:pic>
      <p:sp>
        <p:nvSpPr>
          <p:cNvPr id="48" name="TextBox 47">
            <a:extLst>
              <a:ext uri="{FF2B5EF4-FFF2-40B4-BE49-F238E27FC236}">
                <a16:creationId xmlns:a16="http://schemas.microsoft.com/office/drawing/2014/main" id="{462ACA32-D493-F40F-7DF3-C1B0C7506C2B}"/>
              </a:ext>
            </a:extLst>
          </p:cNvPr>
          <p:cNvSpPr txBox="1"/>
          <p:nvPr/>
        </p:nvSpPr>
        <p:spPr>
          <a:xfrm>
            <a:off x="1368866" y="4610222"/>
            <a:ext cx="2522870" cy="338554"/>
          </a:xfrm>
          <a:prstGeom prst="rect">
            <a:avLst/>
          </a:prstGeom>
          <a:noFill/>
        </p:spPr>
        <p:txBody>
          <a:bodyPr wrap="none" rtlCol="0">
            <a:spAutoFit/>
          </a:bodyPr>
          <a:lstStyle/>
          <a:p>
            <a:r>
              <a:rPr lang="en-US" sz="1600" dirty="0">
                <a:solidFill>
                  <a:srgbClr val="000000"/>
                </a:solidFill>
                <a:latin typeface="Palatino" pitchFamily="2" charset="77"/>
                <a:ea typeface="Palatino" pitchFamily="2" charset="77"/>
              </a:rPr>
              <a:t>SW – ARTEMIS/THEMIS</a:t>
            </a:r>
          </a:p>
        </p:txBody>
      </p:sp>
      <p:sp>
        <p:nvSpPr>
          <p:cNvPr id="49" name="TextBox 48">
            <a:extLst>
              <a:ext uri="{FF2B5EF4-FFF2-40B4-BE49-F238E27FC236}">
                <a16:creationId xmlns:a16="http://schemas.microsoft.com/office/drawing/2014/main" id="{715CBE76-F806-9FAE-B66C-2FCAE856BBEA}"/>
              </a:ext>
            </a:extLst>
          </p:cNvPr>
          <p:cNvSpPr txBox="1"/>
          <p:nvPr/>
        </p:nvSpPr>
        <p:spPr>
          <a:xfrm>
            <a:off x="5796413" y="4916748"/>
            <a:ext cx="1805302" cy="338554"/>
          </a:xfrm>
          <a:prstGeom prst="rect">
            <a:avLst/>
          </a:prstGeom>
          <a:noFill/>
        </p:spPr>
        <p:txBody>
          <a:bodyPr wrap="none" rtlCol="0">
            <a:spAutoFit/>
          </a:bodyPr>
          <a:lstStyle/>
          <a:p>
            <a:r>
              <a:rPr lang="en-US" sz="1600" dirty="0">
                <a:solidFill>
                  <a:srgbClr val="000000"/>
                </a:solidFill>
                <a:latin typeface="Palatino" pitchFamily="2" charset="77"/>
                <a:ea typeface="Palatino" pitchFamily="2" charset="77"/>
              </a:rPr>
              <a:t>Foreshock - MMS</a:t>
            </a:r>
          </a:p>
        </p:txBody>
      </p:sp>
      <p:sp>
        <p:nvSpPr>
          <p:cNvPr id="51" name="TextBox 50">
            <a:extLst>
              <a:ext uri="{FF2B5EF4-FFF2-40B4-BE49-F238E27FC236}">
                <a16:creationId xmlns:a16="http://schemas.microsoft.com/office/drawing/2014/main" id="{479E924A-0C93-92DF-81C7-4F9204D34112}"/>
              </a:ext>
            </a:extLst>
          </p:cNvPr>
          <p:cNvSpPr txBox="1"/>
          <p:nvPr/>
        </p:nvSpPr>
        <p:spPr>
          <a:xfrm>
            <a:off x="8842354" y="5337665"/>
            <a:ext cx="2659702" cy="338554"/>
          </a:xfrm>
          <a:prstGeom prst="rect">
            <a:avLst/>
          </a:prstGeom>
          <a:noFill/>
        </p:spPr>
        <p:txBody>
          <a:bodyPr wrap="none" rtlCol="0">
            <a:spAutoFit/>
          </a:bodyPr>
          <a:lstStyle/>
          <a:p>
            <a:r>
              <a:rPr lang="en-US" sz="1600" dirty="0">
                <a:solidFill>
                  <a:srgbClr val="000000"/>
                </a:solidFill>
                <a:latin typeface="Palatino" pitchFamily="2" charset="77"/>
                <a:ea typeface="Palatino" pitchFamily="2" charset="77"/>
              </a:rPr>
              <a:t>Magnetosheath – CL/MMS</a:t>
            </a:r>
          </a:p>
        </p:txBody>
      </p:sp>
      <p:cxnSp>
        <p:nvCxnSpPr>
          <p:cNvPr id="53" name="Straight Arrow Connector 52">
            <a:extLst>
              <a:ext uri="{FF2B5EF4-FFF2-40B4-BE49-F238E27FC236}">
                <a16:creationId xmlns:a16="http://schemas.microsoft.com/office/drawing/2014/main" id="{42443448-70B3-BBE7-B46B-A61E27853031}"/>
              </a:ext>
            </a:extLst>
          </p:cNvPr>
          <p:cNvCxnSpPr/>
          <p:nvPr/>
        </p:nvCxnSpPr>
        <p:spPr>
          <a:xfrm>
            <a:off x="575400" y="1079500"/>
            <a:ext cx="11083372" cy="0"/>
          </a:xfrm>
          <a:prstGeom prst="straightConnector1">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B5357E4D-D303-5F81-5277-50DF29948423}"/>
              </a:ext>
            </a:extLst>
          </p:cNvPr>
          <p:cNvSpPr txBox="1"/>
          <p:nvPr/>
        </p:nvSpPr>
        <p:spPr>
          <a:xfrm>
            <a:off x="436645" y="1079500"/>
            <a:ext cx="1967205" cy="646331"/>
          </a:xfrm>
          <a:prstGeom prst="rect">
            <a:avLst/>
          </a:prstGeom>
          <a:noFill/>
        </p:spPr>
        <p:txBody>
          <a:bodyPr wrap="none" rtlCol="0">
            <a:spAutoFit/>
          </a:bodyPr>
          <a:lstStyle/>
          <a:p>
            <a:pPr algn="ctr"/>
            <a:r>
              <a:rPr lang="en-US" dirty="0">
                <a:solidFill>
                  <a:srgbClr val="000000"/>
                </a:solidFill>
              </a:rPr>
              <a:t>Coronal Hole SW</a:t>
            </a:r>
          </a:p>
          <a:p>
            <a:pPr algn="ctr"/>
            <a:r>
              <a:rPr lang="en-US" dirty="0">
                <a:solidFill>
                  <a:srgbClr val="000000"/>
                </a:solidFill>
              </a:rPr>
              <a:t>V&gt; 400 km/s</a:t>
            </a:r>
          </a:p>
        </p:txBody>
      </p:sp>
      <p:pic>
        <p:nvPicPr>
          <p:cNvPr id="55" name="Picture 2">
            <a:extLst>
              <a:ext uri="{FF2B5EF4-FFF2-40B4-BE49-F238E27FC236}">
                <a16:creationId xmlns:a16="http://schemas.microsoft.com/office/drawing/2014/main" id="{7DB6EC9B-119B-4EE1-83B2-182ABF68BBBF}"/>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4074130" y="775923"/>
            <a:ext cx="632451" cy="607153"/>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55">
            <a:extLst>
              <a:ext uri="{FF2B5EF4-FFF2-40B4-BE49-F238E27FC236}">
                <a16:creationId xmlns:a16="http://schemas.microsoft.com/office/drawing/2014/main" id="{1FD83448-5146-9D5C-97F2-FFF355428D57}"/>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281835" y="894959"/>
            <a:ext cx="512917" cy="348007"/>
          </a:xfrm>
          <a:prstGeom prst="rect">
            <a:avLst/>
          </a:prstGeom>
        </p:spPr>
      </p:pic>
      <p:sp>
        <p:nvSpPr>
          <p:cNvPr id="58" name="Rectangle 57">
            <a:extLst>
              <a:ext uri="{FF2B5EF4-FFF2-40B4-BE49-F238E27FC236}">
                <a16:creationId xmlns:a16="http://schemas.microsoft.com/office/drawing/2014/main" id="{F539329C-7139-7DBC-9110-C9A11D56CBF2}"/>
              </a:ext>
            </a:extLst>
          </p:cNvPr>
          <p:cNvSpPr/>
          <p:nvPr/>
        </p:nvSpPr>
        <p:spPr>
          <a:xfrm>
            <a:off x="8591229" y="4999107"/>
            <a:ext cx="232658" cy="28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BF27186-47CD-4142-CCB2-9A73774E0680}"/>
              </a:ext>
            </a:extLst>
          </p:cNvPr>
          <p:cNvSpPr/>
          <p:nvPr/>
        </p:nvSpPr>
        <p:spPr>
          <a:xfrm>
            <a:off x="207302" y="702872"/>
            <a:ext cx="8196614" cy="5161076"/>
          </a:xfrm>
          <a:prstGeom prst="rect">
            <a:avLst/>
          </a:prstGeom>
          <a:noFill/>
          <a:ln w="19050">
            <a:solidFill>
              <a:srgbClr val="0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566F1639-6D6C-0ED3-7E3B-323564FA5F0C}"/>
              </a:ext>
            </a:extLst>
          </p:cNvPr>
          <p:cNvSpPr/>
          <p:nvPr/>
        </p:nvSpPr>
        <p:spPr>
          <a:xfrm>
            <a:off x="8534624" y="702872"/>
            <a:ext cx="3407193" cy="5160000"/>
          </a:xfrm>
          <a:prstGeom prst="rect">
            <a:avLst/>
          </a:prstGeom>
          <a:noFill/>
          <a:ln w="19050">
            <a:solidFill>
              <a:srgbClr val="0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1CD72A48-702F-ED12-2209-E032650D1739}"/>
              </a:ext>
            </a:extLst>
          </p:cNvPr>
          <p:cNvSpPr txBox="1"/>
          <p:nvPr/>
        </p:nvSpPr>
        <p:spPr>
          <a:xfrm>
            <a:off x="223419" y="657463"/>
            <a:ext cx="470000" cy="338554"/>
          </a:xfrm>
          <a:prstGeom prst="rect">
            <a:avLst/>
          </a:prstGeom>
          <a:noFill/>
        </p:spPr>
        <p:txBody>
          <a:bodyPr wrap="none" rtlCol="0">
            <a:spAutoFit/>
          </a:bodyPr>
          <a:lstStyle/>
          <a:p>
            <a:r>
              <a:rPr lang="en-US" sz="1600" dirty="0">
                <a:solidFill>
                  <a:srgbClr val="000000"/>
                </a:solidFill>
                <a:latin typeface="Times New Roman" panose="02020603050405020304" pitchFamily="18" charset="0"/>
                <a:cs typeface="Times New Roman" panose="02020603050405020304" pitchFamily="18" charset="0"/>
              </a:rPr>
              <a:t>(</a:t>
            </a:r>
            <a:r>
              <a:rPr lang="en-US" sz="1600" b="1" dirty="0">
                <a:solidFill>
                  <a:srgbClr val="000000"/>
                </a:solidFill>
                <a:latin typeface="Times New Roman" panose="02020603050405020304" pitchFamily="18" charset="0"/>
                <a:cs typeface="Times New Roman" panose="02020603050405020304" pitchFamily="18" charset="0"/>
              </a:rPr>
              <a:t>A</a:t>
            </a:r>
            <a:r>
              <a:rPr lang="en-US" sz="1600" dirty="0">
                <a:solidFill>
                  <a:srgbClr val="000000"/>
                </a:solidFill>
                <a:latin typeface="Times New Roman" panose="02020603050405020304" pitchFamily="18" charset="0"/>
                <a:cs typeface="Times New Roman" panose="02020603050405020304" pitchFamily="18" charset="0"/>
              </a:rPr>
              <a:t>)</a:t>
            </a:r>
          </a:p>
        </p:txBody>
      </p:sp>
      <p:sp>
        <p:nvSpPr>
          <p:cNvPr id="62" name="TextBox 61">
            <a:extLst>
              <a:ext uri="{FF2B5EF4-FFF2-40B4-BE49-F238E27FC236}">
                <a16:creationId xmlns:a16="http://schemas.microsoft.com/office/drawing/2014/main" id="{FA8906E0-37AC-9534-434D-CFA8FA1E31FC}"/>
              </a:ext>
            </a:extLst>
          </p:cNvPr>
          <p:cNvSpPr txBox="1"/>
          <p:nvPr/>
        </p:nvSpPr>
        <p:spPr>
          <a:xfrm>
            <a:off x="3974801" y="1271461"/>
            <a:ext cx="909223" cy="369332"/>
          </a:xfrm>
          <a:prstGeom prst="rect">
            <a:avLst/>
          </a:prstGeom>
          <a:noFill/>
        </p:spPr>
        <p:txBody>
          <a:bodyPr wrap="none" rtlCol="0">
            <a:spAutoFit/>
          </a:bodyPr>
          <a:lstStyle/>
          <a:p>
            <a:r>
              <a:rPr lang="en-US" dirty="0">
                <a:solidFill>
                  <a:srgbClr val="000000"/>
                </a:solidFill>
              </a:rPr>
              <a:t>~1 keV</a:t>
            </a:r>
          </a:p>
        </p:txBody>
      </p:sp>
      <p:sp>
        <p:nvSpPr>
          <p:cNvPr id="63" name="TextBox 62">
            <a:extLst>
              <a:ext uri="{FF2B5EF4-FFF2-40B4-BE49-F238E27FC236}">
                <a16:creationId xmlns:a16="http://schemas.microsoft.com/office/drawing/2014/main" id="{874F50DB-B512-0DEA-3E49-238D904CF8E3}"/>
              </a:ext>
            </a:extLst>
          </p:cNvPr>
          <p:cNvSpPr txBox="1"/>
          <p:nvPr/>
        </p:nvSpPr>
        <p:spPr>
          <a:xfrm>
            <a:off x="5890189" y="1234350"/>
            <a:ext cx="1627369" cy="369332"/>
          </a:xfrm>
          <a:prstGeom prst="rect">
            <a:avLst/>
          </a:prstGeom>
          <a:noFill/>
        </p:spPr>
        <p:txBody>
          <a:bodyPr wrap="none" rtlCol="0">
            <a:spAutoFit/>
          </a:bodyPr>
          <a:lstStyle/>
          <a:p>
            <a:r>
              <a:rPr lang="en-US" dirty="0">
                <a:solidFill>
                  <a:srgbClr val="000000"/>
                </a:solidFill>
              </a:rPr>
              <a:t>&gt;100-500 keV</a:t>
            </a:r>
          </a:p>
        </p:txBody>
      </p:sp>
      <p:sp>
        <p:nvSpPr>
          <p:cNvPr id="64" name="TextBox 63">
            <a:extLst>
              <a:ext uri="{FF2B5EF4-FFF2-40B4-BE49-F238E27FC236}">
                <a16:creationId xmlns:a16="http://schemas.microsoft.com/office/drawing/2014/main" id="{2D4C5CC7-96F5-E224-9B16-58782BB109F1}"/>
              </a:ext>
            </a:extLst>
          </p:cNvPr>
          <p:cNvSpPr txBox="1"/>
          <p:nvPr/>
        </p:nvSpPr>
        <p:spPr>
          <a:xfrm>
            <a:off x="5947095" y="702872"/>
            <a:ext cx="1372492" cy="246221"/>
          </a:xfrm>
          <a:prstGeom prst="rect">
            <a:avLst/>
          </a:prstGeom>
          <a:noFill/>
        </p:spPr>
        <p:txBody>
          <a:bodyPr wrap="none" rtlCol="0">
            <a:spAutoFit/>
          </a:bodyPr>
          <a:lstStyle/>
          <a:p>
            <a:r>
              <a:rPr lang="en-US" sz="1000" dirty="0">
                <a:solidFill>
                  <a:srgbClr val="FF0000"/>
                </a:solidFill>
              </a:rPr>
              <a:t>Transient (FS) MMS</a:t>
            </a:r>
          </a:p>
        </p:txBody>
      </p:sp>
      <p:sp>
        <p:nvSpPr>
          <p:cNvPr id="65" name="TextBox 64">
            <a:extLst>
              <a:ext uri="{FF2B5EF4-FFF2-40B4-BE49-F238E27FC236}">
                <a16:creationId xmlns:a16="http://schemas.microsoft.com/office/drawing/2014/main" id="{1EEB2D54-EABE-133A-CF7B-9CEE7A61362C}"/>
              </a:ext>
            </a:extLst>
          </p:cNvPr>
          <p:cNvSpPr txBox="1"/>
          <p:nvPr/>
        </p:nvSpPr>
        <p:spPr>
          <a:xfrm>
            <a:off x="3860800" y="702872"/>
            <a:ext cx="1842171" cy="246221"/>
          </a:xfrm>
          <a:prstGeom prst="rect">
            <a:avLst/>
          </a:prstGeom>
          <a:noFill/>
        </p:spPr>
        <p:txBody>
          <a:bodyPr wrap="none" rtlCol="0">
            <a:spAutoFit/>
          </a:bodyPr>
          <a:lstStyle/>
          <a:p>
            <a:r>
              <a:rPr lang="en-US" sz="1000" dirty="0">
                <a:solidFill>
                  <a:srgbClr val="0005FF"/>
                </a:solidFill>
              </a:rPr>
              <a:t>Discontinuity (SW) ARTEMIS</a:t>
            </a:r>
          </a:p>
        </p:txBody>
      </p:sp>
      <p:sp>
        <p:nvSpPr>
          <p:cNvPr id="66" name="Rectangle 65">
            <a:extLst>
              <a:ext uri="{FF2B5EF4-FFF2-40B4-BE49-F238E27FC236}">
                <a16:creationId xmlns:a16="http://schemas.microsoft.com/office/drawing/2014/main" id="{878E0052-6EA9-B09D-9AE6-CA0E1018EEA7}"/>
              </a:ext>
            </a:extLst>
          </p:cNvPr>
          <p:cNvSpPr/>
          <p:nvPr/>
        </p:nvSpPr>
        <p:spPr>
          <a:xfrm>
            <a:off x="8787171" y="1421339"/>
            <a:ext cx="232658" cy="28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0483EF57-D274-E2CB-1768-EDCEE31EA62C}"/>
              </a:ext>
            </a:extLst>
          </p:cNvPr>
          <p:cNvSpPr txBox="1"/>
          <p:nvPr/>
        </p:nvSpPr>
        <p:spPr>
          <a:xfrm>
            <a:off x="8591229" y="694449"/>
            <a:ext cx="470000" cy="338554"/>
          </a:xfrm>
          <a:prstGeom prst="rect">
            <a:avLst/>
          </a:prstGeom>
          <a:noFill/>
        </p:spPr>
        <p:txBody>
          <a:bodyPr wrap="none" rtlCol="0">
            <a:spAutoFit/>
          </a:bodyPr>
          <a:lstStyle/>
          <a:p>
            <a:r>
              <a:rPr lang="en-US" sz="1600" dirty="0">
                <a:solidFill>
                  <a:srgbClr val="000000"/>
                </a:solidFill>
                <a:latin typeface="Times New Roman" panose="02020603050405020304" pitchFamily="18" charset="0"/>
                <a:cs typeface="Times New Roman" panose="02020603050405020304" pitchFamily="18" charset="0"/>
              </a:rPr>
              <a:t>(</a:t>
            </a:r>
            <a:r>
              <a:rPr lang="en-US" sz="1600" b="1" dirty="0">
                <a:solidFill>
                  <a:srgbClr val="000000"/>
                </a:solidFill>
                <a:latin typeface="Times New Roman" panose="02020603050405020304" pitchFamily="18" charset="0"/>
                <a:cs typeface="Times New Roman" panose="02020603050405020304" pitchFamily="18" charset="0"/>
              </a:rPr>
              <a:t>B</a:t>
            </a:r>
            <a:r>
              <a:rPr lang="en-US" sz="1600" dirty="0">
                <a:solidFill>
                  <a:srgbClr val="000000"/>
                </a:solidFill>
                <a:latin typeface="Times New Roman" panose="02020603050405020304" pitchFamily="18" charset="0"/>
                <a:cs typeface="Times New Roman" panose="02020603050405020304" pitchFamily="18" charset="0"/>
              </a:rPr>
              <a:t>)</a:t>
            </a:r>
          </a:p>
        </p:txBody>
      </p:sp>
      <p:pic>
        <p:nvPicPr>
          <p:cNvPr id="68" name="Picture 67">
            <a:extLst>
              <a:ext uri="{FF2B5EF4-FFF2-40B4-BE49-F238E27FC236}">
                <a16:creationId xmlns:a16="http://schemas.microsoft.com/office/drawing/2014/main" id="{5CF773F4-7084-84B0-4307-74C4815E6C4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232740" y="902107"/>
            <a:ext cx="512917" cy="348007"/>
          </a:xfrm>
          <a:prstGeom prst="rect">
            <a:avLst/>
          </a:prstGeom>
        </p:spPr>
      </p:pic>
      <p:sp>
        <p:nvSpPr>
          <p:cNvPr id="69" name="TextBox 68">
            <a:extLst>
              <a:ext uri="{FF2B5EF4-FFF2-40B4-BE49-F238E27FC236}">
                <a16:creationId xmlns:a16="http://schemas.microsoft.com/office/drawing/2014/main" id="{0016C144-3120-8A61-A108-EB61250394F0}"/>
              </a:ext>
            </a:extLst>
          </p:cNvPr>
          <p:cNvSpPr txBox="1"/>
          <p:nvPr/>
        </p:nvSpPr>
        <p:spPr>
          <a:xfrm>
            <a:off x="8897565" y="740471"/>
            <a:ext cx="1443024" cy="246221"/>
          </a:xfrm>
          <a:prstGeom prst="rect">
            <a:avLst/>
          </a:prstGeom>
          <a:noFill/>
        </p:spPr>
        <p:txBody>
          <a:bodyPr wrap="none" rtlCol="0">
            <a:spAutoFit/>
          </a:bodyPr>
          <a:lstStyle/>
          <a:p>
            <a:r>
              <a:rPr lang="en-US" sz="1000" dirty="0">
                <a:solidFill>
                  <a:srgbClr val="FF0000"/>
                </a:solidFill>
              </a:rPr>
              <a:t>Transient (FS) Cluster</a:t>
            </a:r>
          </a:p>
        </p:txBody>
      </p:sp>
      <p:pic>
        <p:nvPicPr>
          <p:cNvPr id="71" name="Picture 70">
            <a:extLst>
              <a:ext uri="{FF2B5EF4-FFF2-40B4-BE49-F238E27FC236}">
                <a16:creationId xmlns:a16="http://schemas.microsoft.com/office/drawing/2014/main" id="{544233B5-210F-EFBB-F5A2-9AA32CA79AA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517793" y="877837"/>
            <a:ext cx="512917" cy="348007"/>
          </a:xfrm>
          <a:prstGeom prst="rect">
            <a:avLst/>
          </a:prstGeom>
        </p:spPr>
      </p:pic>
      <p:sp>
        <p:nvSpPr>
          <p:cNvPr id="72" name="TextBox 71">
            <a:extLst>
              <a:ext uri="{FF2B5EF4-FFF2-40B4-BE49-F238E27FC236}">
                <a16:creationId xmlns:a16="http://schemas.microsoft.com/office/drawing/2014/main" id="{9FB461B4-F124-1EF6-4B30-A8CE73A2D50B}"/>
              </a:ext>
            </a:extLst>
          </p:cNvPr>
          <p:cNvSpPr txBox="1"/>
          <p:nvPr/>
        </p:nvSpPr>
        <p:spPr>
          <a:xfrm>
            <a:off x="10325573" y="741255"/>
            <a:ext cx="1459054" cy="246221"/>
          </a:xfrm>
          <a:prstGeom prst="rect">
            <a:avLst/>
          </a:prstGeom>
          <a:noFill/>
        </p:spPr>
        <p:txBody>
          <a:bodyPr wrap="none" rtlCol="0">
            <a:spAutoFit/>
          </a:bodyPr>
          <a:lstStyle/>
          <a:p>
            <a:r>
              <a:rPr lang="en-US" sz="1000" dirty="0">
                <a:solidFill>
                  <a:srgbClr val="00B050"/>
                </a:solidFill>
              </a:rPr>
              <a:t>Transient (MSH) MMS</a:t>
            </a:r>
          </a:p>
        </p:txBody>
      </p:sp>
      <p:sp>
        <p:nvSpPr>
          <p:cNvPr id="73" name="TextBox 72">
            <a:extLst>
              <a:ext uri="{FF2B5EF4-FFF2-40B4-BE49-F238E27FC236}">
                <a16:creationId xmlns:a16="http://schemas.microsoft.com/office/drawing/2014/main" id="{44547C13-A812-E5F1-F755-741673E27353}"/>
              </a:ext>
            </a:extLst>
          </p:cNvPr>
          <p:cNvSpPr txBox="1"/>
          <p:nvPr/>
        </p:nvSpPr>
        <p:spPr>
          <a:xfrm>
            <a:off x="9581448" y="1154575"/>
            <a:ext cx="1891865" cy="369332"/>
          </a:xfrm>
          <a:prstGeom prst="rect">
            <a:avLst/>
          </a:prstGeom>
          <a:noFill/>
        </p:spPr>
        <p:txBody>
          <a:bodyPr wrap="none" rtlCol="0">
            <a:spAutoFit/>
          </a:bodyPr>
          <a:lstStyle/>
          <a:p>
            <a:r>
              <a:rPr lang="en-US" dirty="0">
                <a:solidFill>
                  <a:srgbClr val="000000"/>
                </a:solidFill>
              </a:rPr>
              <a:t>X </a:t>
            </a:r>
            <a:r>
              <a:rPr lang="en-US" dirty="0">
                <a:solidFill>
                  <a:srgbClr val="000000"/>
                </a:solidFill>
                <a:sym typeface="Wingdings" pitchFamily="2" charset="2"/>
              </a:rPr>
              <a:t> X+100 </a:t>
            </a:r>
            <a:r>
              <a:rPr lang="en-US" dirty="0">
                <a:solidFill>
                  <a:srgbClr val="000000"/>
                </a:solidFill>
              </a:rPr>
              <a:t>keV</a:t>
            </a:r>
          </a:p>
        </p:txBody>
      </p:sp>
      <p:sp>
        <p:nvSpPr>
          <p:cNvPr id="74" name="TextBox 73">
            <a:extLst>
              <a:ext uri="{FF2B5EF4-FFF2-40B4-BE49-F238E27FC236}">
                <a16:creationId xmlns:a16="http://schemas.microsoft.com/office/drawing/2014/main" id="{B576D535-6AD1-066F-9AD8-5D3922511D7A}"/>
              </a:ext>
            </a:extLst>
          </p:cNvPr>
          <p:cNvSpPr txBox="1"/>
          <p:nvPr/>
        </p:nvSpPr>
        <p:spPr>
          <a:xfrm>
            <a:off x="731520" y="6044791"/>
            <a:ext cx="10561353" cy="492443"/>
          </a:xfrm>
          <a:prstGeom prst="rect">
            <a:avLst/>
          </a:prstGeom>
          <a:noFill/>
        </p:spPr>
        <p:txBody>
          <a:bodyPr wrap="none" rtlCol="0">
            <a:spAutoFit/>
          </a:bodyPr>
          <a:lstStyle/>
          <a:p>
            <a:pPr marL="342900" indent="-342900">
              <a:buAutoNum type="alphaUcParenBoth"/>
            </a:pPr>
            <a:r>
              <a:rPr lang="en-US" sz="1300" dirty="0">
                <a:solidFill>
                  <a:srgbClr val="000000"/>
                </a:solidFill>
              </a:rPr>
              <a:t>: Raptis+ 2025 (</a:t>
            </a:r>
            <a:r>
              <a:rPr lang="en-US" sz="1300" dirty="0" err="1">
                <a:solidFill>
                  <a:srgbClr val="000000"/>
                </a:solidFill>
              </a:rPr>
              <a:t>NatComm</a:t>
            </a:r>
            <a:r>
              <a:rPr lang="en-US" sz="1300" dirty="0">
                <a:solidFill>
                  <a:srgbClr val="000000"/>
                </a:solidFill>
              </a:rPr>
              <a:t>)  - </a:t>
            </a:r>
            <a:r>
              <a:rPr lang="en-US" sz="1300" i="1" dirty="0">
                <a:solidFill>
                  <a:srgbClr val="000000"/>
                </a:solidFill>
              </a:rPr>
              <a:t>Revealing an Unexpectedly Low Electron Injection Threshold via Reinforced Shock Acceleration</a:t>
            </a:r>
          </a:p>
          <a:p>
            <a:pPr marL="342900" indent="-342900">
              <a:buAutoNum type="alphaUcParenBoth"/>
            </a:pPr>
            <a:r>
              <a:rPr lang="en-US" sz="1300" dirty="0">
                <a:solidFill>
                  <a:srgbClr val="000000"/>
                </a:solidFill>
              </a:rPr>
              <a:t>: Raptis+ 2025 (</a:t>
            </a:r>
            <a:r>
              <a:rPr lang="en-US" sz="1300" dirty="0" err="1">
                <a:solidFill>
                  <a:srgbClr val="000000"/>
                </a:solidFill>
              </a:rPr>
              <a:t>ApJL</a:t>
            </a:r>
            <a:r>
              <a:rPr lang="en-US" sz="1300" dirty="0">
                <a:solidFill>
                  <a:srgbClr val="000000"/>
                </a:solidFill>
              </a:rPr>
              <a:t>) - </a:t>
            </a:r>
            <a:r>
              <a:rPr lang="en-US" sz="1300" i="1" dirty="0">
                <a:solidFill>
                  <a:srgbClr val="000000"/>
                </a:solidFill>
              </a:rPr>
              <a:t>Multi-Mission Observations of Relativistic Electrons and High-Speed Jets Linked to Shock Generated Transients</a:t>
            </a:r>
          </a:p>
        </p:txBody>
      </p:sp>
      <p:sp>
        <p:nvSpPr>
          <p:cNvPr id="2" name="TextBox 1">
            <a:extLst>
              <a:ext uri="{FF2B5EF4-FFF2-40B4-BE49-F238E27FC236}">
                <a16:creationId xmlns:a16="http://schemas.microsoft.com/office/drawing/2014/main" id="{5ED1323B-7196-0A0E-D302-0DE53FB03D0A}"/>
              </a:ext>
            </a:extLst>
          </p:cNvPr>
          <p:cNvSpPr txBox="1"/>
          <p:nvPr/>
        </p:nvSpPr>
        <p:spPr>
          <a:xfrm>
            <a:off x="223419" y="5539707"/>
            <a:ext cx="3082895" cy="323165"/>
          </a:xfrm>
          <a:prstGeom prst="rect">
            <a:avLst/>
          </a:prstGeom>
          <a:noFill/>
        </p:spPr>
        <p:txBody>
          <a:bodyPr wrap="none" rtlCol="0">
            <a:spAutoFit/>
          </a:bodyPr>
          <a:lstStyle/>
          <a:p>
            <a:r>
              <a:rPr lang="en-US" sz="1500" dirty="0">
                <a:solidFill>
                  <a:srgbClr val="000000"/>
                </a:solidFill>
              </a:rPr>
              <a:t>Fast SW seeding ~1 keV particles</a:t>
            </a:r>
          </a:p>
        </p:txBody>
      </p:sp>
      <p:pic>
        <p:nvPicPr>
          <p:cNvPr id="4" name="Content Placeholder 7">
            <a:extLst>
              <a:ext uri="{FF2B5EF4-FFF2-40B4-BE49-F238E27FC236}">
                <a16:creationId xmlns:a16="http://schemas.microsoft.com/office/drawing/2014/main" id="{D8B45C7A-4B56-3163-9F8E-7E34F861EDB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0" y="5883174"/>
            <a:ext cx="731520" cy="731520"/>
          </a:xfrm>
          <a:prstGeom prst="rect">
            <a:avLst/>
          </a:prstGeom>
        </p:spPr>
      </p:pic>
      <p:pic>
        <p:nvPicPr>
          <p:cNvPr id="6" name="Picture 5">
            <a:extLst>
              <a:ext uri="{FF2B5EF4-FFF2-40B4-BE49-F238E27FC236}">
                <a16:creationId xmlns:a16="http://schemas.microsoft.com/office/drawing/2014/main" id="{39BE02A9-0921-62DE-B61C-6384BCE3E1C4}"/>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1460480" y="5876992"/>
            <a:ext cx="731520" cy="731520"/>
          </a:xfrm>
          <a:prstGeom prst="rect">
            <a:avLst/>
          </a:prstGeom>
        </p:spPr>
      </p:pic>
      <p:pic>
        <p:nvPicPr>
          <p:cNvPr id="1026" name="Picture 2" descr="Sun icons | Canva">
            <a:extLst>
              <a:ext uri="{FF2B5EF4-FFF2-40B4-BE49-F238E27FC236}">
                <a16:creationId xmlns:a16="http://schemas.microsoft.com/office/drawing/2014/main" id="{AF749959-474D-4479-CB41-CC06C46AB142}"/>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251262" y="940627"/>
            <a:ext cx="312123" cy="3161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F0E9900-9FAE-8FCF-5EDB-352D74D9BE57}"/>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11677502" y="959292"/>
            <a:ext cx="240357" cy="2403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508D600-379E-F65A-E612-494C71A96741}"/>
              </a:ext>
            </a:extLst>
          </p:cNvPr>
          <p:cNvSpPr/>
          <p:nvPr/>
        </p:nvSpPr>
        <p:spPr>
          <a:xfrm>
            <a:off x="1368866" y="740471"/>
            <a:ext cx="2053603" cy="2925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a:t>
            </a:r>
          </a:p>
        </p:txBody>
      </p:sp>
      <p:sp>
        <p:nvSpPr>
          <p:cNvPr id="8" name="TextBox 7">
            <a:extLst>
              <a:ext uri="{FF2B5EF4-FFF2-40B4-BE49-F238E27FC236}">
                <a16:creationId xmlns:a16="http://schemas.microsoft.com/office/drawing/2014/main" id="{00D98D9F-51B4-EDEA-A581-109CA83BA2FE}"/>
              </a:ext>
            </a:extLst>
          </p:cNvPr>
          <p:cNvSpPr txBox="1"/>
          <p:nvPr/>
        </p:nvSpPr>
        <p:spPr>
          <a:xfrm>
            <a:off x="3812737" y="5336905"/>
            <a:ext cx="4635023" cy="954107"/>
          </a:xfrm>
          <a:prstGeom prst="rect">
            <a:avLst/>
          </a:prstGeom>
          <a:noFill/>
        </p:spPr>
        <p:txBody>
          <a:bodyPr wrap="square" rtlCol="0">
            <a:spAutoFit/>
          </a:bodyPr>
          <a:lstStyle/>
          <a:p>
            <a:pPr algn="ctr"/>
            <a:r>
              <a:rPr lang="en-US" sz="1400" b="1" u="sng" dirty="0">
                <a:solidFill>
                  <a:srgbClr val="000000"/>
                </a:solidFill>
              </a:rPr>
              <a:t>Note</a:t>
            </a:r>
            <a:r>
              <a:rPr lang="en-US" sz="1400" dirty="0">
                <a:solidFill>
                  <a:srgbClr val="000000"/>
                </a:solidFill>
              </a:rPr>
              <a:t>: Framework is  consistent with other studies (e.g., Wilson+2016, Liu+2019, Shi+2025)</a:t>
            </a:r>
          </a:p>
          <a:p>
            <a:pPr algn="ctr"/>
            <a:endParaRPr lang="en-US" sz="1400" dirty="0">
              <a:solidFill>
                <a:srgbClr val="000000"/>
              </a:solidFill>
            </a:endParaRPr>
          </a:p>
          <a:p>
            <a:pPr algn="ctr"/>
            <a:endParaRPr lang="en-US" sz="1400" dirty="0">
              <a:solidFill>
                <a:srgbClr val="000000"/>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F4AAFF5-538E-DAFF-E971-273BED21D24D}"/>
                  </a:ext>
                </a:extLst>
              </p:cNvPr>
              <p:cNvSpPr txBox="1"/>
              <p:nvPr/>
            </p:nvSpPr>
            <p:spPr>
              <a:xfrm>
                <a:off x="10551855" y="1665293"/>
                <a:ext cx="852093" cy="5514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1400" i="1" dirty="0" smtClean="0">
                              <a:solidFill>
                                <a:srgbClr val="000000"/>
                              </a:solidFill>
                              <a:latin typeface="Cambria Math" panose="02040503050406030204" pitchFamily="18" charset="0"/>
                            </a:rPr>
                          </m:ctrlPr>
                        </m:sSupPr>
                        <m:e>
                          <m:d>
                            <m:dPr>
                              <m:ctrlPr>
                                <a:rPr lang="en-US" sz="1400" i="1" dirty="0" smtClean="0">
                                  <a:solidFill>
                                    <a:srgbClr val="000000"/>
                                  </a:solidFill>
                                  <a:latin typeface="Cambria Math" panose="02040503050406030204" pitchFamily="18" charset="0"/>
                                </a:rPr>
                              </m:ctrlPr>
                            </m:dPr>
                            <m:e>
                              <m:f>
                                <m:fPr>
                                  <m:ctrlPr>
                                    <a:rPr lang="en-US" sz="1400" i="1" dirty="0" smtClean="0">
                                      <a:solidFill>
                                        <a:srgbClr val="000000"/>
                                      </a:solidFill>
                                      <a:latin typeface="Cambria Math" panose="02040503050406030204" pitchFamily="18" charset="0"/>
                                    </a:rPr>
                                  </m:ctrlPr>
                                </m:fPr>
                                <m:num>
                                  <m:r>
                                    <a:rPr lang="en-US" sz="1400" i="1" dirty="0" smtClean="0">
                                      <a:solidFill>
                                        <a:srgbClr val="000000"/>
                                      </a:solidFill>
                                      <a:latin typeface="Cambria Math" panose="02040503050406030204" pitchFamily="18" charset="0"/>
                                    </a:rPr>
                                    <m:t>𝐵</m:t>
                                  </m:r>
                                </m:num>
                                <m:den>
                                  <m:r>
                                    <a:rPr lang="en-US" sz="1400" i="1" dirty="0" smtClean="0">
                                      <a:solidFill>
                                        <a:srgbClr val="000000"/>
                                      </a:solidFill>
                                      <a:latin typeface="Cambria Math" panose="02040503050406030204" pitchFamily="18" charset="0"/>
                                    </a:rPr>
                                    <m:t>𝐵</m:t>
                                  </m:r>
                                  <m:r>
                                    <a:rPr lang="en-US" sz="1400" i="1" dirty="0" smtClean="0">
                                      <a:solidFill>
                                        <a:srgbClr val="000000"/>
                                      </a:solidFill>
                                      <a:latin typeface="Cambria Math" panose="02040503050406030204" pitchFamily="18" charset="0"/>
                                    </a:rPr>
                                    <m:t>0</m:t>
                                  </m:r>
                                </m:den>
                              </m:f>
                            </m:e>
                          </m:d>
                        </m:e>
                        <m:sup>
                          <m:r>
                            <a:rPr lang="en-US" sz="1400" i="1" dirty="0" smtClean="0">
                              <a:solidFill>
                                <a:srgbClr val="000000"/>
                              </a:solidFill>
                              <a:latin typeface="Cambria Math" panose="02040503050406030204" pitchFamily="18" charset="0"/>
                            </a:rPr>
                            <m:t>2</m:t>
                          </m:r>
                          <m:r>
                            <a:rPr lang="en-US" sz="1400" b="0" i="1" dirty="0" smtClean="0">
                              <a:solidFill>
                                <a:srgbClr val="000000"/>
                              </a:solidFill>
                              <a:latin typeface="Cambria Math" panose="02040503050406030204" pitchFamily="18" charset="0"/>
                            </a:rPr>
                            <m:t>/3</m:t>
                          </m:r>
                        </m:sup>
                      </m:sSup>
                    </m:oMath>
                  </m:oMathPara>
                </a14:m>
                <a:endParaRPr lang="en-US" sz="1400" dirty="0">
                  <a:solidFill>
                    <a:srgbClr val="000000"/>
                  </a:solidFill>
                </a:endParaRPr>
              </a:p>
            </p:txBody>
          </p:sp>
        </mc:Choice>
        <mc:Fallback xmlns="">
          <p:sp>
            <p:nvSpPr>
              <p:cNvPr id="9" name="TextBox 8">
                <a:extLst>
                  <a:ext uri="{FF2B5EF4-FFF2-40B4-BE49-F238E27FC236}">
                    <a16:creationId xmlns:a16="http://schemas.microsoft.com/office/drawing/2014/main" id="{BF4AAFF5-538E-DAFF-E971-273BED21D24D}"/>
                  </a:ext>
                </a:extLst>
              </p:cNvPr>
              <p:cNvSpPr txBox="1">
                <a:spLocks noRot="1" noChangeAspect="1" noMove="1" noResize="1" noEditPoints="1" noAdjustHandles="1" noChangeArrowheads="1" noChangeShapeType="1" noTextEdit="1"/>
              </p:cNvSpPr>
              <p:nvPr/>
            </p:nvSpPr>
            <p:spPr>
              <a:xfrm>
                <a:off x="10551855" y="1665293"/>
                <a:ext cx="852093" cy="551433"/>
              </a:xfrm>
              <a:prstGeom prst="rect">
                <a:avLst/>
              </a:prstGeom>
              <a:blipFill>
                <a:blip r:embed="rId14"/>
                <a:stretch>
                  <a:fillRect b="-2273"/>
                </a:stretch>
              </a:blipFill>
            </p:spPr>
            <p:txBody>
              <a:bodyPr/>
              <a:lstStyle/>
              <a:p>
                <a:r>
                  <a:rPr lang="en-US">
                    <a:noFill/>
                  </a:rPr>
                  <a:t> </a:t>
                </a:r>
              </a:p>
            </p:txBody>
          </p:sp>
        </mc:Fallback>
      </mc:AlternateContent>
    </p:spTree>
    <p:extLst>
      <p:ext uri="{BB962C8B-B14F-4D97-AF65-F5344CB8AC3E}">
        <p14:creationId xmlns:p14="http://schemas.microsoft.com/office/powerpoint/2010/main" val="3187407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335D5-D6D2-F3CE-8634-DCC0A71D9D1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62DD6D-EA6F-8D5D-E8E7-E99A3DF3C365}"/>
              </a:ext>
            </a:extLst>
          </p:cNvPr>
          <p:cNvSpPr>
            <a:spLocks noGrp="1"/>
          </p:cNvSpPr>
          <p:nvPr>
            <p:ph idx="1"/>
          </p:nvPr>
        </p:nvSpPr>
        <p:spPr>
          <a:xfrm>
            <a:off x="420914" y="-1"/>
            <a:ext cx="11196286" cy="6858001"/>
          </a:xfrm>
        </p:spPr>
        <p:txBody>
          <a:bodyPr anchor="ctr">
            <a:normAutofit/>
          </a:bodyPr>
          <a:lstStyle/>
          <a:p>
            <a:pPr marL="0" indent="0" algn="ctr">
              <a:buNone/>
            </a:pPr>
            <a:r>
              <a:rPr lang="en-US" sz="3600" u="sng" dirty="0"/>
              <a:t>The question now is:</a:t>
            </a:r>
          </a:p>
          <a:p>
            <a:pPr marL="0" indent="0" algn="ctr">
              <a:buNone/>
            </a:pPr>
            <a:br>
              <a:rPr lang="en-US" sz="3600" dirty="0"/>
            </a:br>
            <a:r>
              <a:rPr lang="en-US" sz="3600" dirty="0"/>
              <a:t>What about other planetary shocks?</a:t>
            </a:r>
          </a:p>
        </p:txBody>
      </p:sp>
      <p:sp>
        <p:nvSpPr>
          <p:cNvPr id="3" name="TextBox 2">
            <a:extLst>
              <a:ext uri="{FF2B5EF4-FFF2-40B4-BE49-F238E27FC236}">
                <a16:creationId xmlns:a16="http://schemas.microsoft.com/office/drawing/2014/main" id="{43B51FCA-3E7A-9370-1DEB-57CCE8CF7D10}"/>
              </a:ext>
            </a:extLst>
          </p:cNvPr>
          <p:cNvSpPr txBox="1"/>
          <p:nvPr/>
        </p:nvSpPr>
        <p:spPr>
          <a:xfrm>
            <a:off x="-97820" y="6433631"/>
            <a:ext cx="1050288" cy="230832"/>
          </a:xfrm>
          <a:prstGeom prst="rect">
            <a:avLst/>
          </a:prstGeom>
          <a:noFill/>
        </p:spPr>
        <p:txBody>
          <a:bodyPr wrap="none" rtlCol="0">
            <a:spAutoFit/>
          </a:bodyPr>
          <a:lstStyle/>
          <a:p>
            <a:r>
              <a:rPr lang="en-US" sz="900" dirty="0">
                <a:solidFill>
                  <a:srgbClr val="000000"/>
                </a:solidFill>
              </a:rPr>
              <a:t>Raptis et al.2026</a:t>
            </a:r>
          </a:p>
        </p:txBody>
      </p:sp>
      <p:pic>
        <p:nvPicPr>
          <p:cNvPr id="5" name="Picture 4">
            <a:extLst>
              <a:ext uri="{FF2B5EF4-FFF2-40B4-BE49-F238E27FC236}">
                <a16:creationId xmlns:a16="http://schemas.microsoft.com/office/drawing/2014/main" id="{9C9331D0-D5DD-59CE-0D47-584B607DE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02111"/>
            <a:ext cx="731520" cy="731520"/>
          </a:xfrm>
          <a:prstGeom prst="rect">
            <a:avLst/>
          </a:prstGeom>
        </p:spPr>
      </p:pic>
    </p:spTree>
    <p:extLst>
      <p:ext uri="{BB962C8B-B14F-4D97-AF65-F5344CB8AC3E}">
        <p14:creationId xmlns:p14="http://schemas.microsoft.com/office/powerpoint/2010/main" val="108453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Content Placeholder 1">
                <a:extLst>
                  <a:ext uri="{FF2B5EF4-FFF2-40B4-BE49-F238E27FC236}">
                    <a16:creationId xmlns:a16="http://schemas.microsoft.com/office/drawing/2014/main" id="{87F55605-98FB-3181-E830-A526B2EF822A}"/>
                  </a:ext>
                </a:extLst>
              </p:cNvPr>
              <p:cNvSpPr>
                <a:spLocks noGrp="1"/>
              </p:cNvSpPr>
              <p:nvPr>
                <p:ph idx="1"/>
              </p:nvPr>
            </p:nvSpPr>
            <p:spPr>
              <a:ln>
                <a:noFill/>
              </a:ln>
            </p:spPr>
            <p:style>
              <a:lnRef idx="2">
                <a:schemeClr val="dk1"/>
              </a:lnRef>
              <a:fillRef idx="1">
                <a:schemeClr val="lt1"/>
              </a:fillRef>
              <a:effectRef idx="0">
                <a:schemeClr val="dk1"/>
              </a:effectRef>
              <a:fontRef idx="minor">
                <a:schemeClr val="dk1"/>
              </a:fontRef>
            </p:style>
            <p:txBody>
              <a:bodyPr>
                <a:normAutofit fontScale="85000" lnSpcReduction="20000"/>
              </a:bodyPr>
              <a:lstStyle/>
              <a:p>
                <a:pPr marL="0" indent="0">
                  <a:buNone/>
                </a:pPr>
                <a:r>
                  <a:rPr lang="en-US" dirty="0">
                    <a:latin typeface="+mj-lt"/>
                  </a:rPr>
                  <a:t>General geometrical criterion: </a:t>
                </a:r>
                <a:r>
                  <a:rPr lang="en-US" dirty="0" err="1">
                    <a:latin typeface="+mj-lt"/>
                  </a:rPr>
                  <a:t>Hilas</a:t>
                </a:r>
                <a:r>
                  <a:rPr lang="en-US" dirty="0">
                    <a:latin typeface="+mj-lt"/>
                  </a:rPr>
                  <a:t> Limit (</a:t>
                </a:r>
                <a:r>
                  <a:rPr lang="en-US" dirty="0" err="1">
                    <a:latin typeface="+mj-lt"/>
                  </a:rPr>
                  <a:t>Hilas</a:t>
                </a:r>
                <a:r>
                  <a:rPr lang="en-US" dirty="0">
                    <a:latin typeface="+mj-lt"/>
                  </a:rPr>
                  <a:t>+ 1984)</a:t>
                </a:r>
              </a:p>
              <a:p>
                <a:pPr marL="0" indent="0" algn="ctr">
                  <a:buNone/>
                </a:pPr>
                <a:endParaRPr lang="en-US" b="1" i="1" dirty="0">
                  <a:latin typeface="+mj-lt"/>
                  <a:ea typeface="Palatino" pitchFamily="2" charset="77"/>
                </a:endParaRPr>
              </a:p>
              <a:p>
                <a:pPr marL="0" indent="0" algn="ctr">
                  <a:buNone/>
                </a:pPr>
                <a:r>
                  <a:rPr lang="en-US" b="1" i="1" dirty="0">
                    <a:latin typeface="+mj-lt"/>
                    <a:ea typeface="Palatino" pitchFamily="2" charset="77"/>
                  </a:rPr>
                  <a:t>A particle cannot exceed an energy higher than the total magnetic potential drop across a system</a:t>
                </a:r>
              </a:p>
              <a:p>
                <a:pPr marL="0" indent="0" algn="ctr">
                  <a:buNone/>
                </a:pPr>
                <a:endParaRPr lang="en-US" dirty="0">
                  <a:latin typeface="+mj-lt"/>
                </a:endParaRPr>
              </a:p>
              <a:p>
                <a:pPr marL="0" indent="0" algn="ctr">
                  <a:buNone/>
                </a:pPr>
                <a:r>
                  <a:rPr lang="en-US" dirty="0">
                    <a:latin typeface="+mj-lt"/>
                  </a:rPr>
                  <a:t>For Bohm diffusion (</a:t>
                </a:r>
                <a:r>
                  <a:rPr lang="el-GR" dirty="0"/>
                  <a:t>Δ</a:t>
                </a:r>
                <a:r>
                  <a:rPr lang="en-US" dirty="0"/>
                  <a:t>B~B)</a:t>
                </a:r>
                <a:r>
                  <a:rPr lang="en-US" dirty="0">
                    <a:latin typeface="+mj-lt"/>
                  </a:rPr>
                  <a:t>, </a:t>
                </a:r>
                <a14:m>
                  <m:oMath xmlns:m="http://schemas.openxmlformats.org/officeDocument/2006/math">
                    <m:r>
                      <a:rPr lang="en-US" i="1" dirty="0">
                        <a:latin typeface="+mj-lt"/>
                      </a:rPr>
                      <m:t>𝐷</m:t>
                    </m:r>
                    <m:r>
                      <a:rPr lang="en-US" dirty="0">
                        <a:latin typeface="+mj-lt"/>
                      </a:rPr>
                      <m:t>≃</m:t>
                    </m:r>
                    <m:r>
                      <a:rPr lang="en-US" i="1" dirty="0">
                        <a:latin typeface="+mj-lt"/>
                      </a:rPr>
                      <m:t>𝑣</m:t>
                    </m:r>
                    <m:sSub>
                      <m:sSubPr>
                        <m:ctrlPr>
                          <a:rPr lang="en-US" i="1" dirty="0">
                            <a:latin typeface="+mj-lt"/>
                          </a:rPr>
                        </m:ctrlPr>
                      </m:sSubPr>
                      <m:e>
                        <m:r>
                          <a:rPr lang="en-US" i="1" dirty="0">
                            <a:latin typeface="+mj-lt"/>
                          </a:rPr>
                          <m:t>𝑟</m:t>
                        </m:r>
                      </m:e>
                      <m:sub>
                        <m:r>
                          <a:rPr lang="en-US" i="1" dirty="0">
                            <a:latin typeface="+mj-lt"/>
                          </a:rPr>
                          <m:t>𝑔</m:t>
                        </m:r>
                      </m:sub>
                    </m:sSub>
                    <m:r>
                      <a:rPr lang="en-US" dirty="0">
                        <a:latin typeface="+mj-lt"/>
                      </a:rPr>
                      <m:t>/3</m:t>
                    </m:r>
                  </m:oMath>
                </a14:m>
                <a:r>
                  <a:rPr lang="en-US" dirty="0">
                    <a:latin typeface="+mj-lt"/>
                  </a:rPr>
                  <a:t>, and requiring </a:t>
                </a:r>
                <a14:m>
                  <m:oMath xmlns:m="http://schemas.openxmlformats.org/officeDocument/2006/math">
                    <m:r>
                      <a:rPr lang="en-US" i="1" dirty="0">
                        <a:latin typeface="+mj-lt"/>
                      </a:rPr>
                      <m:t>𝐷</m:t>
                    </m:r>
                    <m:r>
                      <a:rPr lang="en-US" dirty="0">
                        <a:latin typeface="+mj-lt"/>
                      </a:rPr>
                      <m:t>/</m:t>
                    </m:r>
                    <m:sSub>
                      <m:sSubPr>
                        <m:ctrlPr>
                          <a:rPr lang="en-US" i="1" dirty="0">
                            <a:latin typeface="+mj-lt"/>
                          </a:rPr>
                        </m:ctrlPr>
                      </m:sSubPr>
                      <m:e>
                        <m:r>
                          <a:rPr lang="en-US" i="1" dirty="0">
                            <a:latin typeface="+mj-lt"/>
                          </a:rPr>
                          <m:t>𝑉</m:t>
                        </m:r>
                      </m:e>
                      <m:sub>
                        <m:r>
                          <m:rPr>
                            <m:sty m:val="p"/>
                          </m:rPr>
                          <a:rPr lang="en-US" dirty="0">
                            <a:latin typeface="+mj-lt"/>
                          </a:rPr>
                          <m:t>sh</m:t>
                        </m:r>
                      </m:sub>
                    </m:sSub>
                    <m:r>
                      <a:rPr lang="en-US" dirty="0">
                        <a:latin typeface="+mj-lt"/>
                      </a:rPr>
                      <m:t>≲</m:t>
                    </m:r>
                    <m:r>
                      <a:rPr lang="en-US" i="1" dirty="0">
                        <a:latin typeface="+mj-lt"/>
                      </a:rPr>
                      <m:t>𝐿</m:t>
                    </m:r>
                  </m:oMath>
                </a14:m>
                <a:r>
                  <a:rPr lang="en-US" dirty="0">
                    <a:latin typeface="+mj-lt"/>
                  </a:rPr>
                  <a:t> gives an escape-limited maximum energy</a:t>
                </a:r>
                <a:endParaRPr lang="en-US" i="1" dirty="0">
                  <a:latin typeface="+mj-lt"/>
                </a:endParaRPr>
              </a:p>
              <a:p>
                <a:pPr marL="0" indent="0" algn="ctr">
                  <a:buNone/>
                </a:pPr>
                <a:endParaRPr lang="en-US" i="1" dirty="0">
                  <a:latin typeface="+mj-lt"/>
                </a:endParaRPr>
              </a:p>
              <a:p>
                <a:pPr marL="0" indent="0" algn="ctr">
                  <a:buNone/>
                </a:pPr>
                <a14:m>
                  <m:oMathPara xmlns:m="http://schemas.openxmlformats.org/officeDocument/2006/math">
                    <m:oMathParaPr>
                      <m:jc m:val="centerGroup"/>
                    </m:oMathParaPr>
                    <m:oMath xmlns:m="http://schemas.openxmlformats.org/officeDocument/2006/math">
                      <m:sSubSup>
                        <m:sSubSupPr>
                          <m:ctrlPr>
                            <a:rPr lang="en-US" i="1" smtClean="0">
                              <a:latin typeface="+mj-lt"/>
                            </a:rPr>
                          </m:ctrlPr>
                        </m:sSubSupPr>
                        <m:e>
                          <m:r>
                            <a:rPr lang="en-US" b="0" i="1" smtClean="0">
                              <a:latin typeface="+mj-lt"/>
                            </a:rPr>
                            <m:t>𝐸</m:t>
                          </m:r>
                        </m:e>
                        <m:sub>
                          <m:r>
                            <a:rPr lang="en-US" b="0" i="1" smtClean="0">
                              <a:latin typeface="+mj-lt"/>
                            </a:rPr>
                            <m:t>𝑚𝑎𝑥</m:t>
                          </m:r>
                        </m:sub>
                        <m:sup>
                          <m:r>
                            <a:rPr lang="en-US" b="0" i="1" smtClean="0">
                              <a:latin typeface="+mj-lt"/>
                            </a:rPr>
                            <m:t>2</m:t>
                          </m:r>
                        </m:sup>
                      </m:sSubSup>
                      <m:r>
                        <a:rPr lang="en-US" b="0" i="1" smtClean="0">
                          <a:latin typeface="+mj-lt"/>
                        </a:rPr>
                        <m:t>− (3</m:t>
                      </m:r>
                      <m:r>
                        <a:rPr lang="en-US" b="0" i="1" smtClean="0">
                          <a:latin typeface="+mj-lt"/>
                        </a:rPr>
                        <m:t>𝑞𝐵𝐿𝑉</m:t>
                      </m:r>
                      <m:r>
                        <a:rPr lang="en-US" b="0" i="1" smtClean="0">
                          <a:latin typeface="+mj-lt"/>
                        </a:rPr>
                        <m:t>)</m:t>
                      </m:r>
                      <m:sSub>
                        <m:sSubPr>
                          <m:ctrlPr>
                            <a:rPr lang="en-US" i="1" smtClean="0">
                              <a:latin typeface="+mj-lt"/>
                            </a:rPr>
                          </m:ctrlPr>
                        </m:sSubPr>
                        <m:e>
                          <m:r>
                            <a:rPr lang="en-US" b="0" i="1" smtClean="0">
                              <a:latin typeface="+mj-lt"/>
                            </a:rPr>
                            <m:t>𝐸</m:t>
                          </m:r>
                        </m:e>
                        <m:sub>
                          <m:r>
                            <a:rPr lang="en-US" b="0" i="1" smtClean="0">
                              <a:latin typeface="+mj-lt"/>
                            </a:rPr>
                            <m:t>𝑚𝑎𝑥</m:t>
                          </m:r>
                        </m:sub>
                      </m:sSub>
                      <m:r>
                        <a:rPr lang="en-US" b="0" i="1" smtClean="0">
                          <a:latin typeface="+mj-lt"/>
                        </a:rPr>
                        <m:t> –</m:t>
                      </m:r>
                      <m:sSup>
                        <m:sSupPr>
                          <m:ctrlPr>
                            <a:rPr lang="en-US" i="1" smtClean="0">
                              <a:latin typeface="+mj-lt"/>
                            </a:rPr>
                          </m:ctrlPr>
                        </m:sSupPr>
                        <m:e>
                          <m:r>
                            <a:rPr lang="en-US" b="0" i="1">
                              <a:latin typeface="+mj-lt"/>
                            </a:rPr>
                            <m:t>(</m:t>
                          </m:r>
                          <m:r>
                            <a:rPr lang="en-US" b="0" i="1">
                              <a:latin typeface="+mj-lt"/>
                            </a:rPr>
                            <m:t>𝑚</m:t>
                          </m:r>
                          <m:sSup>
                            <m:sSupPr>
                              <m:ctrlPr>
                                <a:rPr lang="en-US" i="1">
                                  <a:latin typeface="+mj-lt"/>
                                </a:rPr>
                              </m:ctrlPr>
                            </m:sSupPr>
                            <m:e>
                              <m:r>
                                <a:rPr lang="en-US" b="0" i="1">
                                  <a:latin typeface="+mj-lt"/>
                                </a:rPr>
                                <m:t>𝑐</m:t>
                              </m:r>
                            </m:e>
                            <m:sup>
                              <m:r>
                                <a:rPr lang="en-US" b="0" i="1">
                                  <a:latin typeface="+mj-lt"/>
                                </a:rPr>
                                <m:t>2</m:t>
                              </m:r>
                            </m:sup>
                          </m:sSup>
                          <m:r>
                            <a:rPr lang="en-US" b="0" i="1">
                              <a:latin typeface="+mj-lt"/>
                            </a:rPr>
                            <m:t>)</m:t>
                          </m:r>
                        </m:e>
                        <m:sup>
                          <m:r>
                            <a:rPr lang="en-US" b="0" i="1" smtClean="0">
                              <a:latin typeface="+mj-lt"/>
                            </a:rPr>
                            <m:t>2</m:t>
                          </m:r>
                        </m:sup>
                      </m:sSup>
                      <m:r>
                        <a:rPr lang="en-US" b="0" i="1" smtClean="0">
                          <a:latin typeface="+mj-lt"/>
                        </a:rPr>
                        <m:t>=0</m:t>
                      </m:r>
                    </m:oMath>
                  </m:oMathPara>
                </a14:m>
                <a:endParaRPr lang="en-US" i="1" dirty="0">
                  <a:latin typeface="+mj-lt"/>
                </a:endParaRPr>
              </a:p>
              <a:p>
                <a:pPr algn="ctr"/>
                <a:endParaRPr lang="en-US" i="1" dirty="0">
                  <a:latin typeface="+mj-lt"/>
                </a:endParaRPr>
              </a:p>
              <a:p>
                <a:pPr marL="0" indent="0">
                  <a:buNone/>
                </a:pPr>
                <a:r>
                  <a:rPr lang="en-US" dirty="0">
                    <a:latin typeface="+mj-lt"/>
                  </a:rPr>
                  <a:t>For simplicity in the ultra relativistic regime this reduces to :</a:t>
                </a:r>
              </a:p>
              <a:p>
                <a:pPr marL="0" indent="0" algn="ctr">
                  <a:buNone/>
                </a:pPr>
                <a:endParaRPr lang="en-US" dirty="0">
                  <a:latin typeface="+mj-lt"/>
                </a:endParaRPr>
              </a:p>
              <a:p>
                <a:pPr marL="0" indent="0" algn="ctr">
                  <a:buNone/>
                </a:pPr>
                <a14:m>
                  <m:oMathPara xmlns:m="http://schemas.openxmlformats.org/officeDocument/2006/math">
                    <m:oMathParaPr>
                      <m:jc m:val="centerGroup"/>
                    </m:oMathParaPr>
                    <m:oMath xmlns:m="http://schemas.openxmlformats.org/officeDocument/2006/math">
                      <m:sSub>
                        <m:sSubPr>
                          <m:ctrlPr>
                            <a:rPr lang="en-US" i="1" dirty="0">
                              <a:latin typeface="Cambria Math" panose="02040503050406030204" pitchFamily="18" charset="0"/>
                            </a:rPr>
                          </m:ctrlPr>
                        </m:sSubPr>
                        <m:e>
                          <m:r>
                            <m:rPr>
                              <m:sty m:val="p"/>
                            </m:rPr>
                            <a:rPr lang="en-US" i="1" dirty="0">
                              <a:latin typeface="Cambria Math" panose="02040503050406030204" pitchFamily="18" charset="0"/>
                            </a:rPr>
                            <m:t>E</m:t>
                          </m:r>
                        </m:e>
                        <m:sub>
                          <m:r>
                            <m:rPr>
                              <m:sty m:val="p"/>
                            </m:rPr>
                            <a:rPr lang="en-US" i="1" dirty="0">
                              <a:latin typeface="Cambria Math" panose="02040503050406030204" pitchFamily="18" charset="0"/>
                            </a:rPr>
                            <m:t>max</m:t>
                          </m:r>
                        </m:sub>
                      </m:sSub>
                      <m:r>
                        <a:rPr lang="en-US" i="1" dirty="0">
                          <a:latin typeface="+mj-lt"/>
                          <a:ea typeface="Cambria Math" panose="02040503050406030204" pitchFamily="18" charset="0"/>
                        </a:rPr>
                        <m:t>≈</m:t>
                      </m:r>
                      <m:r>
                        <a:rPr lang="el-GR" b="0" i="1" dirty="0" smtClean="0">
                          <a:latin typeface="+mj-lt"/>
                          <a:ea typeface="Cambria Math" panose="02040503050406030204" pitchFamily="18" charset="0"/>
                        </a:rPr>
                        <m:t>3</m:t>
                      </m:r>
                      <m:r>
                        <m:rPr>
                          <m:sty m:val="p"/>
                        </m:rPr>
                        <a:rPr lang="en-US" b="0" i="1" dirty="0" smtClean="0">
                          <a:latin typeface="+mj-lt"/>
                          <a:ea typeface="Cambria Math" panose="02040503050406030204" pitchFamily="18" charset="0"/>
                        </a:rPr>
                        <m:t>q</m:t>
                      </m:r>
                      <m:r>
                        <m:rPr>
                          <m:sty m:val="p"/>
                        </m:rPr>
                        <a:rPr lang="en-US" b="0" i="1" dirty="0" smtClean="0">
                          <a:solidFill>
                            <a:srgbClr val="FF3B3B"/>
                          </a:solidFill>
                          <a:latin typeface="+mj-lt"/>
                          <a:ea typeface="Cambria Math" panose="02040503050406030204" pitchFamily="18" charset="0"/>
                        </a:rPr>
                        <m:t>B</m:t>
                      </m:r>
                      <m:r>
                        <a:rPr lang="en-US" i="1" dirty="0">
                          <a:solidFill>
                            <a:srgbClr val="0005FF"/>
                          </a:solidFill>
                          <a:latin typeface="Cambria Math" panose="02040503050406030204" pitchFamily="18" charset="0"/>
                          <a:ea typeface="Cambria Math" panose="02040503050406030204" pitchFamily="18" charset="0"/>
                        </a:rPr>
                        <m:t>𝐿</m:t>
                      </m:r>
                      <m:sSub>
                        <m:sSubPr>
                          <m:ctrlPr>
                            <a:rPr lang="en-US" b="0" i="1" dirty="0" smtClean="0">
                              <a:solidFill>
                                <a:srgbClr val="7030A0"/>
                              </a:solidFill>
                              <a:latin typeface="+mj-lt"/>
                              <a:ea typeface="Cambria Math" panose="02040503050406030204" pitchFamily="18" charset="0"/>
                            </a:rPr>
                          </m:ctrlPr>
                        </m:sSubPr>
                        <m:e>
                          <m:r>
                            <m:rPr>
                              <m:sty m:val="p"/>
                            </m:rPr>
                            <a:rPr lang="en-US" i="1" dirty="0">
                              <a:solidFill>
                                <a:srgbClr val="7030A0"/>
                              </a:solidFill>
                              <a:latin typeface="+mj-lt"/>
                              <a:ea typeface="Cambria Math" panose="02040503050406030204" pitchFamily="18" charset="0"/>
                            </a:rPr>
                            <m:t>V</m:t>
                          </m:r>
                        </m:e>
                        <m:sub>
                          <m:r>
                            <m:rPr>
                              <m:sty m:val="p"/>
                            </m:rPr>
                            <a:rPr lang="en-US" b="0" i="1" dirty="0" smtClean="0">
                              <a:solidFill>
                                <a:srgbClr val="7030A0"/>
                              </a:solidFill>
                              <a:latin typeface="+mj-lt"/>
                              <a:ea typeface="Cambria Math" panose="02040503050406030204" pitchFamily="18" charset="0"/>
                            </a:rPr>
                            <m:t>sh</m:t>
                          </m:r>
                        </m:sub>
                      </m:sSub>
                    </m:oMath>
                  </m:oMathPara>
                </a14:m>
                <a:endParaRPr lang="en-US" b="0" i="1" dirty="0">
                  <a:latin typeface="+mj-lt"/>
                  <a:ea typeface="Cambria Math" panose="02040503050406030204" pitchFamily="18" charset="0"/>
                </a:endParaRPr>
              </a:p>
              <a:p>
                <a:pPr marL="0" indent="0" algn="ctr">
                  <a:buNone/>
                </a:pPr>
                <a:endParaRPr lang="en-US" b="0" i="1" dirty="0">
                  <a:latin typeface="+mj-lt"/>
                  <a:ea typeface="Cambria Math" panose="02040503050406030204" pitchFamily="18" charset="0"/>
                </a:endParaRPr>
              </a:p>
              <a:p>
                <a:pPr marL="0" indent="0" algn="ctr">
                  <a:buNone/>
                </a:pPr>
                <a:r>
                  <a:rPr lang="en-US" b="1" i="1" dirty="0">
                    <a:latin typeface="+mj-lt"/>
                    <a:ea typeface="Palatino" pitchFamily="2" charset="77"/>
                  </a:rPr>
                  <a:t>Or in simple words, as long as we can constrain these 3 variables, we can have an upper bound for </a:t>
                </a:r>
                <a14:m>
                  <m:oMath xmlns:m="http://schemas.openxmlformats.org/officeDocument/2006/math">
                    <m:sSub>
                      <m:sSubPr>
                        <m:ctrlPr>
                          <a:rPr lang="en-US" b="1" i="1" dirty="0">
                            <a:latin typeface="+mj-lt"/>
                          </a:rPr>
                        </m:ctrlPr>
                      </m:sSubPr>
                      <m:e>
                        <m:r>
                          <a:rPr lang="en-US" b="1" i="1" dirty="0">
                            <a:latin typeface="+mj-lt"/>
                          </a:rPr>
                          <m:t>𝑬</m:t>
                        </m:r>
                      </m:e>
                      <m:sub>
                        <m:r>
                          <a:rPr lang="en-US" b="1" i="1" dirty="0">
                            <a:latin typeface="+mj-lt"/>
                          </a:rPr>
                          <m:t>𝒎𝒂𝒙</m:t>
                        </m:r>
                      </m:sub>
                    </m:sSub>
                  </m:oMath>
                </a14:m>
                <a:endParaRPr lang="el-GR" b="1" i="1" dirty="0">
                  <a:latin typeface="+mj-lt"/>
                  <a:ea typeface="Palatino" pitchFamily="2" charset="77"/>
                </a:endParaRPr>
              </a:p>
            </p:txBody>
          </p:sp>
        </mc:Choice>
        <mc:Fallback>
          <p:sp>
            <p:nvSpPr>
              <p:cNvPr id="2" name="Content Placeholder 1">
                <a:extLst>
                  <a:ext uri="{FF2B5EF4-FFF2-40B4-BE49-F238E27FC236}">
                    <a16:creationId xmlns:a16="http://schemas.microsoft.com/office/drawing/2014/main" id="{87F55605-98FB-3181-E830-A526B2EF822A}"/>
                  </a:ext>
                </a:extLst>
              </p:cNvPr>
              <p:cNvSpPr>
                <a:spLocks noGrp="1" noRot="1" noChangeAspect="1" noMove="1" noResize="1" noEditPoints="1" noAdjustHandles="1" noChangeArrowheads="1" noChangeShapeType="1" noTextEdit="1"/>
              </p:cNvSpPr>
              <p:nvPr>
                <p:ph idx="1"/>
              </p:nvPr>
            </p:nvSpPr>
            <p:spPr>
              <a:blipFill>
                <a:blip r:embed="rId3"/>
                <a:stretch>
                  <a:fillRect l="-575" t="-1313" r="-1034"/>
                </a:stretch>
              </a:blipFill>
              <a:ln>
                <a:noFill/>
              </a:ln>
            </p:spPr>
            <p:txBody>
              <a:bodyPr/>
              <a:lstStyle/>
              <a:p>
                <a:r>
                  <a:rPr lang="en-US">
                    <a:noFill/>
                  </a:rPr>
                  <a:t> </a:t>
                </a:r>
              </a:p>
            </p:txBody>
          </p:sp>
        </mc:Fallback>
      </mc:AlternateContent>
      <p:sp>
        <p:nvSpPr>
          <p:cNvPr id="3" name="Title 2">
            <a:extLst>
              <a:ext uri="{FF2B5EF4-FFF2-40B4-BE49-F238E27FC236}">
                <a16:creationId xmlns:a16="http://schemas.microsoft.com/office/drawing/2014/main" id="{097DF6F4-8864-684F-8C5F-875F9FABCAAB}"/>
              </a:ext>
            </a:extLst>
          </p:cNvPr>
          <p:cNvSpPr>
            <a:spLocks noGrp="1"/>
          </p:cNvSpPr>
          <p:nvPr>
            <p:ph type="title"/>
          </p:nvPr>
        </p:nvSpPr>
        <p:spPr/>
        <p:txBody>
          <a:bodyPr/>
          <a:lstStyle/>
          <a:p>
            <a:pPr algn="ctr"/>
            <a:r>
              <a:rPr lang="en-US" dirty="0"/>
              <a:t>Particle Acceleration: Hillas Criterion and Scales </a:t>
            </a:r>
          </a:p>
        </p:txBody>
      </p:sp>
      <p:sp>
        <p:nvSpPr>
          <p:cNvPr id="12" name="TextBox 11">
            <a:extLst>
              <a:ext uri="{FF2B5EF4-FFF2-40B4-BE49-F238E27FC236}">
                <a16:creationId xmlns:a16="http://schemas.microsoft.com/office/drawing/2014/main" id="{585E8D40-65A1-452F-D01D-DD5B00171D47}"/>
              </a:ext>
            </a:extLst>
          </p:cNvPr>
          <p:cNvSpPr txBox="1"/>
          <p:nvPr/>
        </p:nvSpPr>
        <p:spPr>
          <a:xfrm>
            <a:off x="8229601" y="6400801"/>
            <a:ext cx="3962400" cy="246221"/>
          </a:xfrm>
          <a:prstGeom prst="rect">
            <a:avLst/>
          </a:prstGeom>
          <a:noFill/>
        </p:spPr>
        <p:txBody>
          <a:bodyPr wrap="square">
            <a:spAutoFit/>
          </a:bodyPr>
          <a:lstStyle/>
          <a:p>
            <a:pPr algn="r"/>
            <a:r>
              <a:rPr lang="en-US" sz="1000" dirty="0">
                <a:solidFill>
                  <a:srgbClr val="000000"/>
                </a:solidFill>
              </a:rPr>
              <a:t>For a more proper explanation see the great work from Oka+ 2025</a:t>
            </a:r>
            <a:endParaRPr lang="en-US" sz="1000" dirty="0"/>
          </a:p>
        </p:txBody>
      </p:sp>
    </p:spTree>
    <p:extLst>
      <p:ext uri="{BB962C8B-B14F-4D97-AF65-F5344CB8AC3E}">
        <p14:creationId xmlns:p14="http://schemas.microsoft.com/office/powerpoint/2010/main" val="2891746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28ACEA-98F0-24BB-6996-D83BB23AE447}"/>
              </a:ext>
            </a:extLst>
          </p:cNvPr>
          <p:cNvPicPr>
            <a:picLocks noChangeAspect="1"/>
          </p:cNvPicPr>
          <p:nvPr/>
        </p:nvPicPr>
        <p:blipFill>
          <a:blip r:embed="rId3"/>
          <a:stretch>
            <a:fillRect/>
          </a:stretch>
        </p:blipFill>
        <p:spPr>
          <a:xfrm>
            <a:off x="-67056" y="1180840"/>
            <a:ext cx="5680802" cy="4875014"/>
          </a:xfrm>
          <a:prstGeom prst="rect">
            <a:avLst/>
          </a:prstGeom>
        </p:spPr>
      </p:pic>
      <p:sp>
        <p:nvSpPr>
          <p:cNvPr id="3" name="Title 2"/>
          <p:cNvSpPr>
            <a:spLocks noGrp="1"/>
          </p:cNvSpPr>
          <p:nvPr>
            <p:ph type="title"/>
          </p:nvPr>
        </p:nvSpPr>
        <p:spPr/>
        <p:txBody>
          <a:bodyPr/>
          <a:lstStyle/>
          <a:p>
            <a:pPr algn="ctr"/>
            <a:r>
              <a:rPr lang="en-US" dirty="0"/>
              <a:t>Electron Acceleration in other planets</a:t>
            </a:r>
            <a:endParaRPr lang="sv-SE"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81EFE14-387A-311C-2F09-C5D2B22250E2}"/>
                  </a:ext>
                </a:extLst>
              </p:cNvPr>
              <p:cNvSpPr txBox="1"/>
              <p:nvPr/>
            </p:nvSpPr>
            <p:spPr>
              <a:xfrm>
                <a:off x="5693227" y="1262348"/>
                <a:ext cx="6580197" cy="4531112"/>
              </a:xfrm>
              <a:prstGeom prst="rect">
                <a:avLst/>
              </a:prstGeom>
              <a:noFill/>
            </p:spPr>
            <p:txBody>
              <a:bodyPr wrap="square" rtlCol="0">
                <a:spAutoFit/>
              </a:bodyPr>
              <a:lstStyle/>
              <a:p>
                <a:r>
                  <a:rPr lang="en-US" dirty="0">
                    <a:solidFill>
                      <a:srgbClr val="000000"/>
                    </a:solidFill>
                  </a:rPr>
                  <a:t>In environments of </a:t>
                </a:r>
                <a:r>
                  <a:rPr lang="el-GR" dirty="0">
                    <a:solidFill>
                      <a:srgbClr val="000000"/>
                    </a:solidFill>
                  </a:rPr>
                  <a:t>Δ</a:t>
                </a:r>
                <a:r>
                  <a:rPr lang="en-US" dirty="0">
                    <a:solidFill>
                      <a:srgbClr val="000000"/>
                    </a:solidFill>
                  </a:rPr>
                  <a:t>B ~ B, diffusion scales can be estimated by Bohm’s diffusion (</a:t>
                </a:r>
                <a:r>
                  <a:rPr lang="en-US" dirty="0" err="1">
                    <a:solidFill>
                      <a:srgbClr val="000000"/>
                    </a:solidFill>
                  </a:rPr>
                  <a:t>Caprioli</a:t>
                </a:r>
                <a:r>
                  <a:rPr lang="en-US" dirty="0">
                    <a:solidFill>
                      <a:srgbClr val="000000"/>
                    </a:solidFill>
                  </a:rPr>
                  <a:t> &amp; </a:t>
                </a:r>
                <a:r>
                  <a:rPr lang="en-US" dirty="0" err="1">
                    <a:solidFill>
                      <a:srgbClr val="000000"/>
                    </a:solidFill>
                  </a:rPr>
                  <a:t>Spitkovsky</a:t>
                </a:r>
                <a:r>
                  <a:rPr lang="en-US" dirty="0">
                    <a:solidFill>
                      <a:srgbClr val="000000"/>
                    </a:solidFill>
                  </a:rPr>
                  <a:t> 2014).</a:t>
                </a:r>
              </a:p>
              <a:p>
                <a:endParaRPr lang="en-US" dirty="0">
                  <a:solidFill>
                    <a:srgbClr val="000000"/>
                  </a:solidFill>
                </a:endParaRPr>
              </a:p>
              <a:p>
                <a:r>
                  <a:rPr lang="en-US" dirty="0">
                    <a:solidFill>
                      <a:srgbClr val="000000"/>
                    </a:solidFill>
                  </a:rPr>
                  <a:t>Using the maximum energy we had (</a:t>
                </a:r>
                <a:r>
                  <a:rPr lang="en-US" b="1" dirty="0">
                    <a:solidFill>
                      <a:srgbClr val="000000"/>
                    </a:solidFill>
                  </a:rPr>
                  <a:t>event #1)</a:t>
                </a:r>
                <a:r>
                  <a:rPr lang="en-US" dirty="0">
                    <a:solidFill>
                      <a:srgbClr val="000000"/>
                    </a:solidFill>
                  </a:rPr>
                  <a:t> we obtained:</a:t>
                </a:r>
              </a:p>
              <a:p>
                <a:endParaRPr lang="en-US" dirty="0">
                  <a:solidFill>
                    <a:srgbClr val="000000"/>
                  </a:solidFill>
                </a:endParaRPr>
              </a:p>
              <a:p>
                <a:pPr/>
                <a14:m>
                  <m:oMathPara xmlns:m="http://schemas.openxmlformats.org/officeDocument/2006/math">
                    <m:oMathParaPr>
                      <m:jc m:val="centerGroup"/>
                    </m:oMathParaPr>
                    <m:oMath xmlns:m="http://schemas.openxmlformats.org/officeDocument/2006/math">
                      <m:r>
                        <m:rPr>
                          <m:sty m:val="p"/>
                        </m:rPr>
                        <a:rPr lang="en-US" i="0" dirty="0" smtClean="0">
                          <a:solidFill>
                            <a:srgbClr val="000000"/>
                          </a:solidFill>
                          <a:latin typeface="Cambria Math" panose="02040503050406030204" pitchFamily="18" charset="0"/>
                        </a:rPr>
                        <m:t>L</m:t>
                      </m:r>
                      <m:r>
                        <a:rPr lang="en-US" i="0" dirty="0" smtClean="0">
                          <a:solidFill>
                            <a:srgbClr val="000000"/>
                          </a:solidFill>
                          <a:latin typeface="Cambria Math" panose="02040503050406030204" pitchFamily="18" charset="0"/>
                        </a:rPr>
                        <m:t> ~ 10−100</m:t>
                      </m:r>
                      <m:r>
                        <m:rPr>
                          <m:sty m:val="p"/>
                        </m:rPr>
                        <a:rPr lang="en-US" i="0" dirty="0" smtClean="0">
                          <a:solidFill>
                            <a:srgbClr val="000000"/>
                          </a:solidFill>
                          <a:latin typeface="Cambria Math" panose="02040503050406030204" pitchFamily="18" charset="0"/>
                        </a:rPr>
                        <m:t>Re</m:t>
                      </m:r>
                      <m:r>
                        <a:rPr lang="en-US" i="0" dirty="0" smtClean="0">
                          <a:solidFill>
                            <a:srgbClr val="000000"/>
                          </a:solidFill>
                          <a:latin typeface="Cambria Math" panose="02040503050406030204" pitchFamily="18" charset="0"/>
                        </a:rPr>
                        <m:t> ∼ 5 ×</m:t>
                      </m:r>
                      <m:sSup>
                        <m:sSupPr>
                          <m:ctrlPr>
                            <a:rPr lang="en-US" i="1" dirty="0" smtClean="0">
                              <a:solidFill>
                                <a:srgbClr val="000000"/>
                              </a:solidFill>
                              <a:effectLst/>
                              <a:latin typeface="Cambria Math" panose="02040503050406030204" pitchFamily="18" charset="0"/>
                            </a:rPr>
                          </m:ctrlPr>
                        </m:sSupPr>
                        <m:e>
                          <m:r>
                            <a:rPr lang="en-US" b="0" i="0" dirty="0" smtClean="0">
                              <a:solidFill>
                                <a:srgbClr val="000000"/>
                              </a:solidFill>
                              <a:effectLst/>
                              <a:latin typeface="Cambria Math" panose="02040503050406030204" pitchFamily="18" charset="0"/>
                            </a:rPr>
                            <m:t>10</m:t>
                          </m:r>
                        </m:e>
                        <m:sup>
                          <m:r>
                            <a:rPr lang="en-US" b="0" i="0" dirty="0" smtClean="0">
                              <a:solidFill>
                                <a:srgbClr val="000000"/>
                              </a:solidFill>
                              <a:effectLst/>
                              <a:latin typeface="Cambria Math" panose="02040503050406030204" pitchFamily="18" charset="0"/>
                            </a:rPr>
                            <m:t>4−5</m:t>
                          </m:r>
                        </m:sup>
                      </m:sSup>
                      <m:r>
                        <a:rPr lang="en-US" b="0" i="0" dirty="0" smtClean="0">
                          <a:solidFill>
                            <a:srgbClr val="000000"/>
                          </a:solidFill>
                          <a:effectLst/>
                          <a:latin typeface="Cambria Math" panose="02040503050406030204" pitchFamily="18" charset="0"/>
                        </a:rPr>
                        <m:t>[</m:t>
                      </m:r>
                      <m:r>
                        <m:rPr>
                          <m:sty m:val="p"/>
                        </m:rPr>
                        <a:rPr lang="en-US" i="0" dirty="0" smtClean="0">
                          <a:solidFill>
                            <a:srgbClr val="000000"/>
                          </a:solidFill>
                          <a:effectLst/>
                          <a:latin typeface="Cambria Math" panose="02040503050406030204" pitchFamily="18" charset="0"/>
                        </a:rPr>
                        <m:t>km</m:t>
                      </m:r>
                      <m:r>
                        <a:rPr lang="en-US" b="0" i="0" dirty="0" smtClean="0">
                          <a:solidFill>
                            <a:srgbClr val="000000"/>
                          </a:solidFill>
                          <a:effectLst/>
                          <a:latin typeface="Cambria Math" panose="02040503050406030204" pitchFamily="18" charset="0"/>
                        </a:rPr>
                        <m:t>]</m:t>
                      </m:r>
                    </m:oMath>
                  </m:oMathPara>
                </a14:m>
                <a:endParaRPr lang="en-US" dirty="0">
                  <a:solidFill>
                    <a:srgbClr val="000000"/>
                  </a:solidFill>
                  <a:effectLst/>
                  <a:latin typeface="Helvetica" pitchFamily="2" charset="0"/>
                </a:endParaRPr>
              </a:p>
              <a:p>
                <a:endParaRPr lang="en-US" dirty="0">
                  <a:solidFill>
                    <a:srgbClr val="000000"/>
                  </a:solidFill>
                  <a:latin typeface="Helvetica" pitchFamily="2" charset="0"/>
                </a:endParaRPr>
              </a:p>
              <a:p>
                <a:r>
                  <a:rPr lang="en-US" dirty="0">
                    <a:solidFill>
                      <a:srgbClr val="000000"/>
                    </a:solidFill>
                    <a:effectLst/>
                    <a:latin typeface="Helvetica" pitchFamily="2" charset="0"/>
                  </a:rPr>
                  <a:t>If we </a:t>
                </a:r>
                <a:r>
                  <a:rPr lang="en-US" b="1" dirty="0">
                    <a:solidFill>
                      <a:srgbClr val="000000"/>
                    </a:solidFill>
                    <a:effectLst/>
                    <a:latin typeface="Helvetica" pitchFamily="2" charset="0"/>
                  </a:rPr>
                  <a:t>move to another planetary system, </a:t>
                </a:r>
                <a:r>
                  <a:rPr lang="en-US" dirty="0">
                    <a:solidFill>
                      <a:srgbClr val="000000"/>
                    </a:solidFill>
                    <a:effectLst/>
                    <a:latin typeface="Helvetica" pitchFamily="2" charset="0"/>
                  </a:rPr>
                  <a:t>we can take some typical size for foreshock transients to be for </a:t>
                </a:r>
                <a:r>
                  <a:rPr lang="en-US" b="1" dirty="0">
                    <a:solidFill>
                      <a:srgbClr val="000000"/>
                    </a:solidFill>
                    <a:effectLst/>
                    <a:latin typeface="Helvetica" pitchFamily="2" charset="0"/>
                  </a:rPr>
                  <a:t>Jupiter</a:t>
                </a:r>
                <a:r>
                  <a:rPr lang="en-US" dirty="0">
                    <a:solidFill>
                      <a:srgbClr val="000000"/>
                    </a:solidFill>
                    <a:effectLst/>
                    <a:latin typeface="Helvetica" pitchFamily="2" charset="0"/>
                  </a:rPr>
                  <a:t>:</a:t>
                </a:r>
              </a:p>
              <a:p>
                <a:endParaRPr lang="en-US" dirty="0">
                  <a:solidFill>
                    <a:srgbClr val="000000"/>
                  </a:solidFill>
                  <a:latin typeface="Helvetica" pitchFamily="2" charset="0"/>
                </a:endParaRPr>
              </a:p>
              <a:p>
                <a:pPr/>
                <a14:m>
                  <m:oMathPara xmlns:m="http://schemas.openxmlformats.org/officeDocument/2006/math">
                    <m:oMathParaPr>
                      <m:jc m:val="centerGroup"/>
                    </m:oMathParaPr>
                    <m:oMath xmlns:m="http://schemas.openxmlformats.org/officeDocument/2006/math">
                      <m:r>
                        <m:rPr>
                          <m:sty m:val="p"/>
                        </m:rPr>
                        <a:rPr lang="en-US" i="0" dirty="0" smtClean="0">
                          <a:solidFill>
                            <a:srgbClr val="000000"/>
                          </a:solidFill>
                          <a:latin typeface="Cambria Math" panose="02040503050406030204" pitchFamily="18" charset="0"/>
                        </a:rPr>
                        <m:t>L</m:t>
                      </m:r>
                      <m:r>
                        <a:rPr lang="en-US" i="0" dirty="0" smtClean="0">
                          <a:solidFill>
                            <a:srgbClr val="000000"/>
                          </a:solidFill>
                          <a:latin typeface="Cambria Math" panose="02040503050406030204" pitchFamily="18" charset="0"/>
                        </a:rPr>
                        <m:t> ~ 100−1000</m:t>
                      </m:r>
                      <m:r>
                        <m:rPr>
                          <m:sty m:val="p"/>
                        </m:rPr>
                        <a:rPr lang="en-US" i="0" dirty="0" smtClean="0">
                          <a:solidFill>
                            <a:srgbClr val="000000"/>
                          </a:solidFill>
                          <a:latin typeface="Cambria Math" panose="02040503050406030204" pitchFamily="18" charset="0"/>
                        </a:rPr>
                        <m:t>Re</m:t>
                      </m:r>
                      <m:r>
                        <a:rPr lang="en-US" i="0" dirty="0" smtClean="0">
                          <a:solidFill>
                            <a:srgbClr val="000000"/>
                          </a:solidFill>
                          <a:latin typeface="Cambria Math" panose="02040503050406030204" pitchFamily="18" charset="0"/>
                        </a:rPr>
                        <m:t> ∼ 5 ×</m:t>
                      </m:r>
                      <m:sSup>
                        <m:sSupPr>
                          <m:ctrlPr>
                            <a:rPr lang="en-US" b="0" i="1" dirty="0" smtClean="0">
                              <a:solidFill>
                                <a:srgbClr val="000000"/>
                              </a:solidFill>
                              <a:effectLst/>
                              <a:latin typeface="Cambria Math" panose="02040503050406030204" pitchFamily="18" charset="0"/>
                            </a:rPr>
                          </m:ctrlPr>
                        </m:sSupPr>
                        <m:e>
                          <m:r>
                            <a:rPr lang="en-US" i="0" dirty="0" smtClean="0">
                              <a:solidFill>
                                <a:srgbClr val="000000"/>
                              </a:solidFill>
                              <a:effectLst/>
                              <a:latin typeface="Cambria Math" panose="02040503050406030204" pitchFamily="18" charset="0"/>
                            </a:rPr>
                            <m:t>10</m:t>
                          </m:r>
                        </m:e>
                        <m:sup>
                          <m:r>
                            <a:rPr lang="en-US" b="0" i="0" dirty="0" smtClean="0">
                              <a:solidFill>
                                <a:srgbClr val="000000"/>
                              </a:solidFill>
                              <a:effectLst/>
                              <a:latin typeface="Cambria Math" panose="02040503050406030204" pitchFamily="18" charset="0"/>
                            </a:rPr>
                            <m:t>5−</m:t>
                          </m:r>
                          <m:r>
                            <a:rPr lang="en-US" b="0" i="1" dirty="0" smtClean="0">
                              <a:solidFill>
                                <a:srgbClr val="000000"/>
                              </a:solidFill>
                              <a:effectLst/>
                              <a:latin typeface="Cambria Math" panose="02040503050406030204" pitchFamily="18" charset="0"/>
                            </a:rPr>
                            <m:t>6</m:t>
                          </m:r>
                        </m:sup>
                      </m:sSup>
                      <m:r>
                        <a:rPr lang="en-US" b="0" i="0" dirty="0" smtClean="0">
                          <a:solidFill>
                            <a:srgbClr val="000000"/>
                          </a:solidFill>
                          <a:effectLst/>
                          <a:latin typeface="Cambria Math" panose="02040503050406030204" pitchFamily="18" charset="0"/>
                        </a:rPr>
                        <m:t>[</m:t>
                      </m:r>
                      <m:r>
                        <m:rPr>
                          <m:sty m:val="p"/>
                        </m:rPr>
                        <a:rPr lang="en-US" i="0" dirty="0" smtClean="0">
                          <a:solidFill>
                            <a:srgbClr val="000000"/>
                          </a:solidFill>
                          <a:effectLst/>
                          <a:latin typeface="Cambria Math" panose="02040503050406030204" pitchFamily="18" charset="0"/>
                        </a:rPr>
                        <m:t>km</m:t>
                      </m:r>
                      <m:r>
                        <a:rPr lang="en-US" b="0" i="0" dirty="0" smtClean="0">
                          <a:solidFill>
                            <a:srgbClr val="000000"/>
                          </a:solidFill>
                          <a:effectLst/>
                          <a:latin typeface="Cambria Math" panose="02040503050406030204" pitchFamily="18" charset="0"/>
                        </a:rPr>
                        <m:t>]</m:t>
                      </m:r>
                    </m:oMath>
                  </m:oMathPara>
                </a14:m>
                <a:endParaRPr lang="en-US" dirty="0">
                  <a:solidFill>
                    <a:srgbClr val="000000"/>
                  </a:solidFill>
                  <a:effectLst/>
                  <a:latin typeface="Helvetica" pitchFamily="2" charset="0"/>
                </a:endParaRPr>
              </a:p>
              <a:p>
                <a:endParaRPr lang="en-US" dirty="0">
                  <a:solidFill>
                    <a:srgbClr val="000000"/>
                  </a:solidFill>
                  <a:latin typeface="Helvetica" pitchFamily="2" charset="0"/>
                </a:endParaRPr>
              </a:p>
              <a:p>
                <a:r>
                  <a:rPr lang="en-US" dirty="0">
                    <a:solidFill>
                      <a:srgbClr val="000000"/>
                    </a:solidFill>
                    <a:effectLst/>
                    <a:latin typeface="Helvetica" pitchFamily="2" charset="0"/>
                  </a:rPr>
                  <a:t>This in turn, with a background magnetic field of ~ 0.5 </a:t>
                </a:r>
                <a:r>
                  <a:rPr lang="en-US" dirty="0" err="1">
                    <a:solidFill>
                      <a:srgbClr val="000000"/>
                    </a:solidFill>
                    <a:effectLst/>
                    <a:latin typeface="Helvetica" pitchFamily="2" charset="0"/>
                  </a:rPr>
                  <a:t>nT</a:t>
                </a:r>
                <a:r>
                  <a:rPr lang="en-US" dirty="0">
                    <a:solidFill>
                      <a:srgbClr val="000000"/>
                    </a:solidFill>
                    <a:effectLst/>
                    <a:latin typeface="Helvetica" pitchFamily="2" charset="0"/>
                  </a:rPr>
                  <a:t> gives:</a:t>
                </a:r>
              </a:p>
              <a:p>
                <a:endParaRPr lang="en-US" dirty="0">
                  <a:solidFill>
                    <a:srgbClr val="000000"/>
                  </a:solidFill>
                  <a:latin typeface="Helvetica" pitchFamily="2" charset="0"/>
                </a:endParaRPr>
              </a:p>
              <a:p>
                <a:pPr/>
                <a14:m>
                  <m:oMathPara xmlns:m="http://schemas.openxmlformats.org/officeDocument/2006/math">
                    <m:oMathParaPr>
                      <m:jc m:val="centerGroup"/>
                    </m:oMathParaPr>
                    <m:oMath xmlns:m="http://schemas.openxmlformats.org/officeDocument/2006/math">
                      <m:r>
                        <m:rPr>
                          <m:sty m:val="p"/>
                        </m:rPr>
                        <a:rPr lang="en-US" b="0" i="0" dirty="0" smtClean="0">
                          <a:solidFill>
                            <a:srgbClr val="000000"/>
                          </a:solidFill>
                          <a:latin typeface="Cambria Math" panose="02040503050406030204" pitchFamily="18" charset="0"/>
                        </a:rPr>
                        <m:t>E</m:t>
                      </m:r>
                      <m:r>
                        <a:rPr lang="en-US" b="0" i="1" dirty="0" smtClean="0">
                          <a:solidFill>
                            <a:srgbClr val="000000"/>
                          </a:solidFill>
                          <a:latin typeface="Cambria Math" panose="02040503050406030204" pitchFamily="18" charset="0"/>
                        </a:rPr>
                        <m:t>~ 1</m:t>
                      </m:r>
                      <m:r>
                        <a:rPr lang="en-US" b="0" i="0" dirty="0" smtClean="0">
                          <a:solidFill>
                            <a:srgbClr val="000000"/>
                          </a:solidFill>
                          <a:effectLst/>
                          <a:latin typeface="Cambria Math" panose="02040503050406030204" pitchFamily="18" charset="0"/>
                        </a:rPr>
                        <m:t>[</m:t>
                      </m:r>
                      <m:r>
                        <m:rPr>
                          <m:sty m:val="p"/>
                        </m:rPr>
                        <a:rPr lang="en-US" b="0" i="0" dirty="0" smtClean="0">
                          <a:solidFill>
                            <a:srgbClr val="000000"/>
                          </a:solidFill>
                          <a:effectLst/>
                          <a:latin typeface="Cambria Math" panose="02040503050406030204" pitchFamily="18" charset="0"/>
                        </a:rPr>
                        <m:t>MeV</m:t>
                      </m:r>
                      <m:r>
                        <a:rPr lang="en-US" b="0" i="0" dirty="0" smtClean="0">
                          <a:solidFill>
                            <a:srgbClr val="000000"/>
                          </a:solidFill>
                          <a:effectLst/>
                          <a:latin typeface="Cambria Math" panose="02040503050406030204" pitchFamily="18" charset="0"/>
                        </a:rPr>
                        <m:t>]</m:t>
                      </m:r>
                    </m:oMath>
                  </m:oMathPara>
                </a14:m>
                <a:endParaRPr lang="el-GR" dirty="0">
                  <a:solidFill>
                    <a:srgbClr val="000000"/>
                  </a:solidFill>
                  <a:effectLst/>
                  <a:latin typeface="Helvetica" pitchFamily="2" charset="0"/>
                </a:endParaRPr>
              </a:p>
            </p:txBody>
          </p:sp>
        </mc:Choice>
        <mc:Fallback xmlns="">
          <p:sp>
            <p:nvSpPr>
              <p:cNvPr id="11" name="TextBox 10">
                <a:extLst>
                  <a:ext uri="{FF2B5EF4-FFF2-40B4-BE49-F238E27FC236}">
                    <a16:creationId xmlns:a16="http://schemas.microsoft.com/office/drawing/2014/main" id="{881EFE14-387A-311C-2F09-C5D2B22250E2}"/>
                  </a:ext>
                </a:extLst>
              </p:cNvPr>
              <p:cNvSpPr txBox="1">
                <a:spLocks noRot="1" noChangeAspect="1" noMove="1" noResize="1" noEditPoints="1" noAdjustHandles="1" noChangeArrowheads="1" noChangeShapeType="1" noTextEdit="1"/>
              </p:cNvSpPr>
              <p:nvPr/>
            </p:nvSpPr>
            <p:spPr>
              <a:xfrm>
                <a:off x="5693227" y="1262348"/>
                <a:ext cx="6580197" cy="4531112"/>
              </a:xfrm>
              <a:prstGeom prst="rect">
                <a:avLst/>
              </a:prstGeom>
              <a:blipFill>
                <a:blip r:embed="rId4"/>
                <a:stretch>
                  <a:fillRect l="-771" t="-559" b="-279"/>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7EF48F15-92A8-A832-07D1-695968F45801}"/>
              </a:ext>
            </a:extLst>
          </p:cNvPr>
          <p:cNvSpPr txBox="1"/>
          <p:nvPr/>
        </p:nvSpPr>
        <p:spPr>
          <a:xfrm>
            <a:off x="960233" y="1081777"/>
            <a:ext cx="6163056" cy="276999"/>
          </a:xfrm>
          <a:prstGeom prst="rect">
            <a:avLst/>
          </a:prstGeom>
          <a:noFill/>
        </p:spPr>
        <p:txBody>
          <a:bodyPr wrap="square">
            <a:spAutoFit/>
          </a:bodyPr>
          <a:lstStyle/>
          <a:p>
            <a:r>
              <a:rPr lang="en-US" sz="1200" dirty="0">
                <a:solidFill>
                  <a:srgbClr val="000000"/>
                </a:solidFill>
                <a:effectLst/>
                <a:latin typeface="Helvetica" pitchFamily="2" charset="0"/>
              </a:rPr>
              <a:t>Adapted from Valek</a:t>
            </a:r>
            <a:r>
              <a:rPr lang="en-US" sz="1200" dirty="0">
                <a:solidFill>
                  <a:srgbClr val="000000"/>
                </a:solidFill>
                <a:latin typeface="Helvetica" pitchFamily="2" charset="0"/>
              </a:rPr>
              <a:t> +  2017</a:t>
            </a:r>
            <a:endParaRPr lang="en-US" sz="1200" dirty="0">
              <a:solidFill>
                <a:srgbClr val="000000"/>
              </a:solidFill>
              <a:effectLst/>
              <a:latin typeface="Helvetica" pitchFamily="2" charset="0"/>
            </a:endParaRPr>
          </a:p>
        </p:txBody>
      </p:sp>
      <p:sp>
        <p:nvSpPr>
          <p:cNvPr id="5" name="Rectangle 4">
            <a:extLst>
              <a:ext uri="{FF2B5EF4-FFF2-40B4-BE49-F238E27FC236}">
                <a16:creationId xmlns:a16="http://schemas.microsoft.com/office/drawing/2014/main" id="{A26BE24C-A2B4-8103-6E4A-118FE74A8A69}"/>
              </a:ext>
            </a:extLst>
          </p:cNvPr>
          <p:cNvSpPr/>
          <p:nvPr/>
        </p:nvSpPr>
        <p:spPr>
          <a:xfrm>
            <a:off x="5089445" y="1556657"/>
            <a:ext cx="497460" cy="38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6CD0C8-07A6-5EEB-B365-C60111B80C70}"/>
              </a:ext>
            </a:extLst>
          </p:cNvPr>
          <p:cNvSpPr/>
          <p:nvPr/>
        </p:nvSpPr>
        <p:spPr>
          <a:xfrm>
            <a:off x="5195767" y="2220416"/>
            <a:ext cx="497460" cy="38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037B0DD-4512-411C-03C5-78DB4967E8F6}"/>
              </a:ext>
            </a:extLst>
          </p:cNvPr>
          <p:cNvSpPr/>
          <p:nvPr/>
        </p:nvSpPr>
        <p:spPr>
          <a:xfrm>
            <a:off x="1100095" y="1323079"/>
            <a:ext cx="1161842" cy="38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a:t>
            </a:r>
          </a:p>
        </p:txBody>
      </p:sp>
      <p:sp>
        <p:nvSpPr>
          <p:cNvPr id="4" name="TextBox 3">
            <a:extLst>
              <a:ext uri="{FF2B5EF4-FFF2-40B4-BE49-F238E27FC236}">
                <a16:creationId xmlns:a16="http://schemas.microsoft.com/office/drawing/2014/main" id="{3BA95AD4-A120-95E6-9B63-B1A1F9F5190D}"/>
              </a:ext>
            </a:extLst>
          </p:cNvPr>
          <p:cNvSpPr txBox="1"/>
          <p:nvPr/>
        </p:nvSpPr>
        <p:spPr>
          <a:xfrm>
            <a:off x="-67816" y="6429925"/>
            <a:ext cx="3172663" cy="230832"/>
          </a:xfrm>
          <a:prstGeom prst="rect">
            <a:avLst/>
          </a:prstGeom>
          <a:noFill/>
        </p:spPr>
        <p:txBody>
          <a:bodyPr wrap="none" rtlCol="0">
            <a:spAutoFit/>
          </a:bodyPr>
          <a:lstStyle/>
          <a:p>
            <a:r>
              <a:rPr lang="en-US" sz="900" dirty="0">
                <a:solidFill>
                  <a:srgbClr val="000000"/>
                </a:solidFill>
              </a:rPr>
              <a:t>Unpublished figure based on Raptis et al.2025a </a:t>
            </a:r>
            <a:r>
              <a:rPr lang="en-US" sz="900" dirty="0" err="1">
                <a:solidFill>
                  <a:srgbClr val="000000"/>
                </a:solidFill>
              </a:rPr>
              <a:t>NatComm</a:t>
            </a:r>
            <a:endParaRPr lang="en-US" sz="900" dirty="0">
              <a:solidFill>
                <a:srgbClr val="000000"/>
              </a:solidFill>
            </a:endParaRPr>
          </a:p>
        </p:txBody>
      </p:sp>
      <p:pic>
        <p:nvPicPr>
          <p:cNvPr id="7" name="Picture 6">
            <a:extLst>
              <a:ext uri="{FF2B5EF4-FFF2-40B4-BE49-F238E27FC236}">
                <a16:creationId xmlns:a16="http://schemas.microsoft.com/office/drawing/2014/main" id="{F970DBFD-A2D2-D928-B952-126A544DC7CF}"/>
              </a:ext>
            </a:extLst>
          </p:cNvPr>
          <p:cNvPicPr>
            <a:picLocks noChangeAspect="1"/>
          </p:cNvPicPr>
          <p:nvPr/>
        </p:nvPicPr>
        <p:blipFill>
          <a:blip r:embed="rId3"/>
          <a:srcRect l="69660" t="5682" r="10628" b="82431"/>
          <a:stretch>
            <a:fillRect/>
          </a:stretch>
        </p:blipFill>
        <p:spPr>
          <a:xfrm>
            <a:off x="3890211" y="1457838"/>
            <a:ext cx="1119753" cy="579509"/>
          </a:xfrm>
          <a:prstGeom prst="rect">
            <a:avLst/>
          </a:prstGeom>
        </p:spPr>
      </p:pic>
      <p:sp>
        <p:nvSpPr>
          <p:cNvPr id="10" name="Oval 9">
            <a:extLst>
              <a:ext uri="{FF2B5EF4-FFF2-40B4-BE49-F238E27FC236}">
                <a16:creationId xmlns:a16="http://schemas.microsoft.com/office/drawing/2014/main" id="{93B7E64F-A8A1-91ED-BD83-C5CAAE41A9DF}"/>
              </a:ext>
            </a:extLst>
          </p:cNvPr>
          <p:cNvSpPr/>
          <p:nvPr/>
        </p:nvSpPr>
        <p:spPr>
          <a:xfrm>
            <a:off x="3604437" y="1323079"/>
            <a:ext cx="1754372" cy="897337"/>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612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2"/>
                                        </p:tgtEl>
                                        <p:attrNameLst>
                                          <p:attrName>style.opacity</p:attrName>
                                        </p:attrNameLst>
                                      </p:cBhvr>
                                      <p:to>
                                        <p:strVal val="0.25"/>
                                      </p:to>
                                    </p:set>
                                    <p:animEffect filter="image" prLst="opacity: 0.25">
                                      <p:cBhvr rctx="IE">
                                        <p:cTn id="7" dur="indefinite"/>
                                        <p:tgtEl>
                                          <p:spTgt spid="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4BE5F-7572-47FB-1B3B-C510BAC52C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7C64D90-E36B-FB91-7AFA-CE9C96875876}"/>
              </a:ext>
            </a:extLst>
          </p:cNvPr>
          <p:cNvSpPr>
            <a:spLocks noGrp="1"/>
          </p:cNvSpPr>
          <p:nvPr>
            <p:ph type="title"/>
          </p:nvPr>
        </p:nvSpPr>
        <p:spPr/>
        <p:txBody>
          <a:bodyPr/>
          <a:lstStyle/>
          <a:p>
            <a:pPr algn="ctr"/>
            <a:r>
              <a:rPr lang="en-US" dirty="0"/>
              <a:t>Juno Observations – Jovian Bow Shock Crossing</a:t>
            </a:r>
            <a:endParaRPr lang="sv-SE" dirty="0"/>
          </a:p>
        </p:txBody>
      </p:sp>
      <p:sp>
        <p:nvSpPr>
          <p:cNvPr id="10" name="TextBox 9">
            <a:extLst>
              <a:ext uri="{FF2B5EF4-FFF2-40B4-BE49-F238E27FC236}">
                <a16:creationId xmlns:a16="http://schemas.microsoft.com/office/drawing/2014/main" id="{3C75E1A3-2846-9D2B-B33B-3B4E61DCB9E0}"/>
              </a:ext>
            </a:extLst>
          </p:cNvPr>
          <p:cNvSpPr txBox="1"/>
          <p:nvPr/>
        </p:nvSpPr>
        <p:spPr>
          <a:xfrm>
            <a:off x="882349" y="1700269"/>
            <a:ext cx="5213651" cy="3693319"/>
          </a:xfrm>
          <a:prstGeom prst="rect">
            <a:avLst/>
          </a:prstGeom>
          <a:noFill/>
        </p:spPr>
        <p:txBody>
          <a:bodyPr wrap="square" rtlCol="0">
            <a:spAutoFit/>
          </a:bodyPr>
          <a:lstStyle/>
          <a:p>
            <a:pPr algn="ctr"/>
            <a:r>
              <a:rPr lang="en-US" u="sng" dirty="0">
                <a:solidFill>
                  <a:srgbClr val="7030A0"/>
                </a:solidFill>
              </a:rPr>
              <a:t>Foreshock Transient (HFA):</a:t>
            </a:r>
            <a:endParaRPr lang="en-US" dirty="0">
              <a:solidFill>
                <a:srgbClr val="7030A0"/>
              </a:solidFill>
            </a:endParaRPr>
          </a:p>
          <a:p>
            <a:pPr marL="285750" indent="-285750">
              <a:buFontTx/>
              <a:buChar char="-"/>
            </a:pPr>
            <a:r>
              <a:rPr lang="en-US" dirty="0">
                <a:solidFill>
                  <a:srgbClr val="7030A0"/>
                </a:solidFill>
              </a:rPr>
              <a:t>Energetic electrons </a:t>
            </a:r>
            <a:r>
              <a:rPr lang="en-US" b="1" dirty="0">
                <a:solidFill>
                  <a:srgbClr val="7030A0"/>
                </a:solidFill>
              </a:rPr>
              <a:t>up to 1 MeV</a:t>
            </a:r>
          </a:p>
          <a:p>
            <a:pPr marL="285750" indent="-285750">
              <a:buFontTx/>
              <a:buChar char="-"/>
            </a:pPr>
            <a:r>
              <a:rPr lang="en-US" dirty="0">
                <a:solidFill>
                  <a:srgbClr val="7030A0"/>
                </a:solidFill>
              </a:rPr>
              <a:t>Disrupted solar wind beam</a:t>
            </a:r>
          </a:p>
          <a:p>
            <a:pPr marL="285750" indent="-285750">
              <a:buFontTx/>
              <a:buChar char="-"/>
            </a:pPr>
            <a:r>
              <a:rPr lang="en-US" dirty="0">
                <a:solidFill>
                  <a:srgbClr val="7030A0"/>
                </a:solidFill>
              </a:rPr>
              <a:t>Localized depletion of n and B</a:t>
            </a:r>
          </a:p>
          <a:p>
            <a:endParaRPr lang="en-US" dirty="0"/>
          </a:p>
          <a:p>
            <a:pPr algn="ctr"/>
            <a:r>
              <a:rPr lang="en-US" u="sng" dirty="0">
                <a:solidFill>
                  <a:srgbClr val="FF0000"/>
                </a:solidFill>
              </a:rPr>
              <a:t>Solar wind (SW):</a:t>
            </a:r>
            <a:endParaRPr lang="en-US" dirty="0"/>
          </a:p>
          <a:p>
            <a:pPr marL="285750" indent="-285750">
              <a:buFont typeface="Arial" panose="020B0604020202020204" pitchFamily="34" charset="0"/>
              <a:buChar char="•"/>
            </a:pPr>
            <a:r>
              <a:rPr lang="en-US" dirty="0">
                <a:solidFill>
                  <a:srgbClr val="FF0000"/>
                </a:solidFill>
              </a:rPr>
              <a:t>Typical SW:~ 1-2/cc, 2.5 nT</a:t>
            </a:r>
          </a:p>
          <a:p>
            <a:pPr marL="285750" indent="-285750">
              <a:buFont typeface="Arial" panose="020B0604020202020204" pitchFamily="34" charset="0"/>
              <a:buChar char="•"/>
            </a:pPr>
            <a:r>
              <a:rPr lang="en-US" dirty="0">
                <a:solidFill>
                  <a:srgbClr val="FF0000"/>
                </a:solidFill>
              </a:rPr>
              <a:t>No energetic electrons</a:t>
            </a:r>
          </a:p>
          <a:p>
            <a:endParaRPr lang="en-US" dirty="0"/>
          </a:p>
          <a:p>
            <a:pPr algn="ctr"/>
            <a:r>
              <a:rPr lang="en-US" u="sng" dirty="0">
                <a:solidFill>
                  <a:srgbClr val="0005FF"/>
                </a:solidFill>
              </a:rPr>
              <a:t>Bow shock (BS):</a:t>
            </a:r>
            <a:endParaRPr lang="en-US" dirty="0"/>
          </a:p>
          <a:p>
            <a:pPr marL="285750" indent="-285750">
              <a:buFont typeface="Arial" panose="020B0604020202020204" pitchFamily="34" charset="0"/>
              <a:buChar char="•"/>
            </a:pPr>
            <a:r>
              <a:rPr lang="en-US" dirty="0">
                <a:solidFill>
                  <a:srgbClr val="0005FF"/>
                </a:solidFill>
              </a:rPr>
              <a:t>Typical compression of ~2 for B and n</a:t>
            </a:r>
          </a:p>
          <a:p>
            <a:pPr marL="285750" indent="-285750">
              <a:buFont typeface="Arial" panose="020B0604020202020204" pitchFamily="34" charset="0"/>
              <a:buChar char="•"/>
            </a:pPr>
            <a:r>
              <a:rPr lang="en-US" dirty="0">
                <a:solidFill>
                  <a:srgbClr val="0005FF"/>
                </a:solidFill>
              </a:rPr>
              <a:t>suprathermal electrons present but minimal energetic electrons </a:t>
            </a:r>
            <a:r>
              <a:rPr lang="en-US" b="1" dirty="0">
                <a:solidFill>
                  <a:srgbClr val="0005FF"/>
                </a:solidFill>
              </a:rPr>
              <a:t>only up to 10ish KeV</a:t>
            </a:r>
          </a:p>
        </p:txBody>
      </p:sp>
      <p:sp>
        <p:nvSpPr>
          <p:cNvPr id="12" name="TextBox 11">
            <a:extLst>
              <a:ext uri="{FF2B5EF4-FFF2-40B4-BE49-F238E27FC236}">
                <a16:creationId xmlns:a16="http://schemas.microsoft.com/office/drawing/2014/main" id="{BC0BDA5A-8FD1-1EF5-0DC2-43850DACE8C6}"/>
              </a:ext>
            </a:extLst>
          </p:cNvPr>
          <p:cNvSpPr txBox="1"/>
          <p:nvPr/>
        </p:nvSpPr>
        <p:spPr>
          <a:xfrm>
            <a:off x="10662500" y="1311442"/>
            <a:ext cx="1518364" cy="369332"/>
          </a:xfrm>
          <a:prstGeom prst="rect">
            <a:avLst/>
          </a:prstGeom>
          <a:noFill/>
        </p:spPr>
        <p:txBody>
          <a:bodyPr wrap="none" rtlCol="0">
            <a:spAutoFit/>
          </a:bodyPr>
          <a:lstStyle/>
          <a:p>
            <a:pPr algn="ctr"/>
            <a:r>
              <a:rPr lang="en-US" dirty="0">
                <a:solidFill>
                  <a:srgbClr val="000000"/>
                </a:solidFill>
              </a:rPr>
              <a:t>Ion spectrum</a:t>
            </a:r>
          </a:p>
        </p:txBody>
      </p:sp>
      <p:sp>
        <p:nvSpPr>
          <p:cNvPr id="14" name="TextBox 13">
            <a:extLst>
              <a:ext uri="{FF2B5EF4-FFF2-40B4-BE49-F238E27FC236}">
                <a16:creationId xmlns:a16="http://schemas.microsoft.com/office/drawing/2014/main" id="{C637B141-341E-E4CE-A898-A84A0F80697E}"/>
              </a:ext>
            </a:extLst>
          </p:cNvPr>
          <p:cNvSpPr txBox="1"/>
          <p:nvPr/>
        </p:nvSpPr>
        <p:spPr>
          <a:xfrm>
            <a:off x="10771504" y="2435619"/>
            <a:ext cx="1300356" cy="369332"/>
          </a:xfrm>
          <a:prstGeom prst="rect">
            <a:avLst/>
          </a:prstGeom>
          <a:noFill/>
        </p:spPr>
        <p:txBody>
          <a:bodyPr wrap="none" rtlCol="0">
            <a:spAutoFit/>
          </a:bodyPr>
          <a:lstStyle/>
          <a:p>
            <a:pPr algn="ctr"/>
            <a:r>
              <a:rPr lang="en-US" dirty="0">
                <a:solidFill>
                  <a:srgbClr val="000000"/>
                </a:solidFill>
              </a:rPr>
              <a:t>Ion density</a:t>
            </a:r>
          </a:p>
        </p:txBody>
      </p:sp>
      <p:sp>
        <p:nvSpPr>
          <p:cNvPr id="16" name="TextBox 15">
            <a:extLst>
              <a:ext uri="{FF2B5EF4-FFF2-40B4-BE49-F238E27FC236}">
                <a16:creationId xmlns:a16="http://schemas.microsoft.com/office/drawing/2014/main" id="{C8573FA1-FB9B-380C-C24E-05571486A15F}"/>
              </a:ext>
            </a:extLst>
          </p:cNvPr>
          <p:cNvSpPr txBox="1"/>
          <p:nvPr/>
        </p:nvSpPr>
        <p:spPr>
          <a:xfrm>
            <a:off x="10652883" y="4017000"/>
            <a:ext cx="1537600" cy="923330"/>
          </a:xfrm>
          <a:prstGeom prst="rect">
            <a:avLst/>
          </a:prstGeom>
          <a:noFill/>
        </p:spPr>
        <p:txBody>
          <a:bodyPr wrap="none" rtlCol="0">
            <a:spAutoFit/>
          </a:bodyPr>
          <a:lstStyle/>
          <a:p>
            <a:pPr algn="ctr"/>
            <a:r>
              <a:rPr lang="en-US" dirty="0">
                <a:solidFill>
                  <a:srgbClr val="000000"/>
                </a:solidFill>
              </a:rPr>
              <a:t>Electron </a:t>
            </a:r>
          </a:p>
          <a:p>
            <a:pPr algn="ctr"/>
            <a:r>
              <a:rPr lang="en-US" dirty="0">
                <a:solidFill>
                  <a:srgbClr val="000000"/>
                </a:solidFill>
              </a:rPr>
              <a:t>Spectra</a:t>
            </a:r>
          </a:p>
          <a:p>
            <a:pPr algn="ctr"/>
            <a:r>
              <a:rPr lang="en-US" dirty="0">
                <a:solidFill>
                  <a:srgbClr val="000000"/>
                </a:solidFill>
              </a:rPr>
              <a:t>JADE + JEDI</a:t>
            </a:r>
          </a:p>
        </p:txBody>
      </p:sp>
      <p:sp>
        <p:nvSpPr>
          <p:cNvPr id="17" name="TextBox 16">
            <a:extLst>
              <a:ext uri="{FF2B5EF4-FFF2-40B4-BE49-F238E27FC236}">
                <a16:creationId xmlns:a16="http://schemas.microsoft.com/office/drawing/2014/main" id="{4774750E-BF0A-1BAB-F36A-6F7F13DD6413}"/>
              </a:ext>
            </a:extLst>
          </p:cNvPr>
          <p:cNvSpPr txBox="1"/>
          <p:nvPr/>
        </p:nvSpPr>
        <p:spPr>
          <a:xfrm>
            <a:off x="10829212" y="5646778"/>
            <a:ext cx="1184940" cy="646331"/>
          </a:xfrm>
          <a:prstGeom prst="rect">
            <a:avLst/>
          </a:prstGeom>
          <a:noFill/>
        </p:spPr>
        <p:txBody>
          <a:bodyPr wrap="none" rtlCol="0">
            <a:spAutoFit/>
          </a:bodyPr>
          <a:lstStyle/>
          <a:p>
            <a:pPr algn="ctr"/>
            <a:r>
              <a:rPr lang="en-US" dirty="0">
                <a:solidFill>
                  <a:srgbClr val="000000"/>
                </a:solidFill>
              </a:rPr>
              <a:t>Magnetic </a:t>
            </a:r>
          </a:p>
          <a:p>
            <a:pPr algn="ctr"/>
            <a:r>
              <a:rPr lang="en-US" dirty="0">
                <a:solidFill>
                  <a:srgbClr val="000000"/>
                </a:solidFill>
              </a:rPr>
              <a:t>field</a:t>
            </a:r>
          </a:p>
        </p:txBody>
      </p:sp>
      <p:sp>
        <p:nvSpPr>
          <p:cNvPr id="2" name="Rectangle 1">
            <a:extLst>
              <a:ext uri="{FF2B5EF4-FFF2-40B4-BE49-F238E27FC236}">
                <a16:creationId xmlns:a16="http://schemas.microsoft.com/office/drawing/2014/main" id="{A61ECD0E-5F6C-6C98-1549-922829B5864F}"/>
              </a:ext>
            </a:extLst>
          </p:cNvPr>
          <p:cNvSpPr/>
          <p:nvPr/>
        </p:nvSpPr>
        <p:spPr>
          <a:xfrm>
            <a:off x="7282927" y="6465346"/>
            <a:ext cx="1204857" cy="1505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ig. 1: In situ observations of the foreshock transient and bow shock crossing at Jupiter.">
            <a:extLst>
              <a:ext uri="{FF2B5EF4-FFF2-40B4-BE49-F238E27FC236}">
                <a16:creationId xmlns:a16="http://schemas.microsoft.com/office/drawing/2014/main" id="{4641D84A-1FD7-D927-C992-AB510FBA5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3533" y="789088"/>
            <a:ext cx="4157752" cy="58090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E032BEF-8567-CFFE-919E-393B60364AB3}"/>
              </a:ext>
            </a:extLst>
          </p:cNvPr>
          <p:cNvSpPr txBox="1"/>
          <p:nvPr/>
        </p:nvSpPr>
        <p:spPr>
          <a:xfrm>
            <a:off x="-97820" y="6433631"/>
            <a:ext cx="1082348" cy="230832"/>
          </a:xfrm>
          <a:prstGeom prst="rect">
            <a:avLst/>
          </a:prstGeom>
          <a:noFill/>
        </p:spPr>
        <p:txBody>
          <a:bodyPr wrap="none" rtlCol="0">
            <a:spAutoFit/>
          </a:bodyPr>
          <a:lstStyle/>
          <a:p>
            <a:r>
              <a:rPr lang="en-US" sz="900" dirty="0">
                <a:solidFill>
                  <a:srgbClr val="000000"/>
                </a:solidFill>
              </a:rPr>
              <a:t>Raptis et al. 2026</a:t>
            </a:r>
          </a:p>
        </p:txBody>
      </p:sp>
    </p:spTree>
    <p:extLst>
      <p:ext uri="{BB962C8B-B14F-4D97-AF65-F5344CB8AC3E}">
        <p14:creationId xmlns:p14="http://schemas.microsoft.com/office/powerpoint/2010/main" val="2539345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C56E8-B16F-5F58-CD68-772B10ED44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DC61115-B728-6338-B780-B4ABBE967F86}"/>
              </a:ext>
            </a:extLst>
          </p:cNvPr>
          <p:cNvSpPr>
            <a:spLocks noGrp="1"/>
          </p:cNvSpPr>
          <p:nvPr>
            <p:ph type="title"/>
          </p:nvPr>
        </p:nvSpPr>
        <p:spPr/>
        <p:txBody>
          <a:bodyPr/>
          <a:lstStyle/>
          <a:p>
            <a:pPr algn="ctr"/>
            <a:r>
              <a:rPr lang="en-US" dirty="0"/>
              <a:t>Reinforced Shock Acceleration at Jupiter</a:t>
            </a:r>
            <a:endParaRPr lang="sv-SE" dirty="0"/>
          </a:p>
        </p:txBody>
      </p:sp>
      <p:sp>
        <p:nvSpPr>
          <p:cNvPr id="6" name="TextBox 5">
            <a:extLst>
              <a:ext uri="{FF2B5EF4-FFF2-40B4-BE49-F238E27FC236}">
                <a16:creationId xmlns:a16="http://schemas.microsoft.com/office/drawing/2014/main" id="{1B9A17FD-51A8-6025-F203-32FE5DCD047B}"/>
              </a:ext>
            </a:extLst>
          </p:cNvPr>
          <p:cNvSpPr txBox="1"/>
          <p:nvPr/>
        </p:nvSpPr>
        <p:spPr>
          <a:xfrm>
            <a:off x="956292" y="6208243"/>
            <a:ext cx="10082888" cy="369332"/>
          </a:xfrm>
          <a:prstGeom prst="rect">
            <a:avLst/>
          </a:prstGeom>
          <a:noFill/>
        </p:spPr>
        <p:txBody>
          <a:bodyPr wrap="none" rtlCol="0">
            <a:spAutoFit/>
          </a:bodyPr>
          <a:lstStyle/>
          <a:p>
            <a:r>
              <a:rPr lang="en-US" dirty="0">
                <a:solidFill>
                  <a:srgbClr val="000000"/>
                </a:solidFill>
              </a:rPr>
              <a:t>Most efficient acceleration happens at the foreshock. The bow shock crossing only up to &lt;10 keV</a:t>
            </a:r>
          </a:p>
        </p:txBody>
      </p:sp>
      <p:sp>
        <p:nvSpPr>
          <p:cNvPr id="8" name="TextBox 7">
            <a:extLst>
              <a:ext uri="{FF2B5EF4-FFF2-40B4-BE49-F238E27FC236}">
                <a16:creationId xmlns:a16="http://schemas.microsoft.com/office/drawing/2014/main" id="{A41D347E-C6F2-4802-CA16-33A1DCA382F9}"/>
              </a:ext>
            </a:extLst>
          </p:cNvPr>
          <p:cNvSpPr txBox="1"/>
          <p:nvPr/>
        </p:nvSpPr>
        <p:spPr>
          <a:xfrm>
            <a:off x="9903305" y="132527"/>
            <a:ext cx="2159630" cy="646331"/>
          </a:xfrm>
          <a:custGeom>
            <a:avLst/>
            <a:gdLst>
              <a:gd name="csX0" fmla="*/ 0 w 2159630"/>
              <a:gd name="csY0" fmla="*/ 0 h 646331"/>
              <a:gd name="csX1" fmla="*/ 518311 w 2159630"/>
              <a:gd name="csY1" fmla="*/ 0 h 646331"/>
              <a:gd name="csX2" fmla="*/ 1058219 w 2159630"/>
              <a:gd name="csY2" fmla="*/ 0 h 646331"/>
              <a:gd name="csX3" fmla="*/ 1598126 w 2159630"/>
              <a:gd name="csY3" fmla="*/ 0 h 646331"/>
              <a:gd name="csX4" fmla="*/ 2159630 w 2159630"/>
              <a:gd name="csY4" fmla="*/ 0 h 646331"/>
              <a:gd name="csX5" fmla="*/ 2159630 w 2159630"/>
              <a:gd name="csY5" fmla="*/ 646331 h 646331"/>
              <a:gd name="csX6" fmla="*/ 1619723 w 2159630"/>
              <a:gd name="csY6" fmla="*/ 646331 h 646331"/>
              <a:gd name="csX7" fmla="*/ 1123008 w 2159630"/>
              <a:gd name="csY7" fmla="*/ 646331 h 646331"/>
              <a:gd name="csX8" fmla="*/ 626293 w 2159630"/>
              <a:gd name="csY8" fmla="*/ 646331 h 646331"/>
              <a:gd name="csX9" fmla="*/ 0 w 2159630"/>
              <a:gd name="csY9" fmla="*/ 646331 h 646331"/>
              <a:gd name="csX10" fmla="*/ 0 w 2159630"/>
              <a:gd name="csY10"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59630" h="646331" fill="none" extrusionOk="0">
                <a:moveTo>
                  <a:pt x="0" y="0"/>
                </a:moveTo>
                <a:cubicBezTo>
                  <a:pt x="143572" y="15763"/>
                  <a:pt x="273646" y="6587"/>
                  <a:pt x="518311" y="0"/>
                </a:cubicBezTo>
                <a:cubicBezTo>
                  <a:pt x="762976" y="-6587"/>
                  <a:pt x="872114" y="-25513"/>
                  <a:pt x="1058219" y="0"/>
                </a:cubicBezTo>
                <a:cubicBezTo>
                  <a:pt x="1244324" y="25513"/>
                  <a:pt x="1410569" y="2985"/>
                  <a:pt x="1598126" y="0"/>
                </a:cubicBezTo>
                <a:cubicBezTo>
                  <a:pt x="1785683" y="-2985"/>
                  <a:pt x="1965378" y="21418"/>
                  <a:pt x="2159630" y="0"/>
                </a:cubicBezTo>
                <a:cubicBezTo>
                  <a:pt x="2139281" y="308743"/>
                  <a:pt x="2191703" y="339723"/>
                  <a:pt x="2159630" y="646331"/>
                </a:cubicBezTo>
                <a:cubicBezTo>
                  <a:pt x="2022211" y="649710"/>
                  <a:pt x="1799636" y="627799"/>
                  <a:pt x="1619723" y="646331"/>
                </a:cubicBezTo>
                <a:cubicBezTo>
                  <a:pt x="1439810" y="664863"/>
                  <a:pt x="1255887" y="626461"/>
                  <a:pt x="1123008" y="646331"/>
                </a:cubicBezTo>
                <a:cubicBezTo>
                  <a:pt x="990129" y="666201"/>
                  <a:pt x="807749" y="637461"/>
                  <a:pt x="626293" y="646331"/>
                </a:cubicBezTo>
                <a:cubicBezTo>
                  <a:pt x="444838" y="655201"/>
                  <a:pt x="174881" y="647571"/>
                  <a:pt x="0" y="646331"/>
                </a:cubicBezTo>
                <a:cubicBezTo>
                  <a:pt x="19852" y="476959"/>
                  <a:pt x="-6256" y="229849"/>
                  <a:pt x="0" y="0"/>
                </a:cubicBezTo>
                <a:close/>
              </a:path>
              <a:path w="2159630" h="646331" stroke="0" extrusionOk="0">
                <a:moveTo>
                  <a:pt x="0" y="0"/>
                </a:moveTo>
                <a:cubicBezTo>
                  <a:pt x="166044" y="-1674"/>
                  <a:pt x="375987" y="-17997"/>
                  <a:pt x="518311" y="0"/>
                </a:cubicBezTo>
                <a:cubicBezTo>
                  <a:pt x="660635" y="17997"/>
                  <a:pt x="815278" y="23441"/>
                  <a:pt x="993430" y="0"/>
                </a:cubicBezTo>
                <a:cubicBezTo>
                  <a:pt x="1171582" y="-23441"/>
                  <a:pt x="1354130" y="6446"/>
                  <a:pt x="1576530" y="0"/>
                </a:cubicBezTo>
                <a:cubicBezTo>
                  <a:pt x="1798930" y="-6446"/>
                  <a:pt x="1892364" y="-10072"/>
                  <a:pt x="2159630" y="0"/>
                </a:cubicBezTo>
                <a:cubicBezTo>
                  <a:pt x="2190586" y="233906"/>
                  <a:pt x="2182406" y="437436"/>
                  <a:pt x="2159630" y="646331"/>
                </a:cubicBezTo>
                <a:cubicBezTo>
                  <a:pt x="1964408" y="668448"/>
                  <a:pt x="1830167" y="663578"/>
                  <a:pt x="1662915" y="646331"/>
                </a:cubicBezTo>
                <a:cubicBezTo>
                  <a:pt x="1495664" y="629084"/>
                  <a:pt x="1390202" y="650755"/>
                  <a:pt x="1166200" y="646331"/>
                </a:cubicBezTo>
                <a:cubicBezTo>
                  <a:pt x="942199" y="641907"/>
                  <a:pt x="781723" y="629067"/>
                  <a:pt x="583100" y="646331"/>
                </a:cubicBezTo>
                <a:cubicBezTo>
                  <a:pt x="384477" y="663595"/>
                  <a:pt x="238781" y="675249"/>
                  <a:pt x="0" y="646331"/>
                </a:cubicBezTo>
                <a:cubicBezTo>
                  <a:pt x="-11696" y="394072"/>
                  <a:pt x="-16628" y="198448"/>
                  <a:pt x="0" y="0"/>
                </a:cubicBezTo>
                <a:close/>
              </a:path>
            </a:pathLst>
          </a:custGeom>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rgbClr val="7030A0"/>
                </a:solidFill>
              </a:rPr>
              <a:t>DSA (</a:t>
            </a:r>
            <a:r>
              <a:rPr lang="en-US" dirty="0" err="1">
                <a:solidFill>
                  <a:srgbClr val="7030A0"/>
                </a:solidFill>
              </a:rPr>
              <a:t>rel</a:t>
            </a:r>
            <a:r>
              <a:rPr lang="en-US" dirty="0">
                <a:solidFill>
                  <a:srgbClr val="7030A0"/>
                </a:solidFill>
              </a:rPr>
              <a:t>) ~2</a:t>
            </a:r>
          </a:p>
          <a:p>
            <a:r>
              <a:rPr lang="en-US" dirty="0">
                <a:solidFill>
                  <a:srgbClr val="7030A0"/>
                </a:solidFill>
              </a:rPr>
              <a:t>DSA (non-</a:t>
            </a:r>
            <a:r>
              <a:rPr lang="en-US" dirty="0" err="1">
                <a:solidFill>
                  <a:srgbClr val="7030A0"/>
                </a:solidFill>
              </a:rPr>
              <a:t>rel</a:t>
            </a:r>
            <a:r>
              <a:rPr lang="en-US" dirty="0">
                <a:solidFill>
                  <a:srgbClr val="7030A0"/>
                </a:solidFill>
              </a:rPr>
              <a:t>) ~1.5</a:t>
            </a:r>
          </a:p>
        </p:txBody>
      </p:sp>
      <p:pic>
        <p:nvPicPr>
          <p:cNvPr id="2056" name="Picture 8">
            <a:extLst>
              <a:ext uri="{FF2B5EF4-FFF2-40B4-BE49-F238E27FC236}">
                <a16:creationId xmlns:a16="http://schemas.microsoft.com/office/drawing/2014/main" id="{3FC688C2-722E-FCF7-6FBB-5797C18C7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400" y="850985"/>
            <a:ext cx="11108217" cy="529376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9414B06-05AB-DB70-9EC7-F8379707BC30}"/>
              </a:ext>
            </a:extLst>
          </p:cNvPr>
          <p:cNvSpPr txBox="1"/>
          <p:nvPr/>
        </p:nvSpPr>
        <p:spPr>
          <a:xfrm>
            <a:off x="-97820" y="6433631"/>
            <a:ext cx="1082348" cy="230832"/>
          </a:xfrm>
          <a:prstGeom prst="rect">
            <a:avLst/>
          </a:prstGeom>
          <a:noFill/>
        </p:spPr>
        <p:txBody>
          <a:bodyPr wrap="none" rtlCol="0">
            <a:spAutoFit/>
          </a:bodyPr>
          <a:lstStyle/>
          <a:p>
            <a:r>
              <a:rPr lang="en-US" sz="900" dirty="0">
                <a:solidFill>
                  <a:srgbClr val="000000"/>
                </a:solidFill>
              </a:rPr>
              <a:t>Raptis et al. 2026</a:t>
            </a:r>
          </a:p>
        </p:txBody>
      </p:sp>
    </p:spTree>
    <p:extLst>
      <p:ext uri="{BB962C8B-B14F-4D97-AF65-F5344CB8AC3E}">
        <p14:creationId xmlns:p14="http://schemas.microsoft.com/office/powerpoint/2010/main" val="3675758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BF4BE-B499-2D33-6DB4-CCEF8462634D}"/>
            </a:ext>
          </a:extLst>
        </p:cNvPr>
        <p:cNvGrpSpPr/>
        <p:nvPr/>
      </p:nvGrpSpPr>
      <p:grpSpPr>
        <a:xfrm>
          <a:off x="0" y="0"/>
          <a:ext cx="0" cy="0"/>
          <a:chOff x="0" y="0"/>
          <a:chExt cx="0" cy="0"/>
        </a:xfrm>
      </p:grpSpPr>
      <p:pic>
        <p:nvPicPr>
          <p:cNvPr id="3076" name="Picture 4">
            <a:extLst>
              <a:ext uri="{FF2B5EF4-FFF2-40B4-BE49-F238E27FC236}">
                <a16:creationId xmlns:a16="http://schemas.microsoft.com/office/drawing/2014/main" id="{CD593347-9C98-A65A-6584-7CA4CF3EA7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9591" y="824420"/>
            <a:ext cx="3803725" cy="568978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EDEE2FDE-CC14-3136-E150-51BD17C137CC}"/>
              </a:ext>
            </a:extLst>
          </p:cNvPr>
          <p:cNvSpPr>
            <a:spLocks noGrp="1"/>
          </p:cNvSpPr>
          <p:nvPr>
            <p:ph type="title"/>
          </p:nvPr>
        </p:nvSpPr>
        <p:spPr/>
        <p:txBody>
          <a:bodyPr/>
          <a:lstStyle/>
          <a:p>
            <a:pPr algn="ctr"/>
            <a:r>
              <a:rPr lang="en-US" dirty="0"/>
              <a:t>Can we extrapolate to astrophysical shocks?</a:t>
            </a:r>
          </a:p>
        </p:txBody>
      </p:sp>
      <p:sp>
        <p:nvSpPr>
          <p:cNvPr id="7" name="TextBox 6">
            <a:extLst>
              <a:ext uri="{FF2B5EF4-FFF2-40B4-BE49-F238E27FC236}">
                <a16:creationId xmlns:a16="http://schemas.microsoft.com/office/drawing/2014/main" id="{5920992D-5868-682F-F265-A2C1E3F6BDF2}"/>
              </a:ext>
            </a:extLst>
          </p:cNvPr>
          <p:cNvSpPr txBox="1"/>
          <p:nvPr/>
        </p:nvSpPr>
        <p:spPr>
          <a:xfrm>
            <a:off x="1317111" y="797373"/>
            <a:ext cx="2672526" cy="923330"/>
          </a:xfrm>
          <a:prstGeom prst="rect">
            <a:avLst/>
          </a:prstGeom>
          <a:noFill/>
        </p:spPr>
        <p:txBody>
          <a:bodyPr wrap="none" rtlCol="0">
            <a:spAutoFit/>
          </a:bodyPr>
          <a:lstStyle/>
          <a:p>
            <a:r>
              <a:rPr lang="en-US" u="sng" dirty="0">
                <a:solidFill>
                  <a:srgbClr val="000000"/>
                </a:solidFill>
              </a:rPr>
              <a:t>Assumptions &amp; Methods</a:t>
            </a:r>
          </a:p>
          <a:p>
            <a:endParaRPr lang="en-US" u="sng" dirty="0">
              <a:solidFill>
                <a:srgbClr val="000000"/>
              </a:solidFill>
            </a:endParaRPr>
          </a:p>
          <a:p>
            <a:endParaRPr lang="en-US" u="sng" dirty="0">
              <a:solidFill>
                <a:srgbClr val="000000"/>
              </a:solidFill>
            </a:endParaRPr>
          </a:p>
        </p:txBody>
      </p:sp>
      <p:sp>
        <p:nvSpPr>
          <p:cNvPr id="8" name="TextBox 7">
            <a:extLst>
              <a:ext uri="{FF2B5EF4-FFF2-40B4-BE49-F238E27FC236}">
                <a16:creationId xmlns:a16="http://schemas.microsoft.com/office/drawing/2014/main" id="{598AEDCF-204C-DA72-CFCF-8C36B798F31A}"/>
              </a:ext>
            </a:extLst>
          </p:cNvPr>
          <p:cNvSpPr txBox="1"/>
          <p:nvPr/>
        </p:nvSpPr>
        <p:spPr>
          <a:xfrm>
            <a:off x="9197687" y="1675653"/>
            <a:ext cx="2882071" cy="4478149"/>
          </a:xfrm>
          <a:prstGeom prst="rect">
            <a:avLst/>
          </a:prstGeom>
          <a:noFill/>
        </p:spPr>
        <p:txBody>
          <a:bodyPr wrap="square" rtlCol="0">
            <a:spAutoFit/>
          </a:bodyPr>
          <a:lstStyle/>
          <a:p>
            <a:r>
              <a:rPr lang="en-US" sz="1500" u="sng" dirty="0">
                <a:solidFill>
                  <a:srgbClr val="000000"/>
                </a:solidFill>
              </a:rPr>
              <a:t>Caveats &amp; Assumptions:</a:t>
            </a:r>
          </a:p>
          <a:p>
            <a:endParaRPr lang="en-US" sz="1500" u="sng" dirty="0">
              <a:solidFill>
                <a:srgbClr val="000000"/>
              </a:solidFill>
            </a:endParaRPr>
          </a:p>
          <a:p>
            <a:pPr marL="285750" indent="-285750">
              <a:buFont typeface="Wingdings" pitchFamily="2" charset="2"/>
              <a:buChar char="v"/>
            </a:pPr>
            <a:r>
              <a:rPr lang="en-US" sz="1500" dirty="0">
                <a:solidFill>
                  <a:srgbClr val="000000"/>
                </a:solidFill>
              </a:rPr>
              <a:t>An impossible to verify extrapolation</a:t>
            </a:r>
          </a:p>
          <a:p>
            <a:pPr marL="285750" indent="-285750">
              <a:buFont typeface="Wingdings" pitchFamily="2" charset="2"/>
              <a:buChar char="v"/>
            </a:pPr>
            <a:r>
              <a:rPr lang="en-US" sz="1500" dirty="0">
                <a:solidFill>
                  <a:srgbClr val="000000"/>
                </a:solidFill>
              </a:rPr>
              <a:t>Geometric limitations </a:t>
            </a:r>
          </a:p>
          <a:p>
            <a:pPr marL="285750" indent="-285750">
              <a:buFont typeface="Wingdings" pitchFamily="2" charset="2"/>
              <a:buChar char="v"/>
            </a:pPr>
            <a:r>
              <a:rPr lang="en-US" sz="1500" dirty="0">
                <a:solidFill>
                  <a:srgbClr val="000000"/>
                </a:solidFill>
              </a:rPr>
              <a:t>Magnetic coherence can vary strongly in each system</a:t>
            </a:r>
          </a:p>
          <a:p>
            <a:endParaRPr lang="en-US" sz="1500" dirty="0">
              <a:solidFill>
                <a:srgbClr val="000000"/>
              </a:solidFill>
            </a:endParaRPr>
          </a:p>
          <a:p>
            <a:pPr algn="ctr"/>
            <a:r>
              <a:rPr lang="en-US" sz="1500" u="sng" dirty="0">
                <a:solidFill>
                  <a:srgbClr val="000000"/>
                </a:solidFill>
              </a:rPr>
              <a:t>Broader Discussion:</a:t>
            </a:r>
          </a:p>
          <a:p>
            <a:endParaRPr lang="en-US" sz="1500" dirty="0">
              <a:solidFill>
                <a:srgbClr val="000000"/>
              </a:solidFill>
            </a:endParaRPr>
          </a:p>
          <a:p>
            <a:pPr marL="285750" indent="-285750">
              <a:buFont typeface="Wingdings" pitchFamily="2" charset="2"/>
              <a:buChar char="Ø"/>
            </a:pPr>
            <a:r>
              <a:rPr lang="en-US" sz="1500" dirty="0">
                <a:solidFill>
                  <a:srgbClr val="000000"/>
                </a:solidFill>
              </a:rPr>
              <a:t>Jupiter and Earth show most efficient acceleration during a large scale transient rather than at the shock transition.</a:t>
            </a:r>
          </a:p>
          <a:p>
            <a:pPr marL="285750" indent="-285750">
              <a:buFont typeface="Wingdings" pitchFamily="2" charset="2"/>
              <a:buChar char="Ø"/>
            </a:pPr>
            <a:endParaRPr lang="en-US" sz="1500" dirty="0">
              <a:solidFill>
                <a:srgbClr val="000000"/>
              </a:solidFill>
            </a:endParaRPr>
          </a:p>
          <a:p>
            <a:pPr marL="285750" indent="-285750">
              <a:buFont typeface="Wingdings" pitchFamily="2" charset="2"/>
              <a:buChar char="Ø"/>
            </a:pPr>
            <a:r>
              <a:rPr lang="en-US" sz="1500" dirty="0">
                <a:solidFill>
                  <a:srgbClr val="000000"/>
                </a:solidFill>
              </a:rPr>
              <a:t>Predicted max energies ~ observations at SN1006</a:t>
            </a:r>
          </a:p>
          <a:p>
            <a:endParaRPr lang="en-US" sz="1500" dirty="0">
              <a:solidFill>
                <a:srgbClr val="000000"/>
              </a:solidFill>
            </a:endParaRPr>
          </a:p>
        </p:txBody>
      </p:sp>
      <p:pic>
        <p:nvPicPr>
          <p:cNvPr id="9" name="Picture 8">
            <a:extLst>
              <a:ext uri="{FF2B5EF4-FFF2-40B4-BE49-F238E27FC236}">
                <a16:creationId xmlns:a16="http://schemas.microsoft.com/office/drawing/2014/main" id="{800732BB-7692-1CE9-7C40-F36C3C1B434C}"/>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634481" y="1281504"/>
            <a:ext cx="4037787" cy="1141233"/>
          </a:xfrm>
          <a:prstGeom prst="rect">
            <a:avLst/>
          </a:prstGeom>
        </p:spPr>
      </p:pic>
      <p:pic>
        <p:nvPicPr>
          <p:cNvPr id="10" name="Picture 9">
            <a:extLst>
              <a:ext uri="{FF2B5EF4-FFF2-40B4-BE49-F238E27FC236}">
                <a16:creationId xmlns:a16="http://schemas.microsoft.com/office/drawing/2014/main" id="{59EC3BC8-94C5-4A60-C3B1-462815C4F0D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241" y="2505092"/>
            <a:ext cx="5082269" cy="1477691"/>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8C48E77-5160-B588-5931-4AEC95F34207}"/>
                  </a:ext>
                </a:extLst>
              </p:cNvPr>
              <p:cNvSpPr txBox="1"/>
              <p:nvPr/>
            </p:nvSpPr>
            <p:spPr>
              <a:xfrm>
                <a:off x="0" y="4139851"/>
                <a:ext cx="5194510" cy="2400657"/>
              </a:xfrm>
              <a:prstGeom prst="rect">
                <a:avLst/>
              </a:prstGeom>
              <a:noFill/>
            </p:spPr>
            <p:txBody>
              <a:bodyPr wrap="square" rtlCol="0">
                <a:spAutoFit/>
              </a:bodyPr>
              <a:lstStyle/>
              <a:p>
                <a:r>
                  <a:rPr lang="en-US" sz="1500" u="sng" dirty="0">
                    <a:solidFill>
                      <a:srgbClr val="000000"/>
                    </a:solidFill>
                  </a:rPr>
                  <a:t>Steps:</a:t>
                </a:r>
              </a:p>
              <a:p>
                <a:pPr marL="342900" indent="-342900">
                  <a:buFont typeface="+mj-lt"/>
                  <a:buAutoNum type="arabicPeriod"/>
                </a:pPr>
                <a:r>
                  <a:rPr lang="en-US" sz="1500" dirty="0">
                    <a:solidFill>
                      <a:srgbClr val="000000"/>
                    </a:solidFill>
                  </a:rPr>
                  <a:t>Hillas criterion through diffusive confinement </a:t>
                </a:r>
              </a:p>
              <a:p>
                <a:pPr marL="342900" indent="-342900">
                  <a:buFont typeface="+mj-lt"/>
                  <a:buAutoNum type="arabicPeriod"/>
                </a:pPr>
                <a:endParaRPr lang="en-US" sz="1500" dirty="0">
                  <a:solidFill>
                    <a:srgbClr val="000000"/>
                  </a:solidFill>
                </a:endParaRPr>
              </a:p>
              <a:p>
                <a:pPr marL="342900" indent="-342900">
                  <a:buFont typeface="+mj-lt"/>
                  <a:buAutoNum type="arabicPeriod"/>
                </a:pPr>
                <a:r>
                  <a:rPr lang="en-US" sz="1500" dirty="0">
                    <a:solidFill>
                      <a:srgbClr val="000000"/>
                    </a:solidFill>
                  </a:rPr>
                  <a:t>Assumed Bohm limit for strong scattering </a:t>
                </a:r>
                <a14:m>
                  <m:oMath xmlns:m="http://schemas.openxmlformats.org/officeDocument/2006/math">
                    <m:r>
                      <a:rPr lang="en-US" sz="1500" i="1" dirty="0" smtClean="0">
                        <a:solidFill>
                          <a:srgbClr val="000000"/>
                        </a:solidFill>
                        <a:latin typeface="Cambria Math" panose="02040503050406030204" pitchFamily="18" charset="0"/>
                      </a:rPr>
                      <m:t>(</m:t>
                    </m:r>
                    <m:r>
                      <a:rPr lang="en-US" sz="1500" i="1" dirty="0" smtClean="0">
                        <a:solidFill>
                          <a:srgbClr val="000000"/>
                        </a:solidFill>
                        <a:latin typeface="Cambria Math" panose="02040503050406030204" pitchFamily="18" charset="0"/>
                      </a:rPr>
                      <m:t>𝑑𝐵</m:t>
                    </m:r>
                    <m:r>
                      <a:rPr lang="en-US" sz="1500" i="1" dirty="0" smtClean="0">
                        <a:solidFill>
                          <a:srgbClr val="000000"/>
                        </a:solidFill>
                        <a:latin typeface="Cambria Math" panose="02040503050406030204" pitchFamily="18" charset="0"/>
                      </a:rPr>
                      <m:t>/</m:t>
                    </m:r>
                    <m:sSub>
                      <m:sSubPr>
                        <m:ctrlPr>
                          <a:rPr lang="en-US" sz="1500" i="1" dirty="0" smtClean="0">
                            <a:solidFill>
                              <a:srgbClr val="000000"/>
                            </a:solidFill>
                            <a:latin typeface="Cambria Math" panose="02040503050406030204" pitchFamily="18" charset="0"/>
                          </a:rPr>
                        </m:ctrlPr>
                      </m:sSubPr>
                      <m:e>
                        <m:r>
                          <a:rPr lang="en-US" sz="1500" i="1" dirty="0">
                            <a:solidFill>
                              <a:srgbClr val="000000"/>
                            </a:solidFill>
                            <a:latin typeface="Cambria Math" panose="02040503050406030204" pitchFamily="18" charset="0"/>
                          </a:rPr>
                          <m:t>𝐵</m:t>
                        </m:r>
                      </m:e>
                      <m:sub>
                        <m:r>
                          <a:rPr lang="en-US" sz="1500" b="0" i="1" dirty="0" smtClean="0">
                            <a:solidFill>
                              <a:srgbClr val="000000"/>
                            </a:solidFill>
                            <a:latin typeface="Cambria Math" panose="02040503050406030204" pitchFamily="18" charset="0"/>
                          </a:rPr>
                          <m:t>0</m:t>
                        </m:r>
                      </m:sub>
                    </m:sSub>
                    <m:r>
                      <a:rPr lang="en-US" sz="1500" i="1" dirty="0" smtClean="0">
                        <a:solidFill>
                          <a:srgbClr val="000000"/>
                        </a:solidFill>
                        <a:latin typeface="Cambria Math" panose="02040503050406030204" pitchFamily="18" charset="0"/>
                        <a:ea typeface="Cambria Math" panose="02040503050406030204" pitchFamily="18" charset="0"/>
                      </a:rPr>
                      <m:t>≫</m:t>
                    </m:r>
                    <m:r>
                      <a:rPr lang="en-US" sz="1500" b="0" i="1" dirty="0" smtClean="0">
                        <a:solidFill>
                          <a:srgbClr val="000000"/>
                        </a:solidFill>
                        <a:latin typeface="Cambria Math" panose="02040503050406030204" pitchFamily="18" charset="0"/>
                        <a:ea typeface="Cambria Math" panose="02040503050406030204" pitchFamily="18" charset="0"/>
                      </a:rPr>
                      <m:t>1</m:t>
                    </m:r>
                  </m:oMath>
                </a14:m>
                <a:r>
                  <a:rPr lang="en-US" sz="1500" dirty="0">
                    <a:solidFill>
                      <a:srgbClr val="000000"/>
                    </a:solidFill>
                  </a:rPr>
                  <a:t>).</a:t>
                </a:r>
              </a:p>
              <a:p>
                <a:pPr marL="342900" indent="-342900">
                  <a:buFont typeface="+mj-lt"/>
                  <a:buAutoNum type="arabicPeriod"/>
                </a:pPr>
                <a:endParaRPr lang="en-US" sz="1500" u="sng" dirty="0">
                  <a:solidFill>
                    <a:srgbClr val="000000"/>
                  </a:solidFill>
                </a:endParaRPr>
              </a:p>
              <a:p>
                <a:pPr marL="342900" indent="-342900">
                  <a:buFont typeface="+mj-lt"/>
                  <a:buAutoNum type="arabicPeriod"/>
                </a:pPr>
                <a:r>
                  <a:rPr lang="en-US" sz="1500" dirty="0">
                    <a:solidFill>
                      <a:srgbClr val="000000"/>
                    </a:solidFill>
                  </a:rPr>
                  <a:t>Fit </a:t>
                </a:r>
                <a:r>
                  <a:rPr lang="en-US" sz="1500" i="1" dirty="0">
                    <a:solidFill>
                      <a:srgbClr val="000000"/>
                    </a:solidFill>
                  </a:rPr>
                  <a:t>planetary</a:t>
                </a:r>
                <a:r>
                  <a:rPr lang="en-US" sz="1500" dirty="0">
                    <a:solidFill>
                      <a:srgbClr val="000000"/>
                    </a:solidFill>
                  </a:rPr>
                  <a:t> data to a power-law linking acceleration scale (L) to shock standoff distance (S).</a:t>
                </a:r>
              </a:p>
              <a:p>
                <a:pPr marL="342900" indent="-342900">
                  <a:buFont typeface="+mj-lt"/>
                  <a:buAutoNum type="arabicPeriod"/>
                </a:pPr>
                <a:endParaRPr lang="en-US" sz="1500" dirty="0">
                  <a:solidFill>
                    <a:srgbClr val="000000"/>
                  </a:solidFill>
                </a:endParaRPr>
              </a:p>
              <a:p>
                <a:pPr marL="342900" indent="-342900">
                  <a:buFont typeface="+mj-lt"/>
                  <a:buAutoNum type="arabicPeriod"/>
                </a:pPr>
                <a:r>
                  <a:rPr lang="en-US" sz="1500" dirty="0">
                    <a:solidFill>
                      <a:srgbClr val="000000"/>
                    </a:solidFill>
                  </a:rPr>
                  <a:t>Apply upper prediction interval to estimate acceleration scales for distant astrophysical objects.</a:t>
                </a:r>
              </a:p>
            </p:txBody>
          </p:sp>
        </mc:Choice>
        <mc:Fallback xmlns="">
          <p:sp>
            <p:nvSpPr>
              <p:cNvPr id="11" name="TextBox 10">
                <a:extLst>
                  <a:ext uri="{FF2B5EF4-FFF2-40B4-BE49-F238E27FC236}">
                    <a16:creationId xmlns:a16="http://schemas.microsoft.com/office/drawing/2014/main" id="{38C48E77-5160-B588-5931-4AEC95F34207}"/>
                  </a:ext>
                </a:extLst>
              </p:cNvPr>
              <p:cNvSpPr txBox="1">
                <a:spLocks noRot="1" noChangeAspect="1" noMove="1" noResize="1" noEditPoints="1" noAdjustHandles="1" noChangeArrowheads="1" noChangeShapeType="1" noTextEdit="1"/>
              </p:cNvSpPr>
              <p:nvPr/>
            </p:nvSpPr>
            <p:spPr>
              <a:xfrm>
                <a:off x="0" y="4139851"/>
                <a:ext cx="5194510" cy="2400657"/>
              </a:xfrm>
              <a:prstGeom prst="rect">
                <a:avLst/>
              </a:prstGeom>
              <a:blipFill>
                <a:blip r:embed="rId6"/>
                <a:stretch>
                  <a:fillRect l="-489" t="-524" r="-978" b="-1571"/>
                </a:stretch>
              </a:blipFill>
            </p:spPr>
            <p:txBody>
              <a:bodyPr/>
              <a:lstStyle/>
              <a:p>
                <a:r>
                  <a:rPr lang="en-US">
                    <a:noFill/>
                  </a:rPr>
                  <a:t> </a:t>
                </a:r>
              </a:p>
            </p:txBody>
          </p:sp>
        </mc:Fallback>
      </mc:AlternateContent>
      <p:sp>
        <p:nvSpPr>
          <p:cNvPr id="2" name="Right Brace 1">
            <a:extLst>
              <a:ext uri="{FF2B5EF4-FFF2-40B4-BE49-F238E27FC236}">
                <a16:creationId xmlns:a16="http://schemas.microsoft.com/office/drawing/2014/main" id="{B01B2C21-1DE2-7361-C756-EE4D3E8D7C80}"/>
              </a:ext>
            </a:extLst>
          </p:cNvPr>
          <p:cNvSpPr/>
          <p:nvPr/>
        </p:nvSpPr>
        <p:spPr>
          <a:xfrm rot="5400000">
            <a:off x="6396296" y="2552547"/>
            <a:ext cx="239725" cy="1383030"/>
          </a:xfrm>
          <a:prstGeom prst="righ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B0F0"/>
              </a:solidFill>
            </a:endParaRPr>
          </a:p>
        </p:txBody>
      </p:sp>
      <p:sp>
        <p:nvSpPr>
          <p:cNvPr id="4" name="Right Brace 3">
            <a:extLst>
              <a:ext uri="{FF2B5EF4-FFF2-40B4-BE49-F238E27FC236}">
                <a16:creationId xmlns:a16="http://schemas.microsoft.com/office/drawing/2014/main" id="{C3AA5AF6-2B22-6753-5B0B-DE22F7390533}"/>
              </a:ext>
            </a:extLst>
          </p:cNvPr>
          <p:cNvSpPr/>
          <p:nvPr/>
        </p:nvSpPr>
        <p:spPr>
          <a:xfrm rot="5400000">
            <a:off x="7947389" y="2384484"/>
            <a:ext cx="239725" cy="1719156"/>
          </a:xfrm>
          <a:prstGeom prst="rightBrace">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E16D43D4-66DD-0D6D-CA7F-2A71BF6A8101}"/>
              </a:ext>
            </a:extLst>
          </p:cNvPr>
          <p:cNvSpPr txBox="1"/>
          <p:nvPr/>
        </p:nvSpPr>
        <p:spPr>
          <a:xfrm>
            <a:off x="6349285" y="2939533"/>
            <a:ext cx="333746" cy="323165"/>
          </a:xfrm>
          <a:prstGeom prst="rect">
            <a:avLst/>
          </a:prstGeom>
          <a:noFill/>
        </p:spPr>
        <p:txBody>
          <a:bodyPr wrap="none" rtlCol="0">
            <a:spAutoFit/>
          </a:bodyPr>
          <a:lstStyle/>
          <a:p>
            <a:r>
              <a:rPr lang="en-US" sz="1500" dirty="0">
                <a:solidFill>
                  <a:srgbClr val="00B0F0"/>
                </a:solidFill>
              </a:rPr>
              <a:t>fit</a:t>
            </a:r>
          </a:p>
        </p:txBody>
      </p:sp>
      <p:sp>
        <p:nvSpPr>
          <p:cNvPr id="14" name="TextBox 13">
            <a:extLst>
              <a:ext uri="{FF2B5EF4-FFF2-40B4-BE49-F238E27FC236}">
                <a16:creationId xmlns:a16="http://schemas.microsoft.com/office/drawing/2014/main" id="{B25DB92E-D1D2-72DD-3CD3-5892B6A77802}"/>
              </a:ext>
            </a:extLst>
          </p:cNvPr>
          <p:cNvSpPr txBox="1"/>
          <p:nvPr/>
        </p:nvSpPr>
        <p:spPr>
          <a:xfrm>
            <a:off x="7422684" y="2939533"/>
            <a:ext cx="1289135" cy="323165"/>
          </a:xfrm>
          <a:prstGeom prst="rect">
            <a:avLst/>
          </a:prstGeom>
          <a:noFill/>
        </p:spPr>
        <p:txBody>
          <a:bodyPr wrap="none" rtlCol="0">
            <a:spAutoFit/>
          </a:bodyPr>
          <a:lstStyle/>
          <a:p>
            <a:r>
              <a:rPr lang="en-US" sz="1500" dirty="0">
                <a:solidFill>
                  <a:srgbClr val="00B050"/>
                </a:solidFill>
              </a:rPr>
              <a:t>extrapolation</a:t>
            </a:r>
          </a:p>
        </p:txBody>
      </p:sp>
      <p:sp>
        <p:nvSpPr>
          <p:cNvPr id="19" name="TextBox 18">
            <a:extLst>
              <a:ext uri="{FF2B5EF4-FFF2-40B4-BE49-F238E27FC236}">
                <a16:creationId xmlns:a16="http://schemas.microsoft.com/office/drawing/2014/main" id="{65F0DF85-367B-6294-4671-AB375171AB4D}"/>
              </a:ext>
            </a:extLst>
          </p:cNvPr>
          <p:cNvSpPr txBox="1"/>
          <p:nvPr/>
        </p:nvSpPr>
        <p:spPr>
          <a:xfrm>
            <a:off x="-97820" y="6433631"/>
            <a:ext cx="1082348" cy="230832"/>
          </a:xfrm>
          <a:prstGeom prst="rect">
            <a:avLst/>
          </a:prstGeom>
          <a:noFill/>
        </p:spPr>
        <p:txBody>
          <a:bodyPr wrap="none" rtlCol="0">
            <a:spAutoFit/>
          </a:bodyPr>
          <a:lstStyle/>
          <a:p>
            <a:r>
              <a:rPr lang="en-US" sz="900" dirty="0">
                <a:solidFill>
                  <a:srgbClr val="000000"/>
                </a:solidFill>
              </a:rPr>
              <a:t>Raptis et al. 2026</a:t>
            </a:r>
          </a:p>
        </p:txBody>
      </p:sp>
      <p:sp>
        <p:nvSpPr>
          <p:cNvPr id="5" name="TextBox 4">
            <a:extLst>
              <a:ext uri="{FF2B5EF4-FFF2-40B4-BE49-F238E27FC236}">
                <a16:creationId xmlns:a16="http://schemas.microsoft.com/office/drawing/2014/main" id="{E2B37F68-13BF-8D80-F647-C46A2267CC4C}"/>
              </a:ext>
            </a:extLst>
          </p:cNvPr>
          <p:cNvSpPr txBox="1"/>
          <p:nvPr/>
        </p:nvSpPr>
        <p:spPr>
          <a:xfrm>
            <a:off x="9770639" y="6454558"/>
            <a:ext cx="2528256" cy="215444"/>
          </a:xfrm>
          <a:prstGeom prst="rect">
            <a:avLst/>
          </a:prstGeom>
          <a:noFill/>
        </p:spPr>
        <p:txBody>
          <a:bodyPr wrap="none" rtlCol="0">
            <a:spAutoFit/>
          </a:bodyPr>
          <a:lstStyle/>
          <a:p>
            <a:r>
              <a:rPr lang="en-US" sz="800" dirty="0">
                <a:solidFill>
                  <a:srgbClr val="000000"/>
                </a:solidFill>
              </a:rPr>
              <a:t>Inspired by Uritsky et al., 2014 &amp; Valek et al., 2017</a:t>
            </a:r>
          </a:p>
        </p:txBody>
      </p:sp>
    </p:spTree>
    <p:extLst>
      <p:ext uri="{BB962C8B-B14F-4D97-AF65-F5344CB8AC3E}">
        <p14:creationId xmlns:p14="http://schemas.microsoft.com/office/powerpoint/2010/main" val="384917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 grpId="0" animBg="1"/>
      <p:bldP spid="4" grpId="0" animBg="1"/>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163CB-6DAC-0C34-3DAC-678C209FFB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1D5E24-0F6D-7484-01A5-A33A3DC3E9E2}"/>
              </a:ext>
            </a:extLst>
          </p:cNvPr>
          <p:cNvSpPr>
            <a:spLocks noGrp="1"/>
          </p:cNvSpPr>
          <p:nvPr>
            <p:ph type="title"/>
          </p:nvPr>
        </p:nvSpPr>
        <p:spPr/>
        <p:txBody>
          <a:bodyPr/>
          <a:lstStyle/>
          <a:p>
            <a:pPr algn="ctr"/>
            <a:r>
              <a:rPr lang="en-US" dirty="0"/>
              <a:t>Illustration of the process in an arbitrary planet</a:t>
            </a:r>
          </a:p>
        </p:txBody>
      </p:sp>
      <p:pic>
        <p:nvPicPr>
          <p:cNvPr id="8" name="Content Placeholder 7">
            <a:extLst>
              <a:ext uri="{FF2B5EF4-FFF2-40B4-BE49-F238E27FC236}">
                <a16:creationId xmlns:a16="http://schemas.microsoft.com/office/drawing/2014/main" id="{413F1C35-88D5-8A16-04BA-6230C5A919E6}"/>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073125" y="812800"/>
            <a:ext cx="8047338" cy="5789613"/>
          </a:xfrm>
          <a:prstGeom prst="rect">
            <a:avLst/>
          </a:prstGeom>
        </p:spPr>
      </p:pic>
      <p:sp>
        <p:nvSpPr>
          <p:cNvPr id="4" name="TextBox 3">
            <a:extLst>
              <a:ext uri="{FF2B5EF4-FFF2-40B4-BE49-F238E27FC236}">
                <a16:creationId xmlns:a16="http://schemas.microsoft.com/office/drawing/2014/main" id="{6B8D3DF9-638F-7B34-DE29-A41CEE424AD1}"/>
              </a:ext>
            </a:extLst>
          </p:cNvPr>
          <p:cNvSpPr txBox="1"/>
          <p:nvPr/>
        </p:nvSpPr>
        <p:spPr>
          <a:xfrm>
            <a:off x="-97820" y="6433631"/>
            <a:ext cx="1082348" cy="230832"/>
          </a:xfrm>
          <a:prstGeom prst="rect">
            <a:avLst/>
          </a:prstGeom>
          <a:noFill/>
        </p:spPr>
        <p:txBody>
          <a:bodyPr wrap="none" rtlCol="0">
            <a:spAutoFit/>
          </a:bodyPr>
          <a:lstStyle/>
          <a:p>
            <a:r>
              <a:rPr lang="en-US" sz="900" dirty="0">
                <a:solidFill>
                  <a:srgbClr val="000000"/>
                </a:solidFill>
              </a:rPr>
              <a:t>Raptis et al. 2026</a:t>
            </a:r>
          </a:p>
        </p:txBody>
      </p:sp>
    </p:spTree>
    <p:extLst>
      <p:ext uri="{BB962C8B-B14F-4D97-AF65-F5344CB8AC3E}">
        <p14:creationId xmlns:p14="http://schemas.microsoft.com/office/powerpoint/2010/main" val="3907976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0B569-EBFF-9C21-0B2E-F7603DD59B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37AC2ED-E5C6-849F-EF7B-B3DAA15EB6C3}"/>
              </a:ext>
            </a:extLst>
          </p:cNvPr>
          <p:cNvSpPr>
            <a:spLocks noGrp="1"/>
          </p:cNvSpPr>
          <p:nvPr>
            <p:ph type="title"/>
          </p:nvPr>
        </p:nvSpPr>
        <p:spPr/>
        <p:txBody>
          <a:bodyPr/>
          <a:lstStyle/>
          <a:p>
            <a:pPr algn="ctr"/>
            <a:r>
              <a:rPr lang="en-US" dirty="0"/>
              <a:t>Illustration of the process in an arbitrary planet</a:t>
            </a:r>
          </a:p>
        </p:txBody>
      </p:sp>
      <p:pic>
        <p:nvPicPr>
          <p:cNvPr id="8" name="Content Placeholder 7">
            <a:extLst>
              <a:ext uri="{FF2B5EF4-FFF2-40B4-BE49-F238E27FC236}">
                <a16:creationId xmlns:a16="http://schemas.microsoft.com/office/drawing/2014/main" id="{FE96A9F5-AE6E-C526-5E37-6BEFB7C6AD41}"/>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073125" y="812800"/>
            <a:ext cx="8047338" cy="5789613"/>
          </a:xfrm>
          <a:prstGeom prst="rect">
            <a:avLst/>
          </a:prstGeom>
        </p:spPr>
      </p:pic>
      <p:sp>
        <p:nvSpPr>
          <p:cNvPr id="4" name="TextBox 3">
            <a:extLst>
              <a:ext uri="{FF2B5EF4-FFF2-40B4-BE49-F238E27FC236}">
                <a16:creationId xmlns:a16="http://schemas.microsoft.com/office/drawing/2014/main" id="{F6948781-1488-D204-62CD-E0751AC96E32}"/>
              </a:ext>
            </a:extLst>
          </p:cNvPr>
          <p:cNvSpPr txBox="1"/>
          <p:nvPr/>
        </p:nvSpPr>
        <p:spPr>
          <a:xfrm>
            <a:off x="-97820" y="6433631"/>
            <a:ext cx="1082348" cy="230832"/>
          </a:xfrm>
          <a:prstGeom prst="rect">
            <a:avLst/>
          </a:prstGeom>
          <a:noFill/>
        </p:spPr>
        <p:txBody>
          <a:bodyPr wrap="none" rtlCol="0">
            <a:spAutoFit/>
          </a:bodyPr>
          <a:lstStyle/>
          <a:p>
            <a:r>
              <a:rPr lang="en-US" sz="900" dirty="0">
                <a:solidFill>
                  <a:srgbClr val="000000"/>
                </a:solidFill>
              </a:rPr>
              <a:t>Raptis et al. 2026</a:t>
            </a:r>
          </a:p>
        </p:txBody>
      </p:sp>
    </p:spTree>
    <p:extLst>
      <p:ext uri="{BB962C8B-B14F-4D97-AF65-F5344CB8AC3E}">
        <p14:creationId xmlns:p14="http://schemas.microsoft.com/office/powerpoint/2010/main" val="1597595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Earth’s </a:t>
            </a:r>
            <a:r>
              <a:rPr lang="en-US" dirty="0" err="1"/>
              <a:t>Qpar</a:t>
            </a:r>
            <a:r>
              <a:rPr lang="en-US" dirty="0"/>
              <a:t> bow shock and foreshock</a:t>
            </a:r>
            <a:endParaRPr lang="sv-SE"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F2A1A45-983A-DE9C-5C79-A587F0546346}"/>
                  </a:ext>
                </a:extLst>
              </p:cNvPr>
              <p:cNvSpPr txBox="1"/>
              <p:nvPr/>
            </p:nvSpPr>
            <p:spPr>
              <a:xfrm>
                <a:off x="6585564" y="2787267"/>
                <a:ext cx="5668003" cy="2585323"/>
              </a:xfrm>
              <a:prstGeom prst="rect">
                <a:avLst/>
              </a:prstGeom>
              <a:noFill/>
            </p:spPr>
            <p:txBody>
              <a:bodyPr wrap="square" rtlCol="0">
                <a:spAutoFit/>
              </a:bodyPr>
              <a:lstStyle/>
              <a:p>
                <a:pPr algn="ctr"/>
                <a:r>
                  <a:rPr lang="en-US" dirty="0">
                    <a:solidFill>
                      <a:srgbClr val="0070C0"/>
                    </a:solidFill>
                  </a:rPr>
                  <a:t>Qpar shocks (</a:t>
                </a:r>
                <a14:m>
                  <m:oMath xmlns:m="http://schemas.openxmlformats.org/officeDocument/2006/math">
                    <m:sSub>
                      <m:sSubPr>
                        <m:ctrlPr>
                          <a:rPr lang="en-US" i="1" dirty="0" smtClean="0">
                            <a:solidFill>
                              <a:srgbClr val="0070C0"/>
                            </a:solidFill>
                            <a:latin typeface="Cambria Math" panose="02040503050406030204" pitchFamily="18" charset="0"/>
                          </a:rPr>
                        </m:ctrlPr>
                      </m:sSubPr>
                      <m:e>
                        <m:r>
                          <a:rPr lang="el-GR" b="0" i="1" dirty="0" smtClean="0">
                            <a:solidFill>
                              <a:srgbClr val="0070C0"/>
                            </a:solidFill>
                            <a:latin typeface="Cambria Math" panose="02040503050406030204" pitchFamily="18" charset="0"/>
                          </a:rPr>
                          <m:t>𝜃</m:t>
                        </m:r>
                      </m:e>
                      <m:sub>
                        <m:r>
                          <a:rPr lang="en-US" b="0" i="1" dirty="0" smtClean="0">
                            <a:solidFill>
                              <a:srgbClr val="0070C0"/>
                            </a:solidFill>
                            <a:latin typeface="Cambria Math" panose="02040503050406030204" pitchFamily="18" charset="0"/>
                          </a:rPr>
                          <m:t>𝐵𝑛</m:t>
                        </m:r>
                      </m:sub>
                    </m:sSub>
                    <m:r>
                      <a:rPr lang="en-US" b="0" i="1" dirty="0" smtClean="0">
                        <a:solidFill>
                          <a:srgbClr val="0070C0"/>
                        </a:solidFill>
                        <a:latin typeface="Cambria Math" panose="02040503050406030204" pitchFamily="18" charset="0"/>
                      </a:rPr>
                      <m:t>&lt;~</m:t>
                    </m:r>
                    <m:sSup>
                      <m:sSupPr>
                        <m:ctrlPr>
                          <a:rPr lang="en-US" i="1" dirty="0" smtClean="0">
                            <a:solidFill>
                              <a:srgbClr val="0070C0"/>
                            </a:solidFill>
                            <a:latin typeface="Cambria Math" panose="02040503050406030204" pitchFamily="18" charset="0"/>
                          </a:rPr>
                        </m:ctrlPr>
                      </m:sSupPr>
                      <m:e>
                        <m:r>
                          <a:rPr lang="en-US" b="0" i="1" dirty="0" smtClean="0">
                            <a:solidFill>
                              <a:srgbClr val="0070C0"/>
                            </a:solidFill>
                            <a:latin typeface="Cambria Math" panose="02040503050406030204" pitchFamily="18" charset="0"/>
                          </a:rPr>
                          <m:t>45</m:t>
                        </m:r>
                      </m:e>
                      <m:sup>
                        <m:r>
                          <a:rPr lang="en-US" b="0" i="1" dirty="0">
                            <a:solidFill>
                              <a:srgbClr val="0070C0"/>
                            </a:solidFill>
                            <a:latin typeface="Cambria Math" panose="02040503050406030204" pitchFamily="18" charset="0"/>
                            <a:ea typeface="Cambria Math" panose="02040503050406030204" pitchFamily="18" charset="0"/>
                          </a:rPr>
                          <m:t>∘</m:t>
                        </m:r>
                      </m:sup>
                    </m:sSup>
                    <m:r>
                      <a:rPr lang="en-US" b="0" i="1" dirty="0" smtClean="0">
                        <a:solidFill>
                          <a:srgbClr val="0070C0"/>
                        </a:solidFill>
                        <a:latin typeface="Cambria Math" panose="02040503050406030204" pitchFamily="18" charset="0"/>
                      </a:rPr>
                      <m:t>⁡</m:t>
                    </m:r>
                  </m:oMath>
                </a14:m>
                <a:r>
                  <a:rPr lang="en-US" dirty="0">
                    <a:solidFill>
                      <a:srgbClr val="0070C0"/>
                    </a:solidFill>
                  </a:rPr>
                  <a:t>)</a:t>
                </a:r>
              </a:p>
              <a:p>
                <a:pPr algn="ctr"/>
                <a:endParaRPr lang="en-US" u="sng" dirty="0"/>
              </a:p>
              <a:p>
                <a:pPr marL="285750" indent="-285750">
                  <a:buFontTx/>
                  <a:buChar char="-"/>
                </a:pPr>
                <a:r>
                  <a:rPr lang="en-US" dirty="0">
                    <a:solidFill>
                      <a:schemeClr val="tx1">
                        <a:lumMod val="50000"/>
                      </a:schemeClr>
                    </a:solidFill>
                  </a:rPr>
                  <a:t>Very </a:t>
                </a:r>
                <a:r>
                  <a:rPr lang="en-US" b="1" dirty="0">
                    <a:solidFill>
                      <a:schemeClr val="tx1">
                        <a:lumMod val="50000"/>
                      </a:schemeClr>
                    </a:solidFill>
                  </a:rPr>
                  <a:t>efficient particle accelerators</a:t>
                </a:r>
              </a:p>
              <a:p>
                <a:pPr marL="285750" indent="-285750">
                  <a:buFontTx/>
                  <a:buChar char="-"/>
                </a:pPr>
                <a:r>
                  <a:rPr lang="en-US" b="1" dirty="0">
                    <a:solidFill>
                      <a:srgbClr val="FF0000"/>
                    </a:solidFill>
                  </a:rPr>
                  <a:t>Transient phenomena </a:t>
                </a:r>
                <a:r>
                  <a:rPr lang="en-US" i="1" dirty="0">
                    <a:solidFill>
                      <a:srgbClr val="000000"/>
                    </a:solidFill>
                  </a:rPr>
                  <a:t>upstream and downstream</a:t>
                </a:r>
              </a:p>
              <a:p>
                <a:pPr marL="285750" indent="-285750">
                  <a:buFontTx/>
                  <a:buChar char="-"/>
                </a:pPr>
                <a:r>
                  <a:rPr lang="en-US" dirty="0">
                    <a:solidFill>
                      <a:srgbClr val="000000"/>
                    </a:solidFill>
                  </a:rPr>
                  <a:t>ULF waves upstream and downstream</a:t>
                </a:r>
              </a:p>
              <a:p>
                <a:pPr marL="285750" indent="-285750">
                  <a:buFontTx/>
                  <a:buChar char="-"/>
                </a:pPr>
                <a:r>
                  <a:rPr lang="en-US" dirty="0">
                    <a:solidFill>
                      <a:srgbClr val="000000"/>
                    </a:solidFill>
                  </a:rPr>
                  <a:t>Kinetic plasma physics</a:t>
                </a:r>
              </a:p>
              <a:p>
                <a:pPr marL="285750" indent="-285750">
                  <a:buFontTx/>
                  <a:buChar char="-"/>
                </a:pPr>
                <a:r>
                  <a:rPr lang="en-US" dirty="0">
                    <a:solidFill>
                      <a:srgbClr val="000000"/>
                    </a:solidFill>
                  </a:rPr>
                  <a:t>Wave particle interaction</a:t>
                </a:r>
              </a:p>
              <a:p>
                <a:pPr marL="285750" indent="-285750">
                  <a:buFontTx/>
                  <a:buChar char="-"/>
                </a:pPr>
                <a:r>
                  <a:rPr lang="en-US" dirty="0">
                    <a:solidFill>
                      <a:srgbClr val="000000"/>
                    </a:solidFill>
                  </a:rPr>
                  <a:t>Turbulence</a:t>
                </a:r>
              </a:p>
              <a:p>
                <a:pPr marL="285750" indent="-285750">
                  <a:buFontTx/>
                  <a:buChar char="-"/>
                </a:pPr>
                <a:r>
                  <a:rPr lang="en-US" dirty="0">
                    <a:solidFill>
                      <a:srgbClr val="000000"/>
                    </a:solidFill>
                  </a:rPr>
                  <a:t>Current sheets &amp; reconnection</a:t>
                </a:r>
              </a:p>
            </p:txBody>
          </p:sp>
        </mc:Choice>
        <mc:Fallback xmlns="">
          <p:sp>
            <p:nvSpPr>
              <p:cNvPr id="12" name="TextBox 11">
                <a:extLst>
                  <a:ext uri="{FF2B5EF4-FFF2-40B4-BE49-F238E27FC236}">
                    <a16:creationId xmlns:a16="http://schemas.microsoft.com/office/drawing/2014/main" id="{AF2A1A45-983A-DE9C-5C79-A587F0546346}"/>
                  </a:ext>
                </a:extLst>
              </p:cNvPr>
              <p:cNvSpPr txBox="1">
                <a:spLocks noRot="1" noChangeAspect="1" noMove="1" noResize="1" noEditPoints="1" noAdjustHandles="1" noChangeArrowheads="1" noChangeShapeType="1" noTextEdit="1"/>
              </p:cNvSpPr>
              <p:nvPr/>
            </p:nvSpPr>
            <p:spPr>
              <a:xfrm>
                <a:off x="6585564" y="2787267"/>
                <a:ext cx="5668003" cy="2585323"/>
              </a:xfrm>
              <a:prstGeom prst="rect">
                <a:avLst/>
              </a:prstGeom>
              <a:blipFill>
                <a:blip r:embed="rId3"/>
                <a:stretch>
                  <a:fillRect l="-671" t="-980" b="-2941"/>
                </a:stretch>
              </a:blipFill>
            </p:spPr>
            <p:txBody>
              <a:bodyPr/>
              <a:lstStyle/>
              <a:p>
                <a:r>
                  <a:rPr lang="en-US">
                    <a:noFill/>
                  </a:rPr>
                  <a:t> </a:t>
                </a:r>
              </a:p>
            </p:txBody>
          </p:sp>
        </mc:Fallback>
      </mc:AlternateContent>
      <p:pic>
        <p:nvPicPr>
          <p:cNvPr id="5124" name="Picture 4">
            <a:extLst>
              <a:ext uri="{FF2B5EF4-FFF2-40B4-BE49-F238E27FC236}">
                <a16:creationId xmlns:a16="http://schemas.microsoft.com/office/drawing/2014/main" id="{20E6EB32-A520-F36E-416E-8064446446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7979" y="703530"/>
            <a:ext cx="5785006" cy="576765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CEBAAEA0-EE50-C244-4BF2-84A9FE08A2D1}"/>
              </a:ext>
            </a:extLst>
          </p:cNvPr>
          <p:cNvCxnSpPr>
            <a:cxnSpLocks/>
          </p:cNvCxnSpPr>
          <p:nvPr/>
        </p:nvCxnSpPr>
        <p:spPr>
          <a:xfrm flipH="1">
            <a:off x="3160773" y="3057589"/>
            <a:ext cx="4790531" cy="90600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9237BF6-AFE2-9E84-F047-D26135EAB476}"/>
              </a:ext>
            </a:extLst>
          </p:cNvPr>
          <p:cNvPicPr>
            <a:picLocks noChangeAspect="1"/>
          </p:cNvPicPr>
          <p:nvPr/>
        </p:nvPicPr>
        <p:blipFill>
          <a:blip r:embed="rId5"/>
          <a:stretch>
            <a:fillRect/>
          </a:stretch>
        </p:blipFill>
        <p:spPr>
          <a:xfrm>
            <a:off x="7061896" y="1003918"/>
            <a:ext cx="4715337" cy="1545704"/>
          </a:xfrm>
          <a:prstGeom prst="rect">
            <a:avLst/>
          </a:prstGeom>
        </p:spPr>
      </p:pic>
      <p:sp>
        <p:nvSpPr>
          <p:cNvPr id="8" name="TextBox 7">
            <a:extLst>
              <a:ext uri="{FF2B5EF4-FFF2-40B4-BE49-F238E27FC236}">
                <a16:creationId xmlns:a16="http://schemas.microsoft.com/office/drawing/2014/main" id="{2A57DB00-35CF-CDB9-BB52-61FE128CCF08}"/>
              </a:ext>
            </a:extLst>
          </p:cNvPr>
          <p:cNvSpPr txBox="1"/>
          <p:nvPr/>
        </p:nvSpPr>
        <p:spPr>
          <a:xfrm>
            <a:off x="6472985" y="6349382"/>
            <a:ext cx="6400393" cy="276999"/>
          </a:xfrm>
          <a:prstGeom prst="rect">
            <a:avLst/>
          </a:prstGeom>
          <a:noFill/>
        </p:spPr>
        <p:txBody>
          <a:bodyPr wrap="square">
            <a:spAutoFit/>
          </a:bodyPr>
          <a:lstStyle/>
          <a:p>
            <a:r>
              <a:rPr lang="en-US" sz="1200" dirty="0">
                <a:solidFill>
                  <a:srgbClr val="000000"/>
                </a:solidFill>
              </a:rPr>
              <a:t>*Astro references on </a:t>
            </a:r>
            <a:r>
              <a:rPr lang="en-US" sz="1200" dirty="0" err="1">
                <a:solidFill>
                  <a:srgbClr val="000000"/>
                </a:solidFill>
              </a:rPr>
              <a:t>Qpar</a:t>
            </a:r>
            <a:r>
              <a:rPr lang="en-US" sz="1200" dirty="0">
                <a:solidFill>
                  <a:srgbClr val="000000"/>
                </a:solidFill>
              </a:rPr>
              <a:t> importance: Caprioli+2014, Giuffrida+2022, Vink+2024</a:t>
            </a:r>
          </a:p>
        </p:txBody>
      </p:sp>
    </p:spTree>
    <p:extLst>
      <p:ext uri="{BB962C8B-B14F-4D97-AF65-F5344CB8AC3E}">
        <p14:creationId xmlns:p14="http://schemas.microsoft.com/office/powerpoint/2010/main" val="4284314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E92FA8C-63E7-20DD-DBE4-EAEB3E38D3EF}"/>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073125" y="812800"/>
            <a:ext cx="8047338" cy="5789613"/>
          </a:xfrm>
          <a:prstGeom prst="rect">
            <a:avLst/>
          </a:prstGeom>
        </p:spPr>
      </p:pic>
      <p:sp>
        <p:nvSpPr>
          <p:cNvPr id="3" name="Title 2">
            <a:extLst>
              <a:ext uri="{FF2B5EF4-FFF2-40B4-BE49-F238E27FC236}">
                <a16:creationId xmlns:a16="http://schemas.microsoft.com/office/drawing/2014/main" id="{8BFC2D6A-6CF0-87B8-98D9-08D6ADF4BD63}"/>
              </a:ext>
            </a:extLst>
          </p:cNvPr>
          <p:cNvSpPr>
            <a:spLocks noGrp="1"/>
          </p:cNvSpPr>
          <p:nvPr>
            <p:ph type="title"/>
          </p:nvPr>
        </p:nvSpPr>
        <p:spPr/>
        <p:txBody>
          <a:bodyPr/>
          <a:lstStyle/>
          <a:p>
            <a:pPr algn="ctr"/>
            <a:r>
              <a:rPr lang="en-US" dirty="0"/>
              <a:t>Illustration of the process in an arbitrary planet</a:t>
            </a:r>
          </a:p>
        </p:txBody>
      </p:sp>
      <p:sp>
        <p:nvSpPr>
          <p:cNvPr id="4" name="TextBox 3">
            <a:extLst>
              <a:ext uri="{FF2B5EF4-FFF2-40B4-BE49-F238E27FC236}">
                <a16:creationId xmlns:a16="http://schemas.microsoft.com/office/drawing/2014/main" id="{607BCDB8-9483-DB12-DD99-DF24C0572792}"/>
              </a:ext>
            </a:extLst>
          </p:cNvPr>
          <p:cNvSpPr txBox="1"/>
          <p:nvPr/>
        </p:nvSpPr>
        <p:spPr>
          <a:xfrm>
            <a:off x="-97820" y="6433631"/>
            <a:ext cx="1082348" cy="230832"/>
          </a:xfrm>
          <a:prstGeom prst="rect">
            <a:avLst/>
          </a:prstGeom>
          <a:noFill/>
        </p:spPr>
        <p:txBody>
          <a:bodyPr wrap="none" rtlCol="0">
            <a:spAutoFit/>
          </a:bodyPr>
          <a:lstStyle/>
          <a:p>
            <a:r>
              <a:rPr lang="en-US" sz="900" dirty="0">
                <a:solidFill>
                  <a:srgbClr val="000000"/>
                </a:solidFill>
              </a:rPr>
              <a:t>Raptis et al. 2026</a:t>
            </a:r>
          </a:p>
        </p:txBody>
      </p:sp>
    </p:spTree>
    <p:extLst>
      <p:ext uri="{BB962C8B-B14F-4D97-AF65-F5344CB8AC3E}">
        <p14:creationId xmlns:p14="http://schemas.microsoft.com/office/powerpoint/2010/main" val="3822285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8223FA-6FB6-799C-9F19-3659425A0EAE}"/>
              </a:ext>
            </a:extLst>
          </p:cNvPr>
          <p:cNvSpPr>
            <a:spLocks noGrp="1"/>
          </p:cNvSpPr>
          <p:nvPr>
            <p:ph type="title"/>
          </p:nvPr>
        </p:nvSpPr>
        <p:spPr/>
        <p:txBody>
          <a:bodyPr/>
          <a:lstStyle/>
          <a:p>
            <a:pPr algn="ctr"/>
            <a:r>
              <a:rPr lang="en-US" dirty="0"/>
              <a:t>Illustration of the process in an arbitrary planet</a:t>
            </a:r>
          </a:p>
        </p:txBody>
      </p:sp>
      <p:pic>
        <p:nvPicPr>
          <p:cNvPr id="10" name="Content Placeholder 4">
            <a:extLst>
              <a:ext uri="{FF2B5EF4-FFF2-40B4-BE49-F238E27FC236}">
                <a16:creationId xmlns:a16="http://schemas.microsoft.com/office/drawing/2014/main" id="{80D5BD84-F87A-A069-3171-93077150C62E}"/>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073125" y="812800"/>
            <a:ext cx="8047338" cy="5789613"/>
          </a:xfrm>
          <a:prstGeom prst="rect">
            <a:avLst/>
          </a:prstGeom>
        </p:spPr>
      </p:pic>
      <p:sp>
        <p:nvSpPr>
          <p:cNvPr id="4" name="TextBox 3">
            <a:extLst>
              <a:ext uri="{FF2B5EF4-FFF2-40B4-BE49-F238E27FC236}">
                <a16:creationId xmlns:a16="http://schemas.microsoft.com/office/drawing/2014/main" id="{FC1EDBB3-C1CA-06BF-943D-E2027786AF46}"/>
              </a:ext>
            </a:extLst>
          </p:cNvPr>
          <p:cNvSpPr txBox="1"/>
          <p:nvPr/>
        </p:nvSpPr>
        <p:spPr>
          <a:xfrm>
            <a:off x="-97820" y="6433631"/>
            <a:ext cx="1082348" cy="230832"/>
          </a:xfrm>
          <a:prstGeom prst="rect">
            <a:avLst/>
          </a:prstGeom>
          <a:noFill/>
        </p:spPr>
        <p:txBody>
          <a:bodyPr wrap="none" rtlCol="0">
            <a:spAutoFit/>
          </a:bodyPr>
          <a:lstStyle/>
          <a:p>
            <a:r>
              <a:rPr lang="en-US" sz="900" dirty="0">
                <a:solidFill>
                  <a:srgbClr val="000000"/>
                </a:solidFill>
              </a:rPr>
              <a:t>Raptis et al. 2026</a:t>
            </a:r>
          </a:p>
        </p:txBody>
      </p:sp>
    </p:spTree>
    <p:extLst>
      <p:ext uri="{BB962C8B-B14F-4D97-AF65-F5344CB8AC3E}">
        <p14:creationId xmlns:p14="http://schemas.microsoft.com/office/powerpoint/2010/main" val="2323533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2D087-22D9-6B1D-9551-067B6D92C92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CBAB12-3448-304B-2F6F-D619D56A1710}"/>
              </a:ext>
            </a:extLst>
          </p:cNvPr>
          <p:cNvSpPr>
            <a:spLocks noGrp="1"/>
          </p:cNvSpPr>
          <p:nvPr>
            <p:ph type="title"/>
          </p:nvPr>
        </p:nvSpPr>
        <p:spPr>
          <a:xfrm>
            <a:off x="575400" y="46165"/>
            <a:ext cx="11041200" cy="516749"/>
          </a:xfrm>
        </p:spPr>
        <p:txBody>
          <a:bodyPr/>
          <a:lstStyle/>
          <a:p>
            <a:pPr algn="ctr"/>
            <a:r>
              <a:rPr lang="en-US" dirty="0"/>
              <a:t>Summary &amp; </a:t>
            </a:r>
            <a:r>
              <a:rPr lang="en-US"/>
              <a:t>Future Work</a:t>
            </a:r>
            <a:endParaRPr lang="sv-SE" dirty="0"/>
          </a:p>
        </p:txBody>
      </p:sp>
      <p:sp>
        <p:nvSpPr>
          <p:cNvPr id="2" name="TextBox 1">
            <a:extLst>
              <a:ext uri="{FF2B5EF4-FFF2-40B4-BE49-F238E27FC236}">
                <a16:creationId xmlns:a16="http://schemas.microsoft.com/office/drawing/2014/main" id="{4D52146C-7CD2-3F4A-B87F-EC97D3445826}"/>
              </a:ext>
            </a:extLst>
          </p:cNvPr>
          <p:cNvSpPr txBox="1"/>
          <p:nvPr/>
        </p:nvSpPr>
        <p:spPr>
          <a:xfrm>
            <a:off x="74452" y="538664"/>
            <a:ext cx="11951644" cy="6463308"/>
          </a:xfrm>
          <a:prstGeom prst="rect">
            <a:avLst/>
          </a:prstGeom>
          <a:noFill/>
        </p:spPr>
        <p:txBody>
          <a:bodyPr wrap="square" rtlCol="0">
            <a:spAutoFit/>
          </a:bodyPr>
          <a:lstStyle/>
          <a:p>
            <a:pPr algn="just"/>
            <a:r>
              <a:rPr lang="en-US" b="1" dirty="0">
                <a:solidFill>
                  <a:srgbClr val="000000"/>
                </a:solidFill>
              </a:rPr>
              <a:t>Transient Processes at Quasi-Parallel shocks may be more important than previously realized! relativistic particles</a:t>
            </a:r>
            <a:r>
              <a:rPr lang="en-US" dirty="0">
                <a:solidFill>
                  <a:srgbClr val="000000"/>
                </a:solidFill>
              </a:rPr>
              <a:t>, </a:t>
            </a:r>
            <a:r>
              <a:rPr lang="en-US" b="1" dirty="0">
                <a:solidFill>
                  <a:srgbClr val="000000"/>
                </a:solidFill>
              </a:rPr>
              <a:t>localized compressive </a:t>
            </a:r>
            <a:r>
              <a:rPr lang="en-US" dirty="0">
                <a:solidFill>
                  <a:srgbClr val="000000"/>
                </a:solidFill>
              </a:rPr>
              <a:t>edges</a:t>
            </a:r>
            <a:r>
              <a:rPr lang="en-US" b="1" dirty="0">
                <a:solidFill>
                  <a:srgbClr val="000000"/>
                </a:solidFill>
              </a:rPr>
              <a:t>/</a:t>
            </a:r>
            <a:r>
              <a:rPr lang="en-US" dirty="0">
                <a:solidFill>
                  <a:srgbClr val="000000"/>
                </a:solidFill>
              </a:rPr>
              <a:t>shocks operating multiple temporal and spatial scales all interacting with each other.</a:t>
            </a:r>
            <a:endParaRPr lang="en-US" b="1" dirty="0">
              <a:solidFill>
                <a:srgbClr val="000000"/>
              </a:solidFill>
            </a:endParaRPr>
          </a:p>
          <a:p>
            <a:pPr algn="just"/>
            <a:endParaRPr lang="en-US" dirty="0">
              <a:solidFill>
                <a:srgbClr val="000000"/>
              </a:solidFill>
            </a:endParaRPr>
          </a:p>
          <a:p>
            <a:pPr algn="just"/>
            <a:r>
              <a:rPr lang="en-US" u="sng" dirty="0">
                <a:solidFill>
                  <a:srgbClr val="000000"/>
                </a:solidFill>
              </a:rPr>
              <a:t>Recent results:</a:t>
            </a:r>
          </a:p>
          <a:p>
            <a:pPr marL="342900" indent="-342900" algn="just">
              <a:buFont typeface="Wingdings" pitchFamily="2" charset="2"/>
              <a:buChar char="v"/>
            </a:pPr>
            <a:r>
              <a:rPr lang="en-US" b="1" dirty="0">
                <a:solidFill>
                  <a:srgbClr val="000000"/>
                </a:solidFill>
              </a:rPr>
              <a:t>Seeding and Max Energy: </a:t>
            </a:r>
            <a:r>
              <a:rPr lang="en-US" dirty="0">
                <a:solidFill>
                  <a:srgbClr val="000000"/>
                </a:solidFill>
              </a:rPr>
              <a:t>Identified </a:t>
            </a:r>
            <a:r>
              <a:rPr lang="en-US" dirty="0">
                <a:solidFill>
                  <a:srgbClr val="0005FF"/>
                </a:solidFill>
              </a:rPr>
              <a:t>a systematic suprathermal seeding (~1–5 keV) intrinsic to fast solar wind</a:t>
            </a:r>
            <a:r>
              <a:rPr lang="en-US" dirty="0">
                <a:solidFill>
                  <a:srgbClr val="000000"/>
                </a:solidFill>
              </a:rPr>
              <a:t>. </a:t>
            </a:r>
            <a:r>
              <a:rPr lang="en-US" dirty="0">
                <a:solidFill>
                  <a:srgbClr val="FF0000"/>
                </a:solidFill>
              </a:rPr>
              <a:t>Localized transients act as the primary driver</a:t>
            </a:r>
            <a:r>
              <a:rPr lang="en-US" dirty="0">
                <a:solidFill>
                  <a:srgbClr val="000000"/>
                </a:solidFill>
              </a:rPr>
              <a:t> to energize these these electrons to high energies (</a:t>
            </a:r>
            <a:r>
              <a:rPr lang="en-US" dirty="0">
                <a:solidFill>
                  <a:srgbClr val="FF0000"/>
                </a:solidFill>
              </a:rPr>
              <a:t>100s of keV</a:t>
            </a:r>
            <a:r>
              <a:rPr lang="en-US" dirty="0">
                <a:solidFill>
                  <a:srgbClr val="000000"/>
                </a:solidFill>
              </a:rPr>
              <a:t>). (</a:t>
            </a:r>
            <a:r>
              <a:rPr lang="en-US" b="1" dirty="0">
                <a:solidFill>
                  <a:srgbClr val="000000"/>
                </a:solidFill>
              </a:rPr>
              <a:t>Raptis et al., 2025a</a:t>
            </a:r>
            <a:r>
              <a:rPr lang="en-US" dirty="0">
                <a:solidFill>
                  <a:srgbClr val="000000"/>
                </a:solidFill>
              </a:rPr>
              <a:t>)</a:t>
            </a:r>
          </a:p>
          <a:p>
            <a:pPr algn="just"/>
            <a:endParaRPr lang="en-US" dirty="0">
              <a:solidFill>
                <a:srgbClr val="000000"/>
              </a:solidFill>
            </a:endParaRPr>
          </a:p>
          <a:p>
            <a:pPr marL="342900" indent="-342900" algn="just">
              <a:buFont typeface="Wingdings" pitchFamily="2" charset="2"/>
              <a:buChar char="v"/>
            </a:pPr>
            <a:r>
              <a:rPr lang="en-US" b="1" dirty="0">
                <a:solidFill>
                  <a:srgbClr val="000000"/>
                </a:solidFill>
              </a:rPr>
              <a:t>A Two-Step Mechanism</a:t>
            </a:r>
            <a:r>
              <a:rPr lang="en-US" dirty="0">
                <a:solidFill>
                  <a:srgbClr val="000000"/>
                </a:solidFill>
              </a:rPr>
              <a:t>: </a:t>
            </a:r>
            <a:r>
              <a:rPr lang="en-US" dirty="0">
                <a:solidFill>
                  <a:srgbClr val="0005FF"/>
                </a:solidFill>
              </a:rPr>
              <a:t>Particles get more energized when larger transients (i.e., HFAs/FBs) cross the bow shock</a:t>
            </a:r>
            <a:r>
              <a:rPr lang="en-US" dirty="0">
                <a:solidFill>
                  <a:srgbClr val="000000"/>
                </a:solidFill>
              </a:rPr>
              <a:t>. For energetic particles, </a:t>
            </a:r>
            <a:r>
              <a:rPr lang="en-US" dirty="0">
                <a:solidFill>
                  <a:srgbClr val="FF0000"/>
                </a:solidFill>
              </a:rPr>
              <a:t>additional acceleration can be modeled by compression (betatron) and strong scattering</a:t>
            </a:r>
            <a:r>
              <a:rPr lang="en-US" dirty="0">
                <a:solidFill>
                  <a:srgbClr val="000000"/>
                </a:solidFill>
              </a:rPr>
              <a:t>. (</a:t>
            </a:r>
            <a:r>
              <a:rPr lang="en-US" b="1" dirty="0">
                <a:solidFill>
                  <a:srgbClr val="000000"/>
                </a:solidFill>
              </a:rPr>
              <a:t>Raptis et al., 2025b</a:t>
            </a:r>
            <a:r>
              <a:rPr lang="en-US" dirty="0">
                <a:solidFill>
                  <a:srgbClr val="000000"/>
                </a:solidFill>
              </a:rPr>
              <a:t>)</a:t>
            </a:r>
          </a:p>
          <a:p>
            <a:pPr marL="342900" indent="-342900" algn="just">
              <a:buFont typeface="Wingdings" pitchFamily="2" charset="2"/>
              <a:buChar char="v"/>
            </a:pPr>
            <a:endParaRPr lang="en-US" dirty="0">
              <a:solidFill>
                <a:srgbClr val="000000"/>
              </a:solidFill>
            </a:endParaRPr>
          </a:p>
          <a:p>
            <a:pPr marL="342900" indent="-342900" algn="just">
              <a:buFont typeface="Wingdings" pitchFamily="2" charset="2"/>
              <a:buChar char="v"/>
            </a:pPr>
            <a:r>
              <a:rPr lang="en-US" b="1" dirty="0">
                <a:solidFill>
                  <a:srgbClr val="000000"/>
                </a:solidFill>
              </a:rPr>
              <a:t>Broader Implications: </a:t>
            </a:r>
            <a:r>
              <a:rPr lang="en-US" dirty="0">
                <a:solidFill>
                  <a:srgbClr val="0005FF"/>
                </a:solidFill>
              </a:rPr>
              <a:t>We expanded this model to test its universality at other planetary boundaries (e.g., Jupiter – 1 MeV electrons) </a:t>
            </a:r>
            <a:r>
              <a:rPr lang="en-US" dirty="0">
                <a:solidFill>
                  <a:srgbClr val="000000"/>
                </a:solidFill>
              </a:rPr>
              <a:t>and fundamental astrophysical shocks. </a:t>
            </a:r>
            <a:r>
              <a:rPr lang="en-US" dirty="0">
                <a:solidFill>
                  <a:srgbClr val="FF0000"/>
                </a:solidFill>
              </a:rPr>
              <a:t>This model predicts ~10-100 TeV particles in in supernova shocks (e.g., SN 1006) consistent with cosmic ray observations</a:t>
            </a:r>
            <a:r>
              <a:rPr lang="en-US" dirty="0">
                <a:solidFill>
                  <a:srgbClr val="000000"/>
                </a:solidFill>
              </a:rPr>
              <a:t>. (</a:t>
            </a:r>
            <a:r>
              <a:rPr lang="en-US" b="1" dirty="0">
                <a:solidFill>
                  <a:srgbClr val="000000"/>
                </a:solidFill>
              </a:rPr>
              <a:t>Raptis et al., 2026</a:t>
            </a:r>
            <a:r>
              <a:rPr lang="en-US" dirty="0">
                <a:solidFill>
                  <a:srgbClr val="000000"/>
                </a:solidFill>
              </a:rPr>
              <a:t>)</a:t>
            </a:r>
          </a:p>
          <a:p>
            <a:pPr marL="342900" indent="-342900" algn="just">
              <a:buFont typeface="Wingdings" pitchFamily="2" charset="2"/>
              <a:buChar char="v"/>
            </a:pPr>
            <a:endParaRPr lang="en-US" dirty="0">
              <a:solidFill>
                <a:srgbClr val="000000"/>
              </a:solidFill>
            </a:endParaRPr>
          </a:p>
          <a:p>
            <a:pPr algn="just"/>
            <a:r>
              <a:rPr lang="en-US" u="sng" dirty="0">
                <a:solidFill>
                  <a:srgbClr val="000000"/>
                </a:solidFill>
              </a:rPr>
              <a:t>Future steps:</a:t>
            </a:r>
          </a:p>
          <a:p>
            <a:pPr algn="just"/>
            <a:r>
              <a:rPr lang="en-US" dirty="0">
                <a:solidFill>
                  <a:srgbClr val="000000"/>
                </a:solidFill>
              </a:rPr>
              <a:t>MMS can tackle the following outstanding questions:</a:t>
            </a:r>
          </a:p>
          <a:p>
            <a:pPr marL="285750" indent="-285750" algn="just">
              <a:buFont typeface="Arial" panose="020B0604020202020204" pitchFamily="34" charset="0"/>
              <a:buChar char="•"/>
            </a:pPr>
            <a:r>
              <a:rPr lang="en-US" b="1" dirty="0">
                <a:solidFill>
                  <a:srgbClr val="000000"/>
                </a:solidFill>
              </a:rPr>
              <a:t>String-of-pearl-campaign</a:t>
            </a:r>
            <a:r>
              <a:rPr lang="en-US" dirty="0">
                <a:solidFill>
                  <a:srgbClr val="000000"/>
                </a:solidFill>
              </a:rPr>
              <a:t>: Connection of transient processes upstream to downstream (origin &amp; energization)</a:t>
            </a:r>
          </a:p>
          <a:p>
            <a:pPr marL="285750" indent="-285750" algn="just">
              <a:buFont typeface="Arial" panose="020B0604020202020204" pitchFamily="34" charset="0"/>
              <a:buChar char="•"/>
            </a:pPr>
            <a:r>
              <a:rPr lang="en-US" b="1" dirty="0">
                <a:solidFill>
                  <a:srgbClr val="000000"/>
                </a:solidFill>
              </a:rPr>
              <a:t>Energy transfer &amp; wave particle interaction </a:t>
            </a:r>
            <a:r>
              <a:rPr lang="en-US" dirty="0">
                <a:solidFill>
                  <a:srgbClr val="000000"/>
                </a:solidFill>
              </a:rPr>
              <a:t>is still unclear. We need to look at electron scales for formulating the connection from thermal to suprathermal energies and to uncover the processes of pre-seeding</a:t>
            </a:r>
          </a:p>
          <a:p>
            <a:pPr marL="742950" lvl="1" indent="-285750" algn="just">
              <a:buFont typeface="Wingdings" pitchFamily="2" charset="2"/>
              <a:buChar char="Ø"/>
            </a:pPr>
            <a:endParaRPr lang="en-US" dirty="0">
              <a:solidFill>
                <a:srgbClr val="000000"/>
              </a:solidFill>
            </a:endParaRPr>
          </a:p>
        </p:txBody>
      </p:sp>
    </p:spTree>
    <p:extLst>
      <p:ext uri="{BB962C8B-B14F-4D97-AF65-F5344CB8AC3E}">
        <p14:creationId xmlns:p14="http://schemas.microsoft.com/office/powerpoint/2010/main" val="252292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F4AE045-470F-0E1A-0A5F-0CAA88E982D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6395" y="864499"/>
            <a:ext cx="938396" cy="938396"/>
          </a:xfrm>
          <a:prstGeom prst="rect">
            <a:avLst/>
          </a:prstGeom>
        </p:spPr>
      </p:pic>
      <p:sp>
        <p:nvSpPr>
          <p:cNvPr id="2" name="Title 1">
            <a:extLst>
              <a:ext uri="{FF2B5EF4-FFF2-40B4-BE49-F238E27FC236}">
                <a16:creationId xmlns:a16="http://schemas.microsoft.com/office/drawing/2014/main" id="{0272AB95-DB10-8546-75D5-6DCE91AACE0A}"/>
              </a:ext>
            </a:extLst>
          </p:cNvPr>
          <p:cNvSpPr>
            <a:spLocks noGrp="1"/>
          </p:cNvSpPr>
          <p:nvPr>
            <p:ph type="title"/>
          </p:nvPr>
        </p:nvSpPr>
        <p:spPr/>
        <p:txBody>
          <a:bodyPr/>
          <a:lstStyle/>
          <a:p>
            <a:r>
              <a:rPr lang="en-US" dirty="0"/>
              <a:t>What is a Dayside Transient?</a:t>
            </a:r>
          </a:p>
        </p:txBody>
      </p:sp>
      <p:sp>
        <p:nvSpPr>
          <p:cNvPr id="3" name="Content Placeholder 2">
            <a:extLst>
              <a:ext uri="{FF2B5EF4-FFF2-40B4-BE49-F238E27FC236}">
                <a16:creationId xmlns:a16="http://schemas.microsoft.com/office/drawing/2014/main" id="{10741B11-0F89-C442-5989-17E2B8CE7F55}"/>
              </a:ext>
            </a:extLst>
          </p:cNvPr>
          <p:cNvSpPr>
            <a:spLocks noGrp="1"/>
          </p:cNvSpPr>
          <p:nvPr>
            <p:ph idx="1"/>
          </p:nvPr>
        </p:nvSpPr>
        <p:spPr>
          <a:xfrm>
            <a:off x="7267663" y="1411741"/>
            <a:ext cx="4924337" cy="5243701"/>
          </a:xfrm>
        </p:spPr>
        <p:txBody>
          <a:bodyPr>
            <a:noAutofit/>
          </a:bodyPr>
          <a:lstStyle/>
          <a:p>
            <a:r>
              <a:rPr lang="en-US" sz="1500" dirty="0">
                <a:solidFill>
                  <a:srgbClr val="DDDDDD"/>
                </a:solidFill>
              </a:rPr>
              <a:t>Global (Solar): </a:t>
            </a:r>
          </a:p>
          <a:p>
            <a:pPr lvl="1"/>
            <a:r>
              <a:rPr lang="en-US" sz="1500" dirty="0">
                <a:solidFill>
                  <a:srgbClr val="DDDDDD"/>
                </a:solidFill>
              </a:rPr>
              <a:t>Coronal Mass Ejection (CME)</a:t>
            </a:r>
          </a:p>
          <a:p>
            <a:pPr lvl="1"/>
            <a:r>
              <a:rPr lang="en-US" sz="1500" dirty="0">
                <a:solidFill>
                  <a:srgbClr val="DDDDDD"/>
                </a:solidFill>
              </a:rPr>
              <a:t>High-Speed Stream (HSS)</a:t>
            </a:r>
          </a:p>
          <a:p>
            <a:pPr lvl="1"/>
            <a:r>
              <a:rPr lang="en-US" sz="1500" dirty="0">
                <a:solidFill>
                  <a:srgbClr val="DDDDDD"/>
                </a:solidFill>
              </a:rPr>
              <a:t>Pressure Pulse / IP Shocks</a:t>
            </a:r>
          </a:p>
          <a:p>
            <a:r>
              <a:rPr lang="en-US" sz="1500" dirty="0">
                <a:solidFill>
                  <a:srgbClr val="DDDDDD"/>
                </a:solidFill>
              </a:rPr>
              <a:t>Fluid scale: </a:t>
            </a:r>
          </a:p>
          <a:p>
            <a:pPr lvl="1"/>
            <a:r>
              <a:rPr lang="en-US" sz="1500" dirty="0">
                <a:solidFill>
                  <a:srgbClr val="DDDDDD"/>
                </a:solidFill>
              </a:rPr>
              <a:t>Flux Transfer Event (FTE)</a:t>
            </a:r>
          </a:p>
          <a:p>
            <a:pPr lvl="1"/>
            <a:r>
              <a:rPr lang="en-US" sz="1500" dirty="0">
                <a:solidFill>
                  <a:srgbClr val="DDDDDD"/>
                </a:solidFill>
              </a:rPr>
              <a:t>Magnetopause (bursty) Reconnection</a:t>
            </a:r>
          </a:p>
          <a:p>
            <a:r>
              <a:rPr lang="en-US" sz="1500" dirty="0">
                <a:solidFill>
                  <a:srgbClr val="0070C0"/>
                </a:solidFill>
              </a:rPr>
              <a:t>Mesoscale: </a:t>
            </a:r>
          </a:p>
          <a:p>
            <a:pPr lvl="1"/>
            <a:r>
              <a:rPr lang="en-US" sz="1500" dirty="0"/>
              <a:t>Hot Flow Anomalies (HFAs)</a:t>
            </a:r>
          </a:p>
          <a:p>
            <a:pPr lvl="1"/>
            <a:r>
              <a:rPr lang="en-US" sz="1500" dirty="0"/>
              <a:t>Foreshock Bubbles (FBs)</a:t>
            </a:r>
          </a:p>
          <a:p>
            <a:pPr lvl="1"/>
            <a:r>
              <a:rPr lang="en-US" sz="1500" dirty="0"/>
              <a:t>Magnetosheath High Speed Jets (HSJs)</a:t>
            </a:r>
          </a:p>
          <a:p>
            <a:r>
              <a:rPr lang="en-US" sz="1500" dirty="0">
                <a:solidFill>
                  <a:srgbClr val="7030A0"/>
                </a:solidFill>
              </a:rPr>
              <a:t>Kinetic: </a:t>
            </a:r>
          </a:p>
          <a:p>
            <a:pPr lvl="1"/>
            <a:r>
              <a:rPr lang="en-US" sz="1500" dirty="0"/>
              <a:t>ULF waves</a:t>
            </a:r>
          </a:p>
          <a:p>
            <a:pPr lvl="1"/>
            <a:r>
              <a:rPr lang="en-US" sz="1500" dirty="0"/>
              <a:t>Shocklets</a:t>
            </a:r>
          </a:p>
          <a:p>
            <a:pPr lvl="1"/>
            <a:r>
              <a:rPr lang="en-US" sz="1500" dirty="0"/>
              <a:t>SLAMS</a:t>
            </a:r>
          </a:p>
        </p:txBody>
      </p:sp>
      <p:pic>
        <p:nvPicPr>
          <p:cNvPr id="6" name="Content Placeholder 14">
            <a:extLst>
              <a:ext uri="{FF2B5EF4-FFF2-40B4-BE49-F238E27FC236}">
                <a16:creationId xmlns:a16="http://schemas.microsoft.com/office/drawing/2014/main" id="{BDEC0EFB-CA98-ED03-DA3C-D5715A48270D}"/>
              </a:ext>
            </a:extLst>
          </p:cNvPr>
          <p:cNvPicPr>
            <a:picLocks noChangeAspect="1"/>
          </p:cNvPicPr>
          <p:nvPr/>
        </p:nvPicPr>
        <p:blipFill>
          <a:blip r:embed="rId4"/>
          <a:stretch>
            <a:fillRect/>
          </a:stretch>
        </p:blipFill>
        <p:spPr>
          <a:xfrm>
            <a:off x="50184" y="1761952"/>
            <a:ext cx="7217479" cy="3861730"/>
          </a:xfrm>
          <a:prstGeom prst="rect">
            <a:avLst/>
          </a:prstGeom>
        </p:spPr>
      </p:pic>
      <p:sp>
        <p:nvSpPr>
          <p:cNvPr id="8" name="TextBox 7">
            <a:extLst>
              <a:ext uri="{FF2B5EF4-FFF2-40B4-BE49-F238E27FC236}">
                <a16:creationId xmlns:a16="http://schemas.microsoft.com/office/drawing/2014/main" id="{FC9F4FA3-176D-A614-249A-C65436D7C980}"/>
              </a:ext>
            </a:extLst>
          </p:cNvPr>
          <p:cNvSpPr txBox="1"/>
          <p:nvPr/>
        </p:nvSpPr>
        <p:spPr>
          <a:xfrm>
            <a:off x="7196534" y="114908"/>
            <a:ext cx="4924337"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b="0" i="0" u="none" strike="noStrike" dirty="0">
                <a:solidFill>
                  <a:srgbClr val="0005FF"/>
                </a:solidFill>
                <a:effectLst/>
                <a:latin typeface="Palatino" pitchFamily="2" charset="77"/>
                <a:ea typeface="Palatino" pitchFamily="2" charset="77"/>
              </a:rPr>
              <a:t>Transient phenomena </a:t>
            </a:r>
            <a:r>
              <a:rPr lang="en-US" b="0" i="0" u="none" strike="noStrike" dirty="0">
                <a:solidFill>
                  <a:srgbClr val="000000"/>
                </a:solidFill>
                <a:effectLst/>
                <a:latin typeface="Palatino" pitchFamily="2" charset="77"/>
                <a:ea typeface="Palatino" pitchFamily="2" charset="77"/>
              </a:rPr>
              <a:t>are events that </a:t>
            </a:r>
            <a:r>
              <a:rPr lang="en-US" b="0" i="0" u="none" strike="noStrike" dirty="0">
                <a:solidFill>
                  <a:srgbClr val="7030A0"/>
                </a:solidFill>
                <a:effectLst/>
                <a:latin typeface="Palatino" pitchFamily="2" charset="77"/>
                <a:ea typeface="Palatino" pitchFamily="2" charset="77"/>
              </a:rPr>
              <a:t>disrupt the steady-state </a:t>
            </a:r>
            <a:r>
              <a:rPr lang="en-US" b="0" i="0" u="none" strike="noStrike" dirty="0">
                <a:solidFill>
                  <a:srgbClr val="000000"/>
                </a:solidFill>
                <a:effectLst/>
                <a:latin typeface="Palatino" pitchFamily="2" charset="77"/>
                <a:ea typeface="Palatino" pitchFamily="2" charset="77"/>
              </a:rPr>
              <a:t>plasma conditions, </a:t>
            </a:r>
            <a:r>
              <a:rPr lang="en-US" b="0" i="0" u="none" strike="noStrike" dirty="0">
                <a:solidFill>
                  <a:srgbClr val="0005FF"/>
                </a:solidFill>
                <a:effectLst/>
                <a:latin typeface="Palatino" pitchFamily="2" charset="77"/>
                <a:ea typeface="Palatino" pitchFamily="2" charset="77"/>
              </a:rPr>
              <a:t>occurring temporarily</a:t>
            </a:r>
            <a:r>
              <a:rPr lang="en-US" b="0" i="0" u="none" strike="noStrike" dirty="0">
                <a:solidFill>
                  <a:srgbClr val="000000"/>
                </a:solidFill>
                <a:effectLst/>
                <a:latin typeface="Palatino" pitchFamily="2" charset="77"/>
                <a:ea typeface="Palatino" pitchFamily="2" charset="77"/>
              </a:rPr>
              <a:t> and </a:t>
            </a:r>
            <a:r>
              <a:rPr lang="en-US" b="0" i="0" u="none" strike="noStrike" dirty="0">
                <a:solidFill>
                  <a:srgbClr val="FF0000"/>
                </a:solidFill>
                <a:effectLst/>
                <a:latin typeface="Palatino" pitchFamily="2" charset="77"/>
                <a:ea typeface="Palatino" pitchFamily="2" charset="77"/>
              </a:rPr>
              <a:t>introducing dynamic changes to the physical system</a:t>
            </a:r>
          </a:p>
        </p:txBody>
      </p:sp>
      <p:sp>
        <p:nvSpPr>
          <p:cNvPr id="10" name="TextBox 9">
            <a:extLst>
              <a:ext uri="{FF2B5EF4-FFF2-40B4-BE49-F238E27FC236}">
                <a16:creationId xmlns:a16="http://schemas.microsoft.com/office/drawing/2014/main" id="{03A0233E-38FD-9526-624D-5364A0D48EAF}"/>
              </a:ext>
            </a:extLst>
          </p:cNvPr>
          <p:cNvSpPr txBox="1"/>
          <p:nvPr/>
        </p:nvSpPr>
        <p:spPr>
          <a:xfrm>
            <a:off x="884766" y="1733763"/>
            <a:ext cx="5245347" cy="307777"/>
          </a:xfrm>
          <a:prstGeom prst="rect">
            <a:avLst/>
          </a:prstGeom>
          <a:noFill/>
        </p:spPr>
        <p:txBody>
          <a:bodyPr wrap="none" rtlCol="0">
            <a:spAutoFit/>
          </a:bodyPr>
          <a:lstStyle/>
          <a:p>
            <a:r>
              <a:rPr lang="en-US" sz="1400" i="1" dirty="0">
                <a:solidFill>
                  <a:srgbClr val="000000"/>
                </a:solidFill>
              </a:rPr>
              <a:t>Figure adapted from </a:t>
            </a:r>
            <a:r>
              <a:rPr lang="en-US" sz="1400" i="1" dirty="0" err="1">
                <a:solidFill>
                  <a:srgbClr val="000000"/>
                </a:solidFill>
              </a:rPr>
              <a:t>Krämer</a:t>
            </a:r>
            <a:r>
              <a:rPr lang="en-US" sz="1400" i="1" dirty="0">
                <a:solidFill>
                  <a:srgbClr val="000000"/>
                </a:solidFill>
              </a:rPr>
              <a:t> et al., 2025, Credits: Florian Koller</a:t>
            </a:r>
          </a:p>
        </p:txBody>
      </p:sp>
      <p:sp>
        <p:nvSpPr>
          <p:cNvPr id="4" name="TextBox 3">
            <a:extLst>
              <a:ext uri="{FF2B5EF4-FFF2-40B4-BE49-F238E27FC236}">
                <a16:creationId xmlns:a16="http://schemas.microsoft.com/office/drawing/2014/main" id="{FC92331B-394B-BFF9-1FC5-9BD08E83BE11}"/>
              </a:ext>
            </a:extLst>
          </p:cNvPr>
          <p:cNvSpPr txBox="1"/>
          <p:nvPr/>
        </p:nvSpPr>
        <p:spPr>
          <a:xfrm>
            <a:off x="1324791" y="1117953"/>
            <a:ext cx="5540299" cy="369332"/>
          </a:xfrm>
          <a:prstGeom prst="rect">
            <a:avLst/>
          </a:prstGeom>
          <a:noFill/>
        </p:spPr>
        <p:txBody>
          <a:bodyPr wrap="none" rtlCol="0">
            <a:spAutoFit/>
          </a:bodyPr>
          <a:lstStyle/>
          <a:p>
            <a:r>
              <a:rPr lang="en-US" dirty="0">
                <a:solidFill>
                  <a:srgbClr val="000000"/>
                </a:solidFill>
                <a:sym typeface="Wingdings" pitchFamily="2" charset="2"/>
              </a:rPr>
              <a:t>See the latest review paper about high-speed </a:t>
            </a:r>
            <a:r>
              <a:rPr lang="en-US" dirty="0">
                <a:solidFill>
                  <a:srgbClr val="000000"/>
                </a:solidFill>
              </a:rPr>
              <a:t>jets!</a:t>
            </a:r>
          </a:p>
        </p:txBody>
      </p:sp>
      <p:sp>
        <p:nvSpPr>
          <p:cNvPr id="7" name="Rectangle 6">
            <a:extLst>
              <a:ext uri="{FF2B5EF4-FFF2-40B4-BE49-F238E27FC236}">
                <a16:creationId xmlns:a16="http://schemas.microsoft.com/office/drawing/2014/main" id="{C7FB4214-C670-B3E6-63DA-74998054BCB0}"/>
              </a:ext>
            </a:extLst>
          </p:cNvPr>
          <p:cNvSpPr/>
          <p:nvPr/>
        </p:nvSpPr>
        <p:spPr>
          <a:xfrm flipV="1">
            <a:off x="7267663" y="3863501"/>
            <a:ext cx="4629162" cy="9411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5BE312C-8106-E03F-1818-8EF8124178B2}"/>
              </a:ext>
            </a:extLst>
          </p:cNvPr>
          <p:cNvSpPr/>
          <p:nvPr/>
        </p:nvSpPr>
        <p:spPr>
          <a:xfrm>
            <a:off x="7267663" y="5093724"/>
            <a:ext cx="4629162" cy="941123"/>
          </a:xfrm>
          <a:prstGeom prst="rect">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F5D0F01-1885-9475-3490-9DE3D0C5E068}"/>
              </a:ext>
            </a:extLst>
          </p:cNvPr>
          <p:cNvSpPr txBox="1"/>
          <p:nvPr/>
        </p:nvSpPr>
        <p:spPr>
          <a:xfrm>
            <a:off x="66209" y="5432270"/>
            <a:ext cx="6063904" cy="307777"/>
          </a:xfrm>
          <a:prstGeom prst="rect">
            <a:avLst/>
          </a:prstGeom>
          <a:noFill/>
        </p:spPr>
        <p:txBody>
          <a:bodyPr wrap="none" rtlCol="0">
            <a:spAutoFit/>
          </a:bodyPr>
          <a:lstStyle/>
          <a:p>
            <a:pPr algn="ctr"/>
            <a:r>
              <a:rPr lang="en-US" sz="1400" b="1" dirty="0">
                <a:solidFill>
                  <a:srgbClr val="000000"/>
                </a:solidFill>
              </a:rPr>
              <a:t>NOTE</a:t>
            </a:r>
            <a:r>
              <a:rPr lang="en-US" sz="1400" dirty="0">
                <a:solidFill>
                  <a:srgbClr val="000000"/>
                </a:solidFill>
              </a:rPr>
              <a:t>: Transients can be intrinsic (e.g., ULF waves) or driven (e.g., HFAs)</a:t>
            </a:r>
          </a:p>
        </p:txBody>
      </p:sp>
      <p:sp>
        <p:nvSpPr>
          <p:cNvPr id="14" name="TextBox 13">
            <a:extLst>
              <a:ext uri="{FF2B5EF4-FFF2-40B4-BE49-F238E27FC236}">
                <a16:creationId xmlns:a16="http://schemas.microsoft.com/office/drawing/2014/main" id="{11BF1399-35C3-77D7-E770-A4168E88D19D}"/>
              </a:ext>
            </a:extLst>
          </p:cNvPr>
          <p:cNvSpPr txBox="1"/>
          <p:nvPr/>
        </p:nvSpPr>
        <p:spPr>
          <a:xfrm>
            <a:off x="30804" y="6048231"/>
            <a:ext cx="12130391" cy="584775"/>
          </a:xfrm>
          <a:prstGeom prst="rect">
            <a:avLst/>
          </a:prstGeom>
          <a:noFill/>
        </p:spPr>
        <p:txBody>
          <a:bodyPr wrap="square" rtlCol="0">
            <a:spAutoFit/>
          </a:bodyPr>
          <a:lstStyle/>
          <a:p>
            <a:pPr algn="ctr"/>
            <a:r>
              <a:rPr lang="en-US" sz="1600" dirty="0">
                <a:solidFill>
                  <a:srgbClr val="000000"/>
                </a:solidFill>
              </a:rPr>
              <a:t>GEM FG: </a:t>
            </a:r>
            <a:r>
              <a:rPr lang="en-US" sz="1600" b="1" dirty="0">
                <a:solidFill>
                  <a:srgbClr val="000000"/>
                </a:solidFill>
              </a:rPr>
              <a:t>Multiscale Dayside Transients and their Effect on Earth's Magnetosphere </a:t>
            </a:r>
          </a:p>
          <a:p>
            <a:pPr algn="ctr"/>
            <a:r>
              <a:rPr lang="en-US" sz="1600" dirty="0">
                <a:solidFill>
                  <a:srgbClr val="000000"/>
                </a:solidFill>
              </a:rPr>
              <a:t>(2025 - 2029; Savvas Raptis, Ivan Vasko, Yuxi Chen, Gonzalo </a:t>
            </a:r>
            <a:r>
              <a:rPr lang="en-US" sz="1600" dirty="0" err="1">
                <a:solidFill>
                  <a:srgbClr val="000000"/>
                </a:solidFill>
              </a:rPr>
              <a:t>Cucho</a:t>
            </a:r>
            <a:r>
              <a:rPr lang="en-US" sz="1600" dirty="0">
                <a:solidFill>
                  <a:srgbClr val="000000"/>
                </a:solidFill>
              </a:rPr>
              <a:t>-Padin, Imogen Gingell, Terry Z. Liu, Ying Zou)</a:t>
            </a:r>
          </a:p>
        </p:txBody>
      </p:sp>
    </p:spTree>
    <p:extLst>
      <p:ext uri="{BB962C8B-B14F-4D97-AF65-F5344CB8AC3E}">
        <p14:creationId xmlns:p14="http://schemas.microsoft.com/office/powerpoint/2010/main" val="3868926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5FB85D-FBD8-258F-5AFE-F794BA48E868}"/>
              </a:ext>
            </a:extLst>
          </p:cNvPr>
          <p:cNvSpPr>
            <a:spLocks noGrp="1"/>
          </p:cNvSpPr>
          <p:nvPr>
            <p:ph type="title"/>
          </p:nvPr>
        </p:nvSpPr>
        <p:spPr/>
        <p:txBody>
          <a:bodyPr/>
          <a:lstStyle/>
          <a:p>
            <a:pPr algn="ctr"/>
            <a:r>
              <a:rPr lang="en-US" dirty="0"/>
              <a:t>Transients Scaling Across Different Systems</a:t>
            </a:r>
          </a:p>
        </p:txBody>
      </p:sp>
      <p:sp>
        <p:nvSpPr>
          <p:cNvPr id="6" name="Rectangle 5">
            <a:extLst>
              <a:ext uri="{FF2B5EF4-FFF2-40B4-BE49-F238E27FC236}">
                <a16:creationId xmlns:a16="http://schemas.microsoft.com/office/drawing/2014/main" id="{3C827B56-5A60-E989-5B34-1F7686495119}"/>
              </a:ext>
            </a:extLst>
          </p:cNvPr>
          <p:cNvSpPr/>
          <p:nvPr/>
        </p:nvSpPr>
        <p:spPr>
          <a:xfrm>
            <a:off x="-12700" y="6376990"/>
            <a:ext cx="2383986" cy="246221"/>
          </a:xfrm>
          <a:prstGeom prst="rect">
            <a:avLst/>
          </a:prstGeom>
        </p:spPr>
        <p:txBody>
          <a:bodyPr wrap="none">
            <a:spAutoFit/>
          </a:bodyPr>
          <a:lstStyle/>
          <a:p>
            <a:pPr lvl="0"/>
            <a:r>
              <a:rPr lang="en-US" sz="1000" dirty="0">
                <a:solidFill>
                  <a:srgbClr val="000000"/>
                </a:solidFill>
              </a:rPr>
              <a:t>Adapted form Valek et al. (2017) | JGR</a:t>
            </a:r>
            <a:endParaRPr lang="el-GR" sz="1000" dirty="0">
              <a:solidFill>
                <a:srgbClr val="000000"/>
              </a:solidFill>
            </a:endParaRPr>
          </a:p>
        </p:txBody>
      </p:sp>
      <p:pic>
        <p:nvPicPr>
          <p:cNvPr id="7" name="Picture 6">
            <a:extLst>
              <a:ext uri="{FF2B5EF4-FFF2-40B4-BE49-F238E27FC236}">
                <a16:creationId xmlns:a16="http://schemas.microsoft.com/office/drawing/2014/main" id="{60F6D303-864C-859A-903F-EC155D6F483D}"/>
              </a:ext>
            </a:extLst>
          </p:cNvPr>
          <p:cNvPicPr>
            <a:picLocks noChangeAspect="1"/>
          </p:cNvPicPr>
          <p:nvPr/>
        </p:nvPicPr>
        <p:blipFill>
          <a:blip r:embed="rId2"/>
          <a:stretch>
            <a:fillRect/>
          </a:stretch>
        </p:blipFill>
        <p:spPr>
          <a:xfrm>
            <a:off x="0" y="939570"/>
            <a:ext cx="6488660" cy="5568282"/>
          </a:xfrm>
          <a:prstGeom prst="rect">
            <a:avLst/>
          </a:prstGeom>
        </p:spPr>
      </p:pic>
      <p:pic>
        <p:nvPicPr>
          <p:cNvPr id="8" name="Picture 2" descr="Fig. 5">
            <a:extLst>
              <a:ext uri="{FF2B5EF4-FFF2-40B4-BE49-F238E27FC236}">
                <a16:creationId xmlns:a16="http://schemas.microsoft.com/office/drawing/2014/main" id="{C9A75771-DF1C-AE10-7EC0-980A8B603F8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92712" y="1055017"/>
            <a:ext cx="5030652" cy="509552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5C9B7B5-DF8D-BFEA-C65E-C967C9741345}"/>
              </a:ext>
            </a:extLst>
          </p:cNvPr>
          <p:cNvSpPr/>
          <p:nvPr/>
        </p:nvSpPr>
        <p:spPr>
          <a:xfrm>
            <a:off x="10406012" y="5214561"/>
            <a:ext cx="1210588" cy="246221"/>
          </a:xfrm>
          <a:prstGeom prst="rect">
            <a:avLst/>
          </a:prstGeom>
        </p:spPr>
        <p:txBody>
          <a:bodyPr wrap="none">
            <a:spAutoFit/>
          </a:bodyPr>
          <a:lstStyle/>
          <a:p>
            <a:pPr lvl="0"/>
            <a:r>
              <a:rPr lang="en-US" sz="1000" dirty="0">
                <a:solidFill>
                  <a:srgbClr val="000000"/>
                </a:solidFill>
              </a:rPr>
              <a:t>Zhou, et al. 2024 </a:t>
            </a:r>
            <a:endParaRPr lang="el-GR" sz="1000" dirty="0">
              <a:solidFill>
                <a:srgbClr val="000000"/>
              </a:solidFill>
            </a:endParaRPr>
          </a:p>
        </p:txBody>
      </p:sp>
      <p:sp>
        <p:nvSpPr>
          <p:cNvPr id="10" name="Rectangle 9">
            <a:extLst>
              <a:ext uri="{FF2B5EF4-FFF2-40B4-BE49-F238E27FC236}">
                <a16:creationId xmlns:a16="http://schemas.microsoft.com/office/drawing/2014/main" id="{2AFE0F72-4952-E7A4-EDEA-7F2A176A82C8}"/>
              </a:ext>
            </a:extLst>
          </p:cNvPr>
          <p:cNvSpPr/>
          <p:nvPr/>
        </p:nvSpPr>
        <p:spPr>
          <a:xfrm>
            <a:off x="1338470" y="1167081"/>
            <a:ext cx="1311965" cy="3304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2D1F4107-6852-E418-BAB5-6EF8671BD243}"/>
              </a:ext>
            </a:extLst>
          </p:cNvPr>
          <p:cNvSpPr txBox="1"/>
          <p:nvPr/>
        </p:nvSpPr>
        <p:spPr>
          <a:xfrm>
            <a:off x="1865457" y="696571"/>
            <a:ext cx="3095784" cy="369332"/>
          </a:xfrm>
          <a:prstGeom prst="rect">
            <a:avLst/>
          </a:prstGeom>
          <a:noFill/>
        </p:spPr>
        <p:txBody>
          <a:bodyPr wrap="none" rtlCol="0">
            <a:spAutoFit/>
          </a:bodyPr>
          <a:lstStyle/>
          <a:p>
            <a:r>
              <a:rPr lang="en-US" dirty="0">
                <a:solidFill>
                  <a:srgbClr val="000000"/>
                </a:solidFill>
              </a:rPr>
              <a:t>Foreshock Transient Scaling</a:t>
            </a:r>
          </a:p>
        </p:txBody>
      </p:sp>
      <p:sp>
        <p:nvSpPr>
          <p:cNvPr id="12" name="TextBox 11">
            <a:extLst>
              <a:ext uri="{FF2B5EF4-FFF2-40B4-BE49-F238E27FC236}">
                <a16:creationId xmlns:a16="http://schemas.microsoft.com/office/drawing/2014/main" id="{CDD4B489-1D84-C15C-8AE5-D13A88868FCF}"/>
              </a:ext>
            </a:extLst>
          </p:cNvPr>
          <p:cNvSpPr txBox="1"/>
          <p:nvPr/>
        </p:nvSpPr>
        <p:spPr>
          <a:xfrm>
            <a:off x="8338780" y="696571"/>
            <a:ext cx="2672526" cy="369332"/>
          </a:xfrm>
          <a:prstGeom prst="rect">
            <a:avLst/>
          </a:prstGeom>
          <a:noFill/>
        </p:spPr>
        <p:txBody>
          <a:bodyPr wrap="none" rtlCol="0">
            <a:spAutoFit/>
          </a:bodyPr>
          <a:lstStyle/>
          <a:p>
            <a:r>
              <a:rPr lang="en-US" dirty="0">
                <a:solidFill>
                  <a:srgbClr val="000000"/>
                </a:solidFill>
              </a:rPr>
              <a:t>Downstream Jet Scaling</a:t>
            </a:r>
          </a:p>
        </p:txBody>
      </p:sp>
      <p:sp>
        <p:nvSpPr>
          <p:cNvPr id="2" name="TextBox 1">
            <a:extLst>
              <a:ext uri="{FF2B5EF4-FFF2-40B4-BE49-F238E27FC236}">
                <a16:creationId xmlns:a16="http://schemas.microsoft.com/office/drawing/2014/main" id="{CA1AC59D-42F8-2CAC-63D3-0CE11AA3BBB7}"/>
              </a:ext>
            </a:extLst>
          </p:cNvPr>
          <p:cNvSpPr txBox="1"/>
          <p:nvPr/>
        </p:nvSpPr>
        <p:spPr>
          <a:xfrm>
            <a:off x="8939755" y="6283858"/>
            <a:ext cx="3339376" cy="369332"/>
          </a:xfrm>
          <a:prstGeom prst="rect">
            <a:avLst/>
          </a:prstGeom>
          <a:noFill/>
        </p:spPr>
        <p:txBody>
          <a:bodyPr wrap="none" rtlCol="0">
            <a:spAutoFit/>
          </a:bodyPr>
          <a:lstStyle/>
          <a:p>
            <a:r>
              <a:rPr lang="en-US" b="1" dirty="0">
                <a:solidFill>
                  <a:srgbClr val="000000"/>
                </a:solidFill>
              </a:rPr>
              <a:t>Important point to remember</a:t>
            </a:r>
          </a:p>
        </p:txBody>
      </p:sp>
      <p:sp>
        <p:nvSpPr>
          <p:cNvPr id="4" name="Rectangle 3">
            <a:extLst>
              <a:ext uri="{FF2B5EF4-FFF2-40B4-BE49-F238E27FC236}">
                <a16:creationId xmlns:a16="http://schemas.microsoft.com/office/drawing/2014/main" id="{CBACC45E-44A0-1248-F0B7-D64427D934DF}"/>
              </a:ext>
            </a:extLst>
          </p:cNvPr>
          <p:cNvSpPr/>
          <p:nvPr/>
        </p:nvSpPr>
        <p:spPr>
          <a:xfrm>
            <a:off x="5841243" y="1466444"/>
            <a:ext cx="688362" cy="38712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924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Foreshock Transients &amp; Electron acceleration</a:t>
            </a:r>
            <a:endParaRPr lang="sv-SE" dirty="0"/>
          </a:p>
        </p:txBody>
      </p:sp>
      <p:sp>
        <p:nvSpPr>
          <p:cNvPr id="2" name="TextBox 1">
            <a:extLst>
              <a:ext uri="{FF2B5EF4-FFF2-40B4-BE49-F238E27FC236}">
                <a16:creationId xmlns:a16="http://schemas.microsoft.com/office/drawing/2014/main" id="{8D95DB3C-F392-662D-0A8D-45F0BF756BC8}"/>
              </a:ext>
            </a:extLst>
          </p:cNvPr>
          <p:cNvSpPr txBox="1"/>
          <p:nvPr/>
        </p:nvSpPr>
        <p:spPr>
          <a:xfrm>
            <a:off x="-91610" y="6388630"/>
            <a:ext cx="2074607" cy="261610"/>
          </a:xfrm>
          <a:prstGeom prst="rect">
            <a:avLst/>
          </a:prstGeom>
          <a:noFill/>
        </p:spPr>
        <p:txBody>
          <a:bodyPr wrap="none" rtlCol="0">
            <a:spAutoFit/>
          </a:bodyPr>
          <a:lstStyle/>
          <a:p>
            <a:r>
              <a:rPr lang="en-US" sz="1100" dirty="0">
                <a:solidFill>
                  <a:srgbClr val="000000"/>
                </a:solidFill>
              </a:rPr>
              <a:t>Wilson III L. et al. 2016 | PRL</a:t>
            </a:r>
          </a:p>
        </p:txBody>
      </p:sp>
      <p:sp>
        <p:nvSpPr>
          <p:cNvPr id="4" name="TextBox 3">
            <a:extLst>
              <a:ext uri="{FF2B5EF4-FFF2-40B4-BE49-F238E27FC236}">
                <a16:creationId xmlns:a16="http://schemas.microsoft.com/office/drawing/2014/main" id="{AAC03226-E57E-381A-E2C4-0C6F5EDF7E23}"/>
              </a:ext>
            </a:extLst>
          </p:cNvPr>
          <p:cNvSpPr txBox="1"/>
          <p:nvPr/>
        </p:nvSpPr>
        <p:spPr>
          <a:xfrm>
            <a:off x="9984893" y="6412962"/>
            <a:ext cx="2233135" cy="261610"/>
          </a:xfrm>
          <a:prstGeom prst="rect">
            <a:avLst/>
          </a:prstGeom>
          <a:noFill/>
        </p:spPr>
        <p:txBody>
          <a:bodyPr wrap="square" rtlCol="0">
            <a:spAutoFit/>
          </a:bodyPr>
          <a:lstStyle/>
          <a:p>
            <a:r>
              <a:rPr lang="en-US" sz="1100" dirty="0">
                <a:solidFill>
                  <a:srgbClr val="000000"/>
                </a:solidFill>
              </a:rPr>
              <a:t>Liu T. et al. 2019 | Science Adv.</a:t>
            </a:r>
          </a:p>
        </p:txBody>
      </p:sp>
      <p:pic>
        <p:nvPicPr>
          <p:cNvPr id="4098" name="Picture 2" descr="Figure 3">
            <a:extLst>
              <a:ext uri="{FF2B5EF4-FFF2-40B4-BE49-F238E27FC236}">
                <a16:creationId xmlns:a16="http://schemas.microsoft.com/office/drawing/2014/main" id="{43EF768E-3BC6-CCED-3C15-C6321584F11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1862" y="1494854"/>
            <a:ext cx="5487603" cy="436813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8561D06C-681C-25F0-ED8E-18D3B150367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35967" y="841205"/>
            <a:ext cx="4465493" cy="554655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FC093A4-A007-B296-72D5-CF09D7453EF3}"/>
              </a:ext>
            </a:extLst>
          </p:cNvPr>
          <p:cNvSpPr txBox="1"/>
          <p:nvPr/>
        </p:nvSpPr>
        <p:spPr>
          <a:xfrm>
            <a:off x="7743620" y="6326620"/>
            <a:ext cx="2233135" cy="369332"/>
          </a:xfrm>
          <a:prstGeom prst="rect">
            <a:avLst/>
          </a:prstGeom>
          <a:noFill/>
        </p:spPr>
        <p:txBody>
          <a:bodyPr wrap="square">
            <a:spAutoFit/>
          </a:bodyPr>
          <a:lstStyle/>
          <a:p>
            <a:r>
              <a:rPr lang="en-US" dirty="0">
                <a:solidFill>
                  <a:srgbClr val="000000"/>
                </a:solidFill>
              </a:rPr>
              <a:t>~200 KeV electrons</a:t>
            </a:r>
          </a:p>
        </p:txBody>
      </p:sp>
      <p:sp>
        <p:nvSpPr>
          <p:cNvPr id="9" name="TextBox 8">
            <a:extLst>
              <a:ext uri="{FF2B5EF4-FFF2-40B4-BE49-F238E27FC236}">
                <a16:creationId xmlns:a16="http://schemas.microsoft.com/office/drawing/2014/main" id="{BD20BB48-A1EB-A07A-A04F-B86811CAEE0D}"/>
              </a:ext>
            </a:extLst>
          </p:cNvPr>
          <p:cNvSpPr txBox="1"/>
          <p:nvPr/>
        </p:nvSpPr>
        <p:spPr>
          <a:xfrm>
            <a:off x="2184418" y="5910137"/>
            <a:ext cx="6178216" cy="369332"/>
          </a:xfrm>
          <a:prstGeom prst="rect">
            <a:avLst/>
          </a:prstGeom>
          <a:noFill/>
        </p:spPr>
        <p:txBody>
          <a:bodyPr wrap="square">
            <a:spAutoFit/>
          </a:bodyPr>
          <a:lstStyle/>
          <a:p>
            <a:r>
              <a:rPr lang="en-US" dirty="0">
                <a:solidFill>
                  <a:srgbClr val="000000"/>
                </a:solidFill>
              </a:rPr>
              <a:t>~300 KeV electrons</a:t>
            </a:r>
          </a:p>
        </p:txBody>
      </p:sp>
      <p:sp>
        <p:nvSpPr>
          <p:cNvPr id="6" name="TextBox 5">
            <a:extLst>
              <a:ext uri="{FF2B5EF4-FFF2-40B4-BE49-F238E27FC236}">
                <a16:creationId xmlns:a16="http://schemas.microsoft.com/office/drawing/2014/main" id="{4CFB3A4E-A2FD-9D38-50D0-BA1722E6AF5A}"/>
              </a:ext>
            </a:extLst>
          </p:cNvPr>
          <p:cNvSpPr txBox="1"/>
          <p:nvPr/>
        </p:nvSpPr>
        <p:spPr>
          <a:xfrm>
            <a:off x="201862" y="738377"/>
            <a:ext cx="6176864" cy="461665"/>
          </a:xfrm>
          <a:prstGeom prst="rect">
            <a:avLst/>
          </a:prstGeom>
          <a:noFill/>
        </p:spPr>
        <p:txBody>
          <a:bodyPr wrap="square">
            <a:spAutoFit/>
          </a:bodyPr>
          <a:lstStyle/>
          <a:p>
            <a:pPr algn="ctr"/>
            <a:r>
              <a:rPr lang="en-US" sz="1200" u="sng" dirty="0">
                <a:solidFill>
                  <a:srgbClr val="000000"/>
                </a:solidFill>
              </a:rPr>
              <a:t>See also</a:t>
            </a:r>
            <a:r>
              <a:rPr lang="en-US" sz="1200" dirty="0">
                <a:solidFill>
                  <a:srgbClr val="000000"/>
                </a:solidFill>
              </a:rPr>
              <a:t>: Turner et al. 2018; Liu et al. 2019; Shi et al. 2023,2025 ; </a:t>
            </a:r>
            <a:r>
              <a:rPr lang="en-US" sz="1200" dirty="0" err="1">
                <a:solidFill>
                  <a:srgbClr val="000000"/>
                </a:solidFill>
              </a:rPr>
              <a:t>Tonoian</a:t>
            </a:r>
            <a:r>
              <a:rPr lang="en-US" sz="1200" dirty="0">
                <a:solidFill>
                  <a:srgbClr val="000000"/>
                </a:solidFill>
              </a:rPr>
              <a:t> et al. 2023; </a:t>
            </a:r>
            <a:r>
              <a:rPr lang="en-US" sz="1200" dirty="0" err="1">
                <a:solidFill>
                  <a:srgbClr val="000000"/>
                </a:solidFill>
              </a:rPr>
              <a:t>Kamaletdinov</a:t>
            </a:r>
            <a:r>
              <a:rPr lang="en-US" sz="1200" dirty="0">
                <a:solidFill>
                  <a:srgbClr val="000000"/>
                </a:solidFill>
              </a:rPr>
              <a:t> et al. 2024; Li et al. 2025; Liu et al., 2026</a:t>
            </a:r>
            <a:endParaRPr lang="en-US" sz="1200" dirty="0"/>
          </a:p>
        </p:txBody>
      </p:sp>
    </p:spTree>
    <p:extLst>
      <p:ext uri="{BB962C8B-B14F-4D97-AF65-F5344CB8AC3E}">
        <p14:creationId xmlns:p14="http://schemas.microsoft.com/office/powerpoint/2010/main" val="3628046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B654B51-FFD7-3F63-3BE5-55517A70A148}"/>
              </a:ext>
            </a:extLst>
          </p:cNvPr>
          <p:cNvPicPr>
            <a:picLocks noGrp="1" noChangeAspect="1"/>
          </p:cNvPicPr>
          <p:nvPr>
            <p:ph idx="1"/>
          </p:nvPr>
        </p:nvPicPr>
        <p:blipFill>
          <a:blip r:embed="rId2"/>
          <a:stretch>
            <a:fillRect/>
          </a:stretch>
        </p:blipFill>
        <p:spPr>
          <a:xfrm>
            <a:off x="575400" y="1463672"/>
            <a:ext cx="11041062" cy="3930655"/>
          </a:xfrm>
          <a:prstGeom prst="rect">
            <a:avLst/>
          </a:prstGeom>
        </p:spPr>
      </p:pic>
      <p:sp>
        <p:nvSpPr>
          <p:cNvPr id="3" name="Title 2">
            <a:extLst>
              <a:ext uri="{FF2B5EF4-FFF2-40B4-BE49-F238E27FC236}">
                <a16:creationId xmlns:a16="http://schemas.microsoft.com/office/drawing/2014/main" id="{DD32BEB4-17A9-38F8-ECE1-43933D1651A5}"/>
              </a:ext>
            </a:extLst>
          </p:cNvPr>
          <p:cNvSpPr>
            <a:spLocks noGrp="1"/>
          </p:cNvSpPr>
          <p:nvPr>
            <p:ph type="title"/>
          </p:nvPr>
        </p:nvSpPr>
        <p:spPr/>
        <p:txBody>
          <a:bodyPr>
            <a:normAutofit/>
          </a:bodyPr>
          <a:lstStyle/>
          <a:p>
            <a:pPr algn="ctr"/>
            <a:r>
              <a:rPr lang="en-US" dirty="0"/>
              <a:t>Mental Picture to Keep in Mind</a:t>
            </a:r>
          </a:p>
        </p:txBody>
      </p:sp>
      <p:sp>
        <p:nvSpPr>
          <p:cNvPr id="4" name="TextBox 3">
            <a:extLst>
              <a:ext uri="{FF2B5EF4-FFF2-40B4-BE49-F238E27FC236}">
                <a16:creationId xmlns:a16="http://schemas.microsoft.com/office/drawing/2014/main" id="{5DDB3F4E-6DCD-A635-6A9E-44333900905A}"/>
              </a:ext>
            </a:extLst>
          </p:cNvPr>
          <p:cNvSpPr txBox="1"/>
          <p:nvPr/>
        </p:nvSpPr>
        <p:spPr>
          <a:xfrm>
            <a:off x="3692563" y="5297705"/>
            <a:ext cx="6158752" cy="646331"/>
          </a:xfrm>
          <a:prstGeom prst="rect">
            <a:avLst/>
          </a:prstGeom>
          <a:noFill/>
        </p:spPr>
        <p:txBody>
          <a:bodyPr wrap="square">
            <a:spAutoFit/>
          </a:bodyPr>
          <a:lstStyle/>
          <a:p>
            <a:pPr algn="ctr"/>
            <a:r>
              <a:rPr lang="en-US" dirty="0" err="1">
                <a:solidFill>
                  <a:srgbClr val="000000"/>
                </a:solidFill>
              </a:rPr>
              <a:t>Qpar</a:t>
            </a:r>
            <a:r>
              <a:rPr lang="en-US" dirty="0">
                <a:solidFill>
                  <a:srgbClr val="000000"/>
                </a:solidFill>
              </a:rPr>
              <a:t> </a:t>
            </a:r>
            <a:r>
              <a:rPr lang="en-US" b="1" dirty="0">
                <a:solidFill>
                  <a:srgbClr val="000000"/>
                </a:solidFill>
              </a:rPr>
              <a:t>Extended shock </a:t>
            </a:r>
            <a:r>
              <a:rPr lang="en-US" dirty="0">
                <a:solidFill>
                  <a:srgbClr val="000000"/>
                </a:solidFill>
              </a:rPr>
              <a:t>includes the </a:t>
            </a:r>
            <a:r>
              <a:rPr lang="en-US" b="1" dirty="0">
                <a:solidFill>
                  <a:srgbClr val="FF3B3B"/>
                </a:solidFill>
              </a:rPr>
              <a:t>foreshock</a:t>
            </a:r>
            <a:r>
              <a:rPr lang="en-US" dirty="0">
                <a:solidFill>
                  <a:srgbClr val="000000"/>
                </a:solidFill>
              </a:rPr>
              <a:t>, the</a:t>
            </a:r>
            <a:r>
              <a:rPr lang="en-US" dirty="0">
                <a:solidFill>
                  <a:srgbClr val="0005FF"/>
                </a:solidFill>
              </a:rPr>
              <a:t> </a:t>
            </a:r>
            <a:r>
              <a:rPr lang="en-US" b="1" dirty="0">
                <a:solidFill>
                  <a:srgbClr val="7030A0"/>
                </a:solidFill>
              </a:rPr>
              <a:t>magnetosheath</a:t>
            </a:r>
            <a:r>
              <a:rPr lang="en-US" dirty="0">
                <a:solidFill>
                  <a:srgbClr val="0005FF"/>
                </a:solidFill>
              </a:rPr>
              <a:t> </a:t>
            </a:r>
            <a:r>
              <a:rPr lang="en-US" dirty="0">
                <a:solidFill>
                  <a:srgbClr val="000000"/>
                </a:solidFill>
              </a:rPr>
              <a:t>and their </a:t>
            </a:r>
            <a:r>
              <a:rPr lang="en-US" b="1" dirty="0">
                <a:solidFill>
                  <a:srgbClr val="00B050"/>
                </a:solidFill>
              </a:rPr>
              <a:t>transient processes</a:t>
            </a:r>
            <a:endParaRPr lang="en-US" dirty="0"/>
          </a:p>
        </p:txBody>
      </p:sp>
      <p:sp>
        <p:nvSpPr>
          <p:cNvPr id="2" name="TextBox 1">
            <a:extLst>
              <a:ext uri="{FF2B5EF4-FFF2-40B4-BE49-F238E27FC236}">
                <a16:creationId xmlns:a16="http://schemas.microsoft.com/office/drawing/2014/main" id="{A25DED08-6049-F19B-6D89-7C5D7F361C50}"/>
              </a:ext>
            </a:extLst>
          </p:cNvPr>
          <p:cNvSpPr txBox="1"/>
          <p:nvPr/>
        </p:nvSpPr>
        <p:spPr>
          <a:xfrm>
            <a:off x="0" y="6383238"/>
            <a:ext cx="1532792" cy="246221"/>
          </a:xfrm>
          <a:prstGeom prst="rect">
            <a:avLst/>
          </a:prstGeom>
          <a:noFill/>
        </p:spPr>
        <p:txBody>
          <a:bodyPr wrap="none" rtlCol="0">
            <a:spAutoFit/>
          </a:bodyPr>
          <a:lstStyle/>
          <a:p>
            <a:r>
              <a:rPr lang="en-US" sz="1000" dirty="0">
                <a:solidFill>
                  <a:srgbClr val="000000"/>
                </a:solidFill>
              </a:rPr>
              <a:t>Sketch by Florian Koller</a:t>
            </a:r>
          </a:p>
        </p:txBody>
      </p:sp>
    </p:spTree>
    <p:extLst>
      <p:ext uri="{BB962C8B-B14F-4D97-AF65-F5344CB8AC3E}">
        <p14:creationId xmlns:p14="http://schemas.microsoft.com/office/powerpoint/2010/main" val="1629992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73A47-9A1B-4DB0-ED77-67A0F5F8C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64C0C-3D6A-BFF0-88E2-A6FBC4D81541}"/>
              </a:ext>
            </a:extLst>
          </p:cNvPr>
          <p:cNvSpPr>
            <a:spLocks noGrp="1"/>
          </p:cNvSpPr>
          <p:nvPr>
            <p:ph type="title"/>
          </p:nvPr>
        </p:nvSpPr>
        <p:spPr>
          <a:xfrm>
            <a:off x="838200" y="2614606"/>
            <a:ext cx="10515600" cy="1325563"/>
          </a:xfrm>
        </p:spPr>
        <p:txBody>
          <a:bodyPr/>
          <a:lstStyle/>
          <a:p>
            <a:pPr algn="ctr"/>
            <a:r>
              <a:rPr lang="en-US" dirty="0"/>
              <a:t>Latest Results</a:t>
            </a:r>
            <a:br>
              <a:rPr lang="en-US" dirty="0"/>
            </a:br>
            <a:r>
              <a:rPr lang="en-US" dirty="0"/>
              <a:t>Transients &amp; Particle Acceleration</a:t>
            </a:r>
          </a:p>
        </p:txBody>
      </p:sp>
      <p:sp>
        <p:nvSpPr>
          <p:cNvPr id="3" name="TextBox 2">
            <a:extLst>
              <a:ext uri="{FF2B5EF4-FFF2-40B4-BE49-F238E27FC236}">
                <a16:creationId xmlns:a16="http://schemas.microsoft.com/office/drawing/2014/main" id="{6726E5C0-7763-9C85-5063-D6FBE35913C4}"/>
              </a:ext>
            </a:extLst>
          </p:cNvPr>
          <p:cNvSpPr txBox="1"/>
          <p:nvPr/>
        </p:nvSpPr>
        <p:spPr>
          <a:xfrm>
            <a:off x="2642971" y="4863186"/>
            <a:ext cx="184731" cy="1569660"/>
          </a:xfrm>
          <a:prstGeom prst="rect">
            <a:avLst/>
          </a:prstGeom>
          <a:noFill/>
        </p:spPr>
        <p:txBody>
          <a:bodyPr wrap="none" rtlCol="0">
            <a:spAutoFit/>
          </a:bodyPr>
          <a:lstStyle/>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a:p>
            <a:endParaRPr lang="en-US" sz="1600" dirty="0">
              <a:solidFill>
                <a:srgbClr val="000000"/>
              </a:solidFill>
              <a:sym typeface="Wingdings" pitchFamily="2" charset="2"/>
            </a:endParaRPr>
          </a:p>
        </p:txBody>
      </p:sp>
      <p:sp>
        <p:nvSpPr>
          <p:cNvPr id="4" name="TextBox 3">
            <a:extLst>
              <a:ext uri="{FF2B5EF4-FFF2-40B4-BE49-F238E27FC236}">
                <a16:creationId xmlns:a16="http://schemas.microsoft.com/office/drawing/2014/main" id="{C28A1E8E-ADF2-0653-B068-1CFB2CA16C55}"/>
              </a:ext>
            </a:extLst>
          </p:cNvPr>
          <p:cNvSpPr txBox="1"/>
          <p:nvPr/>
        </p:nvSpPr>
        <p:spPr>
          <a:xfrm>
            <a:off x="641145" y="6397463"/>
            <a:ext cx="1664238" cy="230832"/>
          </a:xfrm>
          <a:prstGeom prst="rect">
            <a:avLst/>
          </a:prstGeom>
          <a:noFill/>
        </p:spPr>
        <p:txBody>
          <a:bodyPr wrap="none" rtlCol="0">
            <a:spAutoFit/>
          </a:bodyPr>
          <a:lstStyle/>
          <a:p>
            <a:r>
              <a:rPr lang="en-US" sz="900" dirty="0">
                <a:solidFill>
                  <a:srgbClr val="000000"/>
                </a:solidFill>
              </a:rPr>
              <a:t>Raptis et al.2025 | </a:t>
            </a:r>
            <a:r>
              <a:rPr lang="en-US" sz="900" dirty="0" err="1">
                <a:solidFill>
                  <a:srgbClr val="000000"/>
                </a:solidFill>
              </a:rPr>
              <a:t>NatComm</a:t>
            </a:r>
            <a:endParaRPr lang="en-US" sz="900" dirty="0">
              <a:solidFill>
                <a:srgbClr val="000000"/>
              </a:solidFill>
            </a:endParaRPr>
          </a:p>
        </p:txBody>
      </p:sp>
      <p:sp>
        <p:nvSpPr>
          <p:cNvPr id="5" name="TextBox 4">
            <a:extLst>
              <a:ext uri="{FF2B5EF4-FFF2-40B4-BE49-F238E27FC236}">
                <a16:creationId xmlns:a16="http://schemas.microsoft.com/office/drawing/2014/main" id="{BC9F27DF-60D8-A15C-F789-613CA6AD952B}"/>
              </a:ext>
            </a:extLst>
          </p:cNvPr>
          <p:cNvSpPr txBox="1"/>
          <p:nvPr/>
        </p:nvSpPr>
        <p:spPr>
          <a:xfrm>
            <a:off x="5851422" y="6397463"/>
            <a:ext cx="1407758" cy="230832"/>
          </a:xfrm>
          <a:prstGeom prst="rect">
            <a:avLst/>
          </a:prstGeom>
          <a:noFill/>
        </p:spPr>
        <p:txBody>
          <a:bodyPr wrap="none" rtlCol="0">
            <a:spAutoFit/>
          </a:bodyPr>
          <a:lstStyle/>
          <a:p>
            <a:r>
              <a:rPr lang="en-US" sz="900" dirty="0">
                <a:solidFill>
                  <a:srgbClr val="000000"/>
                </a:solidFill>
              </a:rPr>
              <a:t>Raptis et al.2025 | </a:t>
            </a:r>
            <a:r>
              <a:rPr lang="en-US" sz="900" dirty="0" err="1">
                <a:solidFill>
                  <a:srgbClr val="000000"/>
                </a:solidFill>
              </a:rPr>
              <a:t>ApJL</a:t>
            </a:r>
            <a:endParaRPr lang="en-US" sz="900" dirty="0">
              <a:solidFill>
                <a:srgbClr val="000000"/>
              </a:solidFill>
            </a:endParaRPr>
          </a:p>
        </p:txBody>
      </p:sp>
      <p:pic>
        <p:nvPicPr>
          <p:cNvPr id="6" name="Content Placeholder 7">
            <a:extLst>
              <a:ext uri="{FF2B5EF4-FFF2-40B4-BE49-F238E27FC236}">
                <a16:creationId xmlns:a16="http://schemas.microsoft.com/office/drawing/2014/main" id="{9CA8AB32-2262-89DB-0199-E161F13372A9}"/>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0" y="5876992"/>
            <a:ext cx="737702" cy="737702"/>
          </a:xfrm>
        </p:spPr>
      </p:pic>
      <p:pic>
        <p:nvPicPr>
          <p:cNvPr id="8" name="Picture 7">
            <a:extLst>
              <a:ext uri="{FF2B5EF4-FFF2-40B4-BE49-F238E27FC236}">
                <a16:creationId xmlns:a16="http://schemas.microsoft.com/office/drawing/2014/main" id="{800AAB1F-A51B-AF28-F0F4-FD7A9B5079E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197573" y="5876992"/>
            <a:ext cx="731520" cy="731520"/>
          </a:xfrm>
          <a:prstGeom prst="rect">
            <a:avLst/>
          </a:prstGeom>
        </p:spPr>
      </p:pic>
      <p:sp>
        <p:nvSpPr>
          <p:cNvPr id="10" name="TextBox 9">
            <a:extLst>
              <a:ext uri="{FF2B5EF4-FFF2-40B4-BE49-F238E27FC236}">
                <a16:creationId xmlns:a16="http://schemas.microsoft.com/office/drawing/2014/main" id="{BD436E26-CE92-E2DF-5B57-88FC2D470FA2}"/>
              </a:ext>
            </a:extLst>
          </p:cNvPr>
          <p:cNvSpPr txBox="1"/>
          <p:nvPr/>
        </p:nvSpPr>
        <p:spPr>
          <a:xfrm>
            <a:off x="10796971" y="6397463"/>
            <a:ext cx="1491114" cy="230832"/>
          </a:xfrm>
          <a:prstGeom prst="rect">
            <a:avLst/>
          </a:prstGeom>
          <a:noFill/>
        </p:spPr>
        <p:txBody>
          <a:bodyPr wrap="none" rtlCol="0">
            <a:spAutoFit/>
          </a:bodyPr>
          <a:lstStyle/>
          <a:p>
            <a:r>
              <a:rPr lang="en-US" sz="900" dirty="0">
                <a:solidFill>
                  <a:srgbClr val="000000"/>
                </a:solidFill>
              </a:rPr>
              <a:t>Raptis et al.2026 | Nature</a:t>
            </a:r>
          </a:p>
        </p:txBody>
      </p:sp>
      <p:pic>
        <p:nvPicPr>
          <p:cNvPr id="19" name="Picture 18">
            <a:extLst>
              <a:ext uri="{FF2B5EF4-FFF2-40B4-BE49-F238E27FC236}">
                <a16:creationId xmlns:a16="http://schemas.microsoft.com/office/drawing/2014/main" id="{E6D7793C-5ECD-0C46-1E2F-D3915D8CF9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7680" y="5876992"/>
            <a:ext cx="731520" cy="731520"/>
          </a:xfrm>
          <a:prstGeom prst="rect">
            <a:avLst/>
          </a:prstGeom>
        </p:spPr>
      </p:pic>
    </p:spTree>
    <p:extLst>
      <p:ext uri="{BB962C8B-B14F-4D97-AF65-F5344CB8AC3E}">
        <p14:creationId xmlns:p14="http://schemas.microsoft.com/office/powerpoint/2010/main" val="1252174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AA144-7BBB-F071-3130-FB8FE0FCCE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1464C58-52AB-8AD1-5131-7871E47C0077}"/>
              </a:ext>
            </a:extLst>
          </p:cNvPr>
          <p:cNvSpPr>
            <a:spLocks noGrp="1"/>
          </p:cNvSpPr>
          <p:nvPr>
            <p:ph type="title"/>
          </p:nvPr>
        </p:nvSpPr>
        <p:spPr/>
        <p:txBody>
          <a:bodyPr/>
          <a:lstStyle/>
          <a:p>
            <a:pPr algn="ctr"/>
            <a:r>
              <a:rPr lang="en-US" dirty="0"/>
              <a:t>Transients &amp; Relativistic Electrons with MMS </a:t>
            </a:r>
            <a:endParaRPr lang="sv-SE" dirty="0"/>
          </a:p>
        </p:txBody>
      </p:sp>
      <p:sp>
        <p:nvSpPr>
          <p:cNvPr id="6" name="TextBox 5">
            <a:extLst>
              <a:ext uri="{FF2B5EF4-FFF2-40B4-BE49-F238E27FC236}">
                <a16:creationId xmlns:a16="http://schemas.microsoft.com/office/drawing/2014/main" id="{3D04CA14-B9A5-4765-D740-EFB726964ABB}"/>
              </a:ext>
            </a:extLst>
          </p:cNvPr>
          <p:cNvSpPr txBox="1"/>
          <p:nvPr/>
        </p:nvSpPr>
        <p:spPr>
          <a:xfrm>
            <a:off x="8173844" y="1172516"/>
            <a:ext cx="4018156" cy="4801314"/>
          </a:xfrm>
          <a:prstGeom prst="rect">
            <a:avLst/>
          </a:prstGeom>
          <a:noFill/>
        </p:spPr>
        <p:txBody>
          <a:bodyPr wrap="square" rtlCol="0">
            <a:spAutoFit/>
          </a:bodyPr>
          <a:lstStyle/>
          <a:p>
            <a:r>
              <a:rPr lang="en-US" b="1" u="sng" dirty="0">
                <a:solidFill>
                  <a:srgbClr val="000000"/>
                </a:solidFill>
              </a:rPr>
              <a:t>Typical properties of transient:</a:t>
            </a:r>
          </a:p>
          <a:p>
            <a:r>
              <a:rPr lang="en-US" dirty="0">
                <a:solidFill>
                  <a:srgbClr val="000000"/>
                </a:solidFill>
              </a:rPr>
              <a:t>- Depleted Core (low B, n)</a:t>
            </a:r>
          </a:p>
          <a:p>
            <a:r>
              <a:rPr lang="en-US" dirty="0">
                <a:solidFill>
                  <a:srgbClr val="000000"/>
                </a:solidFill>
              </a:rPr>
              <a:t>- Mature HFA (</a:t>
            </a:r>
            <a:r>
              <a:rPr lang="el-GR" dirty="0">
                <a:solidFill>
                  <a:srgbClr val="000000"/>
                </a:solidFill>
              </a:rPr>
              <a:t>ΔΒ</a:t>
            </a:r>
            <a:r>
              <a:rPr lang="en-US" dirty="0">
                <a:solidFill>
                  <a:srgbClr val="000000"/>
                </a:solidFill>
              </a:rPr>
              <a:t>/B</a:t>
            </a:r>
            <a:r>
              <a:rPr lang="el-GR" dirty="0">
                <a:solidFill>
                  <a:srgbClr val="000000"/>
                </a:solidFill>
              </a:rPr>
              <a:t>0</a:t>
            </a:r>
            <a:r>
              <a:rPr lang="en-US" dirty="0">
                <a:solidFill>
                  <a:srgbClr val="000000"/>
                </a:solidFill>
              </a:rPr>
              <a:t> ~ 1-4)</a:t>
            </a:r>
          </a:p>
          <a:p>
            <a:r>
              <a:rPr lang="en-US" dirty="0">
                <a:solidFill>
                  <a:srgbClr val="000000"/>
                </a:solidFill>
              </a:rPr>
              <a:t>- SW beam disrupted</a:t>
            </a:r>
          </a:p>
          <a:p>
            <a:r>
              <a:rPr lang="en-US" dirty="0">
                <a:solidFill>
                  <a:srgbClr val="000000"/>
                </a:solidFill>
              </a:rPr>
              <a:t>- Strong density and magnetic field compressive boundaries</a:t>
            </a:r>
          </a:p>
          <a:p>
            <a:r>
              <a:rPr lang="en-US" dirty="0">
                <a:solidFill>
                  <a:srgbClr val="000000"/>
                </a:solidFill>
              </a:rPr>
              <a:t>- Formation of a </a:t>
            </a:r>
            <a:r>
              <a:rPr lang="en-US" dirty="0" err="1">
                <a:solidFill>
                  <a:srgbClr val="000000"/>
                </a:solidFill>
              </a:rPr>
              <a:t>Qperp</a:t>
            </a:r>
            <a:r>
              <a:rPr lang="en-US" dirty="0">
                <a:solidFill>
                  <a:srgbClr val="000000"/>
                </a:solidFill>
              </a:rPr>
              <a:t> “shock”</a:t>
            </a:r>
          </a:p>
          <a:p>
            <a:r>
              <a:rPr lang="en-US" dirty="0">
                <a:solidFill>
                  <a:srgbClr val="000000"/>
                </a:solidFill>
              </a:rPr>
              <a:t>- Flow anomaly (velocity decreasing)</a:t>
            </a:r>
          </a:p>
          <a:p>
            <a:r>
              <a:rPr lang="en-US" dirty="0">
                <a:solidFill>
                  <a:srgbClr val="000000"/>
                </a:solidFill>
              </a:rPr>
              <a:t> </a:t>
            </a:r>
          </a:p>
          <a:p>
            <a:endParaRPr lang="en-US" dirty="0">
              <a:solidFill>
                <a:srgbClr val="000000"/>
              </a:solidFill>
            </a:endParaRPr>
          </a:p>
          <a:p>
            <a:r>
              <a:rPr lang="en-US" b="1" u="sng" dirty="0">
                <a:solidFill>
                  <a:srgbClr val="000000"/>
                </a:solidFill>
              </a:rPr>
              <a:t>Unique property</a:t>
            </a:r>
          </a:p>
          <a:p>
            <a:endParaRPr lang="en-US" dirty="0">
              <a:solidFill>
                <a:srgbClr val="000000"/>
              </a:solidFill>
            </a:endParaRPr>
          </a:p>
          <a:p>
            <a:r>
              <a:rPr lang="en-US" dirty="0">
                <a:solidFill>
                  <a:srgbClr val="000000"/>
                </a:solidFill>
              </a:rPr>
              <a:t>&gt;</a:t>
            </a:r>
            <a:r>
              <a:rPr lang="en-US" b="1" dirty="0">
                <a:solidFill>
                  <a:srgbClr val="000000"/>
                </a:solidFill>
              </a:rPr>
              <a:t>500 keV electrons throughout the core and shock region</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
        <p:nvSpPr>
          <p:cNvPr id="12" name="Arc 11">
            <a:extLst>
              <a:ext uri="{FF2B5EF4-FFF2-40B4-BE49-F238E27FC236}">
                <a16:creationId xmlns:a16="http://schemas.microsoft.com/office/drawing/2014/main" id="{B151B1FC-FFD2-DD3C-FDA2-9F9C623F74F9}"/>
              </a:ext>
            </a:extLst>
          </p:cNvPr>
          <p:cNvSpPr/>
          <p:nvPr/>
        </p:nvSpPr>
        <p:spPr>
          <a:xfrm flipH="1">
            <a:off x="9862603" y="5645333"/>
            <a:ext cx="1274254" cy="711924"/>
          </a:xfrm>
          <a:prstGeom prst="arc">
            <a:avLst>
              <a:gd name="adj1" fmla="val 16210948"/>
              <a:gd name="adj2" fmla="val 5416960"/>
            </a:avLst>
          </a:prstGeom>
          <a:ln w="19050">
            <a:solidFill>
              <a:srgbClr val="00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pic>
        <p:nvPicPr>
          <p:cNvPr id="13" name="Picture 12">
            <a:extLst>
              <a:ext uri="{FF2B5EF4-FFF2-40B4-BE49-F238E27FC236}">
                <a16:creationId xmlns:a16="http://schemas.microsoft.com/office/drawing/2014/main" id="{81F601D4-3FDD-E9EB-D37A-513B630D088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6144" y="5816459"/>
            <a:ext cx="512917" cy="348007"/>
          </a:xfrm>
          <a:prstGeom prst="rect">
            <a:avLst/>
          </a:prstGeom>
        </p:spPr>
      </p:pic>
      <p:pic>
        <p:nvPicPr>
          <p:cNvPr id="14" name="Picture 4" descr="ÎÏÎ¿ÏÎ­Î»ÎµÏÎ¼Î± ÎµÎ¹ÎºÏÎ½Î±Ï Î³Î¹Î± circle half black">
            <a:extLst>
              <a:ext uri="{FF2B5EF4-FFF2-40B4-BE49-F238E27FC236}">
                <a16:creationId xmlns:a16="http://schemas.microsoft.com/office/drawing/2014/main" id="{71E0FD8F-6C6B-AE13-D0FE-8DB97A9E45D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0305775" y="5880179"/>
            <a:ext cx="229087" cy="22908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8C9C645-8CEF-DCE2-3CD7-E81B040150FE}"/>
              </a:ext>
            </a:extLst>
          </p:cNvPr>
          <p:cNvSpPr txBox="1"/>
          <p:nvPr/>
        </p:nvSpPr>
        <p:spPr>
          <a:xfrm>
            <a:off x="9165416" y="5700203"/>
            <a:ext cx="1305165" cy="246221"/>
          </a:xfrm>
          <a:prstGeom prst="rect">
            <a:avLst/>
          </a:prstGeom>
          <a:noFill/>
        </p:spPr>
        <p:txBody>
          <a:bodyPr wrap="none" rtlCol="0">
            <a:spAutoFit/>
          </a:bodyPr>
          <a:lstStyle/>
          <a:p>
            <a:r>
              <a:rPr lang="en-US" sz="1000" dirty="0">
                <a:solidFill>
                  <a:srgbClr val="000000"/>
                </a:solidFill>
              </a:rPr>
              <a:t>Foreshock transient</a:t>
            </a:r>
          </a:p>
        </p:txBody>
      </p:sp>
      <p:sp>
        <p:nvSpPr>
          <p:cNvPr id="17" name="Rectangle 16">
            <a:extLst>
              <a:ext uri="{FF2B5EF4-FFF2-40B4-BE49-F238E27FC236}">
                <a16:creationId xmlns:a16="http://schemas.microsoft.com/office/drawing/2014/main" id="{499322BF-1F46-9C62-4F17-FE52C044ACED}"/>
              </a:ext>
            </a:extLst>
          </p:cNvPr>
          <p:cNvSpPr/>
          <p:nvPr/>
        </p:nvSpPr>
        <p:spPr>
          <a:xfrm>
            <a:off x="9173651" y="5554968"/>
            <a:ext cx="2075596" cy="918545"/>
          </a:xfrm>
          <a:prstGeom prst="rect">
            <a:avLst/>
          </a:prstGeom>
          <a:no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139F530-451D-9DE1-2E58-69CA748269AF}"/>
              </a:ext>
            </a:extLst>
          </p:cNvPr>
          <p:cNvSpPr txBox="1"/>
          <p:nvPr/>
        </p:nvSpPr>
        <p:spPr>
          <a:xfrm>
            <a:off x="10375520" y="6158989"/>
            <a:ext cx="6161566" cy="246221"/>
          </a:xfrm>
          <a:prstGeom prst="rect">
            <a:avLst/>
          </a:prstGeom>
          <a:noFill/>
        </p:spPr>
        <p:txBody>
          <a:bodyPr wrap="square">
            <a:spAutoFit/>
          </a:bodyPr>
          <a:lstStyle/>
          <a:p>
            <a:r>
              <a:rPr lang="en-US" sz="1000" dirty="0">
                <a:solidFill>
                  <a:srgbClr val="000000"/>
                </a:solidFill>
              </a:rPr>
              <a:t>Bow shock</a:t>
            </a:r>
          </a:p>
        </p:txBody>
      </p:sp>
      <p:pic>
        <p:nvPicPr>
          <p:cNvPr id="9" name="Picture 8">
            <a:extLst>
              <a:ext uri="{FF2B5EF4-FFF2-40B4-BE49-F238E27FC236}">
                <a16:creationId xmlns:a16="http://schemas.microsoft.com/office/drawing/2014/main" id="{F7813E22-EDE3-C16A-95E1-F73582BD8A2B}"/>
              </a:ext>
            </a:extLst>
          </p:cNvPr>
          <p:cNvPicPr>
            <a:picLocks noChangeAspect="1"/>
          </p:cNvPicPr>
          <p:nvPr/>
        </p:nvPicPr>
        <p:blipFill>
          <a:blip r:embed="rId5"/>
          <a:stretch>
            <a:fillRect/>
          </a:stretch>
        </p:blipFill>
        <p:spPr>
          <a:xfrm>
            <a:off x="3619872" y="2443089"/>
            <a:ext cx="4337138" cy="2400759"/>
          </a:xfrm>
          <a:prstGeom prst="rect">
            <a:avLst/>
          </a:prstGeom>
        </p:spPr>
      </p:pic>
      <p:cxnSp>
        <p:nvCxnSpPr>
          <p:cNvPr id="5" name="Straight Arrow Connector 4">
            <a:extLst>
              <a:ext uri="{FF2B5EF4-FFF2-40B4-BE49-F238E27FC236}">
                <a16:creationId xmlns:a16="http://schemas.microsoft.com/office/drawing/2014/main" id="{AE927E81-64CF-0FCA-5A30-CB7D51C5CEA9}"/>
              </a:ext>
            </a:extLst>
          </p:cNvPr>
          <p:cNvCxnSpPr>
            <a:cxnSpLocks/>
          </p:cNvCxnSpPr>
          <p:nvPr/>
        </p:nvCxnSpPr>
        <p:spPr>
          <a:xfrm>
            <a:off x="6044594" y="2756332"/>
            <a:ext cx="170855" cy="208351"/>
          </a:xfrm>
          <a:prstGeom prst="straightConnector1">
            <a:avLst/>
          </a:prstGeom>
          <a:ln>
            <a:solidFill>
              <a:srgbClr val="FF3B3B"/>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D99BC53-6922-843A-ECA3-F2383B3BE14F}"/>
              </a:ext>
            </a:extLst>
          </p:cNvPr>
          <p:cNvSpPr txBox="1"/>
          <p:nvPr/>
        </p:nvSpPr>
        <p:spPr>
          <a:xfrm>
            <a:off x="3980127" y="2088543"/>
            <a:ext cx="4121641" cy="369332"/>
          </a:xfrm>
          <a:prstGeom prst="rect">
            <a:avLst/>
          </a:prstGeom>
          <a:noFill/>
        </p:spPr>
        <p:txBody>
          <a:bodyPr wrap="none" rtlCol="0">
            <a:spAutoFit/>
          </a:bodyPr>
          <a:lstStyle/>
          <a:p>
            <a:r>
              <a:rPr lang="en-US" u="sng" dirty="0">
                <a:solidFill>
                  <a:schemeClr val="tx1">
                    <a:lumMod val="50000"/>
                  </a:schemeClr>
                </a:solidFill>
              </a:rPr>
              <a:t>New plot, much easier to understand!</a:t>
            </a:r>
          </a:p>
        </p:txBody>
      </p:sp>
      <p:sp>
        <p:nvSpPr>
          <p:cNvPr id="22" name="TextBox 21">
            <a:extLst>
              <a:ext uri="{FF2B5EF4-FFF2-40B4-BE49-F238E27FC236}">
                <a16:creationId xmlns:a16="http://schemas.microsoft.com/office/drawing/2014/main" id="{C2FCFC67-6B65-7D02-8DFA-73A863729BD2}"/>
              </a:ext>
            </a:extLst>
          </p:cNvPr>
          <p:cNvSpPr txBox="1"/>
          <p:nvPr/>
        </p:nvSpPr>
        <p:spPr>
          <a:xfrm>
            <a:off x="4006373" y="5042934"/>
            <a:ext cx="4167471" cy="1323439"/>
          </a:xfrm>
          <a:prstGeom prst="rect">
            <a:avLst/>
          </a:prstGeom>
          <a:noFill/>
        </p:spPr>
        <p:txBody>
          <a:bodyPr wrap="square" rtlCol="0">
            <a:spAutoFit/>
          </a:bodyPr>
          <a:lstStyle/>
          <a:p>
            <a:pPr algn="ctr"/>
            <a:r>
              <a:rPr lang="en-US" sz="1600" b="1" u="sng" dirty="0">
                <a:solidFill>
                  <a:schemeClr val="tx1">
                    <a:lumMod val="50000"/>
                  </a:schemeClr>
                </a:solidFill>
              </a:rPr>
              <a:t>With respect to upstream conditions (SW/FS):</a:t>
            </a:r>
          </a:p>
          <a:p>
            <a:pPr algn="just"/>
            <a:endParaRPr lang="en-US" sz="1600" dirty="0">
              <a:solidFill>
                <a:schemeClr val="tx1">
                  <a:lumMod val="50000"/>
                </a:schemeClr>
              </a:solidFill>
            </a:endParaRPr>
          </a:p>
          <a:p>
            <a:pPr marL="285750" indent="-285750" algn="just">
              <a:buFont typeface="Arial" panose="020B0604020202020204" pitchFamily="34" charset="0"/>
              <a:buChar char="•"/>
            </a:pPr>
            <a:r>
              <a:rPr lang="en-US" sz="1600" dirty="0">
                <a:solidFill>
                  <a:schemeClr val="tx1">
                    <a:lumMod val="50000"/>
                  </a:schemeClr>
                </a:solidFill>
              </a:rPr>
              <a:t>Electron fluxes (&gt;50 keV) up to x6</a:t>
            </a:r>
          </a:p>
          <a:p>
            <a:pPr marL="285750" indent="-285750" algn="just">
              <a:buFont typeface="Arial" panose="020B0604020202020204" pitchFamily="34" charset="0"/>
              <a:buChar char="•"/>
            </a:pPr>
            <a:r>
              <a:rPr lang="en-US" sz="1600" dirty="0">
                <a:solidFill>
                  <a:schemeClr val="tx1">
                    <a:lumMod val="50000"/>
                  </a:schemeClr>
                </a:solidFill>
              </a:rPr>
              <a:t>Ion fluxes (&gt;50 keV)  up to x15</a:t>
            </a:r>
          </a:p>
        </p:txBody>
      </p:sp>
      <p:sp>
        <p:nvSpPr>
          <p:cNvPr id="23" name="TextBox 22">
            <a:extLst>
              <a:ext uri="{FF2B5EF4-FFF2-40B4-BE49-F238E27FC236}">
                <a16:creationId xmlns:a16="http://schemas.microsoft.com/office/drawing/2014/main" id="{E7472C34-7856-C37A-F399-8FAF2AE11F1B}"/>
              </a:ext>
            </a:extLst>
          </p:cNvPr>
          <p:cNvSpPr txBox="1"/>
          <p:nvPr/>
        </p:nvSpPr>
        <p:spPr>
          <a:xfrm>
            <a:off x="4429076" y="2523807"/>
            <a:ext cx="1661032" cy="292388"/>
          </a:xfrm>
          <a:prstGeom prst="rect">
            <a:avLst/>
          </a:prstGeom>
          <a:noFill/>
        </p:spPr>
        <p:txBody>
          <a:bodyPr wrap="none" rtlCol="0">
            <a:spAutoFit/>
          </a:bodyPr>
          <a:lstStyle/>
          <a:p>
            <a:r>
              <a:rPr lang="en-US" sz="1300" dirty="0">
                <a:solidFill>
                  <a:srgbClr val="000000"/>
                </a:solidFill>
              </a:rPr>
              <a:t>Compressive edges</a:t>
            </a:r>
          </a:p>
        </p:txBody>
      </p:sp>
      <p:cxnSp>
        <p:nvCxnSpPr>
          <p:cNvPr id="28" name="Straight Arrow Connector 27">
            <a:extLst>
              <a:ext uri="{FF2B5EF4-FFF2-40B4-BE49-F238E27FC236}">
                <a16:creationId xmlns:a16="http://schemas.microsoft.com/office/drawing/2014/main" id="{EA30051D-050D-DAFD-CA9A-8896E0F8B147}"/>
              </a:ext>
            </a:extLst>
          </p:cNvPr>
          <p:cNvCxnSpPr>
            <a:cxnSpLocks/>
          </p:cNvCxnSpPr>
          <p:nvPr/>
        </p:nvCxnSpPr>
        <p:spPr>
          <a:xfrm flipH="1">
            <a:off x="5114997" y="2816195"/>
            <a:ext cx="144595" cy="189975"/>
          </a:xfrm>
          <a:prstGeom prst="straightConnector1">
            <a:avLst/>
          </a:prstGeom>
          <a:ln>
            <a:solidFill>
              <a:srgbClr val="FF3B3B"/>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18FD095-7C2E-7D5B-84B9-26769E65A689}"/>
              </a:ext>
            </a:extLst>
          </p:cNvPr>
          <p:cNvCxnSpPr>
            <a:cxnSpLocks/>
          </p:cNvCxnSpPr>
          <p:nvPr/>
        </p:nvCxnSpPr>
        <p:spPr>
          <a:xfrm flipH="1" flipV="1">
            <a:off x="5788441" y="3429000"/>
            <a:ext cx="828669" cy="464318"/>
          </a:xfrm>
          <a:prstGeom prst="straightConnector1">
            <a:avLst/>
          </a:prstGeom>
          <a:ln>
            <a:solidFill>
              <a:srgbClr val="FF3B3B"/>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5177B7F-F084-1712-8317-F292A9B80C88}"/>
              </a:ext>
            </a:extLst>
          </p:cNvPr>
          <p:cNvSpPr txBox="1"/>
          <p:nvPr/>
        </p:nvSpPr>
        <p:spPr>
          <a:xfrm>
            <a:off x="6617110" y="3747124"/>
            <a:ext cx="1254126" cy="292388"/>
          </a:xfrm>
          <a:prstGeom prst="rect">
            <a:avLst/>
          </a:prstGeom>
          <a:noFill/>
        </p:spPr>
        <p:txBody>
          <a:bodyPr wrap="none" rtlCol="0">
            <a:spAutoFit/>
          </a:bodyPr>
          <a:lstStyle/>
          <a:p>
            <a:r>
              <a:rPr lang="en-US" sz="1300" dirty="0">
                <a:solidFill>
                  <a:srgbClr val="000000"/>
                </a:solidFill>
              </a:rPr>
              <a:t>Core &amp; Waves</a:t>
            </a:r>
          </a:p>
        </p:txBody>
      </p:sp>
      <p:sp>
        <p:nvSpPr>
          <p:cNvPr id="20" name="Rectangle 19">
            <a:extLst>
              <a:ext uri="{FF2B5EF4-FFF2-40B4-BE49-F238E27FC236}">
                <a16:creationId xmlns:a16="http://schemas.microsoft.com/office/drawing/2014/main" id="{B65B7EE2-6786-BD9B-AC71-6BC65CD178CF}"/>
              </a:ext>
            </a:extLst>
          </p:cNvPr>
          <p:cNvSpPr/>
          <p:nvPr/>
        </p:nvSpPr>
        <p:spPr>
          <a:xfrm>
            <a:off x="4147830" y="2509745"/>
            <a:ext cx="198178" cy="1152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C01996C-9B67-F11A-A8CC-BF5BE8CFBE8B}"/>
              </a:ext>
            </a:extLst>
          </p:cNvPr>
          <p:cNvSpPr txBox="1"/>
          <p:nvPr/>
        </p:nvSpPr>
        <p:spPr>
          <a:xfrm>
            <a:off x="6988212" y="2553276"/>
            <a:ext cx="901209" cy="338554"/>
          </a:xfrm>
          <a:prstGeom prst="rect">
            <a:avLst/>
          </a:prstGeom>
          <a:ln>
            <a:solidFill>
              <a:srgbClr val="FFC000"/>
            </a:solidFill>
          </a:ln>
        </p:spPr>
        <p:style>
          <a:lnRef idx="2">
            <a:schemeClr val="accent5"/>
          </a:lnRef>
          <a:fillRef idx="1">
            <a:schemeClr val="lt1"/>
          </a:fillRef>
          <a:effectRef idx="0">
            <a:schemeClr val="accent5"/>
          </a:effectRef>
          <a:fontRef idx="minor">
            <a:schemeClr val="dk1"/>
          </a:fontRef>
        </p:style>
        <p:txBody>
          <a:bodyPr wrap="none" rtlCol="0">
            <a:spAutoFit/>
          </a:bodyPr>
          <a:lstStyle/>
          <a:p>
            <a:pPr algn="ctr"/>
            <a:r>
              <a:rPr lang="en-US" sz="800" dirty="0">
                <a:solidFill>
                  <a:srgbClr val="000000"/>
                </a:solidFill>
              </a:rPr>
              <a:t>Made for </a:t>
            </a:r>
          </a:p>
          <a:p>
            <a:pPr algn="ctr"/>
            <a:r>
              <a:rPr lang="en-US" sz="800" dirty="0">
                <a:solidFill>
                  <a:srgbClr val="000000"/>
                </a:solidFill>
              </a:rPr>
              <a:t>PO yellow book</a:t>
            </a:r>
          </a:p>
        </p:txBody>
      </p:sp>
      <p:sp>
        <p:nvSpPr>
          <p:cNvPr id="2" name="TextBox 1">
            <a:extLst>
              <a:ext uri="{FF2B5EF4-FFF2-40B4-BE49-F238E27FC236}">
                <a16:creationId xmlns:a16="http://schemas.microsoft.com/office/drawing/2014/main" id="{536B7A7A-1074-2358-8FDE-FCD65762B29D}"/>
              </a:ext>
            </a:extLst>
          </p:cNvPr>
          <p:cNvSpPr txBox="1"/>
          <p:nvPr/>
        </p:nvSpPr>
        <p:spPr>
          <a:xfrm>
            <a:off x="0" y="6408949"/>
            <a:ext cx="1664238" cy="230832"/>
          </a:xfrm>
          <a:prstGeom prst="rect">
            <a:avLst/>
          </a:prstGeom>
          <a:noFill/>
        </p:spPr>
        <p:txBody>
          <a:bodyPr wrap="none" rtlCol="0">
            <a:spAutoFit/>
          </a:bodyPr>
          <a:lstStyle/>
          <a:p>
            <a:r>
              <a:rPr lang="en-US" sz="900" dirty="0">
                <a:solidFill>
                  <a:srgbClr val="000000"/>
                </a:solidFill>
              </a:rPr>
              <a:t>Raptis et al.2025 | </a:t>
            </a:r>
            <a:r>
              <a:rPr lang="en-US" sz="900" dirty="0" err="1">
                <a:solidFill>
                  <a:srgbClr val="000000"/>
                </a:solidFill>
              </a:rPr>
              <a:t>NatComm</a:t>
            </a:r>
            <a:endParaRPr lang="en-US" sz="900" dirty="0">
              <a:solidFill>
                <a:srgbClr val="000000"/>
              </a:solidFill>
            </a:endParaRPr>
          </a:p>
        </p:txBody>
      </p:sp>
      <p:pic>
        <p:nvPicPr>
          <p:cNvPr id="10" name="Picture 9">
            <a:extLst>
              <a:ext uri="{FF2B5EF4-FFF2-40B4-BE49-F238E27FC236}">
                <a16:creationId xmlns:a16="http://schemas.microsoft.com/office/drawing/2014/main" id="{624085D5-1BD2-0C1C-8011-3770D4E4A70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5008" y="739906"/>
            <a:ext cx="3404420" cy="5665304"/>
          </a:xfrm>
          <a:prstGeom prst="rect">
            <a:avLst/>
          </a:prstGeom>
        </p:spPr>
      </p:pic>
    </p:spTree>
    <p:extLst>
      <p:ext uri="{BB962C8B-B14F-4D97-AF65-F5344CB8AC3E}">
        <p14:creationId xmlns:p14="http://schemas.microsoft.com/office/powerpoint/2010/main" val="126516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9" presetClass="emph" presetSubtype="0" nodeType="withEffect">
                                  <p:stCondLst>
                                    <p:cond delay="0"/>
                                  </p:stCondLst>
                                  <p:childTnLst>
                                    <p:set>
                                      <p:cBhvr>
                                        <p:cTn id="26" dur="indefinite"/>
                                        <p:tgtEl>
                                          <p:spTgt spid="10"/>
                                        </p:tgtEl>
                                        <p:attrNameLst>
                                          <p:attrName>style.opacity</p:attrName>
                                        </p:attrNameLst>
                                      </p:cBhvr>
                                      <p:to>
                                        <p:strVal val="0.25"/>
                                      </p:to>
                                    </p:set>
                                    <p:animEffect filter="image" prLst="opacity: 0.25">
                                      <p:cBhvr rctx="IE">
                                        <p:cTn id="27"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18" grpId="0"/>
      <p:bldP spid="20"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B8963-DC4E-3D4F-FEE4-2A6B8BA1A865}"/>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B9F1ECB-5866-7BA0-6266-1601CC818A7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3763" y="22982"/>
            <a:ext cx="11044475" cy="6574536"/>
          </a:xfrm>
          <a:prstGeom prst="rect">
            <a:avLst/>
          </a:prstGeom>
        </p:spPr>
      </p:pic>
      <p:sp>
        <p:nvSpPr>
          <p:cNvPr id="3" name="Title 2">
            <a:extLst>
              <a:ext uri="{FF2B5EF4-FFF2-40B4-BE49-F238E27FC236}">
                <a16:creationId xmlns:a16="http://schemas.microsoft.com/office/drawing/2014/main" id="{FB4B1F1C-EDB0-A6C3-9B46-F0923DABC369}"/>
              </a:ext>
            </a:extLst>
          </p:cNvPr>
          <p:cNvSpPr>
            <a:spLocks noGrp="1"/>
          </p:cNvSpPr>
          <p:nvPr>
            <p:ph type="title"/>
          </p:nvPr>
        </p:nvSpPr>
        <p:spPr>
          <a:xfrm>
            <a:off x="575400" y="0"/>
            <a:ext cx="11041200" cy="742924"/>
          </a:xfrm>
        </p:spPr>
        <p:txBody>
          <a:bodyPr/>
          <a:lstStyle/>
          <a:p>
            <a:pPr algn="ctr"/>
            <a:r>
              <a:rPr lang="en-US" dirty="0"/>
              <a:t>But let’s ask one more question</a:t>
            </a:r>
          </a:p>
        </p:txBody>
      </p:sp>
      <p:sp>
        <p:nvSpPr>
          <p:cNvPr id="16" name="TextBox 15">
            <a:extLst>
              <a:ext uri="{FF2B5EF4-FFF2-40B4-BE49-F238E27FC236}">
                <a16:creationId xmlns:a16="http://schemas.microsoft.com/office/drawing/2014/main" id="{2434B479-333B-6273-C845-E68FC7DD1F16}"/>
              </a:ext>
            </a:extLst>
          </p:cNvPr>
          <p:cNvSpPr txBox="1"/>
          <p:nvPr/>
        </p:nvSpPr>
        <p:spPr>
          <a:xfrm>
            <a:off x="1681975" y="1223159"/>
            <a:ext cx="8828059" cy="369332"/>
          </a:xfrm>
          <a:prstGeom prst="rect">
            <a:avLst/>
          </a:prstGeom>
          <a:noFill/>
        </p:spPr>
        <p:txBody>
          <a:bodyPr wrap="none" rtlCol="0">
            <a:spAutoFit/>
          </a:bodyPr>
          <a:lstStyle/>
          <a:p>
            <a:pPr algn="ctr"/>
            <a:r>
              <a:rPr lang="en-US" dirty="0">
                <a:solidFill>
                  <a:srgbClr val="000000"/>
                </a:solidFill>
              </a:rPr>
              <a:t>What do we expect to see when transients cross the bow shock and go downstream?</a:t>
            </a:r>
          </a:p>
        </p:txBody>
      </p:sp>
      <p:sp>
        <p:nvSpPr>
          <p:cNvPr id="4" name="TextBox 3">
            <a:extLst>
              <a:ext uri="{FF2B5EF4-FFF2-40B4-BE49-F238E27FC236}">
                <a16:creationId xmlns:a16="http://schemas.microsoft.com/office/drawing/2014/main" id="{31E2C27D-68DA-A0D3-CE8F-C4062EEEDC72}"/>
              </a:ext>
            </a:extLst>
          </p:cNvPr>
          <p:cNvSpPr txBox="1"/>
          <p:nvPr/>
        </p:nvSpPr>
        <p:spPr>
          <a:xfrm>
            <a:off x="0" y="6404754"/>
            <a:ext cx="1569660" cy="246221"/>
          </a:xfrm>
          <a:prstGeom prst="rect">
            <a:avLst/>
          </a:prstGeom>
          <a:noFill/>
        </p:spPr>
        <p:txBody>
          <a:bodyPr wrap="none" rtlCol="0">
            <a:spAutoFit/>
          </a:bodyPr>
          <a:lstStyle/>
          <a:p>
            <a:r>
              <a:rPr lang="en-US" sz="1000" dirty="0">
                <a:solidFill>
                  <a:srgbClr val="000000"/>
                </a:solidFill>
              </a:rPr>
              <a:t>Sketch by Florian Koller</a:t>
            </a:r>
          </a:p>
        </p:txBody>
      </p:sp>
      <p:sp>
        <p:nvSpPr>
          <p:cNvPr id="5" name="TextBox 4">
            <a:extLst>
              <a:ext uri="{FF2B5EF4-FFF2-40B4-BE49-F238E27FC236}">
                <a16:creationId xmlns:a16="http://schemas.microsoft.com/office/drawing/2014/main" id="{0460B603-7243-E523-16D0-C5C62F2DABA4}"/>
              </a:ext>
            </a:extLst>
          </p:cNvPr>
          <p:cNvSpPr txBox="1"/>
          <p:nvPr/>
        </p:nvSpPr>
        <p:spPr>
          <a:xfrm>
            <a:off x="5593659" y="3543900"/>
            <a:ext cx="1210588" cy="369332"/>
          </a:xfrm>
          <a:prstGeom prst="rect">
            <a:avLst/>
          </a:prstGeom>
          <a:noFill/>
        </p:spPr>
        <p:txBody>
          <a:bodyPr wrap="none" rtlCol="0">
            <a:spAutoFit/>
          </a:bodyPr>
          <a:lstStyle/>
          <a:p>
            <a:r>
              <a:rPr lang="en-US" b="1" dirty="0">
                <a:solidFill>
                  <a:srgbClr val="000000"/>
                </a:solidFill>
              </a:rPr>
              <a:t>Transient</a:t>
            </a:r>
          </a:p>
        </p:txBody>
      </p:sp>
    </p:spTree>
    <p:extLst>
      <p:ext uri="{BB962C8B-B14F-4D97-AF65-F5344CB8AC3E}">
        <p14:creationId xmlns:p14="http://schemas.microsoft.com/office/powerpoint/2010/main" val="2289921083"/>
      </p:ext>
    </p:extLst>
  </p:cSld>
  <p:clrMapOvr>
    <a:masterClrMapping/>
  </p:clrMapOvr>
</p:sld>
</file>

<file path=ppt/theme/theme1.xml><?xml version="1.0" encoding="utf-8"?>
<a:theme xmlns:a="http://schemas.openxmlformats.org/drawingml/2006/main" name="KU Leuven">
  <a:themeElements>
    <a:clrScheme name="Custom 14">
      <a:dk1>
        <a:srgbClr val="2F4D5D"/>
      </a:dk1>
      <a:lt1>
        <a:srgbClr val="FFFFFF"/>
      </a:lt1>
      <a:dk2>
        <a:srgbClr val="1D8DB0"/>
      </a:dk2>
      <a:lt2>
        <a:srgbClr val="DCE7F0"/>
      </a:lt2>
      <a:accent1>
        <a:srgbClr val="1D8DB0"/>
      </a:accent1>
      <a:accent2>
        <a:srgbClr val="2F4D5D"/>
      </a:accent2>
      <a:accent3>
        <a:srgbClr val="52BDEC"/>
      </a:accent3>
      <a:accent4>
        <a:srgbClr val="466E87"/>
      </a:accent4>
      <a:accent5>
        <a:srgbClr val="E7B037"/>
      </a:accent5>
      <a:accent6>
        <a:srgbClr val="D4D842"/>
      </a:accent6>
      <a:hlink>
        <a:srgbClr val="466E87"/>
      </a:hlink>
      <a:folHlink>
        <a:srgbClr val="1D8DB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U Leuven">
  <a:themeElements>
    <a:clrScheme name="Custom 14">
      <a:dk1>
        <a:srgbClr val="2F4D5D"/>
      </a:dk1>
      <a:lt1>
        <a:srgbClr val="FFFFFF"/>
      </a:lt1>
      <a:dk2>
        <a:srgbClr val="1D8DB0"/>
      </a:dk2>
      <a:lt2>
        <a:srgbClr val="DCE7F0"/>
      </a:lt2>
      <a:accent1>
        <a:srgbClr val="1D8DB0"/>
      </a:accent1>
      <a:accent2>
        <a:srgbClr val="2F4D5D"/>
      </a:accent2>
      <a:accent3>
        <a:srgbClr val="52BDEC"/>
      </a:accent3>
      <a:accent4>
        <a:srgbClr val="466E87"/>
      </a:accent4>
      <a:accent5>
        <a:srgbClr val="E7B037"/>
      </a:accent5>
      <a:accent6>
        <a:srgbClr val="D4D842"/>
      </a:accent6>
      <a:hlink>
        <a:srgbClr val="466E87"/>
      </a:hlink>
      <a:folHlink>
        <a:srgbClr val="1D8DB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F2B428C8B21A141B5825E5B86F557DB" ma:contentTypeVersion="15" ma:contentTypeDescription="Skapa ett nytt dokument." ma:contentTypeScope="" ma:versionID="975073b9cecf71b6bc8c14a7c33e31db">
  <xsd:schema xmlns:xsd="http://www.w3.org/2001/XMLSchema" xmlns:xs="http://www.w3.org/2001/XMLSchema" xmlns:p="http://schemas.microsoft.com/office/2006/metadata/properties" xmlns:ns3="977cb6ed-b1a4-473b-8ba2-0f8e0a4901ff" xmlns:ns4="6707e3d7-8225-4321-a0ab-c333d198a7fc" targetNamespace="http://schemas.microsoft.com/office/2006/metadata/properties" ma:root="true" ma:fieldsID="0cdfbe7b44d734305c4ef3f71cda5902" ns3:_="" ns4:_="">
    <xsd:import namespace="977cb6ed-b1a4-473b-8ba2-0f8e0a4901ff"/>
    <xsd:import namespace="6707e3d7-8225-4321-a0ab-c333d198a7f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7cb6ed-b1a4-473b-8ba2-0f8e0a4901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07e3d7-8225-4321-a0ab-c333d198a7fc" elementFormDefault="qualified">
    <xsd:import namespace="http://schemas.microsoft.com/office/2006/documentManagement/types"/>
    <xsd:import namespace="http://schemas.microsoft.com/office/infopath/2007/PartnerControls"/>
    <xsd:element name="SharedWithUsers" ma:index="1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at med information" ma:internalName="SharedWithDetails" ma:readOnly="true">
      <xsd:simpleType>
        <xsd:restriction base="dms:Note">
          <xsd:maxLength value="255"/>
        </xsd:restriction>
      </xsd:simpleType>
    </xsd:element>
    <xsd:element name="SharingHintHash" ma:index="20"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8B54EE-C366-449D-9972-DF83693BEC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7cb6ed-b1a4-473b-8ba2-0f8e0a4901ff"/>
    <ds:schemaRef ds:uri="6707e3d7-8225-4321-a0ab-c333d198a7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B3048F-AB18-4F93-A27A-DBB845175962}">
  <ds:schemaRefs>
    <ds:schemaRef ds:uri="http://www.w3.org/XML/1998/namespace"/>
    <ds:schemaRef ds:uri="977cb6ed-b1a4-473b-8ba2-0f8e0a4901ff"/>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6707e3d7-8225-4321-a0ab-c333d198a7fc"/>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7ECBB746-F6CA-42D5-AFDD-F49C58B427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KU Leuven</Template>
  <TotalTime>0</TotalTime>
  <Words>1794</Words>
  <Application>Microsoft Macintosh PowerPoint</Application>
  <PresentationFormat>Widescreen</PresentationFormat>
  <Paragraphs>260</Paragraphs>
  <Slides>22</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Arial</vt:lpstr>
      <vt:lpstr>Calibri</vt:lpstr>
      <vt:lpstr>Cambria Math</vt:lpstr>
      <vt:lpstr>Helvetica</vt:lpstr>
      <vt:lpstr>Palatino</vt:lpstr>
      <vt:lpstr>Times New Roman</vt:lpstr>
      <vt:lpstr>Wingdings</vt:lpstr>
      <vt:lpstr>KU Leuven</vt:lpstr>
      <vt:lpstr>1_KU Leuven</vt:lpstr>
      <vt:lpstr>Recent Advancements in Transient Processes and Particle Energization at Collisionless Shocks</vt:lpstr>
      <vt:lpstr>Earth’s Qpar bow shock and foreshock</vt:lpstr>
      <vt:lpstr>What is a Dayside Transient?</vt:lpstr>
      <vt:lpstr>Transients Scaling Across Different Systems</vt:lpstr>
      <vt:lpstr>Foreshock Transients &amp; Electron acceleration</vt:lpstr>
      <vt:lpstr>Mental Picture to Keep in Mind</vt:lpstr>
      <vt:lpstr>Latest Results Transients &amp; Particle Acceleration</vt:lpstr>
      <vt:lpstr>Transients &amp; Relativistic Electrons with MMS </vt:lpstr>
      <vt:lpstr>But let’s ask one more question</vt:lpstr>
      <vt:lpstr>But let’s ask one more question</vt:lpstr>
      <vt:lpstr>Reinforced Shock Acceleration (RSA): From Sun to Earth</vt:lpstr>
      <vt:lpstr>PowerPoint Presentation</vt:lpstr>
      <vt:lpstr>Particle Acceleration: Hillas Criterion and Scales </vt:lpstr>
      <vt:lpstr>Electron Acceleration in other planets</vt:lpstr>
      <vt:lpstr>Juno Observations – Jovian Bow Shock Crossing</vt:lpstr>
      <vt:lpstr>Reinforced Shock Acceleration at Jupiter</vt:lpstr>
      <vt:lpstr>Can we extrapolate to astrophysical shocks?</vt:lpstr>
      <vt:lpstr>Illustration of the process in an arbitrary planet</vt:lpstr>
      <vt:lpstr>Illustration of the process in an arbitrary planet</vt:lpstr>
      <vt:lpstr>Illustration of the process in an arbitrary planet</vt:lpstr>
      <vt:lpstr>Illustration of the process in an arbitrary planet</vt:lpstr>
      <vt:lpstr>Summary &amp; Future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2017-09-13T11:47:32Z</dcterms:created>
  <dcterms:modified xsi:type="dcterms:W3CDTF">2026-06-20T22:24:10Z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0x0101004F2B428C8B21A141B5825E5B86F557DB</vt:lpwstr>
  </property>
</Properties>
</file>