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  <p:sldMasterId id="2147483651" r:id="rId5"/>
  </p:sldMasterIdLst>
  <p:notesMasterIdLst>
    <p:notesMasterId r:id="rId25"/>
  </p:notesMasterIdLst>
  <p:handoutMasterIdLst>
    <p:handoutMasterId r:id="rId26"/>
  </p:handoutMasterIdLst>
  <p:sldIdLst>
    <p:sldId id="365" r:id="rId6"/>
    <p:sldId id="1583" r:id="rId7"/>
    <p:sldId id="1554" r:id="rId8"/>
    <p:sldId id="827" r:id="rId9"/>
    <p:sldId id="257" r:id="rId10"/>
    <p:sldId id="1600" r:id="rId11"/>
    <p:sldId id="1559" r:id="rId12"/>
    <p:sldId id="1599" r:id="rId13"/>
    <p:sldId id="1601" r:id="rId14"/>
    <p:sldId id="1591" r:id="rId15"/>
    <p:sldId id="1593" r:id="rId16"/>
    <p:sldId id="1592" r:id="rId17"/>
    <p:sldId id="1594" r:id="rId18"/>
    <p:sldId id="1595" r:id="rId19"/>
    <p:sldId id="1597" r:id="rId20"/>
    <p:sldId id="1576" r:id="rId21"/>
    <p:sldId id="1552" r:id="rId22"/>
    <p:sldId id="1590" r:id="rId23"/>
    <p:sldId id="1541" r:id="rId2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B4"/>
    <a:srgbClr val="FF0000"/>
    <a:srgbClr val="0005FF"/>
    <a:srgbClr val="FF3B3B"/>
    <a:srgbClr val="000000"/>
    <a:srgbClr val="FFC8B6"/>
    <a:srgbClr val="BFD1B8"/>
    <a:srgbClr val="7F7F7F"/>
    <a:srgbClr val="729EB0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653960-F629-41DD-9591-305275A7A049}" v="194" dt="2023-02-20T13:40:05.16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837" autoAdjust="0"/>
    <p:restoredTop sz="90340" autoAdjust="0"/>
  </p:normalViewPr>
  <p:slideViewPr>
    <p:cSldViewPr snapToGrid="0" snapToObjects="1">
      <p:cViewPr varScale="1">
        <p:scale>
          <a:sx n="111" d="100"/>
          <a:sy n="111" d="100"/>
        </p:scale>
        <p:origin x="1576" y="192"/>
      </p:cViewPr>
      <p:guideLst/>
    </p:cSldViewPr>
  </p:slideViewPr>
  <p:outlineViewPr>
    <p:cViewPr>
      <p:scale>
        <a:sx n="33" d="100"/>
        <a:sy n="33" d="100"/>
      </p:scale>
      <p:origin x="0" y="-36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notesViewPr>
    <p:cSldViewPr snapToGrid="0" snapToObjects="1">
      <p:cViewPr varScale="1">
        <p:scale>
          <a:sx n="126" d="100"/>
          <a:sy n="126" d="100"/>
        </p:scale>
        <p:origin x="4912" y="6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591CCF-F6FD-734B-854A-5BC033593B1E}" type="datetimeFigureOut">
              <a:rPr lang="nl-NL" smtClean="0"/>
              <a:t>01-06-2026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2A6D4-CD3D-5148-8B70-A84796F2013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89163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66214-DB21-4647-B5DA-0D17CA592867}" type="datetimeFigureOut">
              <a:rPr lang="nl-NL" smtClean="0"/>
              <a:t>01-06-2026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4E32A-327F-AF4B-8E1F-209FBF93D26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4046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3978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0B4C92-439E-83D4-A672-1F96F87C89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F3D741-7071-6E34-D67B-022B372040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7383C6-2384-5A6D-3F7C-FB5E53EBD7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F887D6-3D8F-EBE5-88C6-BB91723087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54E32A-327F-AF4B-8E1F-209FBF93D26D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581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168472-0518-8982-70CA-728E8C38F8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D8D858-44EF-6E1E-DB27-F3D4E913B0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2ACB0D-937A-F1DC-93CD-5099525AFB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 minutes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1B93BF-C2D6-AAE4-944C-25CC86C7E9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43852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15958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Mesoscale </a:t>
            </a:r>
            <a:r>
              <a:rPr lang="en-US" dirty="0">
                <a:sym typeface="Wingdings" pitchFamily="2" charset="2"/>
              </a:rPr>
              <a:t> Foreshock ions referring 1000th of kilometers. Relative to solar wind ions they can be still considered fluid scales</a:t>
            </a:r>
          </a:p>
          <a:p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Absolute scale of HFA/FB ~ FTEs reconnection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80074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3F990D-6DA9-0792-1CF5-019B97D3C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E3DCD6-8273-1319-A664-FEAC409A96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74796C-BEA8-4535-98E7-B3C520273A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Roughly 6mins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7E7854-40C0-3FE9-F885-257A09D1F6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89214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5F6C23-80E4-903E-427C-EFA9806B67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121367-346F-F9F1-31C2-DE291E120C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78419D-4070-46D7-529D-37FB835FC4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021A42-F887-105A-E5AA-6611C5939C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207025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726936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282389-03B9-F441-110E-6D4B8B9E3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13D84A-EB94-C9E8-498C-A735BBE3C0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A7359F-BF93-3DBE-EAA0-4C715470D7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AD57CA-5505-665C-2432-C345428C1F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65190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B1DF63-CDA7-BBEC-27A2-76D9F60537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84B3B8-62D1-8324-A559-9B68884947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F2B324-2568-F565-A09E-CF973E0A92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F0E4DF-3DDD-BC8A-064E-0B4FF5CD12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6997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0" name="Rechthoek 9"/>
          <p:cNvSpPr/>
          <p:nvPr userDrawn="1"/>
        </p:nvSpPr>
        <p:spPr>
          <a:xfrm>
            <a:off x="0" y="648000"/>
            <a:ext cx="12193200" cy="621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 userDrawn="1"/>
        </p:nvSpPr>
        <p:spPr>
          <a:xfrm>
            <a:off x="0" y="0"/>
            <a:ext cx="12193200" cy="51047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75999" y="1080000"/>
            <a:ext cx="6096524" cy="4024798"/>
          </a:xfrm>
        </p:spPr>
        <p:txBody>
          <a:bodyPr anchor="ctr" anchorCtr="0">
            <a:normAutofit/>
          </a:bodyPr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75999" y="5392801"/>
            <a:ext cx="6096524" cy="730188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nl-NL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248525" y="1654175"/>
            <a:ext cx="4368673" cy="446881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86177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pos="4203">
          <p15:clr>
            <a:srgbClr val="FBAE40"/>
          </p15:clr>
        </p15:guide>
        <p15:guide id="3" orient="horz" pos="397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76000" y="812775"/>
            <a:ext cx="11041200" cy="5790288"/>
          </a:xfrm>
        </p:spPr>
        <p:txBody>
          <a:bodyPr/>
          <a:lstStyle>
            <a:lvl1pPr>
              <a:defRPr lang="en-US" dirty="0" smtClean="0">
                <a:solidFill>
                  <a:srgbClr val="000000"/>
                </a:solidFill>
              </a:defRPr>
            </a:lvl1pPr>
            <a:lvl2pPr>
              <a:defRPr lang="en-US" dirty="0" smtClean="0">
                <a:solidFill>
                  <a:srgbClr val="000000"/>
                </a:solidFill>
              </a:defRPr>
            </a:lvl2pPr>
            <a:lvl3pPr>
              <a:defRPr lang="en-US" dirty="0" smtClean="0">
                <a:solidFill>
                  <a:srgbClr val="000000"/>
                </a:solidFill>
              </a:defRPr>
            </a:lvl3pPr>
            <a:lvl4pPr>
              <a:defRPr lang="en-US" dirty="0" smtClean="0">
                <a:solidFill>
                  <a:srgbClr val="000000"/>
                </a:solidFill>
              </a:defRPr>
            </a:lvl4pPr>
            <a:lvl5pPr>
              <a:defRPr lang="nl-NL" dirty="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75400" y="46165"/>
            <a:ext cx="11041200" cy="74292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8" name="Tijdelijke aanduiding voor datum 3"/>
          <p:cNvSpPr txBox="1">
            <a:spLocks/>
          </p:cNvSpPr>
          <p:nvPr userDrawn="1"/>
        </p:nvSpPr>
        <p:spPr>
          <a:xfrm>
            <a:off x="0" y="6628375"/>
            <a:ext cx="12192000" cy="23125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00" baseline="0" dirty="0">
                <a:solidFill>
                  <a:srgbClr val="5F5F5F"/>
                </a:solidFill>
                <a:effectLst/>
              </a:rPr>
              <a:t>Savvas Raptis – Shocks &amp; Compressive Structures</a:t>
            </a:r>
            <a:endParaRPr lang="nl-NL" sz="1300" dirty="0">
              <a:solidFill>
                <a:srgbClr val="5F5F5F"/>
              </a:solidFill>
              <a:effectLst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177421" y="63493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ijdelijke aanduiding voor datum 3"/>
          <p:cNvSpPr txBox="1">
            <a:spLocks/>
          </p:cNvSpPr>
          <p:nvPr userDrawn="1"/>
        </p:nvSpPr>
        <p:spPr>
          <a:xfrm>
            <a:off x="8313020" y="6628374"/>
            <a:ext cx="3840480" cy="23125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300" dirty="0">
                <a:solidFill>
                  <a:srgbClr val="5F5F5F"/>
                </a:solidFill>
              </a:rPr>
              <a:t> MMS SWT Telecon |</a:t>
            </a:r>
            <a:r>
              <a:rPr lang="en-US" sz="1300" baseline="0" dirty="0">
                <a:solidFill>
                  <a:srgbClr val="5F5F5F"/>
                </a:solidFill>
              </a:rPr>
              <a:t> 02 Jun 26</a:t>
            </a:r>
            <a:endParaRPr lang="nl-NL" sz="1300" dirty="0">
              <a:solidFill>
                <a:srgbClr val="5F5F5F"/>
              </a:solidFill>
            </a:endParaRPr>
          </a:p>
        </p:txBody>
      </p:sp>
      <p:sp>
        <p:nvSpPr>
          <p:cNvPr id="11" name="Tijdelijke aanduiding voor datum 3"/>
          <p:cNvSpPr txBox="1">
            <a:spLocks/>
          </p:cNvSpPr>
          <p:nvPr userDrawn="1"/>
        </p:nvSpPr>
        <p:spPr>
          <a:xfrm>
            <a:off x="38500" y="6638591"/>
            <a:ext cx="3840480" cy="21081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A71291-1C34-4771-A37E-677F2182E258}" type="slidenum">
              <a:rPr lang="en-US" sz="1300" smtClean="0">
                <a:solidFill>
                  <a:srgbClr val="5F5F5F"/>
                </a:solidFill>
              </a:rPr>
              <a:pPr/>
              <a:t>‹#›</a:t>
            </a:fld>
            <a:endParaRPr lang="en-US" sz="1300" dirty="0">
              <a:solidFill>
                <a:srgbClr val="5F5F5F"/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6626748"/>
            <a:ext cx="12192000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oli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2180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1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67"/>
            <a:ext cx="12189624" cy="68566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324100"/>
            <a:ext cx="9144000" cy="1572399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038600"/>
            <a:ext cx="9144000" cy="838200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4876800"/>
            <a:ext cx="5410200" cy="13335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09" y="95382"/>
            <a:ext cx="3178301" cy="130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82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4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0" name="Rechthoek 9"/>
          <p:cNvSpPr/>
          <p:nvPr userDrawn="1"/>
        </p:nvSpPr>
        <p:spPr>
          <a:xfrm>
            <a:off x="0" y="648000"/>
            <a:ext cx="12193200" cy="621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 userDrawn="1"/>
        </p:nvSpPr>
        <p:spPr>
          <a:xfrm>
            <a:off x="0" y="0"/>
            <a:ext cx="12193200" cy="51047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75999" y="1080000"/>
            <a:ext cx="6096524" cy="4024798"/>
          </a:xfrm>
        </p:spPr>
        <p:txBody>
          <a:bodyPr anchor="ctr" anchorCtr="0">
            <a:normAutofit/>
          </a:bodyPr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75999" y="5392801"/>
            <a:ext cx="6096524" cy="730188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nl-NL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248525" y="1654175"/>
            <a:ext cx="4368673" cy="446881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29812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pos="4203">
          <p15:clr>
            <a:srgbClr val="FBAE40"/>
          </p15:clr>
        </p15:guide>
        <p15:guide id="3" orient="horz" pos="397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76000" y="812775"/>
            <a:ext cx="11041200" cy="5790288"/>
          </a:xfrm>
        </p:spPr>
        <p:txBody>
          <a:bodyPr/>
          <a:lstStyle>
            <a:lvl1pPr>
              <a:defRPr lang="en-US" dirty="0" smtClean="0">
                <a:solidFill>
                  <a:srgbClr val="000000"/>
                </a:solidFill>
              </a:defRPr>
            </a:lvl1pPr>
            <a:lvl2pPr>
              <a:defRPr lang="en-US" dirty="0" smtClean="0">
                <a:solidFill>
                  <a:srgbClr val="000000"/>
                </a:solidFill>
              </a:defRPr>
            </a:lvl2pPr>
            <a:lvl3pPr>
              <a:defRPr lang="en-US" dirty="0" smtClean="0">
                <a:solidFill>
                  <a:srgbClr val="000000"/>
                </a:solidFill>
              </a:defRPr>
            </a:lvl3pPr>
            <a:lvl4pPr>
              <a:defRPr lang="en-US" dirty="0" smtClean="0">
                <a:solidFill>
                  <a:srgbClr val="000000"/>
                </a:solidFill>
              </a:defRPr>
            </a:lvl4pPr>
            <a:lvl5pPr>
              <a:defRPr lang="nl-NL" dirty="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75400" y="46165"/>
            <a:ext cx="11041200" cy="74292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8" name="Tijdelijke aanduiding voor datum 3"/>
          <p:cNvSpPr txBox="1">
            <a:spLocks/>
          </p:cNvSpPr>
          <p:nvPr userDrawn="1"/>
        </p:nvSpPr>
        <p:spPr>
          <a:xfrm>
            <a:off x="0" y="6628375"/>
            <a:ext cx="12192000" cy="23125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00" dirty="0">
                <a:solidFill>
                  <a:srgbClr val="5F5F5F"/>
                </a:solidFill>
                <a:effectLst/>
              </a:rPr>
              <a:t>Savvas</a:t>
            </a:r>
            <a:r>
              <a:rPr lang="en-US" sz="1300" baseline="0" dirty="0">
                <a:solidFill>
                  <a:srgbClr val="5F5F5F"/>
                </a:solidFill>
                <a:effectLst/>
              </a:rPr>
              <a:t> Raptis – Foreshock &amp; </a:t>
            </a:r>
            <a:r>
              <a:rPr lang="en-US" sz="1300" baseline="0" dirty="0" err="1">
                <a:solidFill>
                  <a:srgbClr val="5F5F5F"/>
                </a:solidFill>
                <a:effectLst/>
              </a:rPr>
              <a:t>Magnetosheath</a:t>
            </a:r>
            <a:r>
              <a:rPr lang="en-US" sz="1300" baseline="0" dirty="0">
                <a:solidFill>
                  <a:srgbClr val="5F5F5F"/>
                </a:solidFill>
                <a:effectLst/>
              </a:rPr>
              <a:t> Transients</a:t>
            </a:r>
            <a:endParaRPr lang="nl-NL" sz="1300" dirty="0">
              <a:solidFill>
                <a:srgbClr val="5F5F5F"/>
              </a:solidFill>
              <a:effectLst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177421" y="63493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ijdelijke aanduiding voor datum 3"/>
          <p:cNvSpPr txBox="1">
            <a:spLocks/>
          </p:cNvSpPr>
          <p:nvPr userDrawn="1"/>
        </p:nvSpPr>
        <p:spPr>
          <a:xfrm>
            <a:off x="8313020" y="6628374"/>
            <a:ext cx="3840480" cy="23125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300" dirty="0">
                <a:solidFill>
                  <a:srgbClr val="5F5F5F"/>
                </a:solidFill>
              </a:rPr>
              <a:t>Solar/</a:t>
            </a:r>
            <a:r>
              <a:rPr lang="en-US" sz="1300" dirty="0" err="1">
                <a:solidFill>
                  <a:srgbClr val="5F5F5F"/>
                </a:solidFill>
              </a:rPr>
              <a:t>Helio</a:t>
            </a:r>
            <a:r>
              <a:rPr lang="en-US" sz="1300" dirty="0">
                <a:solidFill>
                  <a:srgbClr val="5F5F5F"/>
                </a:solidFill>
              </a:rPr>
              <a:t> SRP meeting 2023  |</a:t>
            </a:r>
            <a:r>
              <a:rPr lang="en-US" sz="1300" baseline="0" dirty="0">
                <a:solidFill>
                  <a:srgbClr val="5F5F5F"/>
                </a:solidFill>
              </a:rPr>
              <a:t> 01 Nov 23</a:t>
            </a:r>
            <a:endParaRPr lang="nl-NL" sz="1300" dirty="0">
              <a:solidFill>
                <a:srgbClr val="5F5F5F"/>
              </a:solidFill>
            </a:endParaRPr>
          </a:p>
        </p:txBody>
      </p:sp>
      <p:sp>
        <p:nvSpPr>
          <p:cNvPr id="11" name="Tijdelijke aanduiding voor datum 3"/>
          <p:cNvSpPr txBox="1">
            <a:spLocks/>
          </p:cNvSpPr>
          <p:nvPr userDrawn="1"/>
        </p:nvSpPr>
        <p:spPr>
          <a:xfrm>
            <a:off x="38500" y="6638591"/>
            <a:ext cx="3840480" cy="21081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A71291-1C34-4771-A37E-677F2182E258}" type="slidenum">
              <a:rPr lang="en-US" sz="1300" smtClean="0">
                <a:solidFill>
                  <a:srgbClr val="5F5F5F"/>
                </a:solidFill>
              </a:rPr>
              <a:pPr/>
              <a:t>‹#›</a:t>
            </a:fld>
            <a:endParaRPr lang="en-US" sz="1300" dirty="0">
              <a:solidFill>
                <a:srgbClr val="5F5F5F"/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6626748"/>
            <a:ext cx="12192000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oli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5450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11041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rgbClr val="000000"/>
                </a:solidFill>
                <a:latin typeface="Arial" charset="0"/>
              </a:defRPr>
            </a:lvl1pPr>
          </a:lstStyle>
          <a:p>
            <a:fld id="{07099480-D11A-4789-80EE-022E820CF635}" type="datetime1">
              <a:rPr lang="nl-BE" smtClean="0"/>
              <a:pPr/>
              <a:t>1/06/2026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033600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lang="en-US" dirty="0" smtClean="0">
                <a:solidFill>
                  <a:srgbClr val="000000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6375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</p:sldLayoutIdLst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baseline="0">
          <a:solidFill>
            <a:srgbClr val="000000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400" kern="1200" baseline="0">
          <a:solidFill>
            <a:srgbClr val="000000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 baseline="0">
          <a:solidFill>
            <a:srgbClr val="000000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kern="1200" baseline="0">
          <a:solidFill>
            <a:srgbClr val="000000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rgbClr val="000000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rgbClr val="000000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2" userDrawn="1">
          <p15:clr>
            <a:srgbClr val="F26B43"/>
          </p15:clr>
        </p15:guide>
        <p15:guide id="2" pos="7319" userDrawn="1">
          <p15:clr>
            <a:srgbClr val="F26B43"/>
          </p15:clr>
        </p15:guide>
        <p15:guide id="3" orient="horz" pos="3857" userDrawn="1">
          <p15:clr>
            <a:srgbClr val="F26B43"/>
          </p15:clr>
        </p15:guide>
        <p15:guide id="4" pos="36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11041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rgbClr val="000000"/>
                </a:solidFill>
                <a:latin typeface="Arial" charset="0"/>
              </a:defRPr>
            </a:lvl1pPr>
          </a:lstStyle>
          <a:p>
            <a:fld id="{07099480-D11A-4789-80EE-022E820CF635}" type="datetime1">
              <a:rPr lang="nl-BE" smtClean="0"/>
              <a:pPr/>
              <a:t>1/06/2026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033600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lang="en-US" dirty="0" smtClean="0">
                <a:solidFill>
                  <a:srgbClr val="000000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42466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baseline="0">
          <a:solidFill>
            <a:srgbClr val="000000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400" kern="1200" baseline="0">
          <a:solidFill>
            <a:srgbClr val="000000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 baseline="0">
          <a:solidFill>
            <a:srgbClr val="000000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kern="1200" baseline="0">
          <a:solidFill>
            <a:srgbClr val="000000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rgbClr val="000000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rgbClr val="000000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2">
          <p15:clr>
            <a:srgbClr val="F26B43"/>
          </p15:clr>
        </p15:guide>
        <p15:guide id="2" pos="7319">
          <p15:clr>
            <a:srgbClr val="F26B43"/>
          </p15:clr>
        </p15:guide>
        <p15:guide id="3" orient="horz" pos="3857">
          <p15:clr>
            <a:srgbClr val="F26B43"/>
          </p15:clr>
        </p15:guide>
        <p15:guide id="4" pos="36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savvas.raptis@jhuapl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hyperlink" Target="https://savvasraptis.github.io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hyperlink" Target="https://www.nature.com/articles/s41586-026-10473-z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B42B9-2C4A-434B-810C-97BD7591E6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931143"/>
            <a:ext cx="9312965" cy="1650257"/>
          </a:xfrm>
        </p:spPr>
        <p:txBody>
          <a:bodyPr>
            <a:normAutofit/>
          </a:bodyPr>
          <a:lstStyle/>
          <a:p>
            <a:r>
              <a:rPr lang="en-US" dirty="0"/>
              <a:t>Compressive Structures in the Foreshock of Collisionless Shocks</a:t>
            </a:r>
            <a:endParaRPr lang="en-US" dirty="0">
              <a:solidFill>
                <a:srgbClr val="0005FF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5DD875-1502-9F4F-B75E-289A7CE319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5800" y="3903803"/>
            <a:ext cx="10780986" cy="1650257"/>
          </a:xfrm>
        </p:spPr>
        <p:txBody>
          <a:bodyPr>
            <a:normAutofit/>
          </a:bodyPr>
          <a:lstStyle/>
          <a:p>
            <a:r>
              <a:rPr lang="en-US" sz="1300" b="1" dirty="0">
                <a:solidFill>
                  <a:srgbClr val="000000"/>
                </a:solidFill>
              </a:rPr>
              <a:t>Savvas Raptis</a:t>
            </a:r>
          </a:p>
          <a:p>
            <a:endParaRPr lang="en-US" sz="1300" baseline="30000" dirty="0">
              <a:solidFill>
                <a:srgbClr val="000000"/>
              </a:solidFill>
            </a:endParaRPr>
          </a:p>
          <a:p>
            <a:r>
              <a:rPr lang="en-US" sz="1300" dirty="0">
                <a:solidFill>
                  <a:srgbClr val="000000"/>
                </a:solidFill>
              </a:rPr>
              <a:t>APL/JHU, Laurel, MD, USA</a:t>
            </a:r>
          </a:p>
          <a:p>
            <a:endParaRPr lang="en-US" sz="1300" dirty="0">
              <a:solidFill>
                <a:srgbClr val="000000"/>
              </a:solidFill>
            </a:endParaRPr>
          </a:p>
          <a:p>
            <a:r>
              <a:rPr lang="en-US" sz="1300" dirty="0">
                <a:solidFill>
                  <a:srgbClr val="000000"/>
                </a:solidFill>
              </a:rPr>
              <a:t>Domenico Trotta, Drew L. Turner, Xóchitl Blanco-</a:t>
            </a:r>
            <a:r>
              <a:rPr lang="en-US" sz="1300" dirty="0" err="1">
                <a:solidFill>
                  <a:srgbClr val="000000"/>
                </a:solidFill>
              </a:rPr>
              <a:t>Cano</a:t>
            </a:r>
            <a:r>
              <a:rPr lang="en-US" sz="1300" dirty="0">
                <a:solidFill>
                  <a:srgbClr val="000000"/>
                </a:solidFill>
              </a:rPr>
              <a:t>, Heli Hietala, Tomas Karlsson, Immanuel Christopher </a:t>
            </a:r>
            <a:r>
              <a:rPr lang="en-US" sz="1300" dirty="0" err="1">
                <a:solidFill>
                  <a:srgbClr val="000000"/>
                </a:solidFill>
              </a:rPr>
              <a:t>Jebaraj</a:t>
            </a:r>
            <a:r>
              <a:rPr lang="en-US" sz="1300" dirty="0">
                <a:solidFill>
                  <a:srgbClr val="000000"/>
                </a:solidFill>
              </a:rPr>
              <a:t>, Ivan Y. Vasko, Adnane </a:t>
            </a:r>
            <a:r>
              <a:rPr lang="en-US" sz="1300" dirty="0" err="1">
                <a:solidFill>
                  <a:srgbClr val="000000"/>
                </a:solidFill>
              </a:rPr>
              <a:t>Osmane</a:t>
            </a:r>
            <a:r>
              <a:rPr lang="en-US" sz="1300" dirty="0">
                <a:solidFill>
                  <a:srgbClr val="000000"/>
                </a:solidFill>
              </a:rPr>
              <a:t>, Kazue Takahashi, David Lario, Lynn B. Wilson III, Gregory G. Howes, Robert F. Wimmer-</a:t>
            </a:r>
            <a:r>
              <a:rPr lang="en-US" sz="1300" dirty="0" err="1">
                <a:solidFill>
                  <a:srgbClr val="000000"/>
                </a:solidFill>
              </a:rPr>
              <a:t>Schweingruber</a:t>
            </a:r>
            <a:endParaRPr lang="en-US" sz="1300" dirty="0">
              <a:solidFill>
                <a:srgbClr val="000000"/>
              </a:solidFill>
            </a:endParaRPr>
          </a:p>
          <a:p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CA71CF-1C64-249F-6546-045575077414}"/>
              </a:ext>
            </a:extLst>
          </p:cNvPr>
          <p:cNvSpPr/>
          <p:nvPr/>
        </p:nvSpPr>
        <p:spPr>
          <a:xfrm>
            <a:off x="685800" y="5550097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ADF6A3-D175-9224-DF72-D7267B7D9BAB}"/>
              </a:ext>
            </a:extLst>
          </p:cNvPr>
          <p:cNvSpPr txBox="1"/>
          <p:nvPr/>
        </p:nvSpPr>
        <p:spPr>
          <a:xfrm>
            <a:off x="0" y="6542340"/>
            <a:ext cx="4695516" cy="307777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>
                    <a:lumMod val="75000"/>
                  </a:schemeClr>
                </a:solidFill>
                <a:hlinkClick r:id="rId3"/>
              </a:rPr>
              <a:t>savvas.raptis@jhuapl.edu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 / 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  <a:hlinkClick r:id="rId4"/>
              </a:rPr>
              <a:t>https://savvasraptis.github.io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C6F120-FB20-0A3B-9568-C70586B58555}"/>
              </a:ext>
            </a:extLst>
          </p:cNvPr>
          <p:cNvSpPr txBox="1"/>
          <p:nvPr/>
        </p:nvSpPr>
        <p:spPr>
          <a:xfrm>
            <a:off x="422589" y="5550097"/>
            <a:ext cx="617581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u="sng" dirty="0">
                <a:solidFill>
                  <a:srgbClr val="000000"/>
                </a:solidFill>
              </a:rPr>
              <a:t>Acknowledgments: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300" dirty="0">
                <a:solidFill>
                  <a:srgbClr val="000000"/>
                </a:solidFill>
              </a:rPr>
              <a:t>MMS Early Career Grant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56AAA9-EB1F-3F78-F8CE-332B84515013}"/>
              </a:ext>
            </a:extLst>
          </p:cNvPr>
          <p:cNvSpPr txBox="1"/>
          <p:nvPr/>
        </p:nvSpPr>
        <p:spPr>
          <a:xfrm>
            <a:off x="2998036" y="6265341"/>
            <a:ext cx="61959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Raptis+ 2026 (</a:t>
            </a:r>
            <a:r>
              <a:rPr lang="en-US" sz="1200" dirty="0" err="1">
                <a:solidFill>
                  <a:srgbClr val="000000"/>
                </a:solidFill>
              </a:rPr>
              <a:t>ApJL</a:t>
            </a:r>
            <a:r>
              <a:rPr lang="en-US" sz="1200" dirty="0">
                <a:solidFill>
                  <a:srgbClr val="000000"/>
                </a:solidFill>
              </a:rPr>
              <a:t>) - </a:t>
            </a:r>
            <a:r>
              <a:rPr lang="en-US" sz="1200" i="1" dirty="0">
                <a:solidFill>
                  <a:srgbClr val="000000"/>
                </a:solidFill>
              </a:rPr>
              <a:t>Compressive Structures in the Foreshock of Collisionless Shocks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925D1B-0DA5-54D5-22A3-46CA14B1F6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164" y="0"/>
            <a:ext cx="1043836" cy="104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1977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45DA85-1654-DF54-6026-E1091E122A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E314F95-46E5-A0D5-C688-E85DEC5BC6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914" y="-1"/>
            <a:ext cx="11196286" cy="6858001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Results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8EA61D-DE15-3CD1-EF65-1E53C5864F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9798" y="23998"/>
            <a:ext cx="3362201" cy="33622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E99490-BA96-D728-5500-1A383E57E983}"/>
              </a:ext>
            </a:extLst>
          </p:cNvPr>
          <p:cNvSpPr txBox="1"/>
          <p:nvPr/>
        </p:nvSpPr>
        <p:spPr>
          <a:xfrm>
            <a:off x="2325233" y="3066886"/>
            <a:ext cx="14927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IP Shock 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Solar Orbiter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2022/08/31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D9B81B-5444-2065-A28D-D0DECA347F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9799" y="3152900"/>
            <a:ext cx="3362201" cy="33622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D44525-70AC-F7BA-010A-6C35AF5D8E8E}"/>
              </a:ext>
            </a:extLst>
          </p:cNvPr>
          <p:cNvSpPr txBox="1"/>
          <p:nvPr/>
        </p:nvSpPr>
        <p:spPr>
          <a:xfrm>
            <a:off x="935017" y="3066886"/>
            <a:ext cx="13644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Bow shock 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MMS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2025/02/27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C120DD-E8F1-1D34-6086-0C38F1937B01}"/>
              </a:ext>
            </a:extLst>
          </p:cNvPr>
          <p:cNvSpPr txBox="1"/>
          <p:nvPr/>
        </p:nvSpPr>
        <p:spPr>
          <a:xfrm>
            <a:off x="8829798" y="6317219"/>
            <a:ext cx="34473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MMS1-4 separation &gt;2 Re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F0785BD-54BF-4397-13F0-F1287534210D}"/>
              </a:ext>
            </a:extLst>
          </p:cNvPr>
          <p:cNvGrpSpPr/>
          <p:nvPr/>
        </p:nvGrpSpPr>
        <p:grpSpPr>
          <a:xfrm>
            <a:off x="4945685" y="877684"/>
            <a:ext cx="2300630" cy="1158421"/>
            <a:chOff x="5073107" y="877684"/>
            <a:chExt cx="2300630" cy="115842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49C9142-2C03-FE96-A555-AB3EC9854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1455" y="1247016"/>
              <a:ext cx="789089" cy="789089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67FF8B7-45FD-163B-4FDE-9F065124F979}"/>
                </a:ext>
              </a:extLst>
            </p:cNvPr>
            <p:cNvSpPr txBox="1"/>
            <p:nvPr/>
          </p:nvSpPr>
          <p:spPr>
            <a:xfrm>
              <a:off x="5073107" y="877684"/>
              <a:ext cx="23006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Solar Orbiter Nugget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BAAC8DA-6178-86FE-8CE9-89A192F3A7EB}"/>
              </a:ext>
            </a:extLst>
          </p:cNvPr>
          <p:cNvGrpSpPr/>
          <p:nvPr/>
        </p:nvGrpSpPr>
        <p:grpSpPr>
          <a:xfrm>
            <a:off x="5520873" y="4768735"/>
            <a:ext cx="842249" cy="1211581"/>
            <a:chOff x="5648295" y="4659866"/>
            <a:chExt cx="842249" cy="121158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B506A6E-69A5-0692-6580-D91A0BC08B27}"/>
                </a:ext>
              </a:extLst>
            </p:cNvPr>
            <p:cNvSpPr txBox="1"/>
            <p:nvPr/>
          </p:nvSpPr>
          <p:spPr>
            <a:xfrm>
              <a:off x="5648295" y="4659866"/>
              <a:ext cx="8258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Article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0919847-A83D-1681-9484-7B40B81860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8295" y="5029198"/>
              <a:ext cx="842249" cy="842249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6C72183-1240-F7E1-2514-C96610472B30}"/>
              </a:ext>
            </a:extLst>
          </p:cNvPr>
          <p:cNvSpPr txBox="1"/>
          <p:nvPr/>
        </p:nvSpPr>
        <p:spPr>
          <a:xfrm>
            <a:off x="616981" y="2036105"/>
            <a:ext cx="33650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>
                <a:solidFill>
                  <a:srgbClr val="000000"/>
                </a:solidFill>
              </a:rPr>
              <a:t>Case Study </a:t>
            </a:r>
          </a:p>
          <a:p>
            <a:pPr algn="ctr"/>
            <a:r>
              <a:rPr lang="en-US" u="sng" dirty="0">
                <a:solidFill>
                  <a:srgbClr val="000000"/>
                </a:solidFill>
              </a:rPr>
              <a:t>MMS String of Pearl Campaign</a:t>
            </a:r>
          </a:p>
        </p:txBody>
      </p:sp>
    </p:spTree>
    <p:extLst>
      <p:ext uri="{BB962C8B-B14F-4D97-AF65-F5344CB8AC3E}">
        <p14:creationId xmlns:p14="http://schemas.microsoft.com/office/powerpoint/2010/main" val="29994439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193CFD-1CC4-A0E0-A58D-9A99B95A6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02AAF98-C3C9-79E0-3349-44151FCAE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Overview observations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8F0433-4D4A-0EBE-3AC8-999586EAFD22}"/>
              </a:ext>
            </a:extLst>
          </p:cNvPr>
          <p:cNvSpPr txBox="1"/>
          <p:nvPr/>
        </p:nvSpPr>
        <p:spPr>
          <a:xfrm>
            <a:off x="158496" y="63886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7D5E58C-5F99-1BC0-D37F-D102BE7DE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00" y="789089"/>
            <a:ext cx="6783737" cy="578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5169BB-DA66-6B5D-A9B4-45FF98C5C9E3}"/>
              </a:ext>
            </a:extLst>
          </p:cNvPr>
          <p:cNvSpPr txBox="1"/>
          <p:nvPr/>
        </p:nvSpPr>
        <p:spPr>
          <a:xfrm>
            <a:off x="-63136" y="-44038"/>
            <a:ext cx="61591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*Fun fact: I had to get special clearance to show 21 panels on a single figure.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614970-160B-999F-9AE7-97204BEFD27B}"/>
              </a:ext>
            </a:extLst>
          </p:cNvPr>
          <p:cNvSpPr txBox="1"/>
          <p:nvPr/>
        </p:nvSpPr>
        <p:spPr>
          <a:xfrm>
            <a:off x="7359137" y="879292"/>
            <a:ext cx="4832863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>
                <a:solidFill>
                  <a:srgbClr val="000000"/>
                </a:solidFill>
              </a:rPr>
              <a:t>High-Level takeaways</a:t>
            </a:r>
          </a:p>
          <a:p>
            <a:endParaRPr lang="en-US" sz="1600" u="sng" dirty="0">
              <a:solidFill>
                <a:srgbClr val="000000"/>
              </a:solidFill>
            </a:endParaRPr>
          </a:p>
          <a:p>
            <a:pPr marL="285750" indent="-285750" algn="just">
              <a:buFontTx/>
              <a:buChar char="-"/>
            </a:pPr>
            <a:r>
              <a:rPr lang="en-US" sz="1600" dirty="0">
                <a:solidFill>
                  <a:srgbClr val="000000"/>
                </a:solidFill>
              </a:rPr>
              <a:t>Solar Orbiter observes an IP shock with elliptically polarized structure just 3 seconds upstream. Saturation of STEP on Solar Orbiter</a:t>
            </a:r>
          </a:p>
          <a:p>
            <a:pPr algn="just"/>
            <a:endParaRPr lang="en-US" sz="1600" dirty="0">
              <a:solidFill>
                <a:srgbClr val="000000"/>
              </a:solidFill>
            </a:endParaRPr>
          </a:p>
          <a:p>
            <a:pPr marL="285750" indent="-285750" algn="just">
              <a:buFontTx/>
              <a:buChar char="-"/>
            </a:pPr>
            <a:r>
              <a:rPr lang="en-US" sz="1600" dirty="0">
                <a:solidFill>
                  <a:srgbClr val="000000"/>
                </a:solidFill>
              </a:rPr>
              <a:t>MMS-4 observes foreshock, but limited non-linear evolution</a:t>
            </a:r>
          </a:p>
          <a:p>
            <a:pPr marL="285750" indent="-285750" algn="just">
              <a:buFontTx/>
              <a:buChar char="-"/>
            </a:pPr>
            <a:endParaRPr lang="en-US" sz="1600" dirty="0">
              <a:solidFill>
                <a:srgbClr val="000000"/>
              </a:solidFill>
            </a:endParaRPr>
          </a:p>
          <a:p>
            <a:pPr marL="285750" indent="-285750" algn="just">
              <a:buFontTx/>
              <a:buChar char="-"/>
            </a:pPr>
            <a:r>
              <a:rPr lang="en-US" sz="1600" dirty="0">
                <a:solidFill>
                  <a:srgbClr val="000000"/>
                </a:solidFill>
              </a:rPr>
              <a:t>MMS-1 observes distinct polarized compressive structure upstream of the bow shock (a few minutes)</a:t>
            </a:r>
          </a:p>
          <a:p>
            <a:pPr marL="285750" indent="-285750">
              <a:buFontTx/>
              <a:buChar char="-"/>
            </a:pPr>
            <a:endParaRPr lang="en-US" sz="1600" dirty="0">
              <a:solidFill>
                <a:srgbClr val="000000"/>
              </a:solidFill>
            </a:endParaRPr>
          </a:p>
          <a:p>
            <a:r>
              <a:rPr lang="en-US" sz="1600" dirty="0">
                <a:solidFill>
                  <a:srgbClr val="92D050"/>
                </a:solidFill>
              </a:rPr>
              <a:t>Green = Solar Wind</a:t>
            </a:r>
          </a:p>
          <a:p>
            <a:r>
              <a:rPr lang="en-US" sz="1600" dirty="0">
                <a:solidFill>
                  <a:srgbClr val="FF0000"/>
                </a:solidFill>
              </a:rPr>
              <a:t>Red = Far Upstream Foreshock</a:t>
            </a:r>
          </a:p>
          <a:p>
            <a:r>
              <a:rPr lang="en-US" sz="1600" dirty="0">
                <a:solidFill>
                  <a:srgbClr val="0070C0"/>
                </a:solidFill>
              </a:rPr>
              <a:t>Blue = Near Shock Foreshock</a:t>
            </a:r>
          </a:p>
          <a:p>
            <a:endParaRPr lang="en-US" sz="1600" dirty="0">
              <a:solidFill>
                <a:srgbClr val="000000"/>
              </a:solidFill>
            </a:endParaRPr>
          </a:p>
          <a:p>
            <a:pPr algn="ctr"/>
            <a:r>
              <a:rPr lang="en-US" sz="1600" u="sng" dirty="0">
                <a:solidFill>
                  <a:srgbClr val="000000"/>
                </a:solidFill>
              </a:rPr>
              <a:t>Some questions we follow up:</a:t>
            </a:r>
          </a:p>
          <a:p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dirty="0">
                <a:solidFill>
                  <a:srgbClr val="000000"/>
                </a:solidFill>
              </a:rPr>
              <a:t>Is the foreshock different?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dirty="0">
                <a:solidFill>
                  <a:srgbClr val="000000"/>
                </a:solidFill>
              </a:rPr>
              <a:t>Are these structures of similar origin?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dirty="0">
                <a:solidFill>
                  <a:srgbClr val="000000"/>
                </a:solidFill>
              </a:rPr>
              <a:t>Do they happen at relatively similar distances?</a:t>
            </a:r>
          </a:p>
          <a:p>
            <a:pPr marL="285750" indent="-285750">
              <a:buFontTx/>
              <a:buChar char="-"/>
            </a:pP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62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9D6911-D177-0BCF-4338-47A94B5AC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81B495E-E4E1-72D1-1E22-91458BCA7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Methodology &amp; Assumptions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11377B-A599-6409-C8E5-CB98C3DAD7FD}"/>
              </a:ext>
            </a:extLst>
          </p:cNvPr>
          <p:cNvSpPr txBox="1"/>
          <p:nvPr/>
        </p:nvSpPr>
        <p:spPr>
          <a:xfrm>
            <a:off x="158496" y="63886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DD47E63-16A9-9874-E501-BABC8A740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06589"/>
            <a:ext cx="8521557" cy="47108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B5FC6C-0AF6-78E8-256B-D3A28032AC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2002" y="1386412"/>
            <a:ext cx="2514600" cy="698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6743028-1DF2-CD53-703B-F5DA44272ED5}"/>
                  </a:ext>
                </a:extLst>
              </p:cNvPr>
              <p:cNvSpPr txBox="1"/>
              <p:nvPr/>
            </p:nvSpPr>
            <p:spPr>
              <a:xfrm>
                <a:off x="8391649" y="2244409"/>
                <a:ext cx="3802633" cy="4278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en-US" sz="1700" dirty="0">
                  <a:solidFill>
                    <a:schemeClr val="bg2">
                      <a:lumMod val="10000"/>
                    </a:schemeClr>
                  </a:solidFill>
                </a:endParaRP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1700" b="1" dirty="0">
                    <a:solidFill>
                      <a:schemeClr val="bg2">
                        <a:lumMod val="10000"/>
                      </a:schemeClr>
                    </a:solidFill>
                  </a:rPr>
                  <a:t>Panel (a): </a:t>
                </a:r>
                <a:r>
                  <a:rPr lang="en-US" sz="1700" dirty="0">
                    <a:solidFill>
                      <a:schemeClr val="bg2">
                        <a:lumMod val="10000"/>
                      </a:schemeClr>
                    </a:solidFill>
                  </a:rPr>
                  <a:t>STEP had dead-time saturation. Calibration factor of STEP against EPT in overlapping range (∼60–80 keV)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en-US" sz="1700" dirty="0">
                  <a:solidFill>
                    <a:schemeClr val="bg2">
                      <a:lumMod val="10000"/>
                    </a:schemeClr>
                  </a:solidFill>
                </a:endParaRP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1700" b="1" dirty="0">
                    <a:solidFill>
                      <a:schemeClr val="bg2">
                        <a:lumMod val="10000"/>
                      </a:schemeClr>
                    </a:solidFill>
                  </a:rPr>
                  <a:t>Panels (b) and (c):  </a:t>
                </a:r>
                <a:r>
                  <a:rPr lang="en-US" sz="1700" dirty="0">
                    <a:solidFill>
                      <a:schemeClr val="bg2">
                        <a:lumMod val="10000"/>
                      </a:schemeClr>
                    </a:solidFill>
                  </a:rPr>
                  <a:t>Suprathermal density  &gt; Energetic density for Earth, not for IP shocks (more on this later)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en-US" sz="1700" dirty="0">
                  <a:solidFill>
                    <a:schemeClr val="bg2">
                      <a:lumMod val="10000"/>
                    </a:schemeClr>
                  </a:solidFill>
                </a:endParaRP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1700" dirty="0">
                    <a:solidFill>
                      <a:schemeClr val="bg2">
                        <a:lumMod val="10000"/>
                      </a:schemeClr>
                    </a:solidFill>
                  </a:rPr>
                  <a:t>Emin = 10 keV 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en-US" sz="1700" dirty="0">
                  <a:solidFill>
                    <a:schemeClr val="bg2">
                      <a:lumMod val="10000"/>
                    </a:schemeClr>
                  </a:solidFill>
                </a:endParaRP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1700" dirty="0">
                    <a:solidFill>
                      <a:schemeClr val="bg2">
                        <a:lumMod val="10000"/>
                      </a:schemeClr>
                    </a:solidFill>
                  </a:rPr>
                  <a:t>Normalized density: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7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7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st</m:t>
                        </m:r>
                      </m:sub>
                    </m:sSub>
                  </m:oMath>
                </a14:m>
                <a:r>
                  <a:rPr lang="en-US" sz="1700" dirty="0">
                    <a:solidFill>
                      <a:schemeClr val="bg2">
                        <a:lumMod val="10000"/>
                      </a:schemeClr>
                    </a:solidFill>
                  </a:rPr>
                  <a:t>/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7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7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sw</m:t>
                        </m:r>
                      </m:sub>
                    </m:sSub>
                  </m:oMath>
                </a14:m>
                <a:endParaRPr lang="en-US" sz="1700" dirty="0">
                  <a:solidFill>
                    <a:schemeClr val="bg2">
                      <a:lumMod val="10000"/>
                    </a:schemeClr>
                  </a:solidFill>
                </a:endParaRP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en-US" sz="1700" dirty="0">
                  <a:solidFill>
                    <a:schemeClr val="bg2">
                      <a:lumMod val="10000"/>
                    </a:schemeClr>
                  </a:solidFill>
                </a:endParaRP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en-US" sz="1700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6743028-1DF2-CD53-703B-F5DA44272E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1649" y="2244409"/>
                <a:ext cx="3802633" cy="4278094"/>
              </a:xfrm>
              <a:prstGeom prst="rect">
                <a:avLst/>
              </a:prstGeom>
              <a:blipFill>
                <a:blip r:embed="rId5"/>
                <a:stretch>
                  <a:fillRect l="-664" r="-9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EFF10F1-D882-F0C6-E483-CBB95453E4E7}"/>
                  </a:ext>
                </a:extLst>
              </p:cNvPr>
              <p:cNvSpPr txBox="1"/>
              <p:nvPr/>
            </p:nvSpPr>
            <p:spPr>
              <a:xfrm>
                <a:off x="343227" y="5987708"/>
                <a:ext cx="11408892" cy="6503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bg2">
                        <a:lumMod val="10000"/>
                      </a:schemeClr>
                    </a:solidFill>
                  </a:rPr>
                  <a:t>Some reminders: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Ma</m:t>
                    </m:r>
                    <m:r>
                      <a:rPr lang="en-US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 ~ </m:t>
                    </m:r>
                    <m:r>
                      <m:rPr>
                        <m:sty m:val="p"/>
                      </m:rPr>
                      <a:rPr lang="en-US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v</m:t>
                    </m:r>
                    <m:rad>
                      <m:radPr>
                        <m:degHide m:val="on"/>
                        <m:ctrlPr>
                          <a:rPr lang="en-US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</m:e>
                    </m:rad>
                    <m:r>
                      <a:rPr lang="en-US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B</m:t>
                    </m:r>
                  </m:oMath>
                </a14:m>
                <a:r>
                  <a:rPr lang="en-US" dirty="0">
                    <a:solidFill>
                      <a:schemeClr val="bg2">
                        <a:lumMod val="10000"/>
                      </a:schemeClr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di</m:t>
                    </m:r>
                    <m:r>
                      <a:rPr lang="en-US" b="0" i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 ~</m:t>
                    </m:r>
                    <m:r>
                      <a:rPr lang="en-US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1/</m:t>
                    </m:r>
                    <m:rad>
                      <m:radPr>
                        <m:degHide m:val="on"/>
                        <m:ctrlPr>
                          <a:rPr lang="en-US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</m:e>
                    </m:rad>
                  </m:oMath>
                </a14:m>
                <a:r>
                  <a:rPr lang="en-US" dirty="0">
                    <a:solidFill>
                      <a:schemeClr val="bg2">
                        <a:lumMod val="10000"/>
                      </a:schemeClr>
                    </a:solidFill>
                  </a:rPr>
                  <a:t>, 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l-GR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</m:e>
                    </m:acc>
                    <m:r>
                      <a:rPr lang="el-GR" b="0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&amp;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Bn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2">
                        <a:lumMod val="10000"/>
                      </a:schemeClr>
                    </a:solidFill>
                  </a:rPr>
                  <a:t>: can be estimated with several methods. All of them can be seriously misleading (we can discuss this).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EFF10F1-D882-F0C6-E483-CBB95453E4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227" y="5987708"/>
                <a:ext cx="11408892" cy="650306"/>
              </a:xfrm>
              <a:prstGeom prst="rect">
                <a:avLst/>
              </a:prstGeom>
              <a:blipFill>
                <a:blip r:embed="rId6"/>
                <a:stretch>
                  <a:fillRect l="-333" t="-3846" r="-111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3E7BD8F0-3353-14D0-AE2F-6E39DD89CD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72002" y="789089"/>
            <a:ext cx="25146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2821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825BC-F165-86B3-C48B-ADE5B6AF96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7A7EA59-EA56-4C0C-8F97-5BE3460FB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Global Shock &amp; Foreshock Properties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0ABAE8-B7AF-DC57-A045-EB16C8F31757}"/>
              </a:ext>
            </a:extLst>
          </p:cNvPr>
          <p:cNvSpPr txBox="1"/>
          <p:nvPr/>
        </p:nvSpPr>
        <p:spPr>
          <a:xfrm>
            <a:off x="158496" y="63886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B53DF7-C9DD-9184-ABDD-8F2B10D153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9879"/>
          <a:stretch>
            <a:fillRect/>
          </a:stretch>
        </p:blipFill>
        <p:spPr>
          <a:xfrm>
            <a:off x="0" y="3151288"/>
            <a:ext cx="4772416" cy="33626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C1638D-2A03-A139-700A-9AC8145E42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121"/>
          <a:stretch>
            <a:fillRect/>
          </a:stretch>
        </p:blipFill>
        <p:spPr>
          <a:xfrm>
            <a:off x="4912457" y="3151287"/>
            <a:ext cx="4772416" cy="33789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5A8784-6AC9-7F11-BB82-8C515D55B5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400" y="789087"/>
            <a:ext cx="6477000" cy="23622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56C678A-E3D8-D3A5-6CF2-EC4348E3605A}"/>
              </a:ext>
            </a:extLst>
          </p:cNvPr>
          <p:cNvSpPr txBox="1"/>
          <p:nvPr/>
        </p:nvSpPr>
        <p:spPr>
          <a:xfrm>
            <a:off x="-63136" y="-44038"/>
            <a:ext cx="61591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*Disclaimer: I am no turbulence expert. Please be gentle.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49E601-8F54-0785-D165-2363F430939C}"/>
              </a:ext>
            </a:extLst>
          </p:cNvPr>
          <p:cNvSpPr txBox="1"/>
          <p:nvPr/>
        </p:nvSpPr>
        <p:spPr>
          <a:xfrm>
            <a:off x="7052400" y="885274"/>
            <a:ext cx="36753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2">
                    <a:lumMod val="10000"/>
                  </a:schemeClr>
                </a:solidFill>
              </a:rPr>
              <a:t>High Mach number shocks, but some differences in plasma beta, and shock speed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500" dirty="0">
              <a:solidFill>
                <a:schemeClr val="bg2">
                  <a:lumMod val="10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2">
                    <a:lumMod val="10000"/>
                  </a:schemeClr>
                </a:solidFill>
              </a:rPr>
              <a:t>Slopes of SW look fine, the more we approach the shock, the more shock-driven processes dominate.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5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A49D65-5C47-954C-75E1-DECD5D15FB8D}"/>
              </a:ext>
            </a:extLst>
          </p:cNvPr>
          <p:cNvSpPr txBox="1"/>
          <p:nvPr/>
        </p:nvSpPr>
        <p:spPr>
          <a:xfrm>
            <a:off x="9684873" y="3709136"/>
            <a:ext cx="250712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FF0000"/>
                </a:solidFill>
              </a:rPr>
              <a:t>IP Shock</a:t>
            </a:r>
            <a:r>
              <a:rPr lang="en-US" sz="1500" dirty="0">
                <a:solidFill>
                  <a:schemeClr val="bg2">
                    <a:lumMod val="10000"/>
                  </a:schemeClr>
                </a:solidFill>
              </a:rPr>
              <a:t>: Broadband increase as we approach the shock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>
              <a:solidFill>
                <a:schemeClr val="bg2">
                  <a:lumMod val="1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5FF"/>
                </a:solidFill>
              </a:rPr>
              <a:t>Earth</a:t>
            </a:r>
            <a:r>
              <a:rPr lang="en-US" sz="1500" dirty="0">
                <a:solidFill>
                  <a:schemeClr val="bg2">
                    <a:lumMod val="10000"/>
                  </a:schemeClr>
                </a:solidFill>
              </a:rPr>
              <a:t>: Peaks in ULF waves, and ~1Hz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5ADE94-D185-75A1-38B7-B0B1F173E1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5018" y="5972009"/>
            <a:ext cx="1640144" cy="3425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8304C39-B62E-86A8-59D8-DF9C35BC988F}"/>
              </a:ext>
            </a:extLst>
          </p:cNvPr>
          <p:cNvSpPr txBox="1"/>
          <p:nvPr/>
        </p:nvSpPr>
        <p:spPr>
          <a:xfrm>
            <a:off x="9781527" y="5418011"/>
            <a:ext cx="250712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solidFill>
                  <a:schemeClr val="bg2">
                    <a:lumMod val="10000"/>
                  </a:schemeClr>
                </a:solidFill>
              </a:rPr>
              <a:t>ULF frequency expectation: </a:t>
            </a:r>
          </a:p>
        </p:txBody>
      </p:sp>
    </p:spTree>
    <p:extLst>
      <p:ext uri="{BB962C8B-B14F-4D97-AF65-F5344CB8AC3E}">
        <p14:creationId xmlns:p14="http://schemas.microsoft.com/office/powerpoint/2010/main" val="1201225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9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CB9745-06C9-D3A5-369B-C7500B2AE0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CD9B965-DFC0-53ED-48C2-49F98ABEF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Compressive Structures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4EACB8-4DD2-110E-5D1D-C65E4872891F}"/>
              </a:ext>
            </a:extLst>
          </p:cNvPr>
          <p:cNvSpPr txBox="1"/>
          <p:nvPr/>
        </p:nvSpPr>
        <p:spPr>
          <a:xfrm>
            <a:off x="158496" y="63886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4B9CD0-55B8-4742-5FD7-DEBE568AB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5220"/>
            <a:ext cx="8538101" cy="54816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DC3DF5-C46B-30D7-78A1-AFE7B87386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2919" y="242092"/>
            <a:ext cx="2514600" cy="635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D1BA33-E1CD-E841-7ED9-44B4BE6E57F6}"/>
              </a:ext>
            </a:extLst>
          </p:cNvPr>
          <p:cNvSpPr txBox="1"/>
          <p:nvPr/>
        </p:nvSpPr>
        <p:spPr>
          <a:xfrm>
            <a:off x="8519577" y="875020"/>
            <a:ext cx="367242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err="1">
                <a:solidFill>
                  <a:srgbClr val="000000"/>
                </a:solidFill>
              </a:rPr>
              <a:t>Keypoints</a:t>
            </a:r>
            <a:r>
              <a:rPr lang="en-US" dirty="0">
                <a:solidFill>
                  <a:srgbClr val="000000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Compressive structures </a:t>
            </a:r>
            <a:r>
              <a:rPr lang="en-US" b="1" dirty="0">
                <a:solidFill>
                  <a:srgbClr val="000000"/>
                </a:solidFill>
              </a:rPr>
              <a:t>develop at distances &lt; 50  di  </a:t>
            </a:r>
            <a:r>
              <a:rPr lang="en-US" dirty="0">
                <a:solidFill>
                  <a:srgbClr val="000000"/>
                </a:solidFill>
              </a:rPr>
              <a:t>from the shock front.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~</a:t>
            </a:r>
            <a:r>
              <a:rPr lang="en-US" b="1" dirty="0">
                <a:solidFill>
                  <a:srgbClr val="000000"/>
                </a:solidFill>
              </a:rPr>
              <a:t>1% of densit</a:t>
            </a:r>
            <a:r>
              <a:rPr lang="en-US" dirty="0">
                <a:solidFill>
                  <a:srgbClr val="000000"/>
                </a:solidFill>
              </a:rPr>
              <a:t>y is associated with </a:t>
            </a:r>
            <a:r>
              <a:rPr lang="en-US" dirty="0" err="1">
                <a:solidFill>
                  <a:srgbClr val="000000"/>
                </a:solidFill>
              </a:rPr>
              <a:t>suprathermals</a:t>
            </a:r>
            <a:r>
              <a:rPr lang="en-US" dirty="0">
                <a:solidFill>
                  <a:srgbClr val="000000"/>
                </a:solidFill>
              </a:rPr>
              <a:t> and energetic particles </a:t>
            </a:r>
            <a:r>
              <a:rPr lang="en-US" b="1" dirty="0">
                <a:solidFill>
                  <a:srgbClr val="000000"/>
                </a:solidFill>
              </a:rPr>
              <a:t>(&gt;10 keV</a:t>
            </a:r>
            <a:r>
              <a:rPr lang="en-US" dirty="0">
                <a:solidFill>
                  <a:srgbClr val="000000"/>
                </a:solidFill>
              </a:rPr>
              <a:t>) </a:t>
            </a:r>
            <a:r>
              <a:rPr lang="en-US" b="1" dirty="0">
                <a:solidFill>
                  <a:srgbClr val="000000"/>
                </a:solidFill>
              </a:rPr>
              <a:t>when significant steepening occurs.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This only occurs at a very narrow time window for </a:t>
            </a:r>
            <a:r>
              <a:rPr lang="en-US" b="1" dirty="0">
                <a:solidFill>
                  <a:srgbClr val="000000"/>
                </a:solidFill>
              </a:rPr>
              <a:t>Solar Orbiter (~10s)</a:t>
            </a:r>
            <a:r>
              <a:rPr lang="en-US" dirty="0">
                <a:solidFill>
                  <a:srgbClr val="000000"/>
                </a:solidFill>
              </a:rPr>
              <a:t>, while being up to </a:t>
            </a:r>
            <a:r>
              <a:rPr lang="en-US" b="1" dirty="0">
                <a:solidFill>
                  <a:srgbClr val="000000"/>
                </a:solidFill>
              </a:rPr>
              <a:t>several hours for MMS</a:t>
            </a:r>
            <a:r>
              <a:rPr lang="en-US" dirty="0">
                <a:solidFill>
                  <a:srgbClr val="000000"/>
                </a:solidFill>
              </a:rPr>
              <a:t>. </a:t>
            </a:r>
          </a:p>
          <a:p>
            <a:pPr algn="just"/>
            <a:endParaRPr lang="en-US" dirty="0">
              <a:solidFill>
                <a:srgbClr val="000000"/>
              </a:solidFill>
            </a:endParaRPr>
          </a:p>
          <a:p>
            <a:pPr algn="just"/>
            <a:r>
              <a:rPr lang="en-US" b="1" u="sng" dirty="0">
                <a:solidFill>
                  <a:srgbClr val="000000"/>
                </a:solidFill>
              </a:rPr>
              <a:t>Note</a:t>
            </a:r>
            <a:r>
              <a:rPr lang="en-US" dirty="0">
                <a:solidFill>
                  <a:srgbClr val="000000"/>
                </a:solidFill>
              </a:rPr>
              <a:t>: We don’t really know the speed of the shock at Earth, so we have an upper and lower limit.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40717B9-BF07-2803-FD24-171D1522B9BF}"/>
              </a:ext>
            </a:extLst>
          </p:cNvPr>
          <p:cNvCxnSpPr>
            <a:cxnSpLocks/>
          </p:cNvCxnSpPr>
          <p:nvPr/>
        </p:nvCxnSpPr>
        <p:spPr>
          <a:xfrm flipV="1">
            <a:off x="1509040" y="1197429"/>
            <a:ext cx="0" cy="4636780"/>
          </a:xfrm>
          <a:prstGeom prst="line">
            <a:avLst/>
          </a:prstGeom>
          <a:ln w="9525">
            <a:solidFill>
              <a:srgbClr val="FF0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192590A-653E-6AD2-BD64-648D07D32B29}"/>
              </a:ext>
            </a:extLst>
          </p:cNvPr>
          <p:cNvCxnSpPr>
            <a:cxnSpLocks/>
          </p:cNvCxnSpPr>
          <p:nvPr/>
        </p:nvCxnSpPr>
        <p:spPr>
          <a:xfrm flipV="1">
            <a:off x="5384355" y="1197429"/>
            <a:ext cx="0" cy="4636780"/>
          </a:xfrm>
          <a:prstGeom prst="line">
            <a:avLst/>
          </a:prstGeom>
          <a:ln w="9525">
            <a:solidFill>
              <a:srgbClr val="FF0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8228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5748EC5-7FF8-EEEB-B707-D85AD53C23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50066"/>
            <a:ext cx="8237927" cy="521288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F15CD60-9799-64D2-4AD5-DEC015D3D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MMS Separation &amp; Effective Comparisons of Shocks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71419F-01F5-1363-6B04-2902DF15B5F5}"/>
              </a:ext>
            </a:extLst>
          </p:cNvPr>
          <p:cNvSpPr txBox="1"/>
          <p:nvPr/>
        </p:nvSpPr>
        <p:spPr>
          <a:xfrm>
            <a:off x="8237927" y="1354237"/>
            <a:ext cx="367242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err="1">
                <a:solidFill>
                  <a:srgbClr val="000000"/>
                </a:solidFill>
              </a:rPr>
              <a:t>Keypoints</a:t>
            </a:r>
            <a:r>
              <a:rPr lang="en-US" dirty="0">
                <a:solidFill>
                  <a:srgbClr val="000000"/>
                </a:solidFill>
              </a:rPr>
              <a:t>:</a:t>
            </a: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just"/>
            <a:r>
              <a:rPr lang="en-US" b="1" dirty="0">
                <a:solidFill>
                  <a:srgbClr val="000000"/>
                </a:solidFill>
              </a:rPr>
              <a:t>Ratio of unity: </a:t>
            </a:r>
            <a:r>
              <a:rPr lang="en-US" dirty="0">
                <a:solidFill>
                  <a:srgbClr val="000000"/>
                </a:solidFill>
              </a:rPr>
              <a:t>35+ keV deliver as much suprathermal density as 8-35 keV</a:t>
            </a:r>
          </a:p>
          <a:p>
            <a:pPr algn="just"/>
            <a:endParaRPr lang="en-US" dirty="0">
              <a:solidFill>
                <a:srgbClr val="000000"/>
              </a:solidFill>
            </a:endParaRPr>
          </a:p>
          <a:p>
            <a:pPr algn="just"/>
            <a:r>
              <a:rPr lang="en-US" b="1" dirty="0">
                <a:solidFill>
                  <a:srgbClr val="000000"/>
                </a:solidFill>
              </a:rPr>
              <a:t>STEP dominates very close to the shock </a:t>
            </a:r>
            <a:r>
              <a:rPr lang="en-US" dirty="0">
                <a:solidFill>
                  <a:srgbClr val="000000"/>
                </a:solidFill>
              </a:rPr>
              <a:t>at ~315di (23s), with sharpest gradient at ~135di (10s) from the shock. </a:t>
            </a:r>
          </a:p>
          <a:p>
            <a:pPr algn="just"/>
            <a:endParaRPr lang="en-US" dirty="0">
              <a:solidFill>
                <a:srgbClr val="00000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dirty="0">
                <a:solidFill>
                  <a:srgbClr val="0005FF"/>
                </a:solidFill>
              </a:rPr>
              <a:t>At Earth</a:t>
            </a:r>
            <a:r>
              <a:rPr lang="en-US" dirty="0">
                <a:solidFill>
                  <a:srgbClr val="000000"/>
                </a:solidFill>
              </a:rPr>
              <a:t>, we are </a:t>
            </a:r>
            <a:r>
              <a:rPr lang="en-US" b="1" dirty="0">
                <a:solidFill>
                  <a:srgbClr val="000000"/>
                </a:solidFill>
              </a:rPr>
              <a:t>always</a:t>
            </a:r>
            <a:r>
              <a:rPr lang="en-US" dirty="0">
                <a:solidFill>
                  <a:srgbClr val="000000"/>
                </a:solidFill>
              </a:rPr>
              <a:t> in the </a:t>
            </a:r>
            <a:r>
              <a:rPr lang="en-US" b="1" dirty="0">
                <a:solidFill>
                  <a:srgbClr val="000000"/>
                </a:solidFill>
              </a:rPr>
              <a:t>&lt;35 keV</a:t>
            </a:r>
            <a:r>
              <a:rPr lang="en-US" dirty="0">
                <a:solidFill>
                  <a:srgbClr val="000000"/>
                </a:solidFill>
              </a:rPr>
              <a:t> regime. </a:t>
            </a:r>
          </a:p>
          <a:p>
            <a:pPr marL="285750" indent="-285750" algn="just">
              <a:buFont typeface="Wingdings" pitchFamily="2" charset="2"/>
              <a:buChar char="Ø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dirty="0">
                <a:solidFill>
                  <a:srgbClr val="FF3B3B"/>
                </a:solidFill>
              </a:rPr>
              <a:t>At IP shock </a:t>
            </a:r>
            <a:r>
              <a:rPr lang="en-US" dirty="0">
                <a:solidFill>
                  <a:srgbClr val="000000"/>
                </a:solidFill>
              </a:rPr>
              <a:t>we may only be in the </a:t>
            </a:r>
            <a:r>
              <a:rPr lang="en-US" b="1" dirty="0">
                <a:solidFill>
                  <a:srgbClr val="000000"/>
                </a:solidFill>
              </a:rPr>
              <a:t>&lt;35 KeV</a:t>
            </a:r>
            <a:r>
              <a:rPr lang="en-US" dirty="0">
                <a:solidFill>
                  <a:srgbClr val="000000"/>
                </a:solidFill>
              </a:rPr>
              <a:t> regime for 10s of seconds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1F6DDBA-3253-12C9-328C-344D2A13398D}"/>
              </a:ext>
            </a:extLst>
          </p:cNvPr>
          <p:cNvSpPr/>
          <p:nvPr/>
        </p:nvSpPr>
        <p:spPr>
          <a:xfrm>
            <a:off x="685800" y="5303520"/>
            <a:ext cx="3783330" cy="560070"/>
          </a:xfrm>
          <a:prstGeom prst="rect">
            <a:avLst/>
          </a:prstGeom>
          <a:solidFill>
            <a:srgbClr val="0000B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A63882-2734-6229-26A1-ACE3A788E01D}"/>
              </a:ext>
            </a:extLst>
          </p:cNvPr>
          <p:cNvSpPr/>
          <p:nvPr/>
        </p:nvSpPr>
        <p:spPr>
          <a:xfrm>
            <a:off x="4469130" y="1577340"/>
            <a:ext cx="3394710" cy="3718577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CEFDF0-7927-AED3-8483-59409EBCAC27}"/>
              </a:ext>
            </a:extLst>
          </p:cNvPr>
          <p:cNvSpPr txBox="1"/>
          <p:nvPr/>
        </p:nvSpPr>
        <p:spPr>
          <a:xfrm>
            <a:off x="1156723" y="4934188"/>
            <a:ext cx="2841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B4"/>
                </a:solidFill>
              </a:rPr>
              <a:t>EPT (&gt;35 keV) dominated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FED511-6BA0-4A17-6C07-D221B415B775}"/>
              </a:ext>
            </a:extLst>
          </p:cNvPr>
          <p:cNvSpPr txBox="1"/>
          <p:nvPr/>
        </p:nvSpPr>
        <p:spPr>
          <a:xfrm>
            <a:off x="4857038" y="1577340"/>
            <a:ext cx="2995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STEP (&lt;35 keV) dominated</a:t>
            </a:r>
          </a:p>
        </p:txBody>
      </p:sp>
    </p:spTree>
    <p:extLst>
      <p:ext uri="{BB962C8B-B14F-4D97-AF65-F5344CB8AC3E}">
        <p14:creationId xmlns:p14="http://schemas.microsoft.com/office/powerpoint/2010/main" val="1004682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F2D087-22D9-6B1D-9551-067B6D92C9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CBAB12-3448-304B-2F6F-D619D56A1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400" y="46165"/>
            <a:ext cx="11041200" cy="634082"/>
          </a:xfrm>
        </p:spPr>
        <p:txBody>
          <a:bodyPr/>
          <a:lstStyle/>
          <a:p>
            <a:pPr algn="ctr"/>
            <a:r>
              <a:rPr lang="en-US" dirty="0"/>
              <a:t>Summary &amp; Discussion</a:t>
            </a:r>
            <a:endParaRPr lang="sv-SE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52146C-7CD2-3F4A-B87F-EC97D3445826}"/>
              </a:ext>
            </a:extLst>
          </p:cNvPr>
          <p:cNvSpPr txBox="1"/>
          <p:nvPr/>
        </p:nvSpPr>
        <p:spPr>
          <a:xfrm>
            <a:off x="433847" y="702491"/>
            <a:ext cx="1175815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rgbClr val="000000"/>
                </a:solidFill>
              </a:rPr>
              <a:t>Key Findings</a:t>
            </a:r>
          </a:p>
          <a:p>
            <a:pPr algn="just"/>
            <a:endParaRPr lang="en-US" sz="1500" b="1" dirty="0">
              <a:solidFill>
                <a:srgbClr val="000000"/>
              </a:solidFill>
            </a:endParaRPr>
          </a:p>
          <a:p>
            <a:pPr marL="285750" indent="-285750" algn="just">
              <a:buFontTx/>
              <a:buChar char="-"/>
            </a:pPr>
            <a:r>
              <a:rPr lang="en-US" sz="1500" b="1" dirty="0">
                <a:solidFill>
                  <a:srgbClr val="000000"/>
                </a:solidFill>
              </a:rPr>
              <a:t>Intrinsic</a:t>
            </a:r>
            <a:r>
              <a:rPr lang="en-US" sz="1500" dirty="0">
                <a:solidFill>
                  <a:srgbClr val="000000"/>
                </a:solidFill>
              </a:rPr>
              <a:t> foreshock compressive structures (</a:t>
            </a:r>
            <a:r>
              <a:rPr lang="en-US" sz="1500" b="1" dirty="0">
                <a:solidFill>
                  <a:srgbClr val="000000"/>
                </a:solidFill>
              </a:rPr>
              <a:t>FCSs</a:t>
            </a:r>
            <a:r>
              <a:rPr lang="en-US" sz="1500" dirty="0">
                <a:solidFill>
                  <a:srgbClr val="000000"/>
                </a:solidFill>
              </a:rPr>
              <a:t>) form upstream </a:t>
            </a:r>
            <a:r>
              <a:rPr lang="en-US" sz="1500" b="1" dirty="0">
                <a:solidFill>
                  <a:srgbClr val="000000"/>
                </a:solidFill>
              </a:rPr>
              <a:t>at similar normalized distances (≲50 di) when the suprathermal (&gt;10 keV) ion density exceeds ∼1% of the total</a:t>
            </a:r>
            <a:r>
              <a:rPr lang="en-US" sz="1500" dirty="0">
                <a:solidFill>
                  <a:srgbClr val="000000"/>
                </a:solidFill>
              </a:rPr>
              <a:t>.</a:t>
            </a:r>
          </a:p>
          <a:p>
            <a:pPr marL="285750" indent="-285750" algn="just">
              <a:buFontTx/>
              <a:buChar char="-"/>
            </a:pPr>
            <a:endParaRPr lang="en-US" sz="1500" dirty="0">
              <a:solidFill>
                <a:srgbClr val="000000"/>
              </a:solidFill>
            </a:endParaRPr>
          </a:p>
          <a:p>
            <a:pPr marL="285750" indent="-285750" algn="just">
              <a:buFontTx/>
              <a:buChar char="-"/>
            </a:pPr>
            <a:r>
              <a:rPr lang="en-US" sz="1500" b="1" dirty="0">
                <a:solidFill>
                  <a:srgbClr val="000000"/>
                </a:solidFill>
              </a:rPr>
              <a:t>the “growth zone” capable of sustaining these structures is spatially limited (∼135 di)</a:t>
            </a:r>
            <a:r>
              <a:rPr lang="en-US" sz="1500" dirty="0">
                <a:solidFill>
                  <a:srgbClr val="000000"/>
                </a:solidFill>
              </a:rPr>
              <a:t>, which, due to the high speed of the propagating IP shock, corresponds to </a:t>
            </a:r>
            <a:r>
              <a:rPr lang="en-US" sz="1500" b="1" dirty="0">
                <a:solidFill>
                  <a:srgbClr val="000000"/>
                </a:solidFill>
              </a:rPr>
              <a:t>a brief observational window of ~10 s.</a:t>
            </a:r>
          </a:p>
          <a:p>
            <a:pPr marL="285750" indent="-285750" algn="just">
              <a:buFontTx/>
              <a:buChar char="-"/>
            </a:pPr>
            <a:endParaRPr lang="en-US" sz="1500" dirty="0">
              <a:solidFill>
                <a:srgbClr val="000000"/>
              </a:solidFill>
            </a:endParaRPr>
          </a:p>
          <a:p>
            <a:pPr marL="285750" indent="-285750" algn="just">
              <a:buFontTx/>
              <a:buChar char="-"/>
            </a:pPr>
            <a:r>
              <a:rPr lang="en-US" sz="1500" dirty="0">
                <a:solidFill>
                  <a:srgbClr val="000000"/>
                </a:solidFill>
              </a:rPr>
              <a:t>Other physical processes that may inhibit are </a:t>
            </a:r>
            <a:r>
              <a:rPr lang="en-US" sz="1500" b="1" dirty="0">
                <a:solidFill>
                  <a:srgbClr val="000000"/>
                </a:solidFill>
              </a:rPr>
              <a:t>the different geometry (curved vs ”planar”) </a:t>
            </a:r>
            <a:r>
              <a:rPr lang="en-US" sz="1500" dirty="0">
                <a:solidFill>
                  <a:srgbClr val="000000"/>
                </a:solidFill>
              </a:rPr>
              <a:t>resulting in a </a:t>
            </a:r>
            <a:r>
              <a:rPr lang="en-US" sz="1500" b="1" dirty="0">
                <a:solidFill>
                  <a:srgbClr val="000000"/>
                </a:solidFill>
              </a:rPr>
              <a:t>lack of “Cross-talk” between neighboring regions of the shock. </a:t>
            </a:r>
            <a:r>
              <a:rPr lang="en-US" sz="1500" dirty="0">
                <a:solidFill>
                  <a:srgbClr val="000000"/>
                </a:solidFill>
              </a:rPr>
              <a:t>Statistically difficult to evaluate since </a:t>
            </a:r>
            <a:r>
              <a:rPr lang="en-US" sz="1500" b="1" dirty="0">
                <a:solidFill>
                  <a:srgbClr val="000000"/>
                </a:solidFill>
              </a:rPr>
              <a:t>only a few high-Mach </a:t>
            </a:r>
            <a:r>
              <a:rPr lang="en-US" sz="1500" b="1" dirty="0" err="1">
                <a:solidFill>
                  <a:srgbClr val="000000"/>
                </a:solidFill>
              </a:rPr>
              <a:t>Qpar</a:t>
            </a:r>
            <a:r>
              <a:rPr lang="en-US" sz="1500" b="1" dirty="0">
                <a:solidFill>
                  <a:srgbClr val="000000"/>
                </a:solidFill>
              </a:rPr>
              <a:t> IP shocks.</a:t>
            </a:r>
          </a:p>
          <a:p>
            <a:pPr algn="just"/>
            <a:endParaRPr lang="en-US" sz="1500" b="1" dirty="0">
              <a:solidFill>
                <a:srgbClr val="000000"/>
              </a:solidFill>
            </a:endParaRPr>
          </a:p>
          <a:p>
            <a:pPr algn="just"/>
            <a:endParaRPr lang="en-US" sz="1500" b="1" dirty="0">
              <a:solidFill>
                <a:srgbClr val="000000"/>
              </a:solidFill>
            </a:endParaRPr>
          </a:p>
          <a:p>
            <a:pPr algn="ctr"/>
            <a:r>
              <a:rPr lang="en-US" sz="1500" b="1" dirty="0">
                <a:solidFill>
                  <a:srgbClr val="000000"/>
                </a:solidFill>
              </a:rPr>
              <a:t>Discussion points: </a:t>
            </a:r>
          </a:p>
          <a:p>
            <a:pPr algn="ctr"/>
            <a:endParaRPr lang="en-US" sz="1500" b="1" dirty="0">
              <a:solidFill>
                <a:srgbClr val="000000"/>
              </a:solidFill>
            </a:endParaRPr>
          </a:p>
          <a:p>
            <a:pPr algn="just"/>
            <a:r>
              <a:rPr lang="en-US" sz="1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potential threshold?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both shocks, steepened foreshock compressive structures fully form when the suprathermal ion density reaches ∼1% of the background solar wind density. Is this what is required? Can this be supplied by different processes?</a:t>
            </a:r>
          </a:p>
          <a:p>
            <a:pPr marL="514350" indent="-514350" algn="just">
              <a:buFontTx/>
              <a:buAutoNum type="arabicParenR"/>
            </a:pPr>
            <a:endParaRPr 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Observational biases: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perceived difference in foreshock compressive structure occurrence is largely observational. </a:t>
            </a:r>
            <a:r>
              <a:rPr lang="en-US" sz="1500" dirty="0">
                <a:solidFill>
                  <a:srgbClr val="FF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IP shocks, </a:t>
            </a:r>
            <a:r>
              <a:rPr lang="en-US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missions traverse the shock rapidly, providing only a brief "spatial cut</a:t>
            </a:r>
            <a:r>
              <a:rPr lang="en-US" sz="1500" dirty="0">
                <a:solidFill>
                  <a:srgbClr val="FF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</a:t>
            </a:r>
            <a:r>
              <a:rPr lang="en-US" sz="1500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misleadingly suggests structures are rare or absent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>
                <a:solidFill>
                  <a:srgbClr val="1818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contrast, planetary observations provide long "time histories”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500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misleadingly suggests an overabundance and extended range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A6693EC-8E1B-38FA-F111-AA26D0B59011}"/>
              </a:ext>
            </a:extLst>
          </p:cNvPr>
          <p:cNvGrpSpPr/>
          <p:nvPr/>
        </p:nvGrpSpPr>
        <p:grpSpPr>
          <a:xfrm>
            <a:off x="26561" y="5553534"/>
            <a:ext cx="1951175" cy="1066862"/>
            <a:chOff x="5120411" y="969243"/>
            <a:chExt cx="1951175" cy="106686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56E1C1C-30CB-96F4-7580-33D468A2B9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1455" y="1247016"/>
              <a:ext cx="789089" cy="78908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74F3050-B86C-C2BB-ACFF-60F10A6BFA9A}"/>
                </a:ext>
              </a:extLst>
            </p:cNvPr>
            <p:cNvSpPr txBox="1"/>
            <p:nvPr/>
          </p:nvSpPr>
          <p:spPr>
            <a:xfrm>
              <a:off x="5120411" y="969243"/>
              <a:ext cx="1951175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rgbClr val="000000"/>
                  </a:solidFill>
                </a:rPr>
                <a:t>Solar Orbiter Nugget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5888D4D-A873-9C03-B503-816C3FC61AF7}"/>
              </a:ext>
            </a:extLst>
          </p:cNvPr>
          <p:cNvGrpSpPr/>
          <p:nvPr/>
        </p:nvGrpSpPr>
        <p:grpSpPr>
          <a:xfrm>
            <a:off x="10915904" y="5508755"/>
            <a:ext cx="842249" cy="1111641"/>
            <a:chOff x="5648295" y="4759806"/>
            <a:chExt cx="842249" cy="111164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06CD177-E580-9203-1F18-8D60A7E5DCF5}"/>
                </a:ext>
              </a:extLst>
            </p:cNvPr>
            <p:cNvSpPr txBox="1"/>
            <p:nvPr/>
          </p:nvSpPr>
          <p:spPr>
            <a:xfrm>
              <a:off x="5709384" y="4759806"/>
              <a:ext cx="72006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rgbClr val="000000"/>
                  </a:solidFill>
                </a:rPr>
                <a:t>Article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AF0B823-A866-4788-0619-9365C538F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8295" y="5029198"/>
              <a:ext cx="842249" cy="8422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2924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D2EB30-CF2E-9282-C39C-395222BA0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6E41D5B-DF2E-1483-C9B8-CADFC73F1D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914" y="-1"/>
            <a:ext cx="11196286" cy="6858001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1971792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25BA9-B6B5-5F5E-BADC-D1BF945A6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E55CCB6-17B1-C237-DC55-2F98E3FC2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400" y="46165"/>
            <a:ext cx="11041200" cy="516190"/>
          </a:xfrm>
        </p:spPr>
        <p:txBody>
          <a:bodyPr>
            <a:normAutofit/>
          </a:bodyPr>
          <a:lstStyle/>
          <a:p>
            <a:pPr algn="ctr"/>
            <a:r>
              <a:rPr lang="sv-SE" dirty="0" err="1"/>
              <a:t>Shock-generated</a:t>
            </a:r>
            <a:r>
              <a:rPr lang="sv-SE" dirty="0"/>
              <a:t> </a:t>
            </a:r>
            <a:r>
              <a:rPr lang="sv-SE" dirty="0" err="1"/>
              <a:t>Transients</a:t>
            </a:r>
            <a:r>
              <a:rPr lang="sv-SE" dirty="0"/>
              <a:t> &amp; </a:t>
            </a:r>
            <a:r>
              <a:rPr lang="sv-SE" dirty="0" err="1"/>
              <a:t>Particle</a:t>
            </a:r>
            <a:r>
              <a:rPr lang="sv-SE" dirty="0"/>
              <a:t> Acceleration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BBED24F-577F-8831-7819-12312690C19E}"/>
              </a:ext>
            </a:extLst>
          </p:cNvPr>
          <p:cNvGrpSpPr/>
          <p:nvPr/>
        </p:nvGrpSpPr>
        <p:grpSpPr>
          <a:xfrm>
            <a:off x="3782857" y="1252936"/>
            <a:ext cx="4458677" cy="4101273"/>
            <a:chOff x="3643117" y="1363831"/>
            <a:chExt cx="4458677" cy="4101273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10110361-C52C-146C-6A7B-7CFFE4FB77BF}"/>
                </a:ext>
              </a:extLst>
            </p:cNvPr>
            <p:cNvGrpSpPr/>
            <p:nvPr/>
          </p:nvGrpSpPr>
          <p:grpSpPr>
            <a:xfrm>
              <a:off x="3643117" y="1363831"/>
              <a:ext cx="4458677" cy="4101273"/>
              <a:chOff x="3643117" y="1363831"/>
              <a:chExt cx="4458677" cy="4101273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2CC66170-C393-414A-4156-898DC24FB4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43117" y="1719344"/>
                <a:ext cx="4337138" cy="2400759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CAAA24D-F172-76A5-2941-4087CEE2D51D}"/>
                  </a:ext>
                </a:extLst>
              </p:cNvPr>
              <p:cNvSpPr txBox="1"/>
              <p:nvPr/>
            </p:nvSpPr>
            <p:spPr>
              <a:xfrm>
                <a:off x="3980153" y="1363831"/>
                <a:ext cx="41216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u="sng" dirty="0">
                    <a:solidFill>
                      <a:schemeClr val="tx1">
                        <a:lumMod val="50000"/>
                      </a:schemeClr>
                    </a:solidFill>
                  </a:rPr>
                  <a:t>New plot, much easier to understand!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5DB35C0-6A24-F7F4-9EFA-B7C9BB6634A9}"/>
                  </a:ext>
                </a:extLst>
              </p:cNvPr>
              <p:cNvSpPr txBox="1"/>
              <p:nvPr/>
            </p:nvSpPr>
            <p:spPr>
              <a:xfrm>
                <a:off x="3812784" y="4141665"/>
                <a:ext cx="4167471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u="sng" dirty="0">
                    <a:solidFill>
                      <a:schemeClr val="tx1">
                        <a:lumMod val="50000"/>
                      </a:schemeClr>
                    </a:solidFill>
                  </a:rPr>
                  <a:t>With respect to upstream conditions (SW/FS):</a:t>
                </a:r>
              </a:p>
              <a:p>
                <a:pPr algn="just"/>
                <a:endParaRPr lang="en-US" sz="1600" dirty="0">
                  <a:solidFill>
                    <a:schemeClr val="tx1">
                      <a:lumMod val="50000"/>
                    </a:schemeClr>
                  </a:solidFill>
                </a:endParaRP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1">
                        <a:lumMod val="50000"/>
                      </a:schemeClr>
                    </a:solidFill>
                  </a:rPr>
                  <a:t>Electron fluxes (&gt;50 keV) up to x6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1">
                        <a:lumMod val="50000"/>
                      </a:schemeClr>
                    </a:solidFill>
                  </a:rPr>
                  <a:t>Ion fluxes (&gt;50 keV)  up to x15</a:t>
                </a: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9F6259D-756A-63DD-F712-C3211F82BAE0}"/>
                </a:ext>
              </a:extLst>
            </p:cNvPr>
            <p:cNvSpPr txBox="1"/>
            <p:nvPr/>
          </p:nvSpPr>
          <p:spPr>
            <a:xfrm>
              <a:off x="4379942" y="1800062"/>
              <a:ext cx="1661032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>
                  <a:solidFill>
                    <a:srgbClr val="000000"/>
                  </a:solidFill>
                </a:rPr>
                <a:t>Compressive edges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0763B6D3-1837-E2DC-0681-BCD4FA89E9A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65863" y="2092450"/>
              <a:ext cx="144595" cy="189975"/>
            </a:xfrm>
            <a:prstGeom prst="straightConnector1">
              <a:avLst/>
            </a:prstGeom>
            <a:ln>
              <a:solidFill>
                <a:srgbClr val="FF3B3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8A6D93CF-DC41-8084-78A1-2016399BA15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739307" y="2705255"/>
              <a:ext cx="828669" cy="464318"/>
            </a:xfrm>
            <a:prstGeom prst="straightConnector1">
              <a:avLst/>
            </a:prstGeom>
            <a:ln>
              <a:solidFill>
                <a:srgbClr val="FF3B3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443E510-EB9B-41A8-0559-3BD850F97004}"/>
                </a:ext>
              </a:extLst>
            </p:cNvPr>
            <p:cNvSpPr txBox="1"/>
            <p:nvPr/>
          </p:nvSpPr>
          <p:spPr>
            <a:xfrm>
              <a:off x="6567976" y="3023379"/>
              <a:ext cx="546945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>
                  <a:solidFill>
                    <a:srgbClr val="000000"/>
                  </a:solidFill>
                </a:rPr>
                <a:t>Core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3326492F-5B84-0A2A-6471-C8B20459B193}"/>
              </a:ext>
            </a:extLst>
          </p:cNvPr>
          <p:cNvSpPr txBox="1"/>
          <p:nvPr/>
        </p:nvSpPr>
        <p:spPr>
          <a:xfrm>
            <a:off x="731520" y="6044791"/>
            <a:ext cx="1056135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UcParenBoth"/>
            </a:pPr>
            <a:r>
              <a:rPr lang="en-US" sz="1300" dirty="0">
                <a:solidFill>
                  <a:srgbClr val="000000"/>
                </a:solidFill>
              </a:rPr>
              <a:t>: Raptis+ 2025 (</a:t>
            </a:r>
            <a:r>
              <a:rPr lang="en-US" sz="1300" dirty="0" err="1">
                <a:solidFill>
                  <a:srgbClr val="000000"/>
                </a:solidFill>
              </a:rPr>
              <a:t>NatComm</a:t>
            </a:r>
            <a:r>
              <a:rPr lang="en-US" sz="1300" dirty="0">
                <a:solidFill>
                  <a:srgbClr val="000000"/>
                </a:solidFill>
              </a:rPr>
              <a:t>)  - </a:t>
            </a:r>
            <a:r>
              <a:rPr lang="en-US" sz="1300" i="1" dirty="0">
                <a:solidFill>
                  <a:srgbClr val="000000"/>
                </a:solidFill>
              </a:rPr>
              <a:t>Revealing an Unexpectedly Low Electron Injection Threshold via Reinforced Shock Acceleration</a:t>
            </a:r>
          </a:p>
          <a:p>
            <a:pPr marL="342900" indent="-342900">
              <a:buAutoNum type="alphaUcParenBoth"/>
            </a:pPr>
            <a:r>
              <a:rPr lang="en-US" sz="1300" dirty="0">
                <a:solidFill>
                  <a:srgbClr val="000000"/>
                </a:solidFill>
              </a:rPr>
              <a:t>: Raptis+ 2025 (</a:t>
            </a:r>
            <a:r>
              <a:rPr lang="en-US" sz="1300" dirty="0" err="1">
                <a:solidFill>
                  <a:srgbClr val="000000"/>
                </a:solidFill>
              </a:rPr>
              <a:t>ApJL</a:t>
            </a:r>
            <a:r>
              <a:rPr lang="en-US" sz="1300" dirty="0">
                <a:solidFill>
                  <a:srgbClr val="000000"/>
                </a:solidFill>
              </a:rPr>
              <a:t>) - </a:t>
            </a:r>
            <a:r>
              <a:rPr lang="en-US" sz="1300" i="1" dirty="0">
                <a:solidFill>
                  <a:srgbClr val="000000"/>
                </a:solidFill>
              </a:rPr>
              <a:t>Multi-Mission Observations of Relativistic Electrons and High-Speed Jets Linked to Shock Generated Transients</a:t>
            </a:r>
          </a:p>
        </p:txBody>
      </p:sp>
      <p:pic>
        <p:nvPicPr>
          <p:cNvPr id="45" name="Content Placeholder 7">
            <a:extLst>
              <a:ext uri="{FF2B5EF4-FFF2-40B4-BE49-F238E27FC236}">
                <a16:creationId xmlns:a16="http://schemas.microsoft.com/office/drawing/2014/main" id="{5C56BCB4-BCC2-4D97-352E-E291E89272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83174"/>
            <a:ext cx="731520" cy="73152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1D8A47FD-5EE1-2FBF-A5C5-E63D72A150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60480" y="5876992"/>
            <a:ext cx="731520" cy="731520"/>
          </a:xfrm>
          <a:prstGeom prst="rect">
            <a:avLst/>
          </a:prstGeom>
        </p:spPr>
      </p:pic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26C0A600-7FA6-14D0-28CB-DB119DDC4F90}"/>
              </a:ext>
            </a:extLst>
          </p:cNvPr>
          <p:cNvCxnSpPr>
            <a:cxnSpLocks/>
          </p:cNvCxnSpPr>
          <p:nvPr/>
        </p:nvCxnSpPr>
        <p:spPr>
          <a:xfrm flipH="1">
            <a:off x="7821038" y="3065843"/>
            <a:ext cx="1235413" cy="513936"/>
          </a:xfrm>
          <a:prstGeom prst="straightConnector1">
            <a:avLst/>
          </a:prstGeom>
          <a:ln>
            <a:solidFill>
              <a:srgbClr val="0005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08FDB8A4-85EA-5D67-343D-4E70BB6CBF85}"/>
              </a:ext>
            </a:extLst>
          </p:cNvPr>
          <p:cNvSpPr txBox="1"/>
          <p:nvPr/>
        </p:nvSpPr>
        <p:spPr>
          <a:xfrm>
            <a:off x="9093238" y="2833684"/>
            <a:ext cx="100059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solidFill>
                  <a:srgbClr val="000000"/>
                </a:solidFill>
              </a:rPr>
              <a:t>Solar Wind</a:t>
            </a:r>
          </a:p>
        </p:txBody>
      </p:sp>
    </p:spTree>
    <p:extLst>
      <p:ext uri="{BB962C8B-B14F-4D97-AF65-F5344CB8AC3E}">
        <p14:creationId xmlns:p14="http://schemas.microsoft.com/office/powerpoint/2010/main" val="8696970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F0559A-8E22-9787-6BE0-BCFA77348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Quasi-parallel and Quasi-perpendicular shocks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4BE200-80CD-E494-5257-0F34DC7564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3232" y="789088"/>
            <a:ext cx="5325006" cy="58155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210C3C-9D29-9ED8-FC3F-AD5B3F60C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634" y="694088"/>
            <a:ext cx="5325006" cy="58155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CBDA62-8017-AD83-595D-007E5AD507AF}"/>
              </a:ext>
            </a:extLst>
          </p:cNvPr>
          <p:cNvSpPr txBox="1"/>
          <p:nvPr/>
        </p:nvSpPr>
        <p:spPr>
          <a:xfrm>
            <a:off x="7869130" y="775994"/>
            <a:ext cx="718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0005FF"/>
                </a:solidFill>
              </a:rPr>
              <a:t>Qpar</a:t>
            </a:r>
            <a:endParaRPr lang="en-US" b="1" dirty="0">
              <a:solidFill>
                <a:srgbClr val="0005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CE2597-745E-35A5-3093-5B90A8310EF9}"/>
              </a:ext>
            </a:extLst>
          </p:cNvPr>
          <p:cNvSpPr txBox="1"/>
          <p:nvPr/>
        </p:nvSpPr>
        <p:spPr>
          <a:xfrm>
            <a:off x="1480337" y="799745"/>
            <a:ext cx="11843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FF3B3B"/>
                </a:solidFill>
              </a:rPr>
              <a:t>Qperp</a:t>
            </a:r>
            <a:endParaRPr lang="en-US" b="1" dirty="0">
              <a:solidFill>
                <a:srgbClr val="FF3B3B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B5A099-8D71-AC91-E2FA-B845DCB36197}"/>
              </a:ext>
            </a:extLst>
          </p:cNvPr>
          <p:cNvSpPr txBox="1"/>
          <p:nvPr/>
        </p:nvSpPr>
        <p:spPr>
          <a:xfrm>
            <a:off x="158496" y="63886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7134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4C08DE-37AF-A5B2-A842-E0CE901537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36D24-A6F0-529F-866A-A6B5E91C5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ym typeface="Wingdings" pitchFamily="2" charset="2"/>
              </a:rPr>
              <a:t>Shocks &amp; Transient Structures</a:t>
            </a:r>
          </a:p>
        </p:txBody>
      </p:sp>
    </p:spTree>
    <p:extLst>
      <p:ext uri="{BB962C8B-B14F-4D97-AF65-F5344CB8AC3E}">
        <p14:creationId xmlns:p14="http://schemas.microsoft.com/office/powerpoint/2010/main" val="12718346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Earth’s </a:t>
            </a:r>
            <a:r>
              <a:rPr lang="en-US" dirty="0" err="1"/>
              <a:t>Qpar</a:t>
            </a:r>
            <a:r>
              <a:rPr lang="en-US" dirty="0"/>
              <a:t> bow shock and foreshock</a:t>
            </a:r>
            <a:endParaRPr lang="sv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F2A1A45-983A-DE9C-5C79-A587F0546346}"/>
                  </a:ext>
                </a:extLst>
              </p:cNvPr>
              <p:cNvSpPr txBox="1"/>
              <p:nvPr/>
            </p:nvSpPr>
            <p:spPr>
              <a:xfrm>
                <a:off x="6585564" y="2691011"/>
                <a:ext cx="5668003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0070C0"/>
                    </a:solidFill>
                  </a:rPr>
                  <a:t>Qpar shocks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𝐵𝑛</m:t>
                        </m:r>
                      </m:sub>
                    </m:sSub>
                    <m:r>
                      <a:rPr lang="en-US" b="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&lt;~</m:t>
                    </m:r>
                    <m:sSup>
                      <m:sSupPr>
                        <m:ctrlPr>
                          <a:rPr lang="en-US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45</m:t>
                        </m:r>
                      </m:e>
                      <m:sup>
                        <m:r>
                          <a:rPr lang="en-US" b="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en-US" b="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⁡</m:t>
                    </m:r>
                  </m:oMath>
                </a14:m>
                <a:r>
                  <a:rPr lang="en-US" dirty="0">
                    <a:solidFill>
                      <a:srgbClr val="0070C0"/>
                    </a:solidFill>
                  </a:rPr>
                  <a:t>)</a:t>
                </a:r>
              </a:p>
              <a:p>
                <a:pPr algn="ctr"/>
                <a:endParaRPr lang="en-US" u="sng" dirty="0"/>
              </a:p>
              <a:p>
                <a:pPr marL="285750" indent="-285750">
                  <a:buFontTx/>
                  <a:buChar char="-"/>
                </a:pPr>
                <a:r>
                  <a:rPr lang="en-US" dirty="0">
                    <a:solidFill>
                      <a:schemeClr val="tx1">
                        <a:lumMod val="50000"/>
                      </a:schemeClr>
                    </a:solidFill>
                  </a:rPr>
                  <a:t>Very </a:t>
                </a:r>
                <a:r>
                  <a:rPr lang="en-US" b="1" dirty="0">
                    <a:solidFill>
                      <a:schemeClr val="tx1">
                        <a:lumMod val="50000"/>
                      </a:schemeClr>
                    </a:solidFill>
                  </a:rPr>
                  <a:t>efficient particle accelerators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b="1" dirty="0">
                    <a:solidFill>
                      <a:srgbClr val="FF0000"/>
                    </a:solidFill>
                  </a:rPr>
                  <a:t>Transient phenomena </a:t>
                </a:r>
                <a:r>
                  <a:rPr lang="en-US" i="1" dirty="0">
                    <a:solidFill>
                      <a:srgbClr val="000000"/>
                    </a:solidFill>
                  </a:rPr>
                  <a:t>upstream and downstream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dirty="0">
                    <a:solidFill>
                      <a:srgbClr val="000000"/>
                    </a:solidFill>
                  </a:rPr>
                  <a:t>ULF waves upstream and downstream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dirty="0">
                    <a:solidFill>
                      <a:srgbClr val="000000"/>
                    </a:solidFill>
                  </a:rPr>
                  <a:t>Kinetic plasma physics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dirty="0">
                    <a:solidFill>
                      <a:srgbClr val="000000"/>
                    </a:solidFill>
                  </a:rPr>
                  <a:t>Wave particle interaction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dirty="0">
                    <a:solidFill>
                      <a:srgbClr val="000000"/>
                    </a:solidFill>
                  </a:rPr>
                  <a:t>Current sheets &amp; reconnection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F2A1A45-983A-DE9C-5C79-A587F05463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5564" y="2691011"/>
                <a:ext cx="5668003" cy="2308324"/>
              </a:xfrm>
              <a:prstGeom prst="rect">
                <a:avLst/>
              </a:prstGeom>
              <a:blipFill>
                <a:blip r:embed="rId3"/>
                <a:stretch>
                  <a:fillRect l="-671" t="-1093" b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4" name="Picture 4">
            <a:extLst>
              <a:ext uri="{FF2B5EF4-FFF2-40B4-BE49-F238E27FC236}">
                <a16:creationId xmlns:a16="http://schemas.microsoft.com/office/drawing/2014/main" id="{20E6EB32-A520-F36E-416E-806444644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979" y="703530"/>
            <a:ext cx="5785006" cy="576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EBAAEA0-EE50-C244-4BF2-84A9FE08A2D1}"/>
              </a:ext>
            </a:extLst>
          </p:cNvPr>
          <p:cNvCxnSpPr>
            <a:cxnSpLocks/>
          </p:cNvCxnSpPr>
          <p:nvPr/>
        </p:nvCxnSpPr>
        <p:spPr>
          <a:xfrm flipH="1">
            <a:off x="3160773" y="3057589"/>
            <a:ext cx="4790531" cy="90600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79237BF6-AFE2-9E84-F047-D26135EAB4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1896" y="1003918"/>
            <a:ext cx="4715337" cy="15457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57DB00-35CF-CDB9-BB52-61FE128CCF08}"/>
              </a:ext>
            </a:extLst>
          </p:cNvPr>
          <p:cNvSpPr txBox="1"/>
          <p:nvPr/>
        </p:nvSpPr>
        <p:spPr>
          <a:xfrm>
            <a:off x="6560760" y="752262"/>
            <a:ext cx="640039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</a:rPr>
              <a:t>*Some Astro references on </a:t>
            </a:r>
            <a:r>
              <a:rPr lang="en-US" sz="1100" dirty="0" err="1">
                <a:solidFill>
                  <a:srgbClr val="000000"/>
                </a:solidFill>
              </a:rPr>
              <a:t>Qpar</a:t>
            </a:r>
            <a:r>
              <a:rPr lang="en-US" sz="1100" dirty="0">
                <a:solidFill>
                  <a:srgbClr val="000000"/>
                </a:solidFill>
              </a:rPr>
              <a:t> importance: Caprioli+2014, Giuffrida+2022, Vink+2024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90C05E-EC95-EAB6-5ACA-81E40B904AE4}"/>
              </a:ext>
            </a:extLst>
          </p:cNvPr>
          <p:cNvSpPr txBox="1"/>
          <p:nvPr/>
        </p:nvSpPr>
        <p:spPr>
          <a:xfrm>
            <a:off x="7759628" y="5554233"/>
            <a:ext cx="4308047" cy="646331"/>
          </a:xfrm>
          <a:custGeom>
            <a:avLst/>
            <a:gdLst>
              <a:gd name="csX0" fmla="*/ 0 w 4308047"/>
              <a:gd name="csY0" fmla="*/ 0 h 646331"/>
              <a:gd name="csX1" fmla="*/ 452345 w 4308047"/>
              <a:gd name="csY1" fmla="*/ 0 h 646331"/>
              <a:gd name="csX2" fmla="*/ 947770 w 4308047"/>
              <a:gd name="csY2" fmla="*/ 0 h 646331"/>
              <a:gd name="csX3" fmla="*/ 1400115 w 4308047"/>
              <a:gd name="csY3" fmla="*/ 0 h 646331"/>
              <a:gd name="csX4" fmla="*/ 1981702 w 4308047"/>
              <a:gd name="csY4" fmla="*/ 0 h 646331"/>
              <a:gd name="csX5" fmla="*/ 2520207 w 4308047"/>
              <a:gd name="csY5" fmla="*/ 0 h 646331"/>
              <a:gd name="csX6" fmla="*/ 3058713 w 4308047"/>
              <a:gd name="csY6" fmla="*/ 0 h 646331"/>
              <a:gd name="csX7" fmla="*/ 3683380 w 4308047"/>
              <a:gd name="csY7" fmla="*/ 0 h 646331"/>
              <a:gd name="csX8" fmla="*/ 4308047 w 4308047"/>
              <a:gd name="csY8" fmla="*/ 0 h 646331"/>
              <a:gd name="csX9" fmla="*/ 4308047 w 4308047"/>
              <a:gd name="csY9" fmla="*/ 303776 h 646331"/>
              <a:gd name="csX10" fmla="*/ 4308047 w 4308047"/>
              <a:gd name="csY10" fmla="*/ 646331 h 646331"/>
              <a:gd name="csX11" fmla="*/ 3898783 w 4308047"/>
              <a:gd name="csY11" fmla="*/ 646331 h 646331"/>
              <a:gd name="csX12" fmla="*/ 3446438 w 4308047"/>
              <a:gd name="csY12" fmla="*/ 646331 h 646331"/>
              <a:gd name="csX13" fmla="*/ 2864851 w 4308047"/>
              <a:gd name="csY13" fmla="*/ 646331 h 646331"/>
              <a:gd name="csX14" fmla="*/ 2240184 w 4308047"/>
              <a:gd name="csY14" fmla="*/ 646331 h 646331"/>
              <a:gd name="csX15" fmla="*/ 1744759 w 4308047"/>
              <a:gd name="csY15" fmla="*/ 646331 h 646331"/>
              <a:gd name="csX16" fmla="*/ 1120092 w 4308047"/>
              <a:gd name="csY16" fmla="*/ 646331 h 646331"/>
              <a:gd name="csX17" fmla="*/ 667747 w 4308047"/>
              <a:gd name="csY17" fmla="*/ 646331 h 646331"/>
              <a:gd name="csX18" fmla="*/ 0 w 4308047"/>
              <a:gd name="csY18" fmla="*/ 646331 h 646331"/>
              <a:gd name="csX19" fmla="*/ 0 w 4308047"/>
              <a:gd name="csY19" fmla="*/ 342555 h 646331"/>
              <a:gd name="csX20" fmla="*/ 0 w 4308047"/>
              <a:gd name="csY20" fmla="*/ 0 h 64633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</a:cxnLst>
            <a:rect l="l" t="t" r="r" b="b"/>
            <a:pathLst>
              <a:path w="4308047" h="646331" fill="none" extrusionOk="0">
                <a:moveTo>
                  <a:pt x="0" y="0"/>
                </a:moveTo>
                <a:cubicBezTo>
                  <a:pt x="124887" y="-41616"/>
                  <a:pt x="352278" y="33451"/>
                  <a:pt x="452345" y="0"/>
                </a:cubicBezTo>
                <a:cubicBezTo>
                  <a:pt x="552412" y="-33451"/>
                  <a:pt x="753438" y="25447"/>
                  <a:pt x="947770" y="0"/>
                </a:cubicBezTo>
                <a:cubicBezTo>
                  <a:pt x="1142102" y="-25447"/>
                  <a:pt x="1262248" y="23828"/>
                  <a:pt x="1400115" y="0"/>
                </a:cubicBezTo>
                <a:cubicBezTo>
                  <a:pt x="1537983" y="-23828"/>
                  <a:pt x="1795342" y="15443"/>
                  <a:pt x="1981702" y="0"/>
                </a:cubicBezTo>
                <a:cubicBezTo>
                  <a:pt x="2168062" y="-15443"/>
                  <a:pt x="2251516" y="50228"/>
                  <a:pt x="2520207" y="0"/>
                </a:cubicBezTo>
                <a:cubicBezTo>
                  <a:pt x="2788898" y="-50228"/>
                  <a:pt x="2839873" y="8758"/>
                  <a:pt x="3058713" y="0"/>
                </a:cubicBezTo>
                <a:cubicBezTo>
                  <a:pt x="3277553" y="-8758"/>
                  <a:pt x="3454951" y="35903"/>
                  <a:pt x="3683380" y="0"/>
                </a:cubicBezTo>
                <a:cubicBezTo>
                  <a:pt x="3911809" y="-35903"/>
                  <a:pt x="4120222" y="63282"/>
                  <a:pt x="4308047" y="0"/>
                </a:cubicBezTo>
                <a:cubicBezTo>
                  <a:pt x="4325882" y="148763"/>
                  <a:pt x="4307942" y="223102"/>
                  <a:pt x="4308047" y="303776"/>
                </a:cubicBezTo>
                <a:cubicBezTo>
                  <a:pt x="4308152" y="384450"/>
                  <a:pt x="4305343" y="557197"/>
                  <a:pt x="4308047" y="646331"/>
                </a:cubicBezTo>
                <a:cubicBezTo>
                  <a:pt x="4180191" y="660417"/>
                  <a:pt x="4001008" y="646143"/>
                  <a:pt x="3898783" y="646331"/>
                </a:cubicBezTo>
                <a:cubicBezTo>
                  <a:pt x="3796558" y="646519"/>
                  <a:pt x="3537873" y="605013"/>
                  <a:pt x="3446438" y="646331"/>
                </a:cubicBezTo>
                <a:cubicBezTo>
                  <a:pt x="3355003" y="687649"/>
                  <a:pt x="3104189" y="601507"/>
                  <a:pt x="2864851" y="646331"/>
                </a:cubicBezTo>
                <a:cubicBezTo>
                  <a:pt x="2625513" y="691155"/>
                  <a:pt x="2429609" y="594651"/>
                  <a:pt x="2240184" y="646331"/>
                </a:cubicBezTo>
                <a:cubicBezTo>
                  <a:pt x="2050759" y="698011"/>
                  <a:pt x="1936831" y="631294"/>
                  <a:pt x="1744759" y="646331"/>
                </a:cubicBezTo>
                <a:cubicBezTo>
                  <a:pt x="1552688" y="661368"/>
                  <a:pt x="1418108" y="646246"/>
                  <a:pt x="1120092" y="646331"/>
                </a:cubicBezTo>
                <a:cubicBezTo>
                  <a:pt x="822076" y="646416"/>
                  <a:pt x="806482" y="596361"/>
                  <a:pt x="667747" y="646331"/>
                </a:cubicBezTo>
                <a:cubicBezTo>
                  <a:pt x="529012" y="696301"/>
                  <a:pt x="175637" y="633755"/>
                  <a:pt x="0" y="646331"/>
                </a:cubicBezTo>
                <a:cubicBezTo>
                  <a:pt x="-4479" y="583920"/>
                  <a:pt x="1758" y="489342"/>
                  <a:pt x="0" y="342555"/>
                </a:cubicBezTo>
                <a:cubicBezTo>
                  <a:pt x="-1758" y="195768"/>
                  <a:pt x="870" y="149944"/>
                  <a:pt x="0" y="0"/>
                </a:cubicBezTo>
                <a:close/>
              </a:path>
              <a:path w="4308047" h="646331" stroke="0" extrusionOk="0">
                <a:moveTo>
                  <a:pt x="0" y="0"/>
                </a:moveTo>
                <a:cubicBezTo>
                  <a:pt x="111473" y="-33889"/>
                  <a:pt x="326617" y="20549"/>
                  <a:pt x="495425" y="0"/>
                </a:cubicBezTo>
                <a:cubicBezTo>
                  <a:pt x="664234" y="-20549"/>
                  <a:pt x="798746" y="21619"/>
                  <a:pt x="904690" y="0"/>
                </a:cubicBezTo>
                <a:cubicBezTo>
                  <a:pt x="1010634" y="-21619"/>
                  <a:pt x="1240239" y="20209"/>
                  <a:pt x="1529357" y="0"/>
                </a:cubicBezTo>
                <a:cubicBezTo>
                  <a:pt x="1818475" y="-20209"/>
                  <a:pt x="1857389" y="48084"/>
                  <a:pt x="2024782" y="0"/>
                </a:cubicBezTo>
                <a:cubicBezTo>
                  <a:pt x="2192175" y="-48084"/>
                  <a:pt x="2274963" y="10315"/>
                  <a:pt x="2520207" y="0"/>
                </a:cubicBezTo>
                <a:cubicBezTo>
                  <a:pt x="2765452" y="-10315"/>
                  <a:pt x="2857395" y="65789"/>
                  <a:pt x="3144874" y="0"/>
                </a:cubicBezTo>
                <a:cubicBezTo>
                  <a:pt x="3432353" y="-65789"/>
                  <a:pt x="3378008" y="227"/>
                  <a:pt x="3597219" y="0"/>
                </a:cubicBezTo>
                <a:cubicBezTo>
                  <a:pt x="3816430" y="-227"/>
                  <a:pt x="4030427" y="2411"/>
                  <a:pt x="4308047" y="0"/>
                </a:cubicBezTo>
                <a:cubicBezTo>
                  <a:pt x="4348016" y="102019"/>
                  <a:pt x="4294545" y="215343"/>
                  <a:pt x="4308047" y="336092"/>
                </a:cubicBezTo>
                <a:cubicBezTo>
                  <a:pt x="4321549" y="456841"/>
                  <a:pt x="4272420" y="526079"/>
                  <a:pt x="4308047" y="646331"/>
                </a:cubicBezTo>
                <a:cubicBezTo>
                  <a:pt x="4083593" y="653342"/>
                  <a:pt x="4015559" y="603319"/>
                  <a:pt x="3769541" y="646331"/>
                </a:cubicBezTo>
                <a:cubicBezTo>
                  <a:pt x="3523523" y="689343"/>
                  <a:pt x="3406374" y="613036"/>
                  <a:pt x="3274116" y="646331"/>
                </a:cubicBezTo>
                <a:cubicBezTo>
                  <a:pt x="3141859" y="679626"/>
                  <a:pt x="2959096" y="599057"/>
                  <a:pt x="2649449" y="646331"/>
                </a:cubicBezTo>
                <a:cubicBezTo>
                  <a:pt x="2339802" y="693605"/>
                  <a:pt x="2217736" y="603159"/>
                  <a:pt x="2024782" y="646331"/>
                </a:cubicBezTo>
                <a:cubicBezTo>
                  <a:pt x="1831828" y="689503"/>
                  <a:pt x="1772537" y="605271"/>
                  <a:pt x="1572437" y="646331"/>
                </a:cubicBezTo>
                <a:cubicBezTo>
                  <a:pt x="1372337" y="687391"/>
                  <a:pt x="1193386" y="605426"/>
                  <a:pt x="1033931" y="646331"/>
                </a:cubicBezTo>
                <a:cubicBezTo>
                  <a:pt x="874476" y="687236"/>
                  <a:pt x="504585" y="554757"/>
                  <a:pt x="0" y="646331"/>
                </a:cubicBezTo>
                <a:cubicBezTo>
                  <a:pt x="-13360" y="500393"/>
                  <a:pt x="17611" y="482750"/>
                  <a:pt x="0" y="323166"/>
                </a:cubicBezTo>
                <a:cubicBezTo>
                  <a:pt x="-17611" y="163582"/>
                  <a:pt x="6688" y="150881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sym typeface="Wingdings" pitchFamily="2" charset="2"/>
              </a:rPr>
              <a:t>See our latest work on transients &amp; particle acceleration published today! </a:t>
            </a: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D3DDBF-D60D-0D98-402F-85F03A350E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004" y="5346110"/>
            <a:ext cx="1015943" cy="10159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03EB0B3-FD99-F9B3-C582-95D5B4147412}"/>
              </a:ext>
            </a:extLst>
          </p:cNvPr>
          <p:cNvSpPr txBox="1"/>
          <p:nvPr/>
        </p:nvSpPr>
        <p:spPr>
          <a:xfrm>
            <a:off x="8012389" y="6194181"/>
            <a:ext cx="37648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7"/>
              </a:rPr>
              <a:t>https://www.nature.com/articles/s41586-026-10473-z</a:t>
            </a:r>
            <a:r>
              <a:rPr lang="en-US" sz="1200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EE1F99-AE1D-D11D-F553-BF51AEABF9A2}"/>
              </a:ext>
            </a:extLst>
          </p:cNvPr>
          <p:cNvSpPr txBox="1"/>
          <p:nvPr/>
        </p:nvSpPr>
        <p:spPr>
          <a:xfrm>
            <a:off x="8135126" y="6380456"/>
            <a:ext cx="32516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10000"/>
                  </a:schemeClr>
                </a:solidFill>
              </a:rPr>
              <a:t>Plan to discuss this more at SWT meeting 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  <a:sym typeface="Wingdings" pitchFamily="2" charset="2"/>
              </a:rPr>
              <a:t> </a:t>
            </a:r>
            <a:endParaRPr lang="en-US" sz="12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6043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Community Reminder: </a:t>
            </a:r>
            <a:r>
              <a:rPr lang="en-US" dirty="0" err="1"/>
              <a:t>Qpar</a:t>
            </a:r>
            <a:r>
              <a:rPr lang="en-US" dirty="0"/>
              <a:t> – Qperp Shocks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19825B-92C2-486D-DB10-426278D511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7265" y="912400"/>
            <a:ext cx="7284735" cy="54071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9DE8C8-5692-AA37-4961-77854BFEEC20}"/>
              </a:ext>
            </a:extLst>
          </p:cNvPr>
          <p:cNvSpPr txBox="1"/>
          <p:nvPr/>
        </p:nvSpPr>
        <p:spPr>
          <a:xfrm>
            <a:off x="390138" y="2255245"/>
            <a:ext cx="390440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u="sng" dirty="0" err="1">
                <a:solidFill>
                  <a:srgbClr val="000000"/>
                </a:solidFill>
              </a:rPr>
              <a:t>Qpar</a:t>
            </a:r>
            <a:r>
              <a:rPr lang="en-US" sz="1600" u="sng" dirty="0">
                <a:solidFill>
                  <a:srgbClr val="000000"/>
                </a:solidFill>
              </a:rPr>
              <a:t> shocks and downstream plasma:</a:t>
            </a:r>
          </a:p>
          <a:p>
            <a:endParaRPr lang="en-US" sz="1600" u="sng" dirty="0">
              <a:solidFill>
                <a:srgbClr val="000000"/>
              </a:solidFill>
            </a:endParaRPr>
          </a:p>
          <a:p>
            <a:pPr marL="342900" indent="-342900">
              <a:buFont typeface="+mj-lt"/>
              <a:buAutoNum type="arabicParenR"/>
            </a:pPr>
            <a:endParaRPr lang="en-US" sz="1600" u="sng" dirty="0">
              <a:solidFill>
                <a:srgbClr val="000000"/>
              </a:solidFill>
            </a:endParaRPr>
          </a:p>
          <a:p>
            <a:pPr marL="342900" indent="-342900">
              <a:buFont typeface="+mj-lt"/>
              <a:buAutoNum type="arabicParenR"/>
            </a:pPr>
            <a:r>
              <a:rPr lang="en-US" sz="1600" dirty="0">
                <a:solidFill>
                  <a:srgbClr val="000000"/>
                </a:solidFill>
              </a:rPr>
              <a:t>Presence of foreshock 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1600" dirty="0">
                <a:solidFill>
                  <a:srgbClr val="000000"/>
                </a:solidFill>
              </a:rPr>
              <a:t>Magnetic field fluctuations</a:t>
            </a:r>
            <a:r>
              <a:rPr lang="en-US" sz="1600" b="0" i="0" u="none" strike="noStrike" dirty="0">
                <a:solidFill>
                  <a:srgbClr val="00B050"/>
                </a:solidFill>
                <a:effectLst/>
                <a:latin typeface="KaTeX_Main"/>
              </a:rPr>
              <a:t> ↑</a:t>
            </a:r>
            <a:endParaRPr lang="en-US" sz="1600" dirty="0">
              <a:solidFill>
                <a:srgbClr val="000000"/>
              </a:solidFill>
            </a:endParaRPr>
          </a:p>
          <a:p>
            <a:pPr marL="342900" indent="-342900">
              <a:buFont typeface="+mj-lt"/>
              <a:buAutoNum type="arabicParenR"/>
            </a:pPr>
            <a:r>
              <a:rPr lang="en-US" sz="1600" dirty="0">
                <a:solidFill>
                  <a:srgbClr val="000000"/>
                </a:solidFill>
              </a:rPr>
              <a:t>High energy ions</a:t>
            </a:r>
            <a:r>
              <a:rPr lang="en-US" sz="1600" b="0" i="0" u="none" strike="noStrike" dirty="0">
                <a:solidFill>
                  <a:srgbClr val="00B050"/>
                </a:solidFill>
                <a:effectLst/>
                <a:latin typeface="KaTeX_Main"/>
              </a:rPr>
              <a:t> ↑</a:t>
            </a:r>
            <a:endParaRPr lang="en-US" sz="1600" dirty="0">
              <a:solidFill>
                <a:srgbClr val="000000"/>
              </a:solidFill>
            </a:endParaRPr>
          </a:p>
          <a:p>
            <a:pPr marL="342900" indent="-342900">
              <a:buFont typeface="+mj-lt"/>
              <a:buAutoNum type="arabicParenR"/>
            </a:pPr>
            <a:r>
              <a:rPr lang="en-US" sz="1600" dirty="0">
                <a:solidFill>
                  <a:srgbClr val="000000"/>
                </a:solidFill>
              </a:rPr>
              <a:t>Temperature anisotropy</a:t>
            </a:r>
            <a:r>
              <a:rPr lang="en-US" sz="1600" b="0" i="0" u="none" strike="noStrike" dirty="0">
                <a:solidFill>
                  <a:srgbClr val="C00000"/>
                </a:solidFill>
                <a:effectLst/>
                <a:latin typeface="KaTeX_Main"/>
              </a:rPr>
              <a:t> ↓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557357-6227-37AE-AACF-36D9473262C8}"/>
              </a:ext>
            </a:extLst>
          </p:cNvPr>
          <p:cNvSpPr txBox="1"/>
          <p:nvPr/>
        </p:nvSpPr>
        <p:spPr>
          <a:xfrm>
            <a:off x="5892975" y="5110348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(1)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73CF6FF-5569-BB56-0190-69FD6BD20075}"/>
              </a:ext>
            </a:extLst>
          </p:cNvPr>
          <p:cNvSpPr txBox="1"/>
          <p:nvPr/>
        </p:nvSpPr>
        <p:spPr>
          <a:xfrm>
            <a:off x="7812273" y="5110348"/>
            <a:ext cx="61615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(3)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B5ECFA1-99E5-EE39-F822-146DAAFA8605}"/>
              </a:ext>
            </a:extLst>
          </p:cNvPr>
          <p:cNvSpPr txBox="1"/>
          <p:nvPr/>
        </p:nvSpPr>
        <p:spPr>
          <a:xfrm>
            <a:off x="6096000" y="4357207"/>
            <a:ext cx="8005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(4)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5CEA611-8300-46DA-A9EF-68FC6D883526}"/>
              </a:ext>
            </a:extLst>
          </p:cNvPr>
          <p:cNvSpPr txBox="1"/>
          <p:nvPr/>
        </p:nvSpPr>
        <p:spPr>
          <a:xfrm>
            <a:off x="6663070" y="3527582"/>
            <a:ext cx="61615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(2)</a:t>
            </a:r>
          </a:p>
        </p:txBody>
      </p:sp>
      <p:pic>
        <p:nvPicPr>
          <p:cNvPr id="1026" name="Picture 2" descr="Check Mark Vector Art, Icons, and Graphics for Free Download">
            <a:extLst>
              <a:ext uri="{FF2B5EF4-FFF2-40B4-BE49-F238E27FC236}">
                <a16:creationId xmlns:a16="http://schemas.microsoft.com/office/drawing/2014/main" id="{B6D08707-9119-5B03-E79F-AD471A8AD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0867" y="3061858"/>
            <a:ext cx="207563" cy="20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F6942EF-CC52-896E-7F33-46E0E74EFB7E}"/>
              </a:ext>
            </a:extLst>
          </p:cNvPr>
          <p:cNvSpPr/>
          <p:nvPr/>
        </p:nvSpPr>
        <p:spPr>
          <a:xfrm>
            <a:off x="5673064" y="1269736"/>
            <a:ext cx="1550077" cy="3902556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C293BD-FCAA-F5A6-1ED8-BB8406E5CFAF}"/>
              </a:ext>
            </a:extLst>
          </p:cNvPr>
          <p:cNvSpPr/>
          <p:nvPr/>
        </p:nvSpPr>
        <p:spPr>
          <a:xfrm>
            <a:off x="10226040" y="1269736"/>
            <a:ext cx="1318260" cy="3902557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124818-41C1-164C-6FC8-2E62CBB9D242}"/>
              </a:ext>
            </a:extLst>
          </p:cNvPr>
          <p:cNvSpPr txBox="1"/>
          <p:nvPr/>
        </p:nvSpPr>
        <p:spPr>
          <a:xfrm>
            <a:off x="5741722" y="2877192"/>
            <a:ext cx="10198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</a:rPr>
              <a:t>Upstream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D3082D-7191-2AEC-83C7-48F31957286F}"/>
              </a:ext>
            </a:extLst>
          </p:cNvPr>
          <p:cNvSpPr txBox="1"/>
          <p:nvPr/>
        </p:nvSpPr>
        <p:spPr>
          <a:xfrm>
            <a:off x="10321827" y="2877192"/>
            <a:ext cx="10198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</a:rPr>
              <a:t>Upstream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47DAC9C-C61B-2153-E085-8FEF52F3CC0F}"/>
              </a:ext>
            </a:extLst>
          </p:cNvPr>
          <p:cNvSpPr/>
          <p:nvPr/>
        </p:nvSpPr>
        <p:spPr>
          <a:xfrm>
            <a:off x="8769370" y="1269735"/>
            <a:ext cx="1456670" cy="3902557"/>
          </a:xfrm>
          <a:prstGeom prst="rect">
            <a:avLst/>
          </a:prstGeom>
          <a:solidFill>
            <a:srgbClr val="0005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7D6040-E1AB-BA3F-B0B7-3011F2615F93}"/>
              </a:ext>
            </a:extLst>
          </p:cNvPr>
          <p:cNvSpPr/>
          <p:nvPr/>
        </p:nvSpPr>
        <p:spPr>
          <a:xfrm>
            <a:off x="7221728" y="1269736"/>
            <a:ext cx="1222473" cy="3902557"/>
          </a:xfrm>
          <a:prstGeom prst="rect">
            <a:avLst/>
          </a:prstGeom>
          <a:solidFill>
            <a:srgbClr val="0005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9156F2-9098-661E-E493-E4C5DF799353}"/>
              </a:ext>
            </a:extLst>
          </p:cNvPr>
          <p:cNvSpPr txBox="1"/>
          <p:nvPr/>
        </p:nvSpPr>
        <p:spPr>
          <a:xfrm>
            <a:off x="7221728" y="3220195"/>
            <a:ext cx="126669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</a:rPr>
              <a:t>Downstream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7722D9-B72B-E00F-588F-D325424A4021}"/>
              </a:ext>
            </a:extLst>
          </p:cNvPr>
          <p:cNvSpPr txBox="1"/>
          <p:nvPr/>
        </p:nvSpPr>
        <p:spPr>
          <a:xfrm>
            <a:off x="8864359" y="3168835"/>
            <a:ext cx="126669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</a:rPr>
              <a:t>Downstream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E469A8-92EB-00A0-6D3D-3DCD3CBCC639}"/>
              </a:ext>
            </a:extLst>
          </p:cNvPr>
          <p:cNvSpPr txBox="1"/>
          <p:nvPr/>
        </p:nvSpPr>
        <p:spPr>
          <a:xfrm>
            <a:off x="-44732" y="6381290"/>
            <a:ext cx="46105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</a:rPr>
              <a:t>Raptis+(2020), Karlsson+(2021), Koller+(2024), Svenningsson+(2024)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BD3DEA-B63E-E1D6-CD32-CE4E93CCD1D2}"/>
              </a:ext>
            </a:extLst>
          </p:cNvPr>
          <p:cNvSpPr txBox="1"/>
          <p:nvPr/>
        </p:nvSpPr>
        <p:spPr>
          <a:xfrm>
            <a:off x="-44732" y="6196452"/>
            <a:ext cx="18854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MMS, Cluster, THEMIS, MMS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2ED52D-D8B4-BFE0-1253-108AD5BDACDF}"/>
              </a:ext>
            </a:extLst>
          </p:cNvPr>
          <p:cNvSpPr txBox="1"/>
          <p:nvPr/>
        </p:nvSpPr>
        <p:spPr>
          <a:xfrm>
            <a:off x="9071629" y="6373596"/>
            <a:ext cx="31859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Figure taken from PhD Thesis (Raptis 2022)</a:t>
            </a:r>
          </a:p>
        </p:txBody>
      </p:sp>
    </p:spTree>
    <p:extLst>
      <p:ext uri="{BB962C8B-B14F-4D97-AF65-F5344CB8AC3E}">
        <p14:creationId xmlns:p14="http://schemas.microsoft.com/office/powerpoint/2010/main" val="31653285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2AB95-DB10-8546-75D5-6DCE91AAC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Dayside Transient?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741B11-0F89-C442-5989-17E2B8CE7F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7663" y="1411741"/>
            <a:ext cx="4924337" cy="5243701"/>
          </a:xfrm>
          <a:ln>
            <a:solidFill>
              <a:schemeClr val="bg1">
                <a:lumMod val="85000"/>
              </a:schemeClr>
            </a:solidFill>
          </a:ln>
        </p:spPr>
        <p:txBody>
          <a:bodyPr>
            <a:noAutofit/>
          </a:bodyPr>
          <a:lstStyle/>
          <a:p>
            <a:r>
              <a:rPr lang="en-US" sz="1500" dirty="0">
                <a:solidFill>
                  <a:srgbClr val="DDDDDD"/>
                </a:solidFill>
              </a:rPr>
              <a:t>Global (Solar): </a:t>
            </a:r>
          </a:p>
          <a:p>
            <a:pPr lvl="1"/>
            <a:r>
              <a:rPr lang="en-US" sz="1500" dirty="0">
                <a:solidFill>
                  <a:srgbClr val="DDDDDD"/>
                </a:solidFill>
              </a:rPr>
              <a:t>Coronal Mass Ejection (CME)</a:t>
            </a:r>
          </a:p>
          <a:p>
            <a:pPr lvl="1"/>
            <a:r>
              <a:rPr lang="en-US" sz="1500" dirty="0">
                <a:solidFill>
                  <a:srgbClr val="DDDDDD"/>
                </a:solidFill>
              </a:rPr>
              <a:t>High-Speed Stream (HSS)</a:t>
            </a:r>
          </a:p>
          <a:p>
            <a:pPr lvl="1"/>
            <a:r>
              <a:rPr lang="en-US" sz="1500" dirty="0">
                <a:solidFill>
                  <a:srgbClr val="DDDDDD"/>
                </a:solidFill>
              </a:rPr>
              <a:t>Pressure Pulse / IP Shocks</a:t>
            </a:r>
          </a:p>
          <a:p>
            <a:r>
              <a:rPr lang="en-US" sz="1500" dirty="0">
                <a:solidFill>
                  <a:srgbClr val="DDDDDD"/>
                </a:solidFill>
              </a:rPr>
              <a:t>Fluid scale: </a:t>
            </a:r>
          </a:p>
          <a:p>
            <a:pPr lvl="1"/>
            <a:r>
              <a:rPr lang="en-US" sz="1500" dirty="0">
                <a:solidFill>
                  <a:srgbClr val="DDDDDD"/>
                </a:solidFill>
              </a:rPr>
              <a:t>Flux Transfer Event (FTE)</a:t>
            </a:r>
          </a:p>
          <a:p>
            <a:pPr lvl="1"/>
            <a:r>
              <a:rPr lang="en-US" sz="1500" dirty="0">
                <a:solidFill>
                  <a:srgbClr val="DDDDDD"/>
                </a:solidFill>
              </a:rPr>
              <a:t>Magnetopause (bursty) Reconnection</a:t>
            </a:r>
          </a:p>
          <a:p>
            <a:r>
              <a:rPr lang="en-US" sz="1500" dirty="0">
                <a:solidFill>
                  <a:schemeClr val="bg1">
                    <a:lumMod val="85000"/>
                  </a:schemeClr>
                </a:solidFill>
              </a:rPr>
              <a:t>Mesoscale: </a:t>
            </a:r>
          </a:p>
          <a:p>
            <a:pPr lvl="1"/>
            <a:r>
              <a:rPr lang="en-US" sz="1500" dirty="0">
                <a:solidFill>
                  <a:schemeClr val="bg1">
                    <a:lumMod val="85000"/>
                  </a:schemeClr>
                </a:solidFill>
              </a:rPr>
              <a:t>Hot Flow Anomalies (HFAs)</a:t>
            </a:r>
          </a:p>
          <a:p>
            <a:pPr lvl="1"/>
            <a:r>
              <a:rPr lang="en-US" sz="1500" dirty="0">
                <a:solidFill>
                  <a:schemeClr val="bg1">
                    <a:lumMod val="85000"/>
                  </a:schemeClr>
                </a:solidFill>
              </a:rPr>
              <a:t>Foreshock Bubbles (FBs)</a:t>
            </a:r>
          </a:p>
          <a:p>
            <a:pPr lvl="1"/>
            <a:r>
              <a:rPr lang="en-US" sz="1500" dirty="0">
                <a:solidFill>
                  <a:schemeClr val="bg1">
                    <a:lumMod val="85000"/>
                  </a:schemeClr>
                </a:solidFill>
              </a:rPr>
              <a:t>Magnetosheath High Speed Jets (HSJs)</a:t>
            </a:r>
          </a:p>
          <a:p>
            <a:r>
              <a:rPr lang="en-US" sz="1500" dirty="0">
                <a:solidFill>
                  <a:srgbClr val="7030A0"/>
                </a:solidFill>
              </a:rPr>
              <a:t>Kinetic: </a:t>
            </a:r>
          </a:p>
          <a:p>
            <a:pPr lvl="1"/>
            <a:r>
              <a:rPr lang="en-US" sz="1500" dirty="0"/>
              <a:t>ULF waves</a:t>
            </a:r>
          </a:p>
          <a:p>
            <a:pPr lvl="1"/>
            <a:r>
              <a:rPr lang="en-US" sz="1500" dirty="0"/>
              <a:t>Shocklets</a:t>
            </a:r>
          </a:p>
          <a:p>
            <a:pPr lvl="1"/>
            <a:r>
              <a:rPr lang="en-US" sz="1500" dirty="0"/>
              <a:t>SLAMS</a:t>
            </a:r>
          </a:p>
        </p:txBody>
      </p:sp>
      <p:pic>
        <p:nvPicPr>
          <p:cNvPr id="6" name="Content Placeholder 14">
            <a:extLst>
              <a:ext uri="{FF2B5EF4-FFF2-40B4-BE49-F238E27FC236}">
                <a16:creationId xmlns:a16="http://schemas.microsoft.com/office/drawing/2014/main" id="{BDEC0EFB-CA98-ED03-DA3C-D5715A4827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84" y="1761952"/>
            <a:ext cx="7217479" cy="38617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9F4FA3-176D-A614-249A-C65436D7C980}"/>
              </a:ext>
            </a:extLst>
          </p:cNvPr>
          <p:cNvSpPr txBox="1"/>
          <p:nvPr/>
        </p:nvSpPr>
        <p:spPr>
          <a:xfrm>
            <a:off x="7196534" y="114908"/>
            <a:ext cx="4924337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b="0" i="0" u="none" strike="noStrike" dirty="0">
                <a:solidFill>
                  <a:srgbClr val="0005FF"/>
                </a:solidFill>
                <a:effectLst/>
                <a:latin typeface="Palatino" pitchFamily="2" charset="77"/>
                <a:ea typeface="Palatino" pitchFamily="2" charset="77"/>
              </a:rPr>
              <a:t>Transient phenomena 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Palatino" pitchFamily="2" charset="77"/>
                <a:ea typeface="Palatino" pitchFamily="2" charset="77"/>
              </a:rPr>
              <a:t>are events that </a:t>
            </a:r>
            <a:r>
              <a:rPr lang="en-US" b="0" i="0" u="none" strike="noStrike" dirty="0">
                <a:solidFill>
                  <a:srgbClr val="7030A0"/>
                </a:solidFill>
                <a:effectLst/>
                <a:latin typeface="Palatino" pitchFamily="2" charset="77"/>
                <a:ea typeface="Palatino" pitchFamily="2" charset="77"/>
              </a:rPr>
              <a:t>disrupt the steady-state 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Palatino" pitchFamily="2" charset="77"/>
                <a:ea typeface="Palatino" pitchFamily="2" charset="77"/>
              </a:rPr>
              <a:t>plasma conditions, </a:t>
            </a:r>
            <a:r>
              <a:rPr lang="en-US" b="0" i="0" u="none" strike="noStrike" dirty="0">
                <a:solidFill>
                  <a:srgbClr val="0005FF"/>
                </a:solidFill>
                <a:effectLst/>
                <a:latin typeface="Palatino" pitchFamily="2" charset="77"/>
                <a:ea typeface="Palatino" pitchFamily="2" charset="77"/>
              </a:rPr>
              <a:t>occurring temporarily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Palatino" pitchFamily="2" charset="77"/>
                <a:ea typeface="Palatino" pitchFamily="2" charset="77"/>
              </a:rPr>
              <a:t> and </a:t>
            </a:r>
            <a:r>
              <a:rPr lang="en-US" b="0" i="0" u="none" strike="noStrike" dirty="0">
                <a:solidFill>
                  <a:srgbClr val="FF0000"/>
                </a:solidFill>
                <a:effectLst/>
                <a:latin typeface="Palatino" pitchFamily="2" charset="77"/>
                <a:ea typeface="Palatino" pitchFamily="2" charset="77"/>
              </a:rPr>
              <a:t>introducing dynamic changes to the physical system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A0233E-38FD-9526-624D-5364A0D48EAF}"/>
              </a:ext>
            </a:extLst>
          </p:cNvPr>
          <p:cNvSpPr txBox="1"/>
          <p:nvPr/>
        </p:nvSpPr>
        <p:spPr>
          <a:xfrm>
            <a:off x="884766" y="1733763"/>
            <a:ext cx="52453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000000"/>
                </a:solidFill>
              </a:rPr>
              <a:t>Figure adapted from </a:t>
            </a:r>
            <a:r>
              <a:rPr lang="en-US" sz="1400" i="1" dirty="0" err="1">
                <a:solidFill>
                  <a:srgbClr val="000000"/>
                </a:solidFill>
              </a:rPr>
              <a:t>Krämer</a:t>
            </a:r>
            <a:r>
              <a:rPr lang="en-US" sz="1400" i="1" dirty="0">
                <a:solidFill>
                  <a:srgbClr val="000000"/>
                </a:solidFill>
              </a:rPr>
              <a:t> et al., 2025, Credits: Florian Koller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FB4214-C670-B3E6-63DA-74998054BCB0}"/>
              </a:ext>
            </a:extLst>
          </p:cNvPr>
          <p:cNvSpPr/>
          <p:nvPr/>
        </p:nvSpPr>
        <p:spPr>
          <a:xfrm flipV="1">
            <a:off x="7267663" y="5104434"/>
            <a:ext cx="4629162" cy="90889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F57362-6EBF-0D0B-9804-B80621470B8C}"/>
              </a:ext>
            </a:extLst>
          </p:cNvPr>
          <p:cNvSpPr txBox="1"/>
          <p:nvPr/>
        </p:nvSpPr>
        <p:spPr>
          <a:xfrm>
            <a:off x="30804" y="6048231"/>
            <a:ext cx="121303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GEM FG: </a:t>
            </a:r>
            <a:r>
              <a:rPr lang="en-US" sz="1600" b="1" dirty="0">
                <a:solidFill>
                  <a:srgbClr val="000000"/>
                </a:solidFill>
              </a:rPr>
              <a:t>Multiscale Dayside Transients and their Effect on Earth's Magnetosphere </a:t>
            </a:r>
          </a:p>
          <a:p>
            <a:pPr algn="ctr"/>
            <a:r>
              <a:rPr lang="en-US" sz="1600" dirty="0">
                <a:solidFill>
                  <a:srgbClr val="000000"/>
                </a:solidFill>
              </a:rPr>
              <a:t>(2025 - 2029; Savvas Raptis, Ivan Vasko, Yuxi Chen, Gonzalo </a:t>
            </a:r>
            <a:r>
              <a:rPr lang="en-US" sz="1600" dirty="0" err="1">
                <a:solidFill>
                  <a:srgbClr val="000000"/>
                </a:solidFill>
              </a:rPr>
              <a:t>Cucho</a:t>
            </a:r>
            <a:r>
              <a:rPr lang="en-US" sz="1600" dirty="0">
                <a:solidFill>
                  <a:srgbClr val="000000"/>
                </a:solidFill>
              </a:rPr>
              <a:t>-Padin, Imogen Gingell, Terry Z. Liu, Ying Zou)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5D0F01-1885-9475-3490-9DE3D0C5E068}"/>
              </a:ext>
            </a:extLst>
          </p:cNvPr>
          <p:cNvSpPr txBox="1"/>
          <p:nvPr/>
        </p:nvSpPr>
        <p:spPr>
          <a:xfrm>
            <a:off x="22126" y="5432270"/>
            <a:ext cx="61520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</a:rPr>
              <a:t>NOTE</a:t>
            </a:r>
            <a:r>
              <a:rPr lang="en-US" sz="1400" dirty="0">
                <a:solidFill>
                  <a:srgbClr val="000000"/>
                </a:solidFill>
              </a:rPr>
              <a:t>: Transients can be </a:t>
            </a:r>
            <a:r>
              <a:rPr lang="en-US" sz="1400" b="1" dirty="0">
                <a:solidFill>
                  <a:srgbClr val="000000"/>
                </a:solidFill>
              </a:rPr>
              <a:t>intrinsic</a:t>
            </a:r>
            <a:r>
              <a:rPr lang="en-US" sz="1400" dirty="0">
                <a:solidFill>
                  <a:srgbClr val="000000"/>
                </a:solidFill>
              </a:rPr>
              <a:t> (e.g., ULF waves) or </a:t>
            </a:r>
            <a:r>
              <a:rPr lang="en-US" sz="1400" b="1" dirty="0">
                <a:solidFill>
                  <a:srgbClr val="000000"/>
                </a:solidFill>
              </a:rPr>
              <a:t>driven</a:t>
            </a:r>
            <a:r>
              <a:rPr lang="en-US" sz="1400" dirty="0">
                <a:solidFill>
                  <a:srgbClr val="000000"/>
                </a:solidFill>
              </a:rPr>
              <a:t> (e.g., HFAs)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2902E3D-CDFE-F7B6-8E27-2D550B62F14D}"/>
              </a:ext>
            </a:extLst>
          </p:cNvPr>
          <p:cNvSpPr/>
          <p:nvPr/>
        </p:nvSpPr>
        <p:spPr>
          <a:xfrm>
            <a:off x="2118167" y="5432270"/>
            <a:ext cx="775503" cy="3077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5FF642E-0058-D8D3-A1EB-8B8DC570CF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395" y="864499"/>
            <a:ext cx="938396" cy="9383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64FA84A-2B35-755E-5E94-4EE507AFFD1B}"/>
              </a:ext>
            </a:extLst>
          </p:cNvPr>
          <p:cNvSpPr txBox="1"/>
          <p:nvPr/>
        </p:nvSpPr>
        <p:spPr>
          <a:xfrm>
            <a:off x="1324791" y="1117953"/>
            <a:ext cx="4911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sym typeface="Wingdings" pitchFamily="2" charset="2"/>
              </a:rPr>
              <a:t> Latest review paper about high-speed </a:t>
            </a:r>
            <a:r>
              <a:rPr lang="en-US" dirty="0">
                <a:solidFill>
                  <a:srgbClr val="000000"/>
                </a:solidFill>
              </a:rPr>
              <a:t>jets!</a:t>
            </a:r>
          </a:p>
        </p:txBody>
      </p:sp>
    </p:spTree>
    <p:extLst>
      <p:ext uri="{BB962C8B-B14F-4D97-AF65-F5344CB8AC3E}">
        <p14:creationId xmlns:p14="http://schemas.microsoft.com/office/powerpoint/2010/main" val="38689261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AFF51B-96CF-9033-9CB1-38AD813640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31DA421-4947-D7ED-3DA5-A2D88E6B6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ULF Waves, Shocklets &amp; SLAMS</a:t>
            </a:r>
            <a:endParaRPr lang="sv-SE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375D8C2-7DAA-6F81-E958-261B54DC9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218" y="1366611"/>
            <a:ext cx="4109563" cy="374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0114AD8-A6D8-1A9D-76DA-158FD5730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385" y="1366612"/>
            <a:ext cx="4141615" cy="374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574AD756-40FC-C17C-803E-0E1718290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02267"/>
            <a:ext cx="3918367" cy="3906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Elbow Connector 15">
            <a:extLst>
              <a:ext uri="{FF2B5EF4-FFF2-40B4-BE49-F238E27FC236}">
                <a16:creationId xmlns:a16="http://schemas.microsoft.com/office/drawing/2014/main" id="{39432418-C109-E610-E6C5-9CDA2F0BAD26}"/>
              </a:ext>
            </a:extLst>
          </p:cNvPr>
          <p:cNvCxnSpPr>
            <a:endCxn id="1026" idx="2"/>
          </p:cNvCxnSpPr>
          <p:nvPr/>
        </p:nvCxnSpPr>
        <p:spPr>
          <a:xfrm>
            <a:off x="1608667" y="4419600"/>
            <a:ext cx="4487333" cy="689278"/>
          </a:xfrm>
          <a:prstGeom prst="bentConnector4">
            <a:avLst>
              <a:gd name="adj1" fmla="val 690"/>
              <a:gd name="adj2" fmla="val 295306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>
            <a:extLst>
              <a:ext uri="{FF2B5EF4-FFF2-40B4-BE49-F238E27FC236}">
                <a16:creationId xmlns:a16="http://schemas.microsoft.com/office/drawing/2014/main" id="{B99D1ED8-C630-FAA4-3D61-052752B50CBD}"/>
              </a:ext>
            </a:extLst>
          </p:cNvPr>
          <p:cNvCxnSpPr>
            <a:cxnSpLocks/>
          </p:cNvCxnSpPr>
          <p:nvPr/>
        </p:nvCxnSpPr>
        <p:spPr>
          <a:xfrm>
            <a:off x="1603319" y="4419600"/>
            <a:ext cx="8512527" cy="689279"/>
          </a:xfrm>
          <a:prstGeom prst="bentConnector4">
            <a:avLst>
              <a:gd name="adj1" fmla="val 440"/>
              <a:gd name="adj2" fmla="val 295305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E5564866-74D0-41A1-7D44-7C853D62B252}"/>
              </a:ext>
            </a:extLst>
          </p:cNvPr>
          <p:cNvSpPr txBox="1"/>
          <p:nvPr/>
        </p:nvSpPr>
        <p:spPr>
          <a:xfrm>
            <a:off x="5503529" y="1017601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Shocklets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70788D7-24AD-6633-D96A-6F65253F9618}"/>
              </a:ext>
            </a:extLst>
          </p:cNvPr>
          <p:cNvSpPr txBox="1"/>
          <p:nvPr/>
        </p:nvSpPr>
        <p:spPr>
          <a:xfrm>
            <a:off x="9869143" y="1017601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SLAMS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00DFB47-39D8-8677-5F99-DA37FB4C9386}"/>
              </a:ext>
            </a:extLst>
          </p:cNvPr>
          <p:cNvSpPr txBox="1"/>
          <p:nvPr/>
        </p:nvSpPr>
        <p:spPr>
          <a:xfrm>
            <a:off x="6140883" y="5457888"/>
            <a:ext cx="61601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Shocklets = non-linear, steepened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SLAMS = More monolithic (?)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D977918-68D8-86B9-A9D5-4AE5A0581959}"/>
              </a:ext>
            </a:extLst>
          </p:cNvPr>
          <p:cNvSpPr txBox="1"/>
          <p:nvPr/>
        </p:nvSpPr>
        <p:spPr>
          <a:xfrm>
            <a:off x="2286001" y="5319388"/>
            <a:ext cx="618423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solidFill>
                  <a:srgbClr val="000000"/>
                </a:solidFill>
              </a:rPr>
              <a:t>ΔB</a:t>
            </a:r>
            <a:r>
              <a:rPr lang="en-US" dirty="0">
                <a:solidFill>
                  <a:srgbClr val="000000"/>
                </a:solidFill>
              </a:rPr>
              <a:t>/B0 &gt;2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Act like local shock fronts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Dispersive whistler wave train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2FF27C0-2CE7-768B-BDE9-C1FECEDC4D3F}"/>
              </a:ext>
            </a:extLst>
          </p:cNvPr>
          <p:cNvSpPr txBox="1"/>
          <p:nvPr/>
        </p:nvSpPr>
        <p:spPr>
          <a:xfrm>
            <a:off x="5769360" y="648269"/>
            <a:ext cx="4762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Foreshock Compressive Structures (FCS)</a:t>
            </a:r>
          </a:p>
        </p:txBody>
      </p:sp>
    </p:spTree>
    <p:extLst>
      <p:ext uri="{BB962C8B-B14F-4D97-AF65-F5344CB8AC3E}">
        <p14:creationId xmlns:p14="http://schemas.microsoft.com/office/powerpoint/2010/main" val="12055893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D9680E8-9A6A-E0E7-221A-7CCF9DF85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Universality of shock-generated transients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BC95E3F-ABC7-3D49-9AC5-64152DB861BF}"/>
              </a:ext>
            </a:extLst>
          </p:cNvPr>
          <p:cNvGrpSpPr/>
          <p:nvPr/>
        </p:nvGrpSpPr>
        <p:grpSpPr>
          <a:xfrm>
            <a:off x="1239694" y="1460294"/>
            <a:ext cx="9712611" cy="3612895"/>
            <a:chOff x="207244" y="1689614"/>
            <a:chExt cx="6178784" cy="229838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2EC6E6F-69D3-C02A-0DE1-9610372AF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25076"/>
            <a:stretch>
              <a:fillRect/>
            </a:stretch>
          </p:blipFill>
          <p:spPr>
            <a:xfrm>
              <a:off x="207244" y="1689614"/>
              <a:ext cx="6178784" cy="201930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03EF087-7DA8-DA41-FD38-A6580C55EEC8}"/>
                </a:ext>
              </a:extLst>
            </p:cNvPr>
            <p:cNvSpPr txBox="1"/>
            <p:nvPr/>
          </p:nvSpPr>
          <p:spPr>
            <a:xfrm>
              <a:off x="5264561" y="3708921"/>
              <a:ext cx="540225" cy="2790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Yes!*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34BF1D1-55DE-B212-C49F-DDFF24DF82CA}"/>
                </a:ext>
              </a:extLst>
            </p:cNvPr>
            <p:cNvSpPr txBox="1"/>
            <p:nvPr/>
          </p:nvSpPr>
          <p:spPr>
            <a:xfrm>
              <a:off x="4662201" y="3708921"/>
              <a:ext cx="540225" cy="2790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Yes!*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3A85777-DFEE-0865-0962-9E4591D0EF22}"/>
                </a:ext>
              </a:extLst>
            </p:cNvPr>
            <p:cNvCxnSpPr/>
            <p:nvPr/>
          </p:nvCxnSpPr>
          <p:spPr>
            <a:xfrm>
              <a:off x="4795075" y="3469750"/>
              <a:ext cx="339520" cy="239171"/>
            </a:xfrm>
            <a:prstGeom prst="line">
              <a:avLst/>
            </a:prstGeom>
            <a:ln w="19050">
              <a:solidFill>
                <a:srgbClr val="FF3B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9116DDC-A059-4258-C851-3744C39A6808}"/>
                </a:ext>
              </a:extLst>
            </p:cNvPr>
            <p:cNvCxnSpPr/>
            <p:nvPr/>
          </p:nvCxnSpPr>
          <p:spPr>
            <a:xfrm>
              <a:off x="5330997" y="3469750"/>
              <a:ext cx="339520" cy="239171"/>
            </a:xfrm>
            <a:prstGeom prst="line">
              <a:avLst/>
            </a:prstGeom>
            <a:ln w="19050">
              <a:solidFill>
                <a:srgbClr val="FF3B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500C318-6FBF-1356-CB2A-32CBECCF2D94}"/>
              </a:ext>
            </a:extLst>
          </p:cNvPr>
          <p:cNvSpPr txBox="1"/>
          <p:nvPr/>
        </p:nvSpPr>
        <p:spPr>
          <a:xfrm>
            <a:off x="1160369" y="4634501"/>
            <a:ext cx="61663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Hietala et al. ISSI 2019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36B934-038A-F888-93CB-F162755FD6E9}"/>
              </a:ext>
            </a:extLst>
          </p:cNvPr>
          <p:cNvSpPr txBox="1"/>
          <p:nvPr/>
        </p:nvSpPr>
        <p:spPr>
          <a:xfrm>
            <a:off x="0" y="6363219"/>
            <a:ext cx="749756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solidFill>
                  <a:srgbClr val="000000"/>
                </a:solidFill>
              </a:rPr>
              <a:t>*Omidi+2020, </a:t>
            </a:r>
            <a:r>
              <a:rPr lang="en-US" sz="1300" dirty="0" err="1">
                <a:solidFill>
                  <a:srgbClr val="000000"/>
                </a:solidFill>
              </a:rPr>
              <a:t>Gunell</a:t>
            </a:r>
            <a:r>
              <a:rPr lang="en-US" sz="1300" dirty="0">
                <a:solidFill>
                  <a:srgbClr val="000000"/>
                </a:solidFill>
              </a:rPr>
              <a:t>+ 2023, Madanian+2023, Zhou+ 2024, Mohammed-Amin+ 2025, Raptis+2026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5786473-F71D-D00F-279F-A4E2385E2409}"/>
              </a:ext>
            </a:extLst>
          </p:cNvPr>
          <p:cNvSpPr/>
          <p:nvPr/>
        </p:nvSpPr>
        <p:spPr>
          <a:xfrm>
            <a:off x="8419171" y="6276109"/>
            <a:ext cx="2141034" cy="2716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DDD8EE-F590-C872-2B3F-E16FB600E361}"/>
              </a:ext>
            </a:extLst>
          </p:cNvPr>
          <p:cNvSpPr txBox="1"/>
          <p:nvPr/>
        </p:nvSpPr>
        <p:spPr>
          <a:xfrm>
            <a:off x="3573379" y="5354053"/>
            <a:ext cx="3412153" cy="369332"/>
          </a:xfrm>
          <a:prstGeom prst="rect">
            <a:avLst/>
          </a:prstGeom>
          <a:noFill/>
          <a:ln>
            <a:solidFill>
              <a:srgbClr val="FF3B3B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Maybe? (Let’s discuss it today!)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2CDFF81-F612-08F1-1865-D252BE269A2F}"/>
              </a:ext>
            </a:extLst>
          </p:cNvPr>
          <p:cNvCxnSpPr/>
          <p:nvPr/>
        </p:nvCxnSpPr>
        <p:spPr>
          <a:xfrm flipH="1" flipV="1">
            <a:off x="4596063" y="3164305"/>
            <a:ext cx="240632" cy="216568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DE9144D-7B8F-E8D7-F906-F5A51227D233}"/>
              </a:ext>
            </a:extLst>
          </p:cNvPr>
          <p:cNvCxnSpPr/>
          <p:nvPr/>
        </p:nvCxnSpPr>
        <p:spPr>
          <a:xfrm>
            <a:off x="4329212" y="2964293"/>
            <a:ext cx="533701" cy="375960"/>
          </a:xfrm>
          <a:prstGeom prst="line">
            <a:avLst/>
          </a:prstGeom>
          <a:ln w="19050">
            <a:solidFill>
              <a:srgbClr val="FF3B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7428CF1-679A-689B-8F25-7B61B2FC5F2E}"/>
              </a:ext>
            </a:extLst>
          </p:cNvPr>
          <p:cNvSpPr txBox="1"/>
          <p:nvPr/>
        </p:nvSpPr>
        <p:spPr>
          <a:xfrm>
            <a:off x="10038633" y="3248124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*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0BB09B-8537-0608-1678-B183BBDFEB69}"/>
              </a:ext>
            </a:extLst>
          </p:cNvPr>
          <p:cNvSpPr txBox="1"/>
          <p:nvPr/>
        </p:nvSpPr>
        <p:spPr>
          <a:xfrm>
            <a:off x="8675639" y="3939013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*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846F30-4DF3-2C2D-7A8D-0DE821A4DAA2}"/>
              </a:ext>
            </a:extLst>
          </p:cNvPr>
          <p:cNvSpPr txBox="1"/>
          <p:nvPr/>
        </p:nvSpPr>
        <p:spPr>
          <a:xfrm>
            <a:off x="6720485" y="3939013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*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8AA4CF-4520-3DC8-77D7-C501499F645C}"/>
              </a:ext>
            </a:extLst>
          </p:cNvPr>
          <p:cNvSpPr txBox="1"/>
          <p:nvPr/>
        </p:nvSpPr>
        <p:spPr>
          <a:xfrm>
            <a:off x="7845607" y="5914236"/>
            <a:ext cx="4225837" cy="369332"/>
          </a:xfrm>
          <a:prstGeom prst="rect">
            <a:avLst/>
          </a:prstGeom>
          <a:noFill/>
          <a:ln>
            <a:solidFill>
              <a:srgbClr val="FF3B3B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Maybe? (we’ll discuss it another day </a:t>
            </a:r>
            <a:r>
              <a:rPr lang="en-US" dirty="0">
                <a:solidFill>
                  <a:srgbClr val="000000"/>
                </a:solidFill>
                <a:sym typeface="Wingdings" pitchFamily="2" charset="2"/>
              </a:rPr>
              <a:t></a:t>
            </a:r>
            <a:r>
              <a:rPr lang="en-US" dirty="0">
                <a:solidFill>
                  <a:srgbClr val="000000"/>
                </a:solidFill>
              </a:rPr>
              <a:t>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B4EF9F3-755B-E38B-8898-217C3CD4F08F}"/>
              </a:ext>
            </a:extLst>
          </p:cNvPr>
          <p:cNvCxnSpPr>
            <a:cxnSpLocks/>
            <a:stCxn id="11" idx="0"/>
          </p:cNvCxnSpPr>
          <p:nvPr/>
        </p:nvCxnSpPr>
        <p:spPr>
          <a:xfrm flipH="1" flipV="1">
            <a:off x="5071981" y="3748552"/>
            <a:ext cx="4886545" cy="216568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57575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13A50F8-56DF-A0A1-DA34-24C9580145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401238"/>
            <a:ext cx="5247897" cy="225511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dirty="0"/>
              <a:t>Trotta+2023, Wilson+2009, 2025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68C32FD-2F5B-2F56-9215-C75D8203E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Disclaimer: Shocklets at IP shocks &amp; Differences to Intrinsic FCS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FA59C7-59BD-80C7-A9F6-51F5B58F69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26"/>
          <a:stretch>
            <a:fillRect/>
          </a:stretch>
        </p:blipFill>
        <p:spPr>
          <a:xfrm>
            <a:off x="0" y="923130"/>
            <a:ext cx="4664765" cy="50117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A5B747-9561-D75B-7F04-F9B9248D29BA}"/>
              </a:ext>
            </a:extLst>
          </p:cNvPr>
          <p:cNvSpPr txBox="1"/>
          <p:nvPr/>
        </p:nvSpPr>
        <p:spPr>
          <a:xfrm>
            <a:off x="4539009" y="1194506"/>
            <a:ext cx="327754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rgbClr val="000000"/>
                </a:solidFill>
              </a:rPr>
              <a:t>Formation of </a:t>
            </a:r>
            <a:r>
              <a:rPr lang="en-US" b="1" dirty="0">
                <a:solidFill>
                  <a:srgbClr val="000000"/>
                </a:solidFill>
              </a:rPr>
              <a:t>Shocklets at </a:t>
            </a:r>
            <a:r>
              <a:rPr lang="en-US" b="1" dirty="0">
                <a:solidFill>
                  <a:srgbClr val="FF3B3B"/>
                </a:solidFill>
              </a:rPr>
              <a:t>IP Shocks </a:t>
            </a:r>
            <a:r>
              <a:rPr lang="en-US" b="1" dirty="0">
                <a:solidFill>
                  <a:srgbClr val="000000"/>
                </a:solidFill>
              </a:rPr>
              <a:t>originates from Alfvenic Structures pre-existing</a:t>
            </a:r>
            <a:r>
              <a:rPr lang="en-US" dirty="0">
                <a:solidFill>
                  <a:srgbClr val="000000"/>
                </a:solidFill>
              </a:rPr>
              <a:t> at the solar wind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rgbClr val="0005FF"/>
                </a:solidFill>
              </a:rPr>
              <a:t>At Earth </a:t>
            </a:r>
            <a:r>
              <a:rPr lang="en-US" b="1" dirty="0">
                <a:solidFill>
                  <a:srgbClr val="000000"/>
                </a:solidFill>
              </a:rPr>
              <a:t>compressive structures form from intrinsic wavefield of the foreshock</a:t>
            </a:r>
            <a:r>
              <a:rPr lang="en-US" dirty="0">
                <a:solidFill>
                  <a:srgbClr val="000000"/>
                </a:solidFill>
              </a:rPr>
              <a:t>, rather than large scale alfvenic fluctuations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rgbClr val="000000"/>
                </a:solidFill>
              </a:rPr>
              <a:t>Interestingly, </a:t>
            </a:r>
            <a:r>
              <a:rPr lang="en-US" b="1" dirty="0">
                <a:solidFill>
                  <a:srgbClr val="000000"/>
                </a:solidFill>
              </a:rPr>
              <a:t>several high Mach IP shocks appear to lack such structures </a:t>
            </a:r>
            <a:r>
              <a:rPr lang="en-US" dirty="0">
                <a:solidFill>
                  <a:srgbClr val="000000"/>
                </a:solidFill>
              </a:rPr>
              <a:t>(e.g., Jebaraj+2024)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717E66-4850-1196-6B4B-67CBA92AE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6552" y="1305143"/>
            <a:ext cx="4375448" cy="4045352"/>
          </a:xfrm>
          <a:prstGeom prst="rect">
            <a:avLst/>
          </a:prstGeom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CD23C39A-2F5C-AA25-E704-E1EC9A8E82BD}"/>
              </a:ext>
            </a:extLst>
          </p:cNvPr>
          <p:cNvSpPr txBox="1">
            <a:spLocks/>
          </p:cNvSpPr>
          <p:nvPr/>
        </p:nvSpPr>
        <p:spPr>
          <a:xfrm>
            <a:off x="11148349" y="5237740"/>
            <a:ext cx="5247897" cy="225511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lang="en-US" sz="24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en-US" sz="24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en-US" sz="20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en-US" sz="18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nl-NL" sz="1800" kern="1200" baseline="0" dirty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/>
              <a:t>Chen+2020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360468-AE3A-C29D-8DA6-8E066F5B9EFE}"/>
              </a:ext>
            </a:extLst>
          </p:cNvPr>
          <p:cNvSpPr txBox="1"/>
          <p:nvPr/>
        </p:nvSpPr>
        <p:spPr>
          <a:xfrm>
            <a:off x="1754820" y="814163"/>
            <a:ext cx="1155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IP Shock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DA5A8B-C30B-6644-8603-669EAEE47EFE}"/>
              </a:ext>
            </a:extLst>
          </p:cNvPr>
          <p:cNvSpPr txBox="1"/>
          <p:nvPr/>
        </p:nvSpPr>
        <p:spPr>
          <a:xfrm>
            <a:off x="9203774" y="880493"/>
            <a:ext cx="2240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Earth’s Bow shock</a:t>
            </a:r>
          </a:p>
        </p:txBody>
      </p:sp>
    </p:spTree>
    <p:extLst>
      <p:ext uri="{BB962C8B-B14F-4D97-AF65-F5344CB8AC3E}">
        <p14:creationId xmlns:p14="http://schemas.microsoft.com/office/powerpoint/2010/main" val="80227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24EB1F-F497-27F4-8A19-9072448187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91718DE-CC59-770C-FA2F-A169BD719D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000" y="812775"/>
            <a:ext cx="11616000" cy="2181774"/>
          </a:xfrm>
        </p:spPr>
        <p:txBody>
          <a:bodyPr>
            <a:normAutofit/>
          </a:bodyPr>
          <a:lstStyle/>
          <a:p>
            <a:r>
              <a:rPr lang="en-US" sz="2300" b="1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We compare two shocks of similar Mach numbers to evaluate their foreshock structures (1) </a:t>
            </a:r>
            <a:r>
              <a:rPr lang="en-US" sz="2300" b="1" dirty="0">
                <a:solidFill>
                  <a:srgbClr val="0005FF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Earth’s Bow Shock with MMS during latest campaign </a:t>
            </a:r>
            <a:r>
              <a:rPr lang="en-US" sz="2300" b="1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and (2) </a:t>
            </a:r>
            <a:r>
              <a:rPr lang="en-US" sz="2300" b="1" dirty="0">
                <a:solidFill>
                  <a:srgbClr val="FF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an IP Shock using Solar Orbiter</a:t>
            </a:r>
            <a:r>
              <a:rPr lang="en-US" sz="2300" dirty="0">
                <a:solidFill>
                  <a:srgbClr val="FF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buNone/>
            </a:pPr>
            <a:endParaRPr lang="en-US" sz="2300" dirty="0">
              <a:solidFill>
                <a:srgbClr val="FF0000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57E7FA1-5F48-8C04-BE78-87087C3E2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Our Goal &amp; Challenges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585EF3-C06A-238F-4C5A-96F23016F594}"/>
              </a:ext>
            </a:extLst>
          </p:cNvPr>
          <p:cNvSpPr txBox="1"/>
          <p:nvPr/>
        </p:nvSpPr>
        <p:spPr>
          <a:xfrm>
            <a:off x="7219852" y="2432291"/>
            <a:ext cx="468414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b="1" dirty="0">
                <a:solidFill>
                  <a:srgbClr val="0005FF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Planetary Bow Shocks:</a:t>
            </a:r>
            <a:r>
              <a:rPr lang="en-US" sz="1800" b="1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 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curved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, quasi-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stationary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obstacle. Reflected ions are 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magnetically connected for long durations, allowing observations to be taken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showing waves to grow and steepen into complex structures.</a:t>
            </a:r>
          </a:p>
          <a:p>
            <a:pPr algn="just"/>
            <a:endParaRPr lang="en-US" sz="180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IP Shocks: 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 “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planar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” and 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propagating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structure 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moving rapidly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(∼800 km/s) through the solar wind, potentially 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restricting the foreshock development and limiting our observation capabilities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.</a:t>
            </a:r>
            <a:endParaRPr lang="en-US" sz="18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7B8C3A-964D-56FF-06DF-16DDBAD4A0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8591" y="2015162"/>
            <a:ext cx="7282459" cy="425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245431"/>
      </p:ext>
    </p:extLst>
  </p:cSld>
  <p:clrMapOvr>
    <a:masterClrMapping/>
  </p:clrMapOvr>
</p:sld>
</file>

<file path=ppt/theme/theme1.xml><?xml version="1.0" encoding="utf-8"?>
<a:theme xmlns:a="http://schemas.openxmlformats.org/drawingml/2006/main" name="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F2B428C8B21A141B5825E5B86F557DB" ma:contentTypeVersion="15" ma:contentTypeDescription="Skapa ett nytt dokument." ma:contentTypeScope="" ma:versionID="975073b9cecf71b6bc8c14a7c33e31db">
  <xsd:schema xmlns:xsd="http://www.w3.org/2001/XMLSchema" xmlns:xs="http://www.w3.org/2001/XMLSchema" xmlns:p="http://schemas.microsoft.com/office/2006/metadata/properties" xmlns:ns3="977cb6ed-b1a4-473b-8ba2-0f8e0a4901ff" xmlns:ns4="6707e3d7-8225-4321-a0ab-c333d198a7fc" targetNamespace="http://schemas.microsoft.com/office/2006/metadata/properties" ma:root="true" ma:fieldsID="0cdfbe7b44d734305c4ef3f71cda5902" ns3:_="" ns4:_="">
    <xsd:import namespace="977cb6ed-b1a4-473b-8ba2-0f8e0a4901ff"/>
    <xsd:import namespace="6707e3d7-8225-4321-a0ab-c333d198a7f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7cb6ed-b1a4-473b-8ba2-0f8e0a4901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07e3d7-8225-4321-a0ab-c333d198a7f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Delar tips,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78B54EE-C366-449D-9972-DF83693BEC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77cb6ed-b1a4-473b-8ba2-0f8e0a4901ff"/>
    <ds:schemaRef ds:uri="6707e3d7-8225-4321-a0ab-c333d198a7f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6B3048F-AB18-4F93-A27A-DBB845175962}">
  <ds:schemaRefs>
    <ds:schemaRef ds:uri="http://www.w3.org/XML/1998/namespace"/>
    <ds:schemaRef ds:uri="977cb6ed-b1a4-473b-8ba2-0f8e0a4901ff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purl.org/dc/terms/"/>
    <ds:schemaRef ds:uri="6707e3d7-8225-4321-a0ab-c333d198a7fc"/>
    <ds:schemaRef ds:uri="http://schemas.openxmlformats.org/package/2006/metadata/core-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7ECBB746-F6CA-42D5-AFDD-F49C58B4277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KU Leuven</Template>
  <TotalTime>0</TotalTime>
  <Words>1596</Words>
  <Application>Microsoft Macintosh PowerPoint</Application>
  <PresentationFormat>Widescreen</PresentationFormat>
  <Paragraphs>219</Paragraphs>
  <Slides>19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Cambria Math</vt:lpstr>
      <vt:lpstr>KaTeX_Main</vt:lpstr>
      <vt:lpstr>Palatino</vt:lpstr>
      <vt:lpstr>Wingdings</vt:lpstr>
      <vt:lpstr>KU Leuven</vt:lpstr>
      <vt:lpstr>1_KU Leuven</vt:lpstr>
      <vt:lpstr>Compressive Structures in the Foreshock of Collisionless Shocks</vt:lpstr>
      <vt:lpstr>Shocks &amp; Transient Structures</vt:lpstr>
      <vt:lpstr>Earth’s Qpar bow shock and foreshock</vt:lpstr>
      <vt:lpstr>Community Reminder: Qpar – Qperp Shocks</vt:lpstr>
      <vt:lpstr>What is a Dayside Transient?</vt:lpstr>
      <vt:lpstr>ULF Waves, Shocklets &amp; SLAMS</vt:lpstr>
      <vt:lpstr>Universality of shock-generated transients</vt:lpstr>
      <vt:lpstr>Disclaimer: Shocklets at IP shocks &amp; Differences to Intrinsic FCS</vt:lpstr>
      <vt:lpstr>Our Goal &amp; Challenges</vt:lpstr>
      <vt:lpstr>PowerPoint Presentation</vt:lpstr>
      <vt:lpstr>Overview observations</vt:lpstr>
      <vt:lpstr>Methodology &amp; Assumptions</vt:lpstr>
      <vt:lpstr>Global Shock &amp; Foreshock Properties</vt:lpstr>
      <vt:lpstr>Compressive Structures</vt:lpstr>
      <vt:lpstr>MMS Separation &amp; Effective Comparisons of Shocks </vt:lpstr>
      <vt:lpstr>Summary &amp; Discussion</vt:lpstr>
      <vt:lpstr>PowerPoint Presentation</vt:lpstr>
      <vt:lpstr>Shock-generated Transients &amp; Particle Acceleration</vt:lpstr>
      <vt:lpstr>Quasi-parallel and Quasi-perpendicular shocks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2017-09-13T11:47:32Z</dcterms:created>
  <dcterms:modified xsi:type="dcterms:W3CDTF">2026-06-01T14:47:18Z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0x0101004F2B428C8B21A141B5825E5B86F557DB</vt:lpwstr>
  </property>
</Properties>
</file>