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 id="2147483651" r:id="rId5"/>
  </p:sldMasterIdLst>
  <p:notesMasterIdLst>
    <p:notesMasterId r:id="rId32"/>
  </p:notesMasterIdLst>
  <p:handoutMasterIdLst>
    <p:handoutMasterId r:id="rId33"/>
  </p:handoutMasterIdLst>
  <p:sldIdLst>
    <p:sldId id="365" r:id="rId6"/>
    <p:sldId id="1624" r:id="rId7"/>
    <p:sldId id="1655" r:id="rId8"/>
    <p:sldId id="1625" r:id="rId9"/>
    <p:sldId id="334" r:id="rId10"/>
    <p:sldId id="1639" r:id="rId11"/>
    <p:sldId id="1626" r:id="rId12"/>
    <p:sldId id="1633" r:id="rId13"/>
    <p:sldId id="1653" r:id="rId14"/>
    <p:sldId id="1640" r:id="rId15"/>
    <p:sldId id="1632" r:id="rId16"/>
    <p:sldId id="1652" r:id="rId17"/>
    <p:sldId id="1623" r:id="rId18"/>
    <p:sldId id="1642" r:id="rId19"/>
    <p:sldId id="1627" r:id="rId20"/>
    <p:sldId id="1628" r:id="rId21"/>
    <p:sldId id="1629" r:id="rId22"/>
    <p:sldId id="1649" r:id="rId23"/>
    <p:sldId id="1631" r:id="rId24"/>
    <p:sldId id="1635" r:id="rId25"/>
    <p:sldId id="1636" r:id="rId26"/>
    <p:sldId id="1638" r:id="rId27"/>
    <p:sldId id="1637" r:id="rId28"/>
    <p:sldId id="1662" r:id="rId29"/>
    <p:sldId id="1601" r:id="rId30"/>
    <p:sldId id="1541" r:id="rId3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00"/>
    <a:srgbClr val="0005FF"/>
    <a:srgbClr val="FF3B3B"/>
    <a:srgbClr val="2F4D5D"/>
    <a:srgbClr val="7F7F7F"/>
    <a:srgbClr val="729EB0"/>
    <a:srgbClr val="DDDDDD"/>
    <a:srgbClr val="EAEAEA"/>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653960-F629-41DD-9591-305275A7A049}" v="194" dt="2023-02-20T13:40:05.1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392" autoAdjust="0"/>
    <p:restoredTop sz="63401" autoAdjust="0"/>
  </p:normalViewPr>
  <p:slideViewPr>
    <p:cSldViewPr snapToGrid="0" snapToObjects="1">
      <p:cViewPr varScale="1">
        <p:scale>
          <a:sx n="74" d="100"/>
          <a:sy n="74" d="100"/>
        </p:scale>
        <p:origin x="3112" y="176"/>
      </p:cViewPr>
      <p:guideLst/>
    </p:cSldViewPr>
  </p:slideViewPr>
  <p:outlineViewPr>
    <p:cViewPr>
      <p:scale>
        <a:sx n="33" d="100"/>
        <a:sy n="33" d="100"/>
      </p:scale>
      <p:origin x="0" y="-360"/>
    </p:cViewPr>
  </p:outlineViewPr>
  <p:notesTextViewPr>
    <p:cViewPr>
      <p:scale>
        <a:sx n="125" d="100"/>
        <a:sy n="125" d="100"/>
      </p:scale>
      <p:origin x="0" y="0"/>
    </p:cViewPr>
  </p:notesTextViewPr>
  <p:sorterViewPr>
    <p:cViewPr>
      <p:scale>
        <a:sx n="139" d="100"/>
        <a:sy n="139" d="100"/>
      </p:scale>
      <p:origin x="0" y="0"/>
    </p:cViewPr>
  </p:sorterViewPr>
  <p:notesViewPr>
    <p:cSldViewPr snapToGrid="0" snapToObjects="1">
      <p:cViewPr varScale="1">
        <p:scale>
          <a:sx n="126" d="100"/>
          <a:sy n="126" d="100"/>
        </p:scale>
        <p:origin x="4912"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F591CCF-F6FD-734B-854A-5BC033593B1E}" type="datetimeFigureOut">
              <a:rPr lang="nl-NL" smtClean="0"/>
              <a:t>05-07-2026</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152A6D4-CD3D-5148-8B70-A84796F20135}" type="slidenum">
              <a:rPr lang="nl-NL" smtClean="0"/>
              <a:t>‹#›</a:t>
            </a:fld>
            <a:endParaRPr lang="nl-NL"/>
          </a:p>
        </p:txBody>
      </p:sp>
    </p:spTree>
    <p:extLst>
      <p:ext uri="{BB962C8B-B14F-4D97-AF65-F5344CB8AC3E}">
        <p14:creationId xmlns:p14="http://schemas.microsoft.com/office/powerpoint/2010/main" val="458916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C66214-DB21-4647-B5DA-0D17CA592867}" type="datetimeFigureOut">
              <a:rPr lang="nl-NL" smtClean="0"/>
              <a:t>05-07-2026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54E32A-327F-AF4B-8E1F-209FBF93D26D}" type="slidenum">
              <a:rPr lang="nl-NL" smtClean="0"/>
              <a:t>‹#›</a:t>
            </a:fld>
            <a:endParaRPr lang="nl-NL"/>
          </a:p>
        </p:txBody>
      </p:sp>
    </p:spTree>
    <p:extLst>
      <p:ext uri="{BB962C8B-B14F-4D97-AF65-F5344CB8AC3E}">
        <p14:creationId xmlns:p14="http://schemas.microsoft.com/office/powerpoint/2010/main" val="1464046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D5F0F0-3408-9F4A-9B24-898CD7F5D4E4}" type="slidenum">
              <a:rPr lang="en-US" smtClean="0"/>
              <a:t>1</a:t>
            </a:fld>
            <a:endParaRPr lang="en-US" dirty="0"/>
          </a:p>
        </p:txBody>
      </p:sp>
    </p:spTree>
    <p:extLst>
      <p:ext uri="{BB962C8B-B14F-4D97-AF65-F5344CB8AC3E}">
        <p14:creationId xmlns:p14="http://schemas.microsoft.com/office/powerpoint/2010/main" val="2732397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Grad-</a:t>
            </a:r>
            <a:r>
              <a:rPr lang="en-US" sz="1200" b="0" i="0" u="none" strike="noStrike" kern="1200" dirty="0" err="1">
                <a:solidFill>
                  <a:schemeClr val="tx1"/>
                </a:solidFill>
                <a:effectLst/>
                <a:latin typeface="+mn-lt"/>
                <a:ea typeface="+mn-ea"/>
                <a:cs typeface="+mn-cs"/>
              </a:rPr>
              <a:t>Shafranov</a:t>
            </a:r>
            <a:r>
              <a:rPr lang="en-US" sz="1200" b="0" i="0" u="none" strike="noStrike" kern="1200" dirty="0">
                <a:solidFill>
                  <a:schemeClr val="tx1"/>
                </a:solidFill>
                <a:effectLst/>
                <a:latin typeface="+mn-lt"/>
                <a:ea typeface="+mn-ea"/>
                <a:cs typeface="+mn-cs"/>
              </a:rPr>
              <a:t> reconstruction assumes the structure is roughly 2-D and in </a:t>
            </a:r>
            <a:r>
              <a:rPr lang="en-US" sz="1200" b="0" i="0" u="none" strike="noStrike" kern="1200" dirty="0" err="1">
                <a:solidFill>
                  <a:schemeClr val="tx1"/>
                </a:solidFill>
                <a:effectLst/>
                <a:latin typeface="+mn-lt"/>
                <a:ea typeface="+mn-ea"/>
                <a:cs typeface="+mn-cs"/>
              </a:rPr>
              <a:t>magnetohydrostatic</a:t>
            </a:r>
            <a:r>
              <a:rPr lang="en-US" sz="1200" b="0" i="0" u="none" strike="noStrike" kern="1200" dirty="0">
                <a:solidFill>
                  <a:schemeClr val="tx1"/>
                </a:solidFill>
                <a:effectLst/>
                <a:latin typeface="+mn-lt"/>
                <a:ea typeface="+mn-ea"/>
                <a:cs typeface="+mn-cs"/>
              </a:rPr>
              <a:t> equilibrium, a balance between magnetic and plasma pressure that does not change along one axis (the flux-rope axis). Under that assumption the field obeys the Grad-</a:t>
            </a:r>
            <a:r>
              <a:rPr lang="en-US" sz="1200" b="0" i="0" u="none" strike="noStrike" kern="1200" dirty="0" err="1">
                <a:solidFill>
                  <a:schemeClr val="tx1"/>
                </a:solidFill>
                <a:effectLst/>
                <a:latin typeface="+mn-lt"/>
                <a:ea typeface="+mn-ea"/>
                <a:cs typeface="+mn-cs"/>
              </a:rPr>
              <a:t>Shafranov</a:t>
            </a:r>
            <a:r>
              <a:rPr lang="en-US" sz="1200" b="0" i="0" u="none" strike="noStrike" kern="1200" dirty="0">
                <a:solidFill>
                  <a:schemeClr val="tx1"/>
                </a:solidFill>
                <a:effectLst/>
                <a:latin typeface="+mn-lt"/>
                <a:ea typeface="+mn-ea"/>
                <a:cs typeface="+mn-cs"/>
              </a:rPr>
              <a:t> equation, a single PDE for a magnetic potential</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2</a:t>
            </a:r>
            <a:r>
              <a:rPr lang="en-US" sz="1200" b="0" i="0" u="none" strike="noStrike" kern="1200" baseline="30000" dirty="0">
                <a:solidFill>
                  <a:schemeClr val="tx1"/>
                </a:solidFill>
                <a:effectLst/>
                <a:latin typeface="+mn-lt"/>
                <a:ea typeface="+mn-ea"/>
                <a:cs typeface="+mn-cs"/>
              </a:rPr>
              <a:t>nd</a:t>
            </a:r>
            <a:r>
              <a:rPr lang="en-US" sz="1200" b="0" i="0" u="none" strike="noStrike" kern="1200" dirty="0">
                <a:solidFill>
                  <a:schemeClr val="tx1"/>
                </a:solidFill>
                <a:effectLst/>
                <a:latin typeface="+mn-lt"/>
                <a:ea typeface="+mn-ea"/>
                <a:cs typeface="+mn-cs"/>
              </a:rPr>
              <a:t> order Tayloe is the "polynomial fit": a local quadratic in space, no equilibrium assumed. It only reaches as far as the expansion stays accurate, so it maps the immediate neighborhood rather than a whole rope. </a:t>
            </a:r>
          </a:p>
          <a:p>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954E32A-327F-AF4B-8E1F-209FBF93D26D}" type="slidenum">
              <a:rPr lang="nl-NL" smtClean="0"/>
              <a:t>10</a:t>
            </a:fld>
            <a:endParaRPr lang="nl-NL"/>
          </a:p>
        </p:txBody>
      </p:sp>
    </p:spTree>
    <p:extLst>
      <p:ext uri="{BB962C8B-B14F-4D97-AF65-F5344CB8AC3E}">
        <p14:creationId xmlns:p14="http://schemas.microsoft.com/office/powerpoint/2010/main" val="1444122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54E32A-327F-AF4B-8E1F-209FBF93D26D}" type="slidenum">
              <a:rPr lang="nl-NL" smtClean="0"/>
              <a:t>11</a:t>
            </a:fld>
            <a:endParaRPr lang="nl-NL"/>
          </a:p>
        </p:txBody>
      </p:sp>
    </p:spTree>
    <p:extLst>
      <p:ext uri="{BB962C8B-B14F-4D97-AF65-F5344CB8AC3E}">
        <p14:creationId xmlns:p14="http://schemas.microsoft.com/office/powerpoint/2010/main" val="1628313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9255B-D484-A387-ADC7-A14E73BE4B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0525E-399D-4B81-5492-40672F4C088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CE38BD2-D21E-517C-20B9-256E70C881F7}"/>
              </a:ext>
            </a:extLst>
          </p:cNvPr>
          <p:cNvSpPr>
            <a:spLocks noGrp="1"/>
          </p:cNvSpPr>
          <p:nvPr>
            <p:ph type="body" idx="1"/>
          </p:nvPr>
        </p:nvSpPr>
        <p:spPr/>
        <p:txBody>
          <a:bodyPr/>
          <a:lstStyle/>
          <a:p>
            <a:endParaRPr lang="en-US" dirty="0">
              <a:solidFill>
                <a:srgbClr val="000000"/>
              </a:solidFill>
            </a:endParaRPr>
          </a:p>
        </p:txBody>
      </p:sp>
      <p:sp>
        <p:nvSpPr>
          <p:cNvPr id="4" name="Slide Number Placeholder 3">
            <a:extLst>
              <a:ext uri="{FF2B5EF4-FFF2-40B4-BE49-F238E27FC236}">
                <a16:creationId xmlns:a16="http://schemas.microsoft.com/office/drawing/2014/main" id="{0A6154D4-28A6-F47C-A006-84E4423F3028}"/>
              </a:ext>
            </a:extLst>
          </p:cNvPr>
          <p:cNvSpPr>
            <a:spLocks noGrp="1"/>
          </p:cNvSpPr>
          <p:nvPr>
            <p:ph type="sldNum" sz="quarter" idx="5"/>
          </p:nvPr>
        </p:nvSpPr>
        <p:spPr/>
        <p:txBody>
          <a:bodyPr/>
          <a:lstStyle/>
          <a:p>
            <a:fld id="{8954E32A-327F-AF4B-8E1F-209FBF93D26D}" type="slidenum">
              <a:rPr lang="nl-NL" smtClean="0"/>
              <a:t>13</a:t>
            </a:fld>
            <a:endParaRPr lang="nl-NL"/>
          </a:p>
        </p:txBody>
      </p:sp>
    </p:spTree>
    <p:extLst>
      <p:ext uri="{BB962C8B-B14F-4D97-AF65-F5344CB8AC3E}">
        <p14:creationId xmlns:p14="http://schemas.microsoft.com/office/powerpoint/2010/main" val="4160041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Coplanarity: upstream field, the downstream field, and the normal all lie in one plane</a:t>
            </a:r>
          </a:p>
        </p:txBody>
      </p:sp>
      <p:sp>
        <p:nvSpPr>
          <p:cNvPr id="4" name="Slide Number Placeholder 3"/>
          <p:cNvSpPr>
            <a:spLocks noGrp="1"/>
          </p:cNvSpPr>
          <p:nvPr>
            <p:ph type="sldNum" sz="quarter" idx="5"/>
          </p:nvPr>
        </p:nvSpPr>
        <p:spPr/>
        <p:txBody>
          <a:bodyPr/>
          <a:lstStyle/>
          <a:p>
            <a:fld id="{8954E32A-327F-AF4B-8E1F-209FBF93D26D}" type="slidenum">
              <a:rPr lang="nl-NL" smtClean="0"/>
              <a:t>14</a:t>
            </a:fld>
            <a:endParaRPr lang="nl-NL"/>
          </a:p>
        </p:txBody>
      </p:sp>
    </p:spTree>
    <p:extLst>
      <p:ext uri="{BB962C8B-B14F-4D97-AF65-F5344CB8AC3E}">
        <p14:creationId xmlns:p14="http://schemas.microsoft.com/office/powerpoint/2010/main" val="17891786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A06A8-3B42-3D9D-E09E-FF2D5CE1D8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C5C1F-100D-CBFC-8DC2-109CAB8C23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0139506-A375-158C-F88E-97ACB348B4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A83949-20F7-2E71-9902-B77AD7B120C5}"/>
              </a:ext>
            </a:extLst>
          </p:cNvPr>
          <p:cNvSpPr>
            <a:spLocks noGrp="1"/>
          </p:cNvSpPr>
          <p:nvPr>
            <p:ph type="sldNum" sz="quarter" idx="5"/>
          </p:nvPr>
        </p:nvSpPr>
        <p:spPr/>
        <p:txBody>
          <a:bodyPr/>
          <a:lstStyle/>
          <a:p>
            <a:fld id="{8954E32A-327F-AF4B-8E1F-209FBF93D26D}" type="slidenum">
              <a:rPr lang="nl-NL" smtClean="0"/>
              <a:t>15</a:t>
            </a:fld>
            <a:endParaRPr lang="nl-NL"/>
          </a:p>
        </p:txBody>
      </p:sp>
    </p:spTree>
    <p:extLst>
      <p:ext uri="{BB962C8B-B14F-4D97-AF65-F5344CB8AC3E}">
        <p14:creationId xmlns:p14="http://schemas.microsoft.com/office/powerpoint/2010/main" val="2719175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6406B-3EA8-76BF-0192-675B827EB3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6CEAEB-A0EB-7B38-8F23-84DF8CE5467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4B324F5-DBA5-54F6-8BB4-9E2330C6299B}"/>
              </a:ext>
            </a:extLst>
          </p:cNvPr>
          <p:cNvSpPr>
            <a:spLocks noGrp="1"/>
          </p:cNvSpPr>
          <p:nvPr>
            <p:ph type="body" idx="1"/>
          </p:nvPr>
        </p:nvSpPr>
        <p:spPr/>
        <p:txBody>
          <a:bodyPr/>
          <a:lstStyle/>
          <a:p>
            <a:r>
              <a:rPr lang="en-US" dirty="0">
                <a:solidFill>
                  <a:srgbClr val="000000"/>
                </a:solidFill>
              </a:rPr>
              <a:t>5 mins</a:t>
            </a:r>
          </a:p>
        </p:txBody>
      </p:sp>
      <p:sp>
        <p:nvSpPr>
          <p:cNvPr id="4" name="Slide Number Placeholder 3">
            <a:extLst>
              <a:ext uri="{FF2B5EF4-FFF2-40B4-BE49-F238E27FC236}">
                <a16:creationId xmlns:a16="http://schemas.microsoft.com/office/drawing/2014/main" id="{24AA03BE-44CD-94D1-940D-2C3008A53C4C}"/>
              </a:ext>
            </a:extLst>
          </p:cNvPr>
          <p:cNvSpPr>
            <a:spLocks noGrp="1"/>
          </p:cNvSpPr>
          <p:nvPr>
            <p:ph type="sldNum" sz="quarter" idx="5"/>
          </p:nvPr>
        </p:nvSpPr>
        <p:spPr/>
        <p:txBody>
          <a:bodyPr/>
          <a:lstStyle/>
          <a:p>
            <a:fld id="{8954E32A-327F-AF4B-8E1F-209FBF93D26D}" type="slidenum">
              <a:rPr lang="nl-NL" smtClean="0"/>
              <a:t>16</a:t>
            </a:fld>
            <a:endParaRPr lang="nl-NL"/>
          </a:p>
        </p:txBody>
      </p:sp>
    </p:spTree>
    <p:extLst>
      <p:ext uri="{BB962C8B-B14F-4D97-AF65-F5344CB8AC3E}">
        <p14:creationId xmlns:p14="http://schemas.microsoft.com/office/powerpoint/2010/main" val="193732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7B2B9-697A-39B1-604F-71C063E476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9B98E2-0789-121A-AAB9-1501333E9FE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E591F3A-34BE-8C35-62A9-F405D4090940}"/>
              </a:ext>
            </a:extLst>
          </p:cNvPr>
          <p:cNvSpPr>
            <a:spLocks noGrp="1"/>
          </p:cNvSpPr>
          <p:nvPr>
            <p:ph type="body" idx="1"/>
          </p:nvPr>
        </p:nvSpPr>
        <p:spPr/>
        <p:txBody>
          <a:bodyPr/>
          <a:lstStyle/>
          <a:p>
            <a:r>
              <a:rPr lang="en-US" dirty="0"/>
              <a:t>Sketch includes </a:t>
            </a:r>
            <a:r>
              <a:rPr lang="en-US" sz="1200" b="0" i="0" u="none" strike="noStrike" kern="1200" dirty="0">
                <a:solidFill>
                  <a:schemeClr val="tx1"/>
                </a:solidFill>
                <a:effectLst/>
                <a:latin typeface="+mn-lt"/>
                <a:ea typeface="+mn-ea"/>
                <a:cs typeface="+mn-cs"/>
              </a:rPr>
              <a:t>Key features: (</a:t>
            </a:r>
            <a:r>
              <a:rPr lang="en-US" sz="1200" b="0" i="0" u="none" strike="noStrike" kern="1200" dirty="0" err="1">
                <a:solidFill>
                  <a:schemeClr val="tx1"/>
                </a:solidFill>
                <a:effectLst/>
                <a:latin typeface="+mn-lt"/>
                <a:ea typeface="+mn-ea"/>
                <a:cs typeface="+mn-cs"/>
              </a:rPr>
              <a:t>i</a:t>
            </a:r>
            <a:r>
              <a:rPr lang="en-US" sz="1200" b="0" i="0" u="none" strike="noStrike" kern="1200" dirty="0">
                <a:solidFill>
                  <a:schemeClr val="tx1"/>
                </a:solidFill>
                <a:effectLst/>
                <a:latin typeface="+mn-lt"/>
                <a:ea typeface="+mn-ea"/>
                <a:cs typeface="+mn-cs"/>
              </a:rPr>
              <a:t>) a kinked axis, (ii) not uniform, slightly elliptical ME cross-section, (iii) a mix of closed and open field lines throughout the ME, (iv) weak and non-uniform twist distribution.</a:t>
            </a:r>
            <a:endParaRPr lang="en-US" dirty="0"/>
          </a:p>
        </p:txBody>
      </p:sp>
      <p:sp>
        <p:nvSpPr>
          <p:cNvPr id="4" name="Slide Number Placeholder 3">
            <a:extLst>
              <a:ext uri="{FF2B5EF4-FFF2-40B4-BE49-F238E27FC236}">
                <a16:creationId xmlns:a16="http://schemas.microsoft.com/office/drawing/2014/main" id="{0CC5EDE4-2A95-18B7-099F-9E4FFCFD85F4}"/>
              </a:ext>
            </a:extLst>
          </p:cNvPr>
          <p:cNvSpPr>
            <a:spLocks noGrp="1"/>
          </p:cNvSpPr>
          <p:nvPr>
            <p:ph type="sldNum" sz="quarter" idx="5"/>
          </p:nvPr>
        </p:nvSpPr>
        <p:spPr/>
        <p:txBody>
          <a:bodyPr/>
          <a:lstStyle/>
          <a:p>
            <a:fld id="{8954E32A-327F-AF4B-8E1F-209FBF93D26D}" type="slidenum">
              <a:rPr lang="nl-NL" smtClean="0"/>
              <a:t>17</a:t>
            </a:fld>
            <a:endParaRPr lang="nl-NL"/>
          </a:p>
        </p:txBody>
      </p:sp>
    </p:spTree>
    <p:extLst>
      <p:ext uri="{BB962C8B-B14F-4D97-AF65-F5344CB8AC3E}">
        <p14:creationId xmlns:p14="http://schemas.microsoft.com/office/powerpoint/2010/main" val="12915004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954E32A-327F-AF4B-8E1F-209FBF93D26D}" type="slidenum">
              <a:rPr lang="nl-NL" smtClean="0"/>
              <a:t>18</a:t>
            </a:fld>
            <a:endParaRPr lang="nl-NL"/>
          </a:p>
        </p:txBody>
      </p:sp>
    </p:spTree>
    <p:extLst>
      <p:ext uri="{BB962C8B-B14F-4D97-AF65-F5344CB8AC3E}">
        <p14:creationId xmlns:p14="http://schemas.microsoft.com/office/powerpoint/2010/main" val="20044554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5D264-EED9-C38F-4F51-CF87B4A168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DE14F1-7F0A-596F-4985-DA68BFCCCC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2F55B72-ABC7-BC58-B99D-986B4E0DE0C5}"/>
              </a:ext>
            </a:extLst>
          </p:cNvPr>
          <p:cNvSpPr>
            <a:spLocks noGrp="1"/>
          </p:cNvSpPr>
          <p:nvPr>
            <p:ph type="body" idx="1"/>
          </p:nvPr>
        </p:nvSpPr>
        <p:spPr/>
        <p:txBody>
          <a:bodyPr/>
          <a:lstStyle/>
          <a:p>
            <a:endParaRPr lang="en-US" dirty="0">
              <a:solidFill>
                <a:srgbClr val="000000"/>
              </a:solidFill>
            </a:endParaRPr>
          </a:p>
        </p:txBody>
      </p:sp>
      <p:sp>
        <p:nvSpPr>
          <p:cNvPr id="4" name="Slide Number Placeholder 3">
            <a:extLst>
              <a:ext uri="{FF2B5EF4-FFF2-40B4-BE49-F238E27FC236}">
                <a16:creationId xmlns:a16="http://schemas.microsoft.com/office/drawing/2014/main" id="{A72126D2-F988-E31E-2E11-9252EF0C5023}"/>
              </a:ext>
            </a:extLst>
          </p:cNvPr>
          <p:cNvSpPr>
            <a:spLocks noGrp="1"/>
          </p:cNvSpPr>
          <p:nvPr>
            <p:ph type="sldNum" sz="quarter" idx="5"/>
          </p:nvPr>
        </p:nvSpPr>
        <p:spPr/>
        <p:txBody>
          <a:bodyPr/>
          <a:lstStyle/>
          <a:p>
            <a:fld id="{8954E32A-327F-AF4B-8E1F-209FBF93D26D}" type="slidenum">
              <a:rPr lang="nl-NL" smtClean="0"/>
              <a:t>20</a:t>
            </a:fld>
            <a:endParaRPr lang="nl-NL"/>
          </a:p>
        </p:txBody>
      </p:sp>
    </p:spTree>
    <p:extLst>
      <p:ext uri="{BB962C8B-B14F-4D97-AF65-F5344CB8AC3E}">
        <p14:creationId xmlns:p14="http://schemas.microsoft.com/office/powerpoint/2010/main" val="2835668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743A1-86C5-8BB3-6876-07B813A2B3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4B75E1-B27A-09C1-141A-AF43FA383B9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57AFE74-D189-90AC-C670-BF1542841119}"/>
              </a:ext>
            </a:extLst>
          </p:cNvPr>
          <p:cNvSpPr>
            <a:spLocks noGrp="1"/>
          </p:cNvSpPr>
          <p:nvPr>
            <p:ph type="body" idx="1"/>
          </p:nvPr>
        </p:nvSpPr>
        <p:spPr/>
        <p:txBody>
          <a:bodyPr/>
          <a:lstStyle/>
          <a:p>
            <a:endParaRPr lang="en-US" dirty="0">
              <a:solidFill>
                <a:srgbClr val="000000"/>
              </a:solidFill>
            </a:endParaRPr>
          </a:p>
        </p:txBody>
      </p:sp>
      <p:sp>
        <p:nvSpPr>
          <p:cNvPr id="4" name="Slide Number Placeholder 3">
            <a:extLst>
              <a:ext uri="{FF2B5EF4-FFF2-40B4-BE49-F238E27FC236}">
                <a16:creationId xmlns:a16="http://schemas.microsoft.com/office/drawing/2014/main" id="{220E59C4-108A-7142-2324-C249F2A69A75}"/>
              </a:ext>
            </a:extLst>
          </p:cNvPr>
          <p:cNvSpPr>
            <a:spLocks noGrp="1"/>
          </p:cNvSpPr>
          <p:nvPr>
            <p:ph type="sldNum" sz="quarter" idx="5"/>
          </p:nvPr>
        </p:nvSpPr>
        <p:spPr/>
        <p:txBody>
          <a:bodyPr/>
          <a:lstStyle/>
          <a:p>
            <a:fld id="{8954E32A-327F-AF4B-8E1F-209FBF93D26D}" type="slidenum">
              <a:rPr lang="nl-NL" smtClean="0"/>
              <a:t>23</a:t>
            </a:fld>
            <a:endParaRPr lang="nl-NL"/>
          </a:p>
        </p:txBody>
      </p:sp>
    </p:spTree>
    <p:extLst>
      <p:ext uri="{BB962C8B-B14F-4D97-AF65-F5344CB8AC3E}">
        <p14:creationId xmlns:p14="http://schemas.microsoft.com/office/powerpoint/2010/main" val="55918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0C9F3-0BFB-D771-AAA3-85DC056261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A4E5E4-A494-299E-E8E5-8557CA5EB81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68E27FA-0C9C-2F45-CE6A-E15A7073D4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D6F62D-01D7-47FE-B00E-3FDAEF19E455}"/>
              </a:ext>
            </a:extLst>
          </p:cNvPr>
          <p:cNvSpPr>
            <a:spLocks noGrp="1"/>
          </p:cNvSpPr>
          <p:nvPr>
            <p:ph type="sldNum" sz="quarter" idx="5"/>
          </p:nvPr>
        </p:nvSpPr>
        <p:spPr/>
        <p:txBody>
          <a:bodyPr/>
          <a:lstStyle/>
          <a:p>
            <a:fld id="{8954E32A-327F-AF4B-8E1F-209FBF93D26D}" type="slidenum">
              <a:rPr lang="nl-NL" smtClean="0"/>
              <a:t>2</a:t>
            </a:fld>
            <a:endParaRPr lang="nl-NL"/>
          </a:p>
        </p:txBody>
      </p:sp>
    </p:spTree>
    <p:extLst>
      <p:ext uri="{BB962C8B-B14F-4D97-AF65-F5344CB8AC3E}">
        <p14:creationId xmlns:p14="http://schemas.microsoft.com/office/powerpoint/2010/main" val="411909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F990D-6DA9-0792-1CF5-019B97D3C5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E3DCD6-8273-1319-A664-FEAC409A96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74796C-BEA8-4535-98E7-B3C520273A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7E7854-40C0-3FE9-F885-257A09D1F6E1}"/>
              </a:ext>
            </a:extLst>
          </p:cNvPr>
          <p:cNvSpPr>
            <a:spLocks noGrp="1"/>
          </p:cNvSpPr>
          <p:nvPr>
            <p:ph type="sldNum" sz="quarter" idx="5"/>
          </p:nvPr>
        </p:nvSpPr>
        <p:spPr/>
        <p:txBody>
          <a:bodyPr/>
          <a:lstStyle/>
          <a:p>
            <a:fld id="{8954E32A-327F-AF4B-8E1F-209FBF93D26D}" type="slidenum">
              <a:rPr lang="nl-NL" smtClean="0"/>
              <a:t>25</a:t>
            </a:fld>
            <a:endParaRPr lang="nl-NL"/>
          </a:p>
        </p:txBody>
      </p:sp>
    </p:spTree>
    <p:extLst>
      <p:ext uri="{BB962C8B-B14F-4D97-AF65-F5344CB8AC3E}">
        <p14:creationId xmlns:p14="http://schemas.microsoft.com/office/powerpoint/2010/main" val="2008921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FB2C1-297C-D589-A7F1-E4E152A1DC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F8079-220D-DA39-5B0D-7F2797E671D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76AF24D-F9BA-DD62-9F84-9592C3683B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DCE672-4095-13E5-E43E-9B75E7663239}"/>
              </a:ext>
            </a:extLst>
          </p:cNvPr>
          <p:cNvSpPr>
            <a:spLocks noGrp="1"/>
          </p:cNvSpPr>
          <p:nvPr>
            <p:ph type="sldNum" sz="quarter" idx="5"/>
          </p:nvPr>
        </p:nvSpPr>
        <p:spPr/>
        <p:txBody>
          <a:bodyPr/>
          <a:lstStyle/>
          <a:p>
            <a:fld id="{8954E32A-327F-AF4B-8E1F-209FBF93D26D}" type="slidenum">
              <a:rPr lang="nl-NL" smtClean="0"/>
              <a:t>3</a:t>
            </a:fld>
            <a:endParaRPr lang="nl-NL"/>
          </a:p>
        </p:txBody>
      </p:sp>
    </p:spTree>
    <p:extLst>
      <p:ext uri="{BB962C8B-B14F-4D97-AF65-F5344CB8AC3E}">
        <p14:creationId xmlns:p14="http://schemas.microsoft.com/office/powerpoint/2010/main" val="1899989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Spin stabilizer : unknown offset, that is found from the spin</a:t>
            </a:r>
          </a:p>
          <a:p>
            <a:r>
              <a:rPr lang="en-US" sz="1200" b="0" i="0" u="none" strike="noStrike" kern="1200" dirty="0">
                <a:solidFill>
                  <a:schemeClr val="tx1"/>
                </a:solidFill>
                <a:effectLst/>
                <a:latin typeface="+mn-lt"/>
                <a:ea typeface="+mn-ea"/>
                <a:cs typeface="+mn-cs"/>
              </a:rPr>
              <a:t>3-axis: need some modeling </a:t>
            </a:r>
          </a:p>
          <a:p>
            <a:endParaRPr lang="en-US" dirty="0"/>
          </a:p>
        </p:txBody>
      </p:sp>
      <p:sp>
        <p:nvSpPr>
          <p:cNvPr id="4" name="Slide Number Placeholder 3"/>
          <p:cNvSpPr>
            <a:spLocks noGrp="1"/>
          </p:cNvSpPr>
          <p:nvPr>
            <p:ph type="sldNum" sz="quarter" idx="5"/>
          </p:nvPr>
        </p:nvSpPr>
        <p:spPr/>
        <p:txBody>
          <a:bodyPr/>
          <a:lstStyle/>
          <a:p>
            <a:fld id="{8954E32A-327F-AF4B-8E1F-209FBF93D26D}" type="slidenum">
              <a:rPr lang="nl-NL" smtClean="0"/>
              <a:t>4</a:t>
            </a:fld>
            <a:endParaRPr lang="nl-NL"/>
          </a:p>
        </p:txBody>
      </p:sp>
    </p:spTree>
    <p:extLst>
      <p:ext uri="{BB962C8B-B14F-4D97-AF65-F5344CB8AC3E}">
        <p14:creationId xmlns:p14="http://schemas.microsoft.com/office/powerpoint/2010/main" val="3322875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54E32A-327F-AF4B-8E1F-209FBF93D26D}" type="slidenum">
              <a:rPr lang="nl-NL" smtClean="0"/>
              <a:t>5</a:t>
            </a:fld>
            <a:endParaRPr lang="nl-NL"/>
          </a:p>
        </p:txBody>
      </p:sp>
    </p:spTree>
    <p:extLst>
      <p:ext uri="{BB962C8B-B14F-4D97-AF65-F5344CB8AC3E}">
        <p14:creationId xmlns:p14="http://schemas.microsoft.com/office/powerpoint/2010/main" val="2025858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54E32A-327F-AF4B-8E1F-209FBF93D26D}" type="slidenum">
              <a:rPr lang="nl-NL" smtClean="0"/>
              <a:t>6</a:t>
            </a:fld>
            <a:endParaRPr lang="nl-NL"/>
          </a:p>
        </p:txBody>
      </p:sp>
    </p:spTree>
    <p:extLst>
      <p:ext uri="{BB962C8B-B14F-4D97-AF65-F5344CB8AC3E}">
        <p14:creationId xmlns:p14="http://schemas.microsoft.com/office/powerpoint/2010/main" val="620526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54E32A-327F-AF4B-8E1F-209FBF93D26D}" type="slidenum">
              <a:rPr lang="nl-NL" smtClean="0"/>
              <a:t>7</a:t>
            </a:fld>
            <a:endParaRPr lang="nl-NL"/>
          </a:p>
        </p:txBody>
      </p:sp>
    </p:spTree>
    <p:extLst>
      <p:ext uri="{BB962C8B-B14F-4D97-AF65-F5344CB8AC3E}">
        <p14:creationId xmlns:p14="http://schemas.microsoft.com/office/powerpoint/2010/main" val="3938629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380AC-2769-D8CB-F2AC-2574F13B8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06C3C5-E47B-5371-35CF-FCEFA79EE7C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546379B-613D-1127-CF51-F136B38CA6AB}"/>
              </a:ext>
            </a:extLst>
          </p:cNvPr>
          <p:cNvSpPr>
            <a:spLocks noGrp="1"/>
          </p:cNvSpPr>
          <p:nvPr>
            <p:ph type="body" idx="1"/>
          </p:nvPr>
        </p:nvSpPr>
        <p:spPr/>
        <p:txBody>
          <a:bodyPr/>
          <a:lstStyle/>
          <a:p>
            <a:endParaRPr lang="en-US" dirty="0">
              <a:solidFill>
                <a:srgbClr val="000000"/>
              </a:solidFill>
            </a:endParaRPr>
          </a:p>
        </p:txBody>
      </p:sp>
      <p:sp>
        <p:nvSpPr>
          <p:cNvPr id="4" name="Slide Number Placeholder 3">
            <a:extLst>
              <a:ext uri="{FF2B5EF4-FFF2-40B4-BE49-F238E27FC236}">
                <a16:creationId xmlns:a16="http://schemas.microsoft.com/office/drawing/2014/main" id="{88703B4A-F72A-DD04-3F58-EBE437A44805}"/>
              </a:ext>
            </a:extLst>
          </p:cNvPr>
          <p:cNvSpPr>
            <a:spLocks noGrp="1"/>
          </p:cNvSpPr>
          <p:nvPr>
            <p:ph type="sldNum" sz="quarter" idx="5"/>
          </p:nvPr>
        </p:nvSpPr>
        <p:spPr/>
        <p:txBody>
          <a:bodyPr/>
          <a:lstStyle/>
          <a:p>
            <a:fld id="{8954E32A-327F-AF4B-8E1F-209FBF93D26D}" type="slidenum">
              <a:rPr lang="nl-NL" smtClean="0"/>
              <a:t>8</a:t>
            </a:fld>
            <a:endParaRPr lang="nl-NL"/>
          </a:p>
        </p:txBody>
      </p:sp>
    </p:spTree>
    <p:extLst>
      <p:ext uri="{BB962C8B-B14F-4D97-AF65-F5344CB8AC3E}">
        <p14:creationId xmlns:p14="http://schemas.microsoft.com/office/powerpoint/2010/main" val="3637452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FFBB0-647F-3910-A8C5-5A57BD6543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9BA395-FF19-A56A-DF8E-4C980D16354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4512BAA-BCDC-CA8A-64BE-5BAF14CEDB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8923C7-BC65-F14E-1076-692C890255D1}"/>
              </a:ext>
            </a:extLst>
          </p:cNvPr>
          <p:cNvSpPr>
            <a:spLocks noGrp="1"/>
          </p:cNvSpPr>
          <p:nvPr>
            <p:ph type="sldNum" sz="quarter" idx="5"/>
          </p:nvPr>
        </p:nvSpPr>
        <p:spPr/>
        <p:txBody>
          <a:bodyPr/>
          <a:lstStyle/>
          <a:p>
            <a:fld id="{8954E32A-327F-AF4B-8E1F-209FBF93D26D}" type="slidenum">
              <a:rPr lang="nl-NL" smtClean="0"/>
              <a:t>9</a:t>
            </a:fld>
            <a:endParaRPr lang="nl-NL"/>
          </a:p>
        </p:txBody>
      </p:sp>
    </p:spTree>
    <p:extLst>
      <p:ext uri="{BB962C8B-B14F-4D97-AF65-F5344CB8AC3E}">
        <p14:creationId xmlns:p14="http://schemas.microsoft.com/office/powerpoint/2010/main" val="3504343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hthoek 6"/>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10" name="Rechthoek 9"/>
          <p:cNvSpPr/>
          <p:nvPr userDrawn="1"/>
        </p:nvSpPr>
        <p:spPr>
          <a:xfrm>
            <a:off x="0" y="648000"/>
            <a:ext cx="12193200" cy="6210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endParaRPr lang="nl-BE"/>
          </a:p>
        </p:txBody>
      </p:sp>
      <p:sp>
        <p:nvSpPr>
          <p:cNvPr id="8" name="Rechthoek 7"/>
          <p:cNvSpPr/>
          <p:nvPr userDrawn="1"/>
        </p:nvSpPr>
        <p:spPr>
          <a:xfrm>
            <a:off x="0" y="0"/>
            <a:ext cx="12193200" cy="51047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2" name="Titel 1"/>
          <p:cNvSpPr>
            <a:spLocks noGrp="1"/>
          </p:cNvSpPr>
          <p:nvPr>
            <p:ph type="ctrTitle"/>
          </p:nvPr>
        </p:nvSpPr>
        <p:spPr>
          <a:xfrm>
            <a:off x="575999" y="1080000"/>
            <a:ext cx="6096524" cy="4024798"/>
          </a:xfrm>
        </p:spPr>
        <p:txBody>
          <a:bodyPr anchor="ctr" anchorCtr="0">
            <a:normAutofit/>
          </a:bodyPr>
          <a:lstStyle>
            <a:lvl1pPr algn="l">
              <a:defRPr sz="4000" baseline="0">
                <a:solidFill>
                  <a:schemeClr val="bg1"/>
                </a:solidFill>
              </a:defRPr>
            </a:lvl1pPr>
          </a:lstStyle>
          <a:p>
            <a:r>
              <a:rPr lang="en-US" dirty="0"/>
              <a:t>Click to edit Master title style</a:t>
            </a:r>
            <a:endParaRPr lang="nl-NL" dirty="0"/>
          </a:p>
        </p:txBody>
      </p:sp>
      <p:sp>
        <p:nvSpPr>
          <p:cNvPr id="3" name="Ondertitel 2"/>
          <p:cNvSpPr>
            <a:spLocks noGrp="1"/>
          </p:cNvSpPr>
          <p:nvPr>
            <p:ph type="subTitle" idx="1"/>
          </p:nvPr>
        </p:nvSpPr>
        <p:spPr>
          <a:xfrm>
            <a:off x="575999" y="5392801"/>
            <a:ext cx="6096524" cy="730188"/>
          </a:xfrm>
        </p:spPr>
        <p:txBody>
          <a:bodyPr lIns="0" tIns="0" rIns="0" bIns="0"/>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nl-NL" dirty="0"/>
          </a:p>
        </p:txBody>
      </p:sp>
      <p:sp>
        <p:nvSpPr>
          <p:cNvPr id="5" name="Picture Placeholder 4"/>
          <p:cNvSpPr>
            <a:spLocks noGrp="1"/>
          </p:cNvSpPr>
          <p:nvPr>
            <p:ph type="pic" sz="quarter" idx="10"/>
          </p:nvPr>
        </p:nvSpPr>
        <p:spPr>
          <a:xfrm>
            <a:off x="7248525" y="1654175"/>
            <a:ext cx="4368673" cy="4468813"/>
          </a:xfrm>
        </p:spPr>
        <p:txBody>
          <a:bodyPr/>
          <a:lstStyle/>
          <a:p>
            <a:r>
              <a:rPr lang="en-US"/>
              <a:t>Click icon to add picture</a:t>
            </a:r>
            <a:endParaRPr lang="nl-NL"/>
          </a:p>
        </p:txBody>
      </p:sp>
    </p:spTree>
    <p:extLst>
      <p:ext uri="{BB962C8B-B14F-4D97-AF65-F5344CB8AC3E}">
        <p14:creationId xmlns:p14="http://schemas.microsoft.com/office/powerpoint/2010/main" val="1128617704"/>
      </p:ext>
    </p:extLst>
  </p:cSld>
  <p:clrMapOvr>
    <a:masterClrMapping/>
  </p:clrMapOvr>
  <p:extLst>
    <p:ext uri="{DCECCB84-F9BA-43D5-87BE-67443E8EF086}">
      <p15:sldGuideLst xmlns:p15="http://schemas.microsoft.com/office/powerpoint/2012/main">
        <p15:guide id="1" orient="horz" pos="1026">
          <p15:clr>
            <a:srgbClr val="FBAE40"/>
          </p15:clr>
        </p15:guide>
        <p15:guide id="2" pos="4203">
          <p15:clr>
            <a:srgbClr val="FBAE40"/>
          </p15:clr>
        </p15:guide>
        <p15:guide id="3" orient="horz" pos="39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576000" y="812775"/>
            <a:ext cx="11041200" cy="5790288"/>
          </a:xfrm>
        </p:spPr>
        <p:txBody>
          <a:bodyPr/>
          <a:lstStyle>
            <a:lvl1pPr>
              <a:defRPr lang="en-US" dirty="0" smtClean="0">
                <a:solidFill>
                  <a:srgbClr val="000000"/>
                </a:solidFill>
              </a:defRPr>
            </a:lvl1pPr>
            <a:lvl2pPr>
              <a:defRPr lang="en-US" dirty="0" smtClean="0">
                <a:solidFill>
                  <a:srgbClr val="000000"/>
                </a:solidFill>
              </a:defRPr>
            </a:lvl2pPr>
            <a:lvl3pPr>
              <a:defRPr lang="en-US" dirty="0" smtClean="0">
                <a:solidFill>
                  <a:srgbClr val="000000"/>
                </a:solidFill>
              </a:defRPr>
            </a:lvl3pPr>
            <a:lvl4pPr>
              <a:defRPr lang="en-US" dirty="0" smtClean="0">
                <a:solidFill>
                  <a:srgbClr val="000000"/>
                </a:solidFill>
              </a:defRPr>
            </a:lvl4pPr>
            <a:lvl5pPr>
              <a:defRPr lang="nl-NL" dirty="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7" name="Title 6"/>
          <p:cNvSpPr>
            <a:spLocks noGrp="1"/>
          </p:cNvSpPr>
          <p:nvPr>
            <p:ph type="title"/>
          </p:nvPr>
        </p:nvSpPr>
        <p:spPr>
          <a:xfrm>
            <a:off x="575400" y="46165"/>
            <a:ext cx="11041200" cy="742924"/>
          </a:xfrm>
        </p:spPr>
        <p:txBody>
          <a:bodyPr>
            <a:normAutofit/>
          </a:bodyPr>
          <a:lstStyle>
            <a:lvl1pPr>
              <a:defRPr sz="3200">
                <a:solidFill>
                  <a:srgbClr val="000000"/>
                </a:solidFill>
              </a:defRPr>
            </a:lvl1pPr>
          </a:lstStyle>
          <a:p>
            <a:r>
              <a:rPr lang="en-US" dirty="0"/>
              <a:t>Click to edit Master title style</a:t>
            </a:r>
            <a:endParaRPr lang="nl-NL" dirty="0"/>
          </a:p>
        </p:txBody>
      </p:sp>
      <p:sp>
        <p:nvSpPr>
          <p:cNvPr id="8" name="Tijdelijke aanduiding voor datum 3"/>
          <p:cNvSpPr txBox="1">
            <a:spLocks/>
          </p:cNvSpPr>
          <p:nvPr userDrawn="1"/>
        </p:nvSpPr>
        <p:spPr>
          <a:xfrm>
            <a:off x="0" y="6628375"/>
            <a:ext cx="12192000" cy="231250"/>
          </a:xfrm>
          <a:prstGeom prst="rect">
            <a:avLst/>
          </a:prstGeom>
        </p:spPr>
        <p:txBody>
          <a:bodyPr vert="horz" lIns="0" tIns="0" rIns="0" bIns="0" rtlCol="0" anchor="ctr"/>
          <a:lstStyle>
            <a:defPPr>
              <a:defRPr lang="nl-NL"/>
            </a:defPPr>
            <a:lvl1pPr marL="0" algn="l" defTabSz="914400" rtl="0" eaLnBrk="1" latinLnBrk="0" hangingPunct="1">
              <a:defRPr sz="1000" kern="1200" baseline="0">
                <a:solidFill>
                  <a:schemeClr val="bg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 baseline="0" dirty="0">
                <a:solidFill>
                  <a:srgbClr val="5F5F5F"/>
                </a:solidFill>
                <a:effectLst/>
              </a:rPr>
              <a:t>Savvas Raptis – L1 Constellation Science</a:t>
            </a:r>
            <a:endParaRPr lang="nl-NL" sz="1300" dirty="0">
              <a:solidFill>
                <a:srgbClr val="5F5F5F"/>
              </a:solidFill>
              <a:effectLst/>
            </a:endParaRPr>
          </a:p>
        </p:txBody>
      </p:sp>
      <p:sp>
        <p:nvSpPr>
          <p:cNvPr id="2" name="TextBox 1"/>
          <p:cNvSpPr txBox="1"/>
          <p:nvPr userDrawn="1"/>
        </p:nvSpPr>
        <p:spPr>
          <a:xfrm>
            <a:off x="177421" y="6349334"/>
            <a:ext cx="184731" cy="369332"/>
          </a:xfrm>
          <a:prstGeom prst="rect">
            <a:avLst/>
          </a:prstGeom>
          <a:noFill/>
        </p:spPr>
        <p:txBody>
          <a:bodyPr wrap="none" rtlCol="0">
            <a:spAutoFit/>
          </a:bodyPr>
          <a:lstStyle/>
          <a:p>
            <a:endParaRPr lang="en-US" dirty="0"/>
          </a:p>
        </p:txBody>
      </p:sp>
      <p:sp>
        <p:nvSpPr>
          <p:cNvPr id="9" name="Tijdelijke aanduiding voor datum 3"/>
          <p:cNvSpPr txBox="1">
            <a:spLocks/>
          </p:cNvSpPr>
          <p:nvPr userDrawn="1"/>
        </p:nvSpPr>
        <p:spPr>
          <a:xfrm>
            <a:off x="8313020" y="6628374"/>
            <a:ext cx="3840480" cy="231253"/>
          </a:xfrm>
          <a:prstGeom prst="rect">
            <a:avLst/>
          </a:prstGeom>
        </p:spPr>
        <p:txBody>
          <a:bodyPr vert="horz" lIns="0" tIns="0" rIns="0" bIns="0" rtlCol="0" anchor="ctr"/>
          <a:lstStyle>
            <a:defPPr>
              <a:defRPr lang="nl-NL"/>
            </a:defPPr>
            <a:lvl1pPr marL="0" algn="l" defTabSz="914400" rtl="0" eaLnBrk="1" latinLnBrk="0" hangingPunct="1">
              <a:defRPr sz="1000" kern="1200" baseline="0">
                <a:solidFill>
                  <a:schemeClr val="bg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300" dirty="0">
                <a:solidFill>
                  <a:srgbClr val="5F5F5F"/>
                </a:solidFill>
              </a:rPr>
              <a:t> SHINE Workshop - Session 13 |</a:t>
            </a:r>
            <a:r>
              <a:rPr lang="en-US" sz="1300" baseline="0" dirty="0">
                <a:solidFill>
                  <a:srgbClr val="5F5F5F"/>
                </a:solidFill>
              </a:rPr>
              <a:t> 02 Jul 26</a:t>
            </a:r>
            <a:endParaRPr lang="nl-NL" sz="1300" dirty="0">
              <a:solidFill>
                <a:srgbClr val="5F5F5F"/>
              </a:solidFill>
            </a:endParaRPr>
          </a:p>
        </p:txBody>
      </p:sp>
      <p:sp>
        <p:nvSpPr>
          <p:cNvPr id="11" name="Tijdelijke aanduiding voor datum 3"/>
          <p:cNvSpPr txBox="1">
            <a:spLocks/>
          </p:cNvSpPr>
          <p:nvPr userDrawn="1"/>
        </p:nvSpPr>
        <p:spPr>
          <a:xfrm>
            <a:off x="38500" y="6638591"/>
            <a:ext cx="3840480" cy="210819"/>
          </a:xfrm>
          <a:prstGeom prst="rect">
            <a:avLst/>
          </a:prstGeom>
        </p:spPr>
        <p:txBody>
          <a:bodyPr vert="horz" lIns="0" tIns="0" rIns="0" bIns="0" rtlCol="0" anchor="ctr"/>
          <a:lstStyle>
            <a:defPPr>
              <a:defRPr lang="nl-NL"/>
            </a:defPPr>
            <a:lvl1pPr marL="0" algn="l" defTabSz="914400" rtl="0" eaLnBrk="1" latinLnBrk="0" hangingPunct="1">
              <a:defRPr sz="1000" kern="1200" baseline="0">
                <a:solidFill>
                  <a:schemeClr val="bg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CA71291-1C34-4771-A37E-677F2182E258}" type="slidenum">
              <a:rPr lang="en-US" sz="1300" smtClean="0">
                <a:solidFill>
                  <a:srgbClr val="5F5F5F"/>
                </a:solidFill>
              </a:rPr>
              <a:pPr/>
              <a:t>‹#›</a:t>
            </a:fld>
            <a:endParaRPr lang="en-US" sz="1300" dirty="0">
              <a:solidFill>
                <a:srgbClr val="5F5F5F"/>
              </a:solidFill>
            </a:endParaRPr>
          </a:p>
        </p:txBody>
      </p:sp>
      <p:cxnSp>
        <p:nvCxnSpPr>
          <p:cNvPr id="6" name="Straight Connector 5"/>
          <p:cNvCxnSpPr/>
          <p:nvPr userDrawn="1"/>
        </p:nvCxnSpPr>
        <p:spPr>
          <a:xfrm>
            <a:off x="0" y="6626748"/>
            <a:ext cx="12192000" cy="0"/>
          </a:xfrm>
          <a:prstGeom prst="line">
            <a:avLst/>
          </a:prstGeom>
          <a:ln w="9525">
            <a:solidFill>
              <a:schemeClr val="bg1">
                <a:lumMod val="65000"/>
              </a:schemeClr>
            </a:solidFill>
            <a:prstDash val="solid"/>
          </a:ln>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02180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lide 1 Light">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667"/>
            <a:ext cx="12189624" cy="6856664"/>
          </a:xfrm>
          <a:prstGeom prst="rect">
            <a:avLst/>
          </a:prstGeom>
        </p:spPr>
      </p:pic>
      <p:sp>
        <p:nvSpPr>
          <p:cNvPr id="2" name="Title 1"/>
          <p:cNvSpPr>
            <a:spLocks noGrp="1"/>
          </p:cNvSpPr>
          <p:nvPr>
            <p:ph type="ctrTitle" hasCustomPrompt="1"/>
          </p:nvPr>
        </p:nvSpPr>
        <p:spPr>
          <a:xfrm>
            <a:off x="685800" y="2324100"/>
            <a:ext cx="9144000" cy="1572399"/>
          </a:xfrm>
        </p:spPr>
        <p:txBody>
          <a:bodyPr anchor="b">
            <a:normAutofit/>
          </a:bodyPr>
          <a:lstStyle>
            <a:lvl1pPr algn="l">
              <a:defRPr sz="4000"/>
            </a:lvl1pPr>
          </a:lstStyle>
          <a:p>
            <a:r>
              <a:rPr lang="en-US" dirty="0"/>
              <a:t>Click to add title</a:t>
            </a:r>
          </a:p>
        </p:txBody>
      </p:sp>
      <p:sp>
        <p:nvSpPr>
          <p:cNvPr id="3" name="Subtitle 2"/>
          <p:cNvSpPr>
            <a:spLocks noGrp="1"/>
          </p:cNvSpPr>
          <p:nvPr>
            <p:ph type="subTitle" idx="1" hasCustomPrompt="1"/>
          </p:nvPr>
        </p:nvSpPr>
        <p:spPr>
          <a:xfrm>
            <a:off x="685800" y="4038600"/>
            <a:ext cx="9144000" cy="838200"/>
          </a:xfrm>
        </p:spPr>
        <p:txBody>
          <a:bodyPr lIns="0" tIns="0" rIns="0" bIns="0"/>
          <a:lstStyle>
            <a:lvl1pPr marL="0" indent="0" algn="l">
              <a:buNone/>
              <a:defRPr sz="24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2" name="Text Placeholder 11"/>
          <p:cNvSpPr>
            <a:spLocks noGrp="1"/>
          </p:cNvSpPr>
          <p:nvPr>
            <p:ph type="body" sz="quarter" idx="13" hasCustomPrompt="1"/>
          </p:nvPr>
        </p:nvSpPr>
        <p:spPr>
          <a:xfrm>
            <a:off x="685800" y="4876800"/>
            <a:ext cx="5410200" cy="1333500"/>
          </a:xfrm>
        </p:spPr>
        <p:txBody>
          <a:bodyPr lIns="0" tIns="0" rIns="0" bIns="0">
            <a:normAutofit/>
          </a:bodyPr>
          <a:lstStyle>
            <a:lvl1pPr marL="0" indent="0">
              <a:lnSpc>
                <a:spcPct val="100000"/>
              </a:lnSpc>
              <a:spcBef>
                <a:spcPts val="0"/>
              </a:spcBef>
              <a:buNone/>
              <a:defRPr sz="140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Name</a:t>
            </a:r>
            <a:br>
              <a:rPr lang="en-US" dirty="0"/>
            </a:br>
            <a:r>
              <a:rPr lang="en-US" dirty="0"/>
              <a:t>Title</a:t>
            </a:r>
            <a:br>
              <a:rPr lang="en-US" dirty="0"/>
            </a:br>
            <a:r>
              <a:rPr lang="en-US" dirty="0"/>
              <a:t>Contact information</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009" y="95382"/>
            <a:ext cx="3178301" cy="1309907"/>
          </a:xfrm>
          <a:prstGeom prst="rect">
            <a:avLst/>
          </a:prstGeom>
        </p:spPr>
      </p:pic>
    </p:spTree>
    <p:extLst>
      <p:ext uri="{BB962C8B-B14F-4D97-AF65-F5344CB8AC3E}">
        <p14:creationId xmlns:p14="http://schemas.microsoft.com/office/powerpoint/2010/main" val="229482081"/>
      </p:ext>
    </p:extLst>
  </p:cSld>
  <p:clrMapOvr>
    <a:masterClrMapping/>
  </p:clrMapOvr>
  <p:extLst>
    <p:ext uri="{DCECCB84-F9BA-43D5-87BE-67443E8EF086}">
      <p15:sldGuideLst xmlns:p15="http://schemas.microsoft.com/office/powerpoint/2012/main">
        <p15:guide id="5" pos="43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content">
    <p:spTree>
      <p:nvGrpSpPr>
        <p:cNvPr id="1" name=""/>
        <p:cNvGrpSpPr/>
        <p:nvPr/>
      </p:nvGrpSpPr>
      <p:grpSpPr>
        <a:xfrm>
          <a:off x="0" y="0"/>
          <a:ext cx="0" cy="0"/>
          <a:chOff x="0" y="0"/>
          <a:chExt cx="0" cy="0"/>
        </a:xfrm>
      </p:grpSpPr>
      <p:sp>
        <p:nvSpPr>
          <p:cNvPr id="13" name="Title 12"/>
          <p:cNvSpPr>
            <a:spLocks noGrp="1"/>
          </p:cNvSpPr>
          <p:nvPr>
            <p:ph type="title" hasCustomPrompt="1"/>
          </p:nvPr>
        </p:nvSpPr>
        <p:spPr>
          <a:xfrm>
            <a:off x="199402" y="162726"/>
            <a:ext cx="11850168" cy="762000"/>
          </a:xfrm>
          <a:prstGeom prst="rect">
            <a:avLst/>
          </a:prstGeom>
        </p:spPr>
        <p:txBody>
          <a:bodyPr/>
          <a:lstStyle/>
          <a:p>
            <a:r>
              <a:rPr lang="en-US" dirty="0"/>
              <a:t>Click to add title</a:t>
            </a:r>
          </a:p>
        </p:txBody>
      </p:sp>
      <p:sp>
        <p:nvSpPr>
          <p:cNvPr id="9" name="Content Placeholder 8"/>
          <p:cNvSpPr>
            <a:spLocks noGrp="1"/>
          </p:cNvSpPr>
          <p:nvPr>
            <p:ph sz="quarter" idx="13"/>
          </p:nvPr>
        </p:nvSpPr>
        <p:spPr>
          <a:xfrm>
            <a:off x="199402" y="1042587"/>
            <a:ext cx="11850167" cy="5238291"/>
          </a:xfrm>
          <a:prstGeom prst="rect">
            <a:avLst/>
          </a:prstGeom>
        </p:spPr>
        <p:txBody>
          <a:bodyPr/>
          <a:lstStyle>
            <a:lvl1pPr marL="228594" marR="0" indent="-228594" algn="l" defTabSz="914377" rtl="0" eaLnBrk="1" fontAlgn="auto" latinLnBrk="0" hangingPunct="1">
              <a:lnSpc>
                <a:spcPct val="90000"/>
              </a:lnSpc>
              <a:spcBef>
                <a:spcPts val="1000"/>
              </a:spcBef>
              <a:spcAft>
                <a:spcPts val="0"/>
              </a:spcAft>
              <a:buClrTx/>
              <a:buSzTx/>
              <a:buFont typeface="Wingdings" panose="05000000000000000000" pitchFamily="2" charset="2"/>
              <a:buChar char="§"/>
              <a:tabLst/>
              <a:defRPr/>
            </a:lvl1pPr>
            <a:lvl2pPr marL="838179" marR="0" indent="-380990" algn="l" defTabSz="914377" rtl="0" eaLnBrk="1" fontAlgn="auto" latinLnBrk="0" hangingPunct="1">
              <a:lnSpc>
                <a:spcPct val="90000"/>
              </a:lnSpc>
              <a:spcBef>
                <a:spcPts val="500"/>
              </a:spcBef>
              <a:spcAft>
                <a:spcPts val="0"/>
              </a:spcAft>
              <a:buClrTx/>
              <a:buSzTx/>
              <a:buFont typeface="Wingdings" panose="05000000000000000000" pitchFamily="2" charset="2"/>
              <a:buChar char="Ø"/>
              <a:tabLst/>
              <a:defRPr/>
            </a:lvl2pPr>
            <a:lvl3pPr marL="1142971" marR="0" indent="-228594"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lvl3pPr>
            <a:lvl4pPr marL="1600160" marR="0" indent="-228594" algn="l" defTabSz="914377" rtl="0" eaLnBrk="1" fontAlgn="auto" latinLnBrk="0" hangingPunct="1">
              <a:lnSpc>
                <a:spcPct val="90000"/>
              </a:lnSpc>
              <a:spcBef>
                <a:spcPts val="500"/>
              </a:spcBef>
              <a:spcAft>
                <a:spcPts val="0"/>
              </a:spcAft>
              <a:buClrTx/>
              <a:buSzPct val="80000"/>
              <a:buFont typeface="Courier New" panose="02070309020205020404" pitchFamily="49" charset="0"/>
              <a:buChar char="o"/>
              <a:tabLst/>
              <a:defRPr/>
            </a:lvl4pPr>
            <a:lvl5pPr marL="2057349" marR="0" indent="-228594"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lvl5pPr>
          </a:lstStyle>
          <a:p>
            <a:pPr marL="228594" marR="0" lvl="0" indent="-228594" algn="l" defTabSz="914377"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2667" b="1" i="0" u="none" strike="noStrike" kern="1200" cap="none" spc="0" normalizeH="0" baseline="0" noProof="0">
                <a:ln>
                  <a:noFill/>
                </a:ln>
                <a:solidFill>
                  <a:prstClr val="black"/>
                </a:solidFill>
                <a:effectLst/>
                <a:uLnTx/>
                <a:uFillTx/>
                <a:latin typeface="Helvetica" pitchFamily="50" charset="0"/>
                <a:ea typeface="+mn-ea"/>
                <a:cs typeface="+mn-cs"/>
              </a:rPr>
              <a:t>Click to edit Master text styles</a:t>
            </a:r>
          </a:p>
          <a:p>
            <a:pPr marL="228594" marR="0" lvl="1" indent="-228594" algn="l" defTabSz="914377"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2667" b="1" i="0" u="none" strike="noStrike" kern="1200" cap="none" spc="0" normalizeH="0" baseline="0" noProof="0">
                <a:ln>
                  <a:noFill/>
                </a:ln>
                <a:solidFill>
                  <a:prstClr val="black"/>
                </a:solidFill>
                <a:effectLst/>
                <a:uLnTx/>
                <a:uFillTx/>
                <a:latin typeface="Helvetica" pitchFamily="50" charset="0"/>
                <a:ea typeface="+mn-ea"/>
                <a:cs typeface="+mn-cs"/>
              </a:rPr>
              <a:t>Second level</a:t>
            </a:r>
          </a:p>
          <a:p>
            <a:pPr marL="228594" marR="0" lvl="2" indent="-228594" algn="l" defTabSz="914377"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2667" b="1" i="0" u="none" strike="noStrike" kern="1200" cap="none" spc="0" normalizeH="0" baseline="0" noProof="0">
                <a:ln>
                  <a:noFill/>
                </a:ln>
                <a:solidFill>
                  <a:prstClr val="black"/>
                </a:solidFill>
                <a:effectLst/>
                <a:uLnTx/>
                <a:uFillTx/>
                <a:latin typeface="Helvetica" pitchFamily="50" charset="0"/>
                <a:ea typeface="+mn-ea"/>
                <a:cs typeface="+mn-cs"/>
              </a:rPr>
              <a:t>Third level</a:t>
            </a:r>
          </a:p>
          <a:p>
            <a:pPr marL="228594" marR="0" lvl="3" indent="-228594" algn="l" defTabSz="914377"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2667" b="1" i="0" u="none" strike="noStrike" kern="1200" cap="none" spc="0" normalizeH="0" baseline="0" noProof="0">
                <a:ln>
                  <a:noFill/>
                </a:ln>
                <a:solidFill>
                  <a:prstClr val="black"/>
                </a:solidFill>
                <a:effectLst/>
                <a:uLnTx/>
                <a:uFillTx/>
                <a:latin typeface="Helvetica" pitchFamily="50" charset="0"/>
                <a:ea typeface="+mn-ea"/>
                <a:cs typeface="+mn-cs"/>
              </a:rPr>
              <a:t>Fourth level</a:t>
            </a:r>
          </a:p>
          <a:p>
            <a:pPr marL="228594" marR="0" lvl="4" indent="-228594" algn="l" defTabSz="914377"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2667" b="1" i="0" u="none" strike="noStrike" kern="1200" cap="none" spc="0" normalizeH="0" baseline="0" noProof="0">
                <a:ln>
                  <a:noFill/>
                </a:ln>
                <a:solidFill>
                  <a:prstClr val="black"/>
                </a:solidFill>
                <a:effectLst/>
                <a:uLnTx/>
                <a:uFillTx/>
                <a:latin typeface="Helvetica" pitchFamily="50" charset="0"/>
                <a:ea typeface="+mn-ea"/>
                <a:cs typeface="+mn-cs"/>
              </a:rPr>
              <a:t>Fifth level</a:t>
            </a:r>
            <a:endParaRPr kumimoji="0" lang="en-US" sz="1600" b="0" i="0" u="none" strike="noStrike" kern="1200" cap="none" spc="0" normalizeH="0" baseline="0" noProof="0" dirty="0">
              <a:ln>
                <a:noFill/>
              </a:ln>
              <a:solidFill>
                <a:prstClr val="black"/>
              </a:solidFill>
              <a:effectLst/>
              <a:uLnTx/>
              <a:uFillTx/>
              <a:latin typeface="Helvetica" pitchFamily="50" charset="0"/>
              <a:ea typeface="+mn-ea"/>
              <a:cs typeface="+mn-cs"/>
            </a:endParaRPr>
          </a:p>
        </p:txBody>
      </p:sp>
    </p:spTree>
    <p:extLst>
      <p:ext uri="{BB962C8B-B14F-4D97-AF65-F5344CB8AC3E}">
        <p14:creationId xmlns:p14="http://schemas.microsoft.com/office/powerpoint/2010/main" val="1146365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hthoek 6"/>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10" name="Rechthoek 9"/>
          <p:cNvSpPr/>
          <p:nvPr userDrawn="1"/>
        </p:nvSpPr>
        <p:spPr>
          <a:xfrm>
            <a:off x="0" y="648000"/>
            <a:ext cx="12193200" cy="6210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endParaRPr lang="nl-BE"/>
          </a:p>
        </p:txBody>
      </p:sp>
      <p:sp>
        <p:nvSpPr>
          <p:cNvPr id="8" name="Rechthoek 7"/>
          <p:cNvSpPr/>
          <p:nvPr userDrawn="1"/>
        </p:nvSpPr>
        <p:spPr>
          <a:xfrm>
            <a:off x="0" y="0"/>
            <a:ext cx="12193200" cy="51047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2" name="Titel 1"/>
          <p:cNvSpPr>
            <a:spLocks noGrp="1"/>
          </p:cNvSpPr>
          <p:nvPr>
            <p:ph type="ctrTitle"/>
          </p:nvPr>
        </p:nvSpPr>
        <p:spPr>
          <a:xfrm>
            <a:off x="575999" y="1080000"/>
            <a:ext cx="6096524" cy="4024798"/>
          </a:xfrm>
        </p:spPr>
        <p:txBody>
          <a:bodyPr anchor="ctr" anchorCtr="0">
            <a:normAutofit/>
          </a:bodyPr>
          <a:lstStyle>
            <a:lvl1pPr algn="l">
              <a:defRPr sz="4000" baseline="0">
                <a:solidFill>
                  <a:schemeClr val="bg1"/>
                </a:solidFill>
              </a:defRPr>
            </a:lvl1pPr>
          </a:lstStyle>
          <a:p>
            <a:r>
              <a:rPr lang="en-US" dirty="0"/>
              <a:t>Click to edit Master title style</a:t>
            </a:r>
            <a:endParaRPr lang="nl-NL" dirty="0"/>
          </a:p>
        </p:txBody>
      </p:sp>
      <p:sp>
        <p:nvSpPr>
          <p:cNvPr id="3" name="Ondertitel 2"/>
          <p:cNvSpPr>
            <a:spLocks noGrp="1"/>
          </p:cNvSpPr>
          <p:nvPr>
            <p:ph type="subTitle" idx="1"/>
          </p:nvPr>
        </p:nvSpPr>
        <p:spPr>
          <a:xfrm>
            <a:off x="575999" y="5392801"/>
            <a:ext cx="6096524" cy="730188"/>
          </a:xfrm>
        </p:spPr>
        <p:txBody>
          <a:bodyPr lIns="0" tIns="0" rIns="0" bIns="0"/>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nl-NL" dirty="0"/>
          </a:p>
        </p:txBody>
      </p:sp>
      <p:sp>
        <p:nvSpPr>
          <p:cNvPr id="5" name="Picture Placeholder 4"/>
          <p:cNvSpPr>
            <a:spLocks noGrp="1"/>
          </p:cNvSpPr>
          <p:nvPr>
            <p:ph type="pic" sz="quarter" idx="10"/>
          </p:nvPr>
        </p:nvSpPr>
        <p:spPr>
          <a:xfrm>
            <a:off x="7248525" y="1654175"/>
            <a:ext cx="4368673" cy="4468813"/>
          </a:xfrm>
        </p:spPr>
        <p:txBody>
          <a:bodyPr/>
          <a:lstStyle/>
          <a:p>
            <a:r>
              <a:rPr lang="en-US"/>
              <a:t>Click icon to add picture</a:t>
            </a:r>
            <a:endParaRPr lang="nl-NL"/>
          </a:p>
        </p:txBody>
      </p:sp>
    </p:spTree>
    <p:extLst>
      <p:ext uri="{BB962C8B-B14F-4D97-AF65-F5344CB8AC3E}">
        <p14:creationId xmlns:p14="http://schemas.microsoft.com/office/powerpoint/2010/main" val="929812690"/>
      </p:ext>
    </p:extLst>
  </p:cSld>
  <p:clrMapOvr>
    <a:masterClrMapping/>
  </p:clrMapOvr>
  <p:extLst>
    <p:ext uri="{DCECCB84-F9BA-43D5-87BE-67443E8EF086}">
      <p15:sldGuideLst xmlns:p15="http://schemas.microsoft.com/office/powerpoint/2012/main">
        <p15:guide id="1" orient="horz" pos="1026">
          <p15:clr>
            <a:srgbClr val="FBAE40"/>
          </p15:clr>
        </p15:guide>
        <p15:guide id="2" pos="4203">
          <p15:clr>
            <a:srgbClr val="FBAE40"/>
          </p15:clr>
        </p15:guide>
        <p15:guide id="3" orient="horz" pos="397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576000" y="812775"/>
            <a:ext cx="11041200" cy="5790288"/>
          </a:xfrm>
        </p:spPr>
        <p:txBody>
          <a:bodyPr/>
          <a:lstStyle>
            <a:lvl1pPr>
              <a:defRPr lang="en-US" dirty="0" smtClean="0">
                <a:solidFill>
                  <a:srgbClr val="000000"/>
                </a:solidFill>
              </a:defRPr>
            </a:lvl1pPr>
            <a:lvl2pPr>
              <a:defRPr lang="en-US" dirty="0" smtClean="0">
                <a:solidFill>
                  <a:srgbClr val="000000"/>
                </a:solidFill>
              </a:defRPr>
            </a:lvl2pPr>
            <a:lvl3pPr>
              <a:defRPr lang="en-US" dirty="0" smtClean="0">
                <a:solidFill>
                  <a:srgbClr val="000000"/>
                </a:solidFill>
              </a:defRPr>
            </a:lvl3pPr>
            <a:lvl4pPr>
              <a:defRPr lang="en-US" dirty="0" smtClean="0">
                <a:solidFill>
                  <a:srgbClr val="000000"/>
                </a:solidFill>
              </a:defRPr>
            </a:lvl4pPr>
            <a:lvl5pPr>
              <a:defRPr lang="nl-NL" dirty="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7" name="Title 6"/>
          <p:cNvSpPr>
            <a:spLocks noGrp="1"/>
          </p:cNvSpPr>
          <p:nvPr>
            <p:ph type="title"/>
          </p:nvPr>
        </p:nvSpPr>
        <p:spPr>
          <a:xfrm>
            <a:off x="575400" y="46165"/>
            <a:ext cx="11041200" cy="742924"/>
          </a:xfrm>
        </p:spPr>
        <p:txBody>
          <a:bodyPr>
            <a:normAutofit/>
          </a:bodyPr>
          <a:lstStyle>
            <a:lvl1pPr>
              <a:defRPr sz="3200">
                <a:solidFill>
                  <a:srgbClr val="000000"/>
                </a:solidFill>
              </a:defRPr>
            </a:lvl1pPr>
          </a:lstStyle>
          <a:p>
            <a:r>
              <a:rPr lang="en-US" dirty="0"/>
              <a:t>Click to edit Master title style</a:t>
            </a:r>
            <a:endParaRPr lang="nl-NL" dirty="0"/>
          </a:p>
        </p:txBody>
      </p:sp>
      <p:sp>
        <p:nvSpPr>
          <p:cNvPr id="8" name="Tijdelijke aanduiding voor datum 3"/>
          <p:cNvSpPr txBox="1">
            <a:spLocks/>
          </p:cNvSpPr>
          <p:nvPr userDrawn="1"/>
        </p:nvSpPr>
        <p:spPr>
          <a:xfrm>
            <a:off x="0" y="6628375"/>
            <a:ext cx="12192000" cy="231250"/>
          </a:xfrm>
          <a:prstGeom prst="rect">
            <a:avLst/>
          </a:prstGeom>
        </p:spPr>
        <p:txBody>
          <a:bodyPr vert="horz" lIns="0" tIns="0" rIns="0" bIns="0" rtlCol="0" anchor="ctr"/>
          <a:lstStyle>
            <a:defPPr>
              <a:defRPr lang="nl-NL"/>
            </a:defPPr>
            <a:lvl1pPr marL="0" algn="l" defTabSz="914400" rtl="0" eaLnBrk="1" latinLnBrk="0" hangingPunct="1">
              <a:defRPr sz="1000" kern="1200" baseline="0">
                <a:solidFill>
                  <a:schemeClr val="bg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 dirty="0">
                <a:solidFill>
                  <a:srgbClr val="5F5F5F"/>
                </a:solidFill>
                <a:effectLst/>
              </a:rPr>
              <a:t>Savvas</a:t>
            </a:r>
            <a:r>
              <a:rPr lang="en-US" sz="1300" baseline="0" dirty="0">
                <a:solidFill>
                  <a:srgbClr val="5F5F5F"/>
                </a:solidFill>
                <a:effectLst/>
              </a:rPr>
              <a:t> Raptis – Foreshock &amp; </a:t>
            </a:r>
            <a:r>
              <a:rPr lang="en-US" sz="1300" baseline="0" dirty="0" err="1">
                <a:solidFill>
                  <a:srgbClr val="5F5F5F"/>
                </a:solidFill>
                <a:effectLst/>
              </a:rPr>
              <a:t>Magnetosheath</a:t>
            </a:r>
            <a:r>
              <a:rPr lang="en-US" sz="1300" baseline="0" dirty="0">
                <a:solidFill>
                  <a:srgbClr val="5F5F5F"/>
                </a:solidFill>
                <a:effectLst/>
              </a:rPr>
              <a:t> Transients</a:t>
            </a:r>
            <a:endParaRPr lang="nl-NL" sz="1300" dirty="0">
              <a:solidFill>
                <a:srgbClr val="5F5F5F"/>
              </a:solidFill>
              <a:effectLst/>
            </a:endParaRPr>
          </a:p>
        </p:txBody>
      </p:sp>
      <p:sp>
        <p:nvSpPr>
          <p:cNvPr id="2" name="TextBox 1"/>
          <p:cNvSpPr txBox="1"/>
          <p:nvPr userDrawn="1"/>
        </p:nvSpPr>
        <p:spPr>
          <a:xfrm>
            <a:off x="177421" y="6349334"/>
            <a:ext cx="184731" cy="369332"/>
          </a:xfrm>
          <a:prstGeom prst="rect">
            <a:avLst/>
          </a:prstGeom>
          <a:noFill/>
        </p:spPr>
        <p:txBody>
          <a:bodyPr wrap="none" rtlCol="0">
            <a:spAutoFit/>
          </a:bodyPr>
          <a:lstStyle/>
          <a:p>
            <a:endParaRPr lang="en-US" dirty="0"/>
          </a:p>
        </p:txBody>
      </p:sp>
      <p:sp>
        <p:nvSpPr>
          <p:cNvPr id="9" name="Tijdelijke aanduiding voor datum 3"/>
          <p:cNvSpPr txBox="1">
            <a:spLocks/>
          </p:cNvSpPr>
          <p:nvPr userDrawn="1"/>
        </p:nvSpPr>
        <p:spPr>
          <a:xfrm>
            <a:off x="8313020" y="6628374"/>
            <a:ext cx="3840480" cy="231253"/>
          </a:xfrm>
          <a:prstGeom prst="rect">
            <a:avLst/>
          </a:prstGeom>
        </p:spPr>
        <p:txBody>
          <a:bodyPr vert="horz" lIns="0" tIns="0" rIns="0" bIns="0" rtlCol="0" anchor="ctr"/>
          <a:lstStyle>
            <a:defPPr>
              <a:defRPr lang="nl-NL"/>
            </a:defPPr>
            <a:lvl1pPr marL="0" algn="l" defTabSz="914400" rtl="0" eaLnBrk="1" latinLnBrk="0" hangingPunct="1">
              <a:defRPr sz="1000" kern="1200" baseline="0">
                <a:solidFill>
                  <a:schemeClr val="bg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300" dirty="0">
                <a:solidFill>
                  <a:srgbClr val="5F5F5F"/>
                </a:solidFill>
              </a:rPr>
              <a:t>Solar/</a:t>
            </a:r>
            <a:r>
              <a:rPr lang="en-US" sz="1300" dirty="0" err="1">
                <a:solidFill>
                  <a:srgbClr val="5F5F5F"/>
                </a:solidFill>
              </a:rPr>
              <a:t>Helio</a:t>
            </a:r>
            <a:r>
              <a:rPr lang="en-US" sz="1300" dirty="0">
                <a:solidFill>
                  <a:srgbClr val="5F5F5F"/>
                </a:solidFill>
              </a:rPr>
              <a:t> SRP meeting 2023  |</a:t>
            </a:r>
            <a:r>
              <a:rPr lang="en-US" sz="1300" baseline="0" dirty="0">
                <a:solidFill>
                  <a:srgbClr val="5F5F5F"/>
                </a:solidFill>
              </a:rPr>
              <a:t> 01 Nov 23</a:t>
            </a:r>
            <a:endParaRPr lang="nl-NL" sz="1300" dirty="0">
              <a:solidFill>
                <a:srgbClr val="5F5F5F"/>
              </a:solidFill>
            </a:endParaRPr>
          </a:p>
        </p:txBody>
      </p:sp>
      <p:sp>
        <p:nvSpPr>
          <p:cNvPr id="11" name="Tijdelijke aanduiding voor datum 3"/>
          <p:cNvSpPr txBox="1">
            <a:spLocks/>
          </p:cNvSpPr>
          <p:nvPr userDrawn="1"/>
        </p:nvSpPr>
        <p:spPr>
          <a:xfrm>
            <a:off x="38500" y="6638591"/>
            <a:ext cx="3840480" cy="210819"/>
          </a:xfrm>
          <a:prstGeom prst="rect">
            <a:avLst/>
          </a:prstGeom>
        </p:spPr>
        <p:txBody>
          <a:bodyPr vert="horz" lIns="0" tIns="0" rIns="0" bIns="0" rtlCol="0" anchor="ctr"/>
          <a:lstStyle>
            <a:defPPr>
              <a:defRPr lang="nl-NL"/>
            </a:defPPr>
            <a:lvl1pPr marL="0" algn="l" defTabSz="914400" rtl="0" eaLnBrk="1" latinLnBrk="0" hangingPunct="1">
              <a:defRPr sz="1000" kern="1200" baseline="0">
                <a:solidFill>
                  <a:schemeClr val="bg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CA71291-1C34-4771-A37E-677F2182E258}" type="slidenum">
              <a:rPr lang="en-US" sz="1300" smtClean="0">
                <a:solidFill>
                  <a:srgbClr val="5F5F5F"/>
                </a:solidFill>
              </a:rPr>
              <a:pPr/>
              <a:t>‹#›</a:t>
            </a:fld>
            <a:endParaRPr lang="en-US" sz="1300" dirty="0">
              <a:solidFill>
                <a:srgbClr val="5F5F5F"/>
              </a:solidFill>
            </a:endParaRPr>
          </a:p>
        </p:txBody>
      </p:sp>
      <p:cxnSp>
        <p:nvCxnSpPr>
          <p:cNvPr id="6" name="Straight Connector 5"/>
          <p:cNvCxnSpPr/>
          <p:nvPr userDrawn="1"/>
        </p:nvCxnSpPr>
        <p:spPr>
          <a:xfrm>
            <a:off x="0" y="6626748"/>
            <a:ext cx="12192000" cy="0"/>
          </a:xfrm>
          <a:prstGeom prst="line">
            <a:avLst/>
          </a:prstGeom>
          <a:ln w="9525">
            <a:solidFill>
              <a:schemeClr val="bg1">
                <a:lumMod val="65000"/>
              </a:schemeClr>
            </a:solidFill>
            <a:prstDash val="solid"/>
          </a:ln>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154504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576000" y="207036"/>
            <a:ext cx="11041200" cy="1152000"/>
          </a:xfrm>
          <a:prstGeom prst="rect">
            <a:avLst/>
          </a:prstGeom>
        </p:spPr>
        <p:txBody>
          <a:bodyPr vert="horz" lIns="0" tIns="0" rIns="0" bIns="0" rtlCol="0" anchor="ctr" anchorCtr="0">
            <a:normAutofit/>
          </a:bodyPr>
          <a:lstStyle/>
          <a:p>
            <a:r>
              <a:rPr lang="nl-NL" dirty="0"/>
              <a:t>Titelstijl van model bewerken</a:t>
            </a:r>
          </a:p>
        </p:txBody>
      </p:sp>
      <p:sp>
        <p:nvSpPr>
          <p:cNvPr id="3" name="Tijdelijke aanduiding voor tekst 2"/>
          <p:cNvSpPr>
            <a:spLocks noGrp="1"/>
          </p:cNvSpPr>
          <p:nvPr>
            <p:ph type="body" idx="1"/>
          </p:nvPr>
        </p:nvSpPr>
        <p:spPr>
          <a:xfrm>
            <a:off x="576000" y="1656000"/>
            <a:ext cx="11041200" cy="4464000"/>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1440000" y="6210000"/>
            <a:ext cx="720000" cy="648000"/>
          </a:xfrm>
          <a:prstGeom prst="rect">
            <a:avLst/>
          </a:prstGeom>
        </p:spPr>
        <p:txBody>
          <a:bodyPr vert="horz" lIns="0" tIns="0" rIns="0" bIns="0" rtlCol="0" anchor="ctr"/>
          <a:lstStyle>
            <a:lvl1pPr algn="l">
              <a:defRPr sz="1000" baseline="0">
                <a:solidFill>
                  <a:srgbClr val="000000"/>
                </a:solidFill>
                <a:latin typeface="Arial" charset="0"/>
              </a:defRPr>
            </a:lvl1pPr>
          </a:lstStyle>
          <a:p>
            <a:fld id="{07099480-D11A-4789-80EE-022E820CF635}" type="datetime1">
              <a:rPr lang="nl-BE" smtClean="0"/>
              <a:pPr/>
              <a:t>5/07/2026</a:t>
            </a:fld>
            <a:endParaRPr lang="nl-NL" dirty="0"/>
          </a:p>
        </p:txBody>
      </p:sp>
      <p:sp>
        <p:nvSpPr>
          <p:cNvPr id="5" name="Tijdelijke aanduiding voor voettekst 4"/>
          <p:cNvSpPr>
            <a:spLocks noGrp="1"/>
          </p:cNvSpPr>
          <p:nvPr>
            <p:ph type="ftr" sz="quarter" idx="3"/>
          </p:nvPr>
        </p:nvSpPr>
        <p:spPr>
          <a:xfrm>
            <a:off x="6033600" y="6210000"/>
            <a:ext cx="4993200" cy="648000"/>
          </a:xfrm>
          <a:prstGeom prst="rect">
            <a:avLst/>
          </a:prstGeom>
        </p:spPr>
        <p:txBody>
          <a:bodyPr vert="horz" lIns="0" tIns="0" rIns="180000" bIns="0" rtlCol="0" anchor="ctr"/>
          <a:lstStyle>
            <a:lvl1pPr algn="r">
              <a:defRPr lang="en-US" dirty="0" smtClean="0">
                <a:solidFill>
                  <a:srgbClr val="000000"/>
                </a:solidFill>
              </a:defRPr>
            </a:lvl1pPr>
          </a:lstStyle>
          <a:p>
            <a:endParaRPr lang="sv-SE" dirty="0"/>
          </a:p>
        </p:txBody>
      </p:sp>
    </p:spTree>
    <p:extLst>
      <p:ext uri="{BB962C8B-B14F-4D97-AF65-F5344CB8AC3E}">
        <p14:creationId xmlns:p14="http://schemas.microsoft.com/office/powerpoint/2010/main" val="463755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Lst>
  <p:hf sldNum="0" hdr="0" dt="0"/>
  <p:txStyles>
    <p:titleStyle>
      <a:lvl1pPr algn="l" defTabSz="914400" rtl="0" eaLnBrk="1" latinLnBrk="0" hangingPunct="1">
        <a:lnSpc>
          <a:spcPct val="100000"/>
        </a:lnSpc>
        <a:spcBef>
          <a:spcPct val="0"/>
        </a:spcBef>
        <a:buNone/>
        <a:defRPr sz="4000" kern="1200" baseline="0">
          <a:solidFill>
            <a:srgbClr val="000000"/>
          </a:solidFill>
          <a:latin typeface="Arial" charset="0"/>
          <a:ea typeface="+mj-ea"/>
          <a:cs typeface="+mj-cs"/>
        </a:defRPr>
      </a:lvl1pPr>
    </p:titleStyle>
    <p:bodyStyle>
      <a:lvl1pPr marL="228600" indent="-228600" algn="l" defTabSz="914400" rtl="0" eaLnBrk="1" latinLnBrk="0" hangingPunct="1">
        <a:lnSpc>
          <a:spcPct val="100000"/>
        </a:lnSpc>
        <a:spcBef>
          <a:spcPts val="1000"/>
        </a:spcBef>
        <a:buFont typeface="Arial"/>
        <a:buChar char="•"/>
        <a:defRPr sz="2400" kern="1200" baseline="0">
          <a:solidFill>
            <a:srgbClr val="000000"/>
          </a:solidFill>
          <a:latin typeface="Arial" charset="0"/>
          <a:ea typeface="+mn-ea"/>
          <a:cs typeface="+mn-cs"/>
        </a:defRPr>
      </a:lvl1pPr>
      <a:lvl2pPr marL="685800" indent="-228600" algn="l" defTabSz="914400" rtl="0" eaLnBrk="1" latinLnBrk="0" hangingPunct="1">
        <a:lnSpc>
          <a:spcPct val="100000"/>
        </a:lnSpc>
        <a:spcBef>
          <a:spcPts val="500"/>
        </a:spcBef>
        <a:buFont typeface="Arial"/>
        <a:buChar char="•"/>
        <a:defRPr sz="2400" kern="1200" baseline="0">
          <a:solidFill>
            <a:srgbClr val="000000"/>
          </a:solidFill>
          <a:latin typeface="Arial" charset="0"/>
          <a:ea typeface="+mn-ea"/>
          <a:cs typeface="+mn-cs"/>
        </a:defRPr>
      </a:lvl2pPr>
      <a:lvl3pPr marL="1143000" indent="-228600" algn="l" defTabSz="914400" rtl="0" eaLnBrk="1" latinLnBrk="0" hangingPunct="1">
        <a:lnSpc>
          <a:spcPct val="100000"/>
        </a:lnSpc>
        <a:spcBef>
          <a:spcPts val="500"/>
        </a:spcBef>
        <a:buFont typeface="Arial"/>
        <a:buChar char="•"/>
        <a:defRPr sz="2000" kern="1200" baseline="0">
          <a:solidFill>
            <a:srgbClr val="000000"/>
          </a:solidFill>
          <a:latin typeface="Arial" charset="0"/>
          <a:ea typeface="+mn-ea"/>
          <a:cs typeface="+mn-cs"/>
        </a:defRPr>
      </a:lvl3pPr>
      <a:lvl4pPr marL="1600200" indent="-228600" algn="l" defTabSz="914400" rtl="0" eaLnBrk="1" latinLnBrk="0" hangingPunct="1">
        <a:lnSpc>
          <a:spcPct val="100000"/>
        </a:lnSpc>
        <a:spcBef>
          <a:spcPts val="500"/>
        </a:spcBef>
        <a:buFont typeface="Arial"/>
        <a:buChar char="•"/>
        <a:defRPr sz="1800" kern="1200" baseline="0">
          <a:solidFill>
            <a:srgbClr val="000000"/>
          </a:solidFill>
          <a:latin typeface="Arial" charset="0"/>
          <a:ea typeface="+mn-ea"/>
          <a:cs typeface="+mn-cs"/>
        </a:defRPr>
      </a:lvl4pPr>
      <a:lvl5pPr marL="2057400" indent="-228600" algn="l" defTabSz="914400" rtl="0" eaLnBrk="1" latinLnBrk="0" hangingPunct="1">
        <a:lnSpc>
          <a:spcPct val="100000"/>
        </a:lnSpc>
        <a:spcBef>
          <a:spcPts val="500"/>
        </a:spcBef>
        <a:buFont typeface="Arial"/>
        <a:buChar char="•"/>
        <a:defRPr sz="1800" kern="1200" baseline="0">
          <a:solidFill>
            <a:srgbClr val="000000"/>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42" userDrawn="1">
          <p15:clr>
            <a:srgbClr val="F26B43"/>
          </p15:clr>
        </p15:guide>
        <p15:guide id="2" pos="7319" userDrawn="1">
          <p15:clr>
            <a:srgbClr val="F26B43"/>
          </p15:clr>
        </p15:guide>
        <p15:guide id="3" orient="horz" pos="3857" userDrawn="1">
          <p15:clr>
            <a:srgbClr val="F26B43"/>
          </p15:clr>
        </p15:guide>
        <p15:guide id="4" pos="36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576000" y="207036"/>
            <a:ext cx="11041200" cy="1152000"/>
          </a:xfrm>
          <a:prstGeom prst="rect">
            <a:avLst/>
          </a:prstGeom>
        </p:spPr>
        <p:txBody>
          <a:bodyPr vert="horz" lIns="0" tIns="0" rIns="0" bIns="0" rtlCol="0" anchor="ctr" anchorCtr="0">
            <a:normAutofit/>
          </a:bodyPr>
          <a:lstStyle/>
          <a:p>
            <a:r>
              <a:rPr lang="nl-NL" dirty="0"/>
              <a:t>Titelstijl van model bewerken</a:t>
            </a:r>
          </a:p>
        </p:txBody>
      </p:sp>
      <p:sp>
        <p:nvSpPr>
          <p:cNvPr id="3" name="Tijdelijke aanduiding voor tekst 2"/>
          <p:cNvSpPr>
            <a:spLocks noGrp="1"/>
          </p:cNvSpPr>
          <p:nvPr>
            <p:ph type="body" idx="1"/>
          </p:nvPr>
        </p:nvSpPr>
        <p:spPr>
          <a:xfrm>
            <a:off x="576000" y="1656000"/>
            <a:ext cx="11041200" cy="4464000"/>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1440000" y="6210000"/>
            <a:ext cx="720000" cy="648000"/>
          </a:xfrm>
          <a:prstGeom prst="rect">
            <a:avLst/>
          </a:prstGeom>
        </p:spPr>
        <p:txBody>
          <a:bodyPr vert="horz" lIns="0" tIns="0" rIns="0" bIns="0" rtlCol="0" anchor="ctr"/>
          <a:lstStyle>
            <a:lvl1pPr algn="l">
              <a:defRPr sz="1000" baseline="0">
                <a:solidFill>
                  <a:srgbClr val="000000"/>
                </a:solidFill>
                <a:latin typeface="Arial" charset="0"/>
              </a:defRPr>
            </a:lvl1pPr>
          </a:lstStyle>
          <a:p>
            <a:fld id="{07099480-D11A-4789-80EE-022E820CF635}" type="datetime1">
              <a:rPr lang="nl-BE" smtClean="0"/>
              <a:pPr/>
              <a:t>5/07/2026</a:t>
            </a:fld>
            <a:endParaRPr lang="nl-NL" dirty="0"/>
          </a:p>
        </p:txBody>
      </p:sp>
      <p:sp>
        <p:nvSpPr>
          <p:cNvPr id="5" name="Tijdelijke aanduiding voor voettekst 4"/>
          <p:cNvSpPr>
            <a:spLocks noGrp="1"/>
          </p:cNvSpPr>
          <p:nvPr>
            <p:ph type="ftr" sz="quarter" idx="3"/>
          </p:nvPr>
        </p:nvSpPr>
        <p:spPr>
          <a:xfrm>
            <a:off x="6033600" y="6210000"/>
            <a:ext cx="4993200" cy="648000"/>
          </a:xfrm>
          <a:prstGeom prst="rect">
            <a:avLst/>
          </a:prstGeom>
        </p:spPr>
        <p:txBody>
          <a:bodyPr vert="horz" lIns="0" tIns="0" rIns="180000" bIns="0" rtlCol="0" anchor="ctr"/>
          <a:lstStyle>
            <a:lvl1pPr algn="r">
              <a:defRPr lang="en-US" dirty="0" smtClean="0">
                <a:solidFill>
                  <a:srgbClr val="000000"/>
                </a:solidFill>
              </a:defRPr>
            </a:lvl1pPr>
          </a:lstStyle>
          <a:p>
            <a:endParaRPr lang="sv-SE" dirty="0"/>
          </a:p>
        </p:txBody>
      </p:sp>
    </p:spTree>
    <p:extLst>
      <p:ext uri="{BB962C8B-B14F-4D97-AF65-F5344CB8AC3E}">
        <p14:creationId xmlns:p14="http://schemas.microsoft.com/office/powerpoint/2010/main" val="4242466921"/>
      </p:ext>
    </p:extLst>
  </p:cSld>
  <p:clrMap bg1="lt1" tx1="dk1" bg2="lt2" tx2="dk2" accent1="accent1" accent2="accent2" accent3="accent3" accent4="accent4" accent5="accent5" accent6="accent6" hlink="hlink" folHlink="folHlink"/>
  <p:sldLayoutIdLst>
    <p:sldLayoutId id="2147483652" r:id="rId1"/>
    <p:sldLayoutId id="2147483653" r:id="rId2"/>
  </p:sldLayoutIdLst>
  <p:hf sldNum="0" hdr="0" dt="0"/>
  <p:txStyles>
    <p:titleStyle>
      <a:lvl1pPr algn="l" defTabSz="914400" rtl="0" eaLnBrk="1" latinLnBrk="0" hangingPunct="1">
        <a:lnSpc>
          <a:spcPct val="100000"/>
        </a:lnSpc>
        <a:spcBef>
          <a:spcPct val="0"/>
        </a:spcBef>
        <a:buNone/>
        <a:defRPr sz="4000" kern="1200" baseline="0">
          <a:solidFill>
            <a:srgbClr val="000000"/>
          </a:solidFill>
          <a:latin typeface="Arial" charset="0"/>
          <a:ea typeface="+mj-ea"/>
          <a:cs typeface="+mj-cs"/>
        </a:defRPr>
      </a:lvl1pPr>
    </p:titleStyle>
    <p:bodyStyle>
      <a:lvl1pPr marL="228600" indent="-228600" algn="l" defTabSz="914400" rtl="0" eaLnBrk="1" latinLnBrk="0" hangingPunct="1">
        <a:lnSpc>
          <a:spcPct val="100000"/>
        </a:lnSpc>
        <a:spcBef>
          <a:spcPts val="1000"/>
        </a:spcBef>
        <a:buFont typeface="Arial"/>
        <a:buChar char="•"/>
        <a:defRPr sz="2400" kern="1200" baseline="0">
          <a:solidFill>
            <a:srgbClr val="000000"/>
          </a:solidFill>
          <a:latin typeface="Arial" charset="0"/>
          <a:ea typeface="+mn-ea"/>
          <a:cs typeface="+mn-cs"/>
        </a:defRPr>
      </a:lvl1pPr>
      <a:lvl2pPr marL="685800" indent="-228600" algn="l" defTabSz="914400" rtl="0" eaLnBrk="1" latinLnBrk="0" hangingPunct="1">
        <a:lnSpc>
          <a:spcPct val="100000"/>
        </a:lnSpc>
        <a:spcBef>
          <a:spcPts val="500"/>
        </a:spcBef>
        <a:buFont typeface="Arial"/>
        <a:buChar char="•"/>
        <a:defRPr sz="2400" kern="1200" baseline="0">
          <a:solidFill>
            <a:srgbClr val="000000"/>
          </a:solidFill>
          <a:latin typeface="Arial" charset="0"/>
          <a:ea typeface="+mn-ea"/>
          <a:cs typeface="+mn-cs"/>
        </a:defRPr>
      </a:lvl2pPr>
      <a:lvl3pPr marL="1143000" indent="-228600" algn="l" defTabSz="914400" rtl="0" eaLnBrk="1" latinLnBrk="0" hangingPunct="1">
        <a:lnSpc>
          <a:spcPct val="100000"/>
        </a:lnSpc>
        <a:spcBef>
          <a:spcPts val="500"/>
        </a:spcBef>
        <a:buFont typeface="Arial"/>
        <a:buChar char="•"/>
        <a:defRPr sz="2000" kern="1200" baseline="0">
          <a:solidFill>
            <a:srgbClr val="000000"/>
          </a:solidFill>
          <a:latin typeface="Arial" charset="0"/>
          <a:ea typeface="+mn-ea"/>
          <a:cs typeface="+mn-cs"/>
        </a:defRPr>
      </a:lvl3pPr>
      <a:lvl4pPr marL="1600200" indent="-228600" algn="l" defTabSz="914400" rtl="0" eaLnBrk="1" latinLnBrk="0" hangingPunct="1">
        <a:lnSpc>
          <a:spcPct val="100000"/>
        </a:lnSpc>
        <a:spcBef>
          <a:spcPts val="500"/>
        </a:spcBef>
        <a:buFont typeface="Arial"/>
        <a:buChar char="•"/>
        <a:defRPr sz="1800" kern="1200" baseline="0">
          <a:solidFill>
            <a:srgbClr val="000000"/>
          </a:solidFill>
          <a:latin typeface="Arial" charset="0"/>
          <a:ea typeface="+mn-ea"/>
          <a:cs typeface="+mn-cs"/>
        </a:defRPr>
      </a:lvl4pPr>
      <a:lvl5pPr marL="2057400" indent="-228600" algn="l" defTabSz="914400" rtl="0" eaLnBrk="1" latinLnBrk="0" hangingPunct="1">
        <a:lnSpc>
          <a:spcPct val="100000"/>
        </a:lnSpc>
        <a:spcBef>
          <a:spcPts val="500"/>
        </a:spcBef>
        <a:buFont typeface="Arial"/>
        <a:buChar char="•"/>
        <a:defRPr sz="1800" kern="1200" baseline="0">
          <a:solidFill>
            <a:srgbClr val="000000"/>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42">
          <p15:clr>
            <a:srgbClr val="F26B43"/>
          </p15:clr>
        </p15:guide>
        <p15:guide id="2" pos="7319">
          <p15:clr>
            <a:srgbClr val="F26B43"/>
          </p15:clr>
        </p15:guide>
        <p15:guide id="3" orient="horz" pos="3857">
          <p15:clr>
            <a:srgbClr val="F26B43"/>
          </p15:clr>
        </p15:guide>
        <p15:guide id="4" pos="36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savvas.raptis@jhuapl.edu"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https://savvasraptis.github.io/"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emf"/><Relationship Id="rId4" Type="http://schemas.openxmlformats.org/officeDocument/2006/relationships/image" Target="../media/image17.emf"/></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3.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emf"/><Relationship Id="rId4" Type="http://schemas.openxmlformats.org/officeDocument/2006/relationships/image" Target="../media/image24.emf"/></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0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9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B42B9-2C4A-434B-810C-97BD7591E6D4}"/>
              </a:ext>
            </a:extLst>
          </p:cNvPr>
          <p:cNvSpPr>
            <a:spLocks noGrp="1"/>
          </p:cNvSpPr>
          <p:nvPr>
            <p:ph type="ctrTitle"/>
          </p:nvPr>
        </p:nvSpPr>
        <p:spPr>
          <a:xfrm>
            <a:off x="685800" y="1931143"/>
            <a:ext cx="9312965" cy="1650257"/>
          </a:xfrm>
        </p:spPr>
        <p:txBody>
          <a:bodyPr>
            <a:normAutofit/>
          </a:bodyPr>
          <a:lstStyle/>
          <a:p>
            <a:r>
              <a:rPr lang="en-US" dirty="0"/>
              <a:t>What Science Can We Do with The L1 Spacecraft Fleet?</a:t>
            </a:r>
            <a:endParaRPr lang="en-US" dirty="0">
              <a:solidFill>
                <a:srgbClr val="0005FF"/>
              </a:solidFill>
            </a:endParaRPr>
          </a:p>
        </p:txBody>
      </p:sp>
      <p:sp>
        <p:nvSpPr>
          <p:cNvPr id="4" name="Text Placeholder 3">
            <a:extLst>
              <a:ext uri="{FF2B5EF4-FFF2-40B4-BE49-F238E27FC236}">
                <a16:creationId xmlns:a16="http://schemas.microsoft.com/office/drawing/2014/main" id="{E75DD875-1502-9F4F-B75E-289A7CE3193E}"/>
              </a:ext>
            </a:extLst>
          </p:cNvPr>
          <p:cNvSpPr>
            <a:spLocks noGrp="1"/>
          </p:cNvSpPr>
          <p:nvPr>
            <p:ph type="body" sz="quarter" idx="13"/>
          </p:nvPr>
        </p:nvSpPr>
        <p:spPr>
          <a:xfrm>
            <a:off x="685800" y="3903803"/>
            <a:ext cx="10780986" cy="1650257"/>
          </a:xfrm>
        </p:spPr>
        <p:txBody>
          <a:bodyPr>
            <a:normAutofit/>
          </a:bodyPr>
          <a:lstStyle/>
          <a:p>
            <a:r>
              <a:rPr lang="en-US" sz="1300" b="1" dirty="0">
                <a:solidFill>
                  <a:srgbClr val="000000"/>
                </a:solidFill>
              </a:rPr>
              <a:t>Savvas Raptis</a:t>
            </a:r>
          </a:p>
          <a:p>
            <a:endParaRPr lang="en-US" sz="1300" baseline="30000" dirty="0">
              <a:solidFill>
                <a:srgbClr val="000000"/>
              </a:solidFill>
            </a:endParaRPr>
          </a:p>
          <a:p>
            <a:r>
              <a:rPr lang="en-US" sz="1300" dirty="0">
                <a:solidFill>
                  <a:srgbClr val="000000"/>
                </a:solidFill>
              </a:rPr>
              <a:t>JHU/APL, Laurel, MD, USA</a:t>
            </a:r>
          </a:p>
          <a:p>
            <a:endParaRPr lang="en-US" sz="1300" dirty="0">
              <a:solidFill>
                <a:srgbClr val="000000"/>
              </a:solidFill>
            </a:endParaRPr>
          </a:p>
          <a:p>
            <a:endParaRPr lang="en-US" sz="1300" dirty="0">
              <a:solidFill>
                <a:srgbClr val="000000"/>
              </a:solidFill>
            </a:endParaRPr>
          </a:p>
          <a:p>
            <a:endParaRPr lang="en-US" sz="1300" dirty="0">
              <a:solidFill>
                <a:srgbClr val="000000"/>
              </a:solidFill>
            </a:endParaRPr>
          </a:p>
        </p:txBody>
      </p:sp>
      <p:sp>
        <p:nvSpPr>
          <p:cNvPr id="6" name="Rectangle 5">
            <a:extLst>
              <a:ext uri="{FF2B5EF4-FFF2-40B4-BE49-F238E27FC236}">
                <a16:creationId xmlns:a16="http://schemas.microsoft.com/office/drawing/2014/main" id="{49CA71CF-1C64-249F-6546-045575077414}"/>
              </a:ext>
            </a:extLst>
          </p:cNvPr>
          <p:cNvSpPr/>
          <p:nvPr/>
        </p:nvSpPr>
        <p:spPr>
          <a:xfrm>
            <a:off x="685800" y="5550097"/>
            <a:ext cx="184731" cy="369332"/>
          </a:xfrm>
          <a:prstGeom prst="rect">
            <a:avLst/>
          </a:prstGeom>
        </p:spPr>
        <p:txBody>
          <a:bodyPr wrap="none">
            <a:spAutoFit/>
          </a:bodyPr>
          <a:lstStyle/>
          <a:p>
            <a:endParaRPr lang="en-US" dirty="0"/>
          </a:p>
        </p:txBody>
      </p:sp>
      <p:sp>
        <p:nvSpPr>
          <p:cNvPr id="3" name="TextBox 2">
            <a:extLst>
              <a:ext uri="{FF2B5EF4-FFF2-40B4-BE49-F238E27FC236}">
                <a16:creationId xmlns:a16="http://schemas.microsoft.com/office/drawing/2014/main" id="{D4ADF6A3-D175-9224-DF72-D7267B7D9BAB}"/>
              </a:ext>
            </a:extLst>
          </p:cNvPr>
          <p:cNvSpPr txBox="1"/>
          <p:nvPr/>
        </p:nvSpPr>
        <p:spPr>
          <a:xfrm>
            <a:off x="0" y="6542340"/>
            <a:ext cx="4695516" cy="307777"/>
          </a:xfrm>
          <a:prstGeom prst="rect">
            <a:avLst/>
          </a:prstGeom>
          <a:noFill/>
          <a:ln w="19050">
            <a:noFill/>
          </a:ln>
        </p:spPr>
        <p:txBody>
          <a:bodyPr wrap="none" rtlCol="0">
            <a:spAutoFit/>
          </a:bodyPr>
          <a:lstStyle/>
          <a:p>
            <a:r>
              <a:rPr lang="en-US" sz="1400" dirty="0">
                <a:solidFill>
                  <a:schemeClr val="tx2">
                    <a:lumMod val="75000"/>
                  </a:schemeClr>
                </a:solidFill>
                <a:hlinkClick r:id="rId3"/>
              </a:rPr>
              <a:t>savvas.raptis@jhuapl.edu</a:t>
            </a:r>
            <a:r>
              <a:rPr lang="en-US" sz="1400" dirty="0">
                <a:solidFill>
                  <a:schemeClr val="tx2">
                    <a:lumMod val="75000"/>
                  </a:schemeClr>
                </a:solidFill>
              </a:rPr>
              <a:t> </a:t>
            </a:r>
            <a:r>
              <a:rPr lang="en-US" sz="1400" dirty="0">
                <a:solidFill>
                  <a:srgbClr val="000000"/>
                </a:solidFill>
              </a:rPr>
              <a:t>|</a:t>
            </a:r>
            <a:r>
              <a:rPr lang="en-US" sz="1400" dirty="0">
                <a:solidFill>
                  <a:schemeClr val="tx2">
                    <a:lumMod val="75000"/>
                  </a:schemeClr>
                </a:solidFill>
              </a:rPr>
              <a:t> </a:t>
            </a:r>
            <a:r>
              <a:rPr lang="en-US" sz="1400" dirty="0">
                <a:solidFill>
                  <a:schemeClr val="tx2">
                    <a:lumMod val="75000"/>
                  </a:schemeClr>
                </a:solidFill>
                <a:hlinkClick r:id="rId4"/>
              </a:rPr>
              <a:t>https://savvasraptis.github.io</a:t>
            </a:r>
            <a:r>
              <a:rPr lang="en-US" sz="1400" dirty="0">
                <a:solidFill>
                  <a:schemeClr val="tx2">
                    <a:lumMod val="75000"/>
                  </a:schemeClr>
                </a:solidFill>
              </a:rPr>
              <a:t> </a:t>
            </a:r>
          </a:p>
        </p:txBody>
      </p:sp>
      <p:sp>
        <p:nvSpPr>
          <p:cNvPr id="8" name="TextBox 7">
            <a:extLst>
              <a:ext uri="{FF2B5EF4-FFF2-40B4-BE49-F238E27FC236}">
                <a16:creationId xmlns:a16="http://schemas.microsoft.com/office/drawing/2014/main" id="{CBC6F120-FB20-0A3B-9568-C70586B58555}"/>
              </a:ext>
            </a:extLst>
          </p:cNvPr>
          <p:cNvSpPr txBox="1"/>
          <p:nvPr/>
        </p:nvSpPr>
        <p:spPr>
          <a:xfrm>
            <a:off x="422589" y="5550097"/>
            <a:ext cx="6175812" cy="492443"/>
          </a:xfrm>
          <a:prstGeom prst="rect">
            <a:avLst/>
          </a:prstGeom>
          <a:noFill/>
        </p:spPr>
        <p:txBody>
          <a:bodyPr wrap="square" rtlCol="0">
            <a:spAutoFit/>
          </a:bodyPr>
          <a:lstStyle/>
          <a:p>
            <a:r>
              <a:rPr lang="en-US" sz="1300" u="sng" dirty="0">
                <a:solidFill>
                  <a:srgbClr val="000000"/>
                </a:solidFill>
              </a:rPr>
              <a:t>Acknowledgments*: </a:t>
            </a:r>
          </a:p>
          <a:p>
            <a:pPr marL="285750" indent="-285750">
              <a:buFont typeface="Wingdings" pitchFamily="2" charset="2"/>
              <a:buChar char="Ø"/>
            </a:pPr>
            <a:r>
              <a:rPr lang="en-US" sz="1300" dirty="0">
                <a:solidFill>
                  <a:srgbClr val="000000"/>
                </a:solidFill>
              </a:rPr>
              <a:t>IMAP Mission</a:t>
            </a:r>
          </a:p>
        </p:txBody>
      </p:sp>
      <p:sp>
        <p:nvSpPr>
          <p:cNvPr id="12" name="TextBox 11">
            <a:extLst>
              <a:ext uri="{FF2B5EF4-FFF2-40B4-BE49-F238E27FC236}">
                <a16:creationId xmlns:a16="http://schemas.microsoft.com/office/drawing/2014/main" id="{69186907-DF92-86BC-35F8-F3568268F840}"/>
              </a:ext>
            </a:extLst>
          </p:cNvPr>
          <p:cNvSpPr txBox="1"/>
          <p:nvPr/>
        </p:nvSpPr>
        <p:spPr>
          <a:xfrm>
            <a:off x="6625630" y="5330159"/>
            <a:ext cx="5480645" cy="848246"/>
          </a:xfrm>
          <a:prstGeom prst="rect">
            <a:avLst/>
          </a:prstGeom>
          <a:noFill/>
        </p:spPr>
        <p:txBody>
          <a:bodyPr wrap="square">
            <a:spAutoFit/>
          </a:bodyPr>
          <a:lstStyle/>
          <a:p>
            <a:pPr>
              <a:lnSpc>
                <a:spcPct val="114000"/>
              </a:lnSpc>
              <a:spcBef>
                <a:spcPts val="0"/>
              </a:spcBef>
              <a:defRPr sz="1200">
                <a:solidFill>
                  <a:srgbClr val="FFFFFF"/>
                </a:solidFill>
              </a:defRPr>
            </a:pPr>
            <a:r>
              <a:rPr lang="en-US" sz="1100" dirty="0">
                <a:solidFill>
                  <a:schemeClr val="bg2">
                    <a:lumMod val="10000"/>
                  </a:schemeClr>
                </a:solidFill>
              </a:rPr>
              <a:t>D. L. Turner, T. Horbury, D. Chakrabarty, E. Christian, C. M. S. Cohen, M. E. Cuesta, M. A. </a:t>
            </a:r>
            <a:r>
              <a:rPr lang="en-US" sz="1100" dirty="0" err="1">
                <a:solidFill>
                  <a:schemeClr val="bg2">
                    <a:lumMod val="10000"/>
                  </a:schemeClr>
                </a:solidFill>
              </a:rPr>
              <a:t>Dayeh</a:t>
            </a:r>
            <a:r>
              <a:rPr lang="en-US" sz="1100" dirty="0">
                <a:solidFill>
                  <a:schemeClr val="bg2">
                    <a:lumMod val="10000"/>
                  </a:schemeClr>
                </a:solidFill>
              </a:rPr>
              <a:t>, R. W. Ebert, H. A. </a:t>
            </a:r>
            <a:r>
              <a:rPr lang="en-US" sz="1100" dirty="0" err="1">
                <a:solidFill>
                  <a:schemeClr val="bg2">
                    <a:lumMod val="10000"/>
                  </a:schemeClr>
                </a:solidFill>
              </a:rPr>
              <a:t>Farooki</a:t>
            </a:r>
            <a:r>
              <a:rPr lang="en-US" sz="1100" dirty="0">
                <a:solidFill>
                  <a:schemeClr val="bg2">
                    <a:lumMod val="10000"/>
                  </a:schemeClr>
                </a:solidFill>
              </a:rPr>
              <a:t>, M. </a:t>
            </a:r>
            <a:r>
              <a:rPr lang="en-US" sz="1100" dirty="0" err="1">
                <a:solidFill>
                  <a:schemeClr val="bg2">
                    <a:lumMod val="10000"/>
                  </a:schemeClr>
                </a:solidFill>
              </a:rPr>
              <a:t>Gkioulidou</a:t>
            </a:r>
            <a:r>
              <a:rPr lang="en-US" sz="1100" dirty="0">
                <a:solidFill>
                  <a:schemeClr val="bg2">
                    <a:lumMod val="10000"/>
                  </a:schemeClr>
                </a:solidFill>
              </a:rPr>
              <a:t>, C. O. Lee, D. J. McComas, C. O’Brien, S. Pal, J. S. Rankin, K. </a:t>
            </a:r>
            <a:r>
              <a:rPr lang="en-US" sz="1100" dirty="0" err="1">
                <a:solidFill>
                  <a:schemeClr val="bg2">
                    <a:lumMod val="10000"/>
                  </a:schemeClr>
                </a:solidFill>
              </a:rPr>
              <a:t>Sankarsubramanian</a:t>
            </a:r>
            <a:r>
              <a:rPr lang="en-US" sz="1100" dirty="0">
                <a:solidFill>
                  <a:schemeClr val="bg2">
                    <a:lumMod val="10000"/>
                  </a:schemeClr>
                </a:solidFill>
              </a:rPr>
              <a:t>, A. Szabo, R. Torbert, D. Vassiliadis, S. Vines, L. B. Wilson III </a:t>
            </a:r>
          </a:p>
        </p:txBody>
      </p:sp>
      <p:sp>
        <p:nvSpPr>
          <p:cNvPr id="5" name="TextBox 4">
            <a:extLst>
              <a:ext uri="{FF2B5EF4-FFF2-40B4-BE49-F238E27FC236}">
                <a16:creationId xmlns:a16="http://schemas.microsoft.com/office/drawing/2014/main" id="{B5C18ED8-6489-E3BB-1B0E-CF0133712DCE}"/>
              </a:ext>
            </a:extLst>
          </p:cNvPr>
          <p:cNvSpPr txBox="1"/>
          <p:nvPr/>
        </p:nvSpPr>
        <p:spPr>
          <a:xfrm>
            <a:off x="5510684" y="6550223"/>
            <a:ext cx="6778202" cy="307777"/>
          </a:xfrm>
          <a:prstGeom prst="rect">
            <a:avLst/>
          </a:prstGeom>
          <a:noFill/>
        </p:spPr>
        <p:txBody>
          <a:bodyPr wrap="none" rtlCol="0">
            <a:spAutoFit/>
          </a:bodyPr>
          <a:lstStyle/>
          <a:p>
            <a:r>
              <a:rPr lang="en-US" sz="1400" dirty="0">
                <a:solidFill>
                  <a:srgbClr val="000000"/>
                </a:solidFill>
              </a:rPr>
              <a:t>*Direct support from all missions: IMAP, SOLAR-1, Aditya-L1, Wind, ACE, DSCOVR</a:t>
            </a:r>
          </a:p>
        </p:txBody>
      </p:sp>
      <p:sp>
        <p:nvSpPr>
          <p:cNvPr id="7" name="TextBox 6">
            <a:extLst>
              <a:ext uri="{FF2B5EF4-FFF2-40B4-BE49-F238E27FC236}">
                <a16:creationId xmlns:a16="http://schemas.microsoft.com/office/drawing/2014/main" id="{A0BF0358-C061-798D-32F5-1417D32C9535}"/>
              </a:ext>
            </a:extLst>
          </p:cNvPr>
          <p:cNvSpPr txBox="1"/>
          <p:nvPr/>
        </p:nvSpPr>
        <p:spPr>
          <a:xfrm>
            <a:off x="7265967" y="0"/>
            <a:ext cx="6097604"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FF0000"/>
                </a:solidFill>
                <a:effectLst/>
                <a:uFillTx/>
                <a:latin typeface="Arial"/>
                <a:ea typeface="Arial"/>
                <a:cs typeface="Arial"/>
                <a:sym typeface="Arial"/>
              </a:rPr>
              <a:t>PRELIMINARY IMAP DATA</a:t>
            </a:r>
          </a:p>
          <a:p>
            <a:pPr algn="ctr" hangingPunct="0"/>
            <a:r>
              <a:rPr lang="en-US" dirty="0">
                <a:solidFill>
                  <a:srgbClr val="FF0000"/>
                </a:solidFill>
                <a:ea typeface="Arial"/>
                <a:cs typeface="Arial"/>
                <a:sym typeface="Arial"/>
              </a:rPr>
              <a:t>PRE REALEASE - UNVALIDATED</a:t>
            </a:r>
            <a:endParaRPr kumimoji="0" lang="en-US" sz="1800" b="0" i="0" u="none" strike="noStrike" cap="none" spc="0" normalizeH="0" baseline="0" dirty="0">
              <a:ln>
                <a:noFill/>
              </a:ln>
              <a:solidFill>
                <a:srgbClr val="FF0000"/>
              </a:solidFill>
              <a:effectLst/>
              <a:uFillTx/>
              <a:latin typeface="Arial"/>
              <a:ea typeface="Arial"/>
              <a:cs typeface="Arial"/>
              <a:sym typeface="Arial"/>
            </a:endParaRPr>
          </a:p>
        </p:txBody>
      </p:sp>
    </p:spTree>
    <p:extLst>
      <p:ext uri="{BB962C8B-B14F-4D97-AF65-F5344CB8AC3E}">
        <p14:creationId xmlns:p14="http://schemas.microsoft.com/office/powerpoint/2010/main" val="2267197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6335A7-BAA6-E5AE-FB86-B9FE9DBB6864}"/>
              </a:ext>
            </a:extLst>
          </p:cNvPr>
          <p:cNvSpPr>
            <a:spLocks noGrp="1"/>
          </p:cNvSpPr>
          <p:nvPr>
            <p:ph type="title"/>
          </p:nvPr>
        </p:nvSpPr>
        <p:spPr/>
        <p:txBody>
          <a:bodyPr/>
          <a:lstStyle/>
          <a:p>
            <a:r>
              <a:rPr lang="en-US" dirty="0"/>
              <a:t>Magnetic Field Reconstruction</a:t>
            </a:r>
          </a:p>
        </p:txBody>
      </p:sp>
      <p:pic>
        <p:nvPicPr>
          <p:cNvPr id="6" name="Picture 2" descr="Figure 2">
            <a:extLst>
              <a:ext uri="{FF2B5EF4-FFF2-40B4-BE49-F238E27FC236}">
                <a16:creationId xmlns:a16="http://schemas.microsoft.com/office/drawing/2014/main" id="{189843AD-63EB-2812-F1B0-8B8ED103CC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71" y="960605"/>
            <a:ext cx="4895993" cy="248597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E1AD4AB-CD33-D1F9-E75D-2C0538087CFA}"/>
              </a:ext>
            </a:extLst>
          </p:cNvPr>
          <p:cNvSpPr txBox="1"/>
          <p:nvPr/>
        </p:nvSpPr>
        <p:spPr>
          <a:xfrm>
            <a:off x="157318" y="3466201"/>
            <a:ext cx="1620957" cy="253916"/>
          </a:xfrm>
          <a:prstGeom prst="rect">
            <a:avLst/>
          </a:prstGeom>
          <a:noFill/>
          <a:ln w="19050">
            <a:noFill/>
          </a:ln>
        </p:spPr>
        <p:txBody>
          <a:bodyPr wrap="none" rtlCol="0">
            <a:spAutoFit/>
          </a:bodyPr>
          <a:lstStyle/>
          <a:p>
            <a:r>
              <a:rPr lang="en-US" sz="1050" dirty="0">
                <a:solidFill>
                  <a:srgbClr val="000000"/>
                </a:solidFill>
              </a:rPr>
              <a:t>Hasegawa+ [JGR 2023]</a:t>
            </a:r>
          </a:p>
        </p:txBody>
      </p:sp>
      <p:sp>
        <p:nvSpPr>
          <p:cNvPr id="9" name="TextBox 8">
            <a:extLst>
              <a:ext uri="{FF2B5EF4-FFF2-40B4-BE49-F238E27FC236}">
                <a16:creationId xmlns:a16="http://schemas.microsoft.com/office/drawing/2014/main" id="{43899C47-8D74-14A8-2818-E6A09596DBB6}"/>
              </a:ext>
            </a:extLst>
          </p:cNvPr>
          <p:cNvSpPr txBox="1"/>
          <p:nvPr/>
        </p:nvSpPr>
        <p:spPr>
          <a:xfrm>
            <a:off x="1673750" y="6393996"/>
            <a:ext cx="1484702" cy="253916"/>
          </a:xfrm>
          <a:prstGeom prst="rect">
            <a:avLst/>
          </a:prstGeom>
          <a:noFill/>
          <a:ln w="19050">
            <a:noFill/>
          </a:ln>
        </p:spPr>
        <p:txBody>
          <a:bodyPr wrap="none" rtlCol="0">
            <a:spAutoFit/>
          </a:bodyPr>
          <a:lstStyle/>
          <a:p>
            <a:r>
              <a:rPr lang="en-US" sz="1050" dirty="0" err="1">
                <a:solidFill>
                  <a:srgbClr val="000000"/>
                </a:solidFill>
              </a:rPr>
              <a:t>Farooki</a:t>
            </a:r>
            <a:r>
              <a:rPr lang="en-US" sz="1050" dirty="0">
                <a:solidFill>
                  <a:srgbClr val="000000"/>
                </a:solidFill>
              </a:rPr>
              <a:t>+ [</a:t>
            </a:r>
            <a:r>
              <a:rPr lang="en-US" sz="1050" dirty="0" err="1">
                <a:solidFill>
                  <a:srgbClr val="000000"/>
                </a:solidFill>
              </a:rPr>
              <a:t>ApJS</a:t>
            </a:r>
            <a:r>
              <a:rPr lang="en-US" sz="1050" dirty="0">
                <a:solidFill>
                  <a:srgbClr val="000000"/>
                </a:solidFill>
              </a:rPr>
              <a:t> 2024]</a:t>
            </a:r>
          </a:p>
        </p:txBody>
      </p:sp>
      <p:pic>
        <p:nvPicPr>
          <p:cNvPr id="10" name="Picture 9">
            <a:extLst>
              <a:ext uri="{FF2B5EF4-FFF2-40B4-BE49-F238E27FC236}">
                <a16:creationId xmlns:a16="http://schemas.microsoft.com/office/drawing/2014/main" id="{623AE98B-A186-FBE5-A321-D4A33772451A}"/>
              </a:ext>
            </a:extLst>
          </p:cNvPr>
          <p:cNvPicPr>
            <a:picLocks noChangeAspect="1"/>
          </p:cNvPicPr>
          <p:nvPr/>
        </p:nvPicPr>
        <p:blipFill>
          <a:blip r:embed="rId4"/>
          <a:stretch>
            <a:fillRect/>
          </a:stretch>
        </p:blipFill>
        <p:spPr>
          <a:xfrm>
            <a:off x="2703363" y="3638506"/>
            <a:ext cx="2941041" cy="2929729"/>
          </a:xfrm>
          <a:prstGeom prst="rect">
            <a:avLst/>
          </a:prstGeom>
        </p:spPr>
      </p:pic>
      <p:pic>
        <p:nvPicPr>
          <p:cNvPr id="11" name="Picture 10">
            <a:extLst>
              <a:ext uri="{FF2B5EF4-FFF2-40B4-BE49-F238E27FC236}">
                <a16:creationId xmlns:a16="http://schemas.microsoft.com/office/drawing/2014/main" id="{BE3652BD-36AB-15CD-6694-5554F51C93A7}"/>
              </a:ext>
            </a:extLst>
          </p:cNvPr>
          <p:cNvPicPr>
            <a:picLocks noChangeAspect="1"/>
          </p:cNvPicPr>
          <p:nvPr/>
        </p:nvPicPr>
        <p:blipFill>
          <a:blip r:embed="rId5"/>
          <a:stretch>
            <a:fillRect/>
          </a:stretch>
        </p:blipFill>
        <p:spPr>
          <a:xfrm>
            <a:off x="-1737" y="3892774"/>
            <a:ext cx="2705100" cy="2578100"/>
          </a:xfrm>
          <a:prstGeom prst="rect">
            <a:avLst/>
          </a:prstGeom>
        </p:spPr>
      </p:pic>
      <p:sp>
        <p:nvSpPr>
          <p:cNvPr id="12" name="TextBox 11">
            <a:extLst>
              <a:ext uri="{FF2B5EF4-FFF2-40B4-BE49-F238E27FC236}">
                <a16:creationId xmlns:a16="http://schemas.microsoft.com/office/drawing/2014/main" id="{046D7FC5-E741-5A4F-7A02-4ABA0E707D35}"/>
              </a:ext>
            </a:extLst>
          </p:cNvPr>
          <p:cNvSpPr txBox="1"/>
          <p:nvPr/>
        </p:nvSpPr>
        <p:spPr>
          <a:xfrm>
            <a:off x="149843" y="3736341"/>
            <a:ext cx="1239442" cy="253916"/>
          </a:xfrm>
          <a:prstGeom prst="rect">
            <a:avLst/>
          </a:prstGeom>
          <a:noFill/>
          <a:ln w="19050">
            <a:noFill/>
          </a:ln>
        </p:spPr>
        <p:txBody>
          <a:bodyPr wrap="none" rtlCol="0">
            <a:spAutoFit/>
          </a:bodyPr>
          <a:lstStyle/>
          <a:p>
            <a:r>
              <a:rPr lang="en-US" sz="1050" b="1" dirty="0">
                <a:solidFill>
                  <a:srgbClr val="000000"/>
                </a:solidFill>
              </a:rPr>
              <a:t>MHD Sims / Test</a:t>
            </a:r>
          </a:p>
        </p:txBody>
      </p:sp>
      <p:sp>
        <p:nvSpPr>
          <p:cNvPr id="13" name="TextBox 12">
            <a:extLst>
              <a:ext uri="{FF2B5EF4-FFF2-40B4-BE49-F238E27FC236}">
                <a16:creationId xmlns:a16="http://schemas.microsoft.com/office/drawing/2014/main" id="{71414FD0-D7B1-22E6-0AC6-FA5580A0BA42}"/>
              </a:ext>
            </a:extLst>
          </p:cNvPr>
          <p:cNvSpPr txBox="1"/>
          <p:nvPr/>
        </p:nvSpPr>
        <p:spPr>
          <a:xfrm>
            <a:off x="2854943" y="3492939"/>
            <a:ext cx="841897" cy="253916"/>
          </a:xfrm>
          <a:prstGeom prst="rect">
            <a:avLst/>
          </a:prstGeom>
          <a:noFill/>
          <a:ln w="19050">
            <a:noFill/>
          </a:ln>
        </p:spPr>
        <p:txBody>
          <a:bodyPr wrap="none" rtlCol="0">
            <a:spAutoFit/>
          </a:bodyPr>
          <a:lstStyle/>
          <a:p>
            <a:r>
              <a:rPr lang="en-US" sz="1050" b="1" dirty="0">
                <a:solidFill>
                  <a:srgbClr val="000000"/>
                </a:solidFill>
              </a:rPr>
              <a:t>Wind Data</a:t>
            </a:r>
          </a:p>
        </p:txBody>
      </p:sp>
      <p:pic>
        <p:nvPicPr>
          <p:cNvPr id="16" name="Picture 2" descr="Details are in the caption following the image">
            <a:extLst>
              <a:ext uri="{FF2B5EF4-FFF2-40B4-BE49-F238E27FC236}">
                <a16:creationId xmlns:a16="http://schemas.microsoft.com/office/drawing/2014/main" id="{C88A526C-06D0-3DB4-84B6-0B28EB023EF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65066" y="789089"/>
            <a:ext cx="4792989" cy="550976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741C890-3440-1896-B7E0-93CE773BA065}"/>
              </a:ext>
            </a:extLst>
          </p:cNvPr>
          <p:cNvSpPr txBox="1"/>
          <p:nvPr/>
        </p:nvSpPr>
        <p:spPr>
          <a:xfrm>
            <a:off x="10954397" y="162149"/>
            <a:ext cx="1095172" cy="523220"/>
          </a:xfrm>
          <a:prstGeom prst="rect">
            <a:avLst/>
          </a:prstGeom>
          <a:noFill/>
          <a:ln w="19050">
            <a:noFill/>
          </a:ln>
        </p:spPr>
        <p:txBody>
          <a:bodyPr wrap="none" rtlCol="0">
            <a:spAutoFit/>
          </a:bodyPr>
          <a:lstStyle/>
          <a:p>
            <a:pPr algn="ctr"/>
            <a:r>
              <a:rPr lang="en-US" sz="1400" dirty="0">
                <a:solidFill>
                  <a:srgbClr val="000000"/>
                </a:solidFill>
              </a:rPr>
              <a:t>R. Denton+</a:t>
            </a:r>
          </a:p>
          <a:p>
            <a:pPr algn="ctr"/>
            <a:r>
              <a:rPr lang="en-US" sz="1400" dirty="0">
                <a:solidFill>
                  <a:srgbClr val="000000"/>
                </a:solidFill>
              </a:rPr>
              <a:t>[JGR 2022]</a:t>
            </a:r>
          </a:p>
        </p:txBody>
      </p:sp>
      <p:sp>
        <p:nvSpPr>
          <p:cNvPr id="15" name="TextBox 14">
            <a:extLst>
              <a:ext uri="{FF2B5EF4-FFF2-40B4-BE49-F238E27FC236}">
                <a16:creationId xmlns:a16="http://schemas.microsoft.com/office/drawing/2014/main" id="{1B9C1CC1-933D-865E-9467-03E60D181A52}"/>
              </a:ext>
            </a:extLst>
          </p:cNvPr>
          <p:cNvSpPr txBox="1"/>
          <p:nvPr/>
        </p:nvSpPr>
        <p:spPr>
          <a:xfrm>
            <a:off x="4894302" y="1336634"/>
            <a:ext cx="2431519" cy="1477328"/>
          </a:xfrm>
          <a:prstGeom prst="rect">
            <a:avLst/>
          </a:prstGeom>
          <a:noFill/>
        </p:spPr>
        <p:txBody>
          <a:bodyPr wrap="square">
            <a:spAutoFit/>
          </a:bodyPr>
          <a:lstStyle/>
          <a:p>
            <a:pPr algn="ctr"/>
            <a:r>
              <a:rPr lang="en-US" sz="1500" b="1" u="sng" dirty="0">
                <a:solidFill>
                  <a:srgbClr val="000000"/>
                </a:solidFill>
              </a:rPr>
              <a:t>Grad-</a:t>
            </a:r>
            <a:r>
              <a:rPr lang="en-US" sz="1500" b="1" u="sng" dirty="0" err="1">
                <a:solidFill>
                  <a:srgbClr val="000000"/>
                </a:solidFill>
              </a:rPr>
              <a:t>Safranov</a:t>
            </a:r>
            <a:endParaRPr lang="en-US" sz="1500" b="1" u="sng" dirty="0">
              <a:solidFill>
                <a:srgbClr val="000000"/>
              </a:solidFill>
            </a:endParaRPr>
          </a:p>
          <a:p>
            <a:pPr algn="ctr"/>
            <a:r>
              <a:rPr lang="en-US" sz="1500" dirty="0">
                <a:solidFill>
                  <a:srgbClr val="000000"/>
                </a:solidFill>
              </a:rPr>
              <a:t>Using MHD to reconstruct B from time-series observations</a:t>
            </a:r>
          </a:p>
          <a:p>
            <a:pPr algn="ctr"/>
            <a:r>
              <a:rPr lang="en-US" sz="1500" dirty="0">
                <a:solidFill>
                  <a:srgbClr val="000000"/>
                </a:solidFill>
              </a:rPr>
              <a:t>Assumes MHD &amp; Equilibrium</a:t>
            </a:r>
          </a:p>
        </p:txBody>
      </p:sp>
      <p:sp>
        <p:nvSpPr>
          <p:cNvPr id="19" name="TextBox 18">
            <a:extLst>
              <a:ext uri="{FF2B5EF4-FFF2-40B4-BE49-F238E27FC236}">
                <a16:creationId xmlns:a16="http://schemas.microsoft.com/office/drawing/2014/main" id="{744A8E9F-88DC-3808-94B1-0BE7E681C0A3}"/>
              </a:ext>
            </a:extLst>
          </p:cNvPr>
          <p:cNvSpPr txBox="1"/>
          <p:nvPr/>
        </p:nvSpPr>
        <p:spPr>
          <a:xfrm>
            <a:off x="4947264" y="4685836"/>
            <a:ext cx="2553915" cy="1015663"/>
          </a:xfrm>
          <a:prstGeom prst="rect">
            <a:avLst/>
          </a:prstGeom>
          <a:noFill/>
        </p:spPr>
        <p:txBody>
          <a:bodyPr wrap="square">
            <a:spAutoFit/>
          </a:bodyPr>
          <a:lstStyle/>
          <a:p>
            <a:pPr algn="ctr"/>
            <a:r>
              <a:rPr lang="en-US" sz="1500" b="1" u="sng" dirty="0">
                <a:solidFill>
                  <a:srgbClr val="000000"/>
                </a:solidFill>
              </a:rPr>
              <a:t>2</a:t>
            </a:r>
            <a:r>
              <a:rPr lang="en-US" sz="1500" b="1" u="sng" baseline="30000" dirty="0">
                <a:solidFill>
                  <a:srgbClr val="000000"/>
                </a:solidFill>
              </a:rPr>
              <a:t>nd</a:t>
            </a:r>
            <a:r>
              <a:rPr lang="en-US" sz="1500" b="1" u="sng" dirty="0">
                <a:solidFill>
                  <a:srgbClr val="000000"/>
                </a:solidFill>
              </a:rPr>
              <a:t> order Taylor</a:t>
            </a:r>
          </a:p>
          <a:p>
            <a:pPr algn="ctr"/>
            <a:r>
              <a:rPr lang="en-US" sz="1500" dirty="0">
                <a:solidFill>
                  <a:srgbClr val="000000"/>
                </a:solidFill>
              </a:rPr>
              <a:t>Essentially a polynomial reconstruction from MMS data</a:t>
            </a:r>
          </a:p>
        </p:txBody>
      </p:sp>
      <p:cxnSp>
        <p:nvCxnSpPr>
          <p:cNvPr id="21" name="Straight Arrow Connector 20">
            <a:extLst>
              <a:ext uri="{FF2B5EF4-FFF2-40B4-BE49-F238E27FC236}">
                <a16:creationId xmlns:a16="http://schemas.microsoft.com/office/drawing/2014/main" id="{AB24C001-667B-BE64-36EF-0FCC5C7B8A2F}"/>
              </a:ext>
            </a:extLst>
          </p:cNvPr>
          <p:cNvCxnSpPr/>
          <p:nvPr/>
        </p:nvCxnSpPr>
        <p:spPr>
          <a:xfrm flipV="1">
            <a:off x="6493790" y="3892774"/>
            <a:ext cx="832031" cy="793062"/>
          </a:xfrm>
          <a:prstGeom prst="straightConnector1">
            <a:avLst/>
          </a:prstGeom>
          <a:ln>
            <a:solidFill>
              <a:srgbClr val="FF3B3B"/>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2B807D6-DEBA-A52E-683C-E25B6F761005}"/>
              </a:ext>
            </a:extLst>
          </p:cNvPr>
          <p:cNvCxnSpPr>
            <a:cxnSpLocks/>
            <a:stCxn id="15" idx="2"/>
          </p:cNvCxnSpPr>
          <p:nvPr/>
        </p:nvCxnSpPr>
        <p:spPr>
          <a:xfrm flipH="1">
            <a:off x="5121165" y="2813962"/>
            <a:ext cx="988897" cy="206272"/>
          </a:xfrm>
          <a:prstGeom prst="straightConnector1">
            <a:avLst/>
          </a:prstGeom>
          <a:ln>
            <a:solidFill>
              <a:srgbClr val="FF3B3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1034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2" grpId="0"/>
      <p:bldP spid="13" grpId="0"/>
      <p:bldP spid="17" grpId="0"/>
      <p:bldP spid="15"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E7118E0-E318-72DD-5BD8-BE277A2A15A5}"/>
              </a:ext>
            </a:extLst>
          </p:cNvPr>
          <p:cNvSpPr>
            <a:spLocks noGrp="1"/>
          </p:cNvSpPr>
          <p:nvPr>
            <p:ph idx="1"/>
          </p:nvPr>
        </p:nvSpPr>
        <p:spPr>
          <a:xfrm>
            <a:off x="0" y="3962856"/>
            <a:ext cx="7948812" cy="2536798"/>
          </a:xfrm>
        </p:spPr>
        <p:txBody>
          <a:bodyPr>
            <a:normAutofit/>
          </a:bodyPr>
          <a:lstStyle/>
          <a:p>
            <a:pPr>
              <a:buFont typeface="Wingdings" pitchFamily="2" charset="2"/>
              <a:buChar char="Ø"/>
            </a:pPr>
            <a:r>
              <a:rPr lang="en-US" dirty="0"/>
              <a:t>Propagation over ~100+ Re misses parts of the evolution, and the L1 fleet cannot sample that evolution.</a:t>
            </a:r>
          </a:p>
          <a:p>
            <a:pPr>
              <a:buFont typeface="Wingdings" pitchFamily="2" charset="2"/>
              <a:buChar char="Ø"/>
            </a:pPr>
            <a:r>
              <a:rPr lang="en-US" dirty="0"/>
              <a:t>This is a limit of </a:t>
            </a:r>
            <a:r>
              <a:rPr lang="en-US" i="1" dirty="0"/>
              <a:t>position</a:t>
            </a:r>
            <a:r>
              <a:rPr lang="en-US" dirty="0"/>
              <a:t>. </a:t>
            </a:r>
            <a:r>
              <a:rPr lang="en-US" b="1" dirty="0"/>
              <a:t>No number of SC fleet can fully close this </a:t>
            </a:r>
            <a:r>
              <a:rPr lang="en-US" dirty="0"/>
              <a:t>without modeling or near-Earth observations to ground it.</a:t>
            </a:r>
          </a:p>
          <a:p>
            <a:pPr>
              <a:buFont typeface="Wingdings" pitchFamily="2" charset="2"/>
              <a:buChar char="Ø"/>
            </a:pPr>
            <a:endParaRPr lang="en-US" dirty="0"/>
          </a:p>
        </p:txBody>
      </p:sp>
      <p:sp>
        <p:nvSpPr>
          <p:cNvPr id="3" name="Title 2">
            <a:extLst>
              <a:ext uri="{FF2B5EF4-FFF2-40B4-BE49-F238E27FC236}">
                <a16:creationId xmlns:a16="http://schemas.microsoft.com/office/drawing/2014/main" id="{7C20A438-6FAF-2B22-39B5-D5371A3ADB4E}"/>
              </a:ext>
            </a:extLst>
          </p:cNvPr>
          <p:cNvSpPr>
            <a:spLocks noGrp="1"/>
          </p:cNvSpPr>
          <p:nvPr>
            <p:ph type="title"/>
          </p:nvPr>
        </p:nvSpPr>
        <p:spPr/>
        <p:txBody>
          <a:bodyPr/>
          <a:lstStyle/>
          <a:p>
            <a:pPr algn="ctr"/>
            <a:r>
              <a:rPr lang="en-US" dirty="0"/>
              <a:t>Things evolve from L1 to Earth, sometimes significantly</a:t>
            </a:r>
          </a:p>
        </p:txBody>
      </p:sp>
      <p:pic>
        <p:nvPicPr>
          <p:cNvPr id="10" name="Picture 9">
            <a:extLst>
              <a:ext uri="{FF2B5EF4-FFF2-40B4-BE49-F238E27FC236}">
                <a16:creationId xmlns:a16="http://schemas.microsoft.com/office/drawing/2014/main" id="{1D6A2C23-0388-8E60-316F-0F0B20DBCA37}"/>
              </a:ext>
            </a:extLst>
          </p:cNvPr>
          <p:cNvPicPr>
            <a:picLocks noChangeAspect="1"/>
          </p:cNvPicPr>
          <p:nvPr/>
        </p:nvPicPr>
        <p:blipFill>
          <a:blip r:embed="rId3"/>
          <a:stretch>
            <a:fillRect/>
          </a:stretch>
        </p:blipFill>
        <p:spPr>
          <a:xfrm>
            <a:off x="575400" y="710263"/>
            <a:ext cx="3325674" cy="3325674"/>
          </a:xfrm>
          <a:prstGeom prst="rect">
            <a:avLst/>
          </a:prstGeom>
        </p:spPr>
      </p:pic>
      <p:pic>
        <p:nvPicPr>
          <p:cNvPr id="11" name="Picture 10">
            <a:extLst>
              <a:ext uri="{FF2B5EF4-FFF2-40B4-BE49-F238E27FC236}">
                <a16:creationId xmlns:a16="http://schemas.microsoft.com/office/drawing/2014/main" id="{0C576648-8431-A94A-E90F-48F9FC75F8C3}"/>
              </a:ext>
            </a:extLst>
          </p:cNvPr>
          <p:cNvPicPr>
            <a:picLocks noChangeAspect="1"/>
          </p:cNvPicPr>
          <p:nvPr/>
        </p:nvPicPr>
        <p:blipFill>
          <a:blip r:embed="rId4"/>
          <a:stretch>
            <a:fillRect/>
          </a:stretch>
        </p:blipFill>
        <p:spPr>
          <a:xfrm>
            <a:off x="3918769" y="710263"/>
            <a:ext cx="3325674" cy="3325674"/>
          </a:xfrm>
          <a:prstGeom prst="rect">
            <a:avLst/>
          </a:prstGeom>
        </p:spPr>
      </p:pic>
      <p:grpSp>
        <p:nvGrpSpPr>
          <p:cNvPr id="12" name="Group 11">
            <a:extLst>
              <a:ext uri="{FF2B5EF4-FFF2-40B4-BE49-F238E27FC236}">
                <a16:creationId xmlns:a16="http://schemas.microsoft.com/office/drawing/2014/main" id="{FC657E4A-D605-8205-D046-408969D8C015}"/>
              </a:ext>
            </a:extLst>
          </p:cNvPr>
          <p:cNvGrpSpPr/>
          <p:nvPr/>
        </p:nvGrpSpPr>
        <p:grpSpPr>
          <a:xfrm>
            <a:off x="7948812" y="789089"/>
            <a:ext cx="3880021" cy="5666872"/>
            <a:chOff x="7948812" y="789089"/>
            <a:chExt cx="3880021" cy="5666872"/>
          </a:xfrm>
        </p:grpSpPr>
        <p:pic>
          <p:nvPicPr>
            <p:cNvPr id="9" name="Picture 8" descr="Image preview">
              <a:extLst>
                <a:ext uri="{FF2B5EF4-FFF2-40B4-BE49-F238E27FC236}">
                  <a16:creationId xmlns:a16="http://schemas.microsoft.com/office/drawing/2014/main" id="{316ABD8A-44A3-5AAB-8B8A-975A8FB729A2}"/>
                </a:ext>
              </a:extLst>
            </p:cNvPr>
            <p:cNvPicPr>
              <a:picLocks noChangeAspect="1"/>
            </p:cNvPicPr>
            <p:nvPr/>
          </p:nvPicPr>
          <p:blipFill>
            <a:blip r:embed="rId5"/>
            <a:stretch>
              <a:fillRect/>
            </a:stretch>
          </p:blipFill>
          <p:spPr>
            <a:xfrm>
              <a:off x="7948812" y="789089"/>
              <a:ext cx="3880021" cy="5666872"/>
            </a:xfrm>
            <a:prstGeom prst="rect">
              <a:avLst/>
            </a:prstGeom>
          </p:spPr>
        </p:pic>
        <p:sp>
          <p:nvSpPr>
            <p:cNvPr id="4" name="TextBox 3">
              <a:extLst>
                <a:ext uri="{FF2B5EF4-FFF2-40B4-BE49-F238E27FC236}">
                  <a16:creationId xmlns:a16="http://schemas.microsoft.com/office/drawing/2014/main" id="{B85B2893-9D0C-2F11-0DF6-C0B6D393EAAC}"/>
                </a:ext>
              </a:extLst>
            </p:cNvPr>
            <p:cNvSpPr txBox="1"/>
            <p:nvPr/>
          </p:nvSpPr>
          <p:spPr>
            <a:xfrm>
              <a:off x="8325593" y="1915731"/>
              <a:ext cx="748923" cy="369332"/>
            </a:xfrm>
            <a:prstGeom prst="rect">
              <a:avLst/>
            </a:prstGeom>
            <a:noFill/>
          </p:spPr>
          <p:txBody>
            <a:bodyPr wrap="none" rtlCol="0">
              <a:spAutoFit/>
            </a:bodyPr>
            <a:lstStyle/>
            <a:p>
              <a:r>
                <a:rPr lang="en-US" dirty="0">
                  <a:solidFill>
                    <a:srgbClr val="000000"/>
                  </a:solidFill>
                </a:rPr>
                <a:t>IMAP</a:t>
              </a:r>
            </a:p>
          </p:txBody>
        </p:sp>
        <p:sp>
          <p:nvSpPr>
            <p:cNvPr id="6" name="TextBox 5">
              <a:extLst>
                <a:ext uri="{FF2B5EF4-FFF2-40B4-BE49-F238E27FC236}">
                  <a16:creationId xmlns:a16="http://schemas.microsoft.com/office/drawing/2014/main" id="{0156A3AE-0B46-4B8E-D10C-77570C096C31}"/>
                </a:ext>
              </a:extLst>
            </p:cNvPr>
            <p:cNvSpPr txBox="1"/>
            <p:nvPr/>
          </p:nvSpPr>
          <p:spPr>
            <a:xfrm>
              <a:off x="8307898" y="2224012"/>
              <a:ext cx="1334533" cy="369332"/>
            </a:xfrm>
            <a:prstGeom prst="rect">
              <a:avLst/>
            </a:prstGeom>
            <a:noFill/>
          </p:spPr>
          <p:txBody>
            <a:bodyPr wrap="none" rtlCol="0">
              <a:spAutoFit/>
            </a:bodyPr>
            <a:lstStyle/>
            <a:p>
              <a:r>
                <a:rPr lang="en-US" dirty="0">
                  <a:solidFill>
                    <a:srgbClr val="000000"/>
                  </a:solidFill>
                </a:rPr>
                <a:t>ADITYA-L1</a:t>
              </a:r>
            </a:p>
          </p:txBody>
        </p:sp>
        <p:sp>
          <p:nvSpPr>
            <p:cNvPr id="7" name="TextBox 6">
              <a:extLst>
                <a:ext uri="{FF2B5EF4-FFF2-40B4-BE49-F238E27FC236}">
                  <a16:creationId xmlns:a16="http://schemas.microsoft.com/office/drawing/2014/main" id="{05A4CAB1-765B-0496-A64B-956D2D1CD347}"/>
                </a:ext>
              </a:extLst>
            </p:cNvPr>
            <p:cNvSpPr txBox="1"/>
            <p:nvPr/>
          </p:nvSpPr>
          <p:spPr>
            <a:xfrm>
              <a:off x="8337654" y="3581636"/>
              <a:ext cx="659155" cy="369332"/>
            </a:xfrm>
            <a:prstGeom prst="rect">
              <a:avLst/>
            </a:prstGeom>
            <a:noFill/>
          </p:spPr>
          <p:txBody>
            <a:bodyPr wrap="none" rtlCol="0">
              <a:spAutoFit/>
            </a:bodyPr>
            <a:lstStyle/>
            <a:p>
              <a:r>
                <a:rPr lang="en-US" dirty="0">
                  <a:solidFill>
                    <a:srgbClr val="000000"/>
                  </a:solidFill>
                </a:rPr>
                <a:t>ACE</a:t>
              </a:r>
            </a:p>
          </p:txBody>
        </p:sp>
        <p:sp>
          <p:nvSpPr>
            <p:cNvPr id="8" name="TextBox 7">
              <a:extLst>
                <a:ext uri="{FF2B5EF4-FFF2-40B4-BE49-F238E27FC236}">
                  <a16:creationId xmlns:a16="http://schemas.microsoft.com/office/drawing/2014/main" id="{A2AE7B32-B0A7-08AD-97B8-8C7FC6687D1C}"/>
                </a:ext>
              </a:extLst>
            </p:cNvPr>
            <p:cNvSpPr txBox="1"/>
            <p:nvPr/>
          </p:nvSpPr>
          <p:spPr>
            <a:xfrm>
              <a:off x="8338418" y="4939260"/>
              <a:ext cx="723275" cy="369332"/>
            </a:xfrm>
            <a:prstGeom prst="rect">
              <a:avLst/>
            </a:prstGeom>
            <a:noFill/>
          </p:spPr>
          <p:txBody>
            <a:bodyPr wrap="none" rtlCol="0">
              <a:spAutoFit/>
            </a:bodyPr>
            <a:lstStyle/>
            <a:p>
              <a:r>
                <a:rPr lang="en-US" dirty="0">
                  <a:solidFill>
                    <a:srgbClr val="000000"/>
                  </a:solidFill>
                </a:rPr>
                <a:t>MMS</a:t>
              </a:r>
            </a:p>
          </p:txBody>
        </p:sp>
      </p:grpSp>
      <p:sp>
        <p:nvSpPr>
          <p:cNvPr id="5" name="TextBox 4">
            <a:extLst>
              <a:ext uri="{FF2B5EF4-FFF2-40B4-BE49-F238E27FC236}">
                <a16:creationId xmlns:a16="http://schemas.microsoft.com/office/drawing/2014/main" id="{8C4DB46E-E18C-E7C3-7C59-CDF7F02D8EE6}"/>
              </a:ext>
            </a:extLst>
          </p:cNvPr>
          <p:cNvSpPr txBox="1"/>
          <p:nvPr/>
        </p:nvSpPr>
        <p:spPr>
          <a:xfrm>
            <a:off x="3329586" y="5963770"/>
            <a:ext cx="6097604"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FF0000"/>
                </a:solidFill>
                <a:effectLst/>
                <a:uFillTx/>
                <a:latin typeface="Arial"/>
                <a:ea typeface="Arial"/>
                <a:cs typeface="Arial"/>
                <a:sym typeface="Arial"/>
              </a:rPr>
              <a:t>PRELIMINARY IMAP DATA</a:t>
            </a:r>
          </a:p>
          <a:p>
            <a:pPr algn="ctr" hangingPunct="0"/>
            <a:r>
              <a:rPr lang="en-US" dirty="0">
                <a:solidFill>
                  <a:srgbClr val="FF0000"/>
                </a:solidFill>
                <a:ea typeface="Arial"/>
                <a:cs typeface="Arial"/>
                <a:sym typeface="Arial"/>
              </a:rPr>
              <a:t>PRE REALEASE - UNVALIDATED</a:t>
            </a:r>
            <a:endParaRPr kumimoji="0" lang="en-US" sz="1800" b="0" i="0" u="none" strike="noStrike" cap="none" spc="0" normalizeH="0" baseline="0" dirty="0">
              <a:ln>
                <a:noFill/>
              </a:ln>
              <a:solidFill>
                <a:srgbClr val="FF0000"/>
              </a:solidFill>
              <a:effectLst/>
              <a:uFillTx/>
              <a:latin typeface="Arial"/>
              <a:ea typeface="Arial"/>
              <a:cs typeface="Arial"/>
              <a:sym typeface="Arial"/>
            </a:endParaRPr>
          </a:p>
        </p:txBody>
      </p:sp>
    </p:spTree>
    <p:extLst>
      <p:ext uri="{BB962C8B-B14F-4D97-AF65-F5344CB8AC3E}">
        <p14:creationId xmlns:p14="http://schemas.microsoft.com/office/powerpoint/2010/main" val="3969640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C5F70E2-F4F3-D095-26D1-5454E446F188}"/>
              </a:ext>
            </a:extLst>
          </p:cNvPr>
          <p:cNvSpPr txBox="1"/>
          <p:nvPr/>
        </p:nvSpPr>
        <p:spPr>
          <a:xfrm>
            <a:off x="3011838" y="4894183"/>
            <a:ext cx="6168324" cy="1200329"/>
          </a:xfrm>
          <a:custGeom>
            <a:avLst/>
            <a:gdLst>
              <a:gd name="csX0" fmla="*/ 0 w 6168324"/>
              <a:gd name="csY0" fmla="*/ 0 h 646331"/>
              <a:gd name="csX1" fmla="*/ 747053 w 6168324"/>
              <a:gd name="csY1" fmla="*/ 0 h 646331"/>
              <a:gd name="csX2" fmla="*/ 1370739 w 6168324"/>
              <a:gd name="csY2" fmla="*/ 0 h 646331"/>
              <a:gd name="csX3" fmla="*/ 1932742 w 6168324"/>
              <a:gd name="csY3" fmla="*/ 0 h 646331"/>
              <a:gd name="csX4" fmla="*/ 2679794 w 6168324"/>
              <a:gd name="csY4" fmla="*/ 0 h 646331"/>
              <a:gd name="csX5" fmla="*/ 3180114 w 6168324"/>
              <a:gd name="csY5" fmla="*/ 0 h 646331"/>
              <a:gd name="csX6" fmla="*/ 3927166 w 6168324"/>
              <a:gd name="csY6" fmla="*/ 0 h 646331"/>
              <a:gd name="csX7" fmla="*/ 4489169 w 6168324"/>
              <a:gd name="csY7" fmla="*/ 0 h 646331"/>
              <a:gd name="csX8" fmla="*/ 5236222 w 6168324"/>
              <a:gd name="csY8" fmla="*/ 0 h 646331"/>
              <a:gd name="csX9" fmla="*/ 6168324 w 6168324"/>
              <a:gd name="csY9" fmla="*/ 0 h 646331"/>
              <a:gd name="csX10" fmla="*/ 6168324 w 6168324"/>
              <a:gd name="csY10" fmla="*/ 646331 h 646331"/>
              <a:gd name="csX11" fmla="*/ 5668004 w 6168324"/>
              <a:gd name="csY11" fmla="*/ 646331 h 646331"/>
              <a:gd name="csX12" fmla="*/ 5044318 w 6168324"/>
              <a:gd name="csY12" fmla="*/ 646331 h 646331"/>
              <a:gd name="csX13" fmla="*/ 4420632 w 6168324"/>
              <a:gd name="csY13" fmla="*/ 646331 h 646331"/>
              <a:gd name="csX14" fmla="*/ 3611896 w 6168324"/>
              <a:gd name="csY14" fmla="*/ 646331 h 646331"/>
              <a:gd name="csX15" fmla="*/ 2926527 w 6168324"/>
              <a:gd name="csY15" fmla="*/ 646331 h 646331"/>
              <a:gd name="csX16" fmla="*/ 2426207 w 6168324"/>
              <a:gd name="csY16" fmla="*/ 646331 h 646331"/>
              <a:gd name="csX17" fmla="*/ 1864205 w 6168324"/>
              <a:gd name="csY17" fmla="*/ 646331 h 646331"/>
              <a:gd name="csX18" fmla="*/ 1363885 w 6168324"/>
              <a:gd name="csY18" fmla="*/ 646331 h 646331"/>
              <a:gd name="csX19" fmla="*/ 0 w 6168324"/>
              <a:gd name="csY19" fmla="*/ 646331 h 646331"/>
              <a:gd name="csX20" fmla="*/ 0 w 6168324"/>
              <a:gd name="csY20"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168324" h="646331" extrusionOk="0">
                <a:moveTo>
                  <a:pt x="0" y="0"/>
                </a:moveTo>
                <a:cubicBezTo>
                  <a:pt x="194632" y="-15922"/>
                  <a:pt x="555946" y="12719"/>
                  <a:pt x="747053" y="0"/>
                </a:cubicBezTo>
                <a:cubicBezTo>
                  <a:pt x="938160" y="-12719"/>
                  <a:pt x="1109015" y="-19467"/>
                  <a:pt x="1370739" y="0"/>
                </a:cubicBezTo>
                <a:cubicBezTo>
                  <a:pt x="1632463" y="19467"/>
                  <a:pt x="1780372" y="24868"/>
                  <a:pt x="1932742" y="0"/>
                </a:cubicBezTo>
                <a:cubicBezTo>
                  <a:pt x="2085112" y="-24868"/>
                  <a:pt x="2405628" y="27931"/>
                  <a:pt x="2679794" y="0"/>
                </a:cubicBezTo>
                <a:cubicBezTo>
                  <a:pt x="2953960" y="-27931"/>
                  <a:pt x="2939522" y="3484"/>
                  <a:pt x="3180114" y="0"/>
                </a:cubicBezTo>
                <a:cubicBezTo>
                  <a:pt x="3420706" y="-3484"/>
                  <a:pt x="3696004" y="30890"/>
                  <a:pt x="3927166" y="0"/>
                </a:cubicBezTo>
                <a:cubicBezTo>
                  <a:pt x="4158328" y="-30890"/>
                  <a:pt x="4210341" y="-10283"/>
                  <a:pt x="4489169" y="0"/>
                </a:cubicBezTo>
                <a:cubicBezTo>
                  <a:pt x="4767997" y="10283"/>
                  <a:pt x="4928993" y="32679"/>
                  <a:pt x="5236222" y="0"/>
                </a:cubicBezTo>
                <a:cubicBezTo>
                  <a:pt x="5543451" y="-32679"/>
                  <a:pt x="5850193" y="-36100"/>
                  <a:pt x="6168324" y="0"/>
                </a:cubicBezTo>
                <a:cubicBezTo>
                  <a:pt x="6172478" y="177816"/>
                  <a:pt x="6156014" y="484556"/>
                  <a:pt x="6168324" y="646331"/>
                </a:cubicBezTo>
                <a:cubicBezTo>
                  <a:pt x="6043364" y="622837"/>
                  <a:pt x="5834253" y="630567"/>
                  <a:pt x="5668004" y="646331"/>
                </a:cubicBezTo>
                <a:cubicBezTo>
                  <a:pt x="5501755" y="662095"/>
                  <a:pt x="5224937" y="672483"/>
                  <a:pt x="5044318" y="646331"/>
                </a:cubicBezTo>
                <a:cubicBezTo>
                  <a:pt x="4863699" y="620179"/>
                  <a:pt x="4605879" y="624224"/>
                  <a:pt x="4420632" y="646331"/>
                </a:cubicBezTo>
                <a:cubicBezTo>
                  <a:pt x="4235385" y="668438"/>
                  <a:pt x="3893046" y="661412"/>
                  <a:pt x="3611896" y="646331"/>
                </a:cubicBezTo>
                <a:cubicBezTo>
                  <a:pt x="3330746" y="631250"/>
                  <a:pt x="3109329" y="637003"/>
                  <a:pt x="2926527" y="646331"/>
                </a:cubicBezTo>
                <a:cubicBezTo>
                  <a:pt x="2743725" y="655659"/>
                  <a:pt x="2634946" y="660623"/>
                  <a:pt x="2426207" y="646331"/>
                </a:cubicBezTo>
                <a:cubicBezTo>
                  <a:pt x="2217468" y="632039"/>
                  <a:pt x="2030224" y="641317"/>
                  <a:pt x="1864205" y="646331"/>
                </a:cubicBezTo>
                <a:cubicBezTo>
                  <a:pt x="1698186" y="651345"/>
                  <a:pt x="1469187" y="647121"/>
                  <a:pt x="1363885" y="646331"/>
                </a:cubicBezTo>
                <a:cubicBezTo>
                  <a:pt x="1258583" y="645541"/>
                  <a:pt x="538709" y="589398"/>
                  <a:pt x="0" y="646331"/>
                </a:cubicBezTo>
                <a:cubicBezTo>
                  <a:pt x="-11330" y="335222"/>
                  <a:pt x="-3527" y="311960"/>
                  <a:pt x="0" y="0"/>
                </a:cubicBezTo>
                <a:close/>
              </a:path>
            </a:pathLst>
          </a:custGeom>
          <a:noFill/>
          <a:ln w="28575">
            <a:solidFill>
              <a:srgbClr val="FF3B3B"/>
            </a:solidFill>
            <a:extLst>
              <a:ext uri="{C807C97D-BFC1-408E-A445-0C87EB9F89A2}">
                <ask:lineSketchStyleProps xmlns:ask="http://schemas.microsoft.com/office/drawing/2018/sketchyshapes" sd="1857894222">
                  <a:custGeom>
                    <a:avLst/>
                    <a:gdLst>
                      <a:gd name="csX0" fmla="*/ 0 w 6168324"/>
                      <a:gd name="csY0" fmla="*/ 0 h 1200329"/>
                      <a:gd name="csX1" fmla="*/ 747053 w 6168324"/>
                      <a:gd name="csY1" fmla="*/ 0 h 1200329"/>
                      <a:gd name="csX2" fmla="*/ 1370739 w 6168324"/>
                      <a:gd name="csY2" fmla="*/ 0 h 1200329"/>
                      <a:gd name="csX3" fmla="*/ 1932742 w 6168324"/>
                      <a:gd name="csY3" fmla="*/ 0 h 1200329"/>
                      <a:gd name="csX4" fmla="*/ 2679794 w 6168324"/>
                      <a:gd name="csY4" fmla="*/ 0 h 1200329"/>
                      <a:gd name="csX5" fmla="*/ 3180114 w 6168324"/>
                      <a:gd name="csY5" fmla="*/ 0 h 1200329"/>
                      <a:gd name="csX6" fmla="*/ 3927166 w 6168324"/>
                      <a:gd name="csY6" fmla="*/ 0 h 1200329"/>
                      <a:gd name="csX7" fmla="*/ 4489169 w 6168324"/>
                      <a:gd name="csY7" fmla="*/ 0 h 1200329"/>
                      <a:gd name="csX8" fmla="*/ 5236222 w 6168324"/>
                      <a:gd name="csY8" fmla="*/ 0 h 1200329"/>
                      <a:gd name="csX9" fmla="*/ 6168324 w 6168324"/>
                      <a:gd name="csY9" fmla="*/ 0 h 1200329"/>
                      <a:gd name="csX10" fmla="*/ 6168324 w 6168324"/>
                      <a:gd name="csY10" fmla="*/ 1200329 h 1200329"/>
                      <a:gd name="csX11" fmla="*/ 5668004 w 6168324"/>
                      <a:gd name="csY11" fmla="*/ 1200329 h 1200329"/>
                      <a:gd name="csX12" fmla="*/ 5044318 w 6168324"/>
                      <a:gd name="csY12" fmla="*/ 1200329 h 1200329"/>
                      <a:gd name="csX13" fmla="*/ 4420632 w 6168324"/>
                      <a:gd name="csY13" fmla="*/ 1200329 h 1200329"/>
                      <a:gd name="csX14" fmla="*/ 3611896 w 6168324"/>
                      <a:gd name="csY14" fmla="*/ 1200329 h 1200329"/>
                      <a:gd name="csX15" fmla="*/ 2926527 w 6168324"/>
                      <a:gd name="csY15" fmla="*/ 1200329 h 1200329"/>
                      <a:gd name="csX16" fmla="*/ 2426207 w 6168324"/>
                      <a:gd name="csY16" fmla="*/ 1200329 h 1200329"/>
                      <a:gd name="csX17" fmla="*/ 1864205 w 6168324"/>
                      <a:gd name="csY17" fmla="*/ 1200329 h 1200329"/>
                      <a:gd name="csX18" fmla="*/ 1363885 w 6168324"/>
                      <a:gd name="csY18" fmla="*/ 1200329 h 1200329"/>
                      <a:gd name="csX19" fmla="*/ 0 w 6168324"/>
                      <a:gd name="csY19" fmla="*/ 1200329 h 1200329"/>
                      <a:gd name="csX20" fmla="*/ 0 w 6168324"/>
                      <a:gd name="csY20" fmla="*/ 0 h 1200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168324" h="1200329" extrusionOk="0">
                        <a:moveTo>
                          <a:pt x="0" y="0"/>
                        </a:moveTo>
                        <a:cubicBezTo>
                          <a:pt x="196819" y="-17355"/>
                          <a:pt x="519594" y="41953"/>
                          <a:pt x="747053" y="0"/>
                        </a:cubicBezTo>
                        <a:cubicBezTo>
                          <a:pt x="959339" y="-22922"/>
                          <a:pt x="1094851" y="-40719"/>
                          <a:pt x="1370739" y="0"/>
                        </a:cubicBezTo>
                        <a:cubicBezTo>
                          <a:pt x="1606661" y="51934"/>
                          <a:pt x="1785670" y="31038"/>
                          <a:pt x="1932742" y="0"/>
                        </a:cubicBezTo>
                        <a:cubicBezTo>
                          <a:pt x="2119339" y="-40481"/>
                          <a:pt x="2398149" y="-3411"/>
                          <a:pt x="2679794" y="0"/>
                        </a:cubicBezTo>
                        <a:cubicBezTo>
                          <a:pt x="2944617" y="-51977"/>
                          <a:pt x="2932861" y="-2886"/>
                          <a:pt x="3180114" y="0"/>
                        </a:cubicBezTo>
                        <a:cubicBezTo>
                          <a:pt x="3393677" y="30595"/>
                          <a:pt x="3699581" y="75194"/>
                          <a:pt x="3927166" y="0"/>
                        </a:cubicBezTo>
                        <a:cubicBezTo>
                          <a:pt x="4154113" y="-54796"/>
                          <a:pt x="4208051" y="-23292"/>
                          <a:pt x="4489169" y="0"/>
                        </a:cubicBezTo>
                        <a:cubicBezTo>
                          <a:pt x="4786112" y="-11972"/>
                          <a:pt x="4953120" y="92460"/>
                          <a:pt x="5236222" y="0"/>
                        </a:cubicBezTo>
                        <a:cubicBezTo>
                          <a:pt x="5502207" y="-29964"/>
                          <a:pt x="5897955" y="-49765"/>
                          <a:pt x="6168324" y="0"/>
                        </a:cubicBezTo>
                        <a:cubicBezTo>
                          <a:pt x="6195736" y="337548"/>
                          <a:pt x="6129448" y="969529"/>
                          <a:pt x="6168324" y="1200329"/>
                        </a:cubicBezTo>
                        <a:cubicBezTo>
                          <a:pt x="6012660" y="1162484"/>
                          <a:pt x="5833808" y="1195743"/>
                          <a:pt x="5668004" y="1200329"/>
                        </a:cubicBezTo>
                        <a:cubicBezTo>
                          <a:pt x="5477794" y="1244732"/>
                          <a:pt x="5216284" y="1264580"/>
                          <a:pt x="5044318" y="1200329"/>
                        </a:cubicBezTo>
                        <a:cubicBezTo>
                          <a:pt x="4884992" y="1176261"/>
                          <a:pt x="4637176" y="1145007"/>
                          <a:pt x="4420632" y="1200329"/>
                        </a:cubicBezTo>
                        <a:cubicBezTo>
                          <a:pt x="4189966" y="1243681"/>
                          <a:pt x="3895965" y="1292387"/>
                          <a:pt x="3611896" y="1200329"/>
                        </a:cubicBezTo>
                        <a:cubicBezTo>
                          <a:pt x="3345990" y="1194903"/>
                          <a:pt x="3107532" y="1161267"/>
                          <a:pt x="2926527" y="1200329"/>
                        </a:cubicBezTo>
                        <a:cubicBezTo>
                          <a:pt x="2760402" y="1227585"/>
                          <a:pt x="2629154" y="1220676"/>
                          <a:pt x="2426207" y="1200329"/>
                        </a:cubicBezTo>
                        <a:cubicBezTo>
                          <a:pt x="2187107" y="1151205"/>
                          <a:pt x="2064478" y="1197893"/>
                          <a:pt x="1864205" y="1200329"/>
                        </a:cubicBezTo>
                        <a:cubicBezTo>
                          <a:pt x="1711001" y="1187800"/>
                          <a:pt x="1463254" y="1201460"/>
                          <a:pt x="1363885" y="1200329"/>
                        </a:cubicBezTo>
                        <a:cubicBezTo>
                          <a:pt x="1264007" y="1223204"/>
                          <a:pt x="532082" y="1138738"/>
                          <a:pt x="0" y="1200329"/>
                        </a:cubicBezTo>
                        <a:cubicBezTo>
                          <a:pt x="-9674" y="618872"/>
                          <a:pt x="-8478" y="584031"/>
                          <a:pt x="0" y="0"/>
                        </a:cubicBezTo>
                        <a:close/>
                      </a:path>
                    </a:pathLst>
                  </a:custGeom>
                  <ask:type>
                    <ask:lineSketchFreehand/>
                  </ask:type>
                </ask:lineSketchStyleProps>
              </a:ext>
            </a:extLst>
          </a:ln>
        </p:spPr>
        <p:txBody>
          <a:bodyPr wrap="square">
            <a:spAutoFit/>
          </a:bodyPr>
          <a:lstStyle/>
          <a:p>
            <a:pPr algn="ctr" hangingPunct="0">
              <a:spcBef>
                <a:spcPts val="0"/>
              </a:spcBef>
            </a:pPr>
            <a:r>
              <a:rPr lang="en-US" dirty="0">
                <a:solidFill>
                  <a:srgbClr val="000000"/>
                </a:solidFill>
              </a:rPr>
              <a:t>(2)</a:t>
            </a:r>
          </a:p>
          <a:p>
            <a:pPr algn="ctr" hangingPunct="0">
              <a:spcBef>
                <a:spcPts val="0"/>
              </a:spcBef>
            </a:pPr>
            <a:r>
              <a:rPr lang="en-US" dirty="0">
                <a:solidFill>
                  <a:srgbClr val="000000"/>
                </a:solidFill>
              </a:rPr>
              <a:t>If we take one IP shock, can we find its orientation from one spacecraft? What about the whole fleet? What can this tell us about the shock?</a:t>
            </a:r>
          </a:p>
        </p:txBody>
      </p:sp>
      <p:sp>
        <p:nvSpPr>
          <p:cNvPr id="5" name="Title 1">
            <a:extLst>
              <a:ext uri="{FF2B5EF4-FFF2-40B4-BE49-F238E27FC236}">
                <a16:creationId xmlns:a16="http://schemas.microsoft.com/office/drawing/2014/main" id="{5DB7C3CA-B07A-2345-A092-A59731083F6A}"/>
              </a:ext>
            </a:extLst>
          </p:cNvPr>
          <p:cNvSpPr>
            <a:spLocks noGrp="1"/>
          </p:cNvSpPr>
          <p:nvPr>
            <p:ph type="title"/>
          </p:nvPr>
        </p:nvSpPr>
        <p:spPr>
          <a:xfrm>
            <a:off x="838200" y="3104944"/>
            <a:ext cx="10515600" cy="648112"/>
          </a:xfrm>
        </p:spPr>
        <p:txBody>
          <a:bodyPr/>
          <a:lstStyle/>
          <a:p>
            <a:pPr algn="ctr"/>
            <a:r>
              <a:rPr lang="en-US" dirty="0"/>
              <a:t>IP Shocks Geometry and Orientation</a:t>
            </a:r>
          </a:p>
        </p:txBody>
      </p:sp>
    </p:spTree>
    <p:extLst>
      <p:ext uri="{BB962C8B-B14F-4D97-AF65-F5344CB8AC3E}">
        <p14:creationId xmlns:p14="http://schemas.microsoft.com/office/powerpoint/2010/main" val="1130797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73A47-9A1B-4DB0-ED77-67A0F5F8CE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164C0C-3D6A-BFF0-88E2-A6FBC4D81541}"/>
              </a:ext>
            </a:extLst>
          </p:cNvPr>
          <p:cNvSpPr>
            <a:spLocks noGrp="1"/>
          </p:cNvSpPr>
          <p:nvPr>
            <p:ph type="title"/>
          </p:nvPr>
        </p:nvSpPr>
        <p:spPr>
          <a:xfrm>
            <a:off x="838200" y="101098"/>
            <a:ext cx="10515600" cy="648112"/>
          </a:xfrm>
        </p:spPr>
        <p:txBody>
          <a:bodyPr/>
          <a:lstStyle/>
          <a:p>
            <a:pPr algn="ctr"/>
            <a:r>
              <a:rPr lang="en-US" dirty="0"/>
              <a:t>Collisionless Shocks Geometry</a:t>
            </a:r>
          </a:p>
        </p:txBody>
      </p:sp>
      <p:sp>
        <p:nvSpPr>
          <p:cNvPr id="3" name="TextBox 2">
            <a:extLst>
              <a:ext uri="{FF2B5EF4-FFF2-40B4-BE49-F238E27FC236}">
                <a16:creationId xmlns:a16="http://schemas.microsoft.com/office/drawing/2014/main" id="{6726E5C0-7763-9C85-5063-D6FBE35913C4}"/>
              </a:ext>
            </a:extLst>
          </p:cNvPr>
          <p:cNvSpPr txBox="1"/>
          <p:nvPr/>
        </p:nvSpPr>
        <p:spPr>
          <a:xfrm>
            <a:off x="2642971" y="4863186"/>
            <a:ext cx="184731" cy="1569660"/>
          </a:xfrm>
          <a:prstGeom prst="rect">
            <a:avLst/>
          </a:prstGeom>
          <a:noFill/>
        </p:spPr>
        <p:txBody>
          <a:bodyPr wrap="none" rtlCol="0">
            <a:spAutoFit/>
          </a:bodyPr>
          <a:lstStyle/>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p:txBody>
      </p:sp>
      <p:pic>
        <p:nvPicPr>
          <p:cNvPr id="5" name="Picture 4">
            <a:extLst>
              <a:ext uri="{FF2B5EF4-FFF2-40B4-BE49-F238E27FC236}">
                <a16:creationId xmlns:a16="http://schemas.microsoft.com/office/drawing/2014/main" id="{EA6378C5-7779-8888-4677-F63FFCB6B39E}"/>
              </a:ext>
            </a:extLst>
          </p:cNvPr>
          <p:cNvPicPr>
            <a:picLocks noChangeAspect="1"/>
          </p:cNvPicPr>
          <p:nvPr/>
        </p:nvPicPr>
        <p:blipFill>
          <a:blip r:embed="rId3"/>
          <a:srcRect l="3905" t="55227" r="10281" b="3340"/>
          <a:stretch>
            <a:fillRect/>
          </a:stretch>
        </p:blipFill>
        <p:spPr>
          <a:xfrm>
            <a:off x="7734630" y="4069011"/>
            <a:ext cx="4218315" cy="2224354"/>
          </a:xfrm>
          <a:prstGeom prst="rect">
            <a:avLst/>
          </a:prstGeom>
        </p:spPr>
      </p:pic>
      <p:sp>
        <p:nvSpPr>
          <p:cNvPr id="7" name="TextBox 6">
            <a:extLst>
              <a:ext uri="{FF2B5EF4-FFF2-40B4-BE49-F238E27FC236}">
                <a16:creationId xmlns:a16="http://schemas.microsoft.com/office/drawing/2014/main" id="{4010B04A-14C5-F27B-D98B-33EC7460625F}"/>
              </a:ext>
            </a:extLst>
          </p:cNvPr>
          <p:cNvSpPr txBox="1"/>
          <p:nvPr/>
        </p:nvSpPr>
        <p:spPr>
          <a:xfrm>
            <a:off x="9464843" y="1024077"/>
            <a:ext cx="2727157" cy="276999"/>
          </a:xfrm>
          <a:prstGeom prst="rect">
            <a:avLst/>
          </a:prstGeom>
          <a:noFill/>
        </p:spPr>
        <p:txBody>
          <a:bodyPr wrap="none" rtlCol="0">
            <a:spAutoFit/>
          </a:bodyPr>
          <a:lstStyle/>
          <a:p>
            <a:r>
              <a:rPr lang="en-US" sz="1200" dirty="0">
                <a:solidFill>
                  <a:srgbClr val="000000"/>
                </a:solidFill>
              </a:rPr>
              <a:t>Taken from Balogh &amp; </a:t>
            </a:r>
            <a:r>
              <a:rPr lang="en-US" sz="1200" dirty="0" err="1">
                <a:solidFill>
                  <a:srgbClr val="000000"/>
                </a:solidFill>
              </a:rPr>
              <a:t>Treumann</a:t>
            </a:r>
            <a:r>
              <a:rPr lang="en-US" sz="1200" dirty="0">
                <a:solidFill>
                  <a:srgbClr val="000000"/>
                </a:solidFill>
              </a:rPr>
              <a:t> 2013</a:t>
            </a:r>
          </a:p>
        </p:txBody>
      </p:sp>
      <p:sp>
        <p:nvSpPr>
          <p:cNvPr id="9" name="TextBox 8">
            <a:extLst>
              <a:ext uri="{FF2B5EF4-FFF2-40B4-BE49-F238E27FC236}">
                <a16:creationId xmlns:a16="http://schemas.microsoft.com/office/drawing/2014/main" id="{3972853E-ECF0-05B3-CD19-86C452C86F5B}"/>
              </a:ext>
            </a:extLst>
          </p:cNvPr>
          <p:cNvSpPr txBox="1"/>
          <p:nvPr/>
        </p:nvSpPr>
        <p:spPr>
          <a:xfrm>
            <a:off x="861585" y="1071484"/>
            <a:ext cx="6266986" cy="923330"/>
          </a:xfrm>
          <a:prstGeom prst="rect">
            <a:avLst/>
          </a:prstGeom>
          <a:noFill/>
        </p:spPr>
        <p:txBody>
          <a:bodyPr wrap="square" rtlCol="0">
            <a:spAutoFit/>
          </a:bodyPr>
          <a:lstStyle/>
          <a:p>
            <a:pPr algn="ctr"/>
            <a:r>
              <a:rPr lang="en-US" dirty="0">
                <a:solidFill>
                  <a:srgbClr val="000000"/>
                </a:solidFill>
              </a:rPr>
              <a:t>Typically, we care about many things:  </a:t>
            </a:r>
          </a:p>
          <a:p>
            <a:pPr algn="ctr"/>
            <a:r>
              <a:rPr lang="en-US" dirty="0">
                <a:solidFill>
                  <a:srgbClr val="FF3B3B"/>
                </a:solidFill>
              </a:rPr>
              <a:t>Ma</a:t>
            </a:r>
            <a:r>
              <a:rPr lang="en-US" dirty="0">
                <a:solidFill>
                  <a:srgbClr val="000000"/>
                </a:solidFill>
              </a:rPr>
              <a:t>, </a:t>
            </a:r>
            <a:r>
              <a:rPr lang="el-GR" dirty="0">
                <a:solidFill>
                  <a:srgbClr val="0005FF"/>
                </a:solidFill>
              </a:rPr>
              <a:t>θ</a:t>
            </a:r>
            <a:r>
              <a:rPr lang="en-US" dirty="0">
                <a:solidFill>
                  <a:srgbClr val="0005FF"/>
                </a:solidFill>
              </a:rPr>
              <a:t>Bn</a:t>
            </a:r>
            <a:r>
              <a:rPr lang="en-US" dirty="0">
                <a:solidFill>
                  <a:srgbClr val="000000"/>
                </a:solidFill>
              </a:rPr>
              <a:t>, </a:t>
            </a:r>
            <a:r>
              <a:rPr lang="en-US" dirty="0">
                <a:solidFill>
                  <a:srgbClr val="00B050"/>
                </a:solidFill>
              </a:rPr>
              <a:t>Shock</a:t>
            </a:r>
            <a:r>
              <a:rPr lang="en-US" dirty="0">
                <a:solidFill>
                  <a:srgbClr val="000000"/>
                </a:solidFill>
              </a:rPr>
              <a:t>, beta, etc. etc. </a:t>
            </a:r>
          </a:p>
          <a:p>
            <a:pPr algn="ctr"/>
            <a:r>
              <a:rPr lang="en-US" dirty="0">
                <a:solidFill>
                  <a:srgbClr val="000000"/>
                </a:solidFill>
              </a:rPr>
              <a:t>Let’s focus just on, </a:t>
            </a:r>
            <a:r>
              <a:rPr lang="el-GR" dirty="0">
                <a:solidFill>
                  <a:srgbClr val="000000"/>
                </a:solidFill>
              </a:rPr>
              <a:t>θ</a:t>
            </a:r>
            <a:r>
              <a:rPr lang="en-US" dirty="0">
                <a:solidFill>
                  <a:srgbClr val="000000"/>
                </a:solidFill>
              </a:rPr>
              <a:t>Bn</a:t>
            </a:r>
          </a:p>
        </p:txBody>
      </p:sp>
      <p:sp>
        <p:nvSpPr>
          <p:cNvPr id="11" name="TextBox 10">
            <a:extLst>
              <a:ext uri="{FF2B5EF4-FFF2-40B4-BE49-F238E27FC236}">
                <a16:creationId xmlns:a16="http://schemas.microsoft.com/office/drawing/2014/main" id="{84206DDB-88BB-5D01-5F74-B5D3E778E0EA}"/>
              </a:ext>
            </a:extLst>
          </p:cNvPr>
          <p:cNvSpPr txBox="1"/>
          <p:nvPr/>
        </p:nvSpPr>
        <p:spPr>
          <a:xfrm>
            <a:off x="397239" y="5446008"/>
            <a:ext cx="7114192" cy="369332"/>
          </a:xfrm>
          <a:prstGeom prst="rect">
            <a:avLst/>
          </a:prstGeom>
          <a:noFill/>
        </p:spPr>
        <p:txBody>
          <a:bodyPr wrap="none" rtlCol="0">
            <a:spAutoFit/>
          </a:bodyPr>
          <a:lstStyle/>
          <a:p>
            <a:r>
              <a:rPr lang="en-US" dirty="0">
                <a:solidFill>
                  <a:srgbClr val="000000"/>
                </a:solidFill>
              </a:rPr>
              <a:t>Why we care? Totally different regimes, processes, and phenomena!</a:t>
            </a:r>
          </a:p>
        </p:txBody>
      </p:sp>
      <p:pic>
        <p:nvPicPr>
          <p:cNvPr id="15" name="Picture 14">
            <a:extLst>
              <a:ext uri="{FF2B5EF4-FFF2-40B4-BE49-F238E27FC236}">
                <a16:creationId xmlns:a16="http://schemas.microsoft.com/office/drawing/2014/main" id="{CDD6153E-4330-0811-8884-56712E6220CB}"/>
              </a:ext>
            </a:extLst>
          </p:cNvPr>
          <p:cNvPicPr>
            <a:picLocks noChangeAspect="1"/>
          </p:cNvPicPr>
          <p:nvPr/>
        </p:nvPicPr>
        <p:blipFill>
          <a:blip r:embed="rId4"/>
          <a:stretch>
            <a:fillRect/>
          </a:stretch>
        </p:blipFill>
        <p:spPr>
          <a:xfrm>
            <a:off x="0" y="2180042"/>
            <a:ext cx="4094060" cy="3336659"/>
          </a:xfrm>
          <a:prstGeom prst="rect">
            <a:avLst/>
          </a:prstGeom>
        </p:spPr>
      </p:pic>
      <p:pic>
        <p:nvPicPr>
          <p:cNvPr id="17" name="Picture 16">
            <a:extLst>
              <a:ext uri="{FF2B5EF4-FFF2-40B4-BE49-F238E27FC236}">
                <a16:creationId xmlns:a16="http://schemas.microsoft.com/office/drawing/2014/main" id="{4001E407-D5EC-3046-5612-CAA8D12E2821}"/>
              </a:ext>
            </a:extLst>
          </p:cNvPr>
          <p:cNvPicPr>
            <a:picLocks noChangeAspect="1"/>
          </p:cNvPicPr>
          <p:nvPr/>
        </p:nvPicPr>
        <p:blipFill>
          <a:blip r:embed="rId5"/>
          <a:stretch>
            <a:fillRect/>
          </a:stretch>
        </p:blipFill>
        <p:spPr>
          <a:xfrm>
            <a:off x="3797730" y="2075535"/>
            <a:ext cx="4094060" cy="3459481"/>
          </a:xfrm>
          <a:prstGeom prst="rect">
            <a:avLst/>
          </a:prstGeom>
        </p:spPr>
      </p:pic>
      <p:pic>
        <p:nvPicPr>
          <p:cNvPr id="6" name="Picture 5">
            <a:extLst>
              <a:ext uri="{FF2B5EF4-FFF2-40B4-BE49-F238E27FC236}">
                <a16:creationId xmlns:a16="http://schemas.microsoft.com/office/drawing/2014/main" id="{5DAF3E03-78F1-C7A0-C8F3-D101AB2E0BEA}"/>
              </a:ext>
            </a:extLst>
          </p:cNvPr>
          <p:cNvPicPr>
            <a:picLocks noChangeAspect="1"/>
          </p:cNvPicPr>
          <p:nvPr/>
        </p:nvPicPr>
        <p:blipFill>
          <a:blip r:embed="rId6"/>
          <a:srcRect l="8498" t="56958" r="8218" b="3303"/>
          <a:stretch>
            <a:fillRect/>
          </a:stretch>
        </p:blipFill>
        <p:spPr>
          <a:xfrm>
            <a:off x="7796757" y="1395942"/>
            <a:ext cx="4094060" cy="2133419"/>
          </a:xfrm>
          <a:prstGeom prst="rect">
            <a:avLst/>
          </a:prstGeom>
        </p:spPr>
      </p:pic>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621D0D1-4A1F-BA9A-1B3D-5FB22EDAD643}"/>
                  </a:ext>
                </a:extLst>
              </p:cNvPr>
              <p:cNvSpPr txBox="1"/>
              <p:nvPr/>
            </p:nvSpPr>
            <p:spPr>
              <a:xfrm>
                <a:off x="8797699" y="3539570"/>
                <a:ext cx="209217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b="0" i="1" smtClean="0">
                          <a:solidFill>
                            <a:srgbClr val="000000"/>
                          </a:solidFill>
                          <a:latin typeface="Cambria Math" panose="02040503050406030204" pitchFamily="18" charset="0"/>
                        </a:rPr>
                        <m:t>Qperp</m:t>
                      </m:r>
                      <m:r>
                        <a:rPr lang="en-US" b="0" i="1" smtClean="0">
                          <a:solidFill>
                            <a:srgbClr val="000000"/>
                          </a:solidFill>
                          <a:latin typeface="Cambria Math" panose="02040503050406030204" pitchFamily="18" charset="0"/>
                        </a:rPr>
                        <m:t>: </m:t>
                      </m:r>
                      <m:sSub>
                        <m:sSubPr>
                          <m:ctrlPr>
                            <a:rPr lang="en-US" i="1">
                              <a:solidFill>
                                <a:srgbClr val="000000"/>
                              </a:solidFill>
                              <a:latin typeface="Cambria Math" panose="02040503050406030204" pitchFamily="18" charset="0"/>
                            </a:rPr>
                          </m:ctrlPr>
                        </m:sSubPr>
                        <m:e>
                          <m:r>
                            <m:rPr>
                              <m:sty m:val="p"/>
                            </m:rPr>
                            <a:rPr lang="el-GR" i="1">
                              <a:solidFill>
                                <a:srgbClr val="000000"/>
                              </a:solidFill>
                              <a:latin typeface="Cambria Math" panose="02040503050406030204" pitchFamily="18" charset="0"/>
                            </a:rPr>
                            <m:t>Θ</m:t>
                          </m:r>
                        </m:e>
                        <m:sub>
                          <m:r>
                            <m:rPr>
                              <m:sty m:val="p"/>
                            </m:rPr>
                            <a:rPr lang="en-US" i="1">
                              <a:solidFill>
                                <a:srgbClr val="000000"/>
                              </a:solidFill>
                              <a:latin typeface="Cambria Math" panose="02040503050406030204" pitchFamily="18" charset="0"/>
                            </a:rPr>
                            <m:t>Bn</m:t>
                          </m:r>
                        </m:sub>
                      </m:sSub>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&gt;</m:t>
                      </m:r>
                      <m:r>
                        <a:rPr lang="en-US" i="1">
                          <a:solidFill>
                            <a:srgbClr val="000000"/>
                          </a:solidFill>
                          <a:latin typeface="Cambria Math" panose="02040503050406030204" pitchFamily="18" charset="0"/>
                        </a:rPr>
                        <m:t>45</m:t>
                      </m:r>
                      <m:r>
                        <a:rPr lang="en-US" i="1">
                          <a:solidFill>
                            <a:srgbClr val="000000"/>
                          </a:solidFill>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8" name="TextBox 17">
                <a:extLst>
                  <a:ext uri="{FF2B5EF4-FFF2-40B4-BE49-F238E27FC236}">
                    <a16:creationId xmlns:a16="http://schemas.microsoft.com/office/drawing/2014/main" id="{F621D0D1-4A1F-BA9A-1B3D-5FB22EDAD643}"/>
                  </a:ext>
                </a:extLst>
              </p:cNvPr>
              <p:cNvSpPr txBox="1">
                <a:spLocks noRot="1" noChangeAspect="1" noMove="1" noResize="1" noEditPoints="1" noAdjustHandles="1" noChangeArrowheads="1" noChangeShapeType="1" noTextEdit="1"/>
              </p:cNvSpPr>
              <p:nvPr/>
            </p:nvSpPr>
            <p:spPr>
              <a:xfrm>
                <a:off x="8797699" y="3539570"/>
                <a:ext cx="2092176" cy="369332"/>
              </a:xfrm>
              <a:prstGeom prst="rect">
                <a:avLst/>
              </a:prstGeom>
              <a:blipFill>
                <a:blip r:embed="rId7"/>
                <a:stretch>
                  <a:fillRect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D02BBEF8-6ACD-8F32-0A90-78D9E5AD28F3}"/>
                  </a:ext>
                </a:extLst>
              </p:cNvPr>
              <p:cNvSpPr txBox="1"/>
              <p:nvPr/>
            </p:nvSpPr>
            <p:spPr>
              <a:xfrm>
                <a:off x="8861819" y="6263385"/>
                <a:ext cx="196393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b="0" i="1" smtClean="0">
                          <a:solidFill>
                            <a:srgbClr val="000000"/>
                          </a:solidFill>
                          <a:latin typeface="Cambria Math" panose="02040503050406030204" pitchFamily="18" charset="0"/>
                        </a:rPr>
                        <m:t>Qpar</m:t>
                      </m:r>
                      <m:r>
                        <a:rPr lang="en-US" b="0" i="1" smtClean="0">
                          <a:solidFill>
                            <a:srgbClr val="000000"/>
                          </a:solidFill>
                          <a:latin typeface="Cambria Math" panose="02040503050406030204" pitchFamily="18" charset="0"/>
                        </a:rPr>
                        <m:t>: </m:t>
                      </m:r>
                      <m:sSub>
                        <m:sSubPr>
                          <m:ctrlPr>
                            <a:rPr lang="en-US" i="1">
                              <a:solidFill>
                                <a:srgbClr val="000000"/>
                              </a:solidFill>
                              <a:latin typeface="Cambria Math" panose="02040503050406030204" pitchFamily="18" charset="0"/>
                            </a:rPr>
                          </m:ctrlPr>
                        </m:sSubPr>
                        <m:e>
                          <m:r>
                            <m:rPr>
                              <m:sty m:val="p"/>
                            </m:rPr>
                            <a:rPr lang="el-GR" i="1">
                              <a:solidFill>
                                <a:srgbClr val="000000"/>
                              </a:solidFill>
                              <a:latin typeface="Cambria Math" panose="02040503050406030204" pitchFamily="18" charset="0"/>
                            </a:rPr>
                            <m:t>Θ</m:t>
                          </m:r>
                        </m:e>
                        <m:sub>
                          <m:r>
                            <m:rPr>
                              <m:sty m:val="p"/>
                            </m:rPr>
                            <a:rPr lang="en-US" i="1">
                              <a:solidFill>
                                <a:srgbClr val="000000"/>
                              </a:solidFill>
                              <a:latin typeface="Cambria Math" panose="02040503050406030204" pitchFamily="18" charset="0"/>
                            </a:rPr>
                            <m:t>Bn</m:t>
                          </m:r>
                        </m:sub>
                      </m:sSub>
                      <m:r>
                        <a:rPr lang="en-US" i="1">
                          <a:solidFill>
                            <a:srgbClr val="000000"/>
                          </a:solidFill>
                          <a:latin typeface="Cambria Math" panose="02040503050406030204" pitchFamily="18" charset="0"/>
                        </a:rPr>
                        <m:t> &lt;45</m:t>
                      </m:r>
                      <m:r>
                        <a:rPr lang="en-US" i="1">
                          <a:solidFill>
                            <a:srgbClr val="000000"/>
                          </a:solidFill>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9" name="TextBox 18">
                <a:extLst>
                  <a:ext uri="{FF2B5EF4-FFF2-40B4-BE49-F238E27FC236}">
                    <a16:creationId xmlns:a16="http://schemas.microsoft.com/office/drawing/2014/main" id="{D02BBEF8-6ACD-8F32-0A90-78D9E5AD28F3}"/>
                  </a:ext>
                </a:extLst>
              </p:cNvPr>
              <p:cNvSpPr txBox="1">
                <a:spLocks noRot="1" noChangeAspect="1" noMove="1" noResize="1" noEditPoints="1" noAdjustHandles="1" noChangeArrowheads="1" noChangeShapeType="1" noTextEdit="1"/>
              </p:cNvSpPr>
              <p:nvPr/>
            </p:nvSpPr>
            <p:spPr>
              <a:xfrm>
                <a:off x="8861819" y="6263385"/>
                <a:ext cx="1963936" cy="369332"/>
              </a:xfrm>
              <a:prstGeom prst="rect">
                <a:avLst/>
              </a:prstGeom>
              <a:blipFill>
                <a:blip r:embed="rId8"/>
                <a:stretch>
                  <a:fillRect b="-16129"/>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890866A9-F06D-2023-7AF8-698EFD291DBB}"/>
              </a:ext>
            </a:extLst>
          </p:cNvPr>
          <p:cNvSpPr txBox="1"/>
          <p:nvPr/>
        </p:nvSpPr>
        <p:spPr>
          <a:xfrm>
            <a:off x="468132" y="5774577"/>
            <a:ext cx="6972406" cy="892552"/>
          </a:xfrm>
          <a:prstGeom prst="rect">
            <a:avLst/>
          </a:prstGeom>
          <a:noFill/>
        </p:spPr>
        <p:txBody>
          <a:bodyPr wrap="square" rtlCol="0">
            <a:spAutoFit/>
          </a:bodyPr>
          <a:lstStyle/>
          <a:p>
            <a:pPr algn="ctr"/>
            <a:r>
              <a:rPr lang="en-US" sz="1300" u="sng" dirty="0">
                <a:solidFill>
                  <a:srgbClr val="000000"/>
                </a:solidFill>
              </a:rPr>
              <a:t>Shock properties change acceleration, rippling, transient processes, SEPs, Turbulence etc.: </a:t>
            </a:r>
          </a:p>
          <a:p>
            <a:pPr algn="ctr"/>
            <a:r>
              <a:rPr lang="en-US" sz="1300" dirty="0">
                <a:solidFill>
                  <a:srgbClr val="FF0000"/>
                </a:solidFill>
              </a:rPr>
              <a:t>	Balogh &amp; </a:t>
            </a:r>
            <a:r>
              <a:rPr lang="en-US" sz="1300" dirty="0" err="1">
                <a:solidFill>
                  <a:srgbClr val="FF0000"/>
                </a:solidFill>
              </a:rPr>
              <a:t>Treumann</a:t>
            </a:r>
            <a:r>
              <a:rPr lang="en-US" sz="1300" dirty="0">
                <a:solidFill>
                  <a:srgbClr val="FF0000"/>
                </a:solidFill>
              </a:rPr>
              <a:t> 2013, Burgess &amp; Scholer 2015, </a:t>
            </a:r>
          </a:p>
          <a:p>
            <a:pPr algn="ctr"/>
            <a:r>
              <a:rPr lang="en-US" sz="1300" dirty="0">
                <a:solidFill>
                  <a:srgbClr val="0005FF"/>
                </a:solidFill>
              </a:rPr>
              <a:t>Trotta+2023, Jebaraj+2024, Kajdič+2024, Raptis+2026, </a:t>
            </a:r>
            <a:r>
              <a:rPr lang="en-US" sz="1300" dirty="0">
                <a:solidFill>
                  <a:srgbClr val="00B050"/>
                </a:solidFill>
              </a:rPr>
              <a:t>Cuesta+2026 [L1;Ongoing], Allen+2026 [L1;Ongoing]</a:t>
            </a:r>
            <a:r>
              <a:rPr lang="en-US" sz="1300" dirty="0">
                <a:solidFill>
                  <a:srgbClr val="0005FF"/>
                </a:solidFill>
              </a:rPr>
              <a:t> </a:t>
            </a:r>
            <a:r>
              <a:rPr lang="en-US" sz="1300" dirty="0">
                <a:solidFill>
                  <a:srgbClr val="000000"/>
                </a:solidFill>
              </a:rPr>
              <a:t>&amp; many others</a:t>
            </a:r>
          </a:p>
        </p:txBody>
      </p:sp>
    </p:spTree>
    <p:extLst>
      <p:ext uri="{BB962C8B-B14F-4D97-AF65-F5344CB8AC3E}">
        <p14:creationId xmlns:p14="http://schemas.microsoft.com/office/powerpoint/2010/main" val="2766045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8" grpId="0"/>
      <p:bldP spid="19"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24BD569-8067-46FA-390B-533480815137}"/>
              </a:ext>
            </a:extLst>
          </p:cNvPr>
          <p:cNvPicPr>
            <a:picLocks noChangeAspect="1"/>
          </p:cNvPicPr>
          <p:nvPr/>
        </p:nvPicPr>
        <p:blipFill>
          <a:blip r:embed="rId3"/>
          <a:srcRect l="21255" r="31199"/>
          <a:stretch>
            <a:fillRect/>
          </a:stretch>
        </p:blipFill>
        <p:spPr>
          <a:xfrm>
            <a:off x="53795" y="1782751"/>
            <a:ext cx="1648479" cy="927100"/>
          </a:xfrm>
          <a:prstGeom prst="rect">
            <a:avLst/>
          </a:prstGeom>
        </p:spPr>
      </p:pic>
      <p:sp>
        <p:nvSpPr>
          <p:cNvPr id="3" name="Title 2">
            <a:extLst>
              <a:ext uri="{FF2B5EF4-FFF2-40B4-BE49-F238E27FC236}">
                <a16:creationId xmlns:a16="http://schemas.microsoft.com/office/drawing/2014/main" id="{352889C6-2844-F1E4-19F5-E0073FB81C14}"/>
              </a:ext>
            </a:extLst>
          </p:cNvPr>
          <p:cNvSpPr>
            <a:spLocks noGrp="1"/>
          </p:cNvSpPr>
          <p:nvPr>
            <p:ph type="title"/>
          </p:nvPr>
        </p:nvSpPr>
        <p:spPr/>
        <p:txBody>
          <a:bodyPr/>
          <a:lstStyle/>
          <a:p>
            <a:pPr algn="ctr"/>
            <a:r>
              <a:rPr lang="en-US" dirty="0"/>
              <a:t>How to Estimate the Orientation of the Shock</a:t>
            </a:r>
          </a:p>
        </p:txBody>
      </p:sp>
      <p:pic>
        <p:nvPicPr>
          <p:cNvPr id="6" name="Picture 5" descr="The structured event of 30 October 2021 seen by Solar Orbiter. The Figure is organised in the same fashion as Figure 5.">
            <a:extLst>
              <a:ext uri="{FF2B5EF4-FFF2-40B4-BE49-F238E27FC236}">
                <a16:creationId xmlns:a16="http://schemas.microsoft.com/office/drawing/2014/main" id="{4B776F57-6A47-AD57-86CC-3824B223D423}"/>
              </a:ext>
            </a:extLst>
          </p:cNvPr>
          <p:cNvPicPr>
            <a:picLocks noChangeAspect="1"/>
          </p:cNvPicPr>
          <p:nvPr/>
        </p:nvPicPr>
        <p:blipFill>
          <a:blip r:embed="rId4"/>
          <a:stretch>
            <a:fillRect/>
          </a:stretch>
        </p:blipFill>
        <p:spPr>
          <a:xfrm>
            <a:off x="3545228" y="1117315"/>
            <a:ext cx="8408234" cy="4099725"/>
          </a:xfrm>
          <a:prstGeom prst="rect">
            <a:avLst/>
          </a:prstGeom>
        </p:spPr>
      </p:pic>
      <p:sp>
        <p:nvSpPr>
          <p:cNvPr id="9" name="TextBox 8">
            <a:extLst>
              <a:ext uri="{FF2B5EF4-FFF2-40B4-BE49-F238E27FC236}">
                <a16:creationId xmlns:a16="http://schemas.microsoft.com/office/drawing/2014/main" id="{93A8B728-E900-BAAC-6B30-C29C42F51997}"/>
              </a:ext>
            </a:extLst>
          </p:cNvPr>
          <p:cNvSpPr txBox="1"/>
          <p:nvPr/>
        </p:nvSpPr>
        <p:spPr>
          <a:xfrm>
            <a:off x="10425436" y="5034153"/>
            <a:ext cx="1822173" cy="323165"/>
          </a:xfrm>
          <a:prstGeom prst="rect">
            <a:avLst/>
          </a:prstGeom>
          <a:noFill/>
        </p:spPr>
        <p:txBody>
          <a:bodyPr wrap="square">
            <a:spAutoFit/>
          </a:bodyPr>
          <a:lstStyle/>
          <a:p>
            <a:r>
              <a:rPr lang="en-US" sz="1500" dirty="0">
                <a:solidFill>
                  <a:srgbClr val="000000"/>
                </a:solidFill>
              </a:rPr>
              <a:t>Trotta et al. 2022</a:t>
            </a:r>
          </a:p>
        </p:txBody>
      </p:sp>
      <p:pic>
        <p:nvPicPr>
          <p:cNvPr id="11" name="Picture 10">
            <a:extLst>
              <a:ext uri="{FF2B5EF4-FFF2-40B4-BE49-F238E27FC236}">
                <a16:creationId xmlns:a16="http://schemas.microsoft.com/office/drawing/2014/main" id="{4F68A728-611D-1B0B-2122-87315D23EB30}"/>
              </a:ext>
            </a:extLst>
          </p:cNvPr>
          <p:cNvPicPr>
            <a:picLocks noChangeAspect="1"/>
          </p:cNvPicPr>
          <p:nvPr/>
        </p:nvPicPr>
        <p:blipFill>
          <a:blip r:embed="rId5"/>
          <a:srcRect l="6230"/>
          <a:stretch>
            <a:fillRect/>
          </a:stretch>
        </p:blipFill>
        <p:spPr>
          <a:xfrm>
            <a:off x="0" y="972351"/>
            <a:ext cx="3251081" cy="927100"/>
          </a:xfrm>
          <a:prstGeom prst="rect">
            <a:avLst/>
          </a:prstGeom>
        </p:spPr>
      </p:pic>
      <p:sp>
        <p:nvSpPr>
          <p:cNvPr id="15" name="Content Placeholder 14">
            <a:extLst>
              <a:ext uri="{FF2B5EF4-FFF2-40B4-BE49-F238E27FC236}">
                <a16:creationId xmlns:a16="http://schemas.microsoft.com/office/drawing/2014/main" id="{8542CC9E-2122-34C6-C145-297C3288F42C}"/>
              </a:ext>
            </a:extLst>
          </p:cNvPr>
          <p:cNvSpPr>
            <a:spLocks noGrp="1"/>
          </p:cNvSpPr>
          <p:nvPr>
            <p:ph idx="1"/>
          </p:nvPr>
        </p:nvSpPr>
        <p:spPr>
          <a:xfrm>
            <a:off x="575400" y="5800377"/>
            <a:ext cx="11041200" cy="826312"/>
          </a:xfrm>
        </p:spPr>
        <p:txBody>
          <a:bodyPr>
            <a:normAutofit/>
          </a:bodyPr>
          <a:lstStyle/>
          <a:p>
            <a:pPr marL="0" indent="0" algn="ctr">
              <a:buNone/>
            </a:pPr>
            <a:r>
              <a:rPr lang="en-US" sz="2200" u="sng" dirty="0"/>
              <a:t>Question to the room</a:t>
            </a:r>
            <a:r>
              <a:rPr lang="en-US" sz="2200" dirty="0"/>
              <a:t>: when two methods disagree on </a:t>
            </a:r>
            <a:r>
              <a:rPr lang="en-US" sz="2200" dirty="0" err="1"/>
              <a:t>θBn</a:t>
            </a:r>
            <a:r>
              <a:rPr lang="en-US" sz="2200" dirty="0"/>
              <a:t>, is that because of physics? Ripples? Other things at the shock? or because of our method? </a:t>
            </a:r>
          </a:p>
          <a:p>
            <a:pPr marL="0" indent="0" algn="ctr">
              <a:buNone/>
            </a:pPr>
            <a:endParaRPr lang="en-US" dirty="0"/>
          </a:p>
        </p:txBody>
      </p:sp>
      <p:pic>
        <p:nvPicPr>
          <p:cNvPr id="13" name="Picture 12">
            <a:extLst>
              <a:ext uri="{FF2B5EF4-FFF2-40B4-BE49-F238E27FC236}">
                <a16:creationId xmlns:a16="http://schemas.microsoft.com/office/drawing/2014/main" id="{D3A7493D-43A3-2459-D8AE-3CFE8A207496}"/>
              </a:ext>
            </a:extLst>
          </p:cNvPr>
          <p:cNvPicPr>
            <a:picLocks noChangeAspect="1"/>
          </p:cNvPicPr>
          <p:nvPr/>
        </p:nvPicPr>
        <p:blipFill>
          <a:blip r:embed="rId6"/>
          <a:stretch>
            <a:fillRect/>
          </a:stretch>
        </p:blipFill>
        <p:spPr>
          <a:xfrm>
            <a:off x="53795" y="2579899"/>
            <a:ext cx="3467100" cy="927100"/>
          </a:xfrm>
          <a:prstGeom prst="rect">
            <a:avLst/>
          </a:prstGeom>
        </p:spPr>
      </p:pic>
      <p:sp>
        <p:nvSpPr>
          <p:cNvPr id="2" name="TextBox 1">
            <a:extLst>
              <a:ext uri="{FF2B5EF4-FFF2-40B4-BE49-F238E27FC236}">
                <a16:creationId xmlns:a16="http://schemas.microsoft.com/office/drawing/2014/main" id="{A3E2ADA5-7CE7-BEA6-9957-A30C0C7B5736}"/>
              </a:ext>
            </a:extLst>
          </p:cNvPr>
          <p:cNvSpPr txBox="1"/>
          <p:nvPr/>
        </p:nvSpPr>
        <p:spPr>
          <a:xfrm>
            <a:off x="0" y="3521913"/>
            <a:ext cx="3545228" cy="307777"/>
          </a:xfrm>
          <a:prstGeom prst="rect">
            <a:avLst/>
          </a:prstGeom>
          <a:noFill/>
        </p:spPr>
        <p:txBody>
          <a:bodyPr wrap="square">
            <a:spAutoFit/>
          </a:bodyPr>
          <a:lstStyle/>
          <a:p>
            <a:r>
              <a:rPr lang="en-US" sz="1400" dirty="0">
                <a:solidFill>
                  <a:srgbClr val="000000"/>
                </a:solidFill>
              </a:rPr>
              <a:t>Abraham‐Shrauner</a:t>
            </a:r>
            <a:r>
              <a:rPr lang="en-US" sz="1400" dirty="0">
                <a:solidFill>
                  <a:srgbClr val="000000"/>
                </a:solidFill>
                <a:latin typeface="Arial" panose="020B0604020202020204" pitchFamily="34" charset="0"/>
              </a:rPr>
              <a:t>+1972, Schwartz, 1998</a:t>
            </a:r>
            <a:endParaRPr lang="en-US" sz="1400" dirty="0">
              <a:solidFill>
                <a:srgbClr val="000000"/>
              </a:solidFill>
            </a:endParaRPr>
          </a:p>
        </p:txBody>
      </p:sp>
      <p:sp>
        <p:nvSpPr>
          <p:cNvPr id="4" name="Rectangle 3">
            <a:extLst>
              <a:ext uri="{FF2B5EF4-FFF2-40B4-BE49-F238E27FC236}">
                <a16:creationId xmlns:a16="http://schemas.microsoft.com/office/drawing/2014/main" id="{99EA299E-2072-DBC5-E6D2-70D2A1EAD09A}"/>
              </a:ext>
            </a:extLst>
          </p:cNvPr>
          <p:cNvSpPr/>
          <p:nvPr/>
        </p:nvSpPr>
        <p:spPr>
          <a:xfrm>
            <a:off x="7724633" y="789089"/>
            <a:ext cx="4467367" cy="45682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15F718E-9704-4514-F11E-947C18E519BA}"/>
              </a:ext>
            </a:extLst>
          </p:cNvPr>
          <p:cNvSpPr txBox="1"/>
          <p:nvPr/>
        </p:nvSpPr>
        <p:spPr>
          <a:xfrm>
            <a:off x="4701439" y="841199"/>
            <a:ext cx="1146468" cy="369332"/>
          </a:xfrm>
          <a:prstGeom prst="rect">
            <a:avLst/>
          </a:prstGeom>
          <a:noFill/>
        </p:spPr>
        <p:txBody>
          <a:bodyPr wrap="none" rtlCol="0">
            <a:spAutoFit/>
          </a:bodyPr>
          <a:lstStyle/>
          <a:p>
            <a:r>
              <a:rPr lang="en-US" dirty="0">
                <a:solidFill>
                  <a:srgbClr val="0005FF"/>
                </a:solidFill>
              </a:rPr>
              <a:t>upstream</a:t>
            </a:r>
          </a:p>
        </p:txBody>
      </p:sp>
      <p:sp>
        <p:nvSpPr>
          <p:cNvPr id="8" name="TextBox 7">
            <a:extLst>
              <a:ext uri="{FF2B5EF4-FFF2-40B4-BE49-F238E27FC236}">
                <a16:creationId xmlns:a16="http://schemas.microsoft.com/office/drawing/2014/main" id="{521F107A-F602-AF8C-2795-392D4EB16176}"/>
              </a:ext>
            </a:extLst>
          </p:cNvPr>
          <p:cNvSpPr txBox="1"/>
          <p:nvPr/>
        </p:nvSpPr>
        <p:spPr>
          <a:xfrm>
            <a:off x="5847907" y="841199"/>
            <a:ext cx="1441420" cy="369332"/>
          </a:xfrm>
          <a:prstGeom prst="rect">
            <a:avLst/>
          </a:prstGeom>
          <a:noFill/>
        </p:spPr>
        <p:txBody>
          <a:bodyPr wrap="none" rtlCol="0">
            <a:spAutoFit/>
          </a:bodyPr>
          <a:lstStyle/>
          <a:p>
            <a:r>
              <a:rPr lang="en-US" dirty="0">
                <a:solidFill>
                  <a:srgbClr val="FF0000"/>
                </a:solidFill>
              </a:rPr>
              <a:t>downstream</a:t>
            </a:r>
          </a:p>
        </p:txBody>
      </p:sp>
      <p:sp>
        <p:nvSpPr>
          <p:cNvPr id="10" name="TextBox 9">
            <a:extLst>
              <a:ext uri="{FF2B5EF4-FFF2-40B4-BE49-F238E27FC236}">
                <a16:creationId xmlns:a16="http://schemas.microsoft.com/office/drawing/2014/main" id="{0B0C1696-5912-E808-533D-AFAAE579D277}"/>
              </a:ext>
            </a:extLst>
          </p:cNvPr>
          <p:cNvSpPr txBox="1"/>
          <p:nvPr/>
        </p:nvSpPr>
        <p:spPr>
          <a:xfrm>
            <a:off x="27432" y="3849279"/>
            <a:ext cx="3154680" cy="892552"/>
          </a:xfrm>
          <a:custGeom>
            <a:avLst/>
            <a:gdLst>
              <a:gd name="csX0" fmla="*/ 0 w 2804031"/>
              <a:gd name="csY0" fmla="*/ 0 h 923330"/>
              <a:gd name="csX1" fmla="*/ 616887 w 2804031"/>
              <a:gd name="csY1" fmla="*/ 0 h 923330"/>
              <a:gd name="csX2" fmla="*/ 1205733 w 2804031"/>
              <a:gd name="csY2" fmla="*/ 0 h 923330"/>
              <a:gd name="csX3" fmla="*/ 1738499 w 2804031"/>
              <a:gd name="csY3" fmla="*/ 0 h 923330"/>
              <a:gd name="csX4" fmla="*/ 2804031 w 2804031"/>
              <a:gd name="csY4" fmla="*/ 0 h 923330"/>
              <a:gd name="csX5" fmla="*/ 2804031 w 2804031"/>
              <a:gd name="csY5" fmla="*/ 461665 h 923330"/>
              <a:gd name="csX6" fmla="*/ 2804031 w 2804031"/>
              <a:gd name="csY6" fmla="*/ 923330 h 923330"/>
              <a:gd name="csX7" fmla="*/ 2327346 w 2804031"/>
              <a:gd name="csY7" fmla="*/ 923330 h 923330"/>
              <a:gd name="csX8" fmla="*/ 1766540 w 2804031"/>
              <a:gd name="csY8" fmla="*/ 923330 h 923330"/>
              <a:gd name="csX9" fmla="*/ 1233774 w 2804031"/>
              <a:gd name="csY9" fmla="*/ 923330 h 923330"/>
              <a:gd name="csX10" fmla="*/ 672967 w 2804031"/>
              <a:gd name="csY10" fmla="*/ 923330 h 923330"/>
              <a:gd name="csX11" fmla="*/ 0 w 2804031"/>
              <a:gd name="csY11" fmla="*/ 923330 h 923330"/>
              <a:gd name="csX12" fmla="*/ 0 w 2804031"/>
              <a:gd name="csY12" fmla="*/ 452432 h 923330"/>
              <a:gd name="csX13" fmla="*/ 0 w 2804031"/>
              <a:gd name="csY13" fmla="*/ 0 h 9233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804031" h="923330" extrusionOk="0">
                <a:moveTo>
                  <a:pt x="0" y="0"/>
                </a:moveTo>
                <a:cubicBezTo>
                  <a:pt x="138787" y="-18887"/>
                  <a:pt x="372110" y="1528"/>
                  <a:pt x="616887" y="0"/>
                </a:cubicBezTo>
                <a:cubicBezTo>
                  <a:pt x="861664" y="-1528"/>
                  <a:pt x="996175" y="18235"/>
                  <a:pt x="1205733" y="0"/>
                </a:cubicBezTo>
                <a:cubicBezTo>
                  <a:pt x="1415291" y="-18235"/>
                  <a:pt x="1535597" y="-6650"/>
                  <a:pt x="1738499" y="0"/>
                </a:cubicBezTo>
                <a:cubicBezTo>
                  <a:pt x="1941401" y="6650"/>
                  <a:pt x="2454657" y="42317"/>
                  <a:pt x="2804031" y="0"/>
                </a:cubicBezTo>
                <a:cubicBezTo>
                  <a:pt x="2810755" y="103954"/>
                  <a:pt x="2809098" y="240321"/>
                  <a:pt x="2804031" y="461665"/>
                </a:cubicBezTo>
                <a:cubicBezTo>
                  <a:pt x="2798964" y="683010"/>
                  <a:pt x="2790604" y="715323"/>
                  <a:pt x="2804031" y="923330"/>
                </a:cubicBezTo>
                <a:cubicBezTo>
                  <a:pt x="2660309" y="901310"/>
                  <a:pt x="2513727" y="915426"/>
                  <a:pt x="2327346" y="923330"/>
                </a:cubicBezTo>
                <a:cubicBezTo>
                  <a:pt x="2140965" y="931234"/>
                  <a:pt x="2013777" y="924000"/>
                  <a:pt x="1766540" y="923330"/>
                </a:cubicBezTo>
                <a:cubicBezTo>
                  <a:pt x="1519303" y="922660"/>
                  <a:pt x="1474925" y="905650"/>
                  <a:pt x="1233774" y="923330"/>
                </a:cubicBezTo>
                <a:cubicBezTo>
                  <a:pt x="992623" y="941010"/>
                  <a:pt x="814985" y="919248"/>
                  <a:pt x="672967" y="923330"/>
                </a:cubicBezTo>
                <a:cubicBezTo>
                  <a:pt x="530949" y="927412"/>
                  <a:pt x="330706" y="929256"/>
                  <a:pt x="0" y="923330"/>
                </a:cubicBezTo>
                <a:cubicBezTo>
                  <a:pt x="-1501" y="743436"/>
                  <a:pt x="15053" y="631299"/>
                  <a:pt x="0" y="452432"/>
                </a:cubicBezTo>
                <a:cubicBezTo>
                  <a:pt x="-15053" y="273565"/>
                  <a:pt x="-4222" y="127236"/>
                  <a:pt x="0" y="0"/>
                </a:cubicBezTo>
                <a:close/>
              </a:path>
            </a:pathLst>
          </a:custGeom>
          <a:noFill/>
          <a:ln w="19050">
            <a:solidFill>
              <a:srgbClr val="FF0000"/>
            </a:solidFill>
          </a:ln>
        </p:spPr>
        <p:txBody>
          <a:bodyPr wrap="square" anchor="t">
            <a:spAutoFit/>
          </a:bodyPr>
          <a:lstStyle/>
          <a:p>
            <a:pPr algn="ctr"/>
            <a:r>
              <a:rPr sz="1300" b="1" dirty="0">
                <a:solidFill>
                  <a:srgbClr val="C00000"/>
                </a:solidFill>
                <a:latin typeface="Calibri"/>
              </a:rPr>
              <a:t>Now: </a:t>
            </a:r>
            <a:r>
              <a:rPr lang="en-US" sz="1300" b="1" dirty="0">
                <a:solidFill>
                  <a:srgbClr val="C00000"/>
                </a:solidFill>
                <a:latin typeface="Calibri"/>
              </a:rPr>
              <a:t>with L1 Fleet we can do </a:t>
            </a:r>
            <a:r>
              <a:rPr sz="1300" b="1" dirty="0">
                <a:solidFill>
                  <a:srgbClr val="C00000"/>
                </a:solidFill>
                <a:latin typeface="Calibri"/>
              </a:rPr>
              <a:t>Multi-SC timing!</a:t>
            </a:r>
            <a:endParaRPr lang="en-US" sz="1300" b="1" dirty="0">
              <a:solidFill>
                <a:srgbClr val="C00000"/>
              </a:solidFill>
              <a:latin typeface="Calibri"/>
            </a:endParaRPr>
          </a:p>
          <a:p>
            <a:pPr algn="ctr"/>
            <a:endParaRPr lang="en-US" sz="1300" b="1" dirty="0">
              <a:solidFill>
                <a:srgbClr val="C00000"/>
              </a:solidFill>
              <a:latin typeface="Calibri"/>
            </a:endParaRPr>
          </a:p>
          <a:p>
            <a:pPr algn="ctr"/>
            <a:endParaRPr lang="en-US" sz="1300" b="1" dirty="0">
              <a:solidFill>
                <a:srgbClr val="C00000"/>
              </a:solidFill>
              <a:latin typeface="Calibri"/>
            </a:endParaRPr>
          </a:p>
        </p:txBody>
      </p:sp>
      <p:sp>
        <p:nvSpPr>
          <p:cNvPr id="14" name="TextBox 13">
            <a:extLst>
              <a:ext uri="{FF2B5EF4-FFF2-40B4-BE49-F238E27FC236}">
                <a16:creationId xmlns:a16="http://schemas.microsoft.com/office/drawing/2014/main" id="{109C9C59-E941-B4A6-0A65-5632DCA3113B}"/>
              </a:ext>
            </a:extLst>
          </p:cNvPr>
          <p:cNvSpPr txBox="1"/>
          <p:nvPr/>
        </p:nvSpPr>
        <p:spPr>
          <a:xfrm>
            <a:off x="-13855" y="4258417"/>
            <a:ext cx="3220300" cy="523220"/>
          </a:xfrm>
          <a:prstGeom prst="rect">
            <a:avLst/>
          </a:prstGeom>
          <a:noFill/>
        </p:spPr>
        <p:txBody>
          <a:bodyPr wrap="square">
            <a:spAutoFit/>
          </a:bodyPr>
          <a:lstStyle/>
          <a:p>
            <a:r>
              <a:rPr lang="en-US" sz="1400" dirty="0">
                <a:solidFill>
                  <a:srgbClr val="000000"/>
                </a:solidFill>
              </a:rPr>
              <a:t>See: </a:t>
            </a:r>
            <a:r>
              <a:rPr lang="en-US" sz="1400" dirty="0" err="1">
                <a:solidFill>
                  <a:srgbClr val="000000"/>
                </a:solidFill>
              </a:rPr>
              <a:t>Paschmann</a:t>
            </a:r>
            <a:r>
              <a:rPr lang="en-US" sz="1400" dirty="0">
                <a:solidFill>
                  <a:srgbClr val="000000"/>
                </a:solidFill>
              </a:rPr>
              <a:t> &amp; Daly, 1998, Vogt+2011, Toy-Edens+2025</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CE0859DD-8555-924D-50CF-1D4AA7997712}"/>
                  </a:ext>
                </a:extLst>
              </p:cNvPr>
              <p:cNvSpPr txBox="1"/>
              <p:nvPr/>
            </p:nvSpPr>
            <p:spPr>
              <a:xfrm>
                <a:off x="77598" y="4780272"/>
                <a:ext cx="3249351" cy="1088503"/>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m:rPr>
                          <m:sty m:val="p"/>
                        </m:rPr>
                        <a:rPr lang="en-US" i="1" smtClean="0">
                          <a:solidFill>
                            <a:srgbClr val="000000"/>
                          </a:solidFill>
                          <a:latin typeface="Cambria Math" panose="02040503050406030204" pitchFamily="18" charset="0"/>
                        </a:rPr>
                        <m:t>Δ</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𝑡</m:t>
                          </m:r>
                        </m:e>
                        <m:sub>
                          <m:r>
                            <a:rPr lang="en-US" i="1">
                              <a:solidFill>
                                <a:srgbClr val="000000"/>
                              </a:solidFill>
                              <a:latin typeface="Cambria Math" panose="02040503050406030204" pitchFamily="18" charset="0"/>
                            </a:rPr>
                            <m:t>𝑖𝑗</m:t>
                          </m:r>
                        </m:sub>
                      </m:sSub>
                      <m:r>
                        <a:rPr lang="en-US" i="1">
                          <a:solidFill>
                            <a:srgbClr val="000000"/>
                          </a:solidFill>
                          <a:latin typeface="Cambria Math" panose="02040503050406030204" pitchFamily="18" charset="0"/>
                        </a:rPr>
                        <m:t>=</m:t>
                      </m:r>
                      <m:r>
                        <a:rPr lang="en-US" b="1" i="1">
                          <a:solidFill>
                            <a:srgbClr val="000000"/>
                          </a:solidFill>
                          <a:latin typeface="Cambria Math" panose="02040503050406030204" pitchFamily="18" charset="0"/>
                        </a:rPr>
                        <m:t>𝐦</m:t>
                      </m:r>
                      <m:r>
                        <a:rPr lang="en-US" b="0" i="1">
                          <a:solidFill>
                            <a:srgbClr val="000000"/>
                          </a:solidFill>
                          <a:latin typeface="Cambria Math" panose="02040503050406030204" pitchFamily="18" charset="0"/>
                        </a:rPr>
                        <m:t>⋅</m:t>
                      </m:r>
                      <m:r>
                        <m:rPr>
                          <m:sty m:val="p"/>
                        </m:rPr>
                        <a:rPr lang="en-US" b="0" i="1">
                          <a:solidFill>
                            <a:srgbClr val="000000"/>
                          </a:solidFill>
                          <a:latin typeface="Cambria Math" panose="02040503050406030204" pitchFamily="18" charset="0"/>
                        </a:rPr>
                        <m:t>Δ</m:t>
                      </m:r>
                      <m:sSub>
                        <m:sSubPr>
                          <m:ctrlPr>
                            <a:rPr lang="en-US" b="0" i="1">
                              <a:solidFill>
                                <a:srgbClr val="000000"/>
                              </a:solidFill>
                              <a:latin typeface="Cambria Math" panose="02040503050406030204" pitchFamily="18" charset="0"/>
                            </a:rPr>
                          </m:ctrlPr>
                        </m:sSubPr>
                        <m:e>
                          <m:r>
                            <a:rPr lang="en-US" b="1" i="1">
                              <a:solidFill>
                                <a:srgbClr val="000000"/>
                              </a:solidFill>
                              <a:latin typeface="Cambria Math" panose="02040503050406030204" pitchFamily="18" charset="0"/>
                            </a:rPr>
                            <m:t>𝐫</m:t>
                          </m:r>
                        </m:e>
                        <m:sub>
                          <m:r>
                            <a:rPr lang="en-US" b="0" i="1">
                              <a:solidFill>
                                <a:srgbClr val="000000"/>
                              </a:solidFill>
                              <a:latin typeface="Cambria Math" panose="02040503050406030204" pitchFamily="18" charset="0"/>
                            </a:rPr>
                            <m:t>𝑖𝑗</m:t>
                          </m:r>
                        </m:sub>
                      </m:sSub>
                      <m:r>
                        <a:rPr lang="en-US" b="0" i="1">
                          <a:solidFill>
                            <a:srgbClr val="000000"/>
                          </a:solidFill>
                          <a:latin typeface="Cambria Math" panose="02040503050406030204" pitchFamily="18" charset="0"/>
                        </a:rPr>
                        <m:t>,  </m:t>
                      </m:r>
                      <m:r>
                        <a:rPr lang="en-US" b="1" i="1">
                          <a:solidFill>
                            <a:srgbClr val="000000"/>
                          </a:solidFill>
                          <a:latin typeface="Cambria Math" panose="02040503050406030204" pitchFamily="18" charset="0"/>
                        </a:rPr>
                        <m:t>𝐦</m:t>
                      </m:r>
                      <m:r>
                        <a:rPr lang="en-US" b="0" i="1">
                          <a:solidFill>
                            <a:srgbClr val="000000"/>
                          </a:solidFill>
                          <a:latin typeface="Cambria Math" panose="02040503050406030204" pitchFamily="18" charset="0"/>
                        </a:rPr>
                        <m:t>=</m:t>
                      </m:r>
                      <m:f>
                        <m:fPr>
                          <m:ctrlPr>
                            <a:rPr lang="en-US" b="0" i="1">
                              <a:solidFill>
                                <a:srgbClr val="000000"/>
                              </a:solidFill>
                              <a:latin typeface="Cambria Math" panose="02040503050406030204" pitchFamily="18" charset="0"/>
                            </a:rPr>
                          </m:ctrlPr>
                        </m:fPr>
                        <m:num>
                          <m:acc>
                            <m:accPr>
                              <m:chr m:val="ˆ"/>
                              <m:ctrlPr>
                                <a:rPr lang="en-US" b="0" i="1">
                                  <a:solidFill>
                                    <a:srgbClr val="000000"/>
                                  </a:solidFill>
                                  <a:latin typeface="Cambria Math" panose="02040503050406030204" pitchFamily="18" charset="0"/>
                                </a:rPr>
                              </m:ctrlPr>
                            </m:accPr>
                            <m:e>
                              <m:r>
                                <a:rPr lang="en-US" b="1" i="1">
                                  <a:solidFill>
                                    <a:srgbClr val="000000"/>
                                  </a:solidFill>
                                  <a:latin typeface="Cambria Math" panose="02040503050406030204" pitchFamily="18" charset="0"/>
                                </a:rPr>
                                <m:t>𝐧</m:t>
                              </m:r>
                            </m:e>
                          </m:acc>
                        </m:num>
                        <m:den>
                          <m:r>
                            <a:rPr lang="en-US" b="0" i="1">
                              <a:solidFill>
                                <a:srgbClr val="000000"/>
                              </a:solidFill>
                              <a:latin typeface="Cambria Math" panose="02040503050406030204" pitchFamily="18" charset="0"/>
                            </a:rPr>
                            <m:t>𝑉</m:t>
                          </m:r>
                        </m:den>
                      </m:f>
                      <m:r>
                        <a:rPr lang="en-US" b="0" i="1">
                          <a:solidFill>
                            <a:srgbClr val="000000"/>
                          </a:solidFill>
                          <a:latin typeface="Cambria Math" panose="02040503050406030204" pitchFamily="18" charset="0"/>
                        </a:rPr>
                        <m:t>,  </m:t>
                      </m:r>
                    </m:oMath>
                  </m:oMathPara>
                </a14:m>
                <a:endParaRPr lang="en-US" b="0" i="1" dirty="0">
                  <a:solidFill>
                    <a:srgbClr val="000000"/>
                  </a:solidFill>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acc>
                        <m:accPr>
                          <m:chr m:val="ˆ"/>
                          <m:ctrlPr>
                            <a:rPr lang="en-US" b="0" i="1">
                              <a:solidFill>
                                <a:srgbClr val="000000"/>
                              </a:solidFill>
                              <a:latin typeface="Cambria Math" panose="02040503050406030204" pitchFamily="18" charset="0"/>
                            </a:rPr>
                          </m:ctrlPr>
                        </m:accPr>
                        <m:e>
                          <m:r>
                            <a:rPr lang="en-US" b="1" i="1">
                              <a:solidFill>
                                <a:srgbClr val="000000"/>
                              </a:solidFill>
                              <a:latin typeface="Cambria Math" panose="02040503050406030204" pitchFamily="18" charset="0"/>
                            </a:rPr>
                            <m:t>𝐧</m:t>
                          </m:r>
                        </m:e>
                      </m:acc>
                      <m:r>
                        <a:rPr lang="en-US" b="0" i="1">
                          <a:solidFill>
                            <a:srgbClr val="000000"/>
                          </a:solidFill>
                          <a:latin typeface="Cambria Math" panose="02040503050406030204" pitchFamily="18" charset="0"/>
                        </a:rPr>
                        <m:t>=</m:t>
                      </m:r>
                      <m:f>
                        <m:fPr>
                          <m:ctrlPr>
                            <a:rPr lang="en-US" b="0" i="1">
                              <a:solidFill>
                                <a:srgbClr val="000000"/>
                              </a:solidFill>
                              <a:latin typeface="Cambria Math" panose="02040503050406030204" pitchFamily="18" charset="0"/>
                            </a:rPr>
                          </m:ctrlPr>
                        </m:fPr>
                        <m:num>
                          <m:r>
                            <a:rPr lang="en-US" b="1" i="1">
                              <a:solidFill>
                                <a:srgbClr val="000000"/>
                              </a:solidFill>
                              <a:latin typeface="Cambria Math" panose="02040503050406030204" pitchFamily="18" charset="0"/>
                            </a:rPr>
                            <m:t>𝐦</m:t>
                          </m:r>
                        </m:num>
                        <m:den>
                          <m:d>
                            <m:dPr>
                              <m:begChr m:val="|"/>
                              <m:endChr m:val="|"/>
                              <m:ctrlPr>
                                <a:rPr lang="en-US" b="1" i="1">
                                  <a:solidFill>
                                    <a:srgbClr val="000000"/>
                                  </a:solidFill>
                                  <a:latin typeface="Cambria Math" panose="02040503050406030204" pitchFamily="18" charset="0"/>
                                </a:rPr>
                              </m:ctrlPr>
                            </m:dPr>
                            <m:e>
                              <m:r>
                                <a:rPr lang="en-US" b="1" i="1">
                                  <a:solidFill>
                                    <a:srgbClr val="000000"/>
                                  </a:solidFill>
                                  <a:latin typeface="Cambria Math" panose="02040503050406030204" pitchFamily="18" charset="0"/>
                                </a:rPr>
                                <m:t>𝐦</m:t>
                              </m:r>
                            </m:e>
                          </m:d>
                        </m:den>
                      </m:f>
                      <m:r>
                        <a:rPr lang="en-US" b="0" i="1">
                          <a:solidFill>
                            <a:srgbClr val="000000"/>
                          </a:solidFill>
                          <a:latin typeface="Cambria Math" panose="02040503050406030204" pitchFamily="18" charset="0"/>
                        </a:rPr>
                        <m:t>,  </m:t>
                      </m:r>
                      <m:r>
                        <a:rPr lang="en-US" b="0" i="1">
                          <a:solidFill>
                            <a:srgbClr val="000000"/>
                          </a:solidFill>
                          <a:latin typeface="Cambria Math" panose="02040503050406030204" pitchFamily="18" charset="0"/>
                        </a:rPr>
                        <m:t>𝑉</m:t>
                      </m:r>
                      <m:r>
                        <a:rPr lang="en-US" b="0" i="1">
                          <a:solidFill>
                            <a:srgbClr val="000000"/>
                          </a:solidFill>
                          <a:latin typeface="Cambria Math" panose="02040503050406030204" pitchFamily="18" charset="0"/>
                        </a:rPr>
                        <m:t>=</m:t>
                      </m:r>
                      <m:f>
                        <m:fPr>
                          <m:ctrlPr>
                            <a:rPr lang="en-US" b="0" i="1">
                              <a:solidFill>
                                <a:srgbClr val="000000"/>
                              </a:solidFill>
                              <a:latin typeface="Cambria Math" panose="02040503050406030204" pitchFamily="18" charset="0"/>
                            </a:rPr>
                          </m:ctrlPr>
                        </m:fPr>
                        <m:num>
                          <m:r>
                            <a:rPr lang="en-US" b="0" i="1">
                              <a:solidFill>
                                <a:srgbClr val="000000"/>
                              </a:solidFill>
                              <a:latin typeface="Cambria Math" panose="02040503050406030204" pitchFamily="18" charset="0"/>
                            </a:rPr>
                            <m:t>1</m:t>
                          </m:r>
                        </m:num>
                        <m:den>
                          <m:d>
                            <m:dPr>
                              <m:begChr m:val="|"/>
                              <m:endChr m:val="|"/>
                              <m:ctrlPr>
                                <a:rPr lang="en-US" b="0" i="1">
                                  <a:solidFill>
                                    <a:srgbClr val="000000"/>
                                  </a:solidFill>
                                  <a:latin typeface="Cambria Math" panose="02040503050406030204" pitchFamily="18" charset="0"/>
                                </a:rPr>
                              </m:ctrlPr>
                            </m:dPr>
                            <m:e>
                              <m:r>
                                <a:rPr lang="en-US" b="1" i="1">
                                  <a:solidFill>
                                    <a:srgbClr val="000000"/>
                                  </a:solidFill>
                                  <a:latin typeface="Cambria Math" panose="02040503050406030204" pitchFamily="18" charset="0"/>
                                </a:rPr>
                                <m:t>𝐦</m:t>
                              </m:r>
                            </m:e>
                          </m:d>
                        </m:den>
                      </m:f>
                    </m:oMath>
                  </m:oMathPara>
                </a14:m>
                <a:endParaRPr lang="en-US" dirty="0">
                  <a:solidFill>
                    <a:srgbClr val="000000"/>
                  </a:solidFill>
                </a:endParaRPr>
              </a:p>
            </p:txBody>
          </p:sp>
        </mc:Choice>
        <mc:Fallback xmlns="">
          <p:sp>
            <p:nvSpPr>
              <p:cNvPr id="18" name="TextBox 17">
                <a:extLst>
                  <a:ext uri="{FF2B5EF4-FFF2-40B4-BE49-F238E27FC236}">
                    <a16:creationId xmlns:a16="http://schemas.microsoft.com/office/drawing/2014/main" id="{CE0859DD-8555-924D-50CF-1D4AA7997712}"/>
                  </a:ext>
                </a:extLst>
              </p:cNvPr>
              <p:cNvSpPr txBox="1">
                <a:spLocks noRot="1" noChangeAspect="1" noMove="1" noResize="1" noEditPoints="1" noAdjustHandles="1" noChangeArrowheads="1" noChangeShapeType="1" noTextEdit="1"/>
              </p:cNvSpPr>
              <p:nvPr/>
            </p:nvSpPr>
            <p:spPr>
              <a:xfrm>
                <a:off x="77598" y="4780272"/>
                <a:ext cx="3249351" cy="1088503"/>
              </a:xfrm>
              <a:prstGeom prst="rect">
                <a:avLst/>
              </a:prstGeom>
              <a:blipFill>
                <a:blip r:embed="rId7"/>
                <a:stretch>
                  <a:fillRect l="-2335" t="-5747" r="-1946" b="-1149"/>
                </a:stretch>
              </a:blipFill>
            </p:spPr>
            <p:txBody>
              <a:bodyPr/>
              <a:lstStyle/>
              <a:p>
                <a:r>
                  <a:rPr lang="en-US">
                    <a:noFill/>
                  </a:rPr>
                  <a:t> </a:t>
                </a:r>
              </a:p>
            </p:txBody>
          </p:sp>
        </mc:Fallback>
      </mc:AlternateContent>
    </p:spTree>
    <p:extLst>
      <p:ext uri="{BB962C8B-B14F-4D97-AF65-F5344CB8AC3E}">
        <p14:creationId xmlns:p14="http://schemas.microsoft.com/office/powerpoint/2010/main" val="1736831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childTnLst>
                                </p:cTn>
                              </p:par>
                              <p:par>
                                <p:cTn id="17" presetID="3" presetClass="exit" presetSubtype="10" fill="hold" grpId="0" nodeType="withEffect">
                                  <p:stCondLst>
                                    <p:cond delay="0"/>
                                  </p:stCondLst>
                                  <p:childTnLst>
                                    <p:animEffect transition="out" filter="blinds(horizontal)">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2" grpId="0"/>
      <p:bldP spid="4" grpId="0" animBg="1"/>
      <p:bldP spid="10" grpId="0" animBg="1"/>
      <p:bldP spid="14"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295B2-1C3E-D426-DABB-4A20BB22C6A9}"/>
            </a:ext>
          </a:extLst>
        </p:cNvPr>
        <p:cNvGrpSpPr/>
        <p:nvPr/>
      </p:nvGrpSpPr>
      <p:grpSpPr>
        <a:xfrm>
          <a:off x="0" y="0"/>
          <a:ext cx="0" cy="0"/>
          <a:chOff x="0" y="0"/>
          <a:chExt cx="0" cy="0"/>
        </a:xfrm>
      </p:grpSpPr>
      <p:pic>
        <p:nvPicPr>
          <p:cNvPr id="2" name="Picture 1" descr="Image preview">
            <a:extLst>
              <a:ext uri="{FF2B5EF4-FFF2-40B4-BE49-F238E27FC236}">
                <a16:creationId xmlns:a16="http://schemas.microsoft.com/office/drawing/2014/main" id="{2A499619-B415-A10F-90A4-7498C9CD9691}"/>
              </a:ext>
            </a:extLst>
          </p:cNvPr>
          <p:cNvPicPr>
            <a:picLocks noChangeAspect="1"/>
          </p:cNvPicPr>
          <p:nvPr/>
        </p:nvPicPr>
        <p:blipFill>
          <a:blip r:embed="rId3"/>
          <a:srcRect b="9752"/>
          <a:stretch>
            <a:fillRect/>
          </a:stretch>
        </p:blipFill>
        <p:spPr>
          <a:xfrm>
            <a:off x="6874197" y="663897"/>
            <a:ext cx="4741803" cy="5775579"/>
          </a:xfrm>
          <a:prstGeom prst="rect">
            <a:avLst/>
          </a:prstGeom>
        </p:spPr>
      </p:pic>
      <p:sp>
        <p:nvSpPr>
          <p:cNvPr id="3" name="Title 2">
            <a:extLst>
              <a:ext uri="{FF2B5EF4-FFF2-40B4-BE49-F238E27FC236}">
                <a16:creationId xmlns:a16="http://schemas.microsoft.com/office/drawing/2014/main" id="{D68F2B3C-217E-8C4E-777C-2D6EE1DE56CC}"/>
              </a:ext>
            </a:extLst>
          </p:cNvPr>
          <p:cNvSpPr>
            <a:spLocks noGrp="1"/>
          </p:cNvSpPr>
          <p:nvPr>
            <p:ph type="title"/>
          </p:nvPr>
        </p:nvSpPr>
        <p:spPr>
          <a:xfrm>
            <a:off x="575400" y="46165"/>
            <a:ext cx="11041200" cy="616650"/>
          </a:xfrm>
        </p:spPr>
        <p:txBody>
          <a:bodyPr>
            <a:normAutofit/>
          </a:bodyPr>
          <a:lstStyle/>
          <a:p>
            <a:pPr algn="ctr"/>
            <a:r>
              <a:rPr lang="en-US" dirty="0"/>
              <a:t>What if one method gives different answers per spacecraft?</a:t>
            </a:r>
          </a:p>
        </p:txBody>
      </p:sp>
      <p:sp>
        <p:nvSpPr>
          <p:cNvPr id="7" name="Content Placeholder 6">
            <a:extLst>
              <a:ext uri="{FF2B5EF4-FFF2-40B4-BE49-F238E27FC236}">
                <a16:creationId xmlns:a16="http://schemas.microsoft.com/office/drawing/2014/main" id="{5AC87B3E-D413-908A-FA9F-A47E1D3EFED8}"/>
              </a:ext>
            </a:extLst>
          </p:cNvPr>
          <p:cNvSpPr>
            <a:spLocks noGrp="1"/>
          </p:cNvSpPr>
          <p:nvPr>
            <p:ph idx="1"/>
          </p:nvPr>
        </p:nvSpPr>
        <p:spPr>
          <a:xfrm>
            <a:off x="576000" y="823926"/>
            <a:ext cx="5087821" cy="5790288"/>
          </a:xfrm>
        </p:spPr>
        <p:txBody>
          <a:bodyPr>
            <a:normAutofit/>
          </a:bodyPr>
          <a:lstStyle/>
          <a:p>
            <a:pPr marL="0" indent="0" algn="ctr">
              <a:buNone/>
            </a:pPr>
            <a:r>
              <a:rPr lang="en-US" u="sng" dirty="0"/>
              <a:t>Question</a:t>
            </a:r>
            <a:r>
              <a:rPr lang="en-US" dirty="0"/>
              <a:t>: Is this real? Methodological? What orientation the actual shock has locally there?</a:t>
            </a:r>
          </a:p>
          <a:p>
            <a:pPr marL="0" indent="0" algn="ctr">
              <a:buNone/>
            </a:pPr>
            <a:r>
              <a:rPr lang="en-US" b="1" dirty="0"/>
              <a:t>Can multi-spacecraft timing from the L1 fleet help us answer this?</a:t>
            </a:r>
          </a:p>
        </p:txBody>
      </p:sp>
      <p:pic>
        <p:nvPicPr>
          <p:cNvPr id="6" name="Picture 5">
            <a:extLst>
              <a:ext uri="{FF2B5EF4-FFF2-40B4-BE49-F238E27FC236}">
                <a16:creationId xmlns:a16="http://schemas.microsoft.com/office/drawing/2014/main" id="{7A361F6E-C119-5DEE-88FC-E26E57B2070B}"/>
              </a:ext>
            </a:extLst>
          </p:cNvPr>
          <p:cNvPicPr>
            <a:picLocks noChangeAspect="1"/>
          </p:cNvPicPr>
          <p:nvPr/>
        </p:nvPicPr>
        <p:blipFill>
          <a:blip r:embed="rId4"/>
          <a:stretch>
            <a:fillRect/>
          </a:stretch>
        </p:blipFill>
        <p:spPr>
          <a:xfrm>
            <a:off x="1072880" y="2933503"/>
            <a:ext cx="4094060" cy="3459481"/>
          </a:xfrm>
          <a:prstGeom prst="rect">
            <a:avLst/>
          </a:prstGeom>
        </p:spPr>
      </p:pic>
      <p:sp>
        <p:nvSpPr>
          <p:cNvPr id="10" name="TextBox 9">
            <a:extLst>
              <a:ext uri="{FF2B5EF4-FFF2-40B4-BE49-F238E27FC236}">
                <a16:creationId xmlns:a16="http://schemas.microsoft.com/office/drawing/2014/main" id="{BE13A0ED-08D2-46CE-27E4-8D02F7B557E6}"/>
              </a:ext>
            </a:extLst>
          </p:cNvPr>
          <p:cNvSpPr txBox="1"/>
          <p:nvPr/>
        </p:nvSpPr>
        <p:spPr>
          <a:xfrm>
            <a:off x="-66104" y="6322079"/>
            <a:ext cx="12324208" cy="323165"/>
          </a:xfrm>
          <a:prstGeom prst="rect">
            <a:avLst/>
          </a:prstGeom>
          <a:noFill/>
        </p:spPr>
        <p:txBody>
          <a:bodyPr wrap="none" rtlCol="0">
            <a:spAutoFit/>
          </a:bodyPr>
          <a:lstStyle/>
          <a:p>
            <a:r>
              <a:rPr lang="en-US" sz="1500" dirty="0">
                <a:solidFill>
                  <a:srgbClr val="000000"/>
                </a:solidFill>
              </a:rPr>
              <a:t>NOTE: Here I used a fix window for upstream and downstream for MC, if I bootstrap this, the result varies even more! Can timing constrain this?</a:t>
            </a:r>
          </a:p>
        </p:txBody>
      </p:sp>
      <p:sp>
        <p:nvSpPr>
          <p:cNvPr id="4" name="Rectangle 3">
            <a:extLst>
              <a:ext uri="{FF2B5EF4-FFF2-40B4-BE49-F238E27FC236}">
                <a16:creationId xmlns:a16="http://schemas.microsoft.com/office/drawing/2014/main" id="{1DA791C2-10D3-8261-AE7C-1A2D0A5C6580}"/>
              </a:ext>
            </a:extLst>
          </p:cNvPr>
          <p:cNvSpPr/>
          <p:nvPr/>
        </p:nvSpPr>
        <p:spPr>
          <a:xfrm>
            <a:off x="6868394" y="2770239"/>
            <a:ext cx="304800" cy="6587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63A17C7-7883-13B0-0413-CE48ECC7BF6A}"/>
              </a:ext>
            </a:extLst>
          </p:cNvPr>
          <p:cNvSpPr txBox="1"/>
          <p:nvPr/>
        </p:nvSpPr>
        <p:spPr>
          <a:xfrm>
            <a:off x="7521305" y="2462462"/>
            <a:ext cx="1537600" cy="523220"/>
          </a:xfrm>
          <a:prstGeom prst="rect">
            <a:avLst/>
          </a:prstGeom>
          <a:noFill/>
        </p:spPr>
        <p:txBody>
          <a:bodyPr wrap="none" rtlCol="0">
            <a:spAutoFit/>
          </a:bodyPr>
          <a:lstStyle/>
          <a:p>
            <a:pPr algn="ctr"/>
            <a:r>
              <a:rPr lang="en-US" sz="1400" dirty="0">
                <a:solidFill>
                  <a:srgbClr val="000000"/>
                </a:solidFill>
              </a:rPr>
              <a:t>Distribution from </a:t>
            </a:r>
          </a:p>
          <a:p>
            <a:pPr algn="ctr"/>
            <a:r>
              <a:rPr lang="en-US" sz="1400" dirty="0">
                <a:solidFill>
                  <a:srgbClr val="000000"/>
                </a:solidFill>
              </a:rPr>
              <a:t>10-min upstream</a:t>
            </a:r>
          </a:p>
        </p:txBody>
      </p:sp>
    </p:spTree>
    <p:extLst>
      <p:ext uri="{BB962C8B-B14F-4D97-AF65-F5344CB8AC3E}">
        <p14:creationId xmlns:p14="http://schemas.microsoft.com/office/powerpoint/2010/main" val="12371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10" grpId="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C5D80-2157-292A-5367-12F10798FC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B34544-12B6-D686-2590-BC5539370150}"/>
              </a:ext>
            </a:extLst>
          </p:cNvPr>
          <p:cNvSpPr>
            <a:spLocks noGrp="1"/>
          </p:cNvSpPr>
          <p:nvPr>
            <p:ph type="title"/>
          </p:nvPr>
        </p:nvSpPr>
        <p:spPr>
          <a:xfrm>
            <a:off x="838200" y="2614606"/>
            <a:ext cx="10515600" cy="1325563"/>
          </a:xfrm>
        </p:spPr>
        <p:txBody>
          <a:bodyPr/>
          <a:lstStyle/>
          <a:p>
            <a:pPr algn="ctr"/>
            <a:r>
              <a:rPr lang="en-US" dirty="0"/>
              <a:t>IP Shock &amp; CME Coherency</a:t>
            </a:r>
          </a:p>
        </p:txBody>
      </p:sp>
      <p:sp>
        <p:nvSpPr>
          <p:cNvPr id="3" name="TextBox 2">
            <a:extLst>
              <a:ext uri="{FF2B5EF4-FFF2-40B4-BE49-F238E27FC236}">
                <a16:creationId xmlns:a16="http://schemas.microsoft.com/office/drawing/2014/main" id="{0CC50271-7D26-A6B9-14B4-9232662C5193}"/>
              </a:ext>
            </a:extLst>
          </p:cNvPr>
          <p:cNvSpPr txBox="1"/>
          <p:nvPr/>
        </p:nvSpPr>
        <p:spPr>
          <a:xfrm>
            <a:off x="2642971" y="4863186"/>
            <a:ext cx="184731" cy="1569660"/>
          </a:xfrm>
          <a:prstGeom prst="rect">
            <a:avLst/>
          </a:prstGeom>
          <a:noFill/>
        </p:spPr>
        <p:txBody>
          <a:bodyPr wrap="none" rtlCol="0">
            <a:spAutoFit/>
          </a:bodyPr>
          <a:lstStyle/>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p:txBody>
      </p:sp>
      <p:sp>
        <p:nvSpPr>
          <p:cNvPr id="6" name="TextBox 5">
            <a:extLst>
              <a:ext uri="{FF2B5EF4-FFF2-40B4-BE49-F238E27FC236}">
                <a16:creationId xmlns:a16="http://schemas.microsoft.com/office/drawing/2014/main" id="{BE42A48F-17BA-C3C7-898C-5DF8AE75E8C7}"/>
              </a:ext>
            </a:extLst>
          </p:cNvPr>
          <p:cNvSpPr txBox="1"/>
          <p:nvPr/>
        </p:nvSpPr>
        <p:spPr>
          <a:xfrm>
            <a:off x="3011838" y="4894183"/>
            <a:ext cx="6168324" cy="1200329"/>
          </a:xfrm>
          <a:custGeom>
            <a:avLst/>
            <a:gdLst>
              <a:gd name="csX0" fmla="*/ 0 w 6168324"/>
              <a:gd name="csY0" fmla="*/ 0 h 646331"/>
              <a:gd name="csX1" fmla="*/ 747053 w 6168324"/>
              <a:gd name="csY1" fmla="*/ 0 h 646331"/>
              <a:gd name="csX2" fmla="*/ 1370739 w 6168324"/>
              <a:gd name="csY2" fmla="*/ 0 h 646331"/>
              <a:gd name="csX3" fmla="*/ 1932742 w 6168324"/>
              <a:gd name="csY3" fmla="*/ 0 h 646331"/>
              <a:gd name="csX4" fmla="*/ 2679794 w 6168324"/>
              <a:gd name="csY4" fmla="*/ 0 h 646331"/>
              <a:gd name="csX5" fmla="*/ 3180114 w 6168324"/>
              <a:gd name="csY5" fmla="*/ 0 h 646331"/>
              <a:gd name="csX6" fmla="*/ 3927166 w 6168324"/>
              <a:gd name="csY6" fmla="*/ 0 h 646331"/>
              <a:gd name="csX7" fmla="*/ 4489169 w 6168324"/>
              <a:gd name="csY7" fmla="*/ 0 h 646331"/>
              <a:gd name="csX8" fmla="*/ 5236222 w 6168324"/>
              <a:gd name="csY8" fmla="*/ 0 h 646331"/>
              <a:gd name="csX9" fmla="*/ 6168324 w 6168324"/>
              <a:gd name="csY9" fmla="*/ 0 h 646331"/>
              <a:gd name="csX10" fmla="*/ 6168324 w 6168324"/>
              <a:gd name="csY10" fmla="*/ 646331 h 646331"/>
              <a:gd name="csX11" fmla="*/ 5668004 w 6168324"/>
              <a:gd name="csY11" fmla="*/ 646331 h 646331"/>
              <a:gd name="csX12" fmla="*/ 5044318 w 6168324"/>
              <a:gd name="csY12" fmla="*/ 646331 h 646331"/>
              <a:gd name="csX13" fmla="*/ 4420632 w 6168324"/>
              <a:gd name="csY13" fmla="*/ 646331 h 646331"/>
              <a:gd name="csX14" fmla="*/ 3611896 w 6168324"/>
              <a:gd name="csY14" fmla="*/ 646331 h 646331"/>
              <a:gd name="csX15" fmla="*/ 2926527 w 6168324"/>
              <a:gd name="csY15" fmla="*/ 646331 h 646331"/>
              <a:gd name="csX16" fmla="*/ 2426207 w 6168324"/>
              <a:gd name="csY16" fmla="*/ 646331 h 646331"/>
              <a:gd name="csX17" fmla="*/ 1864205 w 6168324"/>
              <a:gd name="csY17" fmla="*/ 646331 h 646331"/>
              <a:gd name="csX18" fmla="*/ 1363885 w 6168324"/>
              <a:gd name="csY18" fmla="*/ 646331 h 646331"/>
              <a:gd name="csX19" fmla="*/ 0 w 6168324"/>
              <a:gd name="csY19" fmla="*/ 646331 h 646331"/>
              <a:gd name="csX20" fmla="*/ 0 w 6168324"/>
              <a:gd name="csY20"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168324" h="646331" extrusionOk="0">
                <a:moveTo>
                  <a:pt x="0" y="0"/>
                </a:moveTo>
                <a:cubicBezTo>
                  <a:pt x="194632" y="-15922"/>
                  <a:pt x="555946" y="12719"/>
                  <a:pt x="747053" y="0"/>
                </a:cubicBezTo>
                <a:cubicBezTo>
                  <a:pt x="938160" y="-12719"/>
                  <a:pt x="1109015" y="-19467"/>
                  <a:pt x="1370739" y="0"/>
                </a:cubicBezTo>
                <a:cubicBezTo>
                  <a:pt x="1632463" y="19467"/>
                  <a:pt x="1780372" y="24868"/>
                  <a:pt x="1932742" y="0"/>
                </a:cubicBezTo>
                <a:cubicBezTo>
                  <a:pt x="2085112" y="-24868"/>
                  <a:pt x="2405628" y="27931"/>
                  <a:pt x="2679794" y="0"/>
                </a:cubicBezTo>
                <a:cubicBezTo>
                  <a:pt x="2953960" y="-27931"/>
                  <a:pt x="2939522" y="3484"/>
                  <a:pt x="3180114" y="0"/>
                </a:cubicBezTo>
                <a:cubicBezTo>
                  <a:pt x="3420706" y="-3484"/>
                  <a:pt x="3696004" y="30890"/>
                  <a:pt x="3927166" y="0"/>
                </a:cubicBezTo>
                <a:cubicBezTo>
                  <a:pt x="4158328" y="-30890"/>
                  <a:pt x="4210341" y="-10283"/>
                  <a:pt x="4489169" y="0"/>
                </a:cubicBezTo>
                <a:cubicBezTo>
                  <a:pt x="4767997" y="10283"/>
                  <a:pt x="4928993" y="32679"/>
                  <a:pt x="5236222" y="0"/>
                </a:cubicBezTo>
                <a:cubicBezTo>
                  <a:pt x="5543451" y="-32679"/>
                  <a:pt x="5850193" y="-36100"/>
                  <a:pt x="6168324" y="0"/>
                </a:cubicBezTo>
                <a:cubicBezTo>
                  <a:pt x="6172478" y="177816"/>
                  <a:pt x="6156014" y="484556"/>
                  <a:pt x="6168324" y="646331"/>
                </a:cubicBezTo>
                <a:cubicBezTo>
                  <a:pt x="6043364" y="622837"/>
                  <a:pt x="5834253" y="630567"/>
                  <a:pt x="5668004" y="646331"/>
                </a:cubicBezTo>
                <a:cubicBezTo>
                  <a:pt x="5501755" y="662095"/>
                  <a:pt x="5224937" y="672483"/>
                  <a:pt x="5044318" y="646331"/>
                </a:cubicBezTo>
                <a:cubicBezTo>
                  <a:pt x="4863699" y="620179"/>
                  <a:pt x="4605879" y="624224"/>
                  <a:pt x="4420632" y="646331"/>
                </a:cubicBezTo>
                <a:cubicBezTo>
                  <a:pt x="4235385" y="668438"/>
                  <a:pt x="3893046" y="661412"/>
                  <a:pt x="3611896" y="646331"/>
                </a:cubicBezTo>
                <a:cubicBezTo>
                  <a:pt x="3330746" y="631250"/>
                  <a:pt x="3109329" y="637003"/>
                  <a:pt x="2926527" y="646331"/>
                </a:cubicBezTo>
                <a:cubicBezTo>
                  <a:pt x="2743725" y="655659"/>
                  <a:pt x="2634946" y="660623"/>
                  <a:pt x="2426207" y="646331"/>
                </a:cubicBezTo>
                <a:cubicBezTo>
                  <a:pt x="2217468" y="632039"/>
                  <a:pt x="2030224" y="641317"/>
                  <a:pt x="1864205" y="646331"/>
                </a:cubicBezTo>
                <a:cubicBezTo>
                  <a:pt x="1698186" y="651345"/>
                  <a:pt x="1469187" y="647121"/>
                  <a:pt x="1363885" y="646331"/>
                </a:cubicBezTo>
                <a:cubicBezTo>
                  <a:pt x="1258583" y="645541"/>
                  <a:pt x="538709" y="589398"/>
                  <a:pt x="0" y="646331"/>
                </a:cubicBezTo>
                <a:cubicBezTo>
                  <a:pt x="-11330" y="335222"/>
                  <a:pt x="-3527" y="311960"/>
                  <a:pt x="0" y="0"/>
                </a:cubicBezTo>
                <a:close/>
              </a:path>
            </a:pathLst>
          </a:custGeom>
          <a:noFill/>
          <a:ln w="28575">
            <a:solidFill>
              <a:srgbClr val="FF3B3B"/>
            </a:solidFill>
            <a:extLst>
              <a:ext uri="{C807C97D-BFC1-408E-A445-0C87EB9F89A2}">
                <ask:lineSketchStyleProps xmlns:ask="http://schemas.microsoft.com/office/drawing/2018/sketchyshapes" sd="1857894222">
                  <a:custGeom>
                    <a:avLst/>
                    <a:gdLst>
                      <a:gd name="csX0" fmla="*/ 0 w 6168324"/>
                      <a:gd name="csY0" fmla="*/ 0 h 1200329"/>
                      <a:gd name="csX1" fmla="*/ 747053 w 6168324"/>
                      <a:gd name="csY1" fmla="*/ 0 h 1200329"/>
                      <a:gd name="csX2" fmla="*/ 1370739 w 6168324"/>
                      <a:gd name="csY2" fmla="*/ 0 h 1200329"/>
                      <a:gd name="csX3" fmla="*/ 1932742 w 6168324"/>
                      <a:gd name="csY3" fmla="*/ 0 h 1200329"/>
                      <a:gd name="csX4" fmla="*/ 2679794 w 6168324"/>
                      <a:gd name="csY4" fmla="*/ 0 h 1200329"/>
                      <a:gd name="csX5" fmla="*/ 3180114 w 6168324"/>
                      <a:gd name="csY5" fmla="*/ 0 h 1200329"/>
                      <a:gd name="csX6" fmla="*/ 3927166 w 6168324"/>
                      <a:gd name="csY6" fmla="*/ 0 h 1200329"/>
                      <a:gd name="csX7" fmla="*/ 4489169 w 6168324"/>
                      <a:gd name="csY7" fmla="*/ 0 h 1200329"/>
                      <a:gd name="csX8" fmla="*/ 5236222 w 6168324"/>
                      <a:gd name="csY8" fmla="*/ 0 h 1200329"/>
                      <a:gd name="csX9" fmla="*/ 6168324 w 6168324"/>
                      <a:gd name="csY9" fmla="*/ 0 h 1200329"/>
                      <a:gd name="csX10" fmla="*/ 6168324 w 6168324"/>
                      <a:gd name="csY10" fmla="*/ 1200329 h 1200329"/>
                      <a:gd name="csX11" fmla="*/ 5668004 w 6168324"/>
                      <a:gd name="csY11" fmla="*/ 1200329 h 1200329"/>
                      <a:gd name="csX12" fmla="*/ 5044318 w 6168324"/>
                      <a:gd name="csY12" fmla="*/ 1200329 h 1200329"/>
                      <a:gd name="csX13" fmla="*/ 4420632 w 6168324"/>
                      <a:gd name="csY13" fmla="*/ 1200329 h 1200329"/>
                      <a:gd name="csX14" fmla="*/ 3611896 w 6168324"/>
                      <a:gd name="csY14" fmla="*/ 1200329 h 1200329"/>
                      <a:gd name="csX15" fmla="*/ 2926527 w 6168324"/>
                      <a:gd name="csY15" fmla="*/ 1200329 h 1200329"/>
                      <a:gd name="csX16" fmla="*/ 2426207 w 6168324"/>
                      <a:gd name="csY16" fmla="*/ 1200329 h 1200329"/>
                      <a:gd name="csX17" fmla="*/ 1864205 w 6168324"/>
                      <a:gd name="csY17" fmla="*/ 1200329 h 1200329"/>
                      <a:gd name="csX18" fmla="*/ 1363885 w 6168324"/>
                      <a:gd name="csY18" fmla="*/ 1200329 h 1200329"/>
                      <a:gd name="csX19" fmla="*/ 0 w 6168324"/>
                      <a:gd name="csY19" fmla="*/ 1200329 h 1200329"/>
                      <a:gd name="csX20" fmla="*/ 0 w 6168324"/>
                      <a:gd name="csY20" fmla="*/ 0 h 1200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168324" h="1200329" extrusionOk="0">
                        <a:moveTo>
                          <a:pt x="0" y="0"/>
                        </a:moveTo>
                        <a:cubicBezTo>
                          <a:pt x="196819" y="-17355"/>
                          <a:pt x="519594" y="41953"/>
                          <a:pt x="747053" y="0"/>
                        </a:cubicBezTo>
                        <a:cubicBezTo>
                          <a:pt x="959339" y="-22922"/>
                          <a:pt x="1094851" y="-40719"/>
                          <a:pt x="1370739" y="0"/>
                        </a:cubicBezTo>
                        <a:cubicBezTo>
                          <a:pt x="1606661" y="51934"/>
                          <a:pt x="1785670" y="31038"/>
                          <a:pt x="1932742" y="0"/>
                        </a:cubicBezTo>
                        <a:cubicBezTo>
                          <a:pt x="2119339" y="-40481"/>
                          <a:pt x="2398149" y="-3411"/>
                          <a:pt x="2679794" y="0"/>
                        </a:cubicBezTo>
                        <a:cubicBezTo>
                          <a:pt x="2944617" y="-51977"/>
                          <a:pt x="2932861" y="-2886"/>
                          <a:pt x="3180114" y="0"/>
                        </a:cubicBezTo>
                        <a:cubicBezTo>
                          <a:pt x="3393677" y="30595"/>
                          <a:pt x="3699581" y="75194"/>
                          <a:pt x="3927166" y="0"/>
                        </a:cubicBezTo>
                        <a:cubicBezTo>
                          <a:pt x="4154113" y="-54796"/>
                          <a:pt x="4208051" y="-23292"/>
                          <a:pt x="4489169" y="0"/>
                        </a:cubicBezTo>
                        <a:cubicBezTo>
                          <a:pt x="4786112" y="-11972"/>
                          <a:pt x="4953120" y="92460"/>
                          <a:pt x="5236222" y="0"/>
                        </a:cubicBezTo>
                        <a:cubicBezTo>
                          <a:pt x="5502207" y="-29964"/>
                          <a:pt x="5897955" y="-49765"/>
                          <a:pt x="6168324" y="0"/>
                        </a:cubicBezTo>
                        <a:cubicBezTo>
                          <a:pt x="6195736" y="337548"/>
                          <a:pt x="6129448" y="969529"/>
                          <a:pt x="6168324" y="1200329"/>
                        </a:cubicBezTo>
                        <a:cubicBezTo>
                          <a:pt x="6012660" y="1162484"/>
                          <a:pt x="5833808" y="1195743"/>
                          <a:pt x="5668004" y="1200329"/>
                        </a:cubicBezTo>
                        <a:cubicBezTo>
                          <a:pt x="5477794" y="1244732"/>
                          <a:pt x="5216284" y="1264580"/>
                          <a:pt x="5044318" y="1200329"/>
                        </a:cubicBezTo>
                        <a:cubicBezTo>
                          <a:pt x="4884992" y="1176261"/>
                          <a:pt x="4637176" y="1145007"/>
                          <a:pt x="4420632" y="1200329"/>
                        </a:cubicBezTo>
                        <a:cubicBezTo>
                          <a:pt x="4189966" y="1243681"/>
                          <a:pt x="3895965" y="1292387"/>
                          <a:pt x="3611896" y="1200329"/>
                        </a:cubicBezTo>
                        <a:cubicBezTo>
                          <a:pt x="3345990" y="1194903"/>
                          <a:pt x="3107532" y="1161267"/>
                          <a:pt x="2926527" y="1200329"/>
                        </a:cubicBezTo>
                        <a:cubicBezTo>
                          <a:pt x="2760402" y="1227585"/>
                          <a:pt x="2629154" y="1220676"/>
                          <a:pt x="2426207" y="1200329"/>
                        </a:cubicBezTo>
                        <a:cubicBezTo>
                          <a:pt x="2187107" y="1151205"/>
                          <a:pt x="2064478" y="1197893"/>
                          <a:pt x="1864205" y="1200329"/>
                        </a:cubicBezTo>
                        <a:cubicBezTo>
                          <a:pt x="1711001" y="1187800"/>
                          <a:pt x="1463254" y="1201460"/>
                          <a:pt x="1363885" y="1200329"/>
                        </a:cubicBezTo>
                        <a:cubicBezTo>
                          <a:pt x="1264007" y="1223204"/>
                          <a:pt x="532082" y="1138738"/>
                          <a:pt x="0" y="1200329"/>
                        </a:cubicBezTo>
                        <a:cubicBezTo>
                          <a:pt x="-9674" y="618872"/>
                          <a:pt x="-8478" y="584031"/>
                          <a:pt x="0" y="0"/>
                        </a:cubicBezTo>
                        <a:close/>
                      </a:path>
                    </a:pathLst>
                  </a:custGeom>
                  <ask:type>
                    <ask:lineSketchFreehand/>
                  </ask:type>
                </ask:lineSketchStyleProps>
              </a:ext>
            </a:extLst>
          </a:ln>
        </p:spPr>
        <p:txBody>
          <a:bodyPr wrap="square">
            <a:spAutoFit/>
          </a:bodyPr>
          <a:lstStyle/>
          <a:p>
            <a:pPr algn="ctr" hangingPunct="0">
              <a:spcBef>
                <a:spcPts val="0"/>
              </a:spcBef>
            </a:pPr>
            <a:r>
              <a:rPr lang="en-US" dirty="0">
                <a:solidFill>
                  <a:srgbClr val="000000"/>
                </a:solidFill>
              </a:rPr>
              <a:t>(3)</a:t>
            </a:r>
          </a:p>
          <a:p>
            <a:pPr algn="ctr" hangingPunct="0">
              <a:spcBef>
                <a:spcPts val="0"/>
              </a:spcBef>
            </a:pPr>
            <a:r>
              <a:rPr lang="en-US" dirty="0">
                <a:solidFill>
                  <a:srgbClr val="000000"/>
                </a:solidFill>
              </a:rPr>
              <a:t>How coherent is a CME across ~100-200 Re? When two signals correlate well, is it shared physics, a shared trend, or can it even be a coincidence?</a:t>
            </a:r>
          </a:p>
        </p:txBody>
      </p:sp>
    </p:spTree>
    <p:extLst>
      <p:ext uri="{BB962C8B-B14F-4D97-AF65-F5344CB8AC3E}">
        <p14:creationId xmlns:p14="http://schemas.microsoft.com/office/powerpoint/2010/main" val="639716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CBEDD-45DF-3F83-8B49-2EB6CA5DCC4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1CD6C7-A1D1-3749-F2F9-D1E19E0DD9FD}"/>
              </a:ext>
            </a:extLst>
          </p:cNvPr>
          <p:cNvSpPr>
            <a:spLocks noGrp="1"/>
          </p:cNvSpPr>
          <p:nvPr>
            <p:ph idx="1"/>
          </p:nvPr>
        </p:nvSpPr>
        <p:spPr>
          <a:xfrm>
            <a:off x="762625" y="1112254"/>
            <a:ext cx="2756923" cy="411645"/>
          </a:xfrm>
          <a:ln>
            <a:noFill/>
          </a:ln>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US" sz="1800" dirty="0" err="1">
                <a:latin typeface="+mj-lt"/>
                <a:ea typeface="Palatino" pitchFamily="2" charset="77"/>
              </a:rPr>
              <a:t>Lugaz</a:t>
            </a:r>
            <a:r>
              <a:rPr lang="en-US" sz="1800" dirty="0">
                <a:latin typeface="+mj-lt"/>
                <a:ea typeface="Palatino" pitchFamily="2" charset="77"/>
              </a:rPr>
              <a:t>+ [</a:t>
            </a:r>
            <a:r>
              <a:rPr lang="en-US" sz="1800" dirty="0" err="1">
                <a:latin typeface="+mj-lt"/>
                <a:ea typeface="Palatino" pitchFamily="2" charset="77"/>
              </a:rPr>
              <a:t>ApJL</a:t>
            </a:r>
            <a:r>
              <a:rPr lang="en-US" sz="1800" dirty="0">
                <a:latin typeface="+mj-lt"/>
                <a:ea typeface="Palatino" pitchFamily="2" charset="77"/>
              </a:rPr>
              <a:t> 2018]</a:t>
            </a:r>
            <a:endParaRPr lang="el-GR" sz="1800" dirty="0">
              <a:latin typeface="+mj-lt"/>
              <a:ea typeface="Palatino" pitchFamily="2" charset="77"/>
            </a:endParaRPr>
          </a:p>
        </p:txBody>
      </p:sp>
      <p:sp>
        <p:nvSpPr>
          <p:cNvPr id="3" name="Title 2">
            <a:extLst>
              <a:ext uri="{FF2B5EF4-FFF2-40B4-BE49-F238E27FC236}">
                <a16:creationId xmlns:a16="http://schemas.microsoft.com/office/drawing/2014/main" id="{7B956452-322C-7D16-BD1C-C8C9CDEEAE76}"/>
              </a:ext>
            </a:extLst>
          </p:cNvPr>
          <p:cNvSpPr>
            <a:spLocks noGrp="1"/>
          </p:cNvSpPr>
          <p:nvPr>
            <p:ph type="title"/>
          </p:nvPr>
        </p:nvSpPr>
        <p:spPr/>
        <p:txBody>
          <a:bodyPr/>
          <a:lstStyle/>
          <a:p>
            <a:pPr algn="ctr"/>
            <a:r>
              <a:rPr lang="en-US" dirty="0"/>
              <a:t>Are CMEs Coherent Structures?</a:t>
            </a:r>
          </a:p>
        </p:txBody>
      </p:sp>
      <p:pic>
        <p:nvPicPr>
          <p:cNvPr id="4" name="Picture 3" descr="Figure 1. Refer to the following caption and surrounding text.">
            <a:extLst>
              <a:ext uri="{FF2B5EF4-FFF2-40B4-BE49-F238E27FC236}">
                <a16:creationId xmlns:a16="http://schemas.microsoft.com/office/drawing/2014/main" id="{70D7A38A-5FA0-12EF-E0D8-2D6AD752632E}"/>
              </a:ext>
            </a:extLst>
          </p:cNvPr>
          <p:cNvPicPr>
            <a:picLocks noChangeAspect="1"/>
          </p:cNvPicPr>
          <p:nvPr/>
        </p:nvPicPr>
        <p:blipFill>
          <a:blip r:embed="rId3"/>
          <a:stretch>
            <a:fillRect/>
          </a:stretch>
        </p:blipFill>
        <p:spPr>
          <a:xfrm>
            <a:off x="224182" y="1606826"/>
            <a:ext cx="3833811" cy="4873488"/>
          </a:xfrm>
          <a:prstGeom prst="rect">
            <a:avLst/>
          </a:prstGeom>
        </p:spPr>
      </p:pic>
      <p:sp>
        <p:nvSpPr>
          <p:cNvPr id="6" name="TextBox 5">
            <a:extLst>
              <a:ext uri="{FF2B5EF4-FFF2-40B4-BE49-F238E27FC236}">
                <a16:creationId xmlns:a16="http://schemas.microsoft.com/office/drawing/2014/main" id="{CE7213F4-D9DC-8AF6-0388-C3C22F838757}"/>
              </a:ext>
            </a:extLst>
          </p:cNvPr>
          <p:cNvSpPr txBox="1"/>
          <p:nvPr/>
        </p:nvSpPr>
        <p:spPr>
          <a:xfrm>
            <a:off x="2794478" y="643831"/>
            <a:ext cx="6640599" cy="923330"/>
          </a:xfrm>
          <a:prstGeom prst="rect">
            <a:avLst/>
          </a:prstGeom>
          <a:noFill/>
        </p:spPr>
        <p:txBody>
          <a:bodyPr wrap="square">
            <a:spAutoFit/>
          </a:bodyPr>
          <a:lstStyle/>
          <a:p>
            <a:pPr algn="ctr"/>
            <a:r>
              <a:rPr lang="en-US" dirty="0">
                <a:solidFill>
                  <a:srgbClr val="000000"/>
                </a:solidFill>
              </a:rPr>
              <a:t>“</a:t>
            </a:r>
            <a:r>
              <a:rPr lang="en-US" b="1" i="1" dirty="0">
                <a:solidFill>
                  <a:srgbClr val="000000"/>
                </a:solidFill>
              </a:rPr>
              <a:t>Magnetic coherence inside MEs of 0.25–0.35 au for the magnitude of the magnetic field, but 0.06–0.12 for B components</a:t>
            </a:r>
            <a:r>
              <a:rPr lang="en-US" dirty="0">
                <a:solidFill>
                  <a:srgbClr val="000000"/>
                </a:solidFill>
              </a:rPr>
              <a:t>”</a:t>
            </a:r>
          </a:p>
        </p:txBody>
      </p:sp>
      <p:sp>
        <p:nvSpPr>
          <p:cNvPr id="8" name="TextBox 7">
            <a:extLst>
              <a:ext uri="{FF2B5EF4-FFF2-40B4-BE49-F238E27FC236}">
                <a16:creationId xmlns:a16="http://schemas.microsoft.com/office/drawing/2014/main" id="{A06DB80B-7EEF-1A0B-CAC1-C027C1300F13}"/>
              </a:ext>
            </a:extLst>
          </p:cNvPr>
          <p:cNvSpPr txBox="1"/>
          <p:nvPr/>
        </p:nvSpPr>
        <p:spPr>
          <a:xfrm>
            <a:off x="4260844" y="6164042"/>
            <a:ext cx="8319536" cy="369332"/>
          </a:xfrm>
          <a:prstGeom prst="rect">
            <a:avLst/>
          </a:prstGeom>
          <a:noFill/>
        </p:spPr>
        <p:txBody>
          <a:bodyPr wrap="square">
            <a:spAutoFit/>
          </a:bodyPr>
          <a:lstStyle/>
          <a:p>
            <a:pPr hangingPunct="0">
              <a:spcBef>
                <a:spcPts val="0"/>
              </a:spcBef>
            </a:pPr>
            <a:r>
              <a:rPr lang="en-US" dirty="0">
                <a:solidFill>
                  <a:srgbClr val="000000"/>
                </a:solidFill>
              </a:rPr>
              <a:t>Now, we can ask: </a:t>
            </a:r>
            <a:r>
              <a:rPr lang="en-US" b="1" u="sng" dirty="0">
                <a:solidFill>
                  <a:srgbClr val="000000"/>
                </a:solidFill>
              </a:rPr>
              <a:t>How coherent is a CME across ~100-200 Re? </a:t>
            </a:r>
          </a:p>
        </p:txBody>
      </p:sp>
      <p:pic>
        <p:nvPicPr>
          <p:cNvPr id="9" name="Picture 8">
            <a:extLst>
              <a:ext uri="{FF2B5EF4-FFF2-40B4-BE49-F238E27FC236}">
                <a16:creationId xmlns:a16="http://schemas.microsoft.com/office/drawing/2014/main" id="{5D59450B-8D18-5D41-0A07-44DB7CAAC5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7993" y="2109742"/>
            <a:ext cx="3824654" cy="3824654"/>
          </a:xfrm>
          <a:prstGeom prst="rect">
            <a:avLst/>
          </a:prstGeom>
        </p:spPr>
      </p:pic>
      <p:pic>
        <p:nvPicPr>
          <p:cNvPr id="11" name="Picture 10">
            <a:extLst>
              <a:ext uri="{FF2B5EF4-FFF2-40B4-BE49-F238E27FC236}">
                <a16:creationId xmlns:a16="http://schemas.microsoft.com/office/drawing/2014/main" id="{BF1BF913-A311-53EF-C2E9-A0AEA41285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2728" y="1728347"/>
            <a:ext cx="4349272" cy="4280357"/>
          </a:xfrm>
          <a:prstGeom prst="rect">
            <a:avLst/>
          </a:prstGeom>
        </p:spPr>
      </p:pic>
      <p:sp>
        <p:nvSpPr>
          <p:cNvPr id="12" name="Content Placeholder 1">
            <a:extLst>
              <a:ext uri="{FF2B5EF4-FFF2-40B4-BE49-F238E27FC236}">
                <a16:creationId xmlns:a16="http://schemas.microsoft.com/office/drawing/2014/main" id="{85464DFD-B0B7-45D1-7E64-3124D4611680}"/>
              </a:ext>
            </a:extLst>
          </p:cNvPr>
          <p:cNvSpPr txBox="1">
            <a:spLocks/>
          </p:cNvSpPr>
          <p:nvPr/>
        </p:nvSpPr>
        <p:spPr>
          <a:xfrm>
            <a:off x="9435077" y="1309684"/>
            <a:ext cx="2756923" cy="411645"/>
          </a:xfrm>
          <a:prstGeom prst="rect">
            <a:avLst/>
          </a:prstGeom>
          <a:ln w="12700" cap="flat" cmpd="sng" algn="ctr">
            <a:noFill/>
            <a:prstDash val="solid"/>
            <a:miter lim="800000"/>
          </a:ln>
        </p:spPr>
        <p:style>
          <a:lnRef idx="2">
            <a:schemeClr val="dk1"/>
          </a:lnRef>
          <a:fillRef idx="1">
            <a:schemeClr val="lt1"/>
          </a:fillRef>
          <a:effectRef idx="0">
            <a:schemeClr val="dk1"/>
          </a:effectRef>
          <a:fontRef idx="minor">
            <a:schemeClr val="dk1"/>
          </a:fontRef>
        </p:style>
        <p:txBody>
          <a:bodyPr vert="horz" lIns="91440" tIns="45720" rIns="91440" bIns="45720" rtlCol="0">
            <a:normAutofit fontScale="77500" lnSpcReduction="20000"/>
          </a:bodyPr>
          <a:lstStyle>
            <a:lvl1pPr marL="228600" indent="-228600" algn="l" defTabSz="914400" rtl="0" eaLnBrk="1" latinLnBrk="0" hangingPunct="1">
              <a:lnSpc>
                <a:spcPct val="100000"/>
              </a:lnSpc>
              <a:spcBef>
                <a:spcPts val="1000"/>
              </a:spcBef>
              <a:buFont typeface="Arial"/>
              <a:buChar char="•"/>
              <a:defRPr lang="en-US" sz="2400" kern="1200" baseline="0" dirty="0" smtClean="0">
                <a:solidFill>
                  <a:srgbClr val="000000"/>
                </a:solidFill>
                <a:latin typeface="+mn-lt"/>
                <a:ea typeface="+mn-ea"/>
                <a:cs typeface="+mn-cs"/>
              </a:defRPr>
            </a:lvl1pPr>
            <a:lvl2pPr marL="685800" indent="-228600" algn="l" defTabSz="914400" rtl="0" eaLnBrk="1" latinLnBrk="0" hangingPunct="1">
              <a:lnSpc>
                <a:spcPct val="100000"/>
              </a:lnSpc>
              <a:spcBef>
                <a:spcPts val="500"/>
              </a:spcBef>
              <a:buFont typeface="Arial"/>
              <a:buChar char="•"/>
              <a:defRPr lang="en-US" sz="2400" kern="1200" baseline="0" dirty="0" smtClean="0">
                <a:solidFill>
                  <a:srgbClr val="000000"/>
                </a:solidFill>
                <a:latin typeface="+mn-lt"/>
                <a:ea typeface="+mn-ea"/>
                <a:cs typeface="+mn-cs"/>
              </a:defRPr>
            </a:lvl2pPr>
            <a:lvl3pPr marL="1143000" indent="-228600" algn="l" defTabSz="914400" rtl="0" eaLnBrk="1" latinLnBrk="0" hangingPunct="1">
              <a:lnSpc>
                <a:spcPct val="100000"/>
              </a:lnSpc>
              <a:spcBef>
                <a:spcPts val="500"/>
              </a:spcBef>
              <a:buFont typeface="Arial"/>
              <a:buChar char="•"/>
              <a:defRPr lang="en-US" sz="2000" kern="1200" baseline="0" dirty="0" smtClean="0">
                <a:solidFill>
                  <a:srgbClr val="000000"/>
                </a:solidFill>
                <a:latin typeface="+mn-lt"/>
                <a:ea typeface="+mn-ea"/>
                <a:cs typeface="+mn-cs"/>
              </a:defRPr>
            </a:lvl3pPr>
            <a:lvl4pPr marL="1600200" indent="-228600" algn="l" defTabSz="914400" rtl="0" eaLnBrk="1" latinLnBrk="0" hangingPunct="1">
              <a:lnSpc>
                <a:spcPct val="100000"/>
              </a:lnSpc>
              <a:spcBef>
                <a:spcPts val="500"/>
              </a:spcBef>
              <a:buFont typeface="Arial"/>
              <a:buChar char="•"/>
              <a:defRPr lang="en-US" sz="1800" kern="1200" baseline="0" dirty="0" smtClean="0">
                <a:solidFill>
                  <a:srgbClr val="000000"/>
                </a:solidFill>
                <a:latin typeface="+mn-lt"/>
                <a:ea typeface="+mn-ea"/>
                <a:cs typeface="+mn-cs"/>
              </a:defRPr>
            </a:lvl4pPr>
            <a:lvl5pPr marL="2057400" indent="-228600" algn="l" defTabSz="914400" rtl="0" eaLnBrk="1" latinLnBrk="0" hangingPunct="1">
              <a:lnSpc>
                <a:spcPct val="100000"/>
              </a:lnSpc>
              <a:spcBef>
                <a:spcPts val="500"/>
              </a:spcBef>
              <a:buFont typeface="Arial"/>
              <a:buChar char="•"/>
              <a:defRPr lang="nl-NL" sz="1800" kern="1200" baseline="0" dirty="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dk1"/>
                </a:solidFill>
                <a:latin typeface="+mn-lt"/>
                <a:ea typeface="+mn-ea"/>
                <a:cs typeface="+mn-cs"/>
              </a:defRPr>
            </a:lvl9pPr>
          </a:lstStyle>
          <a:p>
            <a:pPr marL="0" indent="0">
              <a:buFont typeface="Arial"/>
              <a:buNone/>
            </a:pPr>
            <a:r>
              <a:rPr lang="en-US" sz="1800" dirty="0">
                <a:latin typeface="+mj-lt"/>
                <a:ea typeface="Palatino" pitchFamily="2" charset="77"/>
              </a:rPr>
              <a:t>Al-Haddad &amp; </a:t>
            </a:r>
            <a:r>
              <a:rPr lang="en-US" sz="1800" dirty="0" err="1">
                <a:latin typeface="+mj-lt"/>
                <a:ea typeface="Palatino" pitchFamily="2" charset="77"/>
              </a:rPr>
              <a:t>Lugaz</a:t>
            </a:r>
            <a:r>
              <a:rPr lang="en-US" sz="1800" dirty="0">
                <a:latin typeface="+mj-lt"/>
                <a:ea typeface="Palatino" pitchFamily="2" charset="77"/>
              </a:rPr>
              <a:t> [SSR 2025]</a:t>
            </a:r>
          </a:p>
        </p:txBody>
      </p:sp>
      <p:cxnSp>
        <p:nvCxnSpPr>
          <p:cNvPr id="14" name="Straight Arrow Connector 13">
            <a:extLst>
              <a:ext uri="{FF2B5EF4-FFF2-40B4-BE49-F238E27FC236}">
                <a16:creationId xmlns:a16="http://schemas.microsoft.com/office/drawing/2014/main" id="{3AFEBE78-68B6-0FA6-64D4-4ACBFA71BD37}"/>
              </a:ext>
            </a:extLst>
          </p:cNvPr>
          <p:cNvCxnSpPr>
            <a:cxnSpLocks/>
          </p:cNvCxnSpPr>
          <p:nvPr/>
        </p:nvCxnSpPr>
        <p:spPr>
          <a:xfrm flipV="1">
            <a:off x="2259874" y="789089"/>
            <a:ext cx="940526" cy="24023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Right Brace 4">
            <a:extLst>
              <a:ext uri="{FF2B5EF4-FFF2-40B4-BE49-F238E27FC236}">
                <a16:creationId xmlns:a16="http://schemas.microsoft.com/office/drawing/2014/main" id="{FE7B976C-69C5-9B90-02A9-CB51DDF42A1D}"/>
              </a:ext>
            </a:extLst>
          </p:cNvPr>
          <p:cNvSpPr/>
          <p:nvPr/>
        </p:nvSpPr>
        <p:spPr>
          <a:xfrm>
            <a:off x="6486232" y="2644353"/>
            <a:ext cx="173877" cy="2610035"/>
          </a:xfrm>
          <a:prstGeom prst="rightBrace">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F72F4343-79D4-86C8-CE71-6B1E4FCF7A10}"/>
              </a:ext>
            </a:extLst>
          </p:cNvPr>
          <p:cNvSpPr txBox="1"/>
          <p:nvPr/>
        </p:nvSpPr>
        <p:spPr>
          <a:xfrm>
            <a:off x="6703532" y="3817193"/>
            <a:ext cx="1283806" cy="369332"/>
          </a:xfrm>
          <a:prstGeom prst="rect">
            <a:avLst/>
          </a:prstGeom>
          <a:noFill/>
        </p:spPr>
        <p:txBody>
          <a:bodyPr wrap="square" rtlCol="0">
            <a:spAutoFit/>
          </a:bodyPr>
          <a:lstStyle/>
          <a:p>
            <a:r>
              <a:rPr lang="en-US" dirty="0">
                <a:solidFill>
                  <a:srgbClr val="FF3B3B"/>
                </a:solidFill>
              </a:rPr>
              <a:t>~200 Re</a:t>
            </a:r>
          </a:p>
        </p:txBody>
      </p:sp>
    </p:spTree>
    <p:extLst>
      <p:ext uri="{BB962C8B-B14F-4D97-AF65-F5344CB8AC3E}">
        <p14:creationId xmlns:p14="http://schemas.microsoft.com/office/powerpoint/2010/main" val="3345518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0C51A-3433-1991-9BD2-C3DFD89EA8F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42999C-D63F-9945-CA31-B99FF0A1FDBD}"/>
              </a:ext>
            </a:extLst>
          </p:cNvPr>
          <p:cNvSpPr>
            <a:spLocks noGrp="1"/>
          </p:cNvSpPr>
          <p:nvPr>
            <p:ph idx="1"/>
          </p:nvPr>
        </p:nvSpPr>
        <p:spPr>
          <a:xfrm>
            <a:off x="575400" y="720849"/>
            <a:ext cx="7463131" cy="5790288"/>
          </a:xfrm>
        </p:spPr>
        <p:txBody>
          <a:bodyPr>
            <a:normAutofit/>
          </a:bodyPr>
          <a:lstStyle/>
          <a:p>
            <a:pPr marL="0" indent="0" algn="ctr">
              <a:buNone/>
            </a:pPr>
            <a:r>
              <a:rPr lang="en-US" sz="2200" dirty="0"/>
              <a:t>Let’s do an exercise! Can unrelated timeseries be correlated? </a:t>
            </a:r>
          </a:p>
        </p:txBody>
      </p:sp>
      <p:sp>
        <p:nvSpPr>
          <p:cNvPr id="3" name="Title 2">
            <a:extLst>
              <a:ext uri="{FF2B5EF4-FFF2-40B4-BE49-F238E27FC236}">
                <a16:creationId xmlns:a16="http://schemas.microsoft.com/office/drawing/2014/main" id="{1CC74598-9B23-FDE4-3DB1-160D4F1231F8}"/>
              </a:ext>
            </a:extLst>
          </p:cNvPr>
          <p:cNvSpPr>
            <a:spLocks noGrp="1"/>
          </p:cNvSpPr>
          <p:nvPr>
            <p:ph type="title"/>
          </p:nvPr>
        </p:nvSpPr>
        <p:spPr/>
        <p:txBody>
          <a:bodyPr>
            <a:normAutofit/>
          </a:bodyPr>
          <a:lstStyle/>
          <a:p>
            <a:pPr algn="ctr"/>
            <a:r>
              <a:rPr lang="en-US" dirty="0"/>
              <a:t>The Random Walk Trap (#1 issue)</a:t>
            </a:r>
          </a:p>
        </p:txBody>
      </p:sp>
      <p:pic>
        <p:nvPicPr>
          <p:cNvPr id="6" name="Picture 5">
            <a:extLst>
              <a:ext uri="{FF2B5EF4-FFF2-40B4-BE49-F238E27FC236}">
                <a16:creationId xmlns:a16="http://schemas.microsoft.com/office/drawing/2014/main" id="{2EAD4FC4-2E76-23BC-09B5-C000D88961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2463" y="3042724"/>
            <a:ext cx="4545367" cy="3560339"/>
          </a:xfrm>
          <a:prstGeom prst="rect">
            <a:avLst/>
          </a:prstGeom>
        </p:spPr>
      </p:pic>
      <p:pic>
        <p:nvPicPr>
          <p:cNvPr id="7" name="Picture 6">
            <a:extLst>
              <a:ext uri="{FF2B5EF4-FFF2-40B4-BE49-F238E27FC236}">
                <a16:creationId xmlns:a16="http://schemas.microsoft.com/office/drawing/2014/main" id="{35797DED-3294-8D5A-6AA2-52DA57AA0AC6}"/>
              </a:ext>
            </a:extLst>
          </p:cNvPr>
          <p:cNvPicPr>
            <a:picLocks noChangeAspect="1"/>
          </p:cNvPicPr>
          <p:nvPr/>
        </p:nvPicPr>
        <p:blipFill>
          <a:blip r:embed="rId4"/>
          <a:stretch>
            <a:fillRect/>
          </a:stretch>
        </p:blipFill>
        <p:spPr>
          <a:xfrm>
            <a:off x="128156" y="1306286"/>
            <a:ext cx="3136900" cy="3340100"/>
          </a:xfrm>
          <a:prstGeom prst="rect">
            <a:avLst/>
          </a:prstGeom>
        </p:spPr>
      </p:pic>
      <p:pic>
        <p:nvPicPr>
          <p:cNvPr id="8" name="Picture 7">
            <a:extLst>
              <a:ext uri="{FF2B5EF4-FFF2-40B4-BE49-F238E27FC236}">
                <a16:creationId xmlns:a16="http://schemas.microsoft.com/office/drawing/2014/main" id="{CF981AE8-925F-BADB-7A61-80CA05C381AC}"/>
              </a:ext>
            </a:extLst>
          </p:cNvPr>
          <p:cNvPicPr>
            <a:picLocks noChangeAspect="1"/>
          </p:cNvPicPr>
          <p:nvPr/>
        </p:nvPicPr>
        <p:blipFill>
          <a:blip r:embed="rId5"/>
          <a:stretch>
            <a:fillRect/>
          </a:stretch>
        </p:blipFill>
        <p:spPr>
          <a:xfrm>
            <a:off x="128156" y="4336869"/>
            <a:ext cx="5091383" cy="2266194"/>
          </a:xfrm>
          <a:prstGeom prst="rect">
            <a:avLst/>
          </a:prstGeom>
        </p:spPr>
      </p:pic>
      <p:sp>
        <p:nvSpPr>
          <p:cNvPr id="9" name="TextBox 8">
            <a:extLst>
              <a:ext uri="{FF2B5EF4-FFF2-40B4-BE49-F238E27FC236}">
                <a16:creationId xmlns:a16="http://schemas.microsoft.com/office/drawing/2014/main" id="{702C6800-7735-430E-D9C1-4393A97552D6}"/>
              </a:ext>
            </a:extLst>
          </p:cNvPr>
          <p:cNvSpPr txBox="1"/>
          <p:nvPr/>
        </p:nvSpPr>
        <p:spPr>
          <a:xfrm>
            <a:off x="3265056" y="1951672"/>
            <a:ext cx="3136900" cy="1477328"/>
          </a:xfrm>
          <a:custGeom>
            <a:avLst/>
            <a:gdLst>
              <a:gd name="csX0" fmla="*/ 0 w 3136900"/>
              <a:gd name="csY0" fmla="*/ 0 h 1477328"/>
              <a:gd name="csX1" fmla="*/ 596011 w 3136900"/>
              <a:gd name="csY1" fmla="*/ 0 h 1477328"/>
              <a:gd name="csX2" fmla="*/ 1129284 w 3136900"/>
              <a:gd name="csY2" fmla="*/ 0 h 1477328"/>
              <a:gd name="csX3" fmla="*/ 1693926 w 3136900"/>
              <a:gd name="csY3" fmla="*/ 0 h 1477328"/>
              <a:gd name="csX4" fmla="*/ 2352675 w 3136900"/>
              <a:gd name="csY4" fmla="*/ 0 h 1477328"/>
              <a:gd name="csX5" fmla="*/ 3136900 w 3136900"/>
              <a:gd name="csY5" fmla="*/ 0 h 1477328"/>
              <a:gd name="csX6" fmla="*/ 3136900 w 3136900"/>
              <a:gd name="csY6" fmla="*/ 462896 h 1477328"/>
              <a:gd name="csX7" fmla="*/ 3136900 w 3136900"/>
              <a:gd name="csY7" fmla="*/ 911019 h 1477328"/>
              <a:gd name="csX8" fmla="*/ 3136900 w 3136900"/>
              <a:gd name="csY8" fmla="*/ 1477328 h 1477328"/>
              <a:gd name="csX9" fmla="*/ 2509520 w 3136900"/>
              <a:gd name="csY9" fmla="*/ 1477328 h 1477328"/>
              <a:gd name="csX10" fmla="*/ 1944878 w 3136900"/>
              <a:gd name="csY10" fmla="*/ 1477328 h 1477328"/>
              <a:gd name="csX11" fmla="*/ 1254760 w 3136900"/>
              <a:gd name="csY11" fmla="*/ 1477328 h 1477328"/>
              <a:gd name="csX12" fmla="*/ 658749 w 3136900"/>
              <a:gd name="csY12" fmla="*/ 1477328 h 1477328"/>
              <a:gd name="csX13" fmla="*/ 0 w 3136900"/>
              <a:gd name="csY13" fmla="*/ 1477328 h 1477328"/>
              <a:gd name="csX14" fmla="*/ 0 w 3136900"/>
              <a:gd name="csY14" fmla="*/ 970112 h 1477328"/>
              <a:gd name="csX15" fmla="*/ 0 w 3136900"/>
              <a:gd name="csY15" fmla="*/ 492443 h 1477328"/>
              <a:gd name="csX16" fmla="*/ 0 w 3136900"/>
              <a:gd name="csY16" fmla="*/ 0 h 14773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136900" h="1477328" fill="none" extrusionOk="0">
                <a:moveTo>
                  <a:pt x="0" y="0"/>
                </a:moveTo>
                <a:cubicBezTo>
                  <a:pt x="248444" y="27446"/>
                  <a:pt x="413324" y="15212"/>
                  <a:pt x="596011" y="0"/>
                </a:cubicBezTo>
                <a:cubicBezTo>
                  <a:pt x="778698" y="-15212"/>
                  <a:pt x="1016571" y="-26488"/>
                  <a:pt x="1129284" y="0"/>
                </a:cubicBezTo>
                <a:cubicBezTo>
                  <a:pt x="1241997" y="26488"/>
                  <a:pt x="1423081" y="-16421"/>
                  <a:pt x="1693926" y="0"/>
                </a:cubicBezTo>
                <a:cubicBezTo>
                  <a:pt x="1964771" y="16421"/>
                  <a:pt x="2209856" y="-15040"/>
                  <a:pt x="2352675" y="0"/>
                </a:cubicBezTo>
                <a:cubicBezTo>
                  <a:pt x="2495494" y="15040"/>
                  <a:pt x="2779958" y="-24309"/>
                  <a:pt x="3136900" y="0"/>
                </a:cubicBezTo>
                <a:cubicBezTo>
                  <a:pt x="3124450" y="210285"/>
                  <a:pt x="3142598" y="272749"/>
                  <a:pt x="3136900" y="462896"/>
                </a:cubicBezTo>
                <a:cubicBezTo>
                  <a:pt x="3131202" y="653043"/>
                  <a:pt x="3115745" y="817031"/>
                  <a:pt x="3136900" y="911019"/>
                </a:cubicBezTo>
                <a:cubicBezTo>
                  <a:pt x="3158055" y="1005007"/>
                  <a:pt x="3156894" y="1359959"/>
                  <a:pt x="3136900" y="1477328"/>
                </a:cubicBezTo>
                <a:cubicBezTo>
                  <a:pt x="2877872" y="1473329"/>
                  <a:pt x="2737878" y="1492497"/>
                  <a:pt x="2509520" y="1477328"/>
                </a:cubicBezTo>
                <a:cubicBezTo>
                  <a:pt x="2281162" y="1462159"/>
                  <a:pt x="2198650" y="1492364"/>
                  <a:pt x="1944878" y="1477328"/>
                </a:cubicBezTo>
                <a:cubicBezTo>
                  <a:pt x="1691106" y="1462292"/>
                  <a:pt x="1396808" y="1509327"/>
                  <a:pt x="1254760" y="1477328"/>
                </a:cubicBezTo>
                <a:cubicBezTo>
                  <a:pt x="1112712" y="1445329"/>
                  <a:pt x="955263" y="1461907"/>
                  <a:pt x="658749" y="1477328"/>
                </a:cubicBezTo>
                <a:cubicBezTo>
                  <a:pt x="362235" y="1492749"/>
                  <a:pt x="319845" y="1475766"/>
                  <a:pt x="0" y="1477328"/>
                </a:cubicBezTo>
                <a:cubicBezTo>
                  <a:pt x="-11209" y="1282722"/>
                  <a:pt x="5083" y="1158167"/>
                  <a:pt x="0" y="970112"/>
                </a:cubicBezTo>
                <a:cubicBezTo>
                  <a:pt x="-5083" y="782057"/>
                  <a:pt x="-5470" y="714060"/>
                  <a:pt x="0" y="492443"/>
                </a:cubicBezTo>
                <a:cubicBezTo>
                  <a:pt x="5470" y="270826"/>
                  <a:pt x="-15039" y="164193"/>
                  <a:pt x="0" y="0"/>
                </a:cubicBezTo>
                <a:close/>
              </a:path>
              <a:path w="3136900" h="1477328" stroke="0" extrusionOk="0">
                <a:moveTo>
                  <a:pt x="0" y="0"/>
                </a:moveTo>
                <a:cubicBezTo>
                  <a:pt x="171442" y="16893"/>
                  <a:pt x="465103" y="-7513"/>
                  <a:pt x="596011" y="0"/>
                </a:cubicBezTo>
                <a:cubicBezTo>
                  <a:pt x="726919" y="7513"/>
                  <a:pt x="948310" y="20499"/>
                  <a:pt x="1129284" y="0"/>
                </a:cubicBezTo>
                <a:cubicBezTo>
                  <a:pt x="1310258" y="-20499"/>
                  <a:pt x="1569638" y="28438"/>
                  <a:pt x="1819402" y="0"/>
                </a:cubicBezTo>
                <a:cubicBezTo>
                  <a:pt x="2069166" y="-28438"/>
                  <a:pt x="2180684" y="-8584"/>
                  <a:pt x="2415413" y="0"/>
                </a:cubicBezTo>
                <a:cubicBezTo>
                  <a:pt x="2650142" y="8584"/>
                  <a:pt x="2956259" y="14870"/>
                  <a:pt x="3136900" y="0"/>
                </a:cubicBezTo>
                <a:cubicBezTo>
                  <a:pt x="3130916" y="155912"/>
                  <a:pt x="3116149" y="377797"/>
                  <a:pt x="3136900" y="521989"/>
                </a:cubicBezTo>
                <a:cubicBezTo>
                  <a:pt x="3157651" y="666181"/>
                  <a:pt x="3140128" y="799293"/>
                  <a:pt x="3136900" y="1014432"/>
                </a:cubicBezTo>
                <a:cubicBezTo>
                  <a:pt x="3133672" y="1229571"/>
                  <a:pt x="3118642" y="1288622"/>
                  <a:pt x="3136900" y="1477328"/>
                </a:cubicBezTo>
                <a:cubicBezTo>
                  <a:pt x="2902396" y="1452491"/>
                  <a:pt x="2705344" y="1482899"/>
                  <a:pt x="2572258" y="1477328"/>
                </a:cubicBezTo>
                <a:cubicBezTo>
                  <a:pt x="2439172" y="1471757"/>
                  <a:pt x="2212104" y="1491367"/>
                  <a:pt x="1944878" y="1477328"/>
                </a:cubicBezTo>
                <a:cubicBezTo>
                  <a:pt x="1677652" y="1463289"/>
                  <a:pt x="1465944" y="1457441"/>
                  <a:pt x="1317498" y="1477328"/>
                </a:cubicBezTo>
                <a:cubicBezTo>
                  <a:pt x="1169052" y="1497215"/>
                  <a:pt x="1006725" y="1505244"/>
                  <a:pt x="721487" y="1477328"/>
                </a:cubicBezTo>
                <a:cubicBezTo>
                  <a:pt x="436249" y="1449412"/>
                  <a:pt x="253016" y="1512884"/>
                  <a:pt x="0" y="1477328"/>
                </a:cubicBezTo>
                <a:cubicBezTo>
                  <a:pt x="-15161" y="1358578"/>
                  <a:pt x="-15650" y="1162627"/>
                  <a:pt x="0" y="955339"/>
                </a:cubicBezTo>
                <a:cubicBezTo>
                  <a:pt x="15650" y="748051"/>
                  <a:pt x="536" y="598938"/>
                  <a:pt x="0" y="433350"/>
                </a:cubicBezTo>
                <a:cubicBezTo>
                  <a:pt x="-536" y="267762"/>
                  <a:pt x="-13318" y="173744"/>
                  <a:pt x="0" y="0"/>
                </a:cubicBezTo>
                <a:close/>
              </a:path>
            </a:pathLst>
          </a:custGeom>
          <a:ln>
            <a:solidFill>
              <a:srgbClr val="FF0000"/>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a:solidFill>
                  <a:srgbClr val="000000"/>
                </a:solidFill>
              </a:rPr>
              <a:t>The solution to our funding issue:</a:t>
            </a:r>
          </a:p>
          <a:p>
            <a:pPr algn="ctr"/>
            <a:endParaRPr lang="en-US" dirty="0">
              <a:solidFill>
                <a:srgbClr val="000000"/>
              </a:solidFill>
            </a:endParaRPr>
          </a:p>
          <a:p>
            <a:pPr algn="ctr"/>
            <a:r>
              <a:rPr lang="en-US" dirty="0">
                <a:solidFill>
                  <a:srgbClr val="000000"/>
                </a:solidFill>
              </a:rPr>
              <a:t>Have kids and name them Kelsey!</a:t>
            </a:r>
          </a:p>
        </p:txBody>
      </p:sp>
      <p:pic>
        <p:nvPicPr>
          <p:cNvPr id="5" name="Picture 4">
            <a:extLst>
              <a:ext uri="{FF2B5EF4-FFF2-40B4-BE49-F238E27FC236}">
                <a16:creationId xmlns:a16="http://schemas.microsoft.com/office/drawing/2014/main" id="{A56B655A-564F-D2AB-4A96-C8BD55105793}"/>
              </a:ext>
            </a:extLst>
          </p:cNvPr>
          <p:cNvPicPr>
            <a:picLocks noChangeAspect="1"/>
          </p:cNvPicPr>
          <p:nvPr/>
        </p:nvPicPr>
        <p:blipFill>
          <a:blip r:embed="rId6"/>
          <a:stretch>
            <a:fillRect/>
          </a:stretch>
        </p:blipFill>
        <p:spPr>
          <a:xfrm>
            <a:off x="7022148" y="1096378"/>
            <a:ext cx="4545367" cy="2798264"/>
          </a:xfrm>
          <a:prstGeom prst="rect">
            <a:avLst/>
          </a:prstGeom>
        </p:spPr>
      </p:pic>
      <p:sp>
        <p:nvSpPr>
          <p:cNvPr id="10" name="TextBox 9">
            <a:extLst>
              <a:ext uri="{FF2B5EF4-FFF2-40B4-BE49-F238E27FC236}">
                <a16:creationId xmlns:a16="http://schemas.microsoft.com/office/drawing/2014/main" id="{2490AAFE-E509-4785-9BD5-AA04F9EC4B6B}"/>
              </a:ext>
            </a:extLst>
          </p:cNvPr>
          <p:cNvSpPr txBox="1"/>
          <p:nvPr/>
        </p:nvSpPr>
        <p:spPr>
          <a:xfrm>
            <a:off x="9620858" y="1352237"/>
            <a:ext cx="1102161" cy="323165"/>
          </a:xfrm>
          <a:prstGeom prst="rect">
            <a:avLst/>
          </a:prstGeom>
          <a:noFill/>
        </p:spPr>
        <p:txBody>
          <a:bodyPr wrap="none" rtlCol="0">
            <a:spAutoFit/>
          </a:bodyPr>
          <a:lstStyle/>
          <a:p>
            <a:r>
              <a:rPr lang="en-US" sz="1500" dirty="0">
                <a:solidFill>
                  <a:srgbClr val="000000"/>
                </a:solidFill>
              </a:rPr>
              <a:t>Yule+1926</a:t>
            </a:r>
          </a:p>
        </p:txBody>
      </p:sp>
      <p:sp>
        <p:nvSpPr>
          <p:cNvPr id="11" name="TextBox 10">
            <a:extLst>
              <a:ext uri="{FF2B5EF4-FFF2-40B4-BE49-F238E27FC236}">
                <a16:creationId xmlns:a16="http://schemas.microsoft.com/office/drawing/2014/main" id="{5409E626-7A40-E50E-C86E-EC8C36EA7D10}"/>
              </a:ext>
            </a:extLst>
          </p:cNvPr>
          <p:cNvSpPr txBox="1"/>
          <p:nvPr/>
        </p:nvSpPr>
        <p:spPr>
          <a:xfrm>
            <a:off x="7666892" y="1050053"/>
            <a:ext cx="3313792" cy="369332"/>
          </a:xfrm>
          <a:prstGeom prst="rect">
            <a:avLst/>
          </a:prstGeom>
          <a:noFill/>
        </p:spPr>
        <p:txBody>
          <a:bodyPr wrap="none" rtlCol="0">
            <a:spAutoFit/>
          </a:bodyPr>
          <a:lstStyle/>
          <a:p>
            <a:r>
              <a:rPr lang="en-US" dirty="0">
                <a:solidFill>
                  <a:srgbClr val="000000"/>
                </a:solidFill>
              </a:rPr>
              <a:t>A question from 100 years ago</a:t>
            </a:r>
          </a:p>
        </p:txBody>
      </p:sp>
      <p:sp>
        <p:nvSpPr>
          <p:cNvPr id="13" name="TextBox 12">
            <a:extLst>
              <a:ext uri="{FF2B5EF4-FFF2-40B4-BE49-F238E27FC236}">
                <a16:creationId xmlns:a16="http://schemas.microsoft.com/office/drawing/2014/main" id="{569AE837-9D8C-4EF4-FE28-823A06110314}"/>
              </a:ext>
            </a:extLst>
          </p:cNvPr>
          <p:cNvSpPr txBox="1"/>
          <p:nvPr/>
        </p:nvSpPr>
        <p:spPr>
          <a:xfrm>
            <a:off x="4975483" y="4241249"/>
            <a:ext cx="2122602" cy="1815882"/>
          </a:xfrm>
          <a:prstGeom prst="rect">
            <a:avLst/>
          </a:prstGeom>
          <a:noFill/>
        </p:spPr>
        <p:txBody>
          <a:bodyPr wrap="square">
            <a:spAutoFit/>
          </a:bodyPr>
          <a:lstStyle/>
          <a:p>
            <a:pPr marL="342900" indent="-342900" algn="ctr">
              <a:buAutoNum type="arabicParenBoth"/>
            </a:pPr>
            <a:r>
              <a:rPr lang="en-US" sz="1600" i="1" dirty="0">
                <a:solidFill>
                  <a:srgbClr val="000000"/>
                </a:solidFill>
                <a:latin typeface="Palatino" pitchFamily="2" charset="77"/>
                <a:ea typeface="Palatino" pitchFamily="2" charset="77"/>
              </a:rPr>
              <a:t>r</a:t>
            </a:r>
            <a:r>
              <a:rPr lang="en-US" sz="1600" b="0" u="none" strike="noStrike" dirty="0">
                <a:solidFill>
                  <a:srgbClr val="000000"/>
                </a:solidFill>
                <a:effectLst/>
                <a:latin typeface="Palatino" pitchFamily="2" charset="77"/>
                <a:ea typeface="Palatino" pitchFamily="2" charset="77"/>
              </a:rPr>
              <a:t> assumes </a:t>
            </a:r>
            <a:r>
              <a:rPr lang="en-US" sz="1600" b="1" u="none" strike="noStrike" dirty="0">
                <a:solidFill>
                  <a:srgbClr val="000000"/>
                </a:solidFill>
                <a:effectLst/>
                <a:latin typeface="Palatino" pitchFamily="2" charset="77"/>
                <a:ea typeface="Palatino" pitchFamily="2" charset="77"/>
              </a:rPr>
              <a:t>that your n points are n </a:t>
            </a:r>
            <a:r>
              <a:rPr lang="en-US" sz="1600" b="0" u="none" strike="noStrike" dirty="0">
                <a:solidFill>
                  <a:srgbClr val="000000"/>
                </a:solidFill>
                <a:effectLst/>
                <a:latin typeface="Palatino" pitchFamily="2" charset="77"/>
                <a:ea typeface="Palatino" pitchFamily="2" charset="77"/>
              </a:rPr>
              <a:t>independent observations.</a:t>
            </a:r>
          </a:p>
          <a:p>
            <a:pPr marL="342900" indent="-342900" algn="ctr">
              <a:buAutoNum type="arabicParenBoth"/>
            </a:pPr>
            <a:r>
              <a:rPr lang="en-US" sz="1600" dirty="0">
                <a:solidFill>
                  <a:srgbClr val="000000"/>
                </a:solidFill>
                <a:latin typeface="Palatino" pitchFamily="2" charset="77"/>
                <a:ea typeface="Palatino" pitchFamily="2" charset="77"/>
              </a:rPr>
              <a:t>Random walks are uniformly distributed in </a:t>
            </a:r>
            <a:r>
              <a:rPr lang="en-US" sz="1600" i="1" dirty="0">
                <a:solidFill>
                  <a:srgbClr val="000000"/>
                </a:solidFill>
                <a:latin typeface="Palatino" pitchFamily="2" charset="77"/>
                <a:ea typeface="Palatino" pitchFamily="2" charset="77"/>
              </a:rPr>
              <a:t>r</a:t>
            </a:r>
          </a:p>
        </p:txBody>
      </p:sp>
      <p:cxnSp>
        <p:nvCxnSpPr>
          <p:cNvPr id="12" name="Straight Arrow Connector 11">
            <a:extLst>
              <a:ext uri="{FF2B5EF4-FFF2-40B4-BE49-F238E27FC236}">
                <a16:creationId xmlns:a16="http://schemas.microsoft.com/office/drawing/2014/main" id="{4B3D91CF-E318-52AB-0C17-F9E9D96F3362}"/>
              </a:ext>
            </a:extLst>
          </p:cNvPr>
          <p:cNvCxnSpPr/>
          <p:nvPr/>
        </p:nvCxnSpPr>
        <p:spPr>
          <a:xfrm>
            <a:off x="6822831" y="5667270"/>
            <a:ext cx="844061" cy="14067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460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1E06E3-3DA6-8960-3924-6504252A421D}"/>
              </a:ext>
            </a:extLst>
          </p:cNvPr>
          <p:cNvSpPr>
            <a:spLocks noGrp="1"/>
          </p:cNvSpPr>
          <p:nvPr>
            <p:ph type="title"/>
          </p:nvPr>
        </p:nvSpPr>
        <p:spPr/>
        <p:txBody>
          <a:bodyPr/>
          <a:lstStyle/>
          <a:p>
            <a:pPr algn="ctr"/>
            <a:r>
              <a:rPr lang="en-US" dirty="0"/>
              <a:t>The Spurious Correlation Plasma Mixing Trap (#2 issue)</a:t>
            </a:r>
          </a:p>
        </p:txBody>
      </p:sp>
      <p:sp>
        <p:nvSpPr>
          <p:cNvPr id="10" name="TextBox 9">
            <a:extLst>
              <a:ext uri="{FF2B5EF4-FFF2-40B4-BE49-F238E27FC236}">
                <a16:creationId xmlns:a16="http://schemas.microsoft.com/office/drawing/2014/main" id="{B0B93502-6CCD-562A-979C-38F698909B98}"/>
              </a:ext>
            </a:extLst>
          </p:cNvPr>
          <p:cNvSpPr txBox="1"/>
          <p:nvPr/>
        </p:nvSpPr>
        <p:spPr>
          <a:xfrm>
            <a:off x="5317983" y="2630726"/>
            <a:ext cx="6731368" cy="14003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700" b="1" i="0" u="sng" strike="noStrike" cap="none" spc="0" normalizeH="0" baseline="0" dirty="0">
                <a:ln>
                  <a:noFill/>
                </a:ln>
                <a:solidFill>
                  <a:srgbClr val="000000"/>
                </a:solidFill>
                <a:effectLst/>
                <a:uFillTx/>
                <a:latin typeface="Arial"/>
                <a:ea typeface="Arial"/>
                <a:cs typeface="Arial"/>
                <a:sym typeface="Arial"/>
              </a:rPr>
              <a:t>Let’s do another</a:t>
            </a:r>
            <a:r>
              <a:rPr kumimoji="0" lang="en-US" sz="1700" b="1" i="0" u="sng" strike="noStrike" cap="none" spc="0" normalizeH="0" dirty="0">
                <a:ln>
                  <a:noFill/>
                </a:ln>
                <a:solidFill>
                  <a:srgbClr val="000000"/>
                </a:solidFill>
                <a:effectLst/>
                <a:uFillTx/>
                <a:latin typeface="Arial"/>
                <a:ea typeface="Arial"/>
                <a:cs typeface="Arial"/>
                <a:sym typeface="Arial"/>
              </a:rPr>
              <a:t> exercise and ask a question:</a:t>
            </a:r>
          </a:p>
          <a:p>
            <a:pPr marL="0" marR="0" indent="0" algn="ctr" defTabSz="914400" rtl="0" fontAlgn="auto" latinLnBrk="0" hangingPunct="0">
              <a:lnSpc>
                <a:spcPct val="100000"/>
              </a:lnSpc>
              <a:spcBef>
                <a:spcPts val="0"/>
              </a:spcBef>
              <a:spcAft>
                <a:spcPts val="0"/>
              </a:spcAft>
              <a:buClrTx/>
              <a:buSzTx/>
              <a:buFontTx/>
              <a:buNone/>
              <a:tabLst/>
            </a:pPr>
            <a:endParaRPr lang="en-US" sz="1700" baseline="0" dirty="0">
              <a:solidFill>
                <a:srgbClr val="000000"/>
              </a:solidFill>
              <a:latin typeface="Arial"/>
              <a:ea typeface="Arial"/>
              <a:cs typeface="Arial"/>
              <a:sym typeface="Arial"/>
            </a:endParaRPr>
          </a:p>
          <a:p>
            <a:pPr marL="0" marR="0" indent="0" algn="ctr" defTabSz="914400" rtl="0" fontAlgn="auto" latinLnBrk="0" hangingPunct="0">
              <a:lnSpc>
                <a:spcPct val="100000"/>
              </a:lnSpc>
              <a:spcBef>
                <a:spcPts val="0"/>
              </a:spcBef>
              <a:spcAft>
                <a:spcPts val="0"/>
              </a:spcAft>
              <a:buClrTx/>
              <a:buSzTx/>
              <a:buFontTx/>
              <a:buNone/>
              <a:tabLst/>
            </a:pPr>
            <a:r>
              <a:rPr kumimoji="0" lang="en-US" sz="1700" i="1" strike="noStrike" cap="none" spc="0" normalizeH="0" dirty="0">
                <a:ln>
                  <a:noFill/>
                </a:ln>
                <a:solidFill>
                  <a:srgbClr val="000000"/>
                </a:solidFill>
                <a:effectLst/>
                <a:uFillTx/>
                <a:latin typeface="Arial"/>
                <a:ea typeface="Arial"/>
                <a:cs typeface="Arial"/>
                <a:sym typeface="Arial"/>
              </a:rPr>
              <a:t>What happens when we observe an IP shock/discontinuity between two spacecraft and we ask whether these signals are correlated?</a:t>
            </a:r>
            <a:endParaRPr lang="en-US" sz="1700" i="1" baseline="0" dirty="0">
              <a:solidFill>
                <a:srgbClr val="000000"/>
              </a:solidFill>
              <a:latin typeface="Arial"/>
              <a:ea typeface="Arial"/>
              <a:cs typeface="Arial"/>
              <a:sym typeface="Arial"/>
            </a:endParaRPr>
          </a:p>
          <a:p>
            <a:pPr marL="0" marR="0" indent="0" algn="ctr" defTabSz="914400" rtl="0" fontAlgn="auto" latinLnBrk="0" hangingPunct="0">
              <a:lnSpc>
                <a:spcPct val="100000"/>
              </a:lnSpc>
              <a:spcBef>
                <a:spcPts val="0"/>
              </a:spcBef>
              <a:spcAft>
                <a:spcPts val="0"/>
              </a:spcAft>
              <a:buClrTx/>
              <a:buSzTx/>
              <a:buFontTx/>
              <a:buNone/>
              <a:tabLst/>
            </a:pPr>
            <a:endParaRPr kumimoji="0" lang="en-US" sz="1700" i="0" strike="noStrike" cap="none" spc="0" normalizeH="0" baseline="0" dirty="0">
              <a:ln>
                <a:noFill/>
              </a:ln>
              <a:solidFill>
                <a:srgbClr val="000000"/>
              </a:solidFill>
              <a:effectLst/>
              <a:uFillTx/>
              <a:latin typeface="Arial"/>
              <a:ea typeface="Arial"/>
              <a:cs typeface="Arial"/>
              <a:sym typeface="Arial"/>
            </a:endParaRPr>
          </a:p>
        </p:txBody>
      </p:sp>
      <p:pic>
        <p:nvPicPr>
          <p:cNvPr id="2" name="Picture 1">
            <a:extLst>
              <a:ext uri="{FF2B5EF4-FFF2-40B4-BE49-F238E27FC236}">
                <a16:creationId xmlns:a16="http://schemas.microsoft.com/office/drawing/2014/main" id="{F0E89478-C29A-E1C4-BA42-50E41EEAFFF4}"/>
              </a:ext>
            </a:extLst>
          </p:cNvPr>
          <p:cNvPicPr>
            <a:picLocks noChangeAspect="1"/>
          </p:cNvPicPr>
          <p:nvPr/>
        </p:nvPicPr>
        <p:blipFill>
          <a:blip r:embed="rId2"/>
          <a:stretch>
            <a:fillRect/>
          </a:stretch>
        </p:blipFill>
        <p:spPr>
          <a:xfrm>
            <a:off x="5318092" y="3925471"/>
            <a:ext cx="6873908" cy="2694572"/>
          </a:xfrm>
          <a:prstGeom prst="rect">
            <a:avLst/>
          </a:prstGeom>
        </p:spPr>
      </p:pic>
      <p:sp>
        <p:nvSpPr>
          <p:cNvPr id="4" name="Text Placeholder 2">
            <a:extLst>
              <a:ext uri="{FF2B5EF4-FFF2-40B4-BE49-F238E27FC236}">
                <a16:creationId xmlns:a16="http://schemas.microsoft.com/office/drawing/2014/main" id="{F1852B84-B903-F283-B67D-7FF5FDAE0848}"/>
              </a:ext>
            </a:extLst>
          </p:cNvPr>
          <p:cNvSpPr txBox="1">
            <a:spLocks/>
          </p:cNvSpPr>
          <p:nvPr/>
        </p:nvSpPr>
        <p:spPr>
          <a:xfrm>
            <a:off x="142431" y="809854"/>
            <a:ext cx="5500167" cy="523829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a:buChar char="•"/>
              <a:defRPr lang="en-US" sz="2400" kern="1200" baseline="0" dirty="0" smtClean="0">
                <a:solidFill>
                  <a:srgbClr val="000000"/>
                </a:solidFill>
                <a:latin typeface="Arial" charset="0"/>
                <a:ea typeface="+mn-ea"/>
                <a:cs typeface="+mn-cs"/>
              </a:defRPr>
            </a:lvl1pPr>
            <a:lvl2pPr marL="685800" indent="-228600" algn="l" defTabSz="914400" rtl="0" eaLnBrk="1" latinLnBrk="0" hangingPunct="1">
              <a:lnSpc>
                <a:spcPct val="100000"/>
              </a:lnSpc>
              <a:spcBef>
                <a:spcPts val="500"/>
              </a:spcBef>
              <a:buFont typeface="Arial"/>
              <a:buChar char="•"/>
              <a:defRPr lang="en-US" sz="2400" kern="1200" baseline="0" dirty="0" smtClean="0">
                <a:solidFill>
                  <a:srgbClr val="000000"/>
                </a:solidFill>
                <a:latin typeface="Arial" charset="0"/>
                <a:ea typeface="+mn-ea"/>
                <a:cs typeface="+mn-cs"/>
              </a:defRPr>
            </a:lvl2pPr>
            <a:lvl3pPr marL="1143000" indent="-228600" algn="l" defTabSz="914400" rtl="0" eaLnBrk="1" latinLnBrk="0" hangingPunct="1">
              <a:lnSpc>
                <a:spcPct val="100000"/>
              </a:lnSpc>
              <a:spcBef>
                <a:spcPts val="500"/>
              </a:spcBef>
              <a:buFont typeface="Arial"/>
              <a:buChar char="•"/>
              <a:defRPr lang="en-US" sz="2000" kern="1200" baseline="0" dirty="0" smtClean="0">
                <a:solidFill>
                  <a:srgbClr val="000000"/>
                </a:solidFill>
                <a:latin typeface="Arial" charset="0"/>
                <a:ea typeface="+mn-ea"/>
                <a:cs typeface="+mn-cs"/>
              </a:defRPr>
            </a:lvl3pPr>
            <a:lvl4pPr marL="1600200" indent="-228600" algn="l" defTabSz="914400" rtl="0" eaLnBrk="1" latinLnBrk="0" hangingPunct="1">
              <a:lnSpc>
                <a:spcPct val="100000"/>
              </a:lnSpc>
              <a:spcBef>
                <a:spcPts val="500"/>
              </a:spcBef>
              <a:buFont typeface="Arial"/>
              <a:buChar char="•"/>
              <a:defRPr lang="en-US" sz="1800" kern="1200" baseline="0" dirty="0" smtClean="0">
                <a:solidFill>
                  <a:srgbClr val="000000"/>
                </a:solidFill>
                <a:latin typeface="Arial" charset="0"/>
                <a:ea typeface="+mn-ea"/>
                <a:cs typeface="+mn-cs"/>
              </a:defRPr>
            </a:lvl4pPr>
            <a:lvl5pPr marL="2057400" indent="-228600" algn="l" defTabSz="914400" rtl="0" eaLnBrk="1" latinLnBrk="0" hangingPunct="1">
              <a:lnSpc>
                <a:spcPct val="100000"/>
              </a:lnSpc>
              <a:spcBef>
                <a:spcPts val="500"/>
              </a:spcBef>
              <a:buFont typeface="Arial"/>
              <a:buChar char="•"/>
              <a:defRPr lang="nl-NL" sz="1800" kern="1200" baseline="0" dirty="0">
                <a:solidFill>
                  <a:srgbClr val="000000"/>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en-US" dirty="0"/>
              <a:t>Mixing two distinct regimes </a:t>
            </a:r>
            <a:r>
              <a:rPr lang="en-US" dirty="0">
                <a:solidFill>
                  <a:srgbClr val="0005FF"/>
                </a:solidFill>
              </a:rPr>
              <a:t>breaks "stationarity.</a:t>
            </a:r>
            <a:r>
              <a:rPr lang="en-US" dirty="0"/>
              <a:t>” </a:t>
            </a:r>
            <a:r>
              <a:rPr lang="en-US" i="1" dirty="0"/>
              <a:t>Macro-scale</a:t>
            </a:r>
            <a:r>
              <a:rPr lang="en-US" dirty="0"/>
              <a:t> variations wash out </a:t>
            </a:r>
            <a:r>
              <a:rPr lang="en-US" i="1" dirty="0"/>
              <a:t>micro-scale </a:t>
            </a:r>
            <a:r>
              <a:rPr lang="en-US" dirty="0"/>
              <a:t>differences in metrics such as correlations</a:t>
            </a:r>
          </a:p>
          <a:p>
            <a:pPr marL="0" indent="0">
              <a:buFont typeface="Arial"/>
              <a:buNone/>
            </a:pPr>
            <a:r>
              <a:rPr lang="en-US" dirty="0"/>
              <a:t>Pre-Shock Only</a:t>
            </a:r>
            <a:r>
              <a:rPr lang="en-US" dirty="0">
                <a:solidFill>
                  <a:srgbClr val="FF0000"/>
                </a:solidFill>
              </a:rPr>
              <a:t>: r = 0.267 </a:t>
            </a:r>
          </a:p>
          <a:p>
            <a:pPr marL="0" indent="0">
              <a:buFont typeface="Arial"/>
              <a:buNone/>
            </a:pPr>
            <a:r>
              <a:rPr lang="en-US" dirty="0"/>
              <a:t>Post-Shock Only: </a:t>
            </a:r>
            <a:r>
              <a:rPr lang="en-US" dirty="0">
                <a:solidFill>
                  <a:srgbClr val="FF0000"/>
                </a:solidFill>
              </a:rPr>
              <a:t>r = -0.076 </a:t>
            </a:r>
          </a:p>
          <a:p>
            <a:pPr marL="0" indent="0">
              <a:buFont typeface="Arial"/>
              <a:buNone/>
            </a:pPr>
            <a:r>
              <a:rPr lang="en-US" dirty="0"/>
              <a:t>Spanning the Shock: </a:t>
            </a:r>
            <a:r>
              <a:rPr lang="en-US" dirty="0">
                <a:solidFill>
                  <a:srgbClr val="00B050"/>
                </a:solidFill>
              </a:rPr>
              <a:t>r = 0.914</a:t>
            </a:r>
          </a:p>
        </p:txBody>
      </p:sp>
      <p:pic>
        <p:nvPicPr>
          <p:cNvPr id="11" name="Picture 10">
            <a:extLst>
              <a:ext uri="{FF2B5EF4-FFF2-40B4-BE49-F238E27FC236}">
                <a16:creationId xmlns:a16="http://schemas.microsoft.com/office/drawing/2014/main" id="{BC43CD17-C609-3A0D-DD7B-02530E65D6C7}"/>
              </a:ext>
            </a:extLst>
          </p:cNvPr>
          <p:cNvPicPr>
            <a:picLocks noChangeAspect="1"/>
          </p:cNvPicPr>
          <p:nvPr/>
        </p:nvPicPr>
        <p:blipFill>
          <a:blip r:embed="rId3"/>
          <a:stretch>
            <a:fillRect/>
          </a:stretch>
        </p:blipFill>
        <p:spPr>
          <a:xfrm>
            <a:off x="359275" y="3936928"/>
            <a:ext cx="4792589" cy="2673879"/>
          </a:xfrm>
          <a:prstGeom prst="rect">
            <a:avLst/>
          </a:prstGeom>
        </p:spPr>
      </p:pic>
      <p:sp>
        <p:nvSpPr>
          <p:cNvPr id="6" name="TextBox 5">
            <a:extLst>
              <a:ext uri="{FF2B5EF4-FFF2-40B4-BE49-F238E27FC236}">
                <a16:creationId xmlns:a16="http://schemas.microsoft.com/office/drawing/2014/main" id="{5E0CA047-882F-5418-28F8-AC7F675B79E4}"/>
              </a:ext>
            </a:extLst>
          </p:cNvPr>
          <p:cNvSpPr txBox="1"/>
          <p:nvPr/>
        </p:nvSpPr>
        <p:spPr>
          <a:xfrm>
            <a:off x="5785029" y="980524"/>
            <a:ext cx="6264322" cy="323165"/>
          </a:xfrm>
          <a:prstGeom prst="rect">
            <a:avLst/>
          </a:prstGeom>
          <a:ln w="19050">
            <a:extLst>
              <a:ext uri="{C807C97D-BFC1-408E-A445-0C87EB9F89A2}">
                <ask:lineSketchStyleProps xmlns:ask="http://schemas.microsoft.com/office/drawing/2018/sketchyshapes" sd="1219033472">
                  <a:custGeom>
                    <a:avLst/>
                    <a:gdLst>
                      <a:gd name="csX0" fmla="*/ 0 w 6264322"/>
                      <a:gd name="csY0" fmla="*/ 0 h 323165"/>
                      <a:gd name="csX1" fmla="*/ 381554 w 6264322"/>
                      <a:gd name="csY1" fmla="*/ 0 h 323165"/>
                      <a:gd name="csX2" fmla="*/ 1076324 w 6264322"/>
                      <a:gd name="csY2" fmla="*/ 0 h 323165"/>
                      <a:gd name="csX3" fmla="*/ 1708451 w 6264322"/>
                      <a:gd name="csY3" fmla="*/ 0 h 323165"/>
                      <a:gd name="csX4" fmla="*/ 2090006 w 6264322"/>
                      <a:gd name="csY4" fmla="*/ 0 h 323165"/>
                      <a:gd name="csX5" fmla="*/ 2596846 w 6264322"/>
                      <a:gd name="csY5" fmla="*/ 0 h 323165"/>
                      <a:gd name="csX6" fmla="*/ 3291616 w 6264322"/>
                      <a:gd name="csY6" fmla="*/ 0 h 323165"/>
                      <a:gd name="csX7" fmla="*/ 3861100 w 6264322"/>
                      <a:gd name="csY7" fmla="*/ 0 h 323165"/>
                      <a:gd name="csX8" fmla="*/ 4493227 w 6264322"/>
                      <a:gd name="csY8" fmla="*/ 0 h 323165"/>
                      <a:gd name="csX9" fmla="*/ 5000068 w 6264322"/>
                      <a:gd name="csY9" fmla="*/ 0 h 323165"/>
                      <a:gd name="csX10" fmla="*/ 5569552 w 6264322"/>
                      <a:gd name="csY10" fmla="*/ 0 h 323165"/>
                      <a:gd name="csX11" fmla="*/ 6264322 w 6264322"/>
                      <a:gd name="csY11" fmla="*/ 0 h 323165"/>
                      <a:gd name="csX12" fmla="*/ 6264322 w 6264322"/>
                      <a:gd name="csY12" fmla="*/ 323165 h 323165"/>
                      <a:gd name="csX13" fmla="*/ 5882768 w 6264322"/>
                      <a:gd name="csY13" fmla="*/ 323165 h 323165"/>
                      <a:gd name="csX14" fmla="*/ 5501214 w 6264322"/>
                      <a:gd name="csY14" fmla="*/ 323165 h 323165"/>
                      <a:gd name="csX15" fmla="*/ 4869087 w 6264322"/>
                      <a:gd name="csY15" fmla="*/ 323165 h 323165"/>
                      <a:gd name="csX16" fmla="*/ 4487532 w 6264322"/>
                      <a:gd name="csY16" fmla="*/ 323165 h 323165"/>
                      <a:gd name="csX17" fmla="*/ 3918049 w 6264322"/>
                      <a:gd name="csY17" fmla="*/ 323165 h 323165"/>
                      <a:gd name="csX18" fmla="*/ 3473851 w 6264322"/>
                      <a:gd name="csY18" fmla="*/ 323165 h 323165"/>
                      <a:gd name="csX19" fmla="*/ 2904367 w 6264322"/>
                      <a:gd name="csY19" fmla="*/ 323165 h 323165"/>
                      <a:gd name="csX20" fmla="*/ 2334884 w 6264322"/>
                      <a:gd name="csY20" fmla="*/ 323165 h 323165"/>
                      <a:gd name="csX21" fmla="*/ 1765400 w 6264322"/>
                      <a:gd name="csY21" fmla="*/ 323165 h 323165"/>
                      <a:gd name="csX22" fmla="*/ 1195916 w 6264322"/>
                      <a:gd name="csY22" fmla="*/ 323165 h 323165"/>
                      <a:gd name="csX23" fmla="*/ 689075 w 6264322"/>
                      <a:gd name="csY23" fmla="*/ 323165 h 323165"/>
                      <a:gd name="csX24" fmla="*/ 0 w 6264322"/>
                      <a:gd name="csY24" fmla="*/ 323165 h 323165"/>
                      <a:gd name="csX25" fmla="*/ 0 w 6264322"/>
                      <a:gd name="csY25" fmla="*/ 0 h 3231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6264322" h="323165" fill="none" extrusionOk="0">
                        <a:moveTo>
                          <a:pt x="0" y="0"/>
                        </a:moveTo>
                        <a:cubicBezTo>
                          <a:pt x="106630" y="-27914"/>
                          <a:pt x="251430" y="28657"/>
                          <a:pt x="381554" y="0"/>
                        </a:cubicBezTo>
                        <a:cubicBezTo>
                          <a:pt x="511678" y="-28657"/>
                          <a:pt x="859339" y="10719"/>
                          <a:pt x="1076324" y="0"/>
                        </a:cubicBezTo>
                        <a:cubicBezTo>
                          <a:pt x="1293309" y="-10719"/>
                          <a:pt x="1427087" y="51701"/>
                          <a:pt x="1708451" y="0"/>
                        </a:cubicBezTo>
                        <a:cubicBezTo>
                          <a:pt x="1989815" y="-51701"/>
                          <a:pt x="1994547" y="10687"/>
                          <a:pt x="2090006" y="0"/>
                        </a:cubicBezTo>
                        <a:cubicBezTo>
                          <a:pt x="2185466" y="-10687"/>
                          <a:pt x="2476979" y="7236"/>
                          <a:pt x="2596846" y="0"/>
                        </a:cubicBezTo>
                        <a:cubicBezTo>
                          <a:pt x="2716713" y="-7236"/>
                          <a:pt x="3027733" y="29916"/>
                          <a:pt x="3291616" y="0"/>
                        </a:cubicBezTo>
                        <a:cubicBezTo>
                          <a:pt x="3555499" y="-29916"/>
                          <a:pt x="3739629" y="25492"/>
                          <a:pt x="3861100" y="0"/>
                        </a:cubicBezTo>
                        <a:cubicBezTo>
                          <a:pt x="3982571" y="-25492"/>
                          <a:pt x="4315962" y="21791"/>
                          <a:pt x="4493227" y="0"/>
                        </a:cubicBezTo>
                        <a:cubicBezTo>
                          <a:pt x="4670492" y="-21791"/>
                          <a:pt x="4822662" y="24173"/>
                          <a:pt x="5000068" y="0"/>
                        </a:cubicBezTo>
                        <a:cubicBezTo>
                          <a:pt x="5177474" y="-24173"/>
                          <a:pt x="5407060" y="27252"/>
                          <a:pt x="5569552" y="0"/>
                        </a:cubicBezTo>
                        <a:cubicBezTo>
                          <a:pt x="5732044" y="-27252"/>
                          <a:pt x="5960873" y="26292"/>
                          <a:pt x="6264322" y="0"/>
                        </a:cubicBezTo>
                        <a:cubicBezTo>
                          <a:pt x="6264889" y="147407"/>
                          <a:pt x="6240370" y="256911"/>
                          <a:pt x="6264322" y="323165"/>
                        </a:cubicBezTo>
                        <a:cubicBezTo>
                          <a:pt x="6101720" y="337502"/>
                          <a:pt x="5965627" y="289627"/>
                          <a:pt x="5882768" y="323165"/>
                        </a:cubicBezTo>
                        <a:cubicBezTo>
                          <a:pt x="5799909" y="356703"/>
                          <a:pt x="5614858" y="308527"/>
                          <a:pt x="5501214" y="323165"/>
                        </a:cubicBezTo>
                        <a:cubicBezTo>
                          <a:pt x="5387570" y="337803"/>
                          <a:pt x="5016717" y="251210"/>
                          <a:pt x="4869087" y="323165"/>
                        </a:cubicBezTo>
                        <a:cubicBezTo>
                          <a:pt x="4721457" y="395120"/>
                          <a:pt x="4649799" y="294451"/>
                          <a:pt x="4487532" y="323165"/>
                        </a:cubicBezTo>
                        <a:cubicBezTo>
                          <a:pt x="4325265" y="351879"/>
                          <a:pt x="4034647" y="320780"/>
                          <a:pt x="3918049" y="323165"/>
                        </a:cubicBezTo>
                        <a:cubicBezTo>
                          <a:pt x="3801451" y="325550"/>
                          <a:pt x="3595026" y="311686"/>
                          <a:pt x="3473851" y="323165"/>
                        </a:cubicBezTo>
                        <a:cubicBezTo>
                          <a:pt x="3352676" y="334644"/>
                          <a:pt x="3058946" y="258165"/>
                          <a:pt x="2904367" y="323165"/>
                        </a:cubicBezTo>
                        <a:cubicBezTo>
                          <a:pt x="2749788" y="388165"/>
                          <a:pt x="2453763" y="306474"/>
                          <a:pt x="2334884" y="323165"/>
                        </a:cubicBezTo>
                        <a:cubicBezTo>
                          <a:pt x="2216005" y="339856"/>
                          <a:pt x="1910116" y="317915"/>
                          <a:pt x="1765400" y="323165"/>
                        </a:cubicBezTo>
                        <a:cubicBezTo>
                          <a:pt x="1620684" y="328415"/>
                          <a:pt x="1331647" y="314997"/>
                          <a:pt x="1195916" y="323165"/>
                        </a:cubicBezTo>
                        <a:cubicBezTo>
                          <a:pt x="1060185" y="331333"/>
                          <a:pt x="880527" y="322632"/>
                          <a:pt x="689075" y="323165"/>
                        </a:cubicBezTo>
                        <a:cubicBezTo>
                          <a:pt x="497623" y="323698"/>
                          <a:pt x="252385" y="250949"/>
                          <a:pt x="0" y="323165"/>
                        </a:cubicBezTo>
                        <a:cubicBezTo>
                          <a:pt x="-28247" y="205269"/>
                          <a:pt x="10755" y="127106"/>
                          <a:pt x="0" y="0"/>
                        </a:cubicBezTo>
                        <a:close/>
                      </a:path>
                      <a:path w="6264322" h="323165" stroke="0" extrusionOk="0">
                        <a:moveTo>
                          <a:pt x="0" y="0"/>
                        </a:moveTo>
                        <a:cubicBezTo>
                          <a:pt x="252687" y="-52304"/>
                          <a:pt x="296161" y="58628"/>
                          <a:pt x="506841" y="0"/>
                        </a:cubicBezTo>
                        <a:cubicBezTo>
                          <a:pt x="717521" y="-58628"/>
                          <a:pt x="714847" y="42950"/>
                          <a:pt x="888395" y="0"/>
                        </a:cubicBezTo>
                        <a:cubicBezTo>
                          <a:pt x="1061943" y="-42950"/>
                          <a:pt x="1435004" y="36293"/>
                          <a:pt x="1583165" y="0"/>
                        </a:cubicBezTo>
                        <a:cubicBezTo>
                          <a:pt x="1731326" y="-36293"/>
                          <a:pt x="1984381" y="46152"/>
                          <a:pt x="2090006" y="0"/>
                        </a:cubicBezTo>
                        <a:cubicBezTo>
                          <a:pt x="2195631" y="-46152"/>
                          <a:pt x="2380945" y="11454"/>
                          <a:pt x="2596846" y="0"/>
                        </a:cubicBezTo>
                        <a:cubicBezTo>
                          <a:pt x="2812747" y="-11454"/>
                          <a:pt x="3050431" y="16737"/>
                          <a:pt x="3291616" y="0"/>
                        </a:cubicBezTo>
                        <a:cubicBezTo>
                          <a:pt x="3532801" y="-16737"/>
                          <a:pt x="3625806" y="49423"/>
                          <a:pt x="3735814" y="0"/>
                        </a:cubicBezTo>
                        <a:cubicBezTo>
                          <a:pt x="3845822" y="-49423"/>
                          <a:pt x="4200432" y="10768"/>
                          <a:pt x="4430584" y="0"/>
                        </a:cubicBezTo>
                        <a:cubicBezTo>
                          <a:pt x="4660736" y="-10768"/>
                          <a:pt x="4909162" y="15763"/>
                          <a:pt x="5125354" y="0"/>
                        </a:cubicBezTo>
                        <a:cubicBezTo>
                          <a:pt x="5341546" y="-15763"/>
                          <a:pt x="5422950" y="25808"/>
                          <a:pt x="5694838" y="0"/>
                        </a:cubicBezTo>
                        <a:cubicBezTo>
                          <a:pt x="5966726" y="-25808"/>
                          <a:pt x="6016458" y="25906"/>
                          <a:pt x="6264322" y="0"/>
                        </a:cubicBezTo>
                        <a:cubicBezTo>
                          <a:pt x="6286541" y="87702"/>
                          <a:pt x="6225930" y="236025"/>
                          <a:pt x="6264322" y="323165"/>
                        </a:cubicBezTo>
                        <a:cubicBezTo>
                          <a:pt x="6140033" y="366147"/>
                          <a:pt x="5959349" y="299420"/>
                          <a:pt x="5882768" y="323165"/>
                        </a:cubicBezTo>
                        <a:cubicBezTo>
                          <a:pt x="5806187" y="346910"/>
                          <a:pt x="5433116" y="310714"/>
                          <a:pt x="5187998" y="323165"/>
                        </a:cubicBezTo>
                        <a:cubicBezTo>
                          <a:pt x="4942880" y="335616"/>
                          <a:pt x="4954064" y="277794"/>
                          <a:pt x="4743800" y="323165"/>
                        </a:cubicBezTo>
                        <a:cubicBezTo>
                          <a:pt x="4533536" y="368536"/>
                          <a:pt x="4429591" y="265570"/>
                          <a:pt x="4174316" y="323165"/>
                        </a:cubicBezTo>
                        <a:cubicBezTo>
                          <a:pt x="3919041" y="380760"/>
                          <a:pt x="3700751" y="240964"/>
                          <a:pt x="3479546" y="323165"/>
                        </a:cubicBezTo>
                        <a:cubicBezTo>
                          <a:pt x="3258341" y="405366"/>
                          <a:pt x="3185668" y="308423"/>
                          <a:pt x="2910062" y="323165"/>
                        </a:cubicBezTo>
                        <a:cubicBezTo>
                          <a:pt x="2634456" y="337907"/>
                          <a:pt x="2699621" y="288023"/>
                          <a:pt x="2528508" y="323165"/>
                        </a:cubicBezTo>
                        <a:cubicBezTo>
                          <a:pt x="2357395" y="358307"/>
                          <a:pt x="2183100" y="274067"/>
                          <a:pt x="2084311" y="323165"/>
                        </a:cubicBezTo>
                        <a:cubicBezTo>
                          <a:pt x="1985522" y="372263"/>
                          <a:pt x="1724192" y="265127"/>
                          <a:pt x="1389541" y="323165"/>
                        </a:cubicBezTo>
                        <a:cubicBezTo>
                          <a:pt x="1054890" y="381203"/>
                          <a:pt x="951991" y="283691"/>
                          <a:pt x="820057" y="323165"/>
                        </a:cubicBezTo>
                        <a:cubicBezTo>
                          <a:pt x="688123" y="362639"/>
                          <a:pt x="223593" y="305663"/>
                          <a:pt x="0" y="323165"/>
                        </a:cubicBezTo>
                        <a:cubicBezTo>
                          <a:pt x="-13527" y="257233"/>
                          <a:pt x="22826" y="71551"/>
                          <a:pt x="0" y="0"/>
                        </a:cubicBezTo>
                        <a:close/>
                      </a:path>
                    </a:pathLst>
                  </a:cu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1500" dirty="0">
                <a:solidFill>
                  <a:srgbClr val="000000"/>
                </a:solidFill>
              </a:rPr>
              <a:t>Granger &amp; Newbold 1974 (Economics); Matthaeus &amp; Goldstein 1982 </a:t>
            </a:r>
          </a:p>
        </p:txBody>
      </p:sp>
      <p:sp>
        <p:nvSpPr>
          <p:cNvPr id="7" name="TextBox 6">
            <a:extLst>
              <a:ext uri="{FF2B5EF4-FFF2-40B4-BE49-F238E27FC236}">
                <a16:creationId xmlns:a16="http://schemas.microsoft.com/office/drawing/2014/main" id="{CD819942-6A6D-B0AE-2BA7-F6C357D5F763}"/>
              </a:ext>
            </a:extLst>
          </p:cNvPr>
          <p:cNvSpPr txBox="1"/>
          <p:nvPr/>
        </p:nvSpPr>
        <p:spPr>
          <a:xfrm>
            <a:off x="6095891" y="1368112"/>
            <a:ext cx="5520600" cy="784830"/>
          </a:xfrm>
          <a:prstGeom prst="rect">
            <a:avLst/>
          </a:prstGeom>
          <a:ln w="28575">
            <a:extLst>
              <a:ext uri="{C807C97D-BFC1-408E-A445-0C87EB9F89A2}">
                <ask:lineSketchStyleProps xmlns:ask="http://schemas.microsoft.com/office/drawing/2018/sketchyshapes" sd="661058248">
                  <a:custGeom>
                    <a:avLst/>
                    <a:gdLst>
                      <a:gd name="csX0" fmla="*/ 0 w 5520600"/>
                      <a:gd name="csY0" fmla="*/ 0 h 784830"/>
                      <a:gd name="csX1" fmla="*/ 552060 w 5520600"/>
                      <a:gd name="csY1" fmla="*/ 0 h 784830"/>
                      <a:gd name="csX2" fmla="*/ 993708 w 5520600"/>
                      <a:gd name="csY2" fmla="*/ 0 h 784830"/>
                      <a:gd name="csX3" fmla="*/ 1380150 w 5520600"/>
                      <a:gd name="csY3" fmla="*/ 0 h 784830"/>
                      <a:gd name="csX4" fmla="*/ 2042622 w 5520600"/>
                      <a:gd name="csY4" fmla="*/ 0 h 784830"/>
                      <a:gd name="csX5" fmla="*/ 2539476 w 5520600"/>
                      <a:gd name="csY5" fmla="*/ 0 h 784830"/>
                      <a:gd name="csX6" fmla="*/ 3091536 w 5520600"/>
                      <a:gd name="csY6" fmla="*/ 0 h 784830"/>
                      <a:gd name="csX7" fmla="*/ 3643596 w 5520600"/>
                      <a:gd name="csY7" fmla="*/ 0 h 784830"/>
                      <a:gd name="csX8" fmla="*/ 4140450 w 5520600"/>
                      <a:gd name="csY8" fmla="*/ 0 h 784830"/>
                      <a:gd name="csX9" fmla="*/ 4747716 w 5520600"/>
                      <a:gd name="csY9" fmla="*/ 0 h 784830"/>
                      <a:gd name="csX10" fmla="*/ 5520600 w 5520600"/>
                      <a:gd name="csY10" fmla="*/ 0 h 784830"/>
                      <a:gd name="csX11" fmla="*/ 5520600 w 5520600"/>
                      <a:gd name="csY11" fmla="*/ 400263 h 784830"/>
                      <a:gd name="csX12" fmla="*/ 5520600 w 5520600"/>
                      <a:gd name="csY12" fmla="*/ 784830 h 784830"/>
                      <a:gd name="csX13" fmla="*/ 5134158 w 5520600"/>
                      <a:gd name="csY13" fmla="*/ 784830 h 784830"/>
                      <a:gd name="csX14" fmla="*/ 4471686 w 5520600"/>
                      <a:gd name="csY14" fmla="*/ 784830 h 784830"/>
                      <a:gd name="csX15" fmla="*/ 4030038 w 5520600"/>
                      <a:gd name="csY15" fmla="*/ 784830 h 784830"/>
                      <a:gd name="csX16" fmla="*/ 3643596 w 5520600"/>
                      <a:gd name="csY16" fmla="*/ 784830 h 784830"/>
                      <a:gd name="csX17" fmla="*/ 2981124 w 5520600"/>
                      <a:gd name="csY17" fmla="*/ 784830 h 784830"/>
                      <a:gd name="csX18" fmla="*/ 2373858 w 5520600"/>
                      <a:gd name="csY18" fmla="*/ 784830 h 784830"/>
                      <a:gd name="csX19" fmla="*/ 1711386 w 5520600"/>
                      <a:gd name="csY19" fmla="*/ 784830 h 784830"/>
                      <a:gd name="csX20" fmla="*/ 1104120 w 5520600"/>
                      <a:gd name="csY20" fmla="*/ 784830 h 784830"/>
                      <a:gd name="csX21" fmla="*/ 607266 w 5520600"/>
                      <a:gd name="csY21" fmla="*/ 784830 h 784830"/>
                      <a:gd name="csX22" fmla="*/ 0 w 5520600"/>
                      <a:gd name="csY22" fmla="*/ 784830 h 784830"/>
                      <a:gd name="csX23" fmla="*/ 0 w 5520600"/>
                      <a:gd name="csY23" fmla="*/ 408112 h 784830"/>
                      <a:gd name="csX24" fmla="*/ 0 w 5520600"/>
                      <a:gd name="csY24" fmla="*/ 0 h 7848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5520600" h="784830" fill="none" extrusionOk="0">
                        <a:moveTo>
                          <a:pt x="0" y="0"/>
                        </a:moveTo>
                        <a:cubicBezTo>
                          <a:pt x="217914" y="-60100"/>
                          <a:pt x="415457" y="48481"/>
                          <a:pt x="552060" y="0"/>
                        </a:cubicBezTo>
                        <a:cubicBezTo>
                          <a:pt x="688663" y="-48481"/>
                          <a:pt x="820678" y="18656"/>
                          <a:pt x="993708" y="0"/>
                        </a:cubicBezTo>
                        <a:cubicBezTo>
                          <a:pt x="1166738" y="-18656"/>
                          <a:pt x="1261745" y="42973"/>
                          <a:pt x="1380150" y="0"/>
                        </a:cubicBezTo>
                        <a:cubicBezTo>
                          <a:pt x="1498555" y="-42973"/>
                          <a:pt x="1805934" y="58732"/>
                          <a:pt x="2042622" y="0"/>
                        </a:cubicBezTo>
                        <a:cubicBezTo>
                          <a:pt x="2279310" y="-58732"/>
                          <a:pt x="2359106" y="43315"/>
                          <a:pt x="2539476" y="0"/>
                        </a:cubicBezTo>
                        <a:cubicBezTo>
                          <a:pt x="2719846" y="-43315"/>
                          <a:pt x="2906587" y="32834"/>
                          <a:pt x="3091536" y="0"/>
                        </a:cubicBezTo>
                        <a:cubicBezTo>
                          <a:pt x="3276485" y="-32834"/>
                          <a:pt x="3489831" y="53102"/>
                          <a:pt x="3643596" y="0"/>
                        </a:cubicBezTo>
                        <a:cubicBezTo>
                          <a:pt x="3797361" y="-53102"/>
                          <a:pt x="3924916" y="31437"/>
                          <a:pt x="4140450" y="0"/>
                        </a:cubicBezTo>
                        <a:cubicBezTo>
                          <a:pt x="4355984" y="-31437"/>
                          <a:pt x="4554446" y="11042"/>
                          <a:pt x="4747716" y="0"/>
                        </a:cubicBezTo>
                        <a:cubicBezTo>
                          <a:pt x="4940986" y="-11042"/>
                          <a:pt x="5171526" y="85356"/>
                          <a:pt x="5520600" y="0"/>
                        </a:cubicBezTo>
                        <a:cubicBezTo>
                          <a:pt x="5532854" y="141264"/>
                          <a:pt x="5514392" y="245177"/>
                          <a:pt x="5520600" y="400263"/>
                        </a:cubicBezTo>
                        <a:cubicBezTo>
                          <a:pt x="5526808" y="555349"/>
                          <a:pt x="5475722" y="616952"/>
                          <a:pt x="5520600" y="784830"/>
                        </a:cubicBezTo>
                        <a:cubicBezTo>
                          <a:pt x="5422167" y="814729"/>
                          <a:pt x="5269499" y="742927"/>
                          <a:pt x="5134158" y="784830"/>
                        </a:cubicBezTo>
                        <a:cubicBezTo>
                          <a:pt x="4998817" y="826733"/>
                          <a:pt x="4765454" y="769266"/>
                          <a:pt x="4471686" y="784830"/>
                        </a:cubicBezTo>
                        <a:cubicBezTo>
                          <a:pt x="4177918" y="800394"/>
                          <a:pt x="4178021" y="771700"/>
                          <a:pt x="4030038" y="784830"/>
                        </a:cubicBezTo>
                        <a:cubicBezTo>
                          <a:pt x="3882055" y="797960"/>
                          <a:pt x="3827224" y="740990"/>
                          <a:pt x="3643596" y="784830"/>
                        </a:cubicBezTo>
                        <a:cubicBezTo>
                          <a:pt x="3459968" y="828670"/>
                          <a:pt x="3178253" y="719257"/>
                          <a:pt x="2981124" y="784830"/>
                        </a:cubicBezTo>
                        <a:cubicBezTo>
                          <a:pt x="2783995" y="850403"/>
                          <a:pt x="2589782" y="731188"/>
                          <a:pt x="2373858" y="784830"/>
                        </a:cubicBezTo>
                        <a:cubicBezTo>
                          <a:pt x="2157934" y="838472"/>
                          <a:pt x="1936255" y="743052"/>
                          <a:pt x="1711386" y="784830"/>
                        </a:cubicBezTo>
                        <a:cubicBezTo>
                          <a:pt x="1486517" y="826608"/>
                          <a:pt x="1262260" y="728433"/>
                          <a:pt x="1104120" y="784830"/>
                        </a:cubicBezTo>
                        <a:cubicBezTo>
                          <a:pt x="945980" y="841227"/>
                          <a:pt x="739278" y="752576"/>
                          <a:pt x="607266" y="784830"/>
                        </a:cubicBezTo>
                        <a:cubicBezTo>
                          <a:pt x="475254" y="817084"/>
                          <a:pt x="134051" y="773335"/>
                          <a:pt x="0" y="784830"/>
                        </a:cubicBezTo>
                        <a:cubicBezTo>
                          <a:pt x="-18321" y="708168"/>
                          <a:pt x="16929" y="565622"/>
                          <a:pt x="0" y="408112"/>
                        </a:cubicBezTo>
                        <a:cubicBezTo>
                          <a:pt x="-16929" y="250602"/>
                          <a:pt x="29286" y="83925"/>
                          <a:pt x="0" y="0"/>
                        </a:cubicBezTo>
                        <a:close/>
                      </a:path>
                      <a:path w="5520600" h="784830" stroke="0" extrusionOk="0">
                        <a:moveTo>
                          <a:pt x="0" y="0"/>
                        </a:moveTo>
                        <a:cubicBezTo>
                          <a:pt x="227598" y="-56619"/>
                          <a:pt x="373404" y="67951"/>
                          <a:pt x="662472" y="0"/>
                        </a:cubicBezTo>
                        <a:cubicBezTo>
                          <a:pt x="951540" y="-67951"/>
                          <a:pt x="1035741" y="55180"/>
                          <a:pt x="1214532" y="0"/>
                        </a:cubicBezTo>
                        <a:cubicBezTo>
                          <a:pt x="1393323" y="-55180"/>
                          <a:pt x="1526873" y="43549"/>
                          <a:pt x="1766592" y="0"/>
                        </a:cubicBezTo>
                        <a:cubicBezTo>
                          <a:pt x="2006311" y="-43549"/>
                          <a:pt x="2108105" y="52101"/>
                          <a:pt x="2208240" y="0"/>
                        </a:cubicBezTo>
                        <a:cubicBezTo>
                          <a:pt x="2308375" y="-52101"/>
                          <a:pt x="2561002" y="35650"/>
                          <a:pt x="2649888" y="0"/>
                        </a:cubicBezTo>
                        <a:cubicBezTo>
                          <a:pt x="2738774" y="-35650"/>
                          <a:pt x="3021485" y="58561"/>
                          <a:pt x="3312360" y="0"/>
                        </a:cubicBezTo>
                        <a:cubicBezTo>
                          <a:pt x="3603235" y="-58561"/>
                          <a:pt x="3635739" y="7448"/>
                          <a:pt x="3864420" y="0"/>
                        </a:cubicBezTo>
                        <a:cubicBezTo>
                          <a:pt x="4093101" y="-7448"/>
                          <a:pt x="4253729" y="18771"/>
                          <a:pt x="4361274" y="0"/>
                        </a:cubicBezTo>
                        <a:cubicBezTo>
                          <a:pt x="4468819" y="-18771"/>
                          <a:pt x="4809228" y="55986"/>
                          <a:pt x="4968540" y="0"/>
                        </a:cubicBezTo>
                        <a:cubicBezTo>
                          <a:pt x="5127852" y="-55986"/>
                          <a:pt x="5266289" y="18535"/>
                          <a:pt x="5520600" y="0"/>
                        </a:cubicBezTo>
                        <a:cubicBezTo>
                          <a:pt x="5531377" y="157713"/>
                          <a:pt x="5488053" y="297750"/>
                          <a:pt x="5520600" y="384567"/>
                        </a:cubicBezTo>
                        <a:cubicBezTo>
                          <a:pt x="5553147" y="471384"/>
                          <a:pt x="5494786" y="649167"/>
                          <a:pt x="5520600" y="784830"/>
                        </a:cubicBezTo>
                        <a:cubicBezTo>
                          <a:pt x="5349221" y="785507"/>
                          <a:pt x="5017814" y="773410"/>
                          <a:pt x="4858128" y="784830"/>
                        </a:cubicBezTo>
                        <a:cubicBezTo>
                          <a:pt x="4698442" y="796250"/>
                          <a:pt x="4489509" y="731780"/>
                          <a:pt x="4306068" y="784830"/>
                        </a:cubicBezTo>
                        <a:cubicBezTo>
                          <a:pt x="4122627" y="837880"/>
                          <a:pt x="4022525" y="761949"/>
                          <a:pt x="3919626" y="784830"/>
                        </a:cubicBezTo>
                        <a:cubicBezTo>
                          <a:pt x="3816727" y="807711"/>
                          <a:pt x="3556832" y="759284"/>
                          <a:pt x="3367566" y="784830"/>
                        </a:cubicBezTo>
                        <a:cubicBezTo>
                          <a:pt x="3178300" y="810376"/>
                          <a:pt x="3124101" y="783967"/>
                          <a:pt x="2981124" y="784830"/>
                        </a:cubicBezTo>
                        <a:cubicBezTo>
                          <a:pt x="2838147" y="785693"/>
                          <a:pt x="2785075" y="773283"/>
                          <a:pt x="2594682" y="784830"/>
                        </a:cubicBezTo>
                        <a:cubicBezTo>
                          <a:pt x="2404289" y="796377"/>
                          <a:pt x="2160247" y="716369"/>
                          <a:pt x="1932210" y="784830"/>
                        </a:cubicBezTo>
                        <a:cubicBezTo>
                          <a:pt x="1704173" y="853291"/>
                          <a:pt x="1546740" y="769642"/>
                          <a:pt x="1435356" y="784830"/>
                        </a:cubicBezTo>
                        <a:cubicBezTo>
                          <a:pt x="1323972" y="800018"/>
                          <a:pt x="931252" y="778973"/>
                          <a:pt x="772884" y="784830"/>
                        </a:cubicBezTo>
                        <a:cubicBezTo>
                          <a:pt x="614516" y="790687"/>
                          <a:pt x="179719" y="756766"/>
                          <a:pt x="0" y="784830"/>
                        </a:cubicBezTo>
                        <a:cubicBezTo>
                          <a:pt x="-19594" y="641113"/>
                          <a:pt x="19229" y="467476"/>
                          <a:pt x="0" y="384567"/>
                        </a:cubicBezTo>
                        <a:cubicBezTo>
                          <a:pt x="-19229" y="301658"/>
                          <a:pt x="11325" y="81457"/>
                          <a:pt x="0" y="0"/>
                        </a:cubicBezTo>
                        <a:close/>
                      </a:path>
                    </a:pathLst>
                  </a:cu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dirty="0">
                <a:solidFill>
                  <a:srgbClr val="000000"/>
                </a:solidFill>
              </a:rPr>
              <a:t>Jagarlamudi+2019:  “</a:t>
            </a:r>
            <a:r>
              <a:rPr lang="en-US" sz="1500" i="1" dirty="0">
                <a:solidFill>
                  <a:srgbClr val="000000"/>
                </a:solidFill>
              </a:rPr>
              <a:t>Most studies of turbulence in the solar wind invoke stationarity as a working hypothesis. Unfortunately, this concept is difficult to verify in practice</a:t>
            </a:r>
            <a:r>
              <a:rPr lang="en-US" sz="1500" dirty="0">
                <a:solidFill>
                  <a:srgbClr val="000000"/>
                </a:solidFill>
              </a:rPr>
              <a:t>”</a:t>
            </a:r>
          </a:p>
        </p:txBody>
      </p:sp>
      <p:sp>
        <p:nvSpPr>
          <p:cNvPr id="8" name="TextBox 7">
            <a:extLst>
              <a:ext uri="{FF2B5EF4-FFF2-40B4-BE49-F238E27FC236}">
                <a16:creationId xmlns:a16="http://schemas.microsoft.com/office/drawing/2014/main" id="{1FDF734A-147A-B0B3-A376-288CB7597C6D}"/>
              </a:ext>
            </a:extLst>
          </p:cNvPr>
          <p:cNvSpPr txBox="1"/>
          <p:nvPr/>
        </p:nvSpPr>
        <p:spPr>
          <a:xfrm>
            <a:off x="7824692" y="625188"/>
            <a:ext cx="2364750" cy="369332"/>
          </a:xfrm>
          <a:prstGeom prst="rect">
            <a:avLst/>
          </a:prstGeom>
          <a:noFill/>
        </p:spPr>
        <p:txBody>
          <a:bodyPr wrap="none" rtlCol="0">
            <a:spAutoFit/>
          </a:bodyPr>
          <a:lstStyle/>
          <a:p>
            <a:r>
              <a:rPr lang="en-US" b="1" u="sng" dirty="0">
                <a:solidFill>
                  <a:srgbClr val="000000"/>
                </a:solidFill>
              </a:rPr>
              <a:t>Broader Discussion</a:t>
            </a:r>
          </a:p>
        </p:txBody>
      </p:sp>
      <p:sp>
        <p:nvSpPr>
          <p:cNvPr id="5" name="TextBox 4">
            <a:extLst>
              <a:ext uri="{FF2B5EF4-FFF2-40B4-BE49-F238E27FC236}">
                <a16:creationId xmlns:a16="http://schemas.microsoft.com/office/drawing/2014/main" id="{BA1CAB04-8EB6-6D37-E367-7D0EA64C01CB}"/>
              </a:ext>
            </a:extLst>
          </p:cNvPr>
          <p:cNvSpPr txBox="1"/>
          <p:nvPr/>
        </p:nvSpPr>
        <p:spPr>
          <a:xfrm>
            <a:off x="5785029" y="2286796"/>
            <a:ext cx="6264322" cy="323165"/>
          </a:xfrm>
          <a:prstGeom prst="rect">
            <a:avLst/>
          </a:prstGeom>
          <a:ln w="19050">
            <a:extLst>
              <a:ext uri="{C807C97D-BFC1-408E-A445-0C87EB9F89A2}">
                <ask:lineSketchStyleProps xmlns:ask="http://schemas.microsoft.com/office/drawing/2018/sketchyshapes" sd="1219033472">
                  <a:custGeom>
                    <a:avLst/>
                    <a:gdLst>
                      <a:gd name="csX0" fmla="*/ 0 w 6264322"/>
                      <a:gd name="csY0" fmla="*/ 0 h 323165"/>
                      <a:gd name="csX1" fmla="*/ 381554 w 6264322"/>
                      <a:gd name="csY1" fmla="*/ 0 h 323165"/>
                      <a:gd name="csX2" fmla="*/ 1076324 w 6264322"/>
                      <a:gd name="csY2" fmla="*/ 0 h 323165"/>
                      <a:gd name="csX3" fmla="*/ 1708451 w 6264322"/>
                      <a:gd name="csY3" fmla="*/ 0 h 323165"/>
                      <a:gd name="csX4" fmla="*/ 2090006 w 6264322"/>
                      <a:gd name="csY4" fmla="*/ 0 h 323165"/>
                      <a:gd name="csX5" fmla="*/ 2596846 w 6264322"/>
                      <a:gd name="csY5" fmla="*/ 0 h 323165"/>
                      <a:gd name="csX6" fmla="*/ 3291616 w 6264322"/>
                      <a:gd name="csY6" fmla="*/ 0 h 323165"/>
                      <a:gd name="csX7" fmla="*/ 3861100 w 6264322"/>
                      <a:gd name="csY7" fmla="*/ 0 h 323165"/>
                      <a:gd name="csX8" fmla="*/ 4493227 w 6264322"/>
                      <a:gd name="csY8" fmla="*/ 0 h 323165"/>
                      <a:gd name="csX9" fmla="*/ 5000068 w 6264322"/>
                      <a:gd name="csY9" fmla="*/ 0 h 323165"/>
                      <a:gd name="csX10" fmla="*/ 5569552 w 6264322"/>
                      <a:gd name="csY10" fmla="*/ 0 h 323165"/>
                      <a:gd name="csX11" fmla="*/ 6264322 w 6264322"/>
                      <a:gd name="csY11" fmla="*/ 0 h 323165"/>
                      <a:gd name="csX12" fmla="*/ 6264322 w 6264322"/>
                      <a:gd name="csY12" fmla="*/ 323165 h 323165"/>
                      <a:gd name="csX13" fmla="*/ 5882768 w 6264322"/>
                      <a:gd name="csY13" fmla="*/ 323165 h 323165"/>
                      <a:gd name="csX14" fmla="*/ 5501214 w 6264322"/>
                      <a:gd name="csY14" fmla="*/ 323165 h 323165"/>
                      <a:gd name="csX15" fmla="*/ 4869087 w 6264322"/>
                      <a:gd name="csY15" fmla="*/ 323165 h 323165"/>
                      <a:gd name="csX16" fmla="*/ 4487532 w 6264322"/>
                      <a:gd name="csY16" fmla="*/ 323165 h 323165"/>
                      <a:gd name="csX17" fmla="*/ 3918049 w 6264322"/>
                      <a:gd name="csY17" fmla="*/ 323165 h 323165"/>
                      <a:gd name="csX18" fmla="*/ 3473851 w 6264322"/>
                      <a:gd name="csY18" fmla="*/ 323165 h 323165"/>
                      <a:gd name="csX19" fmla="*/ 2904367 w 6264322"/>
                      <a:gd name="csY19" fmla="*/ 323165 h 323165"/>
                      <a:gd name="csX20" fmla="*/ 2334884 w 6264322"/>
                      <a:gd name="csY20" fmla="*/ 323165 h 323165"/>
                      <a:gd name="csX21" fmla="*/ 1765400 w 6264322"/>
                      <a:gd name="csY21" fmla="*/ 323165 h 323165"/>
                      <a:gd name="csX22" fmla="*/ 1195916 w 6264322"/>
                      <a:gd name="csY22" fmla="*/ 323165 h 323165"/>
                      <a:gd name="csX23" fmla="*/ 689075 w 6264322"/>
                      <a:gd name="csY23" fmla="*/ 323165 h 323165"/>
                      <a:gd name="csX24" fmla="*/ 0 w 6264322"/>
                      <a:gd name="csY24" fmla="*/ 323165 h 323165"/>
                      <a:gd name="csX25" fmla="*/ 0 w 6264322"/>
                      <a:gd name="csY25" fmla="*/ 0 h 3231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6264322" h="323165" fill="none" extrusionOk="0">
                        <a:moveTo>
                          <a:pt x="0" y="0"/>
                        </a:moveTo>
                        <a:cubicBezTo>
                          <a:pt x="106630" y="-27914"/>
                          <a:pt x="251430" y="28657"/>
                          <a:pt x="381554" y="0"/>
                        </a:cubicBezTo>
                        <a:cubicBezTo>
                          <a:pt x="511678" y="-28657"/>
                          <a:pt x="859339" y="10719"/>
                          <a:pt x="1076324" y="0"/>
                        </a:cubicBezTo>
                        <a:cubicBezTo>
                          <a:pt x="1293309" y="-10719"/>
                          <a:pt x="1427087" y="51701"/>
                          <a:pt x="1708451" y="0"/>
                        </a:cubicBezTo>
                        <a:cubicBezTo>
                          <a:pt x="1989815" y="-51701"/>
                          <a:pt x="1994547" y="10687"/>
                          <a:pt x="2090006" y="0"/>
                        </a:cubicBezTo>
                        <a:cubicBezTo>
                          <a:pt x="2185466" y="-10687"/>
                          <a:pt x="2476979" y="7236"/>
                          <a:pt x="2596846" y="0"/>
                        </a:cubicBezTo>
                        <a:cubicBezTo>
                          <a:pt x="2716713" y="-7236"/>
                          <a:pt x="3027733" y="29916"/>
                          <a:pt x="3291616" y="0"/>
                        </a:cubicBezTo>
                        <a:cubicBezTo>
                          <a:pt x="3555499" y="-29916"/>
                          <a:pt x="3739629" y="25492"/>
                          <a:pt x="3861100" y="0"/>
                        </a:cubicBezTo>
                        <a:cubicBezTo>
                          <a:pt x="3982571" y="-25492"/>
                          <a:pt x="4315962" y="21791"/>
                          <a:pt x="4493227" y="0"/>
                        </a:cubicBezTo>
                        <a:cubicBezTo>
                          <a:pt x="4670492" y="-21791"/>
                          <a:pt x="4822662" y="24173"/>
                          <a:pt x="5000068" y="0"/>
                        </a:cubicBezTo>
                        <a:cubicBezTo>
                          <a:pt x="5177474" y="-24173"/>
                          <a:pt x="5407060" y="27252"/>
                          <a:pt x="5569552" y="0"/>
                        </a:cubicBezTo>
                        <a:cubicBezTo>
                          <a:pt x="5732044" y="-27252"/>
                          <a:pt x="5960873" y="26292"/>
                          <a:pt x="6264322" y="0"/>
                        </a:cubicBezTo>
                        <a:cubicBezTo>
                          <a:pt x="6264889" y="147407"/>
                          <a:pt x="6240370" y="256911"/>
                          <a:pt x="6264322" y="323165"/>
                        </a:cubicBezTo>
                        <a:cubicBezTo>
                          <a:pt x="6101720" y="337502"/>
                          <a:pt x="5965627" y="289627"/>
                          <a:pt x="5882768" y="323165"/>
                        </a:cubicBezTo>
                        <a:cubicBezTo>
                          <a:pt x="5799909" y="356703"/>
                          <a:pt x="5614858" y="308527"/>
                          <a:pt x="5501214" y="323165"/>
                        </a:cubicBezTo>
                        <a:cubicBezTo>
                          <a:pt x="5387570" y="337803"/>
                          <a:pt x="5016717" y="251210"/>
                          <a:pt x="4869087" y="323165"/>
                        </a:cubicBezTo>
                        <a:cubicBezTo>
                          <a:pt x="4721457" y="395120"/>
                          <a:pt x="4649799" y="294451"/>
                          <a:pt x="4487532" y="323165"/>
                        </a:cubicBezTo>
                        <a:cubicBezTo>
                          <a:pt x="4325265" y="351879"/>
                          <a:pt x="4034647" y="320780"/>
                          <a:pt x="3918049" y="323165"/>
                        </a:cubicBezTo>
                        <a:cubicBezTo>
                          <a:pt x="3801451" y="325550"/>
                          <a:pt x="3595026" y="311686"/>
                          <a:pt x="3473851" y="323165"/>
                        </a:cubicBezTo>
                        <a:cubicBezTo>
                          <a:pt x="3352676" y="334644"/>
                          <a:pt x="3058946" y="258165"/>
                          <a:pt x="2904367" y="323165"/>
                        </a:cubicBezTo>
                        <a:cubicBezTo>
                          <a:pt x="2749788" y="388165"/>
                          <a:pt x="2453763" y="306474"/>
                          <a:pt x="2334884" y="323165"/>
                        </a:cubicBezTo>
                        <a:cubicBezTo>
                          <a:pt x="2216005" y="339856"/>
                          <a:pt x="1910116" y="317915"/>
                          <a:pt x="1765400" y="323165"/>
                        </a:cubicBezTo>
                        <a:cubicBezTo>
                          <a:pt x="1620684" y="328415"/>
                          <a:pt x="1331647" y="314997"/>
                          <a:pt x="1195916" y="323165"/>
                        </a:cubicBezTo>
                        <a:cubicBezTo>
                          <a:pt x="1060185" y="331333"/>
                          <a:pt x="880527" y="322632"/>
                          <a:pt x="689075" y="323165"/>
                        </a:cubicBezTo>
                        <a:cubicBezTo>
                          <a:pt x="497623" y="323698"/>
                          <a:pt x="252385" y="250949"/>
                          <a:pt x="0" y="323165"/>
                        </a:cubicBezTo>
                        <a:cubicBezTo>
                          <a:pt x="-28247" y="205269"/>
                          <a:pt x="10755" y="127106"/>
                          <a:pt x="0" y="0"/>
                        </a:cubicBezTo>
                        <a:close/>
                      </a:path>
                      <a:path w="6264322" h="323165" stroke="0" extrusionOk="0">
                        <a:moveTo>
                          <a:pt x="0" y="0"/>
                        </a:moveTo>
                        <a:cubicBezTo>
                          <a:pt x="252687" y="-52304"/>
                          <a:pt x="296161" y="58628"/>
                          <a:pt x="506841" y="0"/>
                        </a:cubicBezTo>
                        <a:cubicBezTo>
                          <a:pt x="717521" y="-58628"/>
                          <a:pt x="714847" y="42950"/>
                          <a:pt x="888395" y="0"/>
                        </a:cubicBezTo>
                        <a:cubicBezTo>
                          <a:pt x="1061943" y="-42950"/>
                          <a:pt x="1435004" y="36293"/>
                          <a:pt x="1583165" y="0"/>
                        </a:cubicBezTo>
                        <a:cubicBezTo>
                          <a:pt x="1731326" y="-36293"/>
                          <a:pt x="1984381" y="46152"/>
                          <a:pt x="2090006" y="0"/>
                        </a:cubicBezTo>
                        <a:cubicBezTo>
                          <a:pt x="2195631" y="-46152"/>
                          <a:pt x="2380945" y="11454"/>
                          <a:pt x="2596846" y="0"/>
                        </a:cubicBezTo>
                        <a:cubicBezTo>
                          <a:pt x="2812747" y="-11454"/>
                          <a:pt x="3050431" y="16737"/>
                          <a:pt x="3291616" y="0"/>
                        </a:cubicBezTo>
                        <a:cubicBezTo>
                          <a:pt x="3532801" y="-16737"/>
                          <a:pt x="3625806" y="49423"/>
                          <a:pt x="3735814" y="0"/>
                        </a:cubicBezTo>
                        <a:cubicBezTo>
                          <a:pt x="3845822" y="-49423"/>
                          <a:pt x="4200432" y="10768"/>
                          <a:pt x="4430584" y="0"/>
                        </a:cubicBezTo>
                        <a:cubicBezTo>
                          <a:pt x="4660736" y="-10768"/>
                          <a:pt x="4909162" y="15763"/>
                          <a:pt x="5125354" y="0"/>
                        </a:cubicBezTo>
                        <a:cubicBezTo>
                          <a:pt x="5341546" y="-15763"/>
                          <a:pt x="5422950" y="25808"/>
                          <a:pt x="5694838" y="0"/>
                        </a:cubicBezTo>
                        <a:cubicBezTo>
                          <a:pt x="5966726" y="-25808"/>
                          <a:pt x="6016458" y="25906"/>
                          <a:pt x="6264322" y="0"/>
                        </a:cubicBezTo>
                        <a:cubicBezTo>
                          <a:pt x="6286541" y="87702"/>
                          <a:pt x="6225930" y="236025"/>
                          <a:pt x="6264322" y="323165"/>
                        </a:cubicBezTo>
                        <a:cubicBezTo>
                          <a:pt x="6140033" y="366147"/>
                          <a:pt x="5959349" y="299420"/>
                          <a:pt x="5882768" y="323165"/>
                        </a:cubicBezTo>
                        <a:cubicBezTo>
                          <a:pt x="5806187" y="346910"/>
                          <a:pt x="5433116" y="310714"/>
                          <a:pt x="5187998" y="323165"/>
                        </a:cubicBezTo>
                        <a:cubicBezTo>
                          <a:pt x="4942880" y="335616"/>
                          <a:pt x="4954064" y="277794"/>
                          <a:pt x="4743800" y="323165"/>
                        </a:cubicBezTo>
                        <a:cubicBezTo>
                          <a:pt x="4533536" y="368536"/>
                          <a:pt x="4429591" y="265570"/>
                          <a:pt x="4174316" y="323165"/>
                        </a:cubicBezTo>
                        <a:cubicBezTo>
                          <a:pt x="3919041" y="380760"/>
                          <a:pt x="3700751" y="240964"/>
                          <a:pt x="3479546" y="323165"/>
                        </a:cubicBezTo>
                        <a:cubicBezTo>
                          <a:pt x="3258341" y="405366"/>
                          <a:pt x="3185668" y="308423"/>
                          <a:pt x="2910062" y="323165"/>
                        </a:cubicBezTo>
                        <a:cubicBezTo>
                          <a:pt x="2634456" y="337907"/>
                          <a:pt x="2699621" y="288023"/>
                          <a:pt x="2528508" y="323165"/>
                        </a:cubicBezTo>
                        <a:cubicBezTo>
                          <a:pt x="2357395" y="358307"/>
                          <a:pt x="2183100" y="274067"/>
                          <a:pt x="2084311" y="323165"/>
                        </a:cubicBezTo>
                        <a:cubicBezTo>
                          <a:pt x="1985522" y="372263"/>
                          <a:pt x="1724192" y="265127"/>
                          <a:pt x="1389541" y="323165"/>
                        </a:cubicBezTo>
                        <a:cubicBezTo>
                          <a:pt x="1054890" y="381203"/>
                          <a:pt x="951991" y="283691"/>
                          <a:pt x="820057" y="323165"/>
                        </a:cubicBezTo>
                        <a:cubicBezTo>
                          <a:pt x="688123" y="362639"/>
                          <a:pt x="223593" y="305663"/>
                          <a:pt x="0" y="323165"/>
                        </a:cubicBezTo>
                        <a:cubicBezTo>
                          <a:pt x="-13527" y="257233"/>
                          <a:pt x="22826" y="71551"/>
                          <a:pt x="0" y="0"/>
                        </a:cubicBezTo>
                        <a:close/>
                      </a:path>
                    </a:pathLst>
                  </a:cu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1500" dirty="0">
                <a:solidFill>
                  <a:srgbClr val="000000"/>
                </a:solidFill>
              </a:rPr>
              <a:t>See novel method of calculating ACF: Perez+2026 (also #175 poster)</a:t>
            </a:r>
          </a:p>
        </p:txBody>
      </p:sp>
    </p:spTree>
    <p:extLst>
      <p:ext uri="{BB962C8B-B14F-4D97-AF65-F5344CB8AC3E}">
        <p14:creationId xmlns:p14="http://schemas.microsoft.com/office/powerpoint/2010/main" val="266478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4" grpId="0" build="allAtOnce"/>
      <p:bldP spid="6" grpId="0" animBg="1"/>
      <p:bldP spid="7"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23CAC-751A-0CC5-B58B-6147140308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64961E-4D63-9032-36CE-3320D5BD0A6E}"/>
              </a:ext>
            </a:extLst>
          </p:cNvPr>
          <p:cNvSpPr>
            <a:spLocks noGrp="1"/>
          </p:cNvSpPr>
          <p:nvPr>
            <p:ph type="title"/>
          </p:nvPr>
        </p:nvSpPr>
        <p:spPr/>
        <p:txBody>
          <a:bodyPr/>
          <a:lstStyle/>
          <a:p>
            <a:r>
              <a:rPr lang="en-US" dirty="0"/>
              <a:t>Questions &amp; Outline</a:t>
            </a:r>
          </a:p>
        </p:txBody>
      </p:sp>
      <p:sp>
        <p:nvSpPr>
          <p:cNvPr id="15" name="Text Placeholder 3">
            <a:extLst>
              <a:ext uri="{FF2B5EF4-FFF2-40B4-BE49-F238E27FC236}">
                <a16:creationId xmlns:a16="http://schemas.microsoft.com/office/drawing/2014/main" id="{A8AB38C6-CD12-276A-F68C-23AE30AE3F72}"/>
              </a:ext>
            </a:extLst>
          </p:cNvPr>
          <p:cNvSpPr txBox="1">
            <a:spLocks noGrp="1"/>
          </p:cNvSpPr>
          <p:nvPr>
            <p:ph idx="1"/>
          </p:nvPr>
        </p:nvSpPr>
        <p:spPr>
          <a:xfrm>
            <a:off x="575400" y="1213010"/>
            <a:ext cx="11041200" cy="44319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indent="0" algn="ctr" hangingPunct="0">
              <a:spcBef>
                <a:spcPts val="0"/>
              </a:spcBef>
              <a:buNone/>
            </a:pPr>
            <a:r>
              <a:rPr lang="en-US" b="1" dirty="0"/>
              <a:t>We've gone from one solar wind L1 monitor to six. </a:t>
            </a:r>
          </a:p>
          <a:p>
            <a:pPr marL="0" indent="0" algn="ctr" hangingPunct="0">
              <a:spcBef>
                <a:spcPts val="0"/>
              </a:spcBef>
              <a:buNone/>
            </a:pPr>
            <a:r>
              <a:rPr lang="en-US" b="1" dirty="0"/>
              <a:t>Which science questions changed because of that and how?*</a:t>
            </a:r>
          </a:p>
          <a:p>
            <a:pPr marL="0" indent="0" hangingPunct="0">
              <a:spcBef>
                <a:spcPts val="0"/>
              </a:spcBef>
              <a:buNone/>
            </a:pPr>
            <a:endParaRPr kumimoji="0" lang="en-US" sz="1800" b="0" i="0" u="none" strike="noStrike" cap="none" spc="0" normalizeH="0" baseline="0" dirty="0">
              <a:ln>
                <a:noFill/>
              </a:ln>
              <a:solidFill>
                <a:srgbClr val="000000"/>
              </a:solidFill>
              <a:effectLst/>
              <a:uFillTx/>
              <a:latin typeface="Arial"/>
              <a:ea typeface="Arial"/>
              <a:cs typeface="Arial"/>
              <a:sym typeface="Arial"/>
            </a:endParaRPr>
          </a:p>
          <a:p>
            <a:pPr marL="457200" indent="-457200" hangingPunct="0">
              <a:spcBef>
                <a:spcPts val="0"/>
              </a:spcBef>
              <a:buFont typeface="Arial"/>
              <a:buAutoNum type="arabicParenBoth"/>
            </a:pPr>
            <a:r>
              <a:rPr lang="en-US" dirty="0"/>
              <a:t>What is the SW magnetic field across multiple scales? Can we reconstruct it? and what can L1 fleet tell us about what eventually happens at Earth?</a:t>
            </a:r>
          </a:p>
          <a:p>
            <a:pPr marL="457200" indent="-457200" hangingPunct="0">
              <a:spcBef>
                <a:spcPts val="0"/>
              </a:spcBef>
              <a:buFont typeface="Arial"/>
              <a:buAutoNum type="arabicParenBoth"/>
            </a:pPr>
            <a:endParaRPr lang="en-US" dirty="0"/>
          </a:p>
          <a:p>
            <a:pPr marL="457200" indent="-457200" hangingPunct="0">
              <a:spcBef>
                <a:spcPts val="0"/>
              </a:spcBef>
              <a:buFont typeface="Arial"/>
              <a:buAutoNum type="arabicParenBoth"/>
            </a:pPr>
            <a:r>
              <a:rPr lang="en-US" dirty="0"/>
              <a:t>If we take one IP shock, can we find its orientation from one spacecraft? What about the whole fleet? What can this tell us about the shock?</a:t>
            </a:r>
          </a:p>
          <a:p>
            <a:pPr marL="457200" indent="-457200" hangingPunct="0">
              <a:spcBef>
                <a:spcPts val="0"/>
              </a:spcBef>
              <a:buAutoNum type="arabicParenBoth"/>
            </a:pPr>
            <a:endParaRPr lang="en-US" dirty="0"/>
          </a:p>
          <a:p>
            <a:pPr marL="457200" indent="-457200" hangingPunct="0">
              <a:spcBef>
                <a:spcPts val="0"/>
              </a:spcBef>
              <a:buAutoNum type="arabicParenBoth"/>
            </a:pPr>
            <a:r>
              <a:rPr lang="en-US" dirty="0"/>
              <a:t>How coherent is a CME across ~100-200 Re? When two signals correlate well, is it shared physics, a shared trend, or maybe even a coincidence?</a:t>
            </a:r>
          </a:p>
          <a:p>
            <a:pPr marL="0" indent="0" hangingPunct="0">
              <a:spcBef>
                <a:spcPts val="0"/>
              </a:spcBef>
              <a:buNone/>
            </a:pPr>
            <a:endParaRPr lang="en-US" dirty="0"/>
          </a:p>
        </p:txBody>
      </p:sp>
      <p:sp>
        <p:nvSpPr>
          <p:cNvPr id="3" name="TextBox 2">
            <a:extLst>
              <a:ext uri="{FF2B5EF4-FFF2-40B4-BE49-F238E27FC236}">
                <a16:creationId xmlns:a16="http://schemas.microsoft.com/office/drawing/2014/main" id="{B6626ECE-4C23-3556-32C6-CB95DAF3A84E}"/>
              </a:ext>
            </a:extLst>
          </p:cNvPr>
          <p:cNvSpPr txBox="1"/>
          <p:nvPr/>
        </p:nvSpPr>
        <p:spPr>
          <a:xfrm>
            <a:off x="0" y="6381427"/>
            <a:ext cx="5295039" cy="261610"/>
          </a:xfrm>
          <a:prstGeom prst="rect">
            <a:avLst/>
          </a:prstGeom>
          <a:noFill/>
        </p:spPr>
        <p:txBody>
          <a:bodyPr wrap="none" rtlCol="0">
            <a:spAutoFit/>
          </a:bodyPr>
          <a:lstStyle/>
          <a:p>
            <a:r>
              <a:rPr lang="en-US" sz="1100" dirty="0">
                <a:solidFill>
                  <a:srgbClr val="000000"/>
                </a:solidFill>
              </a:rPr>
              <a:t>*… a subjective and biased take from an in-situ data person studying mostly Earth</a:t>
            </a:r>
          </a:p>
        </p:txBody>
      </p:sp>
      <p:sp>
        <p:nvSpPr>
          <p:cNvPr id="4" name="TextBox 3">
            <a:extLst>
              <a:ext uri="{FF2B5EF4-FFF2-40B4-BE49-F238E27FC236}">
                <a16:creationId xmlns:a16="http://schemas.microsoft.com/office/drawing/2014/main" id="{BD9F2D52-9FDD-4D00-DAB8-EF2A22B01B39}"/>
              </a:ext>
            </a:extLst>
          </p:cNvPr>
          <p:cNvSpPr txBox="1"/>
          <p:nvPr/>
        </p:nvSpPr>
        <p:spPr>
          <a:xfrm>
            <a:off x="4278836" y="5643876"/>
            <a:ext cx="3634328" cy="369332"/>
          </a:xfrm>
          <a:prstGeom prst="rect">
            <a:avLst/>
          </a:prstGeom>
          <a:ln>
            <a:solidFill>
              <a:srgbClr val="FF0000"/>
            </a:solidFill>
            <a:extLst>
              <a:ext uri="{C807C97D-BFC1-408E-A445-0C87EB9F89A2}">
                <ask:lineSketchStyleProps xmlns:ask="http://schemas.microsoft.com/office/drawing/2018/sketchyshapes" sd="1219033472">
                  <a:custGeom>
                    <a:avLst/>
                    <a:gdLst>
                      <a:gd name="csX0" fmla="*/ 0 w 3634328"/>
                      <a:gd name="csY0" fmla="*/ 0 h 369332"/>
                      <a:gd name="csX1" fmla="*/ 482846 w 3634328"/>
                      <a:gd name="csY1" fmla="*/ 0 h 369332"/>
                      <a:gd name="csX2" fmla="*/ 893006 w 3634328"/>
                      <a:gd name="csY2" fmla="*/ 0 h 369332"/>
                      <a:gd name="csX3" fmla="*/ 1339509 w 3634328"/>
                      <a:gd name="csY3" fmla="*/ 0 h 369332"/>
                      <a:gd name="csX4" fmla="*/ 1895042 w 3634328"/>
                      <a:gd name="csY4" fmla="*/ 0 h 369332"/>
                      <a:gd name="csX5" fmla="*/ 2377889 w 3634328"/>
                      <a:gd name="csY5" fmla="*/ 0 h 369332"/>
                      <a:gd name="csX6" fmla="*/ 2824392 w 3634328"/>
                      <a:gd name="csY6" fmla="*/ 0 h 369332"/>
                      <a:gd name="csX7" fmla="*/ 3634328 w 3634328"/>
                      <a:gd name="csY7" fmla="*/ 0 h 369332"/>
                      <a:gd name="csX8" fmla="*/ 3634328 w 3634328"/>
                      <a:gd name="csY8" fmla="*/ 369332 h 369332"/>
                      <a:gd name="csX9" fmla="*/ 3115138 w 3634328"/>
                      <a:gd name="csY9" fmla="*/ 369332 h 369332"/>
                      <a:gd name="csX10" fmla="*/ 2668635 w 3634328"/>
                      <a:gd name="csY10" fmla="*/ 369332 h 369332"/>
                      <a:gd name="csX11" fmla="*/ 2076759 w 3634328"/>
                      <a:gd name="csY11" fmla="*/ 369332 h 369332"/>
                      <a:gd name="csX12" fmla="*/ 1593912 w 3634328"/>
                      <a:gd name="csY12" fmla="*/ 369332 h 369332"/>
                      <a:gd name="csX13" fmla="*/ 1183753 w 3634328"/>
                      <a:gd name="csY13" fmla="*/ 369332 h 369332"/>
                      <a:gd name="csX14" fmla="*/ 628220 w 3634328"/>
                      <a:gd name="csY14" fmla="*/ 369332 h 369332"/>
                      <a:gd name="csX15" fmla="*/ 0 w 3634328"/>
                      <a:gd name="csY15" fmla="*/ 369332 h 369332"/>
                      <a:gd name="csX16" fmla="*/ 0 w 3634328"/>
                      <a:gd name="csY16"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634328" h="369332" fill="none" extrusionOk="0">
                        <a:moveTo>
                          <a:pt x="0" y="0"/>
                        </a:moveTo>
                        <a:cubicBezTo>
                          <a:pt x="98013" y="-52671"/>
                          <a:pt x="331220" y="46383"/>
                          <a:pt x="482846" y="0"/>
                        </a:cubicBezTo>
                        <a:cubicBezTo>
                          <a:pt x="634472" y="-46383"/>
                          <a:pt x="787804" y="5713"/>
                          <a:pt x="893006" y="0"/>
                        </a:cubicBezTo>
                        <a:cubicBezTo>
                          <a:pt x="998208" y="-5713"/>
                          <a:pt x="1242740" y="5348"/>
                          <a:pt x="1339509" y="0"/>
                        </a:cubicBezTo>
                        <a:cubicBezTo>
                          <a:pt x="1436278" y="-5348"/>
                          <a:pt x="1727583" y="13100"/>
                          <a:pt x="1895042" y="0"/>
                        </a:cubicBezTo>
                        <a:cubicBezTo>
                          <a:pt x="2062501" y="-13100"/>
                          <a:pt x="2139436" y="8705"/>
                          <a:pt x="2377889" y="0"/>
                        </a:cubicBezTo>
                        <a:cubicBezTo>
                          <a:pt x="2616342" y="-8705"/>
                          <a:pt x="2611393" y="11247"/>
                          <a:pt x="2824392" y="0"/>
                        </a:cubicBezTo>
                        <a:cubicBezTo>
                          <a:pt x="3037391" y="-11247"/>
                          <a:pt x="3427717" y="18329"/>
                          <a:pt x="3634328" y="0"/>
                        </a:cubicBezTo>
                        <a:cubicBezTo>
                          <a:pt x="3643786" y="157059"/>
                          <a:pt x="3621268" y="189560"/>
                          <a:pt x="3634328" y="369332"/>
                        </a:cubicBezTo>
                        <a:cubicBezTo>
                          <a:pt x="3478943" y="406893"/>
                          <a:pt x="3331002" y="357327"/>
                          <a:pt x="3115138" y="369332"/>
                        </a:cubicBezTo>
                        <a:cubicBezTo>
                          <a:pt x="2899274" y="381337"/>
                          <a:pt x="2773680" y="335356"/>
                          <a:pt x="2668635" y="369332"/>
                        </a:cubicBezTo>
                        <a:cubicBezTo>
                          <a:pt x="2563590" y="403308"/>
                          <a:pt x="2365942" y="326747"/>
                          <a:pt x="2076759" y="369332"/>
                        </a:cubicBezTo>
                        <a:cubicBezTo>
                          <a:pt x="1787576" y="411917"/>
                          <a:pt x="1807758" y="358079"/>
                          <a:pt x="1593912" y="369332"/>
                        </a:cubicBezTo>
                        <a:cubicBezTo>
                          <a:pt x="1380066" y="380585"/>
                          <a:pt x="1320675" y="325881"/>
                          <a:pt x="1183753" y="369332"/>
                        </a:cubicBezTo>
                        <a:cubicBezTo>
                          <a:pt x="1046831" y="412783"/>
                          <a:pt x="859181" y="308390"/>
                          <a:pt x="628220" y="369332"/>
                        </a:cubicBezTo>
                        <a:cubicBezTo>
                          <a:pt x="397259" y="430274"/>
                          <a:pt x="305778" y="367548"/>
                          <a:pt x="0" y="369332"/>
                        </a:cubicBezTo>
                        <a:cubicBezTo>
                          <a:pt x="-4874" y="252959"/>
                          <a:pt x="30731" y="108862"/>
                          <a:pt x="0" y="0"/>
                        </a:cubicBezTo>
                        <a:close/>
                      </a:path>
                      <a:path w="3634328" h="369332" stroke="0" extrusionOk="0">
                        <a:moveTo>
                          <a:pt x="0" y="0"/>
                        </a:moveTo>
                        <a:cubicBezTo>
                          <a:pt x="210822" y="-30169"/>
                          <a:pt x="269609" y="57107"/>
                          <a:pt x="482846" y="0"/>
                        </a:cubicBezTo>
                        <a:cubicBezTo>
                          <a:pt x="696083" y="-57107"/>
                          <a:pt x="800881" y="15823"/>
                          <a:pt x="893006" y="0"/>
                        </a:cubicBezTo>
                        <a:cubicBezTo>
                          <a:pt x="985131" y="-15823"/>
                          <a:pt x="1301803" y="24974"/>
                          <a:pt x="1484883" y="0"/>
                        </a:cubicBezTo>
                        <a:cubicBezTo>
                          <a:pt x="1667963" y="-24974"/>
                          <a:pt x="1753384" y="28573"/>
                          <a:pt x="1967729" y="0"/>
                        </a:cubicBezTo>
                        <a:cubicBezTo>
                          <a:pt x="2182074" y="-28573"/>
                          <a:pt x="2215477" y="29810"/>
                          <a:pt x="2450575" y="0"/>
                        </a:cubicBezTo>
                        <a:cubicBezTo>
                          <a:pt x="2685673" y="-29810"/>
                          <a:pt x="2903957" y="36849"/>
                          <a:pt x="3042452" y="0"/>
                        </a:cubicBezTo>
                        <a:cubicBezTo>
                          <a:pt x="3180947" y="-36849"/>
                          <a:pt x="3384741" y="65142"/>
                          <a:pt x="3634328" y="0"/>
                        </a:cubicBezTo>
                        <a:cubicBezTo>
                          <a:pt x="3673402" y="170087"/>
                          <a:pt x="3590274" y="228284"/>
                          <a:pt x="3634328" y="369332"/>
                        </a:cubicBezTo>
                        <a:cubicBezTo>
                          <a:pt x="3437336" y="404594"/>
                          <a:pt x="3278400" y="356561"/>
                          <a:pt x="3187825" y="369332"/>
                        </a:cubicBezTo>
                        <a:cubicBezTo>
                          <a:pt x="3097250" y="382103"/>
                          <a:pt x="2905621" y="322980"/>
                          <a:pt x="2668635" y="369332"/>
                        </a:cubicBezTo>
                        <a:cubicBezTo>
                          <a:pt x="2431649" y="415684"/>
                          <a:pt x="2260530" y="312689"/>
                          <a:pt x="2149445" y="369332"/>
                        </a:cubicBezTo>
                        <a:cubicBezTo>
                          <a:pt x="2038360" y="425975"/>
                          <a:pt x="1826183" y="331777"/>
                          <a:pt x="1666599" y="369332"/>
                        </a:cubicBezTo>
                        <a:cubicBezTo>
                          <a:pt x="1507015" y="406887"/>
                          <a:pt x="1312151" y="357502"/>
                          <a:pt x="1074723" y="369332"/>
                        </a:cubicBezTo>
                        <a:cubicBezTo>
                          <a:pt x="837295" y="381162"/>
                          <a:pt x="718580" y="364245"/>
                          <a:pt x="482846" y="369332"/>
                        </a:cubicBezTo>
                        <a:cubicBezTo>
                          <a:pt x="247112" y="374419"/>
                          <a:pt x="168205" y="342249"/>
                          <a:pt x="0" y="369332"/>
                        </a:cubicBezTo>
                        <a:cubicBezTo>
                          <a:pt x="-38655" y="245768"/>
                          <a:pt x="11552" y="91692"/>
                          <a:pt x="0" y="0"/>
                        </a:cubicBezTo>
                        <a:close/>
                      </a:path>
                    </a:pathLst>
                  </a:cu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wrap="none" rtlCol="0">
            <a:spAutoFit/>
          </a:bodyPr>
          <a:lstStyle/>
          <a:p>
            <a:r>
              <a:rPr lang="en-US" dirty="0">
                <a:solidFill>
                  <a:srgbClr val="000000"/>
                </a:solidFill>
              </a:rPr>
              <a:t>But first some intro about L1 fleet!</a:t>
            </a:r>
          </a:p>
        </p:txBody>
      </p:sp>
    </p:spTree>
    <p:extLst>
      <p:ext uri="{BB962C8B-B14F-4D97-AF65-F5344CB8AC3E}">
        <p14:creationId xmlns:p14="http://schemas.microsoft.com/office/powerpoint/2010/main" val="3959344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6B51A-C154-4611-4A66-C4D6A87792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DC3B46-D899-766C-91DC-AE9FA92C8E4B}"/>
              </a:ext>
            </a:extLst>
          </p:cNvPr>
          <p:cNvSpPr>
            <a:spLocks noGrp="1"/>
          </p:cNvSpPr>
          <p:nvPr>
            <p:ph type="title"/>
          </p:nvPr>
        </p:nvSpPr>
        <p:spPr>
          <a:xfrm>
            <a:off x="838200" y="2614606"/>
            <a:ext cx="10515600" cy="1325563"/>
          </a:xfrm>
        </p:spPr>
        <p:txBody>
          <a:bodyPr/>
          <a:lstStyle/>
          <a:p>
            <a:pPr algn="ctr"/>
            <a:r>
              <a:rPr lang="en-US" dirty="0"/>
              <a:t>L1 Dataset &amp; How to make it useful?</a:t>
            </a:r>
          </a:p>
        </p:txBody>
      </p:sp>
      <p:sp>
        <p:nvSpPr>
          <p:cNvPr id="3" name="TextBox 2">
            <a:extLst>
              <a:ext uri="{FF2B5EF4-FFF2-40B4-BE49-F238E27FC236}">
                <a16:creationId xmlns:a16="http://schemas.microsoft.com/office/drawing/2014/main" id="{0281BF66-335B-F348-9B7A-DC8BB47D8ABD}"/>
              </a:ext>
            </a:extLst>
          </p:cNvPr>
          <p:cNvSpPr txBox="1"/>
          <p:nvPr/>
        </p:nvSpPr>
        <p:spPr>
          <a:xfrm>
            <a:off x="2642971" y="4863186"/>
            <a:ext cx="184731" cy="1569660"/>
          </a:xfrm>
          <a:prstGeom prst="rect">
            <a:avLst/>
          </a:prstGeom>
          <a:noFill/>
        </p:spPr>
        <p:txBody>
          <a:bodyPr wrap="none" rtlCol="0">
            <a:spAutoFit/>
          </a:bodyPr>
          <a:lstStyle/>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p:txBody>
      </p:sp>
    </p:spTree>
    <p:extLst>
      <p:ext uri="{BB962C8B-B14F-4D97-AF65-F5344CB8AC3E}">
        <p14:creationId xmlns:p14="http://schemas.microsoft.com/office/powerpoint/2010/main" val="2709166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0D800-F68D-8FD9-4E63-27D243D1F84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41303CC-DA42-A961-3D66-DC0558E4BF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5827" y="780728"/>
            <a:ext cx="5441891" cy="5807552"/>
          </a:xfrm>
          <a:prstGeom prst="rect">
            <a:avLst/>
          </a:prstGeom>
        </p:spPr>
      </p:pic>
      <p:sp>
        <p:nvSpPr>
          <p:cNvPr id="3" name="Title 2">
            <a:extLst>
              <a:ext uri="{FF2B5EF4-FFF2-40B4-BE49-F238E27FC236}">
                <a16:creationId xmlns:a16="http://schemas.microsoft.com/office/drawing/2014/main" id="{8A3915A4-2C93-CBDE-0CC2-8E96E2B73010}"/>
              </a:ext>
            </a:extLst>
          </p:cNvPr>
          <p:cNvSpPr>
            <a:spLocks noGrp="1"/>
          </p:cNvSpPr>
          <p:nvPr>
            <p:ph type="title"/>
          </p:nvPr>
        </p:nvSpPr>
        <p:spPr/>
        <p:txBody>
          <a:bodyPr>
            <a:normAutofit fontScale="90000"/>
          </a:bodyPr>
          <a:lstStyle/>
          <a:p>
            <a:pPr algn="ctr"/>
            <a:r>
              <a:rPr lang="en-US" dirty="0"/>
              <a:t>Current efforts for combining L1 data, what else does the community needs?</a:t>
            </a:r>
          </a:p>
        </p:txBody>
      </p:sp>
      <p:sp>
        <p:nvSpPr>
          <p:cNvPr id="4" name="TextBox 3">
            <a:extLst>
              <a:ext uri="{FF2B5EF4-FFF2-40B4-BE49-F238E27FC236}">
                <a16:creationId xmlns:a16="http://schemas.microsoft.com/office/drawing/2014/main" id="{EB94686F-F89A-7366-D2C0-2F6AC8AA8D8D}"/>
              </a:ext>
            </a:extLst>
          </p:cNvPr>
          <p:cNvSpPr txBox="1"/>
          <p:nvPr/>
        </p:nvSpPr>
        <p:spPr>
          <a:xfrm>
            <a:off x="170481" y="1422348"/>
            <a:ext cx="5925519" cy="45243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u="sng" dirty="0">
                <a:solidFill>
                  <a:srgbClr val="000000"/>
                </a:solidFill>
              </a:rPr>
              <a:t>Ongoing effort lead by IMAP team (1 Dataset – 6 SCs):</a:t>
            </a:r>
          </a:p>
          <a:p>
            <a:endParaRPr lang="en-US" dirty="0">
              <a:solidFill>
                <a:srgbClr val="000000"/>
              </a:solidFill>
            </a:endParaRPr>
          </a:p>
          <a:p>
            <a:pPr marL="285750" indent="-285750">
              <a:buFont typeface="Arial" panose="020B0604020202020204" pitchFamily="34" charset="0"/>
              <a:buChar char="•"/>
            </a:pPr>
            <a:r>
              <a:rPr lang="en-US" dirty="0">
                <a:solidFill>
                  <a:srgbClr val="000000"/>
                </a:solidFill>
              </a:rPr>
              <a:t>One merged product (R, B, V, n, T)</a:t>
            </a:r>
          </a:p>
          <a:p>
            <a:pPr marL="285750" indent="-285750">
              <a:buFont typeface="Arial" panose="020B0604020202020204" pitchFamily="34" charset="0"/>
              <a:buChar char="•"/>
            </a:pPr>
            <a:r>
              <a:rPr lang="en-US" dirty="0">
                <a:solidFill>
                  <a:srgbClr val="000000"/>
                </a:solidFill>
              </a:rPr>
              <a:t>Common/Native cadence</a:t>
            </a:r>
          </a:p>
          <a:p>
            <a:pPr marL="285750" indent="-285750">
              <a:buFont typeface="Arial" panose="020B0604020202020204" pitchFamily="34" charset="0"/>
              <a:buChar char="•"/>
            </a:pPr>
            <a:r>
              <a:rPr lang="en-US" dirty="0">
                <a:solidFill>
                  <a:srgbClr val="000000"/>
                </a:solidFill>
              </a:rPr>
              <a:t>Common frame (GSE)</a:t>
            </a:r>
          </a:p>
          <a:p>
            <a:pPr marL="285750" indent="-285750">
              <a:buFont typeface="Arial" panose="020B0604020202020204" pitchFamily="34" charset="0"/>
              <a:buChar char="•"/>
            </a:pPr>
            <a:r>
              <a:rPr lang="en-US" dirty="0">
                <a:solidFill>
                  <a:srgbClr val="000000"/>
                </a:solidFill>
              </a:rPr>
              <a:t>Documented gaps.</a:t>
            </a:r>
          </a:p>
          <a:p>
            <a:pPr marL="285750" indent="-285750">
              <a:buFont typeface="Arial" panose="020B0604020202020204" pitchFamily="34" charset="0"/>
              <a:buChar char="•"/>
            </a:pPr>
            <a:r>
              <a:rPr lang="en-US" dirty="0">
                <a:solidFill>
                  <a:srgbClr val="000000"/>
                </a:solidFill>
              </a:rPr>
              <a:t>Formation Characteristics (Q, P, E, L)</a:t>
            </a:r>
          </a:p>
          <a:p>
            <a:pPr marL="285750" indent="-285750">
              <a:buFont typeface="Arial" panose="020B0604020202020204" pitchFamily="34" charset="0"/>
              <a:buChar char="•"/>
            </a:pPr>
            <a:endParaRPr lang="en-US" dirty="0">
              <a:solidFill>
                <a:srgbClr val="000000"/>
              </a:solidFill>
            </a:endParaRPr>
          </a:p>
          <a:p>
            <a:r>
              <a:rPr lang="en-US" b="1" u="sng" dirty="0">
                <a:solidFill>
                  <a:srgbClr val="000000"/>
                </a:solidFill>
              </a:rPr>
              <a:t>Few open questions:</a:t>
            </a:r>
          </a:p>
          <a:p>
            <a:endParaRPr lang="en-US" dirty="0">
              <a:solidFill>
                <a:srgbClr val="000000"/>
              </a:solidFill>
            </a:endParaRPr>
          </a:p>
          <a:p>
            <a:pPr marL="285750" indent="-285750">
              <a:buFont typeface="Wingdings" pitchFamily="2" charset="2"/>
              <a:buChar char="Ø"/>
            </a:pPr>
            <a:r>
              <a:rPr lang="en-US" dirty="0">
                <a:solidFill>
                  <a:srgbClr val="000000"/>
                </a:solidFill>
              </a:rPr>
              <a:t>How do you make this useful to the community?</a:t>
            </a:r>
          </a:p>
          <a:p>
            <a:pPr marL="285750" indent="-285750">
              <a:buFont typeface="Wingdings" pitchFamily="2" charset="2"/>
              <a:buChar char="Ø"/>
            </a:pPr>
            <a:endParaRPr lang="en-US" dirty="0">
              <a:solidFill>
                <a:srgbClr val="000000"/>
              </a:solidFill>
            </a:endParaRPr>
          </a:p>
          <a:p>
            <a:pPr marL="285750" indent="-285750">
              <a:buFont typeface="Wingdings" pitchFamily="2" charset="2"/>
              <a:buChar char="Ø"/>
            </a:pPr>
            <a:r>
              <a:rPr lang="en-US" dirty="0">
                <a:solidFill>
                  <a:srgbClr val="000000"/>
                </a:solidFill>
              </a:rPr>
              <a:t>What else do you wish to see?</a:t>
            </a:r>
          </a:p>
          <a:p>
            <a:pPr marL="285750" indent="-285750">
              <a:buFont typeface="Wingdings" pitchFamily="2" charset="2"/>
              <a:buChar char="Ø"/>
            </a:pPr>
            <a:endParaRPr lang="en-US" dirty="0">
              <a:solidFill>
                <a:srgbClr val="000000"/>
              </a:solidFill>
            </a:endParaRPr>
          </a:p>
          <a:p>
            <a:pPr marL="285750" indent="-285750">
              <a:buFont typeface="Wingdings" pitchFamily="2" charset="2"/>
              <a:buChar char="Ø"/>
            </a:pPr>
            <a:r>
              <a:rPr lang="en-US" dirty="0">
                <a:solidFill>
                  <a:srgbClr val="000000"/>
                </a:solidFill>
              </a:rPr>
              <a:t>Who maintains it after the mission teams move on?</a:t>
            </a:r>
          </a:p>
          <a:p>
            <a:r>
              <a:rPr lang="en-US" dirty="0">
                <a:solidFill>
                  <a:srgbClr val="000000"/>
                </a:solidFill>
              </a:rPr>
              <a:t> </a:t>
            </a:r>
          </a:p>
        </p:txBody>
      </p:sp>
      <p:cxnSp>
        <p:nvCxnSpPr>
          <p:cNvPr id="6" name="Straight Arrow Connector 5">
            <a:extLst>
              <a:ext uri="{FF2B5EF4-FFF2-40B4-BE49-F238E27FC236}">
                <a16:creationId xmlns:a16="http://schemas.microsoft.com/office/drawing/2014/main" id="{9B69AC3D-52CF-AE0A-927F-F5B4CC268358}"/>
              </a:ext>
            </a:extLst>
          </p:cNvPr>
          <p:cNvCxnSpPr/>
          <p:nvPr/>
        </p:nvCxnSpPr>
        <p:spPr>
          <a:xfrm>
            <a:off x="3985146" y="2647666"/>
            <a:ext cx="2610148" cy="0"/>
          </a:xfrm>
          <a:prstGeom prst="straightConnector1">
            <a:avLst/>
          </a:prstGeom>
          <a:ln w="12700">
            <a:solidFill>
              <a:srgbClr val="000000"/>
            </a:solidFill>
            <a:tailEnd type="triangle"/>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D9753EAA-D02B-20D8-FC2B-574CBA24C5F7}"/>
              </a:ext>
            </a:extLst>
          </p:cNvPr>
          <p:cNvSpPr txBox="1"/>
          <p:nvPr/>
        </p:nvSpPr>
        <p:spPr>
          <a:xfrm>
            <a:off x="4749421" y="2292824"/>
            <a:ext cx="1005403" cy="369332"/>
          </a:xfrm>
          <a:prstGeom prst="rect">
            <a:avLst/>
          </a:prstGeom>
          <a:noFill/>
        </p:spPr>
        <p:txBody>
          <a:bodyPr wrap="none" rtlCol="0">
            <a:spAutoFit/>
          </a:bodyPr>
          <a:lstStyle/>
          <a:p>
            <a:r>
              <a:rPr lang="en-US" dirty="0">
                <a:solidFill>
                  <a:srgbClr val="000000"/>
                </a:solidFill>
              </a:rPr>
              <a:t>Preview</a:t>
            </a:r>
          </a:p>
        </p:txBody>
      </p:sp>
      <p:sp>
        <p:nvSpPr>
          <p:cNvPr id="8" name="TextBox 7">
            <a:extLst>
              <a:ext uri="{FF2B5EF4-FFF2-40B4-BE49-F238E27FC236}">
                <a16:creationId xmlns:a16="http://schemas.microsoft.com/office/drawing/2014/main" id="{1C638DD5-E702-9F72-20AE-2370F033729E}"/>
              </a:ext>
            </a:extLst>
          </p:cNvPr>
          <p:cNvSpPr txBox="1"/>
          <p:nvPr/>
        </p:nvSpPr>
        <p:spPr>
          <a:xfrm>
            <a:off x="4678888" y="2662156"/>
            <a:ext cx="1146468" cy="369332"/>
          </a:xfrm>
          <a:prstGeom prst="rect">
            <a:avLst/>
          </a:prstGeom>
          <a:noFill/>
        </p:spPr>
        <p:txBody>
          <a:bodyPr wrap="none" rtlCol="0">
            <a:spAutoFit/>
          </a:bodyPr>
          <a:lstStyle/>
          <a:p>
            <a:r>
              <a:rPr lang="en-US" dirty="0">
                <a:solidFill>
                  <a:srgbClr val="000000"/>
                </a:solidFill>
              </a:rPr>
              <a:t>Quickplot</a:t>
            </a:r>
          </a:p>
        </p:txBody>
      </p:sp>
      <p:sp>
        <p:nvSpPr>
          <p:cNvPr id="2" name="TextBox 1">
            <a:extLst>
              <a:ext uri="{FF2B5EF4-FFF2-40B4-BE49-F238E27FC236}">
                <a16:creationId xmlns:a16="http://schemas.microsoft.com/office/drawing/2014/main" id="{5404410A-6D25-6018-0320-0D0E9E82576B}"/>
              </a:ext>
            </a:extLst>
          </p:cNvPr>
          <p:cNvSpPr txBox="1"/>
          <p:nvPr/>
        </p:nvSpPr>
        <p:spPr>
          <a:xfrm>
            <a:off x="-22691" y="6332547"/>
            <a:ext cx="2932213" cy="276999"/>
          </a:xfrm>
          <a:prstGeom prst="rect">
            <a:avLst/>
          </a:prstGeom>
          <a:noFill/>
        </p:spPr>
        <p:txBody>
          <a:bodyPr wrap="none" rtlCol="0">
            <a:spAutoFit/>
          </a:bodyPr>
          <a:lstStyle/>
          <a:p>
            <a:r>
              <a:rPr lang="en-US" sz="1200" dirty="0">
                <a:solidFill>
                  <a:srgbClr val="000000"/>
                </a:solidFill>
              </a:rPr>
              <a:t>Current dataset (V012): Nov 2025 - Now</a:t>
            </a:r>
          </a:p>
        </p:txBody>
      </p:sp>
      <p:sp>
        <p:nvSpPr>
          <p:cNvPr id="5" name="TextBox 4">
            <a:extLst>
              <a:ext uri="{FF2B5EF4-FFF2-40B4-BE49-F238E27FC236}">
                <a16:creationId xmlns:a16="http://schemas.microsoft.com/office/drawing/2014/main" id="{E25C309F-1E04-A995-0EBD-E71BB4827F81}"/>
              </a:ext>
            </a:extLst>
          </p:cNvPr>
          <p:cNvSpPr txBox="1"/>
          <p:nvPr/>
        </p:nvSpPr>
        <p:spPr>
          <a:xfrm>
            <a:off x="1443415" y="5655172"/>
            <a:ext cx="6097604"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FF0000"/>
                </a:solidFill>
                <a:effectLst/>
                <a:uFillTx/>
                <a:latin typeface="Arial"/>
                <a:ea typeface="Arial"/>
                <a:cs typeface="Arial"/>
                <a:sym typeface="Arial"/>
              </a:rPr>
              <a:t>PRELIMINARY IMAP DATA</a:t>
            </a:r>
          </a:p>
          <a:p>
            <a:pPr algn="ctr" hangingPunct="0"/>
            <a:r>
              <a:rPr lang="en-US" dirty="0">
                <a:solidFill>
                  <a:srgbClr val="FF0000"/>
                </a:solidFill>
                <a:ea typeface="Arial"/>
                <a:cs typeface="Arial"/>
                <a:sym typeface="Arial"/>
              </a:rPr>
              <a:t>PRE REALEASE - UNVALIDATED</a:t>
            </a:r>
            <a:endParaRPr kumimoji="0" lang="en-US" sz="1800" b="0" i="0" u="none" strike="noStrike" cap="none" spc="0" normalizeH="0" baseline="0" dirty="0">
              <a:ln>
                <a:noFill/>
              </a:ln>
              <a:solidFill>
                <a:srgbClr val="FF0000"/>
              </a:solidFill>
              <a:effectLst/>
              <a:uFillTx/>
              <a:latin typeface="Arial"/>
              <a:ea typeface="Arial"/>
              <a:cs typeface="Arial"/>
              <a:sym typeface="Arial"/>
            </a:endParaRPr>
          </a:p>
        </p:txBody>
      </p:sp>
    </p:spTree>
    <p:extLst>
      <p:ext uri="{BB962C8B-B14F-4D97-AF65-F5344CB8AC3E}">
        <p14:creationId xmlns:p14="http://schemas.microsoft.com/office/powerpoint/2010/main" val="153967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BEAF2-367C-ED59-951D-34DB0C5B331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CCA3E8D-9253-9BCE-D804-95043F11ED5B}"/>
              </a:ext>
            </a:extLst>
          </p:cNvPr>
          <p:cNvSpPr>
            <a:spLocks noGrp="1"/>
          </p:cNvSpPr>
          <p:nvPr>
            <p:ph type="title"/>
          </p:nvPr>
        </p:nvSpPr>
        <p:spPr/>
        <p:txBody>
          <a:bodyPr/>
          <a:lstStyle/>
          <a:p>
            <a:pPr algn="ctr"/>
            <a:r>
              <a:rPr lang="en-US" dirty="0"/>
              <a:t>Summary</a:t>
            </a:r>
          </a:p>
        </p:txBody>
      </p:sp>
      <p:sp>
        <p:nvSpPr>
          <p:cNvPr id="4" name="TextBox 3">
            <a:extLst>
              <a:ext uri="{FF2B5EF4-FFF2-40B4-BE49-F238E27FC236}">
                <a16:creationId xmlns:a16="http://schemas.microsoft.com/office/drawing/2014/main" id="{0F46B44F-B4D8-FCFA-6156-01E13708C47F}"/>
              </a:ext>
            </a:extLst>
          </p:cNvPr>
          <p:cNvSpPr txBox="1"/>
          <p:nvPr/>
        </p:nvSpPr>
        <p:spPr>
          <a:xfrm>
            <a:off x="1091263" y="843679"/>
            <a:ext cx="10009473" cy="5375831"/>
          </a:xfrm>
          <a:prstGeom prst="rect">
            <a:avLst/>
          </a:prstGeom>
          <a:noFill/>
        </p:spPr>
        <p:txBody>
          <a:bodyPr wrap="square">
            <a:spAutoFit/>
          </a:bodyPr>
          <a:lstStyle/>
          <a:p>
            <a:pPr algn="ctr">
              <a:spcAft>
                <a:spcPts val="1000"/>
              </a:spcAft>
            </a:pPr>
            <a:r>
              <a:rPr lang="en-US" sz="2000" b="1" dirty="0">
                <a:solidFill>
                  <a:srgbClr val="1E2761"/>
                </a:solidFill>
                <a:latin typeface="+mj-lt"/>
              </a:rPr>
              <a:t>Six monitors at L1 are available, but only since practically this year 2026!</a:t>
            </a:r>
          </a:p>
          <a:p>
            <a:pPr>
              <a:spcBef>
                <a:spcPts val="200"/>
              </a:spcBef>
              <a:spcAft>
                <a:spcPts val="400"/>
              </a:spcAft>
            </a:pPr>
            <a:r>
              <a:rPr lang="en-US" sz="2000" b="1" dirty="0">
                <a:solidFill>
                  <a:srgbClr val="222222"/>
                </a:solidFill>
                <a:latin typeface="+mj-lt"/>
              </a:rPr>
              <a:t>What we can do now</a:t>
            </a:r>
          </a:p>
          <a:p>
            <a:pPr marL="274320" indent="-274320">
              <a:lnSpc>
                <a:spcPct val="100000"/>
              </a:lnSpc>
              <a:spcBef>
                <a:spcPts val="0"/>
              </a:spcBef>
              <a:spcAft>
                <a:spcPts val="600"/>
              </a:spcAft>
              <a:buFont typeface="Arial"/>
              <a:buChar char="•"/>
            </a:pPr>
            <a:r>
              <a:rPr lang="en-US" sz="2000" dirty="0">
                <a:solidFill>
                  <a:srgbClr val="222222"/>
                </a:solidFill>
                <a:latin typeface="+mj-lt"/>
              </a:rPr>
              <a:t>Multi-spacecraft techniques at L1 for the first time: timing, gradients, reconstruction</a:t>
            </a:r>
          </a:p>
          <a:p>
            <a:pPr marL="274320" indent="-274320">
              <a:lnSpc>
                <a:spcPct val="100000"/>
              </a:lnSpc>
              <a:spcBef>
                <a:spcPts val="0"/>
              </a:spcBef>
              <a:spcAft>
                <a:spcPts val="600"/>
              </a:spcAft>
              <a:buFont typeface="Arial"/>
              <a:buChar char="•"/>
            </a:pPr>
            <a:r>
              <a:rPr lang="en-US" sz="2000" dirty="0">
                <a:solidFill>
                  <a:srgbClr val="222222"/>
                </a:solidFill>
                <a:latin typeface="+mj-lt"/>
              </a:rPr>
              <a:t>Probe coherence and structure across 100s of Re</a:t>
            </a:r>
          </a:p>
          <a:p>
            <a:pPr marL="274320" indent="-274320">
              <a:lnSpc>
                <a:spcPct val="100000"/>
              </a:lnSpc>
              <a:spcBef>
                <a:spcPts val="0"/>
              </a:spcBef>
              <a:spcAft>
                <a:spcPts val="600"/>
              </a:spcAft>
              <a:buFont typeface="Arial"/>
              <a:buChar char="•"/>
            </a:pPr>
            <a:r>
              <a:rPr lang="en-US" sz="2000" dirty="0">
                <a:solidFill>
                  <a:srgbClr val="222222"/>
                </a:solidFill>
                <a:latin typeface="+mj-lt"/>
              </a:rPr>
              <a:t>Reconstruct a more realistic magnetic field than any single point allows</a:t>
            </a:r>
          </a:p>
          <a:p>
            <a:pPr>
              <a:spcBef>
                <a:spcPts val="800"/>
              </a:spcBef>
              <a:spcAft>
                <a:spcPts val="400"/>
              </a:spcAft>
            </a:pPr>
            <a:r>
              <a:rPr lang="en-US" sz="2000" b="1" dirty="0">
                <a:solidFill>
                  <a:srgbClr val="222222"/>
                </a:solidFill>
                <a:latin typeface="+mj-lt"/>
              </a:rPr>
              <a:t>What we can’t fully do (?)</a:t>
            </a:r>
          </a:p>
          <a:p>
            <a:pPr marL="274320" indent="-274320">
              <a:lnSpc>
                <a:spcPct val="100000"/>
              </a:lnSpc>
              <a:spcBef>
                <a:spcPts val="0"/>
              </a:spcBef>
              <a:spcAft>
                <a:spcPts val="600"/>
              </a:spcAft>
              <a:buFont typeface="Arial"/>
              <a:buChar char="•"/>
            </a:pPr>
            <a:r>
              <a:rPr lang="en-US" sz="2000" dirty="0">
                <a:solidFill>
                  <a:srgbClr val="222222"/>
                </a:solidFill>
                <a:latin typeface="+mj-lt"/>
              </a:rPr>
              <a:t>Follow the L1-to-Earth evolution from L1 data alone (needs modeling or near-Earth data to asses evolution)</a:t>
            </a:r>
          </a:p>
          <a:p>
            <a:pPr>
              <a:spcBef>
                <a:spcPts val="1200"/>
              </a:spcBef>
            </a:pPr>
            <a:r>
              <a:rPr lang="en-US" sz="2000" dirty="0">
                <a:solidFill>
                  <a:srgbClr val="B85042"/>
                </a:solidFill>
                <a:latin typeface="+mj-lt"/>
              </a:rPr>
              <a:t>In about 20 years we went from one monitor to six. The real question is not whether we have enough data, but which questions change because of this and whether we have build the expertise &amp; capabilities to answer them</a:t>
            </a:r>
          </a:p>
          <a:p>
            <a:pPr>
              <a:spcBef>
                <a:spcPts val="1200"/>
              </a:spcBef>
            </a:pPr>
            <a:r>
              <a:rPr lang="en-US" sz="2000" dirty="0">
                <a:solidFill>
                  <a:srgbClr val="7030A0"/>
                </a:solidFill>
                <a:latin typeface="+mj-lt"/>
              </a:rPr>
              <a:t>Things I didn’t talk: (</a:t>
            </a:r>
            <a:r>
              <a:rPr lang="en-US" sz="2000" b="1" dirty="0">
                <a:solidFill>
                  <a:srgbClr val="7030A0"/>
                </a:solidFill>
                <a:latin typeface="+mj-lt"/>
              </a:rPr>
              <a:t>1</a:t>
            </a:r>
            <a:r>
              <a:rPr lang="en-US" sz="2000" dirty="0">
                <a:solidFill>
                  <a:srgbClr val="7030A0"/>
                </a:solidFill>
                <a:latin typeface="+mj-lt"/>
              </a:rPr>
              <a:t>) connection from PSP, </a:t>
            </a:r>
            <a:r>
              <a:rPr lang="en-US" sz="2000" dirty="0" err="1">
                <a:solidFill>
                  <a:srgbClr val="7030A0"/>
                </a:solidFill>
                <a:latin typeface="+mj-lt"/>
              </a:rPr>
              <a:t>SolO</a:t>
            </a:r>
            <a:r>
              <a:rPr lang="en-US" sz="2000" dirty="0">
                <a:solidFill>
                  <a:srgbClr val="7030A0"/>
                </a:solidFill>
                <a:latin typeface="+mj-lt"/>
              </a:rPr>
              <a:t> to L1, (</a:t>
            </a:r>
            <a:r>
              <a:rPr lang="en-US" sz="2000" b="1" dirty="0">
                <a:solidFill>
                  <a:srgbClr val="7030A0"/>
                </a:solidFill>
                <a:latin typeface="+mj-lt"/>
              </a:rPr>
              <a:t>2</a:t>
            </a:r>
            <a:r>
              <a:rPr lang="en-US" sz="2000" dirty="0">
                <a:solidFill>
                  <a:srgbClr val="7030A0"/>
                </a:solidFill>
                <a:latin typeface="+mj-lt"/>
              </a:rPr>
              <a:t>) Evolution of Turbulence, (</a:t>
            </a:r>
            <a:r>
              <a:rPr lang="en-US" sz="2000" b="1" dirty="0">
                <a:solidFill>
                  <a:srgbClr val="7030A0"/>
                </a:solidFill>
                <a:latin typeface="+mj-lt"/>
              </a:rPr>
              <a:t>3</a:t>
            </a:r>
            <a:r>
              <a:rPr lang="en-US" sz="2000" dirty="0">
                <a:solidFill>
                  <a:srgbClr val="7030A0"/>
                </a:solidFill>
                <a:latin typeface="+mj-lt"/>
              </a:rPr>
              <a:t>) Heliospheric Current Sheet modeling, (</a:t>
            </a:r>
            <a:r>
              <a:rPr lang="en-US" sz="2000" b="1" dirty="0">
                <a:solidFill>
                  <a:srgbClr val="7030A0"/>
                </a:solidFill>
                <a:latin typeface="+mj-lt"/>
              </a:rPr>
              <a:t>4</a:t>
            </a:r>
            <a:r>
              <a:rPr lang="en-US" sz="2000" dirty="0">
                <a:solidFill>
                  <a:srgbClr val="7030A0"/>
                </a:solidFill>
                <a:latin typeface="+mj-lt"/>
              </a:rPr>
              <a:t>) Machine Learning capabilities, (</a:t>
            </a:r>
            <a:r>
              <a:rPr lang="en-US" sz="2000" b="1" dirty="0">
                <a:solidFill>
                  <a:srgbClr val="7030A0"/>
                </a:solidFill>
                <a:latin typeface="+mj-lt"/>
              </a:rPr>
              <a:t>5</a:t>
            </a:r>
            <a:r>
              <a:rPr lang="en-US" sz="2000" dirty="0">
                <a:solidFill>
                  <a:srgbClr val="7030A0"/>
                </a:solidFill>
                <a:latin typeface="+mj-lt"/>
              </a:rPr>
              <a:t>) Space Weather modeling, and many many more…</a:t>
            </a:r>
          </a:p>
        </p:txBody>
      </p:sp>
    </p:spTree>
    <p:extLst>
      <p:ext uri="{BB962C8B-B14F-4D97-AF65-F5344CB8AC3E}">
        <p14:creationId xmlns:p14="http://schemas.microsoft.com/office/powerpoint/2010/main" val="40722839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F65F4-9D37-3A54-0983-5957F69E4D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96555D-5C82-A0ED-D5FE-6887AD35BF35}"/>
              </a:ext>
            </a:extLst>
          </p:cNvPr>
          <p:cNvSpPr>
            <a:spLocks noGrp="1"/>
          </p:cNvSpPr>
          <p:nvPr>
            <p:ph type="title"/>
          </p:nvPr>
        </p:nvSpPr>
        <p:spPr>
          <a:xfrm>
            <a:off x="838200" y="2604667"/>
            <a:ext cx="10515600" cy="1325563"/>
          </a:xfrm>
        </p:spPr>
        <p:txBody>
          <a:bodyPr/>
          <a:lstStyle/>
          <a:p>
            <a:pPr algn="ctr"/>
            <a:r>
              <a:rPr lang="en-US" dirty="0"/>
              <a:t>Appendix</a:t>
            </a:r>
          </a:p>
        </p:txBody>
      </p:sp>
    </p:spTree>
    <p:extLst>
      <p:ext uri="{BB962C8B-B14F-4D97-AF65-F5344CB8AC3E}">
        <p14:creationId xmlns:p14="http://schemas.microsoft.com/office/powerpoint/2010/main" val="1695545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D4AF9C-0A1C-7E37-E673-1CFF8EACC0C5}"/>
              </a:ext>
            </a:extLst>
          </p:cNvPr>
          <p:cNvSpPr>
            <a:spLocks noGrp="1"/>
          </p:cNvSpPr>
          <p:nvPr>
            <p:ph idx="1"/>
          </p:nvPr>
        </p:nvSpPr>
        <p:spPr>
          <a:xfrm>
            <a:off x="0" y="6283795"/>
            <a:ext cx="3868678" cy="422182"/>
          </a:xfrm>
        </p:spPr>
        <p:txBody>
          <a:bodyPr>
            <a:normAutofit/>
          </a:bodyPr>
          <a:lstStyle/>
          <a:p>
            <a:pPr marL="0" indent="0">
              <a:buNone/>
            </a:pPr>
            <a:r>
              <a:rPr lang="en-US" sz="1500" dirty="0"/>
              <a:t>Viali et al., 2021</a:t>
            </a:r>
          </a:p>
        </p:txBody>
      </p:sp>
      <p:sp>
        <p:nvSpPr>
          <p:cNvPr id="3" name="Title 2">
            <a:extLst>
              <a:ext uri="{FF2B5EF4-FFF2-40B4-BE49-F238E27FC236}">
                <a16:creationId xmlns:a16="http://schemas.microsoft.com/office/drawing/2014/main" id="{E75A579F-FC76-4B4D-FCCF-7C19B41C23EB}"/>
              </a:ext>
            </a:extLst>
          </p:cNvPr>
          <p:cNvSpPr>
            <a:spLocks noGrp="1"/>
          </p:cNvSpPr>
          <p:nvPr>
            <p:ph type="title"/>
          </p:nvPr>
        </p:nvSpPr>
        <p:spPr/>
        <p:txBody>
          <a:bodyPr/>
          <a:lstStyle/>
          <a:p>
            <a:pPr algn="ctr"/>
            <a:r>
              <a:rPr lang="en-US" dirty="0"/>
              <a:t>Mesoscale Structures in the Solar Wind – Example PDSs</a:t>
            </a:r>
          </a:p>
        </p:txBody>
      </p:sp>
      <p:pic>
        <p:nvPicPr>
          <p:cNvPr id="4" name="Picture 3" descr="The spatial scales of solar wind phenomena span from the kinetic (&lt;the ion inertial length) to a large fraction of the Heliosphere. The three spatial regimes, kinetic, mesoscale, and large-scale roughly parallel the three turbulence regimes, dissipation, inertial, and energy containing. Structure at the large-scale is clearly injected and imposed by the Sun; structure at the smallest scales has evolved en route. Mesoscale structures are created through evolution and injected/imposed, and which mechanism dominates is ambiguous due to insufficient observations (both in situ and remote) and the inability of current numerical simulations to span from kinetic through mesoscales to large-scale.">
            <a:extLst>
              <a:ext uri="{FF2B5EF4-FFF2-40B4-BE49-F238E27FC236}">
                <a16:creationId xmlns:a16="http://schemas.microsoft.com/office/drawing/2014/main" id="{F6169F4E-03AD-3A0B-6322-4F184AEC54C3}"/>
              </a:ext>
            </a:extLst>
          </p:cNvPr>
          <p:cNvPicPr>
            <a:picLocks noChangeAspect="1"/>
          </p:cNvPicPr>
          <p:nvPr/>
        </p:nvPicPr>
        <p:blipFill>
          <a:blip r:embed="rId2"/>
          <a:srcRect r="51351"/>
          <a:stretch>
            <a:fillRect/>
          </a:stretch>
        </p:blipFill>
        <p:spPr>
          <a:xfrm>
            <a:off x="874090" y="836616"/>
            <a:ext cx="2540442" cy="5490773"/>
          </a:xfrm>
          <a:prstGeom prst="rect">
            <a:avLst/>
          </a:prstGeom>
        </p:spPr>
      </p:pic>
      <p:pic>
        <p:nvPicPr>
          <p:cNvPr id="5" name="Picture 4" descr="Figure 1. Refer to the following caption and surrounding text.">
            <a:extLst>
              <a:ext uri="{FF2B5EF4-FFF2-40B4-BE49-F238E27FC236}">
                <a16:creationId xmlns:a16="http://schemas.microsoft.com/office/drawing/2014/main" id="{22CFF86F-47BB-ADEA-ED92-02F75587D722}"/>
              </a:ext>
            </a:extLst>
          </p:cNvPr>
          <p:cNvPicPr>
            <a:picLocks noChangeAspect="1"/>
          </p:cNvPicPr>
          <p:nvPr/>
        </p:nvPicPr>
        <p:blipFill>
          <a:blip r:embed="rId3"/>
          <a:stretch>
            <a:fillRect/>
          </a:stretch>
        </p:blipFill>
        <p:spPr>
          <a:xfrm>
            <a:off x="4121993" y="1460947"/>
            <a:ext cx="7772400" cy="3936106"/>
          </a:xfrm>
          <a:prstGeom prst="rect">
            <a:avLst/>
          </a:prstGeom>
        </p:spPr>
      </p:pic>
      <p:sp>
        <p:nvSpPr>
          <p:cNvPr id="7" name="TextBox 6">
            <a:extLst>
              <a:ext uri="{FF2B5EF4-FFF2-40B4-BE49-F238E27FC236}">
                <a16:creationId xmlns:a16="http://schemas.microsoft.com/office/drawing/2014/main" id="{E3D766D9-B652-6E0A-4FE0-DA4E51BD84B1}"/>
              </a:ext>
            </a:extLst>
          </p:cNvPr>
          <p:cNvSpPr txBox="1"/>
          <p:nvPr/>
        </p:nvSpPr>
        <p:spPr>
          <a:xfrm>
            <a:off x="10055088" y="5235470"/>
            <a:ext cx="2136912" cy="323165"/>
          </a:xfrm>
          <a:prstGeom prst="rect">
            <a:avLst/>
          </a:prstGeom>
          <a:noFill/>
        </p:spPr>
        <p:txBody>
          <a:bodyPr wrap="square">
            <a:spAutoFit/>
          </a:bodyPr>
          <a:lstStyle/>
          <a:p>
            <a:r>
              <a:rPr lang="en-US" sz="1500" b="0" i="0" u="none" strike="noStrike" dirty="0">
                <a:solidFill>
                  <a:srgbClr val="000000"/>
                </a:solidFill>
                <a:effectLst/>
                <a:latin typeface="+mj-lt"/>
              </a:rPr>
              <a:t>Di Matteo et al., 2024</a:t>
            </a:r>
            <a:endParaRPr lang="en-US" sz="1500" dirty="0">
              <a:solidFill>
                <a:srgbClr val="000000"/>
              </a:solidFill>
              <a:latin typeface="+mj-lt"/>
            </a:endParaRPr>
          </a:p>
        </p:txBody>
      </p:sp>
      <p:sp>
        <p:nvSpPr>
          <p:cNvPr id="8" name="Rectangle 7">
            <a:extLst>
              <a:ext uri="{FF2B5EF4-FFF2-40B4-BE49-F238E27FC236}">
                <a16:creationId xmlns:a16="http://schemas.microsoft.com/office/drawing/2014/main" id="{839BFF9D-A4DD-4FF4-3DBA-978E521F6D3B}"/>
              </a:ext>
            </a:extLst>
          </p:cNvPr>
          <p:cNvSpPr/>
          <p:nvPr/>
        </p:nvSpPr>
        <p:spPr>
          <a:xfrm>
            <a:off x="1361661" y="2902226"/>
            <a:ext cx="1447321" cy="42218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FA4C241-2A36-2807-5CF8-2B4E10ADF1A4}"/>
              </a:ext>
            </a:extLst>
          </p:cNvPr>
          <p:cNvSpPr txBox="1"/>
          <p:nvPr/>
        </p:nvSpPr>
        <p:spPr>
          <a:xfrm>
            <a:off x="4181498" y="5317133"/>
            <a:ext cx="6014916" cy="1323439"/>
          </a:xfrm>
          <a:prstGeom prst="rect">
            <a:avLst/>
          </a:prstGeom>
          <a:noFill/>
        </p:spPr>
        <p:txBody>
          <a:bodyPr wrap="square" rtlCol="0">
            <a:spAutoFit/>
          </a:bodyPr>
          <a:lstStyle/>
          <a:p>
            <a:r>
              <a:rPr lang="en-US" sz="1600" b="1" dirty="0">
                <a:solidFill>
                  <a:srgbClr val="000000"/>
                </a:solidFill>
              </a:rPr>
              <a:t>Mesoscales:</a:t>
            </a:r>
            <a:r>
              <a:rPr lang="en-US" sz="1600" dirty="0">
                <a:solidFill>
                  <a:srgbClr val="000000"/>
                </a:solidFill>
              </a:rPr>
              <a:t> bridge kinetic physics and global solar-wind structure, shaped by both solar sources and propagation.</a:t>
            </a:r>
          </a:p>
          <a:p>
            <a:endParaRPr lang="en-US" sz="1600" dirty="0">
              <a:solidFill>
                <a:srgbClr val="000000"/>
              </a:solidFill>
            </a:endParaRPr>
          </a:p>
          <a:p>
            <a:r>
              <a:rPr lang="en-US" sz="1600" b="1" dirty="0">
                <a:solidFill>
                  <a:srgbClr val="000000"/>
                </a:solidFill>
              </a:rPr>
              <a:t>PDSs:</a:t>
            </a:r>
            <a:r>
              <a:rPr lang="en-US" sz="1600" dirty="0">
                <a:solidFill>
                  <a:srgbClr val="000000"/>
                </a:solidFill>
              </a:rPr>
              <a:t> An example of mesoscales structure, a quasi-periodic density trains carried by the solar wind</a:t>
            </a:r>
          </a:p>
        </p:txBody>
      </p:sp>
    </p:spTree>
    <p:extLst>
      <p:ext uri="{BB962C8B-B14F-4D97-AF65-F5344CB8AC3E}">
        <p14:creationId xmlns:p14="http://schemas.microsoft.com/office/powerpoint/2010/main" val="41595468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4EB1F-F497-27F4-8A19-90724481874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57E7FA1-5F48-8C04-BE78-87087C3E20C6}"/>
              </a:ext>
            </a:extLst>
          </p:cNvPr>
          <p:cNvSpPr>
            <a:spLocks noGrp="1"/>
          </p:cNvSpPr>
          <p:nvPr>
            <p:ph type="title"/>
          </p:nvPr>
        </p:nvSpPr>
        <p:spPr/>
        <p:txBody>
          <a:bodyPr/>
          <a:lstStyle/>
          <a:p>
            <a:pPr algn="ctr"/>
            <a:r>
              <a:rPr lang="en-US" dirty="0"/>
              <a:t>Bow shocks vs IP shocks</a:t>
            </a:r>
          </a:p>
        </p:txBody>
      </p:sp>
      <p:sp>
        <p:nvSpPr>
          <p:cNvPr id="7" name="TextBox 6">
            <a:extLst>
              <a:ext uri="{FF2B5EF4-FFF2-40B4-BE49-F238E27FC236}">
                <a16:creationId xmlns:a16="http://schemas.microsoft.com/office/drawing/2014/main" id="{5E585EF3-C06A-238F-4C5A-96F23016F594}"/>
              </a:ext>
            </a:extLst>
          </p:cNvPr>
          <p:cNvSpPr txBox="1"/>
          <p:nvPr/>
        </p:nvSpPr>
        <p:spPr>
          <a:xfrm>
            <a:off x="7349059" y="1726612"/>
            <a:ext cx="4684148" cy="3416320"/>
          </a:xfrm>
          <a:prstGeom prst="rect">
            <a:avLst/>
          </a:prstGeom>
          <a:noFill/>
        </p:spPr>
        <p:txBody>
          <a:bodyPr wrap="square">
            <a:spAutoFit/>
          </a:bodyPr>
          <a:lstStyle/>
          <a:p>
            <a:pPr algn="just"/>
            <a:r>
              <a:rPr lang="en-US" sz="1800" b="1" dirty="0">
                <a:solidFill>
                  <a:srgbClr val="0005FF"/>
                </a:solidFill>
                <a:latin typeface="Arial" panose="020B0604020202020204" pitchFamily="34" charset="0"/>
                <a:ea typeface="Open Sans" panose="020B0606030504020204" pitchFamily="34" charset="0"/>
                <a:cs typeface="Arial" panose="020B0604020202020204" pitchFamily="34" charset="0"/>
              </a:rPr>
              <a:t>Planetary Bow Shocks:</a:t>
            </a:r>
            <a:r>
              <a:rPr lang="en-US" sz="1800" b="1" dirty="0">
                <a:latin typeface="Arial" panose="020B0604020202020204" pitchFamily="34" charset="0"/>
                <a:ea typeface="Open Sans" panose="020B0606030504020204" pitchFamily="34" charset="0"/>
                <a:cs typeface="Arial" panose="020B0604020202020204" pitchFamily="34" charset="0"/>
              </a:rPr>
              <a:t> </a:t>
            </a:r>
            <a:r>
              <a:rPr lang="en-US" sz="1800"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A </a:t>
            </a:r>
            <a:r>
              <a:rPr lang="en-US" sz="1800" b="1"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curved</a:t>
            </a:r>
            <a:r>
              <a:rPr lang="en-US" sz="1800"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 quasi-</a:t>
            </a:r>
            <a:r>
              <a:rPr lang="en-US" sz="1800" b="1"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stationary</a:t>
            </a:r>
            <a:r>
              <a:rPr lang="en-US" sz="1800"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 obstacle. Reflected ions are </a:t>
            </a:r>
            <a:r>
              <a:rPr lang="en-US" sz="1800" b="1"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magnetically connected for long durations, allowing observations to be taken</a:t>
            </a:r>
            <a:r>
              <a:rPr lang="en-US" sz="1800"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 showing waves to grow and steepen into complex structures.</a:t>
            </a:r>
          </a:p>
          <a:p>
            <a:pPr algn="just"/>
            <a:endParaRPr lang="en-US" sz="1800" dirty="0">
              <a:latin typeface="Arial" panose="020B0604020202020204" pitchFamily="34" charset="0"/>
              <a:ea typeface="Open Sans" panose="020B0606030504020204" pitchFamily="34" charset="0"/>
              <a:cs typeface="Arial" panose="020B0604020202020204" pitchFamily="34" charset="0"/>
            </a:endParaRPr>
          </a:p>
          <a:p>
            <a:pPr algn="just"/>
            <a:r>
              <a:rPr lang="en-US" sz="1800" b="1" dirty="0">
                <a:solidFill>
                  <a:srgbClr val="FF0000"/>
                </a:solidFill>
                <a:latin typeface="Arial" panose="020B0604020202020204" pitchFamily="34" charset="0"/>
                <a:ea typeface="Open Sans" panose="020B0606030504020204" pitchFamily="34" charset="0"/>
                <a:cs typeface="Arial" panose="020B0604020202020204" pitchFamily="34" charset="0"/>
              </a:rPr>
              <a:t>IP Shocks: </a:t>
            </a:r>
            <a:r>
              <a:rPr lang="en-US" sz="1800"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A “</a:t>
            </a:r>
            <a:r>
              <a:rPr lang="en-US" sz="1800" b="1"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planar</a:t>
            </a:r>
            <a:r>
              <a:rPr lang="en-US" sz="1800"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 and </a:t>
            </a:r>
            <a:r>
              <a:rPr lang="en-US" sz="1800" b="1"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propagating</a:t>
            </a:r>
            <a:r>
              <a:rPr lang="en-US" sz="1800"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 structure </a:t>
            </a:r>
            <a:r>
              <a:rPr lang="en-US" sz="1800" b="1"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moving rapidly</a:t>
            </a:r>
            <a:r>
              <a:rPr lang="en-US" sz="1800"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 (∼800 km/s) through the solar wind, potentially </a:t>
            </a:r>
            <a:r>
              <a:rPr lang="en-US" sz="1800" b="1"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restricting the foreshock development and limiting our observation capabilities</a:t>
            </a:r>
            <a:r>
              <a:rPr lang="en-US" sz="1800" dirty="0">
                <a:solidFill>
                  <a:schemeClr val="bg2">
                    <a:lumMod val="10000"/>
                  </a:schemeClr>
                </a:solidFill>
                <a:latin typeface="Arial" panose="020B0604020202020204" pitchFamily="34" charset="0"/>
                <a:ea typeface="Open Sans" panose="020B0606030504020204" pitchFamily="34" charset="0"/>
                <a:cs typeface="Arial" panose="020B0604020202020204" pitchFamily="34" charset="0"/>
              </a:rPr>
              <a:t>.</a:t>
            </a:r>
            <a:endParaRPr lang="en-US" sz="1800" dirty="0">
              <a:solidFill>
                <a:schemeClr val="bg2">
                  <a:lumMod val="10000"/>
                </a:schemeClr>
              </a:solidFill>
            </a:endParaRPr>
          </a:p>
        </p:txBody>
      </p:sp>
      <p:pic>
        <p:nvPicPr>
          <p:cNvPr id="9" name="Picture 8">
            <a:extLst>
              <a:ext uri="{FF2B5EF4-FFF2-40B4-BE49-F238E27FC236}">
                <a16:creationId xmlns:a16="http://schemas.microsoft.com/office/drawing/2014/main" id="{EF7B8C3A-964D-56FF-06DF-16DDBAD4A0F9}"/>
              </a:ext>
            </a:extLst>
          </p:cNvPr>
          <p:cNvPicPr>
            <a:picLocks noChangeAspect="1"/>
          </p:cNvPicPr>
          <p:nvPr/>
        </p:nvPicPr>
        <p:blipFill>
          <a:blip r:embed="rId3"/>
          <a:stretch>
            <a:fillRect/>
          </a:stretch>
        </p:blipFill>
        <p:spPr>
          <a:xfrm>
            <a:off x="-19384" y="1309483"/>
            <a:ext cx="7282459" cy="4250578"/>
          </a:xfrm>
          <a:prstGeom prst="rect">
            <a:avLst/>
          </a:prstGeom>
        </p:spPr>
      </p:pic>
    </p:spTree>
    <p:extLst>
      <p:ext uri="{BB962C8B-B14F-4D97-AF65-F5344CB8AC3E}">
        <p14:creationId xmlns:p14="http://schemas.microsoft.com/office/powerpoint/2010/main" val="1178245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F0559A-8E22-9787-6BE0-BCFA773482CF}"/>
              </a:ext>
            </a:extLst>
          </p:cNvPr>
          <p:cNvSpPr>
            <a:spLocks noGrp="1"/>
          </p:cNvSpPr>
          <p:nvPr>
            <p:ph type="title"/>
          </p:nvPr>
        </p:nvSpPr>
        <p:spPr/>
        <p:txBody>
          <a:bodyPr/>
          <a:lstStyle/>
          <a:p>
            <a:pPr algn="ctr"/>
            <a:r>
              <a:rPr lang="en-US" dirty="0"/>
              <a:t>Quasi-parallel and Quasi-perpendicular shocks</a:t>
            </a:r>
          </a:p>
        </p:txBody>
      </p:sp>
      <p:pic>
        <p:nvPicPr>
          <p:cNvPr id="4" name="Picture 3">
            <a:extLst>
              <a:ext uri="{FF2B5EF4-FFF2-40B4-BE49-F238E27FC236}">
                <a16:creationId xmlns:a16="http://schemas.microsoft.com/office/drawing/2014/main" id="{754BE200-80CD-E494-5257-0F34DC7564FD}"/>
              </a:ext>
            </a:extLst>
          </p:cNvPr>
          <p:cNvPicPr>
            <a:picLocks noChangeAspect="1"/>
          </p:cNvPicPr>
          <p:nvPr/>
        </p:nvPicPr>
        <p:blipFill>
          <a:blip r:embed="rId2"/>
          <a:stretch>
            <a:fillRect/>
          </a:stretch>
        </p:blipFill>
        <p:spPr>
          <a:xfrm>
            <a:off x="6673232" y="789088"/>
            <a:ext cx="5325006" cy="5815584"/>
          </a:xfrm>
          <a:prstGeom prst="rect">
            <a:avLst/>
          </a:prstGeom>
        </p:spPr>
      </p:pic>
      <p:pic>
        <p:nvPicPr>
          <p:cNvPr id="5" name="Picture 4">
            <a:extLst>
              <a:ext uri="{FF2B5EF4-FFF2-40B4-BE49-F238E27FC236}">
                <a16:creationId xmlns:a16="http://schemas.microsoft.com/office/drawing/2014/main" id="{A1210C3C-9D29-9ED8-FC3F-AD5B3F60CFB6}"/>
              </a:ext>
            </a:extLst>
          </p:cNvPr>
          <p:cNvPicPr>
            <a:picLocks noChangeAspect="1"/>
          </p:cNvPicPr>
          <p:nvPr/>
        </p:nvPicPr>
        <p:blipFill>
          <a:blip r:embed="rId3"/>
          <a:stretch>
            <a:fillRect/>
          </a:stretch>
        </p:blipFill>
        <p:spPr>
          <a:xfrm>
            <a:off x="320634" y="694088"/>
            <a:ext cx="5325006" cy="5815584"/>
          </a:xfrm>
          <a:prstGeom prst="rect">
            <a:avLst/>
          </a:prstGeom>
        </p:spPr>
      </p:pic>
      <p:sp>
        <p:nvSpPr>
          <p:cNvPr id="7" name="TextBox 6">
            <a:extLst>
              <a:ext uri="{FF2B5EF4-FFF2-40B4-BE49-F238E27FC236}">
                <a16:creationId xmlns:a16="http://schemas.microsoft.com/office/drawing/2014/main" id="{10CBDA62-8017-AD83-595D-007E5AD507AF}"/>
              </a:ext>
            </a:extLst>
          </p:cNvPr>
          <p:cNvSpPr txBox="1"/>
          <p:nvPr/>
        </p:nvSpPr>
        <p:spPr>
          <a:xfrm>
            <a:off x="8664261" y="598380"/>
            <a:ext cx="718458" cy="369332"/>
          </a:xfrm>
          <a:prstGeom prst="rect">
            <a:avLst/>
          </a:prstGeom>
          <a:noFill/>
        </p:spPr>
        <p:txBody>
          <a:bodyPr wrap="square">
            <a:spAutoFit/>
          </a:bodyPr>
          <a:lstStyle/>
          <a:p>
            <a:r>
              <a:rPr lang="en-US" b="1" dirty="0" err="1">
                <a:solidFill>
                  <a:srgbClr val="0005FF"/>
                </a:solidFill>
              </a:rPr>
              <a:t>Qpar</a:t>
            </a:r>
            <a:endParaRPr lang="en-US" b="1" dirty="0">
              <a:solidFill>
                <a:srgbClr val="0005FF"/>
              </a:solidFill>
            </a:endParaRPr>
          </a:p>
        </p:txBody>
      </p:sp>
      <p:sp>
        <p:nvSpPr>
          <p:cNvPr id="8" name="TextBox 7">
            <a:extLst>
              <a:ext uri="{FF2B5EF4-FFF2-40B4-BE49-F238E27FC236}">
                <a16:creationId xmlns:a16="http://schemas.microsoft.com/office/drawing/2014/main" id="{0BCE2597-745E-35A5-3093-5B90A8310EF9}"/>
              </a:ext>
            </a:extLst>
          </p:cNvPr>
          <p:cNvSpPr txBox="1"/>
          <p:nvPr/>
        </p:nvSpPr>
        <p:spPr>
          <a:xfrm>
            <a:off x="2323916" y="604422"/>
            <a:ext cx="1184314" cy="369332"/>
          </a:xfrm>
          <a:prstGeom prst="rect">
            <a:avLst/>
          </a:prstGeom>
          <a:noFill/>
        </p:spPr>
        <p:txBody>
          <a:bodyPr wrap="square">
            <a:spAutoFit/>
          </a:bodyPr>
          <a:lstStyle/>
          <a:p>
            <a:r>
              <a:rPr lang="en-US" b="1" dirty="0" err="1">
                <a:solidFill>
                  <a:srgbClr val="FF3B3B"/>
                </a:solidFill>
              </a:rPr>
              <a:t>Qperp</a:t>
            </a:r>
            <a:endParaRPr lang="en-US" b="1" dirty="0">
              <a:solidFill>
                <a:srgbClr val="FF3B3B"/>
              </a:solidFill>
            </a:endParaRPr>
          </a:p>
        </p:txBody>
      </p:sp>
      <p:sp>
        <p:nvSpPr>
          <p:cNvPr id="2" name="TextBox 1">
            <a:extLst>
              <a:ext uri="{FF2B5EF4-FFF2-40B4-BE49-F238E27FC236}">
                <a16:creationId xmlns:a16="http://schemas.microsoft.com/office/drawing/2014/main" id="{33B5A099-8D71-AC91-E2FA-B845DCB36197}"/>
              </a:ext>
            </a:extLst>
          </p:cNvPr>
          <p:cNvSpPr txBox="1"/>
          <p:nvPr/>
        </p:nvSpPr>
        <p:spPr>
          <a:xfrm>
            <a:off x="158496" y="6388608"/>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989713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D07B9-8585-01CB-A1FC-2EF653EE421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E8C3EFD-FC59-F370-E7C5-A2B61C009588}"/>
              </a:ext>
            </a:extLst>
          </p:cNvPr>
          <p:cNvSpPr>
            <a:spLocks noGrp="1"/>
          </p:cNvSpPr>
          <p:nvPr>
            <p:ph type="title"/>
          </p:nvPr>
        </p:nvSpPr>
        <p:spPr>
          <a:xfrm>
            <a:off x="575400" y="46165"/>
            <a:ext cx="11041200" cy="616650"/>
          </a:xfrm>
        </p:spPr>
        <p:txBody>
          <a:bodyPr>
            <a:normAutofit/>
          </a:bodyPr>
          <a:lstStyle/>
          <a:p>
            <a:pPr algn="ctr"/>
            <a:r>
              <a:rPr lang="en-US" dirty="0"/>
              <a:t>Community Reminder: in-situ Data &amp; Shocks</a:t>
            </a:r>
          </a:p>
        </p:txBody>
      </p:sp>
      <p:pic>
        <p:nvPicPr>
          <p:cNvPr id="9" name="Picture 8">
            <a:extLst>
              <a:ext uri="{FF2B5EF4-FFF2-40B4-BE49-F238E27FC236}">
                <a16:creationId xmlns:a16="http://schemas.microsoft.com/office/drawing/2014/main" id="{BA41F399-6210-9416-3DFE-263F0091C2AA}"/>
              </a:ext>
            </a:extLst>
          </p:cNvPr>
          <p:cNvPicPr>
            <a:picLocks noChangeAspect="1"/>
          </p:cNvPicPr>
          <p:nvPr/>
        </p:nvPicPr>
        <p:blipFill>
          <a:blip r:embed="rId3"/>
          <a:stretch>
            <a:fillRect/>
          </a:stretch>
        </p:blipFill>
        <p:spPr>
          <a:xfrm>
            <a:off x="0" y="775855"/>
            <a:ext cx="7487564" cy="5804177"/>
          </a:xfrm>
          <a:prstGeom prst="rect">
            <a:avLst/>
          </a:prstGeom>
        </p:spPr>
      </p:pic>
      <p:sp>
        <p:nvSpPr>
          <p:cNvPr id="13" name="TextBox 12">
            <a:extLst>
              <a:ext uri="{FF2B5EF4-FFF2-40B4-BE49-F238E27FC236}">
                <a16:creationId xmlns:a16="http://schemas.microsoft.com/office/drawing/2014/main" id="{4821895F-A39D-4831-0CF2-162BA151C348}"/>
              </a:ext>
            </a:extLst>
          </p:cNvPr>
          <p:cNvSpPr txBox="1"/>
          <p:nvPr/>
        </p:nvSpPr>
        <p:spPr>
          <a:xfrm>
            <a:off x="6610790" y="1129065"/>
            <a:ext cx="5354353" cy="1938992"/>
          </a:xfrm>
          <a:prstGeom prst="rect">
            <a:avLst/>
          </a:prstGeom>
          <a:noFill/>
        </p:spPr>
        <p:txBody>
          <a:bodyPr wrap="square">
            <a:spAutoFit/>
          </a:bodyPr>
          <a:lstStyle/>
          <a:p>
            <a:pPr algn="ctr"/>
            <a:r>
              <a:rPr lang="en-US" sz="2000" i="1" dirty="0">
                <a:solidFill>
                  <a:srgbClr val="000000"/>
                </a:solidFill>
                <a:effectLst/>
                <a:latin typeface="Palatino" pitchFamily="2" charset="77"/>
                <a:ea typeface="Palatino" pitchFamily="2" charset="77"/>
              </a:rPr>
              <a:t>“We can also see this in the compression factor that is 8, which</a:t>
            </a:r>
            <a:r>
              <a:rPr lang="en-US" sz="2000" dirty="0">
                <a:solidFill>
                  <a:srgbClr val="000000"/>
                </a:solidFill>
                <a:latin typeface="Palatino" pitchFamily="2" charset="77"/>
                <a:ea typeface="Palatino" pitchFamily="2" charset="77"/>
              </a:rPr>
              <a:t> </a:t>
            </a:r>
            <a:r>
              <a:rPr lang="en-US" sz="2000" i="1" dirty="0">
                <a:solidFill>
                  <a:srgbClr val="000000"/>
                </a:solidFill>
                <a:effectLst/>
                <a:latin typeface="Palatino" pitchFamily="2" charset="77"/>
                <a:ea typeface="Palatino" pitchFamily="2" charset="77"/>
              </a:rPr>
              <a:t>we know from the Rankine-</a:t>
            </a:r>
            <a:r>
              <a:rPr lang="en-US" sz="2000" i="1" dirty="0" err="1">
                <a:solidFill>
                  <a:srgbClr val="000000"/>
                </a:solidFill>
                <a:effectLst/>
                <a:latin typeface="Palatino" pitchFamily="2" charset="77"/>
                <a:ea typeface="Palatino" pitchFamily="2" charset="77"/>
              </a:rPr>
              <a:t>Hugoniot</a:t>
            </a:r>
            <a:r>
              <a:rPr lang="en-US" sz="2000" i="1" dirty="0">
                <a:solidFill>
                  <a:srgbClr val="000000"/>
                </a:solidFill>
                <a:effectLst/>
                <a:latin typeface="Palatino" pitchFamily="2" charset="77"/>
                <a:ea typeface="Palatino" pitchFamily="2" charset="77"/>
              </a:rPr>
              <a:t> is not </a:t>
            </a:r>
            <a:r>
              <a:rPr lang="en-US" sz="2000" i="1" dirty="0">
                <a:solidFill>
                  <a:srgbClr val="000000"/>
                </a:solidFill>
                <a:latin typeface="Palatino" pitchFamily="2" charset="77"/>
                <a:ea typeface="Palatino" pitchFamily="2" charset="77"/>
              </a:rPr>
              <a:t>allowed”. This </a:t>
            </a:r>
            <a:r>
              <a:rPr lang="en-US" sz="2000" b="1" i="1" dirty="0">
                <a:solidFill>
                  <a:srgbClr val="000000"/>
                </a:solidFill>
                <a:latin typeface="Palatino" pitchFamily="2" charset="77"/>
                <a:ea typeface="Palatino" pitchFamily="2" charset="77"/>
              </a:rPr>
              <a:t>highlights</a:t>
            </a:r>
            <a:r>
              <a:rPr lang="en-US" sz="2000" i="1" dirty="0">
                <a:solidFill>
                  <a:srgbClr val="000000"/>
                </a:solidFill>
                <a:latin typeface="Palatino" pitchFamily="2" charset="77"/>
                <a:ea typeface="Palatino" pitchFamily="2" charset="77"/>
              </a:rPr>
              <a:t> one of the </a:t>
            </a:r>
            <a:r>
              <a:rPr lang="en-US" sz="2000" b="1" i="1" dirty="0">
                <a:solidFill>
                  <a:srgbClr val="000000"/>
                </a:solidFill>
                <a:latin typeface="Palatino" pitchFamily="2" charset="77"/>
                <a:ea typeface="Palatino" pitchFamily="2" charset="77"/>
              </a:rPr>
              <a:t>considerations regarding accuracy and reliability of methods when working with spacecraft data from shocks in space</a:t>
            </a:r>
            <a:r>
              <a:rPr lang="en-US" sz="2000" i="1" dirty="0">
                <a:solidFill>
                  <a:srgbClr val="000000"/>
                </a:solidFill>
                <a:latin typeface="Palatino" pitchFamily="2" charset="77"/>
                <a:ea typeface="Palatino" pitchFamily="2" charset="77"/>
              </a:rPr>
              <a:t>”</a:t>
            </a:r>
            <a:endParaRPr lang="en-US" sz="2000" dirty="0">
              <a:solidFill>
                <a:srgbClr val="000000"/>
              </a:solidFill>
              <a:effectLst/>
              <a:latin typeface="Palatino" pitchFamily="2" charset="77"/>
              <a:ea typeface="Palatino" pitchFamily="2" charset="77"/>
            </a:endParaRPr>
          </a:p>
        </p:txBody>
      </p:sp>
      <p:pic>
        <p:nvPicPr>
          <p:cNvPr id="14" name="Picture 13">
            <a:extLst>
              <a:ext uri="{FF2B5EF4-FFF2-40B4-BE49-F238E27FC236}">
                <a16:creationId xmlns:a16="http://schemas.microsoft.com/office/drawing/2014/main" id="{A01330CC-DD4F-1137-FC62-05DF6D3503C1}"/>
              </a:ext>
            </a:extLst>
          </p:cNvPr>
          <p:cNvPicPr>
            <a:picLocks noChangeAspect="1"/>
          </p:cNvPicPr>
          <p:nvPr/>
        </p:nvPicPr>
        <p:blipFill>
          <a:blip r:embed="rId4"/>
          <a:stretch>
            <a:fillRect/>
          </a:stretch>
        </p:blipFill>
        <p:spPr>
          <a:xfrm>
            <a:off x="6548245" y="3181097"/>
            <a:ext cx="5643755" cy="3172134"/>
          </a:xfrm>
          <a:prstGeom prst="rect">
            <a:avLst/>
          </a:prstGeom>
        </p:spPr>
      </p:pic>
      <p:sp>
        <p:nvSpPr>
          <p:cNvPr id="15" name="TextBox 14">
            <a:extLst>
              <a:ext uri="{FF2B5EF4-FFF2-40B4-BE49-F238E27FC236}">
                <a16:creationId xmlns:a16="http://schemas.microsoft.com/office/drawing/2014/main" id="{9D87DDFF-DA45-80B0-459A-8759B5F7FC15}"/>
              </a:ext>
            </a:extLst>
          </p:cNvPr>
          <p:cNvSpPr txBox="1"/>
          <p:nvPr/>
        </p:nvSpPr>
        <p:spPr>
          <a:xfrm>
            <a:off x="-38297" y="6272255"/>
            <a:ext cx="2609945" cy="307777"/>
          </a:xfrm>
          <a:prstGeom prst="rect">
            <a:avLst/>
          </a:prstGeom>
          <a:noFill/>
        </p:spPr>
        <p:txBody>
          <a:bodyPr wrap="none" rtlCol="0">
            <a:spAutoFit/>
          </a:bodyPr>
          <a:lstStyle/>
          <a:p>
            <a:r>
              <a:rPr lang="en-US" sz="1400" dirty="0">
                <a:solidFill>
                  <a:srgbClr val="000000"/>
                </a:solidFill>
              </a:rPr>
              <a:t>A. </a:t>
            </a:r>
            <a:r>
              <a:rPr lang="en-US" sz="1400" dirty="0" err="1">
                <a:solidFill>
                  <a:srgbClr val="000000"/>
                </a:solidFill>
              </a:rPr>
              <a:t>Johlander</a:t>
            </a:r>
            <a:r>
              <a:rPr lang="en-US" sz="1400" dirty="0">
                <a:solidFill>
                  <a:srgbClr val="000000"/>
                </a:solidFill>
              </a:rPr>
              <a:t> PhD Thesis 2019</a:t>
            </a:r>
          </a:p>
        </p:txBody>
      </p:sp>
      <p:sp>
        <p:nvSpPr>
          <p:cNvPr id="2" name="TextBox 1">
            <a:extLst>
              <a:ext uri="{FF2B5EF4-FFF2-40B4-BE49-F238E27FC236}">
                <a16:creationId xmlns:a16="http://schemas.microsoft.com/office/drawing/2014/main" id="{959795BB-B4F4-7592-961D-3195815AC888}"/>
              </a:ext>
            </a:extLst>
          </p:cNvPr>
          <p:cNvSpPr txBox="1"/>
          <p:nvPr/>
        </p:nvSpPr>
        <p:spPr>
          <a:xfrm>
            <a:off x="1860221" y="614272"/>
            <a:ext cx="3767122" cy="323165"/>
          </a:xfrm>
          <a:prstGeom prst="rect">
            <a:avLst/>
          </a:prstGeom>
          <a:noFill/>
        </p:spPr>
        <p:txBody>
          <a:bodyPr wrap="none" rtlCol="0">
            <a:spAutoFit/>
          </a:bodyPr>
          <a:lstStyle/>
          <a:p>
            <a:r>
              <a:rPr lang="en-US" sz="1500" dirty="0">
                <a:solidFill>
                  <a:srgbClr val="000000"/>
                </a:solidFill>
              </a:rPr>
              <a:t>Cluster observations at Earth’s bow shock</a:t>
            </a:r>
          </a:p>
        </p:txBody>
      </p:sp>
    </p:spTree>
    <p:extLst>
      <p:ext uri="{BB962C8B-B14F-4D97-AF65-F5344CB8AC3E}">
        <p14:creationId xmlns:p14="http://schemas.microsoft.com/office/powerpoint/2010/main" val="4169847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D4E7C6-B5E9-E373-B0B5-0BAA69E0B5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89089"/>
            <a:ext cx="5621154" cy="5621154"/>
          </a:xfrm>
          <a:prstGeom prst="rect">
            <a:avLst/>
          </a:prstGeom>
        </p:spPr>
      </p:pic>
      <p:sp>
        <p:nvSpPr>
          <p:cNvPr id="3" name="Title 2">
            <a:extLst>
              <a:ext uri="{FF2B5EF4-FFF2-40B4-BE49-F238E27FC236}">
                <a16:creationId xmlns:a16="http://schemas.microsoft.com/office/drawing/2014/main" id="{64DDAA60-F7EC-A284-2555-EAB0821C3CCC}"/>
              </a:ext>
            </a:extLst>
          </p:cNvPr>
          <p:cNvSpPr>
            <a:spLocks noGrp="1"/>
          </p:cNvSpPr>
          <p:nvPr>
            <p:ph type="title"/>
          </p:nvPr>
        </p:nvSpPr>
        <p:spPr/>
        <p:txBody>
          <a:bodyPr/>
          <a:lstStyle/>
          <a:p>
            <a:r>
              <a:rPr lang="en-US" dirty="0"/>
              <a:t>L1 Constellation/Fleet/Swarm/Monitors</a:t>
            </a:r>
          </a:p>
        </p:txBody>
      </p:sp>
      <p:sp>
        <p:nvSpPr>
          <p:cNvPr id="4" name="Right Brace 3">
            <a:extLst>
              <a:ext uri="{FF2B5EF4-FFF2-40B4-BE49-F238E27FC236}">
                <a16:creationId xmlns:a16="http://schemas.microsoft.com/office/drawing/2014/main" id="{2ECCCEF7-49B4-9704-A826-E82A8DDAE7DF}"/>
              </a:ext>
            </a:extLst>
          </p:cNvPr>
          <p:cNvSpPr/>
          <p:nvPr/>
        </p:nvSpPr>
        <p:spPr>
          <a:xfrm>
            <a:off x="3633849" y="1460664"/>
            <a:ext cx="190006" cy="3990109"/>
          </a:xfrm>
          <a:prstGeom prst="rightBrace">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09BA1A88-A2A7-F1B1-42EF-70D5F13AF8DF}"/>
              </a:ext>
            </a:extLst>
          </p:cNvPr>
          <p:cNvSpPr txBox="1"/>
          <p:nvPr/>
        </p:nvSpPr>
        <p:spPr>
          <a:xfrm>
            <a:off x="3823855" y="3271052"/>
            <a:ext cx="1063112" cy="369332"/>
          </a:xfrm>
          <a:prstGeom prst="rect">
            <a:avLst/>
          </a:prstGeom>
          <a:noFill/>
        </p:spPr>
        <p:txBody>
          <a:bodyPr wrap="none" rtlCol="0">
            <a:spAutoFit/>
          </a:bodyPr>
          <a:lstStyle/>
          <a:p>
            <a:r>
              <a:rPr lang="en-US" dirty="0">
                <a:solidFill>
                  <a:srgbClr val="FF3B3B"/>
                </a:solidFill>
              </a:rPr>
              <a:t>~200 Re</a:t>
            </a:r>
          </a:p>
        </p:txBody>
      </p:sp>
      <p:graphicFrame>
        <p:nvGraphicFramePr>
          <p:cNvPr id="8" name="Table 7">
            <a:extLst>
              <a:ext uri="{FF2B5EF4-FFF2-40B4-BE49-F238E27FC236}">
                <a16:creationId xmlns:a16="http://schemas.microsoft.com/office/drawing/2014/main" id="{3FA9E1A8-D27C-C8D3-067A-151C79CCD1D7}"/>
              </a:ext>
            </a:extLst>
          </p:cNvPr>
          <p:cNvGraphicFramePr>
            <a:graphicFrameLocks noGrp="1"/>
          </p:cNvGraphicFramePr>
          <p:nvPr>
            <p:extLst>
              <p:ext uri="{D42A27DB-BD31-4B8C-83A1-F6EECF244321}">
                <p14:modId xmlns:p14="http://schemas.microsoft.com/office/powerpoint/2010/main" val="1015580327"/>
              </p:ext>
            </p:extLst>
          </p:nvPr>
        </p:nvGraphicFramePr>
        <p:xfrm>
          <a:off x="5621154" y="1231709"/>
          <a:ext cx="6294118" cy="2904979"/>
        </p:xfrm>
        <a:graphic>
          <a:graphicData uri="http://schemas.openxmlformats.org/drawingml/2006/table">
            <a:tbl>
              <a:tblPr firstRow="1">
                <a:tableStyleId>{5C22544A-7EE6-4342-B048-85BDC9FD1C3A}</a:tableStyleId>
              </a:tblPr>
              <a:tblGrid>
                <a:gridCol w="1205467">
                  <a:extLst>
                    <a:ext uri="{9D8B030D-6E8A-4147-A177-3AD203B41FA5}">
                      <a16:colId xmlns:a16="http://schemas.microsoft.com/office/drawing/2014/main" val="20000"/>
                    </a:ext>
                  </a:extLst>
                </a:gridCol>
                <a:gridCol w="1037492">
                  <a:extLst>
                    <a:ext uri="{9D8B030D-6E8A-4147-A177-3AD203B41FA5}">
                      <a16:colId xmlns:a16="http://schemas.microsoft.com/office/drawing/2014/main" val="20001"/>
                    </a:ext>
                  </a:extLst>
                </a:gridCol>
                <a:gridCol w="938683">
                  <a:extLst>
                    <a:ext uri="{9D8B030D-6E8A-4147-A177-3AD203B41FA5}">
                      <a16:colId xmlns:a16="http://schemas.microsoft.com/office/drawing/2014/main" val="20002"/>
                    </a:ext>
                  </a:extLst>
                </a:gridCol>
                <a:gridCol w="612614">
                  <a:extLst>
                    <a:ext uri="{9D8B030D-6E8A-4147-A177-3AD203B41FA5}">
                      <a16:colId xmlns:a16="http://schemas.microsoft.com/office/drawing/2014/main" val="20003"/>
                    </a:ext>
                  </a:extLst>
                </a:gridCol>
                <a:gridCol w="938683">
                  <a:extLst>
                    <a:ext uri="{9D8B030D-6E8A-4147-A177-3AD203B41FA5}">
                      <a16:colId xmlns:a16="http://schemas.microsoft.com/office/drawing/2014/main" val="20004"/>
                    </a:ext>
                  </a:extLst>
                </a:gridCol>
                <a:gridCol w="711423">
                  <a:extLst>
                    <a:ext uri="{9D8B030D-6E8A-4147-A177-3AD203B41FA5}">
                      <a16:colId xmlns:a16="http://schemas.microsoft.com/office/drawing/2014/main" val="20005"/>
                    </a:ext>
                  </a:extLst>
                </a:gridCol>
                <a:gridCol w="849756">
                  <a:extLst>
                    <a:ext uri="{9D8B030D-6E8A-4147-A177-3AD203B41FA5}">
                      <a16:colId xmlns:a16="http://schemas.microsoft.com/office/drawing/2014/main" val="20006"/>
                    </a:ext>
                  </a:extLst>
                </a:gridCol>
              </a:tblGrid>
              <a:tr h="414997">
                <a:tc>
                  <a:txBody>
                    <a:bodyPr/>
                    <a:lstStyle/>
                    <a:p>
                      <a:pPr algn="l"/>
                      <a:r>
                        <a:rPr sz="1300" b="1">
                          <a:solidFill>
                            <a:srgbClr val="FFFFFF"/>
                          </a:solidFill>
                          <a:latin typeface="Calibri"/>
                        </a:rPr>
                        <a:t>S/C</a:t>
                      </a:r>
                    </a:p>
                  </a:txBody>
                  <a:tcPr marL="59285" marR="59285" marT="19762" marB="19762" anchor="ctr">
                    <a:solidFill>
                      <a:srgbClr val="1E2761"/>
                    </a:solidFill>
                  </a:tcPr>
                </a:tc>
                <a:tc>
                  <a:txBody>
                    <a:bodyPr/>
                    <a:lstStyle/>
                    <a:p>
                      <a:pPr algn="ctr"/>
                      <a:r>
                        <a:rPr sz="1300" b="1">
                          <a:solidFill>
                            <a:srgbClr val="FFFFFF"/>
                          </a:solidFill>
                          <a:latin typeface="Calibri"/>
                        </a:rPr>
                        <a:t>Launched</a:t>
                      </a:r>
                    </a:p>
                  </a:txBody>
                  <a:tcPr marL="59285" marR="59285" marT="19762" marB="19762" anchor="ctr">
                    <a:solidFill>
                      <a:srgbClr val="1E2761"/>
                    </a:solidFill>
                  </a:tcPr>
                </a:tc>
                <a:tc>
                  <a:txBody>
                    <a:bodyPr/>
                    <a:lstStyle/>
                    <a:p>
                      <a:pPr algn="ctr"/>
                      <a:r>
                        <a:rPr sz="1300" b="1" dirty="0">
                          <a:solidFill>
                            <a:srgbClr val="FFFFFF"/>
                          </a:solidFill>
                          <a:latin typeface="Calibri"/>
                        </a:rPr>
                        <a:t>At L1</a:t>
                      </a:r>
                    </a:p>
                  </a:txBody>
                  <a:tcPr marL="59285" marR="59285" marT="19762" marB="19762" anchor="ctr">
                    <a:solidFill>
                      <a:srgbClr val="1E2761"/>
                    </a:solidFill>
                  </a:tcPr>
                </a:tc>
                <a:tc>
                  <a:txBody>
                    <a:bodyPr/>
                    <a:lstStyle/>
                    <a:p>
                      <a:pPr algn="ctr"/>
                      <a:r>
                        <a:rPr sz="1300" b="1">
                          <a:solidFill>
                            <a:srgbClr val="FFFFFF"/>
                          </a:solidFill>
                          <a:latin typeface="Calibri"/>
                        </a:rPr>
                        <a:t>B</a:t>
                      </a:r>
                    </a:p>
                  </a:txBody>
                  <a:tcPr marL="59285" marR="59285" marT="19762" marB="19762" anchor="ctr">
                    <a:solidFill>
                      <a:srgbClr val="1E2761"/>
                    </a:solidFill>
                  </a:tcPr>
                </a:tc>
                <a:tc>
                  <a:txBody>
                    <a:bodyPr/>
                    <a:lstStyle/>
                    <a:p>
                      <a:pPr algn="ctr"/>
                      <a:r>
                        <a:rPr sz="1300" b="1">
                          <a:solidFill>
                            <a:srgbClr val="FFFFFF"/>
                          </a:solidFill>
                          <a:latin typeface="Calibri"/>
                        </a:rPr>
                        <a:t>Plasma</a:t>
                      </a:r>
                    </a:p>
                  </a:txBody>
                  <a:tcPr marL="59285" marR="59285" marT="19762" marB="19762" anchor="ctr">
                    <a:solidFill>
                      <a:srgbClr val="1E2761"/>
                    </a:solidFill>
                  </a:tcPr>
                </a:tc>
                <a:tc>
                  <a:txBody>
                    <a:bodyPr/>
                    <a:lstStyle/>
                    <a:p>
                      <a:pPr algn="ctr"/>
                      <a:r>
                        <a:rPr sz="1300" b="1">
                          <a:solidFill>
                            <a:srgbClr val="FFFFFF"/>
                          </a:solidFill>
                          <a:latin typeface="Calibri"/>
                        </a:rPr>
                        <a:t>SEP</a:t>
                      </a:r>
                    </a:p>
                  </a:txBody>
                  <a:tcPr marL="59285" marR="59285" marT="19762" marB="19762" anchor="ctr">
                    <a:solidFill>
                      <a:srgbClr val="1E2761"/>
                    </a:solidFill>
                  </a:tcPr>
                </a:tc>
                <a:tc>
                  <a:txBody>
                    <a:bodyPr/>
                    <a:lstStyle/>
                    <a:p>
                      <a:pPr algn="ctr"/>
                      <a:r>
                        <a:rPr sz="1300" b="1">
                          <a:solidFill>
                            <a:srgbClr val="FFFFFF"/>
                          </a:solidFill>
                          <a:latin typeface="Calibri"/>
                        </a:rPr>
                        <a:t>Comp.</a:t>
                      </a:r>
                    </a:p>
                  </a:txBody>
                  <a:tcPr marL="59285" marR="59285" marT="19762" marB="19762" anchor="ctr">
                    <a:solidFill>
                      <a:srgbClr val="1E2761"/>
                    </a:solidFill>
                  </a:tcPr>
                </a:tc>
                <a:extLst>
                  <a:ext uri="{0D108BD9-81ED-4DB2-BD59-A6C34878D82A}">
                    <a16:rowId xmlns:a16="http://schemas.microsoft.com/office/drawing/2014/main" val="10000"/>
                  </a:ext>
                </a:extLst>
              </a:tr>
              <a:tr h="414997">
                <a:tc>
                  <a:txBody>
                    <a:bodyPr/>
                    <a:lstStyle/>
                    <a:p>
                      <a:pPr algn="l"/>
                      <a:r>
                        <a:rPr sz="1200" b="1">
                          <a:solidFill>
                            <a:srgbClr val="1E2761"/>
                          </a:solidFill>
                          <a:latin typeface="Calibri"/>
                        </a:rPr>
                        <a:t>Wind</a:t>
                      </a:r>
                    </a:p>
                  </a:txBody>
                  <a:tcPr marL="59285" marR="59285" marT="19762" marB="19762" anchor="ctr">
                    <a:solidFill>
                      <a:srgbClr val="FFFFFF"/>
                    </a:solidFill>
                  </a:tcPr>
                </a:tc>
                <a:tc>
                  <a:txBody>
                    <a:bodyPr/>
                    <a:lstStyle/>
                    <a:p>
                      <a:pPr algn="l"/>
                      <a:r>
                        <a:rPr sz="1200" b="0">
                          <a:solidFill>
                            <a:srgbClr val="222222"/>
                          </a:solidFill>
                          <a:latin typeface="Calibri"/>
                        </a:rPr>
                        <a:t>Nov 1994</a:t>
                      </a:r>
                    </a:p>
                  </a:txBody>
                  <a:tcPr marL="59285" marR="59285" marT="19762" marB="19762" anchor="ctr">
                    <a:solidFill>
                      <a:srgbClr val="FFFFFF"/>
                    </a:solidFill>
                  </a:tcPr>
                </a:tc>
                <a:tc>
                  <a:txBody>
                    <a:bodyPr/>
                    <a:lstStyle/>
                    <a:p>
                      <a:pPr algn="l"/>
                      <a:r>
                        <a:rPr sz="1200" b="0">
                          <a:solidFill>
                            <a:srgbClr val="222222"/>
                          </a:solidFill>
                          <a:latin typeface="Calibri"/>
                        </a:rPr>
                        <a:t>~2004</a:t>
                      </a:r>
                    </a:p>
                  </a:txBody>
                  <a:tcPr marL="59285" marR="59285" marT="19762" marB="19762" anchor="ctr">
                    <a:solidFill>
                      <a:srgbClr val="FFFFFF"/>
                    </a:solidFill>
                  </a:tcPr>
                </a:tc>
                <a:tc>
                  <a:txBody>
                    <a:bodyPr/>
                    <a:lstStyle/>
                    <a:p>
                      <a:pPr algn="ctr"/>
                      <a:r>
                        <a:rPr sz="1200" b="0">
                          <a:solidFill>
                            <a:srgbClr val="222222"/>
                          </a:solidFill>
                          <a:latin typeface="Calibri"/>
                        </a:rPr>
                        <a:t>✓</a:t>
                      </a:r>
                    </a:p>
                  </a:txBody>
                  <a:tcPr marL="59285" marR="59285" marT="19762" marB="19762" anchor="ctr">
                    <a:solidFill>
                      <a:srgbClr val="FFFFFF"/>
                    </a:solidFill>
                  </a:tcPr>
                </a:tc>
                <a:tc>
                  <a:txBody>
                    <a:bodyPr/>
                    <a:lstStyle/>
                    <a:p>
                      <a:pPr algn="ctr"/>
                      <a:r>
                        <a:rPr sz="1200" b="0">
                          <a:solidFill>
                            <a:srgbClr val="222222"/>
                          </a:solidFill>
                          <a:latin typeface="Calibri"/>
                        </a:rPr>
                        <a:t>✓</a:t>
                      </a:r>
                    </a:p>
                  </a:txBody>
                  <a:tcPr marL="59285" marR="59285" marT="19762" marB="19762" anchor="ctr">
                    <a:solidFill>
                      <a:srgbClr val="FFFFFF"/>
                    </a:solidFill>
                  </a:tcPr>
                </a:tc>
                <a:tc>
                  <a:txBody>
                    <a:bodyPr/>
                    <a:lstStyle/>
                    <a:p>
                      <a:pPr algn="ctr"/>
                      <a:r>
                        <a:rPr sz="1200" b="0">
                          <a:solidFill>
                            <a:srgbClr val="222222"/>
                          </a:solidFill>
                          <a:latin typeface="Calibri"/>
                        </a:rPr>
                        <a:t>✓</a:t>
                      </a:r>
                    </a:p>
                  </a:txBody>
                  <a:tcPr marL="59285" marR="59285" marT="19762" marB="19762" anchor="ctr">
                    <a:solidFill>
                      <a:srgbClr val="FFFFFF"/>
                    </a:solidFill>
                  </a:tcPr>
                </a:tc>
                <a:tc>
                  <a:txBody>
                    <a:bodyPr/>
                    <a:lstStyle/>
                    <a:p>
                      <a:pPr algn="ctr"/>
                      <a:r>
                        <a:rPr sz="1200" b="0">
                          <a:solidFill>
                            <a:srgbClr val="222222"/>
                          </a:solidFill>
                          <a:latin typeface="Calibri"/>
                        </a:rPr>
                        <a:t>✓</a:t>
                      </a:r>
                    </a:p>
                  </a:txBody>
                  <a:tcPr marL="59285" marR="59285" marT="19762" marB="19762" anchor="ctr">
                    <a:solidFill>
                      <a:srgbClr val="FFFFFF"/>
                    </a:solidFill>
                  </a:tcPr>
                </a:tc>
                <a:extLst>
                  <a:ext uri="{0D108BD9-81ED-4DB2-BD59-A6C34878D82A}">
                    <a16:rowId xmlns:a16="http://schemas.microsoft.com/office/drawing/2014/main" val="10001"/>
                  </a:ext>
                </a:extLst>
              </a:tr>
              <a:tr h="414997">
                <a:tc>
                  <a:txBody>
                    <a:bodyPr/>
                    <a:lstStyle/>
                    <a:p>
                      <a:pPr algn="l"/>
                      <a:r>
                        <a:rPr sz="1200" b="1">
                          <a:solidFill>
                            <a:srgbClr val="1E2761"/>
                          </a:solidFill>
                          <a:latin typeface="Calibri"/>
                        </a:rPr>
                        <a:t>ACE</a:t>
                      </a:r>
                    </a:p>
                  </a:txBody>
                  <a:tcPr marL="59285" marR="59285" marT="19762" marB="19762" anchor="ctr">
                    <a:solidFill>
                      <a:srgbClr val="F2F5FB"/>
                    </a:solidFill>
                  </a:tcPr>
                </a:tc>
                <a:tc>
                  <a:txBody>
                    <a:bodyPr/>
                    <a:lstStyle/>
                    <a:p>
                      <a:pPr algn="l"/>
                      <a:r>
                        <a:rPr sz="1200" b="0" dirty="0">
                          <a:solidFill>
                            <a:srgbClr val="222222"/>
                          </a:solidFill>
                          <a:latin typeface="Calibri"/>
                        </a:rPr>
                        <a:t>Aug 1997</a:t>
                      </a:r>
                    </a:p>
                  </a:txBody>
                  <a:tcPr marL="59285" marR="59285" marT="19762" marB="19762" anchor="ctr">
                    <a:solidFill>
                      <a:srgbClr val="F2F5FB"/>
                    </a:solidFill>
                  </a:tcPr>
                </a:tc>
                <a:tc>
                  <a:txBody>
                    <a:bodyPr/>
                    <a:lstStyle/>
                    <a:p>
                      <a:pPr algn="l"/>
                      <a:r>
                        <a:rPr sz="1200" b="0">
                          <a:solidFill>
                            <a:srgbClr val="222222"/>
                          </a:solidFill>
                          <a:latin typeface="Calibri"/>
                        </a:rPr>
                        <a:t>1998</a:t>
                      </a:r>
                    </a:p>
                  </a:txBody>
                  <a:tcPr marL="59285" marR="59285" marT="19762" marB="19762" anchor="ctr">
                    <a:solidFill>
                      <a:srgbClr val="F2F5FB"/>
                    </a:solidFill>
                  </a:tcPr>
                </a:tc>
                <a:tc>
                  <a:txBody>
                    <a:bodyPr/>
                    <a:lstStyle/>
                    <a:p>
                      <a:pPr algn="ctr"/>
                      <a:r>
                        <a:rPr sz="1200" b="0">
                          <a:solidFill>
                            <a:srgbClr val="222222"/>
                          </a:solidFill>
                          <a:latin typeface="Calibri"/>
                        </a:rPr>
                        <a:t>✓</a:t>
                      </a:r>
                    </a:p>
                  </a:txBody>
                  <a:tcPr marL="59285" marR="59285" marT="19762" marB="19762" anchor="ctr">
                    <a:solidFill>
                      <a:srgbClr val="F2F5FB"/>
                    </a:solidFill>
                  </a:tcPr>
                </a:tc>
                <a:tc>
                  <a:txBody>
                    <a:bodyPr/>
                    <a:lstStyle/>
                    <a:p>
                      <a:pPr algn="ctr"/>
                      <a:r>
                        <a:rPr sz="1200" b="0">
                          <a:solidFill>
                            <a:srgbClr val="222222"/>
                          </a:solidFill>
                          <a:latin typeface="Calibri"/>
                        </a:rPr>
                        <a:t>✓</a:t>
                      </a:r>
                    </a:p>
                  </a:txBody>
                  <a:tcPr marL="59285" marR="59285" marT="19762" marB="19762" anchor="ctr">
                    <a:solidFill>
                      <a:srgbClr val="F2F5FB"/>
                    </a:solidFill>
                  </a:tcPr>
                </a:tc>
                <a:tc>
                  <a:txBody>
                    <a:bodyPr/>
                    <a:lstStyle/>
                    <a:p>
                      <a:pPr algn="ctr"/>
                      <a:r>
                        <a:rPr sz="1200" b="0">
                          <a:solidFill>
                            <a:srgbClr val="222222"/>
                          </a:solidFill>
                          <a:latin typeface="Calibri"/>
                        </a:rPr>
                        <a:t>✓</a:t>
                      </a:r>
                    </a:p>
                  </a:txBody>
                  <a:tcPr marL="59285" marR="59285" marT="19762" marB="19762" anchor="ctr">
                    <a:solidFill>
                      <a:srgbClr val="F2F5FB"/>
                    </a:solidFill>
                  </a:tcPr>
                </a:tc>
                <a:tc>
                  <a:txBody>
                    <a:bodyPr/>
                    <a:lstStyle/>
                    <a:p>
                      <a:pPr algn="ctr"/>
                      <a:r>
                        <a:rPr sz="1200" b="0">
                          <a:solidFill>
                            <a:srgbClr val="222222"/>
                          </a:solidFill>
                          <a:latin typeface="Calibri"/>
                        </a:rPr>
                        <a:t>✓</a:t>
                      </a:r>
                    </a:p>
                  </a:txBody>
                  <a:tcPr marL="59285" marR="59285" marT="19762" marB="19762" anchor="ctr">
                    <a:solidFill>
                      <a:srgbClr val="F2F5FB"/>
                    </a:solidFill>
                  </a:tcPr>
                </a:tc>
                <a:extLst>
                  <a:ext uri="{0D108BD9-81ED-4DB2-BD59-A6C34878D82A}">
                    <a16:rowId xmlns:a16="http://schemas.microsoft.com/office/drawing/2014/main" val="10002"/>
                  </a:ext>
                </a:extLst>
              </a:tr>
              <a:tr h="414997">
                <a:tc>
                  <a:txBody>
                    <a:bodyPr/>
                    <a:lstStyle/>
                    <a:p>
                      <a:pPr algn="l"/>
                      <a:r>
                        <a:rPr sz="1200" b="1">
                          <a:solidFill>
                            <a:srgbClr val="1E2761"/>
                          </a:solidFill>
                          <a:latin typeface="Calibri"/>
                        </a:rPr>
                        <a:t>DSCOVR</a:t>
                      </a:r>
                    </a:p>
                  </a:txBody>
                  <a:tcPr marL="59285" marR="59285" marT="19762" marB="19762" anchor="ctr">
                    <a:solidFill>
                      <a:srgbClr val="FFFFFF"/>
                    </a:solidFill>
                  </a:tcPr>
                </a:tc>
                <a:tc>
                  <a:txBody>
                    <a:bodyPr/>
                    <a:lstStyle/>
                    <a:p>
                      <a:pPr algn="l"/>
                      <a:r>
                        <a:rPr sz="1200" b="0" dirty="0">
                          <a:solidFill>
                            <a:srgbClr val="222222"/>
                          </a:solidFill>
                          <a:latin typeface="Calibri"/>
                        </a:rPr>
                        <a:t>Feb 2015</a:t>
                      </a:r>
                    </a:p>
                  </a:txBody>
                  <a:tcPr marL="59285" marR="59285" marT="19762" marB="19762" anchor="ctr">
                    <a:solidFill>
                      <a:srgbClr val="FFFFFF"/>
                    </a:solidFill>
                  </a:tcPr>
                </a:tc>
                <a:tc>
                  <a:txBody>
                    <a:bodyPr/>
                    <a:lstStyle/>
                    <a:p>
                      <a:pPr algn="l"/>
                      <a:r>
                        <a:rPr sz="1200" b="0">
                          <a:solidFill>
                            <a:srgbClr val="222222"/>
                          </a:solidFill>
                          <a:latin typeface="Calibri"/>
                        </a:rPr>
                        <a:t>2015</a:t>
                      </a:r>
                    </a:p>
                  </a:txBody>
                  <a:tcPr marL="59285" marR="59285" marT="19762" marB="19762" anchor="ctr">
                    <a:solidFill>
                      <a:srgbClr val="FFFFFF"/>
                    </a:solidFill>
                  </a:tcPr>
                </a:tc>
                <a:tc>
                  <a:txBody>
                    <a:bodyPr/>
                    <a:lstStyle/>
                    <a:p>
                      <a:pPr algn="ctr"/>
                      <a:r>
                        <a:rPr sz="1200" b="0">
                          <a:solidFill>
                            <a:srgbClr val="222222"/>
                          </a:solidFill>
                          <a:latin typeface="Calibri"/>
                        </a:rPr>
                        <a:t>✓</a:t>
                      </a:r>
                    </a:p>
                  </a:txBody>
                  <a:tcPr marL="59285" marR="59285" marT="19762" marB="19762" anchor="ctr">
                    <a:solidFill>
                      <a:srgbClr val="FFFFFF"/>
                    </a:solidFill>
                  </a:tcPr>
                </a:tc>
                <a:tc>
                  <a:txBody>
                    <a:bodyPr/>
                    <a:lstStyle/>
                    <a:p>
                      <a:pPr algn="ctr"/>
                      <a:r>
                        <a:rPr sz="1200" b="0">
                          <a:solidFill>
                            <a:srgbClr val="222222"/>
                          </a:solidFill>
                          <a:latin typeface="Calibri"/>
                        </a:rPr>
                        <a:t>✓</a:t>
                      </a:r>
                    </a:p>
                  </a:txBody>
                  <a:tcPr marL="59285" marR="59285" marT="19762" marB="19762" anchor="ctr">
                    <a:solidFill>
                      <a:srgbClr val="FFFFFF"/>
                    </a:solidFill>
                  </a:tcPr>
                </a:tc>
                <a:tc>
                  <a:txBody>
                    <a:bodyPr/>
                    <a:lstStyle/>
                    <a:p>
                      <a:pPr algn="ctr"/>
                      <a:r>
                        <a:rPr sz="1200" b="0">
                          <a:solidFill>
                            <a:srgbClr val="222222"/>
                          </a:solidFill>
                          <a:latin typeface="Calibri"/>
                        </a:rPr>
                        <a:t>–</a:t>
                      </a:r>
                    </a:p>
                  </a:txBody>
                  <a:tcPr marL="59285" marR="59285" marT="19762" marB="19762" anchor="ctr">
                    <a:solidFill>
                      <a:srgbClr val="FFFFFF"/>
                    </a:solidFill>
                  </a:tcPr>
                </a:tc>
                <a:tc>
                  <a:txBody>
                    <a:bodyPr/>
                    <a:lstStyle/>
                    <a:p>
                      <a:pPr algn="ctr"/>
                      <a:r>
                        <a:rPr sz="1200" b="0">
                          <a:solidFill>
                            <a:srgbClr val="222222"/>
                          </a:solidFill>
                          <a:latin typeface="Calibri"/>
                        </a:rPr>
                        <a:t>–</a:t>
                      </a:r>
                    </a:p>
                  </a:txBody>
                  <a:tcPr marL="59285" marR="59285" marT="19762" marB="19762" anchor="ctr">
                    <a:solidFill>
                      <a:srgbClr val="FFFFFF"/>
                    </a:solidFill>
                  </a:tcPr>
                </a:tc>
                <a:extLst>
                  <a:ext uri="{0D108BD9-81ED-4DB2-BD59-A6C34878D82A}">
                    <a16:rowId xmlns:a16="http://schemas.microsoft.com/office/drawing/2014/main" val="10003"/>
                  </a:ext>
                </a:extLst>
              </a:tr>
              <a:tr h="414997">
                <a:tc>
                  <a:txBody>
                    <a:bodyPr/>
                    <a:lstStyle/>
                    <a:p>
                      <a:pPr algn="l"/>
                      <a:r>
                        <a:rPr sz="1200" b="1">
                          <a:solidFill>
                            <a:srgbClr val="1E2761"/>
                          </a:solidFill>
                          <a:latin typeface="Calibri"/>
                        </a:rPr>
                        <a:t>Aditya-L1</a:t>
                      </a:r>
                    </a:p>
                  </a:txBody>
                  <a:tcPr marL="59285" marR="59285" marT="19762" marB="19762" anchor="ctr">
                    <a:solidFill>
                      <a:srgbClr val="F2F5FB"/>
                    </a:solidFill>
                  </a:tcPr>
                </a:tc>
                <a:tc>
                  <a:txBody>
                    <a:bodyPr/>
                    <a:lstStyle/>
                    <a:p>
                      <a:pPr algn="l"/>
                      <a:r>
                        <a:rPr sz="1200" b="0">
                          <a:solidFill>
                            <a:srgbClr val="222222"/>
                          </a:solidFill>
                          <a:latin typeface="Calibri"/>
                        </a:rPr>
                        <a:t>Sep 2023</a:t>
                      </a:r>
                    </a:p>
                  </a:txBody>
                  <a:tcPr marL="59285" marR="59285" marT="19762" marB="19762" anchor="ctr">
                    <a:solidFill>
                      <a:srgbClr val="F2F5FB"/>
                    </a:solidFill>
                  </a:tcPr>
                </a:tc>
                <a:tc>
                  <a:txBody>
                    <a:bodyPr/>
                    <a:lstStyle/>
                    <a:p>
                      <a:pPr algn="l"/>
                      <a:r>
                        <a:rPr sz="1200" b="0">
                          <a:solidFill>
                            <a:srgbClr val="222222"/>
                          </a:solidFill>
                          <a:latin typeface="Calibri"/>
                        </a:rPr>
                        <a:t>Jan 2024</a:t>
                      </a:r>
                    </a:p>
                  </a:txBody>
                  <a:tcPr marL="59285" marR="59285" marT="19762" marB="19762" anchor="ctr">
                    <a:solidFill>
                      <a:srgbClr val="F2F5FB"/>
                    </a:solidFill>
                  </a:tcPr>
                </a:tc>
                <a:tc>
                  <a:txBody>
                    <a:bodyPr/>
                    <a:lstStyle/>
                    <a:p>
                      <a:pPr algn="ctr"/>
                      <a:r>
                        <a:rPr sz="1200" b="0">
                          <a:solidFill>
                            <a:srgbClr val="222222"/>
                          </a:solidFill>
                          <a:latin typeface="Calibri"/>
                        </a:rPr>
                        <a:t>✓</a:t>
                      </a:r>
                    </a:p>
                  </a:txBody>
                  <a:tcPr marL="59285" marR="59285" marT="19762" marB="19762" anchor="ctr">
                    <a:solidFill>
                      <a:srgbClr val="F2F5FB"/>
                    </a:solidFill>
                  </a:tcPr>
                </a:tc>
                <a:tc>
                  <a:txBody>
                    <a:bodyPr/>
                    <a:lstStyle/>
                    <a:p>
                      <a:pPr algn="ctr"/>
                      <a:r>
                        <a:rPr sz="1200" b="0">
                          <a:solidFill>
                            <a:srgbClr val="222222"/>
                          </a:solidFill>
                          <a:latin typeface="Calibri"/>
                        </a:rPr>
                        <a:t>✓</a:t>
                      </a:r>
                    </a:p>
                  </a:txBody>
                  <a:tcPr marL="59285" marR="59285" marT="19762" marB="19762" anchor="ctr">
                    <a:solidFill>
                      <a:srgbClr val="F2F5FB"/>
                    </a:solidFill>
                  </a:tcPr>
                </a:tc>
                <a:tc>
                  <a:txBody>
                    <a:bodyPr/>
                    <a:lstStyle/>
                    <a:p>
                      <a:pPr algn="ctr"/>
                      <a:r>
                        <a:rPr sz="1200" b="0">
                          <a:solidFill>
                            <a:srgbClr val="222222"/>
                          </a:solidFill>
                          <a:latin typeface="Calibri"/>
                        </a:rPr>
                        <a:t>✓</a:t>
                      </a:r>
                    </a:p>
                  </a:txBody>
                  <a:tcPr marL="59285" marR="59285" marT="19762" marB="19762" anchor="ctr">
                    <a:solidFill>
                      <a:srgbClr val="F2F5FB"/>
                    </a:solidFill>
                  </a:tcPr>
                </a:tc>
                <a:tc>
                  <a:txBody>
                    <a:bodyPr/>
                    <a:lstStyle/>
                    <a:p>
                      <a:pPr algn="ctr"/>
                      <a:r>
                        <a:rPr sz="1200" b="0">
                          <a:solidFill>
                            <a:srgbClr val="222222"/>
                          </a:solidFill>
                          <a:latin typeface="Calibri"/>
                        </a:rPr>
                        <a:t>~</a:t>
                      </a:r>
                    </a:p>
                  </a:txBody>
                  <a:tcPr marL="59285" marR="59285" marT="19762" marB="19762" anchor="ctr">
                    <a:solidFill>
                      <a:srgbClr val="F2F5FB"/>
                    </a:solidFill>
                  </a:tcPr>
                </a:tc>
                <a:extLst>
                  <a:ext uri="{0D108BD9-81ED-4DB2-BD59-A6C34878D82A}">
                    <a16:rowId xmlns:a16="http://schemas.microsoft.com/office/drawing/2014/main" val="10004"/>
                  </a:ext>
                </a:extLst>
              </a:tr>
              <a:tr h="414997">
                <a:tc>
                  <a:txBody>
                    <a:bodyPr/>
                    <a:lstStyle/>
                    <a:p>
                      <a:pPr algn="l"/>
                      <a:r>
                        <a:rPr sz="1200" b="1">
                          <a:solidFill>
                            <a:srgbClr val="1E2761"/>
                          </a:solidFill>
                          <a:latin typeface="Calibri"/>
                        </a:rPr>
                        <a:t>IMAP</a:t>
                      </a:r>
                    </a:p>
                  </a:txBody>
                  <a:tcPr marL="59285" marR="59285" marT="19762" marB="19762" anchor="ctr">
                    <a:solidFill>
                      <a:srgbClr val="FFFFFF"/>
                    </a:solidFill>
                  </a:tcPr>
                </a:tc>
                <a:tc>
                  <a:txBody>
                    <a:bodyPr/>
                    <a:lstStyle/>
                    <a:p>
                      <a:pPr algn="l"/>
                      <a:r>
                        <a:rPr sz="1200" b="0">
                          <a:solidFill>
                            <a:srgbClr val="222222"/>
                          </a:solidFill>
                          <a:latin typeface="Calibri"/>
                        </a:rPr>
                        <a:t>Sep 2025</a:t>
                      </a:r>
                    </a:p>
                  </a:txBody>
                  <a:tcPr marL="59285" marR="59285" marT="19762" marB="19762" anchor="ctr">
                    <a:solidFill>
                      <a:srgbClr val="FFFFFF"/>
                    </a:solidFill>
                  </a:tcPr>
                </a:tc>
                <a:tc>
                  <a:txBody>
                    <a:bodyPr/>
                    <a:lstStyle/>
                    <a:p>
                      <a:pPr algn="l"/>
                      <a:r>
                        <a:rPr sz="1200" b="0">
                          <a:solidFill>
                            <a:srgbClr val="222222"/>
                          </a:solidFill>
                          <a:latin typeface="Calibri"/>
                        </a:rPr>
                        <a:t>Jan 2026</a:t>
                      </a:r>
                    </a:p>
                  </a:txBody>
                  <a:tcPr marL="59285" marR="59285" marT="19762" marB="19762" anchor="ctr">
                    <a:solidFill>
                      <a:srgbClr val="FFFFFF"/>
                    </a:solidFill>
                  </a:tcPr>
                </a:tc>
                <a:tc>
                  <a:txBody>
                    <a:bodyPr/>
                    <a:lstStyle/>
                    <a:p>
                      <a:pPr algn="ctr"/>
                      <a:r>
                        <a:rPr sz="1200" b="0">
                          <a:solidFill>
                            <a:srgbClr val="222222"/>
                          </a:solidFill>
                          <a:latin typeface="Calibri"/>
                        </a:rPr>
                        <a:t>✓</a:t>
                      </a:r>
                    </a:p>
                  </a:txBody>
                  <a:tcPr marL="59285" marR="59285" marT="19762" marB="19762" anchor="ctr">
                    <a:solidFill>
                      <a:srgbClr val="FFFFFF"/>
                    </a:solidFill>
                  </a:tcPr>
                </a:tc>
                <a:tc>
                  <a:txBody>
                    <a:bodyPr/>
                    <a:lstStyle/>
                    <a:p>
                      <a:pPr algn="ctr"/>
                      <a:r>
                        <a:rPr sz="1200" b="0">
                          <a:solidFill>
                            <a:srgbClr val="222222"/>
                          </a:solidFill>
                          <a:latin typeface="Calibri"/>
                        </a:rPr>
                        <a:t>✓</a:t>
                      </a:r>
                    </a:p>
                  </a:txBody>
                  <a:tcPr marL="59285" marR="59285" marT="19762" marB="19762" anchor="ctr">
                    <a:solidFill>
                      <a:srgbClr val="FFFFFF"/>
                    </a:solidFill>
                  </a:tcPr>
                </a:tc>
                <a:tc>
                  <a:txBody>
                    <a:bodyPr/>
                    <a:lstStyle/>
                    <a:p>
                      <a:pPr algn="ctr"/>
                      <a:r>
                        <a:rPr sz="1200" b="0">
                          <a:solidFill>
                            <a:srgbClr val="222222"/>
                          </a:solidFill>
                          <a:latin typeface="Calibri"/>
                        </a:rPr>
                        <a:t>✓</a:t>
                      </a:r>
                    </a:p>
                  </a:txBody>
                  <a:tcPr marL="59285" marR="59285" marT="19762" marB="19762" anchor="ctr">
                    <a:solidFill>
                      <a:srgbClr val="FFFFFF"/>
                    </a:solidFill>
                  </a:tcPr>
                </a:tc>
                <a:tc>
                  <a:txBody>
                    <a:bodyPr/>
                    <a:lstStyle/>
                    <a:p>
                      <a:pPr algn="ctr"/>
                      <a:r>
                        <a:rPr sz="1200" b="0" dirty="0">
                          <a:solidFill>
                            <a:srgbClr val="222222"/>
                          </a:solidFill>
                          <a:latin typeface="Calibri"/>
                        </a:rPr>
                        <a:t>✓</a:t>
                      </a:r>
                    </a:p>
                  </a:txBody>
                  <a:tcPr marL="59285" marR="59285" marT="19762" marB="19762" anchor="ctr">
                    <a:solidFill>
                      <a:srgbClr val="FFFFFF"/>
                    </a:solidFill>
                  </a:tcPr>
                </a:tc>
                <a:extLst>
                  <a:ext uri="{0D108BD9-81ED-4DB2-BD59-A6C34878D82A}">
                    <a16:rowId xmlns:a16="http://schemas.microsoft.com/office/drawing/2014/main" val="10005"/>
                  </a:ext>
                </a:extLst>
              </a:tr>
              <a:tr h="414997">
                <a:tc>
                  <a:txBody>
                    <a:bodyPr/>
                    <a:lstStyle/>
                    <a:p>
                      <a:pPr algn="l"/>
                      <a:r>
                        <a:rPr sz="1200" b="1">
                          <a:solidFill>
                            <a:srgbClr val="1E2761"/>
                          </a:solidFill>
                          <a:latin typeface="Calibri"/>
                        </a:rPr>
                        <a:t>SOLAR-1</a:t>
                      </a:r>
                    </a:p>
                  </a:txBody>
                  <a:tcPr marL="59285" marR="59285" marT="19762" marB="19762" anchor="ctr">
                    <a:solidFill>
                      <a:srgbClr val="F2F5FB"/>
                    </a:solidFill>
                  </a:tcPr>
                </a:tc>
                <a:tc>
                  <a:txBody>
                    <a:bodyPr/>
                    <a:lstStyle/>
                    <a:p>
                      <a:pPr algn="l"/>
                      <a:r>
                        <a:rPr sz="1200" b="0">
                          <a:solidFill>
                            <a:srgbClr val="222222"/>
                          </a:solidFill>
                          <a:latin typeface="Calibri"/>
                        </a:rPr>
                        <a:t>Sep 2025</a:t>
                      </a:r>
                    </a:p>
                  </a:txBody>
                  <a:tcPr marL="59285" marR="59285" marT="19762" marB="19762" anchor="ctr">
                    <a:solidFill>
                      <a:srgbClr val="F2F5FB"/>
                    </a:solidFill>
                  </a:tcPr>
                </a:tc>
                <a:tc>
                  <a:txBody>
                    <a:bodyPr/>
                    <a:lstStyle/>
                    <a:p>
                      <a:pPr algn="l"/>
                      <a:r>
                        <a:rPr sz="1200" b="0">
                          <a:solidFill>
                            <a:srgbClr val="222222"/>
                          </a:solidFill>
                          <a:latin typeface="Calibri"/>
                        </a:rPr>
                        <a:t>Jan 2026</a:t>
                      </a:r>
                    </a:p>
                  </a:txBody>
                  <a:tcPr marL="59285" marR="59285" marT="19762" marB="19762" anchor="ctr">
                    <a:solidFill>
                      <a:srgbClr val="F2F5FB"/>
                    </a:solidFill>
                  </a:tcPr>
                </a:tc>
                <a:tc>
                  <a:txBody>
                    <a:bodyPr/>
                    <a:lstStyle/>
                    <a:p>
                      <a:pPr algn="ctr"/>
                      <a:r>
                        <a:rPr sz="1200" b="0">
                          <a:solidFill>
                            <a:srgbClr val="222222"/>
                          </a:solidFill>
                          <a:latin typeface="Calibri"/>
                        </a:rPr>
                        <a:t>✓</a:t>
                      </a:r>
                    </a:p>
                  </a:txBody>
                  <a:tcPr marL="59285" marR="59285" marT="19762" marB="19762" anchor="ctr">
                    <a:solidFill>
                      <a:srgbClr val="F2F5FB"/>
                    </a:solidFill>
                  </a:tcPr>
                </a:tc>
                <a:tc>
                  <a:txBody>
                    <a:bodyPr/>
                    <a:lstStyle/>
                    <a:p>
                      <a:pPr algn="ctr"/>
                      <a:r>
                        <a:rPr sz="1200" b="0">
                          <a:solidFill>
                            <a:srgbClr val="222222"/>
                          </a:solidFill>
                          <a:latin typeface="Calibri"/>
                        </a:rPr>
                        <a:t>✓</a:t>
                      </a:r>
                    </a:p>
                  </a:txBody>
                  <a:tcPr marL="59285" marR="59285" marT="19762" marB="19762" anchor="ctr">
                    <a:solidFill>
                      <a:srgbClr val="F2F5FB"/>
                    </a:solidFill>
                  </a:tcPr>
                </a:tc>
                <a:tc>
                  <a:txBody>
                    <a:bodyPr/>
                    <a:lstStyle/>
                    <a:p>
                      <a:pPr algn="ctr"/>
                      <a:r>
                        <a:rPr sz="1200" b="0">
                          <a:solidFill>
                            <a:srgbClr val="222222"/>
                          </a:solidFill>
                          <a:latin typeface="Calibri"/>
                        </a:rPr>
                        <a:t>✓</a:t>
                      </a:r>
                    </a:p>
                  </a:txBody>
                  <a:tcPr marL="59285" marR="59285" marT="19762" marB="19762" anchor="ctr">
                    <a:solidFill>
                      <a:srgbClr val="F2F5FB"/>
                    </a:solidFill>
                  </a:tcPr>
                </a:tc>
                <a:tc>
                  <a:txBody>
                    <a:bodyPr/>
                    <a:lstStyle/>
                    <a:p>
                      <a:pPr algn="ctr"/>
                      <a:r>
                        <a:rPr sz="1200" b="0" dirty="0">
                          <a:solidFill>
                            <a:srgbClr val="222222"/>
                          </a:solidFill>
                          <a:latin typeface="Calibri"/>
                        </a:rPr>
                        <a:t>–</a:t>
                      </a:r>
                    </a:p>
                  </a:txBody>
                  <a:tcPr marL="59285" marR="59285" marT="19762" marB="19762" anchor="ctr">
                    <a:solidFill>
                      <a:srgbClr val="F2F5FB"/>
                    </a:solidFill>
                  </a:tcPr>
                </a:tc>
                <a:extLst>
                  <a:ext uri="{0D108BD9-81ED-4DB2-BD59-A6C34878D82A}">
                    <a16:rowId xmlns:a16="http://schemas.microsoft.com/office/drawing/2014/main" val="10006"/>
                  </a:ext>
                </a:extLst>
              </a:tr>
            </a:tbl>
          </a:graphicData>
        </a:graphic>
      </p:graphicFrame>
      <p:sp>
        <p:nvSpPr>
          <p:cNvPr id="10" name="TextBox 9">
            <a:extLst>
              <a:ext uri="{FF2B5EF4-FFF2-40B4-BE49-F238E27FC236}">
                <a16:creationId xmlns:a16="http://schemas.microsoft.com/office/drawing/2014/main" id="{B6D02ECA-8F87-5E28-E7EC-21BAAB1DF47C}"/>
              </a:ext>
            </a:extLst>
          </p:cNvPr>
          <p:cNvSpPr txBox="1"/>
          <p:nvPr/>
        </p:nvSpPr>
        <p:spPr>
          <a:xfrm>
            <a:off x="5751238" y="714200"/>
            <a:ext cx="6164034" cy="369332"/>
          </a:xfrm>
          <a:prstGeom prst="rect">
            <a:avLst/>
          </a:prstGeom>
          <a:noFill/>
        </p:spPr>
        <p:txBody>
          <a:bodyPr wrap="square">
            <a:spAutoFit/>
          </a:bodyPr>
          <a:lstStyle/>
          <a:p>
            <a:pPr algn="ctr"/>
            <a:r>
              <a:rPr lang="en-US" sz="1800" b="1" dirty="0">
                <a:solidFill>
                  <a:srgbClr val="000000"/>
                </a:solidFill>
                <a:latin typeface="Calibri"/>
              </a:rPr>
              <a:t>Six-spacecraft L1 era began practically a few months ago!</a:t>
            </a:r>
            <a:endParaRPr lang="en-US" b="1" dirty="0">
              <a:solidFill>
                <a:srgbClr val="000000"/>
              </a:solidFill>
            </a:endParaRPr>
          </a:p>
        </p:txBody>
      </p:sp>
      <p:sp>
        <p:nvSpPr>
          <p:cNvPr id="11" name="TextBox 10">
            <a:extLst>
              <a:ext uri="{FF2B5EF4-FFF2-40B4-BE49-F238E27FC236}">
                <a16:creationId xmlns:a16="http://schemas.microsoft.com/office/drawing/2014/main" id="{151E5742-BEFE-BF8A-1DED-6BF3ACD03112}"/>
              </a:ext>
            </a:extLst>
          </p:cNvPr>
          <p:cNvSpPr txBox="1"/>
          <p:nvPr/>
        </p:nvSpPr>
        <p:spPr>
          <a:xfrm>
            <a:off x="5621154" y="4396302"/>
            <a:ext cx="6440762" cy="1754326"/>
          </a:xfrm>
          <a:prstGeom prst="rect">
            <a:avLst/>
          </a:prstGeom>
          <a:noFill/>
        </p:spPr>
        <p:txBody>
          <a:bodyPr wrap="square" rtlCol="0">
            <a:spAutoFit/>
          </a:bodyPr>
          <a:lstStyle/>
          <a:p>
            <a:r>
              <a:rPr lang="en-US" b="1" dirty="0">
                <a:solidFill>
                  <a:srgbClr val="000000"/>
                </a:solidFill>
              </a:rPr>
              <a:t>IMAP</a:t>
            </a:r>
            <a:r>
              <a:rPr lang="en-US" dirty="0">
                <a:solidFill>
                  <a:srgbClr val="000000"/>
                </a:solidFill>
              </a:rPr>
              <a:t>: No Later than August 1</a:t>
            </a:r>
            <a:r>
              <a:rPr lang="en-US" baseline="30000" dirty="0">
                <a:solidFill>
                  <a:srgbClr val="000000"/>
                </a:solidFill>
              </a:rPr>
              <a:t>st</a:t>
            </a:r>
            <a:r>
              <a:rPr lang="en-US" dirty="0">
                <a:solidFill>
                  <a:srgbClr val="000000"/>
                </a:solidFill>
              </a:rPr>
              <a:t> , less than a month!</a:t>
            </a:r>
          </a:p>
          <a:p>
            <a:endParaRPr lang="en-US" dirty="0">
              <a:solidFill>
                <a:srgbClr val="000000"/>
              </a:solidFill>
            </a:endParaRPr>
          </a:p>
          <a:p>
            <a:r>
              <a:rPr lang="en-US" b="1" dirty="0">
                <a:solidFill>
                  <a:srgbClr val="000000"/>
                </a:solidFill>
              </a:rPr>
              <a:t>SOLAR-1</a:t>
            </a:r>
            <a:r>
              <a:rPr lang="en-US" dirty="0">
                <a:solidFill>
                  <a:srgbClr val="000000"/>
                </a:solidFill>
              </a:rPr>
              <a:t>: All data should be accessible already. Data of previous dates from releases (i.e., 1</a:t>
            </a:r>
            <a:r>
              <a:rPr lang="en-US" baseline="30000" dirty="0">
                <a:solidFill>
                  <a:srgbClr val="000000"/>
                </a:solidFill>
              </a:rPr>
              <a:t>st</a:t>
            </a:r>
            <a:r>
              <a:rPr lang="en-US" dirty="0">
                <a:solidFill>
                  <a:srgbClr val="000000"/>
                </a:solidFill>
              </a:rPr>
              <a:t> of April for MAG, 27</a:t>
            </a:r>
            <a:r>
              <a:rPr lang="en-US" baseline="30000" dirty="0">
                <a:solidFill>
                  <a:srgbClr val="000000"/>
                </a:solidFill>
              </a:rPr>
              <a:t>th</a:t>
            </a:r>
            <a:r>
              <a:rPr lang="en-US" dirty="0">
                <a:solidFill>
                  <a:srgbClr val="000000"/>
                </a:solidFill>
              </a:rPr>
              <a:t> of May for STIS (suprathermal/energetics), and 2</a:t>
            </a:r>
            <a:r>
              <a:rPr lang="en-US" baseline="30000" dirty="0">
                <a:solidFill>
                  <a:srgbClr val="000000"/>
                </a:solidFill>
              </a:rPr>
              <a:t>nd</a:t>
            </a:r>
            <a:r>
              <a:rPr lang="en-US" dirty="0">
                <a:solidFill>
                  <a:srgbClr val="000000"/>
                </a:solidFill>
              </a:rPr>
              <a:t> of June for </a:t>
            </a:r>
            <a:r>
              <a:rPr lang="en-US" dirty="0" err="1">
                <a:solidFill>
                  <a:srgbClr val="000000"/>
                </a:solidFill>
              </a:rPr>
              <a:t>SWiPS</a:t>
            </a:r>
            <a:r>
              <a:rPr lang="en-US" dirty="0">
                <a:solidFill>
                  <a:srgbClr val="000000"/>
                </a:solidFill>
              </a:rPr>
              <a:t> (plasma), may take a while</a:t>
            </a:r>
          </a:p>
        </p:txBody>
      </p:sp>
      <p:sp>
        <p:nvSpPr>
          <p:cNvPr id="2" name="TextBox 1">
            <a:extLst>
              <a:ext uri="{FF2B5EF4-FFF2-40B4-BE49-F238E27FC236}">
                <a16:creationId xmlns:a16="http://schemas.microsoft.com/office/drawing/2014/main" id="{7EE78C26-7573-FA9A-2B64-BEE3B8F8C8DB}"/>
              </a:ext>
            </a:extLst>
          </p:cNvPr>
          <p:cNvSpPr txBox="1"/>
          <p:nvPr/>
        </p:nvSpPr>
        <p:spPr>
          <a:xfrm>
            <a:off x="4512847" y="6346964"/>
            <a:ext cx="7679153" cy="276999"/>
          </a:xfrm>
          <a:prstGeom prst="rect">
            <a:avLst/>
          </a:prstGeom>
          <a:noFill/>
        </p:spPr>
        <p:txBody>
          <a:bodyPr wrap="none" rtlCol="0">
            <a:spAutoFit/>
          </a:bodyPr>
          <a:lstStyle/>
          <a:p>
            <a:r>
              <a:rPr lang="en-US" sz="1200" dirty="0">
                <a:solidFill>
                  <a:srgbClr val="000000"/>
                </a:solidFill>
              </a:rPr>
              <a:t>* Important reminder: Intercalibration for plasma is difficult (impossible?), but magnetometers should be doable</a:t>
            </a:r>
          </a:p>
        </p:txBody>
      </p:sp>
    </p:spTree>
    <p:extLst>
      <p:ext uri="{BB962C8B-B14F-4D97-AF65-F5344CB8AC3E}">
        <p14:creationId xmlns:p14="http://schemas.microsoft.com/office/powerpoint/2010/main" val="2310426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E47AB-941D-958B-11E5-84D30A5E7BBF}"/>
              </a:ext>
            </a:extLst>
          </p:cNvPr>
          <p:cNvSpPr>
            <a:spLocks noGrp="1"/>
          </p:cNvSpPr>
          <p:nvPr>
            <p:ph type="title"/>
          </p:nvPr>
        </p:nvSpPr>
        <p:spPr/>
        <p:txBody>
          <a:bodyPr/>
          <a:lstStyle/>
          <a:p>
            <a:r>
              <a:rPr lang="en-US" dirty="0"/>
              <a:t>Multipoint Data Analysis</a:t>
            </a:r>
          </a:p>
        </p:txBody>
      </p:sp>
      <p:sp>
        <p:nvSpPr>
          <p:cNvPr id="3" name="Content Placeholder 2">
            <a:extLst>
              <a:ext uri="{FF2B5EF4-FFF2-40B4-BE49-F238E27FC236}">
                <a16:creationId xmlns:a16="http://schemas.microsoft.com/office/drawing/2014/main" id="{382A78E3-B440-5517-5023-5C3CC1E4BEEA}"/>
              </a:ext>
            </a:extLst>
          </p:cNvPr>
          <p:cNvSpPr>
            <a:spLocks noGrp="1"/>
          </p:cNvSpPr>
          <p:nvPr>
            <p:ph sz="quarter" idx="13"/>
          </p:nvPr>
        </p:nvSpPr>
        <p:spPr/>
        <p:txBody>
          <a:bodyPr/>
          <a:lstStyle/>
          <a:p>
            <a:r>
              <a:rPr lang="en-US" dirty="0"/>
              <a:t>In 3D space, 4-points are needed to calculate vector gradients, divergence and curl, planar boundary orientations and speed, etc.</a:t>
            </a:r>
          </a:p>
          <a:p>
            <a:pPr lvl="1"/>
            <a:r>
              <a:rPr lang="en-US" dirty="0"/>
              <a:t>Ideal orientation of the 4-points is an orthocentric tetrahedron</a:t>
            </a:r>
          </a:p>
          <a:p>
            <a:r>
              <a:rPr lang="en-US" dirty="0"/>
              <a:t>With 6 observatories around L1, there are 15 different tetrahedral sets</a:t>
            </a:r>
          </a:p>
          <a:p>
            <a:pPr lvl="1"/>
            <a:r>
              <a:rPr lang="en-US" dirty="0"/>
              <a:t>However, the </a:t>
            </a:r>
            <a:r>
              <a:rPr lang="en-US" i="1" dirty="0"/>
              <a:t>quality factor (Q), the planarity (P), and the elongation (E) </a:t>
            </a:r>
            <a:r>
              <a:rPr lang="en-US" dirty="0"/>
              <a:t>of the tetrahedra must be considered</a:t>
            </a:r>
          </a:p>
        </p:txBody>
      </p:sp>
      <p:pic>
        <p:nvPicPr>
          <p:cNvPr id="1026" name="Picture 2">
            <a:extLst>
              <a:ext uri="{FF2B5EF4-FFF2-40B4-BE49-F238E27FC236}">
                <a16:creationId xmlns:a16="http://schemas.microsoft.com/office/drawing/2014/main" id="{869367E7-AB96-0A69-0CF3-C472918340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6507" y="4017729"/>
            <a:ext cx="2267164" cy="206765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F16E51B0-27CA-83E1-76A0-F32599A3951C}"/>
              </a:ext>
            </a:extLst>
          </p:cNvPr>
          <p:cNvGraphicFramePr>
            <a:graphicFrameLocks noGrp="1"/>
          </p:cNvGraphicFramePr>
          <p:nvPr>
            <p:extLst>
              <p:ext uri="{D42A27DB-BD31-4B8C-83A1-F6EECF244321}">
                <p14:modId xmlns:p14="http://schemas.microsoft.com/office/powerpoint/2010/main" val="1903202535"/>
              </p:ext>
            </p:extLst>
          </p:nvPr>
        </p:nvGraphicFramePr>
        <p:xfrm>
          <a:off x="529512" y="3491233"/>
          <a:ext cx="2163508" cy="2907506"/>
        </p:xfrm>
        <a:graphic>
          <a:graphicData uri="http://schemas.openxmlformats.org/drawingml/2006/table">
            <a:tbl>
              <a:tblPr>
                <a:tableStyleId>{5C22544A-7EE6-4342-B048-85BDC9FD1C3A}</a:tableStyleId>
              </a:tblPr>
              <a:tblGrid>
                <a:gridCol w="197628">
                  <a:extLst>
                    <a:ext uri="{9D8B030D-6E8A-4147-A177-3AD203B41FA5}">
                      <a16:colId xmlns:a16="http://schemas.microsoft.com/office/drawing/2014/main" val="42547853"/>
                    </a:ext>
                  </a:extLst>
                </a:gridCol>
                <a:gridCol w="491470">
                  <a:extLst>
                    <a:ext uri="{9D8B030D-6E8A-4147-A177-3AD203B41FA5}">
                      <a16:colId xmlns:a16="http://schemas.microsoft.com/office/drawing/2014/main" val="3744230531"/>
                    </a:ext>
                  </a:extLst>
                </a:gridCol>
                <a:gridCol w="491470">
                  <a:extLst>
                    <a:ext uri="{9D8B030D-6E8A-4147-A177-3AD203B41FA5}">
                      <a16:colId xmlns:a16="http://schemas.microsoft.com/office/drawing/2014/main" val="1659262206"/>
                    </a:ext>
                  </a:extLst>
                </a:gridCol>
                <a:gridCol w="491470">
                  <a:extLst>
                    <a:ext uri="{9D8B030D-6E8A-4147-A177-3AD203B41FA5}">
                      <a16:colId xmlns:a16="http://schemas.microsoft.com/office/drawing/2014/main" val="3900683706"/>
                    </a:ext>
                  </a:extLst>
                </a:gridCol>
                <a:gridCol w="491470">
                  <a:extLst>
                    <a:ext uri="{9D8B030D-6E8A-4147-A177-3AD203B41FA5}">
                      <a16:colId xmlns:a16="http://schemas.microsoft.com/office/drawing/2014/main" val="4245570702"/>
                    </a:ext>
                  </a:extLst>
                </a:gridCol>
              </a:tblGrid>
              <a:tr h="382693">
                <a:tc>
                  <a:txBody>
                    <a:bodyPr/>
                    <a:lstStyle/>
                    <a:p>
                      <a:pPr algn="l" fontAlgn="b">
                        <a:buNone/>
                      </a:pPr>
                      <a:r>
                        <a:rPr lang="en-US" sz="1000" b="1" u="none" strike="noStrike" dirty="0">
                          <a:effectLst/>
                        </a:rPr>
                        <a:t> </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0070C0"/>
                    </a:solidFill>
                  </a:tcPr>
                </a:tc>
                <a:tc gridSpan="4">
                  <a:txBody>
                    <a:bodyPr/>
                    <a:lstStyle/>
                    <a:p>
                      <a:pPr algn="ctr" fontAlgn="b">
                        <a:buNone/>
                      </a:pPr>
                      <a:r>
                        <a:rPr lang="en-US" sz="1000" b="1" u="none" strike="noStrike" dirty="0">
                          <a:solidFill>
                            <a:schemeClr val="bg1"/>
                          </a:solidFill>
                          <a:effectLst/>
                        </a:rPr>
                        <a:t>Permutations with 4 of 6 Spacecraft</a:t>
                      </a:r>
                      <a:endParaRPr lang="en-US" sz="1000" b="1" i="0" u="none" strike="noStrike" dirty="0">
                        <a:solidFill>
                          <a:schemeClr val="bg1"/>
                        </a:solidFill>
                        <a:effectLst/>
                        <a:latin typeface="Calibri" panose="020F0502020204030204" pitchFamily="34" charset="0"/>
                      </a:endParaRPr>
                    </a:p>
                  </a:txBody>
                  <a:tcPr marL="83847" marR="83847" marT="41924" marB="41924" anchor="b">
                    <a:solidFill>
                      <a:srgbClr val="0070C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27603878"/>
                  </a:ext>
                </a:extLst>
              </a:tr>
              <a:tr h="167227">
                <a:tc>
                  <a:txBody>
                    <a:bodyPr/>
                    <a:lstStyle/>
                    <a:p>
                      <a:pPr algn="r" fontAlgn="b">
                        <a:buNone/>
                      </a:pPr>
                      <a:r>
                        <a:rPr lang="en-US" sz="1000" b="1" u="none" strike="noStrike" dirty="0">
                          <a:effectLst/>
                        </a:rPr>
                        <a:t>1</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0" i="0" u="none" strike="noStrike">
                          <a:solidFill>
                            <a:srgbClr val="000000"/>
                          </a:solidFill>
                          <a:effectLst/>
                          <a:latin typeface="Calibri" panose="020F0502020204030204" pitchFamily="34" charset="0"/>
                        </a:rPr>
                        <a:t>1</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2</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3</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4</a:t>
                      </a:r>
                    </a:p>
                  </a:txBody>
                  <a:tcPr marL="7839" marR="7839" marT="7839" marB="0" anchor="ctr"/>
                </a:tc>
                <a:extLst>
                  <a:ext uri="{0D108BD9-81ED-4DB2-BD59-A6C34878D82A}">
                    <a16:rowId xmlns:a16="http://schemas.microsoft.com/office/drawing/2014/main" val="1803350220"/>
                  </a:ext>
                </a:extLst>
              </a:tr>
              <a:tr h="167227">
                <a:tc>
                  <a:txBody>
                    <a:bodyPr/>
                    <a:lstStyle/>
                    <a:p>
                      <a:pPr algn="r" fontAlgn="b">
                        <a:buNone/>
                      </a:pPr>
                      <a:r>
                        <a:rPr lang="en-US" sz="1000" b="1" u="none" strike="noStrike" dirty="0">
                          <a:effectLst/>
                        </a:rPr>
                        <a:t>2</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0" i="0" u="none" strike="noStrike">
                          <a:solidFill>
                            <a:srgbClr val="000000"/>
                          </a:solidFill>
                          <a:effectLst/>
                          <a:latin typeface="Calibri" panose="020F0502020204030204" pitchFamily="34" charset="0"/>
                        </a:rPr>
                        <a:t>1</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2</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3</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5</a:t>
                      </a:r>
                    </a:p>
                  </a:txBody>
                  <a:tcPr marL="7839" marR="7839" marT="7839" marB="0" anchor="ctr"/>
                </a:tc>
                <a:extLst>
                  <a:ext uri="{0D108BD9-81ED-4DB2-BD59-A6C34878D82A}">
                    <a16:rowId xmlns:a16="http://schemas.microsoft.com/office/drawing/2014/main" val="1051092082"/>
                  </a:ext>
                </a:extLst>
              </a:tr>
              <a:tr h="167227">
                <a:tc>
                  <a:txBody>
                    <a:bodyPr/>
                    <a:lstStyle/>
                    <a:p>
                      <a:pPr algn="r" fontAlgn="b">
                        <a:buNone/>
                      </a:pPr>
                      <a:r>
                        <a:rPr lang="en-US" sz="1000" b="1" u="none" strike="noStrike" dirty="0">
                          <a:effectLst/>
                        </a:rPr>
                        <a:t>3</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1" i="0" u="none" strike="noStrike">
                          <a:solidFill>
                            <a:schemeClr val="accent5"/>
                          </a:solidFill>
                          <a:effectLst/>
                          <a:latin typeface="Calibri" panose="020F0502020204030204" pitchFamily="34" charset="0"/>
                        </a:rPr>
                        <a:t>1</a:t>
                      </a:r>
                    </a:p>
                  </a:txBody>
                  <a:tcPr marL="7839" marR="7839" marT="7839" marB="0" anchor="ctr"/>
                </a:tc>
                <a:tc>
                  <a:txBody>
                    <a:bodyPr/>
                    <a:lstStyle/>
                    <a:p>
                      <a:pPr algn="ctr" fontAlgn="ctr">
                        <a:buNone/>
                      </a:pPr>
                      <a:r>
                        <a:rPr lang="en-US" sz="1000" b="1" i="0" u="none" strike="noStrike">
                          <a:solidFill>
                            <a:schemeClr val="accent5"/>
                          </a:solidFill>
                          <a:effectLst/>
                          <a:latin typeface="Calibri" panose="020F0502020204030204" pitchFamily="34" charset="0"/>
                        </a:rPr>
                        <a:t>2</a:t>
                      </a:r>
                    </a:p>
                  </a:txBody>
                  <a:tcPr marL="7839" marR="7839" marT="7839" marB="0" anchor="ctr"/>
                </a:tc>
                <a:tc>
                  <a:txBody>
                    <a:bodyPr/>
                    <a:lstStyle/>
                    <a:p>
                      <a:pPr algn="ctr" fontAlgn="ctr">
                        <a:buNone/>
                      </a:pPr>
                      <a:r>
                        <a:rPr lang="en-US" sz="1000" b="1" i="0" u="none" strike="noStrike">
                          <a:solidFill>
                            <a:schemeClr val="accent5"/>
                          </a:solidFill>
                          <a:effectLst/>
                          <a:latin typeface="Calibri" panose="020F0502020204030204" pitchFamily="34" charset="0"/>
                        </a:rPr>
                        <a:t>3</a:t>
                      </a:r>
                    </a:p>
                  </a:txBody>
                  <a:tcPr marL="7839" marR="7839" marT="7839" marB="0" anchor="ctr"/>
                </a:tc>
                <a:tc>
                  <a:txBody>
                    <a:bodyPr/>
                    <a:lstStyle/>
                    <a:p>
                      <a:pPr algn="ctr" fontAlgn="ctr">
                        <a:buNone/>
                      </a:pPr>
                      <a:r>
                        <a:rPr lang="en-US" sz="1000" b="1" i="0" u="none" strike="noStrike" dirty="0">
                          <a:solidFill>
                            <a:schemeClr val="accent5"/>
                          </a:solidFill>
                          <a:effectLst/>
                          <a:latin typeface="Calibri" panose="020F0502020204030204" pitchFamily="34" charset="0"/>
                        </a:rPr>
                        <a:t>6</a:t>
                      </a:r>
                    </a:p>
                  </a:txBody>
                  <a:tcPr marL="7839" marR="7839" marT="7839" marB="0" anchor="ctr"/>
                </a:tc>
                <a:extLst>
                  <a:ext uri="{0D108BD9-81ED-4DB2-BD59-A6C34878D82A}">
                    <a16:rowId xmlns:a16="http://schemas.microsoft.com/office/drawing/2014/main" val="1785938998"/>
                  </a:ext>
                </a:extLst>
              </a:tr>
              <a:tr h="167227">
                <a:tc>
                  <a:txBody>
                    <a:bodyPr/>
                    <a:lstStyle/>
                    <a:p>
                      <a:pPr algn="r" fontAlgn="b">
                        <a:buNone/>
                      </a:pPr>
                      <a:r>
                        <a:rPr lang="en-US" sz="1000" b="1" u="none" strike="noStrike" dirty="0">
                          <a:effectLst/>
                        </a:rPr>
                        <a:t>4</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0" i="0" u="none" strike="noStrike">
                          <a:solidFill>
                            <a:srgbClr val="000000"/>
                          </a:solidFill>
                          <a:effectLst/>
                          <a:latin typeface="Calibri" panose="020F0502020204030204" pitchFamily="34" charset="0"/>
                        </a:rPr>
                        <a:t>1</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2</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4</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5</a:t>
                      </a:r>
                    </a:p>
                  </a:txBody>
                  <a:tcPr marL="7839" marR="7839" marT="7839" marB="0" anchor="ctr"/>
                </a:tc>
                <a:extLst>
                  <a:ext uri="{0D108BD9-81ED-4DB2-BD59-A6C34878D82A}">
                    <a16:rowId xmlns:a16="http://schemas.microsoft.com/office/drawing/2014/main" val="641816882"/>
                  </a:ext>
                </a:extLst>
              </a:tr>
              <a:tr h="167227">
                <a:tc>
                  <a:txBody>
                    <a:bodyPr/>
                    <a:lstStyle/>
                    <a:p>
                      <a:pPr algn="r" fontAlgn="b">
                        <a:buNone/>
                      </a:pPr>
                      <a:r>
                        <a:rPr lang="en-US" sz="1000" b="1" u="none" strike="noStrike" dirty="0">
                          <a:effectLst/>
                        </a:rPr>
                        <a:t>5</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0" i="0" u="none" strike="noStrike">
                          <a:solidFill>
                            <a:srgbClr val="000000"/>
                          </a:solidFill>
                          <a:effectLst/>
                          <a:latin typeface="Calibri" panose="020F0502020204030204" pitchFamily="34" charset="0"/>
                        </a:rPr>
                        <a:t>1</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2</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4</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6</a:t>
                      </a:r>
                    </a:p>
                  </a:txBody>
                  <a:tcPr marL="7839" marR="7839" marT="7839" marB="0" anchor="ctr"/>
                </a:tc>
                <a:extLst>
                  <a:ext uri="{0D108BD9-81ED-4DB2-BD59-A6C34878D82A}">
                    <a16:rowId xmlns:a16="http://schemas.microsoft.com/office/drawing/2014/main" val="1360235324"/>
                  </a:ext>
                </a:extLst>
              </a:tr>
              <a:tr h="167227">
                <a:tc>
                  <a:txBody>
                    <a:bodyPr/>
                    <a:lstStyle/>
                    <a:p>
                      <a:pPr algn="r" fontAlgn="b">
                        <a:buNone/>
                      </a:pPr>
                      <a:r>
                        <a:rPr lang="en-US" sz="1000" b="1" u="none" strike="noStrike" dirty="0">
                          <a:effectLst/>
                        </a:rPr>
                        <a:t>6</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0" i="0" u="none" strike="noStrike">
                          <a:solidFill>
                            <a:srgbClr val="000000"/>
                          </a:solidFill>
                          <a:effectLst/>
                          <a:latin typeface="Calibri" panose="020F0502020204030204" pitchFamily="34" charset="0"/>
                        </a:rPr>
                        <a:t>1</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2</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5</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6</a:t>
                      </a:r>
                    </a:p>
                  </a:txBody>
                  <a:tcPr marL="7839" marR="7839" marT="7839" marB="0" anchor="ctr"/>
                </a:tc>
                <a:extLst>
                  <a:ext uri="{0D108BD9-81ED-4DB2-BD59-A6C34878D82A}">
                    <a16:rowId xmlns:a16="http://schemas.microsoft.com/office/drawing/2014/main" val="2502125325"/>
                  </a:ext>
                </a:extLst>
              </a:tr>
              <a:tr h="167227">
                <a:tc>
                  <a:txBody>
                    <a:bodyPr/>
                    <a:lstStyle/>
                    <a:p>
                      <a:pPr algn="r" fontAlgn="b">
                        <a:buNone/>
                      </a:pPr>
                      <a:r>
                        <a:rPr lang="en-US" sz="1000" b="1" u="none" strike="noStrike" dirty="0">
                          <a:effectLst/>
                        </a:rPr>
                        <a:t>7</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0" i="0" u="none" strike="noStrike">
                          <a:solidFill>
                            <a:srgbClr val="000000"/>
                          </a:solidFill>
                          <a:effectLst/>
                          <a:latin typeface="Calibri" panose="020F0502020204030204" pitchFamily="34" charset="0"/>
                        </a:rPr>
                        <a:t>1</a:t>
                      </a:r>
                    </a:p>
                  </a:txBody>
                  <a:tcPr marL="7839" marR="7839" marT="7839" marB="0" anchor="ctr"/>
                </a:tc>
                <a:tc>
                  <a:txBody>
                    <a:bodyPr/>
                    <a:lstStyle/>
                    <a:p>
                      <a:pPr algn="ctr" fontAlgn="ctr">
                        <a:buNone/>
                      </a:pPr>
                      <a:r>
                        <a:rPr lang="en-US" sz="1000" b="0" i="0" u="none" strike="noStrike" dirty="0">
                          <a:solidFill>
                            <a:srgbClr val="000000"/>
                          </a:solidFill>
                          <a:effectLst/>
                          <a:latin typeface="Calibri" panose="020F0502020204030204" pitchFamily="34" charset="0"/>
                        </a:rPr>
                        <a:t>3</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4</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5</a:t>
                      </a:r>
                    </a:p>
                  </a:txBody>
                  <a:tcPr marL="7839" marR="7839" marT="7839" marB="0" anchor="ctr"/>
                </a:tc>
                <a:extLst>
                  <a:ext uri="{0D108BD9-81ED-4DB2-BD59-A6C34878D82A}">
                    <a16:rowId xmlns:a16="http://schemas.microsoft.com/office/drawing/2014/main" val="3745955207"/>
                  </a:ext>
                </a:extLst>
              </a:tr>
              <a:tr h="167227">
                <a:tc>
                  <a:txBody>
                    <a:bodyPr/>
                    <a:lstStyle/>
                    <a:p>
                      <a:pPr algn="r" fontAlgn="b">
                        <a:buNone/>
                      </a:pPr>
                      <a:r>
                        <a:rPr lang="en-US" sz="1000" b="1" u="none" strike="noStrike" dirty="0">
                          <a:effectLst/>
                        </a:rPr>
                        <a:t>8</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0" i="0" u="none" strike="noStrike">
                          <a:solidFill>
                            <a:srgbClr val="000000"/>
                          </a:solidFill>
                          <a:effectLst/>
                          <a:latin typeface="Calibri" panose="020F0502020204030204" pitchFamily="34" charset="0"/>
                        </a:rPr>
                        <a:t>1</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3</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4</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6</a:t>
                      </a:r>
                    </a:p>
                  </a:txBody>
                  <a:tcPr marL="7839" marR="7839" marT="7839" marB="0" anchor="ctr"/>
                </a:tc>
                <a:extLst>
                  <a:ext uri="{0D108BD9-81ED-4DB2-BD59-A6C34878D82A}">
                    <a16:rowId xmlns:a16="http://schemas.microsoft.com/office/drawing/2014/main" val="530936365"/>
                  </a:ext>
                </a:extLst>
              </a:tr>
              <a:tr h="167227">
                <a:tc>
                  <a:txBody>
                    <a:bodyPr/>
                    <a:lstStyle/>
                    <a:p>
                      <a:pPr algn="r" fontAlgn="b">
                        <a:buNone/>
                      </a:pPr>
                      <a:r>
                        <a:rPr lang="en-US" sz="1000" b="1" u="none" strike="noStrike" dirty="0">
                          <a:effectLst/>
                        </a:rPr>
                        <a:t>9</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0" i="0" u="none" strike="noStrike">
                          <a:solidFill>
                            <a:srgbClr val="000000"/>
                          </a:solidFill>
                          <a:effectLst/>
                          <a:latin typeface="Calibri" panose="020F0502020204030204" pitchFamily="34" charset="0"/>
                        </a:rPr>
                        <a:t>1</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3</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5</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6</a:t>
                      </a:r>
                    </a:p>
                  </a:txBody>
                  <a:tcPr marL="7839" marR="7839" marT="7839" marB="0" anchor="ctr"/>
                </a:tc>
                <a:extLst>
                  <a:ext uri="{0D108BD9-81ED-4DB2-BD59-A6C34878D82A}">
                    <a16:rowId xmlns:a16="http://schemas.microsoft.com/office/drawing/2014/main" val="1156267763"/>
                  </a:ext>
                </a:extLst>
              </a:tr>
              <a:tr h="167227">
                <a:tc>
                  <a:txBody>
                    <a:bodyPr/>
                    <a:lstStyle/>
                    <a:p>
                      <a:pPr algn="r" fontAlgn="b">
                        <a:buNone/>
                      </a:pPr>
                      <a:r>
                        <a:rPr lang="en-US" sz="1000" b="1" u="none" strike="noStrike" dirty="0">
                          <a:effectLst/>
                        </a:rPr>
                        <a:t>10</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0" i="0" u="none" strike="noStrike">
                          <a:solidFill>
                            <a:srgbClr val="000000"/>
                          </a:solidFill>
                          <a:effectLst/>
                          <a:latin typeface="Calibri" panose="020F0502020204030204" pitchFamily="34" charset="0"/>
                        </a:rPr>
                        <a:t>1</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4</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5</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6</a:t>
                      </a:r>
                    </a:p>
                  </a:txBody>
                  <a:tcPr marL="7839" marR="7839" marT="7839" marB="0" anchor="ctr"/>
                </a:tc>
                <a:extLst>
                  <a:ext uri="{0D108BD9-81ED-4DB2-BD59-A6C34878D82A}">
                    <a16:rowId xmlns:a16="http://schemas.microsoft.com/office/drawing/2014/main" val="3715591594"/>
                  </a:ext>
                </a:extLst>
              </a:tr>
              <a:tr h="167227">
                <a:tc>
                  <a:txBody>
                    <a:bodyPr/>
                    <a:lstStyle/>
                    <a:p>
                      <a:pPr algn="r" fontAlgn="b">
                        <a:buNone/>
                      </a:pPr>
                      <a:r>
                        <a:rPr lang="en-US" sz="1000" b="1" u="none" strike="noStrike" dirty="0">
                          <a:effectLst/>
                        </a:rPr>
                        <a:t>11</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0" i="0" u="none" strike="noStrike">
                          <a:solidFill>
                            <a:srgbClr val="000000"/>
                          </a:solidFill>
                          <a:effectLst/>
                          <a:latin typeface="Calibri" panose="020F0502020204030204" pitchFamily="34" charset="0"/>
                        </a:rPr>
                        <a:t>2</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3</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4</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5</a:t>
                      </a:r>
                    </a:p>
                  </a:txBody>
                  <a:tcPr marL="7839" marR="7839" marT="7839" marB="0" anchor="ctr"/>
                </a:tc>
                <a:extLst>
                  <a:ext uri="{0D108BD9-81ED-4DB2-BD59-A6C34878D82A}">
                    <a16:rowId xmlns:a16="http://schemas.microsoft.com/office/drawing/2014/main" val="1804121924"/>
                  </a:ext>
                </a:extLst>
              </a:tr>
              <a:tr h="167227">
                <a:tc>
                  <a:txBody>
                    <a:bodyPr/>
                    <a:lstStyle/>
                    <a:p>
                      <a:pPr algn="r" fontAlgn="b">
                        <a:buNone/>
                      </a:pPr>
                      <a:r>
                        <a:rPr lang="en-US" sz="1000" b="1" u="none" strike="noStrike" dirty="0">
                          <a:effectLst/>
                        </a:rPr>
                        <a:t>12</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0" i="0" u="none" strike="noStrike">
                          <a:solidFill>
                            <a:srgbClr val="000000"/>
                          </a:solidFill>
                          <a:effectLst/>
                          <a:latin typeface="Calibri" panose="020F0502020204030204" pitchFamily="34" charset="0"/>
                        </a:rPr>
                        <a:t>2</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3</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4</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6</a:t>
                      </a:r>
                    </a:p>
                  </a:txBody>
                  <a:tcPr marL="7839" marR="7839" marT="7839" marB="0" anchor="ctr"/>
                </a:tc>
                <a:extLst>
                  <a:ext uri="{0D108BD9-81ED-4DB2-BD59-A6C34878D82A}">
                    <a16:rowId xmlns:a16="http://schemas.microsoft.com/office/drawing/2014/main" val="2477525892"/>
                  </a:ext>
                </a:extLst>
              </a:tr>
              <a:tr h="167227">
                <a:tc>
                  <a:txBody>
                    <a:bodyPr/>
                    <a:lstStyle/>
                    <a:p>
                      <a:pPr algn="r" fontAlgn="b">
                        <a:buNone/>
                      </a:pPr>
                      <a:r>
                        <a:rPr lang="en-US" sz="1000" b="1" u="none" strike="noStrike" dirty="0">
                          <a:effectLst/>
                        </a:rPr>
                        <a:t>13</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1" i="0" u="none" strike="noStrike" dirty="0">
                          <a:solidFill>
                            <a:srgbClr val="00B0F0"/>
                          </a:solidFill>
                          <a:effectLst/>
                          <a:latin typeface="Calibri" panose="020F0502020204030204" pitchFamily="34" charset="0"/>
                        </a:rPr>
                        <a:t>2</a:t>
                      </a:r>
                    </a:p>
                  </a:txBody>
                  <a:tcPr marL="7839" marR="7839" marT="7839" marB="0" anchor="ctr"/>
                </a:tc>
                <a:tc>
                  <a:txBody>
                    <a:bodyPr/>
                    <a:lstStyle/>
                    <a:p>
                      <a:pPr algn="ctr" fontAlgn="ctr">
                        <a:buNone/>
                      </a:pPr>
                      <a:r>
                        <a:rPr lang="en-US" sz="1000" b="1" i="0" u="none" strike="noStrike" dirty="0">
                          <a:solidFill>
                            <a:srgbClr val="00B0F0"/>
                          </a:solidFill>
                          <a:effectLst/>
                          <a:latin typeface="Calibri" panose="020F0502020204030204" pitchFamily="34" charset="0"/>
                        </a:rPr>
                        <a:t>3</a:t>
                      </a:r>
                    </a:p>
                  </a:txBody>
                  <a:tcPr marL="7839" marR="7839" marT="7839" marB="0" anchor="ctr"/>
                </a:tc>
                <a:tc>
                  <a:txBody>
                    <a:bodyPr/>
                    <a:lstStyle/>
                    <a:p>
                      <a:pPr algn="ctr" fontAlgn="ctr">
                        <a:buNone/>
                      </a:pPr>
                      <a:r>
                        <a:rPr lang="en-US" sz="1000" b="1" i="0" u="none" strike="noStrike" dirty="0">
                          <a:solidFill>
                            <a:srgbClr val="00B0F0"/>
                          </a:solidFill>
                          <a:effectLst/>
                          <a:latin typeface="Calibri" panose="020F0502020204030204" pitchFamily="34" charset="0"/>
                        </a:rPr>
                        <a:t>5</a:t>
                      </a:r>
                    </a:p>
                  </a:txBody>
                  <a:tcPr marL="7839" marR="7839" marT="7839" marB="0" anchor="ctr"/>
                </a:tc>
                <a:tc>
                  <a:txBody>
                    <a:bodyPr/>
                    <a:lstStyle/>
                    <a:p>
                      <a:pPr algn="ctr" fontAlgn="ctr">
                        <a:buNone/>
                      </a:pPr>
                      <a:r>
                        <a:rPr lang="en-US" sz="1000" b="1" i="0" u="none" strike="noStrike" dirty="0">
                          <a:solidFill>
                            <a:srgbClr val="00B0F0"/>
                          </a:solidFill>
                          <a:effectLst/>
                          <a:latin typeface="Calibri" panose="020F0502020204030204" pitchFamily="34" charset="0"/>
                        </a:rPr>
                        <a:t>6</a:t>
                      </a:r>
                    </a:p>
                  </a:txBody>
                  <a:tcPr marL="7839" marR="7839" marT="7839" marB="0" anchor="ctr"/>
                </a:tc>
                <a:extLst>
                  <a:ext uri="{0D108BD9-81ED-4DB2-BD59-A6C34878D82A}">
                    <a16:rowId xmlns:a16="http://schemas.microsoft.com/office/drawing/2014/main" val="3645655710"/>
                  </a:ext>
                </a:extLst>
              </a:tr>
              <a:tr h="167227">
                <a:tc>
                  <a:txBody>
                    <a:bodyPr/>
                    <a:lstStyle/>
                    <a:p>
                      <a:pPr algn="r" fontAlgn="b">
                        <a:buNone/>
                      </a:pPr>
                      <a:r>
                        <a:rPr lang="en-US" sz="1000" b="1" u="none" strike="noStrike" dirty="0">
                          <a:effectLst/>
                        </a:rPr>
                        <a:t>14</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0" i="0" u="none" strike="noStrike">
                          <a:solidFill>
                            <a:srgbClr val="000000"/>
                          </a:solidFill>
                          <a:effectLst/>
                          <a:latin typeface="Calibri" panose="020F0502020204030204" pitchFamily="34" charset="0"/>
                        </a:rPr>
                        <a:t>2</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4</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5</a:t>
                      </a:r>
                    </a:p>
                  </a:txBody>
                  <a:tcPr marL="7839" marR="7839" marT="7839" marB="0" anchor="ctr"/>
                </a:tc>
                <a:tc>
                  <a:txBody>
                    <a:bodyPr/>
                    <a:lstStyle/>
                    <a:p>
                      <a:pPr algn="ctr" fontAlgn="ctr">
                        <a:buNone/>
                      </a:pPr>
                      <a:r>
                        <a:rPr lang="en-US" sz="1000" b="0" i="0" u="none" strike="noStrike">
                          <a:solidFill>
                            <a:srgbClr val="000000"/>
                          </a:solidFill>
                          <a:effectLst/>
                          <a:latin typeface="Calibri" panose="020F0502020204030204" pitchFamily="34" charset="0"/>
                        </a:rPr>
                        <a:t>6</a:t>
                      </a:r>
                    </a:p>
                  </a:txBody>
                  <a:tcPr marL="7839" marR="7839" marT="7839" marB="0" anchor="ctr"/>
                </a:tc>
                <a:extLst>
                  <a:ext uri="{0D108BD9-81ED-4DB2-BD59-A6C34878D82A}">
                    <a16:rowId xmlns:a16="http://schemas.microsoft.com/office/drawing/2014/main" val="2586468187"/>
                  </a:ext>
                </a:extLst>
              </a:tr>
              <a:tr h="177680">
                <a:tc>
                  <a:txBody>
                    <a:bodyPr/>
                    <a:lstStyle/>
                    <a:p>
                      <a:pPr algn="r" fontAlgn="b">
                        <a:buNone/>
                      </a:pPr>
                      <a:r>
                        <a:rPr lang="en-US" sz="1000" b="1" u="none" strike="noStrike" dirty="0">
                          <a:effectLst/>
                        </a:rPr>
                        <a:t>15</a:t>
                      </a:r>
                      <a:endParaRPr lang="en-US" sz="1000" b="1" i="0" u="none" strike="noStrike" dirty="0">
                        <a:solidFill>
                          <a:srgbClr val="000000"/>
                        </a:solidFill>
                        <a:effectLst/>
                        <a:latin typeface="Calibri" panose="020F0502020204030204" pitchFamily="34" charset="0"/>
                      </a:endParaRPr>
                    </a:p>
                  </a:txBody>
                  <a:tcPr marL="7839" marR="7839" marT="7839" marB="0" anchor="b">
                    <a:solidFill>
                      <a:srgbClr val="92D050"/>
                    </a:solidFill>
                  </a:tcPr>
                </a:tc>
                <a:tc>
                  <a:txBody>
                    <a:bodyPr/>
                    <a:lstStyle/>
                    <a:p>
                      <a:pPr algn="ctr" fontAlgn="ctr">
                        <a:buNone/>
                      </a:pPr>
                      <a:r>
                        <a:rPr lang="en-US" sz="1000" b="1" i="0" u="none" strike="noStrike" dirty="0">
                          <a:solidFill>
                            <a:srgbClr val="FF2F92"/>
                          </a:solidFill>
                          <a:effectLst/>
                          <a:latin typeface="Calibri" panose="020F0502020204030204" pitchFamily="34" charset="0"/>
                        </a:rPr>
                        <a:t>3</a:t>
                      </a:r>
                    </a:p>
                  </a:txBody>
                  <a:tcPr marL="7839" marR="7839" marT="7839" marB="0" anchor="ctr"/>
                </a:tc>
                <a:tc>
                  <a:txBody>
                    <a:bodyPr/>
                    <a:lstStyle/>
                    <a:p>
                      <a:pPr algn="ctr" fontAlgn="ctr">
                        <a:buNone/>
                      </a:pPr>
                      <a:r>
                        <a:rPr lang="en-US" sz="1000" b="1" i="0" u="none" strike="noStrike" dirty="0">
                          <a:solidFill>
                            <a:srgbClr val="FF2F92"/>
                          </a:solidFill>
                          <a:effectLst/>
                          <a:latin typeface="Calibri" panose="020F0502020204030204" pitchFamily="34" charset="0"/>
                        </a:rPr>
                        <a:t>4</a:t>
                      </a:r>
                    </a:p>
                  </a:txBody>
                  <a:tcPr marL="7839" marR="7839" marT="7839" marB="0" anchor="ctr"/>
                </a:tc>
                <a:tc>
                  <a:txBody>
                    <a:bodyPr/>
                    <a:lstStyle/>
                    <a:p>
                      <a:pPr algn="ctr" fontAlgn="ctr">
                        <a:buNone/>
                      </a:pPr>
                      <a:r>
                        <a:rPr lang="en-US" sz="1000" b="1" i="0" u="none" strike="noStrike" dirty="0">
                          <a:solidFill>
                            <a:srgbClr val="FF2F92"/>
                          </a:solidFill>
                          <a:effectLst/>
                          <a:latin typeface="Calibri" panose="020F0502020204030204" pitchFamily="34" charset="0"/>
                        </a:rPr>
                        <a:t>5</a:t>
                      </a:r>
                    </a:p>
                  </a:txBody>
                  <a:tcPr marL="7839" marR="7839" marT="7839" marB="0" anchor="ctr"/>
                </a:tc>
                <a:tc>
                  <a:txBody>
                    <a:bodyPr/>
                    <a:lstStyle/>
                    <a:p>
                      <a:pPr algn="ctr" fontAlgn="ctr">
                        <a:buNone/>
                      </a:pPr>
                      <a:r>
                        <a:rPr lang="en-US" sz="1000" b="1" i="0" u="none" strike="noStrike" dirty="0">
                          <a:solidFill>
                            <a:srgbClr val="FF2F92"/>
                          </a:solidFill>
                          <a:effectLst/>
                          <a:latin typeface="Calibri" panose="020F0502020204030204" pitchFamily="34" charset="0"/>
                        </a:rPr>
                        <a:t>6</a:t>
                      </a:r>
                    </a:p>
                  </a:txBody>
                  <a:tcPr marL="7839" marR="7839" marT="7839" marB="0" anchor="ctr"/>
                </a:tc>
                <a:extLst>
                  <a:ext uri="{0D108BD9-81ED-4DB2-BD59-A6C34878D82A}">
                    <a16:rowId xmlns:a16="http://schemas.microsoft.com/office/drawing/2014/main" val="2757129437"/>
                  </a:ext>
                </a:extLst>
              </a:tr>
            </a:tbl>
          </a:graphicData>
        </a:graphic>
      </p:graphicFrame>
      <p:sp>
        <p:nvSpPr>
          <p:cNvPr id="11" name="TextBox 10">
            <a:extLst>
              <a:ext uri="{FF2B5EF4-FFF2-40B4-BE49-F238E27FC236}">
                <a16:creationId xmlns:a16="http://schemas.microsoft.com/office/drawing/2014/main" id="{2A74CDD6-EAE2-DF10-BA96-1C873F16C8EB}"/>
              </a:ext>
            </a:extLst>
          </p:cNvPr>
          <p:cNvSpPr txBox="1"/>
          <p:nvPr/>
        </p:nvSpPr>
        <p:spPr>
          <a:xfrm>
            <a:off x="9124495" y="4113140"/>
            <a:ext cx="1535808" cy="591937"/>
          </a:xfrm>
          <a:prstGeom prst="rect">
            <a:avLst/>
          </a:prstGeom>
          <a:noFill/>
          <a:ln w="19050">
            <a:noFill/>
          </a:ln>
        </p:spPr>
        <p:txBody>
          <a:bodyPr wrap="square" rtlCol="0">
            <a:spAutoFit/>
          </a:bodyPr>
          <a:lstStyle/>
          <a:p>
            <a:pPr algn="ctr"/>
            <a:r>
              <a:rPr lang="en-US" sz="1600" b="1" dirty="0">
                <a:solidFill>
                  <a:srgbClr val="000000"/>
                </a:solidFill>
                <a:latin typeface="Arial" panose="020B0604020202020204" pitchFamily="34" charset="0"/>
                <a:cs typeface="Arial" panose="020B0604020202020204" pitchFamily="34" charset="0"/>
              </a:rPr>
              <a:t>Orthocentric Tetrahedron</a:t>
            </a:r>
          </a:p>
        </p:txBody>
      </p:sp>
      <p:grpSp>
        <p:nvGrpSpPr>
          <p:cNvPr id="12" name="Group 11">
            <a:extLst>
              <a:ext uri="{FF2B5EF4-FFF2-40B4-BE49-F238E27FC236}">
                <a16:creationId xmlns:a16="http://schemas.microsoft.com/office/drawing/2014/main" id="{1EB66A5B-612A-7CD4-0537-C7B85C471754}"/>
              </a:ext>
            </a:extLst>
          </p:cNvPr>
          <p:cNvGrpSpPr/>
          <p:nvPr/>
        </p:nvGrpSpPr>
        <p:grpSpPr>
          <a:xfrm>
            <a:off x="3798467" y="3258961"/>
            <a:ext cx="4595066" cy="3116563"/>
            <a:chOff x="3917923" y="2896377"/>
            <a:chExt cx="4595066" cy="3116563"/>
          </a:xfrm>
        </p:grpSpPr>
        <p:sp>
          <p:nvSpPr>
            <p:cNvPr id="5" name="Oval 4">
              <a:extLst>
                <a:ext uri="{FF2B5EF4-FFF2-40B4-BE49-F238E27FC236}">
                  <a16:creationId xmlns:a16="http://schemas.microsoft.com/office/drawing/2014/main" id="{4977116E-6203-29DE-A533-BCA3266A989D}"/>
                </a:ext>
              </a:extLst>
            </p:cNvPr>
            <p:cNvSpPr/>
            <p:nvPr/>
          </p:nvSpPr>
          <p:spPr>
            <a:xfrm>
              <a:off x="4548712" y="3701805"/>
              <a:ext cx="153025" cy="153025"/>
            </a:xfrm>
            <a:prstGeom prst="ellipse">
              <a:avLst/>
            </a:prstGeom>
            <a:solidFill>
              <a:srgbClr val="0091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US" sz="2000" dirty="0" err="1">
                <a:solidFill>
                  <a:srgbClr val="009193"/>
                </a:solidFill>
              </a:endParaRPr>
            </a:p>
          </p:txBody>
        </p:sp>
        <p:sp>
          <p:nvSpPr>
            <p:cNvPr id="6" name="Oval 5">
              <a:extLst>
                <a:ext uri="{FF2B5EF4-FFF2-40B4-BE49-F238E27FC236}">
                  <a16:creationId xmlns:a16="http://schemas.microsoft.com/office/drawing/2014/main" id="{FF4AA43C-25DC-A16A-E942-0E6CBB993F12}"/>
                </a:ext>
              </a:extLst>
            </p:cNvPr>
            <p:cNvSpPr/>
            <p:nvPr/>
          </p:nvSpPr>
          <p:spPr>
            <a:xfrm>
              <a:off x="6681092" y="3113379"/>
              <a:ext cx="153025" cy="153025"/>
            </a:xfrm>
            <a:prstGeom prst="ellipse">
              <a:avLst/>
            </a:prstGeom>
            <a:solidFill>
              <a:srgbClr val="0091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US" sz="2000" dirty="0" err="1">
                <a:solidFill>
                  <a:srgbClr val="009193"/>
                </a:solidFill>
              </a:endParaRPr>
            </a:p>
          </p:txBody>
        </p:sp>
        <p:sp>
          <p:nvSpPr>
            <p:cNvPr id="7" name="Oval 6">
              <a:extLst>
                <a:ext uri="{FF2B5EF4-FFF2-40B4-BE49-F238E27FC236}">
                  <a16:creationId xmlns:a16="http://schemas.microsoft.com/office/drawing/2014/main" id="{B7620A5F-A88B-7DFB-2990-97E0A04A6240}"/>
                </a:ext>
              </a:extLst>
            </p:cNvPr>
            <p:cNvSpPr/>
            <p:nvPr/>
          </p:nvSpPr>
          <p:spPr>
            <a:xfrm>
              <a:off x="5998461" y="4558297"/>
              <a:ext cx="153025" cy="153025"/>
            </a:xfrm>
            <a:prstGeom prst="ellipse">
              <a:avLst/>
            </a:prstGeom>
            <a:solidFill>
              <a:srgbClr val="0091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US" sz="2000" dirty="0" err="1">
                <a:solidFill>
                  <a:srgbClr val="009193"/>
                </a:solidFill>
              </a:endParaRPr>
            </a:p>
          </p:txBody>
        </p:sp>
        <p:sp>
          <p:nvSpPr>
            <p:cNvPr id="8" name="Oval 7">
              <a:extLst>
                <a:ext uri="{FF2B5EF4-FFF2-40B4-BE49-F238E27FC236}">
                  <a16:creationId xmlns:a16="http://schemas.microsoft.com/office/drawing/2014/main" id="{3C3FF29F-4B18-C93E-DF34-A96F3EC70130}"/>
                </a:ext>
              </a:extLst>
            </p:cNvPr>
            <p:cNvSpPr/>
            <p:nvPr/>
          </p:nvSpPr>
          <p:spPr>
            <a:xfrm>
              <a:off x="4094815" y="4175437"/>
              <a:ext cx="153025" cy="153025"/>
            </a:xfrm>
            <a:prstGeom prst="ellipse">
              <a:avLst/>
            </a:prstGeom>
            <a:solidFill>
              <a:srgbClr val="0091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US" sz="2000" dirty="0" err="1">
                <a:solidFill>
                  <a:srgbClr val="009193"/>
                </a:solidFill>
              </a:endParaRPr>
            </a:p>
          </p:txBody>
        </p:sp>
        <p:sp>
          <p:nvSpPr>
            <p:cNvPr id="9" name="Oval 8">
              <a:extLst>
                <a:ext uri="{FF2B5EF4-FFF2-40B4-BE49-F238E27FC236}">
                  <a16:creationId xmlns:a16="http://schemas.microsoft.com/office/drawing/2014/main" id="{9218ECE6-6BF7-86F7-2979-2C2F311F804D}"/>
                </a:ext>
              </a:extLst>
            </p:cNvPr>
            <p:cNvSpPr/>
            <p:nvPr/>
          </p:nvSpPr>
          <p:spPr>
            <a:xfrm>
              <a:off x="8192099" y="3778317"/>
              <a:ext cx="153025" cy="153025"/>
            </a:xfrm>
            <a:prstGeom prst="ellipse">
              <a:avLst/>
            </a:prstGeom>
            <a:solidFill>
              <a:srgbClr val="0091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US" sz="2000" dirty="0" err="1">
                <a:solidFill>
                  <a:srgbClr val="009193"/>
                </a:solidFill>
              </a:endParaRPr>
            </a:p>
          </p:txBody>
        </p:sp>
        <p:sp>
          <p:nvSpPr>
            <p:cNvPr id="10" name="Oval 9">
              <a:extLst>
                <a:ext uri="{FF2B5EF4-FFF2-40B4-BE49-F238E27FC236}">
                  <a16:creationId xmlns:a16="http://schemas.microsoft.com/office/drawing/2014/main" id="{C6806B94-DF3A-02E3-6070-4085A1F0100E}"/>
                </a:ext>
              </a:extLst>
            </p:cNvPr>
            <p:cNvSpPr/>
            <p:nvPr/>
          </p:nvSpPr>
          <p:spPr>
            <a:xfrm>
              <a:off x="7047447" y="5755945"/>
              <a:ext cx="153025" cy="153025"/>
            </a:xfrm>
            <a:prstGeom prst="ellipse">
              <a:avLst/>
            </a:prstGeom>
            <a:solidFill>
              <a:srgbClr val="0091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US" sz="2000" dirty="0" err="1">
                <a:solidFill>
                  <a:srgbClr val="009193"/>
                </a:solidFill>
              </a:endParaRPr>
            </a:p>
          </p:txBody>
        </p:sp>
        <p:cxnSp>
          <p:nvCxnSpPr>
            <p:cNvPr id="13" name="Straight Connector 12">
              <a:extLst>
                <a:ext uri="{FF2B5EF4-FFF2-40B4-BE49-F238E27FC236}">
                  <a16:creationId xmlns:a16="http://schemas.microsoft.com/office/drawing/2014/main" id="{94A04019-4351-557E-35E1-4A9F05C1B19E}"/>
                </a:ext>
              </a:extLst>
            </p:cNvPr>
            <p:cNvCxnSpPr>
              <a:cxnSpLocks/>
            </p:cNvCxnSpPr>
            <p:nvPr/>
          </p:nvCxnSpPr>
          <p:spPr>
            <a:xfrm flipV="1">
              <a:off x="4701737" y="3198560"/>
              <a:ext cx="1979355" cy="594366"/>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C632CB1-F4AC-9B42-1E28-44EF04304D8D}"/>
                </a:ext>
              </a:extLst>
            </p:cNvPr>
            <p:cNvCxnSpPr>
              <a:cxnSpLocks/>
            </p:cNvCxnSpPr>
            <p:nvPr/>
          </p:nvCxnSpPr>
          <p:spPr>
            <a:xfrm flipV="1">
              <a:off x="6043518" y="3262070"/>
              <a:ext cx="662083" cy="1291893"/>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C4B3B8B-8350-7C27-4334-D9064271A294}"/>
                </a:ext>
              </a:extLst>
            </p:cNvPr>
            <p:cNvCxnSpPr>
              <a:cxnSpLocks/>
            </p:cNvCxnSpPr>
            <p:nvPr/>
          </p:nvCxnSpPr>
          <p:spPr>
            <a:xfrm>
              <a:off x="4657659" y="3849755"/>
              <a:ext cx="1341544" cy="74828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6F8FA4A-1AE5-C796-301D-8907B8525BD4}"/>
                </a:ext>
              </a:extLst>
            </p:cNvPr>
            <p:cNvCxnSpPr>
              <a:cxnSpLocks/>
              <a:endCxn id="5" idx="3"/>
            </p:cNvCxnSpPr>
            <p:nvPr/>
          </p:nvCxnSpPr>
          <p:spPr>
            <a:xfrm flipV="1">
              <a:off x="4191776" y="3832420"/>
              <a:ext cx="379346" cy="36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436EDC7-B37F-D630-C7A4-ACC4DFF4693B}"/>
                </a:ext>
              </a:extLst>
            </p:cNvPr>
            <p:cNvCxnSpPr>
              <a:cxnSpLocks/>
              <a:endCxn id="7" idx="2"/>
            </p:cNvCxnSpPr>
            <p:nvPr/>
          </p:nvCxnSpPr>
          <p:spPr>
            <a:xfrm>
              <a:off x="4223587" y="4258211"/>
              <a:ext cx="1774874" cy="376599"/>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8CE0AF2-937B-AAFB-907E-7AEB521671E9}"/>
                </a:ext>
              </a:extLst>
            </p:cNvPr>
            <p:cNvCxnSpPr>
              <a:cxnSpLocks/>
              <a:endCxn id="6" idx="3"/>
            </p:cNvCxnSpPr>
            <p:nvPr/>
          </p:nvCxnSpPr>
          <p:spPr>
            <a:xfrm flipV="1">
              <a:off x="4223587" y="3243994"/>
              <a:ext cx="2479915" cy="97596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E825DA1-4F92-5F03-2C66-3F5ED130B677}"/>
                </a:ext>
              </a:extLst>
            </p:cNvPr>
            <p:cNvCxnSpPr>
              <a:cxnSpLocks/>
              <a:stCxn id="6" idx="6"/>
              <a:endCxn id="9" idx="1"/>
            </p:cNvCxnSpPr>
            <p:nvPr/>
          </p:nvCxnSpPr>
          <p:spPr>
            <a:xfrm>
              <a:off x="6834117" y="3189892"/>
              <a:ext cx="1380392" cy="610835"/>
            </a:xfrm>
            <a:prstGeom prst="line">
              <a:avLst/>
            </a:prstGeom>
            <a:ln w="28575">
              <a:solidFill>
                <a:srgbClr val="FF2F9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5AD9872-47E8-37D1-7A2A-C543BE47A8E9}"/>
                </a:ext>
              </a:extLst>
            </p:cNvPr>
            <p:cNvCxnSpPr>
              <a:cxnSpLocks/>
            </p:cNvCxnSpPr>
            <p:nvPr/>
          </p:nvCxnSpPr>
          <p:spPr>
            <a:xfrm>
              <a:off x="6128819" y="4676158"/>
              <a:ext cx="945372" cy="1102197"/>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1CA82C1-2EBA-D3B5-E69F-086141C92A1E}"/>
                </a:ext>
              </a:extLst>
            </p:cNvPr>
            <p:cNvCxnSpPr>
              <a:cxnSpLocks/>
              <a:stCxn id="10" idx="7"/>
              <a:endCxn id="9" idx="3"/>
            </p:cNvCxnSpPr>
            <p:nvPr/>
          </p:nvCxnSpPr>
          <p:spPr>
            <a:xfrm flipV="1">
              <a:off x="7178062" y="3908932"/>
              <a:ext cx="1036447" cy="1869423"/>
            </a:xfrm>
            <a:prstGeom prst="line">
              <a:avLst/>
            </a:prstGeom>
            <a:ln w="28575">
              <a:solidFill>
                <a:srgbClr val="FF2F9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6DC2BE2-E170-BE4A-96B9-9CC1CB7F4486}"/>
                </a:ext>
              </a:extLst>
            </p:cNvPr>
            <p:cNvCxnSpPr>
              <a:cxnSpLocks/>
              <a:stCxn id="9" idx="2"/>
              <a:endCxn id="7" idx="7"/>
            </p:cNvCxnSpPr>
            <p:nvPr/>
          </p:nvCxnSpPr>
          <p:spPr>
            <a:xfrm flipH="1">
              <a:off x="6129076" y="3854830"/>
              <a:ext cx="2063023" cy="725877"/>
            </a:xfrm>
            <a:prstGeom prst="line">
              <a:avLst/>
            </a:prstGeom>
            <a:ln w="28575">
              <a:solidFill>
                <a:srgbClr val="FF2F9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06D1854-89F5-F384-E7A9-6814F82654E7}"/>
                </a:ext>
              </a:extLst>
            </p:cNvPr>
            <p:cNvCxnSpPr>
              <a:cxnSpLocks/>
              <a:stCxn id="6" idx="5"/>
              <a:endCxn id="10" idx="0"/>
            </p:cNvCxnSpPr>
            <p:nvPr/>
          </p:nvCxnSpPr>
          <p:spPr>
            <a:xfrm>
              <a:off x="6811707" y="3243994"/>
              <a:ext cx="312253" cy="2511951"/>
            </a:xfrm>
            <a:prstGeom prst="line">
              <a:avLst/>
            </a:prstGeom>
            <a:ln w="28575">
              <a:solidFill>
                <a:srgbClr val="FF2F9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0115E5C-28C6-A4C7-ADB7-F71CF2631600}"/>
                </a:ext>
              </a:extLst>
            </p:cNvPr>
            <p:cNvCxnSpPr>
              <a:cxnSpLocks/>
            </p:cNvCxnSpPr>
            <p:nvPr/>
          </p:nvCxnSpPr>
          <p:spPr>
            <a:xfrm>
              <a:off x="4689498" y="3824284"/>
              <a:ext cx="1341544" cy="748287"/>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4B92170-4A56-503C-F9B3-A8831E1B1941}"/>
                </a:ext>
              </a:extLst>
            </p:cNvPr>
            <p:cNvCxnSpPr>
              <a:cxnSpLocks/>
            </p:cNvCxnSpPr>
            <p:nvPr/>
          </p:nvCxnSpPr>
          <p:spPr>
            <a:xfrm flipV="1">
              <a:off x="4695693" y="3164421"/>
              <a:ext cx="1979355" cy="588426"/>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A1D2ED86-7410-E948-0EAE-ED3920B0C882}"/>
                </a:ext>
              </a:extLst>
            </p:cNvPr>
            <p:cNvCxnSpPr>
              <a:cxnSpLocks/>
            </p:cNvCxnSpPr>
            <p:nvPr/>
          </p:nvCxnSpPr>
          <p:spPr>
            <a:xfrm>
              <a:off x="6098460" y="4696092"/>
              <a:ext cx="945372" cy="1102197"/>
            </a:xfrm>
            <a:prstGeom prst="line">
              <a:avLst/>
            </a:prstGeom>
            <a:ln w="28575">
              <a:solidFill>
                <a:srgbClr val="FF2F9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0786DE0-704D-4BE8-593F-88CC4968E41D}"/>
                </a:ext>
              </a:extLst>
            </p:cNvPr>
            <p:cNvCxnSpPr>
              <a:cxnSpLocks/>
              <a:stCxn id="5" idx="4"/>
              <a:endCxn id="10" idx="2"/>
            </p:cNvCxnSpPr>
            <p:nvPr/>
          </p:nvCxnSpPr>
          <p:spPr>
            <a:xfrm>
              <a:off x="4625225" y="3854830"/>
              <a:ext cx="2422222" cy="1977628"/>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A750928-C2CE-E711-DB20-5C2C0E2918ED}"/>
                </a:ext>
              </a:extLst>
            </p:cNvPr>
            <p:cNvCxnSpPr>
              <a:cxnSpLocks/>
            </p:cNvCxnSpPr>
            <p:nvPr/>
          </p:nvCxnSpPr>
          <p:spPr>
            <a:xfrm flipV="1">
              <a:off x="6085579" y="3265026"/>
              <a:ext cx="662083" cy="1291893"/>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ECDD0BB-A83A-766E-CD00-DB51D3D6828A}"/>
                </a:ext>
              </a:extLst>
            </p:cNvPr>
            <p:cNvCxnSpPr>
              <a:cxnSpLocks/>
            </p:cNvCxnSpPr>
            <p:nvPr/>
          </p:nvCxnSpPr>
          <p:spPr>
            <a:xfrm flipV="1">
              <a:off x="6113973" y="3292077"/>
              <a:ext cx="662083" cy="1291893"/>
            </a:xfrm>
            <a:prstGeom prst="line">
              <a:avLst/>
            </a:prstGeom>
            <a:ln w="28575">
              <a:solidFill>
                <a:srgbClr val="FF2F92"/>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9D9FE0F-86E6-1F7D-A690-367173FFE3CF}"/>
                </a:ext>
              </a:extLst>
            </p:cNvPr>
            <p:cNvCxnSpPr>
              <a:cxnSpLocks/>
            </p:cNvCxnSpPr>
            <p:nvPr/>
          </p:nvCxnSpPr>
          <p:spPr>
            <a:xfrm>
              <a:off x="6768901" y="3252558"/>
              <a:ext cx="312253" cy="251195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093928FD-EFD9-2B59-453D-C93C771F0A32}"/>
                </a:ext>
              </a:extLst>
            </p:cNvPr>
            <p:cNvSpPr txBox="1"/>
            <p:nvPr/>
          </p:nvSpPr>
          <p:spPr>
            <a:xfrm>
              <a:off x="3917923" y="3927740"/>
              <a:ext cx="298480" cy="338554"/>
            </a:xfrm>
            <a:prstGeom prst="rect">
              <a:avLst/>
            </a:prstGeom>
            <a:noFill/>
            <a:ln w="19050">
              <a:noFill/>
            </a:ln>
          </p:spPr>
          <p:txBody>
            <a:bodyPr wrap="none" rtlCol="0">
              <a:spAutoFit/>
            </a:bodyPr>
            <a:lstStyle/>
            <a:p>
              <a:r>
                <a:rPr lang="en-US" sz="1600" dirty="0">
                  <a:solidFill>
                    <a:schemeClr val="tx2">
                      <a:lumMod val="75000"/>
                    </a:schemeClr>
                  </a:solidFill>
                </a:rPr>
                <a:t>1</a:t>
              </a:r>
            </a:p>
          </p:txBody>
        </p:sp>
        <p:sp>
          <p:nvSpPr>
            <p:cNvPr id="61" name="TextBox 60">
              <a:extLst>
                <a:ext uri="{FF2B5EF4-FFF2-40B4-BE49-F238E27FC236}">
                  <a16:creationId xmlns:a16="http://schemas.microsoft.com/office/drawing/2014/main" id="{42FDC7D3-01CB-2D10-FC38-8F55ED2FD577}"/>
                </a:ext>
              </a:extLst>
            </p:cNvPr>
            <p:cNvSpPr txBox="1"/>
            <p:nvPr/>
          </p:nvSpPr>
          <p:spPr>
            <a:xfrm>
              <a:off x="4361792" y="3467221"/>
              <a:ext cx="298480" cy="338554"/>
            </a:xfrm>
            <a:prstGeom prst="rect">
              <a:avLst/>
            </a:prstGeom>
            <a:noFill/>
            <a:ln w="19050">
              <a:noFill/>
            </a:ln>
          </p:spPr>
          <p:txBody>
            <a:bodyPr wrap="none" rtlCol="0">
              <a:spAutoFit/>
            </a:bodyPr>
            <a:lstStyle/>
            <a:p>
              <a:r>
                <a:rPr lang="en-US" sz="1600" dirty="0">
                  <a:solidFill>
                    <a:schemeClr val="tx2">
                      <a:lumMod val="75000"/>
                    </a:schemeClr>
                  </a:solidFill>
                </a:rPr>
                <a:t>2</a:t>
              </a:r>
            </a:p>
          </p:txBody>
        </p:sp>
        <p:sp>
          <p:nvSpPr>
            <p:cNvPr id="62" name="TextBox 61">
              <a:extLst>
                <a:ext uri="{FF2B5EF4-FFF2-40B4-BE49-F238E27FC236}">
                  <a16:creationId xmlns:a16="http://schemas.microsoft.com/office/drawing/2014/main" id="{6802F9A3-0DF5-2EF3-E69C-A99254A119D9}"/>
                </a:ext>
              </a:extLst>
            </p:cNvPr>
            <p:cNvSpPr txBox="1"/>
            <p:nvPr/>
          </p:nvSpPr>
          <p:spPr>
            <a:xfrm>
              <a:off x="6726782" y="2896377"/>
              <a:ext cx="298480" cy="338554"/>
            </a:xfrm>
            <a:prstGeom prst="rect">
              <a:avLst/>
            </a:prstGeom>
            <a:noFill/>
            <a:ln w="19050">
              <a:noFill/>
            </a:ln>
          </p:spPr>
          <p:txBody>
            <a:bodyPr wrap="none" rtlCol="0">
              <a:spAutoFit/>
            </a:bodyPr>
            <a:lstStyle/>
            <a:p>
              <a:r>
                <a:rPr lang="en-US" sz="1600" dirty="0">
                  <a:solidFill>
                    <a:schemeClr val="tx2">
                      <a:lumMod val="75000"/>
                    </a:schemeClr>
                  </a:solidFill>
                </a:rPr>
                <a:t>3</a:t>
              </a:r>
            </a:p>
          </p:txBody>
        </p:sp>
        <p:sp>
          <p:nvSpPr>
            <p:cNvPr id="63" name="TextBox 62">
              <a:extLst>
                <a:ext uri="{FF2B5EF4-FFF2-40B4-BE49-F238E27FC236}">
                  <a16:creationId xmlns:a16="http://schemas.microsoft.com/office/drawing/2014/main" id="{E57005E6-65EE-E404-4509-D0299CEF7C34}"/>
                </a:ext>
              </a:extLst>
            </p:cNvPr>
            <p:cNvSpPr txBox="1"/>
            <p:nvPr/>
          </p:nvSpPr>
          <p:spPr>
            <a:xfrm>
              <a:off x="8214509" y="3554242"/>
              <a:ext cx="298480" cy="338554"/>
            </a:xfrm>
            <a:prstGeom prst="rect">
              <a:avLst/>
            </a:prstGeom>
            <a:noFill/>
            <a:ln w="19050">
              <a:noFill/>
            </a:ln>
          </p:spPr>
          <p:txBody>
            <a:bodyPr wrap="none" rtlCol="0">
              <a:spAutoFit/>
            </a:bodyPr>
            <a:lstStyle/>
            <a:p>
              <a:r>
                <a:rPr lang="en-US" sz="1600" dirty="0">
                  <a:solidFill>
                    <a:schemeClr val="tx2">
                      <a:lumMod val="75000"/>
                    </a:schemeClr>
                  </a:solidFill>
                </a:rPr>
                <a:t>4</a:t>
              </a:r>
            </a:p>
          </p:txBody>
        </p:sp>
        <p:sp>
          <p:nvSpPr>
            <p:cNvPr id="1024" name="TextBox 1023">
              <a:extLst>
                <a:ext uri="{FF2B5EF4-FFF2-40B4-BE49-F238E27FC236}">
                  <a16:creationId xmlns:a16="http://schemas.microsoft.com/office/drawing/2014/main" id="{C1874107-02FC-3F34-73BE-D1928E131648}"/>
                </a:ext>
              </a:extLst>
            </p:cNvPr>
            <p:cNvSpPr txBox="1"/>
            <p:nvPr/>
          </p:nvSpPr>
          <p:spPr>
            <a:xfrm>
              <a:off x="7160540" y="5674386"/>
              <a:ext cx="298480" cy="338554"/>
            </a:xfrm>
            <a:prstGeom prst="rect">
              <a:avLst/>
            </a:prstGeom>
            <a:noFill/>
            <a:ln w="19050">
              <a:noFill/>
            </a:ln>
          </p:spPr>
          <p:txBody>
            <a:bodyPr wrap="none" rtlCol="0">
              <a:spAutoFit/>
            </a:bodyPr>
            <a:lstStyle/>
            <a:p>
              <a:r>
                <a:rPr lang="en-US" sz="1600" dirty="0">
                  <a:solidFill>
                    <a:schemeClr val="tx2">
                      <a:lumMod val="75000"/>
                    </a:schemeClr>
                  </a:solidFill>
                </a:rPr>
                <a:t>5</a:t>
              </a:r>
            </a:p>
          </p:txBody>
        </p:sp>
        <p:sp>
          <p:nvSpPr>
            <p:cNvPr id="1025" name="TextBox 1024">
              <a:extLst>
                <a:ext uri="{FF2B5EF4-FFF2-40B4-BE49-F238E27FC236}">
                  <a16:creationId xmlns:a16="http://schemas.microsoft.com/office/drawing/2014/main" id="{DF57CDDB-2CF6-EBE9-2FB6-E86D86533F25}"/>
                </a:ext>
              </a:extLst>
            </p:cNvPr>
            <p:cNvSpPr txBox="1"/>
            <p:nvPr/>
          </p:nvSpPr>
          <p:spPr>
            <a:xfrm>
              <a:off x="5824249" y="4596342"/>
              <a:ext cx="298480" cy="338554"/>
            </a:xfrm>
            <a:prstGeom prst="rect">
              <a:avLst/>
            </a:prstGeom>
            <a:noFill/>
            <a:ln w="19050">
              <a:noFill/>
            </a:ln>
          </p:spPr>
          <p:txBody>
            <a:bodyPr wrap="none" rtlCol="0">
              <a:spAutoFit/>
            </a:bodyPr>
            <a:lstStyle/>
            <a:p>
              <a:r>
                <a:rPr lang="en-US" sz="1600" dirty="0">
                  <a:solidFill>
                    <a:schemeClr val="tx2">
                      <a:lumMod val="75000"/>
                    </a:schemeClr>
                  </a:solidFill>
                </a:rPr>
                <a:t>6</a:t>
              </a:r>
            </a:p>
          </p:txBody>
        </p:sp>
      </p:grpSp>
      <p:sp>
        <p:nvSpPr>
          <p:cNvPr id="16" name="TextBox 15">
            <a:extLst>
              <a:ext uri="{FF2B5EF4-FFF2-40B4-BE49-F238E27FC236}">
                <a16:creationId xmlns:a16="http://schemas.microsoft.com/office/drawing/2014/main" id="{4C2CB7D1-565F-BEFF-3CE7-C9D547893B22}"/>
              </a:ext>
            </a:extLst>
          </p:cNvPr>
          <p:cNvSpPr txBox="1"/>
          <p:nvPr/>
        </p:nvSpPr>
        <p:spPr>
          <a:xfrm>
            <a:off x="6297164" y="6596878"/>
            <a:ext cx="6009832" cy="276999"/>
          </a:xfrm>
          <a:prstGeom prst="rect">
            <a:avLst/>
          </a:prstGeom>
          <a:noFill/>
        </p:spPr>
        <p:txBody>
          <a:bodyPr wrap="square">
            <a:spAutoFit/>
          </a:bodyPr>
          <a:lstStyle/>
          <a:p>
            <a:pPr algn="ctr"/>
            <a:r>
              <a:rPr lang="en-US" sz="1200" dirty="0">
                <a:solidFill>
                  <a:srgbClr val="000000"/>
                </a:solidFill>
              </a:rPr>
              <a:t>"Analysis Methods for Multi-Spacecraft Data" (</a:t>
            </a:r>
            <a:r>
              <a:rPr lang="en-US" sz="1200" dirty="0" err="1">
                <a:solidFill>
                  <a:srgbClr val="000000"/>
                </a:solidFill>
              </a:rPr>
              <a:t>Paschmann</a:t>
            </a:r>
            <a:r>
              <a:rPr lang="en-US" sz="1200" dirty="0">
                <a:solidFill>
                  <a:srgbClr val="000000"/>
                </a:solidFill>
              </a:rPr>
              <a:t> &amp; Daly, 1998 and 2008)</a:t>
            </a:r>
          </a:p>
        </p:txBody>
      </p:sp>
      <p:sp>
        <p:nvSpPr>
          <p:cNvPr id="17" name="TextBox 16">
            <a:extLst>
              <a:ext uri="{FF2B5EF4-FFF2-40B4-BE49-F238E27FC236}">
                <a16:creationId xmlns:a16="http://schemas.microsoft.com/office/drawing/2014/main" id="{6612ED1C-9C82-1331-B3A2-ADF2CDB3E361}"/>
              </a:ext>
            </a:extLst>
          </p:cNvPr>
          <p:cNvSpPr txBox="1"/>
          <p:nvPr/>
        </p:nvSpPr>
        <p:spPr>
          <a:xfrm>
            <a:off x="2720169" y="5643111"/>
            <a:ext cx="6317672" cy="369332"/>
          </a:xfrm>
          <a:prstGeom prst="rect">
            <a:avLst/>
          </a:prstGeom>
          <a:noFill/>
        </p:spPr>
        <p:txBody>
          <a:bodyPr wrap="square">
            <a:spAutoFit/>
          </a:bodyPr>
          <a:lstStyle/>
          <a:p>
            <a:r>
              <a:rPr lang="en-US" b="0" i="0" u="none" strike="noStrike" dirty="0">
                <a:solidFill>
                  <a:srgbClr val="FF0000"/>
                </a:solidFill>
                <a:effectLst/>
                <a:latin typeface="-webkit-standard"/>
              </a:rPr>
              <a:t>15 combinations from 6 observatories</a:t>
            </a:r>
            <a:endParaRPr lang="en-US" dirty="0">
              <a:solidFill>
                <a:srgbClr val="FF0000"/>
              </a:solidFill>
            </a:endParaRPr>
          </a:p>
        </p:txBody>
      </p:sp>
    </p:spTree>
    <p:extLst>
      <p:ext uri="{BB962C8B-B14F-4D97-AF65-F5344CB8AC3E}">
        <p14:creationId xmlns:p14="http://schemas.microsoft.com/office/powerpoint/2010/main" val="3593415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867E4-F601-F1ED-571B-F25E8A7C919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4DA38D-004E-3BD1-D537-24E9B3946C09}"/>
              </a:ext>
            </a:extLst>
          </p:cNvPr>
          <p:cNvSpPr>
            <a:spLocks noGrp="1"/>
          </p:cNvSpPr>
          <p:nvPr>
            <p:ph idx="1"/>
          </p:nvPr>
        </p:nvSpPr>
        <p:spPr>
          <a:xfrm>
            <a:off x="189576" y="973728"/>
            <a:ext cx="4818036" cy="5790288"/>
          </a:xfrm>
        </p:spPr>
        <p:txBody>
          <a:bodyPr>
            <a:normAutofit/>
          </a:bodyPr>
          <a:lstStyle/>
          <a:p>
            <a:pPr marL="571500" lvl="1" indent="-285750">
              <a:buFont typeface="Wingdings" pitchFamily="2" charset="2"/>
              <a:buChar char="Ø"/>
            </a:pPr>
            <a:endParaRPr lang="en-US" sz="1600" dirty="0"/>
          </a:p>
          <a:p>
            <a:pPr marL="571500" lvl="1" indent="-285750">
              <a:buFont typeface="Wingdings" pitchFamily="2" charset="2"/>
              <a:buChar char="Ø"/>
            </a:pPr>
            <a:r>
              <a:rPr lang="en-US" sz="1600" dirty="0"/>
              <a:t>Tetrahedral quality factor for IMAP, SOLAR-1, ACE, Wind, DSCOVR, and Aditya-L1 between Sep-2025 and July-2026 </a:t>
            </a:r>
          </a:p>
          <a:p>
            <a:pPr marL="571500" lvl="1" indent="-285750">
              <a:buFont typeface="Wingdings" pitchFamily="2" charset="2"/>
              <a:buChar char="Ø"/>
            </a:pPr>
            <a:r>
              <a:rPr lang="en-US" sz="1600" dirty="0"/>
              <a:t>Due to orbital configuration around L1, </a:t>
            </a:r>
            <a:r>
              <a:rPr lang="en-US" sz="1600" b="1" dirty="0"/>
              <a:t>quality is typically not great</a:t>
            </a:r>
          </a:p>
          <a:p>
            <a:pPr marL="285750" lvl="1" indent="0">
              <a:buNone/>
            </a:pPr>
            <a:endParaRPr lang="en-US" sz="1600" dirty="0"/>
          </a:p>
          <a:p>
            <a:pPr marL="285750" lvl="1" indent="0" algn="ctr">
              <a:buNone/>
            </a:pPr>
            <a:r>
              <a:rPr lang="en-US" sz="1600" u="sng" dirty="0"/>
              <a:t>Question</a:t>
            </a:r>
            <a:r>
              <a:rPr lang="en-US" sz="1600" dirty="0"/>
              <a:t>: </a:t>
            </a:r>
            <a:r>
              <a:rPr lang="en-US" sz="1600" i="1" dirty="0"/>
              <a:t>Can we make up for some of this with sheer number of tetrahedra available? </a:t>
            </a:r>
          </a:p>
        </p:txBody>
      </p:sp>
      <p:sp>
        <p:nvSpPr>
          <p:cNvPr id="3" name="Title 2">
            <a:extLst>
              <a:ext uri="{FF2B5EF4-FFF2-40B4-BE49-F238E27FC236}">
                <a16:creationId xmlns:a16="http://schemas.microsoft.com/office/drawing/2014/main" id="{30CBF4DA-980E-B00B-6F64-2F13FA3B208A}"/>
              </a:ext>
            </a:extLst>
          </p:cNvPr>
          <p:cNvSpPr>
            <a:spLocks noGrp="1"/>
          </p:cNvSpPr>
          <p:nvPr>
            <p:ph type="title"/>
          </p:nvPr>
        </p:nvSpPr>
        <p:spPr/>
        <p:txBody>
          <a:bodyPr/>
          <a:lstStyle/>
          <a:p>
            <a:r>
              <a:rPr lang="en-US" dirty="0"/>
              <a:t>The Geometry of the L1 Constellation</a:t>
            </a:r>
          </a:p>
        </p:txBody>
      </p:sp>
      <p:grpSp>
        <p:nvGrpSpPr>
          <p:cNvPr id="7" name="Group 6">
            <a:extLst>
              <a:ext uri="{FF2B5EF4-FFF2-40B4-BE49-F238E27FC236}">
                <a16:creationId xmlns:a16="http://schemas.microsoft.com/office/drawing/2014/main" id="{48C77225-D348-6B7E-7034-6303B7348B21}"/>
              </a:ext>
            </a:extLst>
          </p:cNvPr>
          <p:cNvGrpSpPr/>
          <p:nvPr/>
        </p:nvGrpSpPr>
        <p:grpSpPr>
          <a:xfrm>
            <a:off x="344344" y="3692400"/>
            <a:ext cx="4508500" cy="2719482"/>
            <a:chOff x="350178" y="3351280"/>
            <a:chExt cx="4508500" cy="2719482"/>
          </a:xfrm>
        </p:grpSpPr>
        <p:pic>
          <p:nvPicPr>
            <p:cNvPr id="8" name="Picture 7">
              <a:extLst>
                <a:ext uri="{FF2B5EF4-FFF2-40B4-BE49-F238E27FC236}">
                  <a16:creationId xmlns:a16="http://schemas.microsoft.com/office/drawing/2014/main" id="{069536CB-89A6-290F-6B38-052651574801}"/>
                </a:ext>
              </a:extLst>
            </p:cNvPr>
            <p:cNvPicPr>
              <a:picLocks noChangeAspect="1"/>
            </p:cNvPicPr>
            <p:nvPr/>
          </p:nvPicPr>
          <p:blipFill>
            <a:blip r:embed="rId3"/>
            <a:stretch>
              <a:fillRect/>
            </a:stretch>
          </p:blipFill>
          <p:spPr>
            <a:xfrm>
              <a:off x="350178" y="3351280"/>
              <a:ext cx="4508500" cy="1600200"/>
            </a:xfrm>
            <a:prstGeom prst="rect">
              <a:avLst/>
            </a:prstGeom>
          </p:spPr>
        </p:pic>
        <p:pic>
          <p:nvPicPr>
            <p:cNvPr id="9" name="Picture 8">
              <a:extLst>
                <a:ext uri="{FF2B5EF4-FFF2-40B4-BE49-F238E27FC236}">
                  <a16:creationId xmlns:a16="http://schemas.microsoft.com/office/drawing/2014/main" id="{AEBD2327-E387-9943-ED4E-6EFA598F5251}"/>
                </a:ext>
              </a:extLst>
            </p:cNvPr>
            <p:cNvPicPr>
              <a:picLocks noChangeAspect="1"/>
            </p:cNvPicPr>
            <p:nvPr/>
          </p:nvPicPr>
          <p:blipFill>
            <a:blip r:embed="rId4"/>
            <a:stretch>
              <a:fillRect/>
            </a:stretch>
          </p:blipFill>
          <p:spPr>
            <a:xfrm>
              <a:off x="362878" y="4991262"/>
              <a:ext cx="4495800" cy="1079500"/>
            </a:xfrm>
            <a:prstGeom prst="rect">
              <a:avLst/>
            </a:prstGeom>
          </p:spPr>
        </p:pic>
      </p:grpSp>
      <p:sp>
        <p:nvSpPr>
          <p:cNvPr id="10" name="TextBox 9">
            <a:extLst>
              <a:ext uri="{FF2B5EF4-FFF2-40B4-BE49-F238E27FC236}">
                <a16:creationId xmlns:a16="http://schemas.microsoft.com/office/drawing/2014/main" id="{DEC77E56-CF13-2F6D-0FBA-DDFC8FDB7D59}"/>
              </a:ext>
            </a:extLst>
          </p:cNvPr>
          <p:cNvSpPr txBox="1"/>
          <p:nvPr/>
        </p:nvSpPr>
        <p:spPr>
          <a:xfrm>
            <a:off x="0" y="6368409"/>
            <a:ext cx="1691489" cy="276999"/>
          </a:xfrm>
          <a:prstGeom prst="rect">
            <a:avLst/>
          </a:prstGeom>
          <a:noFill/>
          <a:ln w="19050">
            <a:noFill/>
          </a:ln>
        </p:spPr>
        <p:txBody>
          <a:bodyPr wrap="none" rtlCol="0">
            <a:spAutoFit/>
          </a:bodyPr>
          <a:lstStyle/>
          <a:p>
            <a:r>
              <a:rPr lang="en-US" sz="1200" dirty="0">
                <a:solidFill>
                  <a:srgbClr val="000000"/>
                </a:solidFill>
              </a:rPr>
              <a:t>Fuselier+ [SSR 2016]:</a:t>
            </a:r>
          </a:p>
        </p:txBody>
      </p:sp>
      <p:pic>
        <p:nvPicPr>
          <p:cNvPr id="12" name="Picture 11">
            <a:extLst>
              <a:ext uri="{FF2B5EF4-FFF2-40B4-BE49-F238E27FC236}">
                <a16:creationId xmlns:a16="http://schemas.microsoft.com/office/drawing/2014/main" id="{0632266F-2FD4-AA0F-A522-C785B5B55DC4}"/>
              </a:ext>
            </a:extLst>
          </p:cNvPr>
          <p:cNvPicPr>
            <a:picLocks noChangeAspect="1"/>
          </p:cNvPicPr>
          <p:nvPr/>
        </p:nvPicPr>
        <p:blipFill>
          <a:blip r:embed="rId5"/>
          <a:stretch>
            <a:fillRect/>
          </a:stretch>
        </p:blipFill>
        <p:spPr>
          <a:xfrm>
            <a:off x="4938365" y="1385672"/>
            <a:ext cx="7253635" cy="4640654"/>
          </a:xfrm>
          <a:prstGeom prst="rect">
            <a:avLst/>
          </a:prstGeom>
        </p:spPr>
      </p:pic>
    </p:spTree>
    <p:extLst>
      <p:ext uri="{BB962C8B-B14F-4D97-AF65-F5344CB8AC3E}">
        <p14:creationId xmlns:p14="http://schemas.microsoft.com/office/powerpoint/2010/main" val="2145532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125191-2B66-2FB9-006B-3D271D56B0BB}"/>
              </a:ext>
            </a:extLst>
          </p:cNvPr>
          <p:cNvSpPr>
            <a:spLocks noGrp="1"/>
          </p:cNvSpPr>
          <p:nvPr>
            <p:ph type="title"/>
          </p:nvPr>
        </p:nvSpPr>
        <p:spPr>
          <a:xfrm>
            <a:off x="2319130" y="46165"/>
            <a:ext cx="7553740" cy="742924"/>
          </a:xfrm>
        </p:spPr>
        <p:txBody>
          <a:bodyPr>
            <a:normAutofit fontScale="90000"/>
          </a:bodyPr>
          <a:lstStyle/>
          <a:p>
            <a:pPr algn="ctr"/>
            <a:r>
              <a:rPr lang="en-US" dirty="0"/>
              <a:t>The L1 fleet samples a huge range of shapes and scales, but it never chose any of them.</a:t>
            </a:r>
          </a:p>
        </p:txBody>
      </p:sp>
      <p:pic>
        <p:nvPicPr>
          <p:cNvPr id="6" name="Picture 5">
            <a:extLst>
              <a:ext uri="{FF2B5EF4-FFF2-40B4-BE49-F238E27FC236}">
                <a16:creationId xmlns:a16="http://schemas.microsoft.com/office/drawing/2014/main" id="{C479B420-D8C6-536A-D872-C80AA22EC189}"/>
              </a:ext>
            </a:extLst>
          </p:cNvPr>
          <p:cNvPicPr>
            <a:picLocks noChangeAspect="1"/>
          </p:cNvPicPr>
          <p:nvPr/>
        </p:nvPicPr>
        <p:blipFill>
          <a:blip r:embed="rId3"/>
          <a:stretch>
            <a:fillRect/>
          </a:stretch>
        </p:blipFill>
        <p:spPr>
          <a:xfrm>
            <a:off x="-45453" y="679762"/>
            <a:ext cx="4075756" cy="2953001"/>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A9307D2-7FF3-15C4-3D01-71279C8320ED}"/>
                  </a:ext>
                </a:extLst>
              </p:cNvPr>
              <p:cNvSpPr txBox="1"/>
              <p:nvPr/>
            </p:nvSpPr>
            <p:spPr>
              <a:xfrm>
                <a:off x="6096000" y="897377"/>
                <a:ext cx="6654092" cy="2973699"/>
              </a:xfrm>
              <a:prstGeom prst="rect">
                <a:avLst/>
              </a:prstGeom>
              <a:noFill/>
            </p:spPr>
            <p:txBody>
              <a:bodyPr wrap="square">
                <a:spAutoFit/>
              </a:bodyPr>
              <a:lstStyle/>
              <a:p>
                <a:r>
                  <a:rPr lang="en-US" b="0" i="0" dirty="0">
                    <a:solidFill>
                      <a:srgbClr val="000000"/>
                    </a:solidFill>
                    <a:effectLst/>
                  </a:rPr>
                  <a:t>From the volumetric tensor: </a:t>
                </a:r>
                <a14:m>
                  <m:oMath xmlns:m="http://schemas.openxmlformats.org/officeDocument/2006/math">
                    <m:r>
                      <a:rPr lang="en-US" i="1">
                        <a:solidFill>
                          <a:srgbClr val="000000"/>
                        </a:solidFill>
                        <a:latin typeface="Cambria Math" panose="02040503050406030204" pitchFamily="18" charset="0"/>
                      </a:rPr>
                      <m:t>𝑅</m:t>
                    </m:r>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num>
                      <m:den>
                        <m:r>
                          <a:rPr lang="en-US" i="1">
                            <a:solidFill>
                              <a:srgbClr val="000000"/>
                            </a:solidFill>
                            <a:latin typeface="Cambria Math" panose="02040503050406030204" pitchFamily="18" charset="0"/>
                          </a:rPr>
                          <m:t>𝑁</m:t>
                        </m:r>
                      </m:den>
                    </m:f>
                    <m:nary>
                      <m:naryPr>
                        <m:chr m:val="∑"/>
                        <m:limLoc m:val="undOvr"/>
                        <m:supHide m:val="on"/>
                        <m:ctrlPr>
                          <a:rPr lang="en-US" i="1">
                            <a:solidFill>
                              <a:srgbClr val="000000"/>
                            </a:solidFill>
                            <a:latin typeface="Cambria Math" panose="02040503050406030204" pitchFamily="18" charset="0"/>
                          </a:rPr>
                        </m:ctrlPr>
                      </m:naryPr>
                      <m:sub>
                        <m:r>
                          <a:rPr lang="en-US" i="1">
                            <a:solidFill>
                              <a:srgbClr val="000000"/>
                            </a:solidFill>
                            <a:latin typeface="Cambria Math" panose="02040503050406030204" pitchFamily="18" charset="0"/>
                          </a:rPr>
                          <m:t>𝛼</m:t>
                        </m:r>
                      </m:sub>
                      <m:sup/>
                      <m:e>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𝛼</m:t>
                                </m:r>
                              </m:sub>
                            </m:sSub>
                            <m:r>
                              <a:rPr lang="en-US" i="1">
                                <a:solidFill>
                                  <a:srgbClr val="000000"/>
                                </a:solidFill>
                                <a:latin typeface="Cambria Math" panose="02040503050406030204" pitchFamily="18" charset="0"/>
                              </a:rPr>
                              <m:t>−</m:t>
                            </m:r>
                            <m:acc>
                              <m:accPr>
                                <m:chr m:val="̅"/>
                                <m:ctrlPr>
                                  <a:rPr lang="en-US" i="1">
                                    <a:solidFill>
                                      <a:srgbClr val="000000"/>
                                    </a:solidFill>
                                    <a:latin typeface="Cambria Math" panose="02040503050406030204" pitchFamily="18" charset="0"/>
                                  </a:rPr>
                                </m:ctrlPr>
                              </m:accPr>
                              <m:e>
                                <m:r>
                                  <a:rPr lang="en-US" i="1">
                                    <a:solidFill>
                                      <a:srgbClr val="000000"/>
                                    </a:solidFill>
                                    <a:latin typeface="Cambria Math" panose="02040503050406030204" pitchFamily="18" charset="0"/>
                                  </a:rPr>
                                  <m:t>𝑟</m:t>
                                </m:r>
                              </m:e>
                            </m:acc>
                          </m:e>
                        </m:d>
                      </m:e>
                    </m:nary>
                    <m:sSup>
                      <m:sSupPr>
                        <m:ctrlPr>
                          <a:rPr lang="en-US" i="1">
                            <a:solidFill>
                              <a:srgbClr val="000000"/>
                            </a:solidFill>
                            <a:latin typeface="Cambria Math" panose="02040503050406030204" pitchFamily="18" charset="0"/>
                          </a:rPr>
                        </m:ctrlPr>
                      </m:sSupPr>
                      <m:e>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𝛼</m:t>
                                </m:r>
                              </m:sub>
                            </m:sSub>
                            <m:r>
                              <a:rPr lang="en-US" i="1">
                                <a:solidFill>
                                  <a:srgbClr val="000000"/>
                                </a:solidFill>
                                <a:latin typeface="Cambria Math" panose="02040503050406030204" pitchFamily="18" charset="0"/>
                              </a:rPr>
                              <m:t>−</m:t>
                            </m:r>
                            <m:acc>
                              <m:accPr>
                                <m:chr m:val="̅"/>
                                <m:ctrlPr>
                                  <a:rPr lang="en-US" i="1">
                                    <a:solidFill>
                                      <a:srgbClr val="000000"/>
                                    </a:solidFill>
                                    <a:latin typeface="Cambria Math" panose="02040503050406030204" pitchFamily="18" charset="0"/>
                                  </a:rPr>
                                </m:ctrlPr>
                              </m:accPr>
                              <m:e>
                                <m:r>
                                  <a:rPr lang="en-US" i="1">
                                    <a:solidFill>
                                      <a:srgbClr val="000000"/>
                                    </a:solidFill>
                                    <a:latin typeface="Cambria Math" panose="02040503050406030204" pitchFamily="18" charset="0"/>
                                  </a:rPr>
                                  <m:t>𝑟</m:t>
                                </m:r>
                              </m:e>
                            </m:acc>
                          </m:e>
                        </m:d>
                      </m:e>
                      <m:sup>
                        <m:r>
                          <a:rPr lang="en-US" i="1">
                            <a:solidFill>
                              <a:srgbClr val="000000"/>
                            </a:solidFill>
                            <a:latin typeface="Cambria Math" panose="02040503050406030204" pitchFamily="18" charset="0"/>
                          </a:rPr>
                          <m:t>𝑇</m:t>
                        </m:r>
                      </m:sup>
                    </m:sSup>
                  </m:oMath>
                </a14:m>
                <a:r>
                  <a:rPr lang="en-US" b="0" i="0" dirty="0">
                    <a:solidFill>
                      <a:srgbClr val="000000"/>
                    </a:solidFill>
                    <a:effectLst/>
                  </a:rPr>
                  <a:t>, </a:t>
                </a:r>
              </a:p>
              <a:p>
                <a:endParaRPr lang="en-US" b="0" i="0" dirty="0">
                  <a:solidFill>
                    <a:srgbClr val="000000"/>
                  </a:solidFill>
                  <a:effectLst/>
                </a:endParaRPr>
              </a:p>
              <a:p>
                <a:pPr/>
                <a14:m>
                  <m:oMathPara xmlns:m="http://schemas.openxmlformats.org/officeDocument/2006/math">
                    <m:oMathParaPr>
                      <m:jc m:val="centerGroup"/>
                    </m:oMathParaPr>
                    <m:oMath xmlns:m="http://schemas.openxmlformats.org/officeDocument/2006/math">
                      <m:r>
                        <a:rPr lang="en-US" i="1">
                          <a:solidFill>
                            <a:srgbClr val="000000"/>
                          </a:solidFill>
                          <a:latin typeface="Cambria Math" panose="02040503050406030204" pitchFamily="18" charset="0"/>
                        </a:rPr>
                        <m:t>𝑎</m:t>
                      </m:r>
                      <m:r>
                        <a:rPr lang="en-US" i="1">
                          <a:solidFill>
                            <a:srgbClr val="000000"/>
                          </a:solidFill>
                          <a:latin typeface="Cambria Math" panose="02040503050406030204" pitchFamily="18" charset="0"/>
                        </a:rPr>
                        <m:t>=</m:t>
                      </m:r>
                      <m:rad>
                        <m:radPr>
                          <m:degHide m:val="on"/>
                          <m:ctrlPr>
                            <a:rPr lang="en-US" i="1">
                              <a:solidFill>
                                <a:srgbClr val="000000"/>
                              </a:solidFill>
                              <a:latin typeface="Cambria Math" panose="02040503050406030204" pitchFamily="18" charset="0"/>
                            </a:rPr>
                          </m:ctrlPr>
                        </m:radPr>
                        <m:deg/>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𝜆</m:t>
                              </m:r>
                            </m:e>
                            <m:sub>
                              <m:r>
                                <a:rPr lang="en-US" i="1">
                                  <a:solidFill>
                                    <a:srgbClr val="000000"/>
                                  </a:solidFill>
                                  <a:latin typeface="Cambria Math" panose="02040503050406030204" pitchFamily="18" charset="0"/>
                                </a:rPr>
                                <m:t>1</m:t>
                              </m:r>
                            </m:sub>
                          </m:sSub>
                        </m:e>
                      </m:ra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𝑏</m:t>
                      </m:r>
                      <m:r>
                        <a:rPr lang="en-US" i="1">
                          <a:solidFill>
                            <a:srgbClr val="000000"/>
                          </a:solidFill>
                          <a:latin typeface="Cambria Math" panose="02040503050406030204" pitchFamily="18" charset="0"/>
                        </a:rPr>
                        <m:t>=</m:t>
                      </m:r>
                      <m:rad>
                        <m:radPr>
                          <m:degHide m:val="on"/>
                          <m:ctrlPr>
                            <a:rPr lang="en-US" i="1">
                              <a:solidFill>
                                <a:srgbClr val="000000"/>
                              </a:solidFill>
                              <a:latin typeface="Cambria Math" panose="02040503050406030204" pitchFamily="18" charset="0"/>
                            </a:rPr>
                          </m:ctrlPr>
                        </m:radPr>
                        <m:deg/>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𝜆</m:t>
                              </m:r>
                            </m:e>
                            <m:sub>
                              <m:r>
                                <a:rPr lang="en-US" i="1">
                                  <a:solidFill>
                                    <a:srgbClr val="000000"/>
                                  </a:solidFill>
                                  <a:latin typeface="Cambria Math" panose="02040503050406030204" pitchFamily="18" charset="0"/>
                                </a:rPr>
                                <m:t>2</m:t>
                              </m:r>
                            </m:sub>
                          </m:sSub>
                        </m:e>
                      </m:ra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𝑐</m:t>
                      </m:r>
                      <m:r>
                        <a:rPr lang="en-US" i="1">
                          <a:solidFill>
                            <a:srgbClr val="000000"/>
                          </a:solidFill>
                          <a:latin typeface="Cambria Math" panose="02040503050406030204" pitchFamily="18" charset="0"/>
                        </a:rPr>
                        <m:t>=</m:t>
                      </m:r>
                      <m:rad>
                        <m:radPr>
                          <m:degHide m:val="on"/>
                          <m:ctrlPr>
                            <a:rPr lang="en-US" i="1">
                              <a:solidFill>
                                <a:srgbClr val="000000"/>
                              </a:solidFill>
                              <a:latin typeface="Cambria Math" panose="02040503050406030204" pitchFamily="18" charset="0"/>
                            </a:rPr>
                          </m:ctrlPr>
                        </m:radPr>
                        <m:deg/>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𝜆</m:t>
                              </m:r>
                            </m:e>
                            <m:sub>
                              <m:r>
                                <a:rPr lang="en-US" i="1">
                                  <a:solidFill>
                                    <a:srgbClr val="000000"/>
                                  </a:solidFill>
                                  <a:latin typeface="Cambria Math" panose="02040503050406030204" pitchFamily="18" charset="0"/>
                                </a:rPr>
                                <m:t>3</m:t>
                              </m:r>
                            </m:sub>
                          </m:sSub>
                        </m:e>
                      </m:rad>
                      <m:r>
                        <a:rPr lang="en-US" i="1">
                          <a:solidFill>
                            <a:srgbClr val="000000"/>
                          </a:solidFill>
                          <a:latin typeface="Cambria Math" panose="02040503050406030204" pitchFamily="18" charset="0"/>
                        </a:rPr>
                        <m:t> </m:t>
                      </m:r>
                    </m:oMath>
                  </m:oMathPara>
                </a14:m>
                <a:endParaRPr lang="en-US" dirty="0">
                  <a:solidFill>
                    <a:srgbClr val="000000"/>
                  </a:solidFill>
                </a:endParaRPr>
              </a:p>
              <a:p>
                <a:pPr marL="285750" indent="-285750">
                  <a:buFont typeface="Wingdings" pitchFamily="2" charset="2"/>
                  <a:buChar char="Ø"/>
                </a:pPr>
                <a:r>
                  <a:rPr lang="en-US" b="0" i="0" dirty="0">
                    <a:solidFill>
                      <a:srgbClr val="0005FF"/>
                    </a:solidFill>
                    <a:effectLst/>
                  </a:rPr>
                  <a:t>Size: </a:t>
                </a:r>
                <a14:m>
                  <m:oMath xmlns:m="http://schemas.openxmlformats.org/officeDocument/2006/math">
                    <m:r>
                      <a:rPr lang="en-US" i="1" smtClean="0">
                        <a:solidFill>
                          <a:srgbClr val="0005FF"/>
                        </a:solidFill>
                        <a:latin typeface="Cambria Math" panose="02040503050406030204" pitchFamily="18" charset="0"/>
                      </a:rPr>
                      <m:t>𝐿</m:t>
                    </m:r>
                    <m:r>
                      <a:rPr lang="en-US" i="1" smtClean="0">
                        <a:solidFill>
                          <a:srgbClr val="0005FF"/>
                        </a:solidFill>
                        <a:latin typeface="Cambria Math" panose="02040503050406030204" pitchFamily="18" charset="0"/>
                      </a:rPr>
                      <m:t>=2</m:t>
                    </m:r>
                    <m:r>
                      <a:rPr lang="en-US" i="1" smtClean="0">
                        <a:solidFill>
                          <a:srgbClr val="0005FF"/>
                        </a:solidFill>
                        <a:latin typeface="Cambria Math" panose="02040503050406030204" pitchFamily="18" charset="0"/>
                      </a:rPr>
                      <m:t>𝑎</m:t>
                    </m:r>
                  </m:oMath>
                </a14:m>
                <a:endParaRPr lang="en-US" i="0" dirty="0">
                  <a:solidFill>
                    <a:srgbClr val="0005FF"/>
                  </a:solidFill>
                </a:endParaRPr>
              </a:p>
              <a:p>
                <a:pPr marL="285750" indent="-285750">
                  <a:buFont typeface="Wingdings" pitchFamily="2" charset="2"/>
                  <a:buChar char="Ø"/>
                </a:pPr>
                <a:r>
                  <a:rPr lang="en-US" b="0" i="0" dirty="0">
                    <a:solidFill>
                      <a:srgbClr val="FF0000"/>
                    </a:solidFill>
                    <a:effectLst/>
                  </a:rPr>
                  <a:t>Elongation: </a:t>
                </a:r>
                <a14:m>
                  <m:oMath xmlns:m="http://schemas.openxmlformats.org/officeDocument/2006/math">
                    <m:r>
                      <a:rPr lang="en-US" i="1">
                        <a:solidFill>
                          <a:srgbClr val="FF0000"/>
                        </a:solidFill>
                        <a:latin typeface="Cambria Math" panose="02040503050406030204" pitchFamily="18" charset="0"/>
                      </a:rPr>
                      <m:t>𝐸</m:t>
                    </m:r>
                    <m:r>
                      <a:rPr lang="en-US" i="1">
                        <a:solidFill>
                          <a:srgbClr val="FF0000"/>
                        </a:solidFill>
                        <a:latin typeface="Cambria Math" panose="02040503050406030204" pitchFamily="18" charset="0"/>
                      </a:rPr>
                      <m:t>=1−</m:t>
                    </m:r>
                    <m:f>
                      <m:fPr>
                        <m:ctrlPr>
                          <a:rPr lang="en-US" i="1">
                            <a:solidFill>
                              <a:srgbClr val="FF0000"/>
                            </a:solidFill>
                            <a:latin typeface="Cambria Math" panose="02040503050406030204" pitchFamily="18" charset="0"/>
                          </a:rPr>
                        </m:ctrlPr>
                      </m:fPr>
                      <m:num>
                        <m:r>
                          <a:rPr lang="en-US" i="1">
                            <a:solidFill>
                              <a:srgbClr val="FF0000"/>
                            </a:solidFill>
                            <a:latin typeface="Cambria Math" panose="02040503050406030204" pitchFamily="18" charset="0"/>
                          </a:rPr>
                          <m:t>𝑏</m:t>
                        </m:r>
                      </m:num>
                      <m:den>
                        <m:r>
                          <a:rPr lang="en-US" i="1">
                            <a:solidFill>
                              <a:srgbClr val="FF0000"/>
                            </a:solidFill>
                            <a:latin typeface="Cambria Math" panose="02040503050406030204" pitchFamily="18" charset="0"/>
                          </a:rPr>
                          <m:t>𝑎</m:t>
                        </m:r>
                      </m:den>
                    </m:f>
                  </m:oMath>
                </a14:m>
                <a:r>
                  <a:rPr lang="en-US" b="0" i="0" dirty="0">
                    <a:solidFill>
                      <a:srgbClr val="FF0000"/>
                    </a:solidFill>
                    <a:effectLst/>
                  </a:rPr>
                  <a:t> (stretched along one axis)</a:t>
                </a:r>
              </a:p>
              <a:p>
                <a:pPr marL="285750" indent="-285750">
                  <a:buFont typeface="Wingdings" pitchFamily="2" charset="2"/>
                  <a:buChar char="Ø"/>
                </a:pPr>
                <a:r>
                  <a:rPr lang="en-US" b="0" i="0" dirty="0">
                    <a:solidFill>
                      <a:srgbClr val="FF0000"/>
                    </a:solidFill>
                    <a:effectLst/>
                  </a:rPr>
                  <a:t>Planarity: </a:t>
                </a:r>
                <a14:m>
                  <m:oMath xmlns:m="http://schemas.openxmlformats.org/officeDocument/2006/math">
                    <m:r>
                      <a:rPr lang="en-US" i="1">
                        <a:solidFill>
                          <a:srgbClr val="FF0000"/>
                        </a:solidFill>
                        <a:latin typeface="Cambria Math" panose="02040503050406030204" pitchFamily="18" charset="0"/>
                      </a:rPr>
                      <m:t>𝑃</m:t>
                    </m:r>
                    <m:r>
                      <a:rPr lang="en-US" i="1">
                        <a:solidFill>
                          <a:srgbClr val="FF0000"/>
                        </a:solidFill>
                        <a:latin typeface="Cambria Math" panose="02040503050406030204" pitchFamily="18" charset="0"/>
                      </a:rPr>
                      <m:t>=1−</m:t>
                    </m:r>
                    <m:f>
                      <m:fPr>
                        <m:ctrlPr>
                          <a:rPr lang="en-US" i="1">
                            <a:solidFill>
                              <a:srgbClr val="FF0000"/>
                            </a:solidFill>
                            <a:latin typeface="Cambria Math" panose="02040503050406030204" pitchFamily="18" charset="0"/>
                          </a:rPr>
                        </m:ctrlPr>
                      </m:fPr>
                      <m:num>
                        <m:r>
                          <a:rPr lang="en-US" i="1">
                            <a:solidFill>
                              <a:srgbClr val="FF0000"/>
                            </a:solidFill>
                            <a:latin typeface="Cambria Math" panose="02040503050406030204" pitchFamily="18" charset="0"/>
                          </a:rPr>
                          <m:t>𝑐</m:t>
                        </m:r>
                      </m:num>
                      <m:den>
                        <m:r>
                          <a:rPr lang="en-US" i="1">
                            <a:solidFill>
                              <a:srgbClr val="FF0000"/>
                            </a:solidFill>
                            <a:latin typeface="Cambria Math" panose="02040503050406030204" pitchFamily="18" charset="0"/>
                          </a:rPr>
                          <m:t>𝑏</m:t>
                        </m:r>
                      </m:den>
                    </m:f>
                    <m:r>
                      <a:rPr lang="en-US" b="0" i="1" smtClean="0">
                        <a:solidFill>
                          <a:srgbClr val="FF0000"/>
                        </a:solidFill>
                        <a:latin typeface="Cambria Math" panose="02040503050406030204" pitchFamily="18" charset="0"/>
                      </a:rPr>
                      <m:t> </m:t>
                    </m:r>
                  </m:oMath>
                </a14:m>
                <a:r>
                  <a:rPr lang="en-US" b="0" i="0" dirty="0">
                    <a:solidFill>
                      <a:srgbClr val="FF0000"/>
                    </a:solidFill>
                    <a:effectLst/>
                  </a:rPr>
                  <a:t> (collapsed toward a plane)</a:t>
                </a:r>
              </a:p>
              <a:p>
                <a:pPr marL="285750" indent="-285750">
                  <a:buFont typeface="Arial" panose="020B0604020202020204" pitchFamily="34" charset="0"/>
                  <a:buChar char="•"/>
                </a:pPr>
                <a:endParaRPr lang="en-US" i="1" dirty="0">
                  <a:solidFill>
                    <a:srgbClr val="000000"/>
                  </a:solidFill>
                  <a:latin typeface="Cambria Math" panose="02040503050406030204" pitchFamily="18" charset="0"/>
                </a:endParaRPr>
              </a:p>
              <a:p>
                <a:pPr marL="285750" indent="-285750">
                  <a:buFont typeface="Arial" panose="020B0604020202020204" pitchFamily="34" charset="0"/>
                  <a:buChar char="•"/>
                </a:pPr>
                <a:endParaRPr lang="en-US" i="0" dirty="0">
                  <a:solidFill>
                    <a:srgbClr val="000000"/>
                  </a:solidFill>
                </a:endParaRPr>
              </a:p>
              <a:p>
                <a:pPr marL="285750" indent="-285750">
                  <a:buFont typeface="Arial" panose="020B0604020202020204" pitchFamily="34" charset="0"/>
                  <a:buChar char="•"/>
                </a:pPr>
                <a:endParaRPr lang="en-US" b="0" i="0" dirty="0">
                  <a:solidFill>
                    <a:srgbClr val="000000"/>
                  </a:solidFill>
                  <a:effectLst/>
                </a:endParaRPr>
              </a:p>
            </p:txBody>
          </p:sp>
        </mc:Choice>
        <mc:Fallback xmlns="">
          <p:sp>
            <p:nvSpPr>
              <p:cNvPr id="9" name="TextBox 8">
                <a:extLst>
                  <a:ext uri="{FF2B5EF4-FFF2-40B4-BE49-F238E27FC236}">
                    <a16:creationId xmlns:a16="http://schemas.microsoft.com/office/drawing/2014/main" id="{CA9307D2-7FF3-15C4-3D01-71279C8320ED}"/>
                  </a:ext>
                </a:extLst>
              </p:cNvPr>
              <p:cNvSpPr txBox="1">
                <a:spLocks noRot="1" noChangeAspect="1" noMove="1" noResize="1" noEditPoints="1" noAdjustHandles="1" noChangeArrowheads="1" noChangeShapeType="1" noTextEdit="1"/>
              </p:cNvSpPr>
              <p:nvPr/>
            </p:nvSpPr>
            <p:spPr>
              <a:xfrm>
                <a:off x="6096000" y="897377"/>
                <a:ext cx="6654092" cy="2973699"/>
              </a:xfrm>
              <a:prstGeom prst="rect">
                <a:avLst/>
              </a:prstGeom>
              <a:blipFill>
                <a:blip r:embed="rId4"/>
                <a:stretch>
                  <a:fillRect l="-762" t="-12340"/>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1FDD50F2-AFDB-C9F1-354A-E110B4A4FEC6}"/>
              </a:ext>
            </a:extLst>
          </p:cNvPr>
          <p:cNvSpPr txBox="1"/>
          <p:nvPr/>
        </p:nvSpPr>
        <p:spPr>
          <a:xfrm>
            <a:off x="-61452" y="351106"/>
            <a:ext cx="6157452" cy="369332"/>
          </a:xfrm>
          <a:prstGeom prst="rect">
            <a:avLst/>
          </a:prstGeom>
          <a:noFill/>
        </p:spPr>
        <p:txBody>
          <a:bodyPr wrap="square">
            <a:spAutoFit/>
          </a:bodyPr>
          <a:lstStyle/>
          <a:p>
            <a:r>
              <a:rPr lang="en-US" sz="1800" b="0" i="0" u="none" strike="noStrike" dirty="0">
                <a:solidFill>
                  <a:srgbClr val="000000"/>
                </a:solidFill>
                <a:effectLst/>
                <a:latin typeface="Arial" panose="020B0604020202020204" pitchFamily="34" charset="0"/>
              </a:rPr>
              <a:t>Klein+ [SSR, 2023]</a:t>
            </a:r>
            <a:endParaRPr lang="en-US" dirty="0">
              <a:solidFill>
                <a:srgbClr val="000000"/>
              </a:solidFill>
            </a:endParaRPr>
          </a:p>
        </p:txBody>
      </p:sp>
      <p:pic>
        <p:nvPicPr>
          <p:cNvPr id="15" name="Picture 14">
            <a:extLst>
              <a:ext uri="{FF2B5EF4-FFF2-40B4-BE49-F238E27FC236}">
                <a16:creationId xmlns:a16="http://schemas.microsoft.com/office/drawing/2014/main" id="{94128635-F189-AB35-02B7-EF680647238B}"/>
              </a:ext>
            </a:extLst>
          </p:cNvPr>
          <p:cNvPicPr>
            <a:picLocks noChangeAspect="1"/>
          </p:cNvPicPr>
          <p:nvPr/>
        </p:nvPicPr>
        <p:blipFill>
          <a:blip r:embed="rId5"/>
          <a:stretch>
            <a:fillRect/>
          </a:stretch>
        </p:blipFill>
        <p:spPr>
          <a:xfrm>
            <a:off x="165637" y="3756990"/>
            <a:ext cx="3771698" cy="2828773"/>
          </a:xfrm>
          <a:prstGeom prst="rect">
            <a:avLst/>
          </a:prstGeom>
        </p:spPr>
      </p:pic>
      <p:pic>
        <p:nvPicPr>
          <p:cNvPr id="16" name="Picture 15">
            <a:extLst>
              <a:ext uri="{FF2B5EF4-FFF2-40B4-BE49-F238E27FC236}">
                <a16:creationId xmlns:a16="http://schemas.microsoft.com/office/drawing/2014/main" id="{88F52077-9EB2-A687-856E-E4330767A427}"/>
              </a:ext>
            </a:extLst>
          </p:cNvPr>
          <p:cNvPicPr>
            <a:picLocks noChangeAspect="1"/>
          </p:cNvPicPr>
          <p:nvPr/>
        </p:nvPicPr>
        <p:blipFill>
          <a:blip r:embed="rId6"/>
          <a:stretch>
            <a:fillRect/>
          </a:stretch>
        </p:blipFill>
        <p:spPr>
          <a:xfrm>
            <a:off x="6378175" y="3552278"/>
            <a:ext cx="5791199" cy="3033485"/>
          </a:xfrm>
          <a:prstGeom prst="rect">
            <a:avLst/>
          </a:prstGeom>
        </p:spPr>
      </p:pic>
      <p:sp>
        <p:nvSpPr>
          <p:cNvPr id="17" name="TextBox 16">
            <a:extLst>
              <a:ext uri="{FF2B5EF4-FFF2-40B4-BE49-F238E27FC236}">
                <a16:creationId xmlns:a16="http://schemas.microsoft.com/office/drawing/2014/main" id="{E346BEFD-745D-D40F-5485-2DAB568AE080}"/>
              </a:ext>
            </a:extLst>
          </p:cNvPr>
          <p:cNvSpPr txBox="1"/>
          <p:nvPr/>
        </p:nvSpPr>
        <p:spPr>
          <a:xfrm>
            <a:off x="4046302" y="1771541"/>
            <a:ext cx="1659429" cy="430887"/>
          </a:xfrm>
          <a:prstGeom prst="rect">
            <a:avLst/>
          </a:prstGeom>
          <a:noFill/>
        </p:spPr>
        <p:txBody>
          <a:bodyPr wrap="none" rtlCol="0">
            <a:spAutoFit/>
          </a:bodyPr>
          <a:lstStyle/>
          <a:p>
            <a:r>
              <a:rPr lang="en-US" sz="2200" dirty="0" err="1">
                <a:solidFill>
                  <a:srgbClr val="000000"/>
                </a:solidFill>
              </a:rPr>
              <a:t>Helioswarm</a:t>
            </a:r>
            <a:endParaRPr lang="en-US" sz="2200" dirty="0">
              <a:solidFill>
                <a:srgbClr val="000000"/>
              </a:solidFill>
            </a:endParaRPr>
          </a:p>
        </p:txBody>
      </p:sp>
      <p:sp>
        <p:nvSpPr>
          <p:cNvPr id="18" name="TextBox 17">
            <a:extLst>
              <a:ext uri="{FF2B5EF4-FFF2-40B4-BE49-F238E27FC236}">
                <a16:creationId xmlns:a16="http://schemas.microsoft.com/office/drawing/2014/main" id="{F38D96C0-F0C7-719C-ED34-DDE67F53FA3D}"/>
              </a:ext>
            </a:extLst>
          </p:cNvPr>
          <p:cNvSpPr txBox="1"/>
          <p:nvPr/>
        </p:nvSpPr>
        <p:spPr>
          <a:xfrm>
            <a:off x="4030303" y="4955932"/>
            <a:ext cx="1205779" cy="430887"/>
          </a:xfrm>
          <a:prstGeom prst="rect">
            <a:avLst/>
          </a:prstGeom>
          <a:noFill/>
        </p:spPr>
        <p:txBody>
          <a:bodyPr wrap="none" rtlCol="0">
            <a:spAutoFit/>
          </a:bodyPr>
          <a:lstStyle/>
          <a:p>
            <a:r>
              <a:rPr lang="en-US" sz="2200" dirty="0">
                <a:solidFill>
                  <a:srgbClr val="000000"/>
                </a:solidFill>
              </a:rPr>
              <a:t>L1 Fleet</a:t>
            </a:r>
          </a:p>
        </p:txBody>
      </p:sp>
      <p:sp>
        <p:nvSpPr>
          <p:cNvPr id="4" name="TextBox 3">
            <a:extLst>
              <a:ext uri="{FF2B5EF4-FFF2-40B4-BE49-F238E27FC236}">
                <a16:creationId xmlns:a16="http://schemas.microsoft.com/office/drawing/2014/main" id="{1A6D891D-A224-8F3E-50ED-DF849A0A76B0}"/>
              </a:ext>
            </a:extLst>
          </p:cNvPr>
          <p:cNvSpPr txBox="1"/>
          <p:nvPr/>
        </p:nvSpPr>
        <p:spPr>
          <a:xfrm>
            <a:off x="9423046" y="2888356"/>
            <a:ext cx="6157452" cy="369332"/>
          </a:xfrm>
          <a:prstGeom prst="rect">
            <a:avLst/>
          </a:prstGeom>
          <a:noFill/>
        </p:spPr>
        <p:txBody>
          <a:bodyPr wrap="square">
            <a:spAutoFit/>
          </a:bodyPr>
          <a:lstStyle/>
          <a:p>
            <a:r>
              <a:rPr lang="en-US" sz="1800" b="0" i="0" u="none" strike="noStrike" dirty="0">
                <a:solidFill>
                  <a:srgbClr val="000000"/>
                </a:solidFill>
                <a:effectLst/>
                <a:latin typeface="Arial" panose="020B0604020202020204" pitchFamily="34" charset="0"/>
              </a:rPr>
              <a:t>Dunlop+ [Frontiers, 2024]</a:t>
            </a:r>
            <a:endParaRPr lang="en-US" dirty="0">
              <a:solidFill>
                <a:srgbClr val="000000"/>
              </a:solidFill>
            </a:endParaRPr>
          </a:p>
        </p:txBody>
      </p:sp>
      <p:sp>
        <p:nvSpPr>
          <p:cNvPr id="2" name="Content Placeholder 1">
            <a:extLst>
              <a:ext uri="{FF2B5EF4-FFF2-40B4-BE49-F238E27FC236}">
                <a16:creationId xmlns:a16="http://schemas.microsoft.com/office/drawing/2014/main" id="{E98973C4-1812-DBD9-67C1-F8B1E78133CA}"/>
              </a:ext>
            </a:extLst>
          </p:cNvPr>
          <p:cNvSpPr>
            <a:spLocks noGrp="1"/>
          </p:cNvSpPr>
          <p:nvPr>
            <p:ph idx="1"/>
          </p:nvPr>
        </p:nvSpPr>
        <p:spPr>
          <a:xfrm>
            <a:off x="3841097" y="3058719"/>
            <a:ext cx="2537078" cy="1106947"/>
          </a:xfrm>
          <a:custGeom>
            <a:avLst/>
            <a:gdLst>
              <a:gd name="csX0" fmla="*/ 0 w 2537078"/>
              <a:gd name="csY0" fmla="*/ 0 h 1106947"/>
              <a:gd name="csX1" fmla="*/ 608899 w 2537078"/>
              <a:gd name="csY1" fmla="*/ 0 h 1106947"/>
              <a:gd name="csX2" fmla="*/ 1243168 w 2537078"/>
              <a:gd name="csY2" fmla="*/ 0 h 1106947"/>
              <a:gd name="csX3" fmla="*/ 1902809 w 2537078"/>
              <a:gd name="csY3" fmla="*/ 0 h 1106947"/>
              <a:gd name="csX4" fmla="*/ 2537078 w 2537078"/>
              <a:gd name="csY4" fmla="*/ 0 h 1106947"/>
              <a:gd name="csX5" fmla="*/ 2537078 w 2537078"/>
              <a:gd name="csY5" fmla="*/ 564543 h 1106947"/>
              <a:gd name="csX6" fmla="*/ 2537078 w 2537078"/>
              <a:gd name="csY6" fmla="*/ 1106947 h 1106947"/>
              <a:gd name="csX7" fmla="*/ 1852067 w 2537078"/>
              <a:gd name="csY7" fmla="*/ 1106947 h 1106947"/>
              <a:gd name="csX8" fmla="*/ 1167056 w 2537078"/>
              <a:gd name="csY8" fmla="*/ 1106947 h 1106947"/>
              <a:gd name="csX9" fmla="*/ 0 w 2537078"/>
              <a:gd name="csY9" fmla="*/ 1106947 h 1106947"/>
              <a:gd name="csX10" fmla="*/ 0 w 2537078"/>
              <a:gd name="csY10" fmla="*/ 564543 h 1106947"/>
              <a:gd name="csX11" fmla="*/ 0 w 2537078"/>
              <a:gd name="csY11" fmla="*/ 0 h 1106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537078" h="1106947" fill="none" extrusionOk="0">
                <a:moveTo>
                  <a:pt x="0" y="0"/>
                </a:moveTo>
                <a:cubicBezTo>
                  <a:pt x="287406" y="8407"/>
                  <a:pt x="474439" y="18708"/>
                  <a:pt x="608899" y="0"/>
                </a:cubicBezTo>
                <a:cubicBezTo>
                  <a:pt x="743359" y="-18708"/>
                  <a:pt x="967753" y="-17936"/>
                  <a:pt x="1243168" y="0"/>
                </a:cubicBezTo>
                <a:cubicBezTo>
                  <a:pt x="1518583" y="17936"/>
                  <a:pt x="1691861" y="-22801"/>
                  <a:pt x="1902809" y="0"/>
                </a:cubicBezTo>
                <a:cubicBezTo>
                  <a:pt x="2113757" y="22801"/>
                  <a:pt x="2358920" y="31621"/>
                  <a:pt x="2537078" y="0"/>
                </a:cubicBezTo>
                <a:cubicBezTo>
                  <a:pt x="2535320" y="278143"/>
                  <a:pt x="2517186" y="389330"/>
                  <a:pt x="2537078" y="564543"/>
                </a:cubicBezTo>
                <a:cubicBezTo>
                  <a:pt x="2556970" y="739756"/>
                  <a:pt x="2547229" y="863384"/>
                  <a:pt x="2537078" y="1106947"/>
                </a:cubicBezTo>
                <a:cubicBezTo>
                  <a:pt x="2366858" y="1117318"/>
                  <a:pt x="1995859" y="1137608"/>
                  <a:pt x="1852067" y="1106947"/>
                </a:cubicBezTo>
                <a:cubicBezTo>
                  <a:pt x="1708275" y="1076286"/>
                  <a:pt x="1382149" y="1119565"/>
                  <a:pt x="1167056" y="1106947"/>
                </a:cubicBezTo>
                <a:cubicBezTo>
                  <a:pt x="951963" y="1094329"/>
                  <a:pt x="481661" y="1148053"/>
                  <a:pt x="0" y="1106947"/>
                </a:cubicBezTo>
                <a:cubicBezTo>
                  <a:pt x="-17774" y="943610"/>
                  <a:pt x="6309" y="680815"/>
                  <a:pt x="0" y="564543"/>
                </a:cubicBezTo>
                <a:cubicBezTo>
                  <a:pt x="-6309" y="448271"/>
                  <a:pt x="26498" y="223195"/>
                  <a:pt x="0" y="0"/>
                </a:cubicBezTo>
                <a:close/>
              </a:path>
              <a:path w="2537078" h="1106947" stroke="0" extrusionOk="0">
                <a:moveTo>
                  <a:pt x="0" y="0"/>
                </a:moveTo>
                <a:cubicBezTo>
                  <a:pt x="229544" y="5741"/>
                  <a:pt x="370730" y="-12778"/>
                  <a:pt x="608899" y="0"/>
                </a:cubicBezTo>
                <a:cubicBezTo>
                  <a:pt x="847068" y="12778"/>
                  <a:pt x="981089" y="-7279"/>
                  <a:pt x="1167056" y="0"/>
                </a:cubicBezTo>
                <a:cubicBezTo>
                  <a:pt x="1353023" y="7279"/>
                  <a:pt x="1628935" y="11654"/>
                  <a:pt x="1852067" y="0"/>
                </a:cubicBezTo>
                <a:cubicBezTo>
                  <a:pt x="2075199" y="-11654"/>
                  <a:pt x="2224534" y="-30609"/>
                  <a:pt x="2537078" y="0"/>
                </a:cubicBezTo>
                <a:cubicBezTo>
                  <a:pt x="2533149" y="241474"/>
                  <a:pt x="2558126" y="306763"/>
                  <a:pt x="2537078" y="542404"/>
                </a:cubicBezTo>
                <a:cubicBezTo>
                  <a:pt x="2516030" y="778045"/>
                  <a:pt x="2511489" y="835522"/>
                  <a:pt x="2537078" y="1106947"/>
                </a:cubicBezTo>
                <a:cubicBezTo>
                  <a:pt x="2330374" y="1120972"/>
                  <a:pt x="2046644" y="1112513"/>
                  <a:pt x="1902809" y="1106947"/>
                </a:cubicBezTo>
                <a:cubicBezTo>
                  <a:pt x="1758974" y="1101381"/>
                  <a:pt x="1493518" y="1101197"/>
                  <a:pt x="1217797" y="1106947"/>
                </a:cubicBezTo>
                <a:cubicBezTo>
                  <a:pt x="942076" y="1112697"/>
                  <a:pt x="805397" y="1111495"/>
                  <a:pt x="659640" y="1106947"/>
                </a:cubicBezTo>
                <a:cubicBezTo>
                  <a:pt x="513883" y="1102399"/>
                  <a:pt x="253554" y="1101167"/>
                  <a:pt x="0" y="1106947"/>
                </a:cubicBezTo>
                <a:cubicBezTo>
                  <a:pt x="2465" y="864901"/>
                  <a:pt x="-6650" y="681138"/>
                  <a:pt x="0" y="553474"/>
                </a:cubicBezTo>
                <a:cubicBezTo>
                  <a:pt x="6650" y="425810"/>
                  <a:pt x="-15481" y="185302"/>
                  <a:pt x="0" y="0"/>
                </a:cubicBezTo>
                <a:close/>
              </a:path>
            </a:pathLst>
          </a:custGeom>
          <a:ln>
            <a:extLst>
              <a:ext uri="{C807C97D-BFC1-408E-A445-0C87EB9F89A2}">
                <ask:lineSketchStyleProps xmlns:ask="http://schemas.microsoft.com/office/drawing/2018/sketchyshapes" sd="1219033472">
                  <ask:type>
                    <ask:lineSketchFreehand/>
                  </ask:type>
                </ask:lineSketchStyleProps>
              </a:ext>
            </a:extLst>
          </a:ln>
        </p:spPr>
        <p:style>
          <a:lnRef idx="2">
            <a:schemeClr val="dk1"/>
          </a:lnRef>
          <a:fillRef idx="1">
            <a:schemeClr val="lt1"/>
          </a:fillRef>
          <a:effectRef idx="0">
            <a:schemeClr val="dk1"/>
          </a:effectRef>
          <a:fontRef idx="minor">
            <a:schemeClr val="dk1"/>
          </a:fontRef>
        </p:style>
        <p:txBody>
          <a:bodyPr>
            <a:noAutofit/>
          </a:bodyPr>
          <a:lstStyle/>
          <a:p>
            <a:pPr marL="0" indent="0" algn="ctr">
              <a:buNone/>
            </a:pPr>
            <a:r>
              <a:rPr lang="en-US" sz="1600" i="1" dirty="0">
                <a:latin typeface="Arial" panose="020B0604020202020204" pitchFamily="34" charset="0"/>
                <a:cs typeface="Arial" panose="020B0604020202020204" pitchFamily="34" charset="0"/>
              </a:rPr>
              <a:t>L sets the scale, E and P tell you which components of the gradient you can believe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626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7" grpId="0"/>
      <p:bldP spid="18" grpId="0"/>
      <p:bldP spid="4" grpId="0"/>
      <p:bldP spid="2"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5C4E4-06B7-9FA1-BF9F-F07194C9C7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9E61A8-D30B-DFF4-DF59-C4797FE35D0E}"/>
              </a:ext>
            </a:extLst>
          </p:cNvPr>
          <p:cNvSpPr>
            <a:spLocks noGrp="1"/>
          </p:cNvSpPr>
          <p:nvPr>
            <p:ph type="title"/>
          </p:nvPr>
        </p:nvSpPr>
        <p:spPr>
          <a:xfrm>
            <a:off x="838200" y="2614606"/>
            <a:ext cx="10515600" cy="1325563"/>
          </a:xfrm>
        </p:spPr>
        <p:txBody>
          <a:bodyPr/>
          <a:lstStyle/>
          <a:p>
            <a:pPr algn="ctr"/>
            <a:r>
              <a:rPr lang="en-US" dirty="0"/>
              <a:t>Solar wind Structure &amp; Modeling</a:t>
            </a:r>
          </a:p>
        </p:txBody>
      </p:sp>
      <p:sp>
        <p:nvSpPr>
          <p:cNvPr id="5" name="TextBox 4">
            <a:extLst>
              <a:ext uri="{FF2B5EF4-FFF2-40B4-BE49-F238E27FC236}">
                <a16:creationId xmlns:a16="http://schemas.microsoft.com/office/drawing/2014/main" id="{6F241668-E582-7A2E-EFC7-579A77765D88}"/>
              </a:ext>
            </a:extLst>
          </p:cNvPr>
          <p:cNvSpPr txBox="1"/>
          <p:nvPr/>
        </p:nvSpPr>
        <p:spPr>
          <a:xfrm>
            <a:off x="3011838" y="4894183"/>
            <a:ext cx="6168324" cy="1200329"/>
          </a:xfrm>
          <a:custGeom>
            <a:avLst/>
            <a:gdLst>
              <a:gd name="csX0" fmla="*/ 0 w 6168324"/>
              <a:gd name="csY0" fmla="*/ 0 h 646331"/>
              <a:gd name="csX1" fmla="*/ 747053 w 6168324"/>
              <a:gd name="csY1" fmla="*/ 0 h 646331"/>
              <a:gd name="csX2" fmla="*/ 1370739 w 6168324"/>
              <a:gd name="csY2" fmla="*/ 0 h 646331"/>
              <a:gd name="csX3" fmla="*/ 1932742 w 6168324"/>
              <a:gd name="csY3" fmla="*/ 0 h 646331"/>
              <a:gd name="csX4" fmla="*/ 2679794 w 6168324"/>
              <a:gd name="csY4" fmla="*/ 0 h 646331"/>
              <a:gd name="csX5" fmla="*/ 3180114 w 6168324"/>
              <a:gd name="csY5" fmla="*/ 0 h 646331"/>
              <a:gd name="csX6" fmla="*/ 3927166 w 6168324"/>
              <a:gd name="csY6" fmla="*/ 0 h 646331"/>
              <a:gd name="csX7" fmla="*/ 4489169 w 6168324"/>
              <a:gd name="csY7" fmla="*/ 0 h 646331"/>
              <a:gd name="csX8" fmla="*/ 5236222 w 6168324"/>
              <a:gd name="csY8" fmla="*/ 0 h 646331"/>
              <a:gd name="csX9" fmla="*/ 6168324 w 6168324"/>
              <a:gd name="csY9" fmla="*/ 0 h 646331"/>
              <a:gd name="csX10" fmla="*/ 6168324 w 6168324"/>
              <a:gd name="csY10" fmla="*/ 646331 h 646331"/>
              <a:gd name="csX11" fmla="*/ 5668004 w 6168324"/>
              <a:gd name="csY11" fmla="*/ 646331 h 646331"/>
              <a:gd name="csX12" fmla="*/ 5044318 w 6168324"/>
              <a:gd name="csY12" fmla="*/ 646331 h 646331"/>
              <a:gd name="csX13" fmla="*/ 4420632 w 6168324"/>
              <a:gd name="csY13" fmla="*/ 646331 h 646331"/>
              <a:gd name="csX14" fmla="*/ 3611896 w 6168324"/>
              <a:gd name="csY14" fmla="*/ 646331 h 646331"/>
              <a:gd name="csX15" fmla="*/ 2926527 w 6168324"/>
              <a:gd name="csY15" fmla="*/ 646331 h 646331"/>
              <a:gd name="csX16" fmla="*/ 2426207 w 6168324"/>
              <a:gd name="csY16" fmla="*/ 646331 h 646331"/>
              <a:gd name="csX17" fmla="*/ 1864205 w 6168324"/>
              <a:gd name="csY17" fmla="*/ 646331 h 646331"/>
              <a:gd name="csX18" fmla="*/ 1363885 w 6168324"/>
              <a:gd name="csY18" fmla="*/ 646331 h 646331"/>
              <a:gd name="csX19" fmla="*/ 0 w 6168324"/>
              <a:gd name="csY19" fmla="*/ 646331 h 646331"/>
              <a:gd name="csX20" fmla="*/ 0 w 6168324"/>
              <a:gd name="csY20"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168324" h="646331" extrusionOk="0">
                <a:moveTo>
                  <a:pt x="0" y="0"/>
                </a:moveTo>
                <a:cubicBezTo>
                  <a:pt x="194632" y="-15922"/>
                  <a:pt x="555946" y="12719"/>
                  <a:pt x="747053" y="0"/>
                </a:cubicBezTo>
                <a:cubicBezTo>
                  <a:pt x="938160" y="-12719"/>
                  <a:pt x="1109015" y="-19467"/>
                  <a:pt x="1370739" y="0"/>
                </a:cubicBezTo>
                <a:cubicBezTo>
                  <a:pt x="1632463" y="19467"/>
                  <a:pt x="1780372" y="24868"/>
                  <a:pt x="1932742" y="0"/>
                </a:cubicBezTo>
                <a:cubicBezTo>
                  <a:pt x="2085112" y="-24868"/>
                  <a:pt x="2405628" y="27931"/>
                  <a:pt x="2679794" y="0"/>
                </a:cubicBezTo>
                <a:cubicBezTo>
                  <a:pt x="2953960" y="-27931"/>
                  <a:pt x="2939522" y="3484"/>
                  <a:pt x="3180114" y="0"/>
                </a:cubicBezTo>
                <a:cubicBezTo>
                  <a:pt x="3420706" y="-3484"/>
                  <a:pt x="3696004" y="30890"/>
                  <a:pt x="3927166" y="0"/>
                </a:cubicBezTo>
                <a:cubicBezTo>
                  <a:pt x="4158328" y="-30890"/>
                  <a:pt x="4210341" y="-10283"/>
                  <a:pt x="4489169" y="0"/>
                </a:cubicBezTo>
                <a:cubicBezTo>
                  <a:pt x="4767997" y="10283"/>
                  <a:pt x="4928993" y="32679"/>
                  <a:pt x="5236222" y="0"/>
                </a:cubicBezTo>
                <a:cubicBezTo>
                  <a:pt x="5543451" y="-32679"/>
                  <a:pt x="5850193" y="-36100"/>
                  <a:pt x="6168324" y="0"/>
                </a:cubicBezTo>
                <a:cubicBezTo>
                  <a:pt x="6172478" y="177816"/>
                  <a:pt x="6156014" y="484556"/>
                  <a:pt x="6168324" y="646331"/>
                </a:cubicBezTo>
                <a:cubicBezTo>
                  <a:pt x="6043364" y="622837"/>
                  <a:pt x="5834253" y="630567"/>
                  <a:pt x="5668004" y="646331"/>
                </a:cubicBezTo>
                <a:cubicBezTo>
                  <a:pt x="5501755" y="662095"/>
                  <a:pt x="5224937" y="672483"/>
                  <a:pt x="5044318" y="646331"/>
                </a:cubicBezTo>
                <a:cubicBezTo>
                  <a:pt x="4863699" y="620179"/>
                  <a:pt x="4605879" y="624224"/>
                  <a:pt x="4420632" y="646331"/>
                </a:cubicBezTo>
                <a:cubicBezTo>
                  <a:pt x="4235385" y="668438"/>
                  <a:pt x="3893046" y="661412"/>
                  <a:pt x="3611896" y="646331"/>
                </a:cubicBezTo>
                <a:cubicBezTo>
                  <a:pt x="3330746" y="631250"/>
                  <a:pt x="3109329" y="637003"/>
                  <a:pt x="2926527" y="646331"/>
                </a:cubicBezTo>
                <a:cubicBezTo>
                  <a:pt x="2743725" y="655659"/>
                  <a:pt x="2634946" y="660623"/>
                  <a:pt x="2426207" y="646331"/>
                </a:cubicBezTo>
                <a:cubicBezTo>
                  <a:pt x="2217468" y="632039"/>
                  <a:pt x="2030224" y="641317"/>
                  <a:pt x="1864205" y="646331"/>
                </a:cubicBezTo>
                <a:cubicBezTo>
                  <a:pt x="1698186" y="651345"/>
                  <a:pt x="1469187" y="647121"/>
                  <a:pt x="1363885" y="646331"/>
                </a:cubicBezTo>
                <a:cubicBezTo>
                  <a:pt x="1258583" y="645541"/>
                  <a:pt x="538709" y="589398"/>
                  <a:pt x="0" y="646331"/>
                </a:cubicBezTo>
                <a:cubicBezTo>
                  <a:pt x="-11330" y="335222"/>
                  <a:pt x="-3527" y="311960"/>
                  <a:pt x="0" y="0"/>
                </a:cubicBezTo>
                <a:close/>
              </a:path>
            </a:pathLst>
          </a:custGeom>
          <a:noFill/>
          <a:ln w="28575">
            <a:solidFill>
              <a:srgbClr val="FF3B3B"/>
            </a:solidFill>
            <a:extLst>
              <a:ext uri="{C807C97D-BFC1-408E-A445-0C87EB9F89A2}">
                <ask:lineSketchStyleProps xmlns:ask="http://schemas.microsoft.com/office/drawing/2018/sketchyshapes" sd="1857894222">
                  <a:custGeom>
                    <a:avLst/>
                    <a:gdLst>
                      <a:gd name="csX0" fmla="*/ 0 w 6168324"/>
                      <a:gd name="csY0" fmla="*/ 0 h 1200329"/>
                      <a:gd name="csX1" fmla="*/ 747053 w 6168324"/>
                      <a:gd name="csY1" fmla="*/ 0 h 1200329"/>
                      <a:gd name="csX2" fmla="*/ 1370739 w 6168324"/>
                      <a:gd name="csY2" fmla="*/ 0 h 1200329"/>
                      <a:gd name="csX3" fmla="*/ 1932742 w 6168324"/>
                      <a:gd name="csY3" fmla="*/ 0 h 1200329"/>
                      <a:gd name="csX4" fmla="*/ 2679794 w 6168324"/>
                      <a:gd name="csY4" fmla="*/ 0 h 1200329"/>
                      <a:gd name="csX5" fmla="*/ 3180114 w 6168324"/>
                      <a:gd name="csY5" fmla="*/ 0 h 1200329"/>
                      <a:gd name="csX6" fmla="*/ 3927166 w 6168324"/>
                      <a:gd name="csY6" fmla="*/ 0 h 1200329"/>
                      <a:gd name="csX7" fmla="*/ 4489169 w 6168324"/>
                      <a:gd name="csY7" fmla="*/ 0 h 1200329"/>
                      <a:gd name="csX8" fmla="*/ 5236222 w 6168324"/>
                      <a:gd name="csY8" fmla="*/ 0 h 1200329"/>
                      <a:gd name="csX9" fmla="*/ 6168324 w 6168324"/>
                      <a:gd name="csY9" fmla="*/ 0 h 1200329"/>
                      <a:gd name="csX10" fmla="*/ 6168324 w 6168324"/>
                      <a:gd name="csY10" fmla="*/ 1200329 h 1200329"/>
                      <a:gd name="csX11" fmla="*/ 5668004 w 6168324"/>
                      <a:gd name="csY11" fmla="*/ 1200329 h 1200329"/>
                      <a:gd name="csX12" fmla="*/ 5044318 w 6168324"/>
                      <a:gd name="csY12" fmla="*/ 1200329 h 1200329"/>
                      <a:gd name="csX13" fmla="*/ 4420632 w 6168324"/>
                      <a:gd name="csY13" fmla="*/ 1200329 h 1200329"/>
                      <a:gd name="csX14" fmla="*/ 3611896 w 6168324"/>
                      <a:gd name="csY14" fmla="*/ 1200329 h 1200329"/>
                      <a:gd name="csX15" fmla="*/ 2926527 w 6168324"/>
                      <a:gd name="csY15" fmla="*/ 1200329 h 1200329"/>
                      <a:gd name="csX16" fmla="*/ 2426207 w 6168324"/>
                      <a:gd name="csY16" fmla="*/ 1200329 h 1200329"/>
                      <a:gd name="csX17" fmla="*/ 1864205 w 6168324"/>
                      <a:gd name="csY17" fmla="*/ 1200329 h 1200329"/>
                      <a:gd name="csX18" fmla="*/ 1363885 w 6168324"/>
                      <a:gd name="csY18" fmla="*/ 1200329 h 1200329"/>
                      <a:gd name="csX19" fmla="*/ 0 w 6168324"/>
                      <a:gd name="csY19" fmla="*/ 1200329 h 1200329"/>
                      <a:gd name="csX20" fmla="*/ 0 w 6168324"/>
                      <a:gd name="csY20" fmla="*/ 0 h 1200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168324" h="1200329" extrusionOk="0">
                        <a:moveTo>
                          <a:pt x="0" y="0"/>
                        </a:moveTo>
                        <a:cubicBezTo>
                          <a:pt x="196819" y="-17355"/>
                          <a:pt x="519594" y="41953"/>
                          <a:pt x="747053" y="0"/>
                        </a:cubicBezTo>
                        <a:cubicBezTo>
                          <a:pt x="959339" y="-22922"/>
                          <a:pt x="1094851" y="-40719"/>
                          <a:pt x="1370739" y="0"/>
                        </a:cubicBezTo>
                        <a:cubicBezTo>
                          <a:pt x="1606661" y="51934"/>
                          <a:pt x="1785670" y="31038"/>
                          <a:pt x="1932742" y="0"/>
                        </a:cubicBezTo>
                        <a:cubicBezTo>
                          <a:pt x="2119339" y="-40481"/>
                          <a:pt x="2398149" y="-3411"/>
                          <a:pt x="2679794" y="0"/>
                        </a:cubicBezTo>
                        <a:cubicBezTo>
                          <a:pt x="2944617" y="-51977"/>
                          <a:pt x="2932861" y="-2886"/>
                          <a:pt x="3180114" y="0"/>
                        </a:cubicBezTo>
                        <a:cubicBezTo>
                          <a:pt x="3393677" y="30595"/>
                          <a:pt x="3699581" y="75194"/>
                          <a:pt x="3927166" y="0"/>
                        </a:cubicBezTo>
                        <a:cubicBezTo>
                          <a:pt x="4154113" y="-54796"/>
                          <a:pt x="4208051" y="-23292"/>
                          <a:pt x="4489169" y="0"/>
                        </a:cubicBezTo>
                        <a:cubicBezTo>
                          <a:pt x="4786112" y="-11972"/>
                          <a:pt x="4953120" y="92460"/>
                          <a:pt x="5236222" y="0"/>
                        </a:cubicBezTo>
                        <a:cubicBezTo>
                          <a:pt x="5502207" y="-29964"/>
                          <a:pt x="5897955" y="-49765"/>
                          <a:pt x="6168324" y="0"/>
                        </a:cubicBezTo>
                        <a:cubicBezTo>
                          <a:pt x="6195736" y="337548"/>
                          <a:pt x="6129448" y="969529"/>
                          <a:pt x="6168324" y="1200329"/>
                        </a:cubicBezTo>
                        <a:cubicBezTo>
                          <a:pt x="6012660" y="1162484"/>
                          <a:pt x="5833808" y="1195743"/>
                          <a:pt x="5668004" y="1200329"/>
                        </a:cubicBezTo>
                        <a:cubicBezTo>
                          <a:pt x="5477794" y="1244732"/>
                          <a:pt x="5216284" y="1264580"/>
                          <a:pt x="5044318" y="1200329"/>
                        </a:cubicBezTo>
                        <a:cubicBezTo>
                          <a:pt x="4884992" y="1176261"/>
                          <a:pt x="4637176" y="1145007"/>
                          <a:pt x="4420632" y="1200329"/>
                        </a:cubicBezTo>
                        <a:cubicBezTo>
                          <a:pt x="4189966" y="1243681"/>
                          <a:pt x="3895965" y="1292387"/>
                          <a:pt x="3611896" y="1200329"/>
                        </a:cubicBezTo>
                        <a:cubicBezTo>
                          <a:pt x="3345990" y="1194903"/>
                          <a:pt x="3107532" y="1161267"/>
                          <a:pt x="2926527" y="1200329"/>
                        </a:cubicBezTo>
                        <a:cubicBezTo>
                          <a:pt x="2760402" y="1227585"/>
                          <a:pt x="2629154" y="1220676"/>
                          <a:pt x="2426207" y="1200329"/>
                        </a:cubicBezTo>
                        <a:cubicBezTo>
                          <a:pt x="2187107" y="1151205"/>
                          <a:pt x="2064478" y="1197893"/>
                          <a:pt x="1864205" y="1200329"/>
                        </a:cubicBezTo>
                        <a:cubicBezTo>
                          <a:pt x="1711001" y="1187800"/>
                          <a:pt x="1463254" y="1201460"/>
                          <a:pt x="1363885" y="1200329"/>
                        </a:cubicBezTo>
                        <a:cubicBezTo>
                          <a:pt x="1264007" y="1223204"/>
                          <a:pt x="532082" y="1138738"/>
                          <a:pt x="0" y="1200329"/>
                        </a:cubicBezTo>
                        <a:cubicBezTo>
                          <a:pt x="-9674" y="618872"/>
                          <a:pt x="-8478" y="584031"/>
                          <a:pt x="0" y="0"/>
                        </a:cubicBezTo>
                        <a:close/>
                      </a:path>
                    </a:pathLst>
                  </a:custGeom>
                  <ask:type>
                    <ask:lineSketchFreehand/>
                  </ask:type>
                </ask:lineSketchStyleProps>
              </a:ext>
            </a:extLst>
          </a:ln>
        </p:spPr>
        <p:txBody>
          <a:bodyPr wrap="square">
            <a:spAutoFit/>
          </a:bodyPr>
          <a:lstStyle/>
          <a:p>
            <a:pPr algn="ctr" hangingPunct="0">
              <a:spcBef>
                <a:spcPts val="0"/>
              </a:spcBef>
            </a:pPr>
            <a:r>
              <a:rPr lang="en-US" dirty="0">
                <a:solidFill>
                  <a:srgbClr val="000000"/>
                </a:solidFill>
              </a:rPr>
              <a:t>(1)</a:t>
            </a:r>
          </a:p>
          <a:p>
            <a:pPr algn="ctr" hangingPunct="0">
              <a:spcBef>
                <a:spcPts val="0"/>
              </a:spcBef>
            </a:pPr>
            <a:r>
              <a:rPr lang="en-US" dirty="0">
                <a:solidFill>
                  <a:srgbClr val="000000"/>
                </a:solidFill>
              </a:rPr>
              <a:t>What is the SW magnetic field across multiple scales? Can we reconstruct it? and what can L1 fleet tell us about what eventually happens at Earth?</a:t>
            </a:r>
          </a:p>
        </p:txBody>
      </p:sp>
      <p:sp>
        <p:nvSpPr>
          <p:cNvPr id="3" name="TextBox 2">
            <a:extLst>
              <a:ext uri="{FF2B5EF4-FFF2-40B4-BE49-F238E27FC236}">
                <a16:creationId xmlns:a16="http://schemas.microsoft.com/office/drawing/2014/main" id="{8C60F069-E60E-0C19-A6DE-56B8F1B9C2F9}"/>
              </a:ext>
            </a:extLst>
          </p:cNvPr>
          <p:cNvSpPr txBox="1"/>
          <p:nvPr/>
        </p:nvSpPr>
        <p:spPr>
          <a:xfrm>
            <a:off x="7589352" y="0"/>
            <a:ext cx="609760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FF0000"/>
                </a:solidFill>
                <a:effectLst/>
                <a:uFillTx/>
                <a:latin typeface="Arial"/>
                <a:ea typeface="Arial"/>
                <a:cs typeface="Arial"/>
                <a:sym typeface="Arial"/>
              </a:rPr>
              <a:t>PRELIMINARY IMAP DATA</a:t>
            </a:r>
          </a:p>
        </p:txBody>
      </p:sp>
    </p:spTree>
    <p:extLst>
      <p:ext uri="{BB962C8B-B14F-4D97-AF65-F5344CB8AC3E}">
        <p14:creationId xmlns:p14="http://schemas.microsoft.com/office/powerpoint/2010/main" val="3307730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C2A9B-1D3C-B07D-E514-AFCD191AC89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60555F7-45A3-F74E-A748-6D1355775EFA}"/>
              </a:ext>
            </a:extLst>
          </p:cNvPr>
          <p:cNvSpPr>
            <a:spLocks noGrp="1"/>
          </p:cNvSpPr>
          <p:nvPr>
            <p:ph type="title"/>
          </p:nvPr>
        </p:nvSpPr>
        <p:spPr/>
        <p:txBody>
          <a:bodyPr>
            <a:normAutofit fontScale="90000"/>
          </a:bodyPr>
          <a:lstStyle/>
          <a:p>
            <a:pPr algn="ctr"/>
            <a:r>
              <a:rPr lang="en-US" dirty="0"/>
              <a:t>Probing the 3D Structure &amp; Spatiotemporal Evolution of the Solar Wind</a:t>
            </a:r>
          </a:p>
        </p:txBody>
      </p:sp>
      <p:sp>
        <p:nvSpPr>
          <p:cNvPr id="21" name="TextBox 20">
            <a:extLst>
              <a:ext uri="{FF2B5EF4-FFF2-40B4-BE49-F238E27FC236}">
                <a16:creationId xmlns:a16="http://schemas.microsoft.com/office/drawing/2014/main" id="{86F6E4EC-9CFF-69EB-39D8-7D8BBBD902CE}"/>
              </a:ext>
            </a:extLst>
          </p:cNvPr>
          <p:cNvSpPr txBox="1"/>
          <p:nvPr/>
        </p:nvSpPr>
        <p:spPr>
          <a:xfrm>
            <a:off x="0" y="639261"/>
            <a:ext cx="5593492" cy="2184701"/>
          </a:xfrm>
          <a:prstGeom prst="rect">
            <a:avLst/>
          </a:prstGeom>
          <a:noFill/>
        </p:spPr>
        <p:txBody>
          <a:bodyPr wrap="square">
            <a:spAutoFit/>
          </a:bodyPr>
          <a:lstStyle/>
          <a:p>
            <a:pPr marL="228600" indent="-228600" algn="just">
              <a:lnSpc>
                <a:spcPct val="105000"/>
              </a:lnSpc>
              <a:spcAft>
                <a:spcPts val="1400"/>
              </a:spcAft>
              <a:buFont typeface="Arial"/>
              <a:buChar char="•"/>
            </a:pPr>
            <a:r>
              <a:rPr sz="1800" dirty="0">
                <a:solidFill>
                  <a:srgbClr val="222222"/>
                </a:solidFill>
                <a:latin typeface="Calibri"/>
              </a:rPr>
              <a:t>A </a:t>
            </a:r>
            <a:r>
              <a:rPr sz="1800" b="1" dirty="0">
                <a:solidFill>
                  <a:srgbClr val="222222"/>
                </a:solidFill>
                <a:latin typeface="Calibri"/>
              </a:rPr>
              <a:t>single monitor gives only a 1-D cut</a:t>
            </a:r>
            <a:r>
              <a:rPr sz="1800" dirty="0">
                <a:solidFill>
                  <a:srgbClr val="222222"/>
                </a:solidFill>
                <a:latin typeface="Calibri"/>
              </a:rPr>
              <a:t>, </a:t>
            </a:r>
            <a:r>
              <a:rPr lang="en-US" sz="1800" dirty="0">
                <a:solidFill>
                  <a:srgbClr val="222222"/>
                </a:solidFill>
                <a:latin typeface="Calibri"/>
              </a:rPr>
              <a:t>m</a:t>
            </a:r>
            <a:r>
              <a:rPr sz="1800" dirty="0">
                <a:solidFill>
                  <a:srgbClr val="222222"/>
                </a:solidFill>
                <a:latin typeface="Calibri"/>
              </a:rPr>
              <a:t>ultiple</a:t>
            </a:r>
            <a:r>
              <a:rPr lang="en-US" sz="1800" dirty="0">
                <a:solidFill>
                  <a:srgbClr val="222222"/>
                </a:solidFill>
                <a:latin typeface="Calibri"/>
              </a:rPr>
              <a:t> points</a:t>
            </a:r>
            <a:r>
              <a:rPr sz="1800" dirty="0">
                <a:solidFill>
                  <a:srgbClr val="222222"/>
                </a:solidFill>
                <a:latin typeface="Calibri"/>
              </a:rPr>
              <a:t> </a:t>
            </a:r>
            <a:r>
              <a:rPr lang="en-US" sz="1800" dirty="0">
                <a:solidFill>
                  <a:srgbClr val="222222"/>
                </a:solidFill>
                <a:latin typeface="Calibri"/>
              </a:rPr>
              <a:t>can help us m</a:t>
            </a:r>
            <a:r>
              <a:rPr sz="1800" dirty="0">
                <a:solidFill>
                  <a:srgbClr val="222222"/>
                </a:solidFill>
                <a:latin typeface="Calibri"/>
              </a:rPr>
              <a:t>ap structure in 3-D rather than along one track.</a:t>
            </a:r>
          </a:p>
          <a:p>
            <a:pPr marL="228600" indent="-228600" algn="ctr">
              <a:lnSpc>
                <a:spcPct val="105000"/>
              </a:lnSpc>
              <a:spcAft>
                <a:spcPts val="1400"/>
              </a:spcAft>
              <a:buFont typeface="Arial"/>
              <a:buChar char="•"/>
            </a:pPr>
            <a:r>
              <a:rPr lang="en-US" sz="1800" dirty="0">
                <a:solidFill>
                  <a:srgbClr val="222222"/>
                </a:solidFill>
                <a:latin typeface="Calibri"/>
              </a:rPr>
              <a:t>Question with 2 monitors: </a:t>
            </a:r>
            <a:r>
              <a:rPr lang="en-US" sz="1800" i="1" dirty="0">
                <a:solidFill>
                  <a:srgbClr val="222222"/>
                </a:solidFill>
                <a:latin typeface="Calibri"/>
              </a:rPr>
              <a:t>over what distance does the solar wind stay the same?</a:t>
            </a:r>
            <a:r>
              <a:rPr lang="en-US" sz="1800" dirty="0">
                <a:solidFill>
                  <a:srgbClr val="222222"/>
                </a:solidFill>
                <a:latin typeface="Calibri"/>
              </a:rPr>
              <a:t> Now we can attempt:</a:t>
            </a:r>
          </a:p>
          <a:p>
            <a:pPr algn="ctr">
              <a:lnSpc>
                <a:spcPct val="105000"/>
              </a:lnSpc>
              <a:spcAft>
                <a:spcPts val="1400"/>
              </a:spcAft>
            </a:pPr>
            <a:r>
              <a:rPr sz="1800" b="1" dirty="0">
                <a:solidFill>
                  <a:srgbClr val="222222"/>
                </a:solidFill>
                <a:latin typeface="Calibri"/>
              </a:rPr>
              <a:t> “what is the structure, and how is it changing</a:t>
            </a:r>
            <a:r>
              <a:rPr lang="en-US" sz="1800" b="1" dirty="0">
                <a:solidFill>
                  <a:srgbClr val="222222"/>
                </a:solidFill>
                <a:latin typeface="Calibri"/>
              </a:rPr>
              <a:t>?</a:t>
            </a:r>
            <a:r>
              <a:rPr sz="1800" b="1" dirty="0">
                <a:solidFill>
                  <a:srgbClr val="222222"/>
                </a:solidFill>
                <a:latin typeface="Calibri"/>
              </a:rPr>
              <a:t>”</a:t>
            </a:r>
          </a:p>
        </p:txBody>
      </p:sp>
      <p:pic>
        <p:nvPicPr>
          <p:cNvPr id="22" name="Picture 21" descr="sw_concept.png">
            <a:extLst>
              <a:ext uri="{FF2B5EF4-FFF2-40B4-BE49-F238E27FC236}">
                <a16:creationId xmlns:a16="http://schemas.microsoft.com/office/drawing/2014/main" id="{62F174D4-AD43-69DC-5F6C-54ADACBEFC80}"/>
              </a:ext>
            </a:extLst>
          </p:cNvPr>
          <p:cNvPicPr>
            <a:picLocks noChangeAspect="1"/>
          </p:cNvPicPr>
          <p:nvPr/>
        </p:nvPicPr>
        <p:blipFill>
          <a:blip r:embed="rId3"/>
          <a:stretch>
            <a:fillRect/>
          </a:stretch>
        </p:blipFill>
        <p:spPr>
          <a:xfrm>
            <a:off x="5689236" y="789089"/>
            <a:ext cx="6309360" cy="2819890"/>
          </a:xfrm>
          <a:prstGeom prst="rect">
            <a:avLst/>
          </a:prstGeom>
        </p:spPr>
      </p:pic>
      <p:pic>
        <p:nvPicPr>
          <p:cNvPr id="23" name="Picture 22">
            <a:extLst>
              <a:ext uri="{FF2B5EF4-FFF2-40B4-BE49-F238E27FC236}">
                <a16:creationId xmlns:a16="http://schemas.microsoft.com/office/drawing/2014/main" id="{B2B38F5E-346E-CF7F-A840-24E4108F1FCD}"/>
              </a:ext>
            </a:extLst>
          </p:cNvPr>
          <p:cNvPicPr>
            <a:picLocks noChangeAspect="1"/>
          </p:cNvPicPr>
          <p:nvPr/>
        </p:nvPicPr>
        <p:blipFill>
          <a:blip r:embed="rId4"/>
          <a:srcRect b="50000"/>
          <a:stretch>
            <a:fillRect/>
          </a:stretch>
        </p:blipFill>
        <p:spPr>
          <a:xfrm>
            <a:off x="5469492" y="3532113"/>
            <a:ext cx="3206087" cy="3057542"/>
          </a:xfrm>
          <a:prstGeom prst="rect">
            <a:avLst/>
          </a:prstGeom>
        </p:spPr>
      </p:pic>
      <p:pic>
        <p:nvPicPr>
          <p:cNvPr id="24" name="Picture 23">
            <a:extLst>
              <a:ext uri="{FF2B5EF4-FFF2-40B4-BE49-F238E27FC236}">
                <a16:creationId xmlns:a16="http://schemas.microsoft.com/office/drawing/2014/main" id="{E5F5EB20-C57C-F3C6-448C-62928A020D77}"/>
              </a:ext>
            </a:extLst>
          </p:cNvPr>
          <p:cNvPicPr>
            <a:picLocks noChangeAspect="1"/>
          </p:cNvPicPr>
          <p:nvPr/>
        </p:nvPicPr>
        <p:blipFill>
          <a:blip r:embed="rId4"/>
          <a:srcRect t="50000"/>
          <a:stretch>
            <a:fillRect/>
          </a:stretch>
        </p:blipFill>
        <p:spPr>
          <a:xfrm>
            <a:off x="8600586" y="3568035"/>
            <a:ext cx="3206087" cy="3057542"/>
          </a:xfrm>
          <a:prstGeom prst="rect">
            <a:avLst/>
          </a:prstGeom>
        </p:spPr>
      </p:pic>
      <p:pic>
        <p:nvPicPr>
          <p:cNvPr id="25" name="Picture 24">
            <a:extLst>
              <a:ext uri="{FF2B5EF4-FFF2-40B4-BE49-F238E27FC236}">
                <a16:creationId xmlns:a16="http://schemas.microsoft.com/office/drawing/2014/main" id="{6D8C2E71-82B7-E9EA-41F6-DB1E1D8F720B}"/>
              </a:ext>
            </a:extLst>
          </p:cNvPr>
          <p:cNvPicPr>
            <a:picLocks noChangeAspect="1"/>
          </p:cNvPicPr>
          <p:nvPr/>
        </p:nvPicPr>
        <p:blipFill>
          <a:blip r:embed="rId5"/>
          <a:stretch>
            <a:fillRect/>
          </a:stretch>
        </p:blipFill>
        <p:spPr>
          <a:xfrm>
            <a:off x="988415" y="2698108"/>
            <a:ext cx="3616662" cy="3927469"/>
          </a:xfrm>
          <a:prstGeom prst="rect">
            <a:avLst/>
          </a:prstGeom>
        </p:spPr>
      </p:pic>
      <p:sp>
        <p:nvSpPr>
          <p:cNvPr id="26" name="TextBox 25">
            <a:extLst>
              <a:ext uri="{FF2B5EF4-FFF2-40B4-BE49-F238E27FC236}">
                <a16:creationId xmlns:a16="http://schemas.microsoft.com/office/drawing/2014/main" id="{52BEB049-5FE1-CA32-C22A-45CDE97DC85B}"/>
              </a:ext>
            </a:extLst>
          </p:cNvPr>
          <p:cNvSpPr txBox="1"/>
          <p:nvPr/>
        </p:nvSpPr>
        <p:spPr>
          <a:xfrm>
            <a:off x="-687653" y="6363967"/>
            <a:ext cx="2581481" cy="261610"/>
          </a:xfrm>
          <a:prstGeom prst="rect">
            <a:avLst/>
          </a:prstGeom>
          <a:noFill/>
        </p:spPr>
        <p:txBody>
          <a:bodyPr wrap="square">
            <a:spAutoFit/>
          </a:bodyPr>
          <a:lstStyle/>
          <a:p>
            <a:pPr algn="r"/>
            <a:r>
              <a:rPr lang="en-US" sz="1100" dirty="0">
                <a:solidFill>
                  <a:srgbClr val="000000"/>
                </a:solidFill>
              </a:rPr>
              <a:t>Burkholder+ 2020</a:t>
            </a:r>
          </a:p>
        </p:txBody>
      </p:sp>
      <p:sp>
        <p:nvSpPr>
          <p:cNvPr id="27" name="TextBox 26">
            <a:extLst>
              <a:ext uri="{FF2B5EF4-FFF2-40B4-BE49-F238E27FC236}">
                <a16:creationId xmlns:a16="http://schemas.microsoft.com/office/drawing/2014/main" id="{8DDE09AD-51EC-5693-C9FB-6935CDBA4916}"/>
              </a:ext>
            </a:extLst>
          </p:cNvPr>
          <p:cNvSpPr txBox="1"/>
          <p:nvPr/>
        </p:nvSpPr>
        <p:spPr>
          <a:xfrm>
            <a:off x="11074386" y="6363967"/>
            <a:ext cx="1117614" cy="261610"/>
          </a:xfrm>
          <a:prstGeom prst="rect">
            <a:avLst/>
          </a:prstGeom>
          <a:noFill/>
        </p:spPr>
        <p:txBody>
          <a:bodyPr wrap="none" rtlCol="0">
            <a:spAutoFit/>
          </a:bodyPr>
          <a:lstStyle/>
          <a:p>
            <a:r>
              <a:rPr lang="en-US" sz="1100" dirty="0" err="1">
                <a:solidFill>
                  <a:srgbClr val="000000"/>
                </a:solidFill>
              </a:rPr>
              <a:t>Borovsky</a:t>
            </a:r>
            <a:r>
              <a:rPr lang="en-US" sz="1100" dirty="0">
                <a:solidFill>
                  <a:srgbClr val="000000"/>
                </a:solidFill>
              </a:rPr>
              <a:t> 2017</a:t>
            </a:r>
          </a:p>
        </p:txBody>
      </p:sp>
    </p:spTree>
    <p:extLst>
      <p:ext uri="{BB962C8B-B14F-4D97-AF65-F5344CB8AC3E}">
        <p14:creationId xmlns:p14="http://schemas.microsoft.com/office/powerpoint/2010/main" val="891712079"/>
      </p:ext>
    </p:extLst>
  </p:cSld>
  <p:clrMapOvr>
    <a:masterClrMapping/>
  </p:clrMapOvr>
</p:sld>
</file>

<file path=ppt/theme/theme1.xml><?xml version="1.0" encoding="utf-8"?>
<a:theme xmlns:a="http://schemas.openxmlformats.org/drawingml/2006/main" name="KU Leuven">
  <a:themeElements>
    <a:clrScheme name="Custom 14">
      <a:dk1>
        <a:srgbClr val="2F4D5D"/>
      </a:dk1>
      <a:lt1>
        <a:srgbClr val="FFFFFF"/>
      </a:lt1>
      <a:dk2>
        <a:srgbClr val="1D8DB0"/>
      </a:dk2>
      <a:lt2>
        <a:srgbClr val="DCE7F0"/>
      </a:lt2>
      <a:accent1>
        <a:srgbClr val="1D8DB0"/>
      </a:accent1>
      <a:accent2>
        <a:srgbClr val="2F4D5D"/>
      </a:accent2>
      <a:accent3>
        <a:srgbClr val="52BDEC"/>
      </a:accent3>
      <a:accent4>
        <a:srgbClr val="466E87"/>
      </a:accent4>
      <a:accent5>
        <a:srgbClr val="E7B037"/>
      </a:accent5>
      <a:accent6>
        <a:srgbClr val="D4D842"/>
      </a:accent6>
      <a:hlink>
        <a:srgbClr val="466E87"/>
      </a:hlink>
      <a:folHlink>
        <a:srgbClr val="1D8DB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KU Leuven">
  <a:themeElements>
    <a:clrScheme name="Custom 14">
      <a:dk1>
        <a:srgbClr val="2F4D5D"/>
      </a:dk1>
      <a:lt1>
        <a:srgbClr val="FFFFFF"/>
      </a:lt1>
      <a:dk2>
        <a:srgbClr val="1D8DB0"/>
      </a:dk2>
      <a:lt2>
        <a:srgbClr val="DCE7F0"/>
      </a:lt2>
      <a:accent1>
        <a:srgbClr val="1D8DB0"/>
      </a:accent1>
      <a:accent2>
        <a:srgbClr val="2F4D5D"/>
      </a:accent2>
      <a:accent3>
        <a:srgbClr val="52BDEC"/>
      </a:accent3>
      <a:accent4>
        <a:srgbClr val="466E87"/>
      </a:accent4>
      <a:accent5>
        <a:srgbClr val="E7B037"/>
      </a:accent5>
      <a:accent6>
        <a:srgbClr val="D4D842"/>
      </a:accent6>
      <a:hlink>
        <a:srgbClr val="466E87"/>
      </a:hlink>
      <a:folHlink>
        <a:srgbClr val="1D8DB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4F2B428C8B21A141B5825E5B86F557DB" ma:contentTypeVersion="15" ma:contentTypeDescription="Skapa ett nytt dokument." ma:contentTypeScope="" ma:versionID="975073b9cecf71b6bc8c14a7c33e31db">
  <xsd:schema xmlns:xsd="http://www.w3.org/2001/XMLSchema" xmlns:xs="http://www.w3.org/2001/XMLSchema" xmlns:p="http://schemas.microsoft.com/office/2006/metadata/properties" xmlns:ns3="977cb6ed-b1a4-473b-8ba2-0f8e0a4901ff" xmlns:ns4="6707e3d7-8225-4321-a0ab-c333d198a7fc" targetNamespace="http://schemas.microsoft.com/office/2006/metadata/properties" ma:root="true" ma:fieldsID="0cdfbe7b44d734305c4ef3f71cda5902" ns3:_="" ns4:_="">
    <xsd:import namespace="977cb6ed-b1a4-473b-8ba2-0f8e0a4901ff"/>
    <xsd:import namespace="6707e3d7-8225-4321-a0ab-c333d198a7f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LengthInSeconds" minOccurs="0"/>
                <xsd:element ref="ns4:SharedWithUsers" minOccurs="0"/>
                <xsd:element ref="ns4:SharedWithDetails" minOccurs="0"/>
                <xsd:element ref="ns4:SharingHintHash"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7cb6ed-b1a4-473b-8ba2-0f8e0a4901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07e3d7-8225-4321-a0ab-c333d198a7fc" elementFormDefault="qualified">
    <xsd:import namespace="http://schemas.microsoft.com/office/2006/documentManagement/types"/>
    <xsd:import namespace="http://schemas.microsoft.com/office/infopath/2007/PartnerControls"/>
    <xsd:element name="SharedWithUsers" ma:index="1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at med information" ma:internalName="SharedWithDetails" ma:readOnly="true">
      <xsd:simpleType>
        <xsd:restriction base="dms:Note">
          <xsd:maxLength value="255"/>
        </xsd:restriction>
      </xsd:simpleType>
    </xsd:element>
    <xsd:element name="SharingHintHash" ma:index="20"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B3048F-AB18-4F93-A27A-DBB845175962}">
  <ds:schemaRefs>
    <ds:schemaRef ds:uri="http://www.w3.org/XML/1998/namespace"/>
    <ds:schemaRef ds:uri="977cb6ed-b1a4-473b-8ba2-0f8e0a4901ff"/>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purl.org/dc/terms/"/>
    <ds:schemaRef ds:uri="6707e3d7-8225-4321-a0ab-c333d198a7fc"/>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F78B54EE-C366-449D-9972-DF83693BEC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7cb6ed-b1a4-473b-8ba2-0f8e0a4901ff"/>
    <ds:schemaRef ds:uri="6707e3d7-8225-4321-a0ab-c333d198a7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ECBB746-F6CA-42D5-AFDD-F49C58B4277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KU Leuven</Template>
  <TotalTime>0</TotalTime>
  <Words>2387</Words>
  <Application>Microsoft Macintosh PowerPoint</Application>
  <PresentationFormat>Widescreen</PresentationFormat>
  <Paragraphs>372</Paragraphs>
  <Slides>26</Slides>
  <Notes>20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26</vt:i4>
      </vt:variant>
    </vt:vector>
  </HeadingPairs>
  <TitlesOfParts>
    <vt:vector size="36" baseType="lpstr">
      <vt:lpstr>-webkit-standard</vt:lpstr>
      <vt:lpstr>Arial</vt:lpstr>
      <vt:lpstr>Calibri</vt:lpstr>
      <vt:lpstr>Cambria Math</vt:lpstr>
      <vt:lpstr>Courier New</vt:lpstr>
      <vt:lpstr>Helvetica</vt:lpstr>
      <vt:lpstr>Palatino</vt:lpstr>
      <vt:lpstr>Wingdings</vt:lpstr>
      <vt:lpstr>KU Leuven</vt:lpstr>
      <vt:lpstr>1_KU Leuven</vt:lpstr>
      <vt:lpstr>What Science Can We Do with The L1 Spacecraft Fleet?</vt:lpstr>
      <vt:lpstr>Questions &amp; Outline</vt:lpstr>
      <vt:lpstr>Community Reminder: in-situ Data &amp; Shocks</vt:lpstr>
      <vt:lpstr>L1 Constellation/Fleet/Swarm/Monitors</vt:lpstr>
      <vt:lpstr>Multipoint Data Analysis</vt:lpstr>
      <vt:lpstr>The Geometry of the L1 Constellation</vt:lpstr>
      <vt:lpstr>The L1 fleet samples a huge range of shapes and scales, but it never chose any of them.</vt:lpstr>
      <vt:lpstr>Solar wind Structure &amp; Modeling</vt:lpstr>
      <vt:lpstr>Probing the 3D Structure &amp; Spatiotemporal Evolution of the Solar Wind</vt:lpstr>
      <vt:lpstr>Magnetic Field Reconstruction</vt:lpstr>
      <vt:lpstr>Things evolve from L1 to Earth, sometimes significantly</vt:lpstr>
      <vt:lpstr>IP Shocks Geometry and Orientation</vt:lpstr>
      <vt:lpstr>Collisionless Shocks Geometry</vt:lpstr>
      <vt:lpstr>How to Estimate the Orientation of the Shock</vt:lpstr>
      <vt:lpstr>What if one method gives different answers per spacecraft?</vt:lpstr>
      <vt:lpstr>IP Shock &amp; CME Coherency</vt:lpstr>
      <vt:lpstr>Are CMEs Coherent Structures?</vt:lpstr>
      <vt:lpstr>The Random Walk Trap (#1 issue)</vt:lpstr>
      <vt:lpstr>The Spurious Correlation Plasma Mixing Trap (#2 issue)</vt:lpstr>
      <vt:lpstr>L1 Dataset &amp; How to make it useful?</vt:lpstr>
      <vt:lpstr>Current efforts for combining L1 data, what else does the community needs?</vt:lpstr>
      <vt:lpstr>Summary</vt:lpstr>
      <vt:lpstr>Appendix</vt:lpstr>
      <vt:lpstr>Mesoscale Structures in the Solar Wind – Example PDSs</vt:lpstr>
      <vt:lpstr>Bow shocks vs IP shocks</vt:lpstr>
      <vt:lpstr>Quasi-parallel and Quasi-perpendicular shocks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2017-09-13T11:47:32Z</dcterms:created>
  <dcterms:modified xsi:type="dcterms:W3CDTF">2026-07-05T15:50:52Z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0x0101004F2B428C8B21A141B5825E5B86F557DB</vt:lpwstr>
  </property>
</Properties>
</file>