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54"/>
  </p:notesMasterIdLst>
  <p:handoutMasterIdLst>
    <p:handoutMasterId r:id="rId55"/>
  </p:handoutMasterIdLst>
  <p:sldIdLst>
    <p:sldId id="261" r:id="rId3"/>
    <p:sldId id="262" r:id="rId4"/>
    <p:sldId id="263" r:id="rId5"/>
    <p:sldId id="271" r:id="rId6"/>
    <p:sldId id="292" r:id="rId7"/>
    <p:sldId id="293" r:id="rId8"/>
    <p:sldId id="269" r:id="rId9"/>
    <p:sldId id="355" r:id="rId10"/>
    <p:sldId id="347" r:id="rId11"/>
    <p:sldId id="337" r:id="rId12"/>
    <p:sldId id="339" r:id="rId13"/>
    <p:sldId id="348" r:id="rId14"/>
    <p:sldId id="341" r:id="rId15"/>
    <p:sldId id="354" r:id="rId16"/>
    <p:sldId id="279" r:id="rId17"/>
    <p:sldId id="296" r:id="rId18"/>
    <p:sldId id="357" r:id="rId19"/>
    <p:sldId id="358" r:id="rId20"/>
    <p:sldId id="333" r:id="rId21"/>
    <p:sldId id="350" r:id="rId22"/>
    <p:sldId id="356" r:id="rId23"/>
    <p:sldId id="270" r:id="rId24"/>
    <p:sldId id="295" r:id="rId25"/>
    <p:sldId id="346" r:id="rId26"/>
    <p:sldId id="272" r:id="rId27"/>
    <p:sldId id="276" r:id="rId28"/>
    <p:sldId id="303" r:id="rId29"/>
    <p:sldId id="286" r:id="rId30"/>
    <p:sldId id="285" r:id="rId31"/>
    <p:sldId id="300" r:id="rId32"/>
    <p:sldId id="278" r:id="rId33"/>
    <p:sldId id="282" r:id="rId34"/>
    <p:sldId id="299" r:id="rId35"/>
    <p:sldId id="301" r:id="rId36"/>
    <p:sldId id="291" r:id="rId37"/>
    <p:sldId id="265" r:id="rId38"/>
    <p:sldId id="290" r:id="rId39"/>
    <p:sldId id="266" r:id="rId40"/>
    <p:sldId id="298" r:id="rId41"/>
    <p:sldId id="268" r:id="rId42"/>
    <p:sldId id="274" r:id="rId43"/>
    <p:sldId id="275" r:id="rId44"/>
    <p:sldId id="332" r:id="rId45"/>
    <p:sldId id="297" r:id="rId46"/>
    <p:sldId id="302" r:id="rId47"/>
    <p:sldId id="353" r:id="rId48"/>
    <p:sldId id="345" r:id="rId49"/>
    <p:sldId id="359" r:id="rId50"/>
    <p:sldId id="343" r:id="rId51"/>
    <p:sldId id="334" r:id="rId52"/>
    <p:sldId id="352" r:id="rId5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8DB0"/>
    <a:srgbClr val="2F4D5D"/>
    <a:srgbClr val="005E77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7" autoAdjust="0"/>
    <p:restoredTop sz="51276" autoAdjust="0"/>
  </p:normalViewPr>
  <p:slideViewPr>
    <p:cSldViewPr snapToGrid="0" snapToObjects="1">
      <p:cViewPr varScale="1">
        <p:scale>
          <a:sx n="35" d="100"/>
          <a:sy n="35" d="100"/>
        </p:scale>
        <p:origin x="2116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F27FB-B651-4057-945D-F5AA8A2BCBF8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/>
    </dgm:pt>
    <dgm:pt modelId="{B7417506-EC34-484B-889C-9CAA17629F81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Correlation</a:t>
          </a:r>
          <a:endParaRPr lang="en-US" dirty="0">
            <a:solidFill>
              <a:srgbClr val="000000"/>
            </a:solidFill>
          </a:endParaRPr>
        </a:p>
      </dgm:t>
    </dgm:pt>
    <dgm:pt modelId="{5CAAB599-2226-47AC-AE3B-0FADE2E96758}" type="parTrans" cxnId="{89EBAF99-DC5D-44F3-838E-83851BBFAE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712045A-BEF4-4F5C-8C5A-F51E45AF5018}" type="sibTrans" cxnId="{89EBAF99-DC5D-44F3-838E-83851BBFAE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457B985-FE14-41F7-A8CB-E061CCD7EDCB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Machine Learning</a:t>
          </a:r>
          <a:endParaRPr lang="en-US" dirty="0">
            <a:solidFill>
              <a:srgbClr val="000000"/>
            </a:solidFill>
          </a:endParaRPr>
        </a:p>
      </dgm:t>
    </dgm:pt>
    <dgm:pt modelId="{51FEDFAF-ED93-489E-AC07-2286B82DFF5B}" type="parTrans" cxnId="{ABD3E4A8-E85E-4C1C-83EE-A3BEB75811D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0FE498E-2351-4402-B90E-ABB232A6AFD9}" type="sibTrans" cxnId="{ABD3E4A8-E85E-4C1C-83EE-A3BEB75811D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B9C521B-33FA-42A6-B1D6-954C11D60121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Prediction</a:t>
          </a:r>
          <a:endParaRPr lang="en-US" dirty="0">
            <a:solidFill>
              <a:srgbClr val="000000"/>
            </a:solidFill>
          </a:endParaRPr>
        </a:p>
      </dgm:t>
    </dgm:pt>
    <dgm:pt modelId="{D806B4D9-0FA3-4ADA-ACBF-45BBF6D4BDA7}" type="parTrans" cxnId="{B97582BC-6EB1-4260-B5A5-E8BF1264E24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A228858-A65F-46C2-B82C-CD6DF9E6CD97}" type="sibTrans" cxnId="{B97582BC-6EB1-4260-B5A5-E8BF1264E24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6B3C8C0-FAAA-4038-894C-59CBDD5323B3}" type="pres">
      <dgm:prSet presAssocID="{264F27FB-B651-4057-945D-F5AA8A2BCBF8}" presName="Name0" presStyleCnt="0">
        <dgm:presLayoutVars>
          <dgm:dir/>
          <dgm:animLvl val="lvl"/>
          <dgm:resizeHandles val="exact"/>
        </dgm:presLayoutVars>
      </dgm:prSet>
      <dgm:spPr/>
    </dgm:pt>
    <dgm:pt modelId="{78504892-B342-48BB-ABA4-E7FCB6746FDA}" type="pres">
      <dgm:prSet presAssocID="{B7417506-EC34-484B-889C-9CAA17629F8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C7B195-751C-4AFE-8DD9-6BDF33AA2B7A}" type="pres">
      <dgm:prSet presAssocID="{7712045A-BEF4-4F5C-8C5A-F51E45AF5018}" presName="parTxOnlySpace" presStyleCnt="0"/>
      <dgm:spPr/>
    </dgm:pt>
    <dgm:pt modelId="{9DAF8E13-6501-47A6-9F9B-52D4BD12B49E}" type="pres">
      <dgm:prSet presAssocID="{6457B985-FE14-41F7-A8CB-E061CCD7EDC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672A3-7271-4C1B-A321-0420A8511C12}" type="pres">
      <dgm:prSet presAssocID="{40FE498E-2351-4402-B90E-ABB232A6AFD9}" presName="parTxOnlySpace" presStyleCnt="0"/>
      <dgm:spPr/>
    </dgm:pt>
    <dgm:pt modelId="{29E6BD29-07A9-4CE3-A957-B38CE1A9E699}" type="pres">
      <dgm:prSet presAssocID="{BB9C521B-33FA-42A6-B1D6-954C11D6012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D3E4A8-E85E-4C1C-83EE-A3BEB75811D7}" srcId="{264F27FB-B651-4057-945D-F5AA8A2BCBF8}" destId="{6457B985-FE14-41F7-A8CB-E061CCD7EDCB}" srcOrd="1" destOrd="0" parTransId="{51FEDFAF-ED93-489E-AC07-2286B82DFF5B}" sibTransId="{40FE498E-2351-4402-B90E-ABB232A6AFD9}"/>
    <dgm:cxn modelId="{07D09201-9286-4D68-B66D-C2F10F8600F6}" type="presOf" srcId="{264F27FB-B651-4057-945D-F5AA8A2BCBF8}" destId="{D6B3C8C0-FAAA-4038-894C-59CBDD5323B3}" srcOrd="0" destOrd="0" presId="urn:microsoft.com/office/officeart/2005/8/layout/chevron1"/>
    <dgm:cxn modelId="{B97582BC-6EB1-4260-B5A5-E8BF1264E24F}" srcId="{264F27FB-B651-4057-945D-F5AA8A2BCBF8}" destId="{BB9C521B-33FA-42A6-B1D6-954C11D60121}" srcOrd="2" destOrd="0" parTransId="{D806B4D9-0FA3-4ADA-ACBF-45BBF6D4BDA7}" sibTransId="{2A228858-A65F-46C2-B82C-CD6DF9E6CD97}"/>
    <dgm:cxn modelId="{55CAE31B-6920-4393-B902-9E08D11833C5}" type="presOf" srcId="{B7417506-EC34-484B-889C-9CAA17629F81}" destId="{78504892-B342-48BB-ABA4-E7FCB6746FDA}" srcOrd="0" destOrd="0" presId="urn:microsoft.com/office/officeart/2005/8/layout/chevron1"/>
    <dgm:cxn modelId="{89EBAF99-DC5D-44F3-838E-83851BBFAE2F}" srcId="{264F27FB-B651-4057-945D-F5AA8A2BCBF8}" destId="{B7417506-EC34-484B-889C-9CAA17629F81}" srcOrd="0" destOrd="0" parTransId="{5CAAB599-2226-47AC-AE3B-0FADE2E96758}" sibTransId="{7712045A-BEF4-4F5C-8C5A-F51E45AF5018}"/>
    <dgm:cxn modelId="{8920151C-F6B9-48F4-9C22-F88386E0DE57}" type="presOf" srcId="{BB9C521B-33FA-42A6-B1D6-954C11D60121}" destId="{29E6BD29-07A9-4CE3-A957-B38CE1A9E699}" srcOrd="0" destOrd="0" presId="urn:microsoft.com/office/officeart/2005/8/layout/chevron1"/>
    <dgm:cxn modelId="{F3EB03F0-732C-4469-A4D2-486C3D5F4F43}" type="presOf" srcId="{6457B985-FE14-41F7-A8CB-E061CCD7EDCB}" destId="{9DAF8E13-6501-47A6-9F9B-52D4BD12B49E}" srcOrd="0" destOrd="0" presId="urn:microsoft.com/office/officeart/2005/8/layout/chevron1"/>
    <dgm:cxn modelId="{CDB5BF12-C12D-4D54-98C7-B6390511FA11}" type="presParOf" srcId="{D6B3C8C0-FAAA-4038-894C-59CBDD5323B3}" destId="{78504892-B342-48BB-ABA4-E7FCB6746FDA}" srcOrd="0" destOrd="0" presId="urn:microsoft.com/office/officeart/2005/8/layout/chevron1"/>
    <dgm:cxn modelId="{D7880DC5-284D-41D5-9A86-8E5D464F8A6E}" type="presParOf" srcId="{D6B3C8C0-FAAA-4038-894C-59CBDD5323B3}" destId="{65C7B195-751C-4AFE-8DD9-6BDF33AA2B7A}" srcOrd="1" destOrd="0" presId="urn:microsoft.com/office/officeart/2005/8/layout/chevron1"/>
    <dgm:cxn modelId="{8F648B0A-9ECE-4E4C-AC25-0CC2AE446D9D}" type="presParOf" srcId="{D6B3C8C0-FAAA-4038-894C-59CBDD5323B3}" destId="{9DAF8E13-6501-47A6-9F9B-52D4BD12B49E}" srcOrd="2" destOrd="0" presId="urn:microsoft.com/office/officeart/2005/8/layout/chevron1"/>
    <dgm:cxn modelId="{622C1CE5-094E-438D-B855-7E613A39C96B}" type="presParOf" srcId="{D6B3C8C0-FAAA-4038-894C-59CBDD5323B3}" destId="{C8B672A3-7271-4C1B-A321-0420A8511C12}" srcOrd="3" destOrd="0" presId="urn:microsoft.com/office/officeart/2005/8/layout/chevron1"/>
    <dgm:cxn modelId="{5C1B3E0A-2187-419A-B994-F87CF3A396C7}" type="presParOf" srcId="{D6B3C8C0-FAAA-4038-894C-59CBDD5323B3}" destId="{29E6BD29-07A9-4CE3-A957-B38CE1A9E69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04892-B342-48BB-ABA4-E7FCB6746FDA}">
      <dsp:nvSpPr>
        <dsp:cNvPr id="0" name=""/>
        <dsp:cNvSpPr/>
      </dsp:nvSpPr>
      <dsp:spPr>
        <a:xfrm>
          <a:off x="2381" y="645386"/>
          <a:ext cx="2901156" cy="116046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</a:rPr>
            <a:t>Correlation</a:t>
          </a:r>
          <a:endParaRPr lang="en-US" sz="2500" kern="1200" dirty="0">
            <a:solidFill>
              <a:srgbClr val="000000"/>
            </a:solidFill>
          </a:endParaRPr>
        </a:p>
      </dsp:txBody>
      <dsp:txXfrm>
        <a:off x="582612" y="645386"/>
        <a:ext cx="1740694" cy="1160462"/>
      </dsp:txXfrm>
    </dsp:sp>
    <dsp:sp modelId="{9DAF8E13-6501-47A6-9F9B-52D4BD12B49E}">
      <dsp:nvSpPr>
        <dsp:cNvPr id="0" name=""/>
        <dsp:cNvSpPr/>
      </dsp:nvSpPr>
      <dsp:spPr>
        <a:xfrm>
          <a:off x="2613421" y="645386"/>
          <a:ext cx="2901156" cy="116046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</a:rPr>
            <a:t>Machine Learning</a:t>
          </a:r>
          <a:endParaRPr lang="en-US" sz="2500" kern="1200" dirty="0">
            <a:solidFill>
              <a:srgbClr val="000000"/>
            </a:solidFill>
          </a:endParaRPr>
        </a:p>
      </dsp:txBody>
      <dsp:txXfrm>
        <a:off x="3193652" y="645386"/>
        <a:ext cx="1740694" cy="1160462"/>
      </dsp:txXfrm>
    </dsp:sp>
    <dsp:sp modelId="{29E6BD29-07A9-4CE3-A957-B38CE1A9E699}">
      <dsp:nvSpPr>
        <dsp:cNvPr id="0" name=""/>
        <dsp:cNvSpPr/>
      </dsp:nvSpPr>
      <dsp:spPr>
        <a:xfrm>
          <a:off x="5224462" y="645386"/>
          <a:ext cx="2901156" cy="116046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</a:rPr>
            <a:t>Prediction</a:t>
          </a:r>
          <a:endParaRPr lang="en-US" sz="2500" kern="1200" dirty="0">
            <a:solidFill>
              <a:srgbClr val="000000"/>
            </a:solidFill>
          </a:endParaRPr>
        </a:p>
      </dsp:txBody>
      <dsp:txXfrm>
        <a:off x="5804693" y="645386"/>
        <a:ext cx="1740694" cy="1160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611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962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συνελικτικό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νευρωνικό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δίκτυο,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36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608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761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3988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602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89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Γεωγραφικό μήκος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433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3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6421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815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27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99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517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596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0650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804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84E2-B408-4126-AC2F-2F00916FD2BE}" type="datetime1">
              <a:rPr lang="nl-BE" smtClean="0"/>
              <a:t>22/09/2021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C11E-F211-4E81-A381-C133B99530D2}" type="datetime1">
              <a:rPr lang="nl-BE" smtClean="0"/>
              <a:t>22/09/2021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3870416" y="6210000"/>
            <a:ext cx="4452367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l-G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Forecasting CMEs using Image Processing &amp; Neural Networks</a:t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12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677" y="639550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CA71291-1C34-4771-A37E-677F2182E25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12" name="Rectangle 11"/>
          <p:cNvSpPr/>
          <p:nvPr userDrawn="1"/>
        </p:nvSpPr>
        <p:spPr>
          <a:xfrm>
            <a:off x="575998" y="6380361"/>
            <a:ext cx="54576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Forecasting CMEs using  Artificial Intelligence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B01B-1CB5-46A2-B2BD-C8ED67F5E94F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31FD-DA83-4FB6-91A8-8F536FC36F31}" type="datetime1">
              <a:rPr lang="nl-BE" smtClean="0"/>
              <a:t>22/09/2021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79FF-E67C-4525-A505-CB4E90CF1C8F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3327-7CFC-4D70-A5B6-6DB481E0BFAB}" type="datetime1">
              <a:rPr lang="nl-BE" smtClean="0"/>
              <a:t>22/09/2021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1043-E98B-4194-929E-A852A294977A}" type="datetime1">
              <a:rPr lang="nl-BE" smtClean="0"/>
              <a:t>22/09/2021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C3287-9FF9-4F9B-97CA-371D4CD8DDF1}" type="datetime1">
              <a:rPr lang="nl-BE" smtClean="0"/>
              <a:t>22/09/2021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2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 smtClean="0"/>
              <a:t>KU Leuven, Centre for mathematical Plasma-Astrophysics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605E3256-8636-43DD-BC4F-57D576168D29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mtClean="0"/>
              <a:t>KU Leuven, Centre for mathematical Plasma-Astrophysics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2F4D5D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49.png"/><Relationship Id="rId7" Type="http://schemas.openxmlformats.org/officeDocument/2006/relationships/image" Target="../media/image38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10" Type="http://schemas.openxmlformats.org/officeDocument/2006/relationships/image" Target="../media/image52.png"/><Relationship Id="rId4" Type="http://schemas.openxmlformats.org/officeDocument/2006/relationships/image" Target="../media/image370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planetpailly.com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0.png"/><Relationship Id="rId7" Type="http://schemas.openxmlformats.org/officeDocument/2006/relationships/image" Target="../media/image54.jpe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.cwi.nl/ml-helio-2019/" TargetMode="External"/><Relationship Id="rId2" Type="http://schemas.openxmlformats.org/officeDocument/2006/relationships/hyperlink" Target="https://aida-space.blogspo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ontierdevelopmentlab.org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443598" y="806134"/>
            <a:ext cx="6096524" cy="59305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Forecasting CMEs using Image Processing &amp; Neural Networks</a:t>
            </a: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b="1" dirty="0" smtClean="0"/>
              <a:t>Savvas Raptis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en-US" sz="2200" dirty="0"/>
              <a:t>KTH - Department of Space and Plasma </a:t>
            </a:r>
            <a:r>
              <a:rPr lang="en-US" sz="2200" dirty="0" smtClean="0"/>
              <a:t>Physics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nl-BE" sz="1800" dirty="0" smtClean="0"/>
              <a:t>SpaceCoffee  43 </a:t>
            </a:r>
            <a:br>
              <a:rPr lang="nl-BE" sz="1800" dirty="0" smtClean="0"/>
            </a:br>
            <a:r>
              <a:rPr lang="en-US" sz="1800" smtClean="0"/>
              <a:t>Wednesday</a:t>
            </a:r>
            <a:r>
              <a:rPr lang="el-GR" sz="1800" smtClean="0"/>
              <a:t> </a:t>
            </a:r>
            <a:r>
              <a:rPr lang="el-GR" sz="1800" dirty="0" smtClean="0"/>
              <a:t>19/12/2018  - 16.00</a:t>
            </a: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200" dirty="0"/>
              <a:t/>
            </a:r>
            <a:br>
              <a:rPr lang="el-GR" sz="2200" dirty="0"/>
            </a:b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200" dirty="0"/>
              <a:t/>
            </a:r>
            <a:br>
              <a:rPr lang="el-GR" sz="2200" dirty="0"/>
            </a:br>
            <a:endParaRPr lang="nl-NL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075759"/>
            <a:ext cx="1995804" cy="3391278"/>
          </a:xfrm>
          <a:prstGeom prst="rect">
            <a:avLst/>
          </a:prstGeom>
        </p:spPr>
      </p:pic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3902"/>
            <a:ext cx="3248900" cy="36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48900" cy="6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48974" y="1730707"/>
                <a:ext cx="5166806" cy="33768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 : Output of Neuron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Inputs of Neuron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Weights of each Input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 smtClean="0"/>
                  <a:t> :</a:t>
                </a:r>
                <a:r>
                  <a:rPr lang="en-US" dirty="0"/>
                  <a:t> </a:t>
                </a:r>
                <a:r>
                  <a:rPr lang="en-US" dirty="0" smtClean="0"/>
                  <a:t>bias for each neuron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974" y="1730707"/>
                <a:ext cx="5166806" cy="3376800"/>
              </a:xfrm>
              <a:blipFill>
                <a:blip r:embed="rId3"/>
                <a:stretch>
                  <a:fillRect l="-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 A Neural Network Input and Output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66" y="2306702"/>
            <a:ext cx="3705225" cy="2114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60501" y="2307740"/>
            <a:ext cx="1150375" cy="2114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64923" y="2307740"/>
            <a:ext cx="1150375" cy="2114550"/>
          </a:xfrm>
          <a:prstGeom prst="rect">
            <a:avLst/>
          </a:prstGeom>
          <a:noFill/>
          <a:ln>
            <a:solidFill>
              <a:srgbClr val="1D8DB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8DB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15298" y="2307740"/>
            <a:ext cx="1745203" cy="21145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8DB0"/>
              </a:solidFill>
            </a:endParaRPr>
          </a:p>
        </p:txBody>
      </p:sp>
      <p:cxnSp>
        <p:nvCxnSpPr>
          <p:cNvPr id="9" name="Straight Arrow Connector 8"/>
          <p:cNvCxnSpPr>
            <a:endCxn id="7" idx="2"/>
          </p:cNvCxnSpPr>
          <p:nvPr/>
        </p:nvCxnSpPr>
        <p:spPr>
          <a:xfrm flipH="1" flipV="1">
            <a:off x="8587900" y="4422290"/>
            <a:ext cx="1010253" cy="6148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4000" y="496334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Magic happens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009" y="3403144"/>
            <a:ext cx="208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Random Numbers</a:t>
            </a:r>
            <a:endParaRPr lang="en-US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098385" y="3172068"/>
            <a:ext cx="242103" cy="831484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339894" y="1649996"/>
                <a:ext cx="51710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94" y="1649996"/>
                <a:ext cx="5171031" cy="461665"/>
              </a:xfrm>
              <a:prstGeom prst="rect">
                <a:avLst/>
              </a:prstGeom>
              <a:blipFill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4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 animBg="1"/>
      <p:bldP spid="7" grpId="0" animBg="1"/>
      <p:bldP spid="14" grpId="0"/>
      <p:bldP spid="10" grpId="0"/>
      <p:bldP spid="8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062" y="2127121"/>
            <a:ext cx="3571875" cy="2352675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728400" y="359436"/>
            <a:ext cx="11041200" cy="64626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Activation Function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4292722" y="1816600"/>
            <a:ext cx="2507226" cy="3104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56523" y="5095293"/>
                <a:ext cx="5179623" cy="1040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Sum of all Data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  Weights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) and Biases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523" y="5095293"/>
                <a:ext cx="5179623" cy="1040093"/>
              </a:xfrm>
              <a:prstGeom prst="rect">
                <a:avLst/>
              </a:prstGeom>
              <a:blipFill>
                <a:blip r:embed="rId3"/>
                <a:stretch>
                  <a:fillRect l="-1059" t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39857" y="2813629"/>
                <a:ext cx="51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7" y="2813629"/>
                <a:ext cx="513025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39856" y="3303459"/>
                <a:ext cx="513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6" y="3303459"/>
                <a:ext cx="513025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39855" y="3927475"/>
                <a:ext cx="525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5" y="3927475"/>
                <a:ext cx="52546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73995" y="2324236"/>
                <a:ext cx="378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995" y="2324236"/>
                <a:ext cx="3788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5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702482" y="5231345"/>
                <a:ext cx="3362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Apply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depending on </a:t>
                </a:r>
                <a:r>
                  <a:rPr lang="en-US" b="1" u="sng" dirty="0" smtClean="0">
                    <a:solidFill>
                      <a:srgbClr val="FF0000"/>
                    </a:solidFill>
                  </a:rPr>
                  <a:t>goal</a:t>
                </a:r>
                <a:endParaRPr lang="en-US" b="1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482" y="5231345"/>
                <a:ext cx="3362972" cy="369332"/>
              </a:xfrm>
              <a:prstGeom prst="rect">
                <a:avLst/>
              </a:prstGeom>
              <a:blipFill>
                <a:blip r:embed="rId2"/>
                <a:stretch>
                  <a:fillRect l="-144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39857" y="2813629"/>
                <a:ext cx="51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7" y="2813629"/>
                <a:ext cx="513025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839856" y="3303459"/>
                <a:ext cx="513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6" y="3303459"/>
                <a:ext cx="513025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39855" y="3927475"/>
                <a:ext cx="525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5" y="3927475"/>
                <a:ext cx="52546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73995" y="2324236"/>
                <a:ext cx="378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995" y="2324236"/>
                <a:ext cx="3788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062" y="2127121"/>
            <a:ext cx="3571875" cy="23526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65321" y="1816600"/>
            <a:ext cx="1756888" cy="3104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28400" y="359436"/>
            <a:ext cx="11041200" cy="64626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Activation Function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08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Activation function Examples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Goal</a:t>
            </a:r>
            <a:r>
              <a:rPr lang="en-US" dirty="0" smtClean="0"/>
              <a:t>:</a:t>
            </a:r>
            <a:r>
              <a:rPr lang="en-US" dirty="0" smtClean="0">
                <a:sym typeface="Wingdings" panose="05000000000000000000" pitchFamily="2" charset="2"/>
              </a:rPr>
              <a:t> Classification</a:t>
            </a:r>
            <a:endParaRPr lang="en-US" dirty="0"/>
          </a:p>
        </p:txBody>
      </p:sp>
      <p:pic>
        <p:nvPicPr>
          <p:cNvPr id="1026" name="Picture 2" descr="https://upload.wikimedia.org/wikipedia/commons/thumb/8/88/Logistic-curve.svg/1024px-Logistic-curv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34" y="2462594"/>
            <a:ext cx="4274131" cy="285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43834" y="3506453"/>
                <a:ext cx="1861342" cy="763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834" y="3506453"/>
                <a:ext cx="1861342" cy="763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181664" y="3530991"/>
                <a:ext cx="2099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=0.8 →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𝐶𝑙𝑎𝑠𝑠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4" y="3530991"/>
                <a:ext cx="2099357" cy="369332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3205176" y="2888344"/>
            <a:ext cx="3558481" cy="999656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1"/>
          </p:cNvCxnSpPr>
          <p:nvPr/>
        </p:nvCxnSpPr>
        <p:spPr>
          <a:xfrm>
            <a:off x="6763657" y="2888343"/>
            <a:ext cx="2418007" cy="827314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2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26" y="2445919"/>
            <a:ext cx="5314950" cy="3409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Activation function Examples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Goal</a:t>
            </a:r>
            <a:r>
              <a:rPr lang="en-US" dirty="0" smtClean="0"/>
              <a:t>:</a:t>
            </a:r>
            <a:r>
              <a:rPr lang="en-US" dirty="0" smtClean="0">
                <a:sym typeface="Wingdings" panose="05000000000000000000" pitchFamily="2" charset="2"/>
              </a:rPr>
              <a:t> Regression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43834" y="3506453"/>
                <a:ext cx="1861342" cy="763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834" y="3506453"/>
                <a:ext cx="1861342" cy="763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181664" y="3530991"/>
                <a:ext cx="812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4" y="3530991"/>
                <a:ext cx="812210" cy="369332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3205176" y="3530992"/>
            <a:ext cx="3558481" cy="357008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1"/>
          </p:cNvCxnSpPr>
          <p:nvPr/>
        </p:nvCxnSpPr>
        <p:spPr>
          <a:xfrm>
            <a:off x="6763657" y="3530991"/>
            <a:ext cx="2418007" cy="184666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33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&amp; Backpropagation</a:t>
            </a:r>
            <a:endParaRPr lang="en-US" sz="3600" dirty="0"/>
          </a:p>
        </p:txBody>
      </p:sp>
      <p:pic>
        <p:nvPicPr>
          <p:cNvPr id="1026" name="Picture 2" descr="https://i.stack.imgur.com/H1K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37" y="1615073"/>
            <a:ext cx="61817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55450" y="3934374"/>
            <a:ext cx="856325" cy="369332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92711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7"/>
            <a:ext cx="11041200" cy="5872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Trained Neural Network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94" y="1359036"/>
            <a:ext cx="7620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5902223"/>
            <a:ext cx="4842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</a:rPr>
              <a:t>*</a:t>
            </a:r>
            <a:r>
              <a:rPr lang="en-US" sz="1400" dirty="0" smtClean="0">
                <a:solidFill>
                  <a:srgbClr val="000000"/>
                </a:solidFill>
              </a:rPr>
              <a:t>Video Courtesy</a:t>
            </a:r>
            <a:r>
              <a:rPr lang="en-US" sz="1400" b="1" dirty="0" smtClean="0">
                <a:solidFill>
                  <a:srgbClr val="000000"/>
                </a:solidFill>
              </a:rPr>
              <a:t>: </a:t>
            </a:r>
            <a:r>
              <a:rPr lang="en-US" sz="1400" b="1" dirty="0">
                <a:solidFill>
                  <a:srgbClr val="000000"/>
                </a:solidFill>
              </a:rPr>
              <a:t>3Blue1Brown </a:t>
            </a:r>
            <a:r>
              <a:rPr lang="en-US" sz="1400" dirty="0" smtClean="0">
                <a:solidFill>
                  <a:srgbClr val="000000"/>
                </a:solidFill>
              </a:rPr>
              <a:t> (Check him on YouTube!)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1573897"/>
          </a:xfrm>
        </p:spPr>
        <p:txBody>
          <a:bodyPr>
            <a:normAutofit/>
          </a:bodyPr>
          <a:lstStyle/>
          <a:p>
            <a:r>
              <a:rPr lang="en-US" u="sng" dirty="0" smtClean="0"/>
              <a:t>Problem</a:t>
            </a:r>
            <a:r>
              <a:rPr lang="en-US" dirty="0" smtClean="0"/>
              <a:t>: Predict DST Index </a:t>
            </a:r>
          </a:p>
          <a:p>
            <a:r>
              <a:rPr lang="en-US" u="sng" dirty="0" smtClean="0"/>
              <a:t>Idea</a:t>
            </a:r>
            <a:r>
              <a:rPr lang="en-US" dirty="0" smtClean="0"/>
              <a:t>: </a:t>
            </a:r>
            <a:r>
              <a:rPr lang="en-US" i="1" dirty="0" smtClean="0"/>
              <a:t>Quantities</a:t>
            </a:r>
            <a:r>
              <a:rPr lang="en-US" dirty="0" smtClean="0"/>
              <a:t> are </a:t>
            </a:r>
            <a:r>
              <a:rPr lang="en-US" b="1" dirty="0" smtClean="0"/>
              <a:t>correlated</a:t>
            </a:r>
            <a:r>
              <a:rPr lang="en-US" dirty="0" smtClean="0"/>
              <a:t> with </a:t>
            </a:r>
            <a:r>
              <a:rPr lang="en-US" i="1" dirty="0" smtClean="0"/>
              <a:t>DST</a:t>
            </a:r>
            <a:r>
              <a:rPr lang="en-US" dirty="0" smtClean="0"/>
              <a:t> index </a:t>
            </a:r>
          </a:p>
          <a:p>
            <a:pPr marL="0" indent="0">
              <a:buNone/>
            </a:pPr>
            <a:r>
              <a:rPr lang="en-US" dirty="0" smtClean="0"/>
              <a:t>(Dynamic Pressure, Magnetic field etc.)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032000" y="3229897"/>
          <a:ext cx="8128000" cy="2451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576000" y="207037"/>
            <a:ext cx="11041200" cy="587286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Neural Networks in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0412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Example: Neural Networks on DST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83" y="1860217"/>
            <a:ext cx="9316233" cy="4330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6502" y="1213886"/>
            <a:ext cx="771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Garamond Premr Pro" panose="02020402060506020403" pitchFamily="18" charset="0"/>
              </a:rPr>
              <a:t>4 </a:t>
            </a:r>
            <a:r>
              <a:rPr lang="en-US" dirty="0">
                <a:solidFill>
                  <a:srgbClr val="000000"/>
                </a:solidFill>
                <a:latin typeface="Garamond Premr Pro" panose="02020402060506020403" pitchFamily="18" charset="0"/>
              </a:rPr>
              <a:t>Layers of (20, 10, 5, 1) Neurons </a:t>
            </a:r>
            <a:r>
              <a:rPr lang="en-US" dirty="0" smtClean="0">
                <a:solidFill>
                  <a:srgbClr val="000000"/>
                </a:solidFill>
                <a:latin typeface="Garamond Premr Pro" panose="02020402060506020403" pitchFamily="18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Garamond Premr Pro" panose="02020402060506020403" pitchFamily="18" charset="0"/>
              </a:rPr>
              <a:t>500 </a:t>
            </a:r>
            <a:r>
              <a:rPr lang="en-US" dirty="0">
                <a:solidFill>
                  <a:srgbClr val="000000"/>
                </a:solidFill>
                <a:latin typeface="Garamond Premr Pro" panose="02020402060506020403" pitchFamily="18" charset="0"/>
              </a:rPr>
              <a:t>Epochs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6735" y="1213885"/>
            <a:ext cx="184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Garamond Premr Pro" panose="02020402060506020403" pitchFamily="18" charset="0"/>
              </a:rPr>
              <a:t>Input</a:t>
            </a:r>
            <a:r>
              <a:rPr lang="en-US" dirty="0" smtClean="0">
                <a:solidFill>
                  <a:srgbClr val="000000"/>
                </a:solidFill>
                <a:latin typeface="Garamond Premr Pro" panose="02020402060506020403" pitchFamily="18" charset="0"/>
              </a:rPr>
              <a:t>: Quantities from satellite 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6864" y="936886"/>
            <a:ext cx="2393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Garamond Premr Pro" panose="02020402060506020403" pitchFamily="18" charset="0"/>
            </a:endParaRPr>
          </a:p>
          <a:p>
            <a:r>
              <a:rPr lang="en-US" u="sng" dirty="0">
                <a:solidFill>
                  <a:srgbClr val="000000"/>
                </a:solidFill>
                <a:latin typeface="Garamond Premr Pro" panose="02020402060506020403" pitchFamily="18" charset="0"/>
              </a:rPr>
              <a:t>Output</a:t>
            </a:r>
            <a:r>
              <a:rPr lang="en-US" dirty="0">
                <a:solidFill>
                  <a:srgbClr val="000000"/>
                </a:solidFill>
                <a:latin typeface="Garamond Premr Pro" panose="02020402060506020403" pitchFamily="18" charset="0"/>
              </a:rPr>
              <a:t>: DST index </a:t>
            </a:r>
          </a:p>
          <a:p>
            <a:r>
              <a:rPr lang="en-US" dirty="0" smtClean="0">
                <a:solidFill>
                  <a:srgbClr val="000000"/>
                </a:solidFill>
                <a:latin typeface="Garamond Premr Pro" panose="02020402060506020403" pitchFamily="18" charset="0"/>
              </a:rPr>
              <a:t>(1 Hour </a:t>
            </a:r>
            <a:r>
              <a:rPr lang="en-US" dirty="0">
                <a:solidFill>
                  <a:srgbClr val="000000"/>
                </a:solidFill>
                <a:latin typeface="Garamond Premr Pro" panose="02020402060506020403" pitchFamily="18" charset="0"/>
              </a:rPr>
              <a:t>later)</a:t>
            </a:r>
          </a:p>
        </p:txBody>
      </p:sp>
    </p:spTree>
    <p:extLst>
      <p:ext uri="{BB962C8B-B14F-4D97-AF65-F5344CB8AC3E}">
        <p14:creationId xmlns:p14="http://schemas.microsoft.com/office/powerpoint/2010/main" val="16453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with Images </a:t>
            </a:r>
            <a:endParaRPr lang="en-US" sz="3600" dirty="0"/>
          </a:p>
        </p:txBody>
      </p:sp>
      <p:pic>
        <p:nvPicPr>
          <p:cNvPr id="11266" name="Picture 2" descr="ÎÏÎ¿ÏÎ­Î»ÎµÏÎ¼Î± ÎµÎ¹ÎºÏÎ½Î±Ï Î³Î¹Î± Neural Network flatten im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40" y="1359036"/>
            <a:ext cx="5413719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359036"/>
            <a:ext cx="4934435" cy="44640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Preventing a disaster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910177"/>
            <a:ext cx="4366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 *</a:t>
            </a:r>
            <a:r>
              <a:rPr lang="de-DE" sz="1400" dirty="0" smtClean="0">
                <a:solidFill>
                  <a:srgbClr val="000000"/>
                </a:solidFill>
              </a:rPr>
              <a:t>Figure Courtesy: SIA (Satelite Industry Association)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1630680"/>
            <a:ext cx="4549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0000"/>
                </a:solidFill>
                <a:latin typeface="+mj-lt"/>
              </a:rPr>
              <a:t>If Satellites Stop:</a:t>
            </a:r>
          </a:p>
          <a:p>
            <a:pPr algn="ctr"/>
            <a:endParaRPr lang="en-US" sz="2600" dirty="0">
              <a:solidFill>
                <a:srgbClr val="000000"/>
              </a:solidFill>
              <a:latin typeface="Garamond Premr Pro" panose="02020402060506020403" pitchFamily="18" charset="0"/>
            </a:endParaRPr>
          </a:p>
          <a:p>
            <a:pPr algn="ctr"/>
            <a:endParaRPr lang="en-US" sz="2600" dirty="0">
              <a:solidFill>
                <a:srgbClr val="000000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5883" y="2111943"/>
            <a:ext cx="39120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No Telecommunications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No Military surveillance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No Weather forecast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No GPS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648" y="3940117"/>
            <a:ext cx="3113603" cy="21328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878" y="3940117"/>
            <a:ext cx="3179273" cy="224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ÎÏÎ¿ÏÎ­Î»ÎµÏÎ¼Î± ÎµÎ¹ÎºÏÎ½Î±Ï Î³Î¹Î± Neural Network flatten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40" y="1359036"/>
            <a:ext cx="5413719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with Images </a:t>
            </a:r>
            <a:r>
              <a:rPr lang="el-GR" sz="3600" dirty="0" smtClean="0"/>
              <a:t>– </a:t>
            </a:r>
            <a:r>
              <a:rPr lang="en-US" sz="3600" dirty="0" smtClean="0"/>
              <a:t>Dog example</a:t>
            </a:r>
            <a:endParaRPr lang="en-US" sz="3600" dirty="0"/>
          </a:p>
        </p:txBody>
      </p:sp>
      <p:pic>
        <p:nvPicPr>
          <p:cNvPr id="1026" name="Picture 2" descr="ÎÏÎ¿ÏÎ­Î»ÎµÏÎ¼Î± ÎµÎ¹ÎºÏÎ½Î±Ï Î³Î¹Î± dog cheval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920905"/>
            <a:ext cx="1905410" cy="28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46" y="1546586"/>
            <a:ext cx="619153" cy="40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Convolution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996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5308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Convolution Neural Network (CNN) Layers</a:t>
            </a:r>
            <a:endParaRPr lang="en-US" sz="3600" dirty="0"/>
          </a:p>
        </p:txBody>
      </p:sp>
      <p:pic>
        <p:nvPicPr>
          <p:cNvPr id="3076" name="Picture 4" descr="https://writelatex.s3.amazonaws.com/mvxpfptvpmkx/uploads/10083/24184913/1.png?X-Amz-Expires=14400&amp;X-Amz-Date=20180615T112157Z&amp;X-Amz-Algorithm=AWS4-HMAC-SHA256&amp;X-Amz-Credential=AKIAJF667VKUK4OW3LCA/20180615/us-east-1/s3/aws4_request&amp;X-Amz-SignedHeaders=host&amp;X-Amz-Signature=c42741c537846dd53e6e74d5bf7bb1250df53135f3f82497c684efb4f16ee7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92" y="3050111"/>
            <a:ext cx="5644725" cy="23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-systems.github.io/HSE545/machine%20learning%20all/Workshop/PHMAP/image_files/conv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6" y="2785294"/>
            <a:ext cx="4044444" cy="28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528" y="1892658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Convolution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Extract features &amp; Keep spatial relationship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3335" y="189265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Pooling/Subsampling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Reduce dimensionality &amp; retain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864" y="5915871"/>
            <a:ext cx="260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*</a:t>
            </a:r>
            <a:r>
              <a:rPr lang="en-US" sz="1400" dirty="0">
                <a:solidFill>
                  <a:srgbClr val="000000"/>
                </a:solidFill>
              </a:rPr>
              <a:t>Figure </a:t>
            </a:r>
            <a:r>
              <a:rPr lang="en-US" sz="1400" dirty="0" smtClean="0">
                <a:solidFill>
                  <a:srgbClr val="000000"/>
                </a:solidFill>
              </a:rPr>
              <a:t>Courtesy: Erik </a:t>
            </a:r>
            <a:r>
              <a:rPr lang="en-US" sz="1400" dirty="0" err="1">
                <a:solidFill>
                  <a:srgbClr val="000000"/>
                </a:solidFill>
              </a:rPr>
              <a:t>Reppel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4591" y="5915871"/>
            <a:ext cx="3318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*Figure Courtesy: </a:t>
            </a:r>
            <a:r>
              <a:rPr lang="en-US" sz="1400" dirty="0" smtClean="0">
                <a:solidFill>
                  <a:srgbClr val="000000"/>
                </a:solidFill>
              </a:rPr>
              <a:t>Cambridge Spark Ltd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Example of CNN</a:t>
            </a:r>
            <a:endParaRPr lang="en-US" sz="3600" dirty="0"/>
          </a:p>
        </p:txBody>
      </p:sp>
      <p:pic>
        <p:nvPicPr>
          <p:cNvPr id="4098" name="Picture 2" descr="https://writelatex.s3.amazonaws.com/mvxpfptvpmkx/uploads/16011/25130203/1.png?X-Amz-Expires=14400&amp;X-Amz-Date=20180615T112203Z&amp;X-Amz-Algorithm=AWS4-HMAC-SHA256&amp;X-Amz-Credential=AKIAJF667VKUK4OW3LCA/20180615/us-east-1/s3/aws4_request&amp;X-Amz-SignedHeaders=host&amp;X-Amz-Signature=32046fe3dfdaf1f7c2e5eaf3cde9e15409098451c6ef0cce1d7cde309391932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239868"/>
            <a:ext cx="11041062" cy="329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0" y="587270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*Figure </a:t>
            </a:r>
            <a:r>
              <a:rPr lang="en-US" sz="1400" dirty="0">
                <a:solidFill>
                  <a:srgbClr val="000000"/>
                </a:solidFill>
              </a:rPr>
              <a:t>Courtesy: </a:t>
            </a:r>
            <a:r>
              <a:rPr lang="en-US" sz="1400" dirty="0" err="1">
                <a:solidFill>
                  <a:srgbClr val="000000"/>
                </a:solidFill>
              </a:rPr>
              <a:t>Suhyun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Kim </a:t>
            </a:r>
            <a:r>
              <a:rPr lang="en-US" sz="1400" dirty="0" err="1" smtClean="0">
                <a:solidFill>
                  <a:srgbClr val="000000"/>
                </a:solidFill>
              </a:rPr>
              <a:t>iSystems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Design </a:t>
            </a:r>
            <a:r>
              <a:rPr lang="en-US" sz="1400" dirty="0" smtClean="0">
                <a:solidFill>
                  <a:srgbClr val="000000"/>
                </a:solidFill>
              </a:rPr>
              <a:t>Labs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54" y="1359036"/>
            <a:ext cx="1347946" cy="75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ÎÏÎ¿ÏÎ­Î»ÎµÏÎ¼Î± ÎµÎ¹ÎºÏÎ½Î±Ï Î³Î¹Î± dog cheval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" y="2910839"/>
            <a:ext cx="1143852" cy="171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ritelatex.s3.amazonaws.com/mvxpfptvpmkx/uploads/10083/24184913/1.png?X-Amz-Expires=14400&amp;X-Amz-Date=20180615T112157Z&amp;X-Amz-Algorithm=AWS4-HMAC-SHA256&amp;X-Amz-Credential=AKIAJF667VKUK4OW3LCA/20180615/us-east-1/s3/aws4_request&amp;X-Amz-SignedHeaders=host&amp;X-Amz-Signature=c42741c537846dd53e6e74d5bf7bb1250df53135f3f82497c684efb4f16ee79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56" y="1368104"/>
            <a:ext cx="1602565" cy="6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-systems.github.io/HSE545/machine%20learning%20all/Workshop/PHMAP/image_files/conv_anima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95" y="1359036"/>
            <a:ext cx="962890" cy="6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656000"/>
            <a:ext cx="5520600" cy="446400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Input</a:t>
            </a:r>
            <a:r>
              <a:rPr lang="en-US" dirty="0" smtClean="0"/>
              <a:t>: MNIST database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NN vs CNN</a:t>
            </a:r>
            <a:endParaRPr lang="en-US" sz="3600" dirty="0"/>
          </a:p>
        </p:txBody>
      </p:sp>
      <p:pic>
        <p:nvPicPr>
          <p:cNvPr id="2050" name="Picture 2" descr="ÎÏÎ¿ÏÎ­Î»ÎµÏÎ¼Î± ÎµÎ¹ÎºÏÎ½Î±Ï Î³Î¹Î± MNIST data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0" y="2168737"/>
            <a:ext cx="565785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6096600" y="1656000"/>
            <a:ext cx="5520600" cy="1618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u="sng" dirty="0" smtClean="0"/>
          </a:p>
          <a:p>
            <a:pPr marL="0" indent="0" algn="ctr">
              <a:buFont typeface="Arial"/>
              <a:buNone/>
            </a:pPr>
            <a:r>
              <a:rPr lang="en-US" u="sng" dirty="0" smtClean="0"/>
              <a:t>Neural Network Result: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97.3%</a:t>
            </a:r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27" y="1276890"/>
            <a:ext cx="1347946" cy="75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s://writelatex.s3.amazonaws.com/mvxpfptvpmkx/uploads/16011/25130203/1.png?X-Amz-Expires=14400&amp;X-Amz-Date=20180615T112203Z&amp;X-Amz-Algorithm=AWS4-HMAC-SHA256&amp;X-Amz-Credential=AKIAJF667VKUK4OW3LCA/20180615/us-east-1/s3/aws4_request&amp;X-Amz-SignedHeaders=host&amp;X-Amz-Signature=32046fe3dfdaf1f7c2e5eaf3cde9e15409098451c6ef0cce1d7cde30939193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47" y="3477892"/>
            <a:ext cx="3821305" cy="11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6096599" y="4286085"/>
            <a:ext cx="5520600" cy="1618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u="sng" dirty="0" smtClean="0"/>
          </a:p>
          <a:p>
            <a:pPr marL="0" indent="0" algn="ctr">
              <a:buFont typeface="Arial"/>
              <a:buNone/>
            </a:pPr>
            <a:r>
              <a:rPr lang="en-US" u="sng" dirty="0" smtClean="0"/>
              <a:t>Convolution Neural Network Result: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99.07%</a:t>
            </a:r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6177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676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Main Goal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8400" y="1338873"/>
            <a:ext cx="11041200" cy="65597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 Forecast </a:t>
            </a:r>
            <a:r>
              <a:rPr lang="en-US" i="1" dirty="0"/>
              <a:t>the emerged CMEs using solar images taken </a:t>
            </a:r>
            <a:r>
              <a:rPr lang="en-US" i="1" dirty="0" smtClean="0"/>
              <a:t>from SDO and CNN</a:t>
            </a:r>
          </a:p>
          <a:p>
            <a:pPr marL="0" indent="0" algn="ctr">
              <a:buNone/>
            </a:pP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958555" y="207010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Input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SDO Images during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222" y="2044168"/>
            <a:ext cx="2954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Output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LASCO/CACTUS Catalogs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96" y="3016319"/>
            <a:ext cx="1440000" cy="1350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96" y="4409217"/>
            <a:ext cx="1440000" cy="1343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07" y="4409217"/>
            <a:ext cx="1440000" cy="1343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645" y="3029490"/>
            <a:ext cx="752339" cy="1297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984" y="3034625"/>
            <a:ext cx="759026" cy="1276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549" y="3411070"/>
            <a:ext cx="5122301" cy="166993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045249" y="3411070"/>
            <a:ext cx="1790651" cy="180863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95463" y="3411070"/>
            <a:ext cx="3221837" cy="180863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60998" y="3102414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Date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05742" y="3102414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chemeClr val="accent3">
                    <a:lumMod val="50000"/>
                  </a:schemeClr>
                </a:solidFill>
              </a:rPr>
              <a:t>Characteristics</a:t>
            </a:r>
            <a:endParaRPr lang="en-US" sz="1600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6500" y="2070100"/>
            <a:ext cx="5172051" cy="3962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03101" y="2070100"/>
            <a:ext cx="5278749" cy="3962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1" grpId="0" animBg="1"/>
      <p:bldP spid="22" grpId="0" animBg="1"/>
      <p:bldP spid="23" grpId="0"/>
      <p:bldP spid="24" grpId="0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42800" y="0"/>
            <a:ext cx="1999560" cy="6120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dirty="0" smtClean="0"/>
              <a:t>1</a:t>
            </a:r>
            <a:r>
              <a:rPr lang="en-US" sz="3400" baseline="30000" dirty="0" smtClean="0"/>
              <a:t>st</a:t>
            </a:r>
            <a:r>
              <a:rPr lang="en-US" sz="3400" dirty="0" smtClean="0"/>
              <a:t> Part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/>
              <a:t>2</a:t>
            </a:r>
            <a:r>
              <a:rPr lang="en-US" sz="3400" baseline="30000" dirty="0" smtClean="0"/>
              <a:t>nd</a:t>
            </a:r>
            <a:r>
              <a:rPr lang="en-US" sz="3400" dirty="0" smtClean="0"/>
              <a:t> Part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/>
              <a:t>3</a:t>
            </a:r>
            <a:r>
              <a:rPr lang="en-US" sz="3400" baseline="30000" dirty="0" smtClean="0"/>
              <a:t>rd</a:t>
            </a:r>
            <a:r>
              <a:rPr lang="en-US" sz="3400" dirty="0" smtClean="0"/>
              <a:t> Part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42360" y="0"/>
            <a:ext cx="7132320" cy="61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400" dirty="0" smtClean="0"/>
              <a:t>Data Enhancement</a:t>
            </a:r>
          </a:p>
          <a:p>
            <a:pPr marL="0" indent="0">
              <a:buFont typeface="Arial"/>
              <a:buNone/>
            </a:pPr>
            <a:endParaRPr lang="en-US" sz="3400" dirty="0" smtClean="0"/>
          </a:p>
          <a:p>
            <a:pPr marL="0" indent="0">
              <a:buFont typeface="Arial"/>
              <a:buNone/>
            </a:pPr>
            <a:r>
              <a:rPr lang="en-US" sz="3400" dirty="0" smtClean="0"/>
              <a:t>CNN implementation</a:t>
            </a:r>
          </a:p>
          <a:p>
            <a:pPr marL="0" indent="0">
              <a:buFont typeface="Arial"/>
              <a:buNone/>
            </a:pPr>
            <a:endParaRPr lang="en-US" sz="3400" dirty="0" smtClean="0"/>
          </a:p>
          <a:p>
            <a:pPr marL="0" indent="0">
              <a:buFont typeface="Arial"/>
              <a:buNone/>
            </a:pPr>
            <a:r>
              <a:rPr lang="en-US" sz="3400" dirty="0" smtClean="0"/>
              <a:t>Pre-processing Tool &amp; History Maps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1158240"/>
            <a:ext cx="10911840" cy="2363640"/>
          </a:xfrm>
          <a:prstGeom prst="roundRect">
            <a:avLst/>
          </a:prstGeom>
          <a:noFill/>
          <a:ln w="19050">
            <a:solidFill>
              <a:srgbClr val="1D8DB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200" y="4008120"/>
            <a:ext cx="10911840" cy="89916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27640" y="668899"/>
            <a:ext cx="39709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Machine Learning Project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4103970" y="3515677"/>
            <a:ext cx="36182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Improving Input Project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42800" y="0"/>
            <a:ext cx="1999560" cy="6120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dirty="0" smtClean="0"/>
              <a:t>1</a:t>
            </a:r>
            <a:r>
              <a:rPr lang="en-US" sz="3400" baseline="30000" dirty="0" smtClean="0"/>
              <a:t>st</a:t>
            </a:r>
            <a:r>
              <a:rPr lang="en-US" sz="3400" dirty="0" smtClean="0"/>
              <a:t> Part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3400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 Part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3400" baseline="30000" dirty="0" smtClean="0">
                <a:solidFill>
                  <a:schemeClr val="bg1">
                    <a:lumMod val="65000"/>
                  </a:schemeClr>
                </a:solidFill>
              </a:rPr>
              <a:t>rd</a:t>
            </a: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 Part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42360" y="0"/>
            <a:ext cx="7132320" cy="61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400" dirty="0" smtClean="0"/>
              <a:t>Data Reduction</a:t>
            </a:r>
          </a:p>
          <a:p>
            <a:pPr marL="0" indent="0">
              <a:buFont typeface="Arial"/>
              <a:buNone/>
            </a:pPr>
            <a:endParaRPr lang="en-US" sz="3400" dirty="0" smtClean="0"/>
          </a:p>
          <a:p>
            <a:pPr marL="0" indent="0">
              <a:buFont typeface="Arial"/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CNN implementation</a:t>
            </a:r>
          </a:p>
          <a:p>
            <a:pPr marL="0" indent="0">
              <a:buFont typeface="Arial"/>
              <a:buNone/>
            </a:pPr>
            <a:endParaRPr lang="en-US" sz="3400" dirty="0" smtClean="0"/>
          </a:p>
          <a:p>
            <a:pPr marL="0" indent="0">
              <a:buFont typeface="Arial"/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Pre-processing Tool &amp; History Maps</a:t>
            </a:r>
          </a:p>
        </p:txBody>
      </p:sp>
    </p:spTree>
    <p:extLst>
      <p:ext uri="{BB962C8B-B14F-4D97-AF65-F5344CB8AC3E}">
        <p14:creationId xmlns:p14="http://schemas.microsoft.com/office/powerpoint/2010/main" val="1531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" y="4838720"/>
            <a:ext cx="5105400" cy="361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50214"/>
          </a:xfrm>
        </p:spPr>
        <p:txBody>
          <a:bodyPr/>
          <a:lstStyle/>
          <a:p>
            <a:pPr algn="ctr"/>
            <a:r>
              <a:rPr lang="en-US" dirty="0"/>
              <a:t>The </a:t>
            </a:r>
            <a:r>
              <a:rPr lang="en-US"/>
              <a:t>Data </a:t>
            </a:r>
            <a:r>
              <a:rPr lang="en-US" sz="3600" smtClean="0"/>
              <a:t>Reduction</a:t>
            </a:r>
            <a:r>
              <a:rPr lang="en-US" smtClean="0"/>
              <a:t> </a:t>
            </a:r>
            <a:r>
              <a:rPr lang="en-US" dirty="0"/>
              <a:t>Project</a:t>
            </a:r>
          </a:p>
        </p:txBody>
      </p:sp>
      <p:pic>
        <p:nvPicPr>
          <p:cNvPr id="5" name="Picture 2" descr="https://writelatex.s3.amazonaws.com/mvxpfptvpmkx/uploads/19898/25467444/1.png?X-Amz-Expires=14400&amp;X-Amz-Date=20180613T141558Z&amp;X-Amz-Algorithm=AWS4-HMAC-SHA256&amp;X-Amz-Credential=AKIAJF667VKUK4OW3LCA/20180613/us-east-1/s3/aws4_request&amp;X-Amz-SignedHeaders=host&amp;X-Amz-Signature=6f6d09aae4be8e2f892b4cded22ea1d0dff01654fa6084871c96a75025de93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226305"/>
            <a:ext cx="11250009" cy="184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3886769"/>
            <a:ext cx="3187677" cy="29665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52529" y="3957877"/>
            <a:ext cx="33750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132764" y="3205925"/>
            <a:ext cx="177421" cy="603042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867554" y="3240624"/>
            <a:ext cx="749300" cy="14986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721" y="5041013"/>
            <a:ext cx="144000" cy="1349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261" y="4824752"/>
            <a:ext cx="180000" cy="19158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024727" y="4838720"/>
            <a:ext cx="328494" cy="20229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030570" y="5021963"/>
            <a:ext cx="328494" cy="2022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064114" y="4419640"/>
                <a:ext cx="881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&gt;90</m:t>
                      </m:r>
                      <m:r>
                        <m:rPr>
                          <m:nor/>
                        </m:rPr>
                        <a:rPr lang="en-US" smtClean="0">
                          <a:solidFill>
                            <a:srgbClr val="000000"/>
                          </a:solidFill>
                        </a:rPr>
                        <m:t>°</m:t>
                      </m:r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114" y="4419640"/>
                <a:ext cx="88120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H="1">
            <a:off x="6850737" y="3145270"/>
            <a:ext cx="810144" cy="73859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276284" y="3855082"/>
                <a:ext cx="28135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Add non-CME date when: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 [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84" y="3855082"/>
                <a:ext cx="2813591" cy="646331"/>
              </a:xfrm>
              <a:prstGeom prst="rect">
                <a:avLst/>
              </a:prstGeom>
              <a:blipFill>
                <a:blip r:embed="rId8"/>
                <a:stretch>
                  <a:fillRect l="-1952" t="-4717" r="-1302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/>
          <p:nvPr/>
        </p:nvCxnSpPr>
        <p:spPr>
          <a:xfrm flipH="1">
            <a:off x="9894764" y="3134706"/>
            <a:ext cx="960701" cy="131137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86" y="4520090"/>
            <a:ext cx="5558364" cy="14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8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124"/>
          </a:xfrm>
        </p:spPr>
        <p:txBody>
          <a:bodyPr/>
          <a:lstStyle/>
          <a:p>
            <a:pPr algn="ctr"/>
            <a:r>
              <a:rPr lang="en-US" dirty="0" smtClean="0"/>
              <a:t>What can cause these problems?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0" y="1359233"/>
            <a:ext cx="5476399" cy="449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21778" y="897568"/>
            <a:ext cx="4549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Coronal Mass Ejections (CMEs)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77" y="1354660"/>
            <a:ext cx="4500000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5915871"/>
            <a:ext cx="4650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*Figure Courtesy: NASA/ESA, SDO and SOHO satellites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42800" y="0"/>
            <a:ext cx="1999560" cy="6120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34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 Part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/>
              <a:t>2</a:t>
            </a:r>
            <a:r>
              <a:rPr lang="en-US" sz="3400" baseline="30000" dirty="0" smtClean="0"/>
              <a:t>nd</a:t>
            </a:r>
            <a:r>
              <a:rPr lang="en-US" sz="3400" dirty="0" smtClean="0"/>
              <a:t> Part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3400" baseline="30000" dirty="0" smtClean="0">
                <a:solidFill>
                  <a:schemeClr val="bg1">
                    <a:lumMod val="65000"/>
                  </a:schemeClr>
                </a:solidFill>
              </a:rPr>
              <a:t>rd</a:t>
            </a: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 Part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42360" y="0"/>
            <a:ext cx="7132320" cy="61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Data Enhancement</a:t>
            </a:r>
          </a:p>
          <a:p>
            <a:pPr marL="0" indent="0">
              <a:buFont typeface="Arial"/>
              <a:buNone/>
            </a:pPr>
            <a:endParaRPr lang="en-US" sz="3400" dirty="0" smtClean="0"/>
          </a:p>
          <a:p>
            <a:pPr marL="0" indent="0">
              <a:buFont typeface="Arial"/>
              <a:buNone/>
            </a:pPr>
            <a:r>
              <a:rPr lang="en-US" sz="3400" dirty="0" smtClean="0"/>
              <a:t>CNN implementation</a:t>
            </a:r>
          </a:p>
          <a:p>
            <a:pPr marL="0" indent="0">
              <a:buFont typeface="Arial"/>
              <a:buNone/>
            </a:pPr>
            <a:endParaRPr lang="en-US" sz="3400" dirty="0" smtClean="0"/>
          </a:p>
          <a:p>
            <a:pPr marL="0" indent="0">
              <a:buFont typeface="Arial"/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Pre-processing Tool &amp; History Maps</a:t>
            </a:r>
          </a:p>
        </p:txBody>
      </p:sp>
    </p:spTree>
    <p:extLst>
      <p:ext uri="{BB962C8B-B14F-4D97-AF65-F5344CB8AC3E}">
        <p14:creationId xmlns:p14="http://schemas.microsoft.com/office/powerpoint/2010/main" val="119081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75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Machine </a:t>
            </a:r>
            <a:r>
              <a:rPr lang="en-US" dirty="0"/>
              <a:t>Learning </a:t>
            </a:r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6" y="2644349"/>
            <a:ext cx="883768" cy="82877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6" y="2905931"/>
            <a:ext cx="883768" cy="82877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6" y="3147445"/>
            <a:ext cx="883768" cy="82877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6" y="3400736"/>
            <a:ext cx="883768" cy="828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778063" y="1400489"/>
                <a:ext cx="16626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u="sng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[13,512,512]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Garamond Premr Pro" panose="02020402060506020403" pitchFamily="18" charset="0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63" y="1400489"/>
                <a:ext cx="1662635" cy="707886"/>
              </a:xfrm>
              <a:prstGeom prst="rect">
                <a:avLst/>
              </a:prstGeom>
              <a:blipFill>
                <a:blip r:embed="rId3"/>
                <a:stretch>
                  <a:fillRect l="-1838" t="-5172" b="-6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6" y="3714633"/>
            <a:ext cx="883768" cy="828770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168272" y="2311400"/>
            <a:ext cx="2838735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129836" y="2311400"/>
            <a:ext cx="3583453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905686" y="2311400"/>
            <a:ext cx="2076598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263095" y="1400489"/>
            <a:ext cx="3316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 Neural Network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 Extraction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9515363" y="1397104"/>
            <a:ext cx="1874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CME / No CME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157262" y="2311400"/>
            <a:ext cx="2838735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511986" y="1401650"/>
            <a:ext cx="2741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Dense Neural Network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cxnSp>
        <p:nvCxnSpPr>
          <p:cNvPr id="110" name="Straight Connector 109"/>
          <p:cNvCxnSpPr>
            <a:stCxn id="102" idx="3"/>
            <a:endCxn id="104" idx="1"/>
          </p:cNvCxnSpPr>
          <p:nvPr/>
        </p:nvCxnSpPr>
        <p:spPr>
          <a:xfrm flipV="1">
            <a:off x="2029524" y="3587750"/>
            <a:ext cx="1100312" cy="54126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1" name="Straight Connector 110"/>
          <p:cNvCxnSpPr>
            <a:endCxn id="104" idx="1"/>
          </p:cNvCxnSpPr>
          <p:nvPr/>
        </p:nvCxnSpPr>
        <p:spPr>
          <a:xfrm>
            <a:off x="1942035" y="2813050"/>
            <a:ext cx="1187801" cy="7747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" name="Straight Connector 111"/>
          <p:cNvCxnSpPr>
            <a:endCxn id="104" idx="1"/>
          </p:cNvCxnSpPr>
          <p:nvPr/>
        </p:nvCxnSpPr>
        <p:spPr>
          <a:xfrm flipV="1">
            <a:off x="1968110" y="3587750"/>
            <a:ext cx="1161726" cy="30792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" name="Straight Connector 112"/>
          <p:cNvCxnSpPr>
            <a:endCxn id="104" idx="1"/>
          </p:cNvCxnSpPr>
          <p:nvPr/>
        </p:nvCxnSpPr>
        <p:spPr>
          <a:xfrm>
            <a:off x="1880621" y="3058734"/>
            <a:ext cx="1249215" cy="52901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4" name="Straight Arrow Connector 113"/>
          <p:cNvCxnSpPr>
            <a:endCxn id="104" idx="1"/>
          </p:cNvCxnSpPr>
          <p:nvPr/>
        </p:nvCxnSpPr>
        <p:spPr>
          <a:xfrm>
            <a:off x="2020946" y="3587288"/>
            <a:ext cx="1108890" cy="46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5" name="Rectangle 114"/>
          <p:cNvSpPr/>
          <p:nvPr/>
        </p:nvSpPr>
        <p:spPr>
          <a:xfrm>
            <a:off x="3145255" y="3200400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Straight Arrow Connector 116"/>
          <p:cNvCxnSpPr>
            <a:endCxn id="118" idx="2"/>
          </p:cNvCxnSpPr>
          <p:nvPr/>
        </p:nvCxnSpPr>
        <p:spPr>
          <a:xfrm>
            <a:off x="6437193" y="3557522"/>
            <a:ext cx="54437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8" name="Flowchart: Connector 117"/>
          <p:cNvSpPr/>
          <p:nvPr/>
        </p:nvSpPr>
        <p:spPr>
          <a:xfrm>
            <a:off x="6981566" y="3328922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lowchart: Connector 118"/>
          <p:cNvSpPr/>
          <p:nvPr/>
        </p:nvSpPr>
        <p:spPr>
          <a:xfrm>
            <a:off x="6981566" y="4014722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Flowchart: Connector 119"/>
          <p:cNvSpPr/>
          <p:nvPr/>
        </p:nvSpPr>
        <p:spPr>
          <a:xfrm>
            <a:off x="7636753" y="3586521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Flowchart: Connector 120"/>
          <p:cNvSpPr/>
          <p:nvPr/>
        </p:nvSpPr>
        <p:spPr>
          <a:xfrm>
            <a:off x="6982355" y="2649717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Flowchart: Connector 121"/>
          <p:cNvSpPr/>
          <p:nvPr/>
        </p:nvSpPr>
        <p:spPr>
          <a:xfrm>
            <a:off x="7641886" y="2878317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8286350" y="3378050"/>
                <a:ext cx="4106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350" y="3378050"/>
                <a:ext cx="4106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4" name="Straight Arrow Connector 123"/>
          <p:cNvCxnSpPr>
            <a:stCxn id="123" idx="3"/>
          </p:cNvCxnSpPr>
          <p:nvPr/>
        </p:nvCxnSpPr>
        <p:spPr>
          <a:xfrm>
            <a:off x="8697039" y="3562716"/>
            <a:ext cx="707573" cy="182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5" name="TextBox 124"/>
          <p:cNvSpPr txBox="1"/>
          <p:nvPr/>
        </p:nvSpPr>
        <p:spPr>
          <a:xfrm>
            <a:off x="9404612" y="3147445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CME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9302026" y="3642603"/>
            <a:ext cx="94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No CME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7" name="Straight Connector 126"/>
          <p:cNvCxnSpPr>
            <a:stCxn id="121" idx="6"/>
            <a:endCxn id="122" idx="2"/>
          </p:cNvCxnSpPr>
          <p:nvPr/>
        </p:nvCxnSpPr>
        <p:spPr>
          <a:xfrm>
            <a:off x="7439555" y="2878317"/>
            <a:ext cx="202331" cy="2286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8" name="Straight Connector 127"/>
          <p:cNvCxnSpPr>
            <a:stCxn id="118" idx="6"/>
            <a:endCxn id="122" idx="2"/>
          </p:cNvCxnSpPr>
          <p:nvPr/>
        </p:nvCxnSpPr>
        <p:spPr>
          <a:xfrm flipV="1">
            <a:off x="7438766" y="3106917"/>
            <a:ext cx="203120" cy="4506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9" name="Straight Connector 128"/>
          <p:cNvCxnSpPr>
            <a:stCxn id="119" idx="6"/>
            <a:endCxn id="122" idx="2"/>
          </p:cNvCxnSpPr>
          <p:nvPr/>
        </p:nvCxnSpPr>
        <p:spPr>
          <a:xfrm flipV="1">
            <a:off x="7438766" y="3106917"/>
            <a:ext cx="203120" cy="11364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0" name="Straight Connector 129"/>
          <p:cNvCxnSpPr>
            <a:stCxn id="121" idx="6"/>
            <a:endCxn id="120" idx="2"/>
          </p:cNvCxnSpPr>
          <p:nvPr/>
        </p:nvCxnSpPr>
        <p:spPr>
          <a:xfrm>
            <a:off x="7439555" y="2878317"/>
            <a:ext cx="197198" cy="9368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1" name="Straight Connector 130"/>
          <p:cNvCxnSpPr>
            <a:stCxn id="118" idx="6"/>
            <a:endCxn id="120" idx="2"/>
          </p:cNvCxnSpPr>
          <p:nvPr/>
        </p:nvCxnSpPr>
        <p:spPr>
          <a:xfrm>
            <a:off x="7438766" y="3557522"/>
            <a:ext cx="197987" cy="25759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2" name="Straight Connector 131"/>
          <p:cNvCxnSpPr>
            <a:stCxn id="119" idx="6"/>
            <a:endCxn id="120" idx="2"/>
          </p:cNvCxnSpPr>
          <p:nvPr/>
        </p:nvCxnSpPr>
        <p:spPr>
          <a:xfrm flipV="1">
            <a:off x="7438766" y="3815121"/>
            <a:ext cx="197987" cy="42820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237" y="3038455"/>
            <a:ext cx="1097666" cy="1097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5809937" y="3316989"/>
                <a:ext cx="4106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37" y="3316989"/>
                <a:ext cx="41068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/>
          <p:cNvSpPr/>
          <p:nvPr/>
        </p:nvSpPr>
        <p:spPr>
          <a:xfrm>
            <a:off x="3487806" y="3200400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3851403" y="3200400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4203698" y="3200399"/>
            <a:ext cx="354634" cy="74822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Pool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4565284" y="3200399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925405" y="3200398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5292034" y="3200398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5466" y="3670056"/>
            <a:ext cx="293464" cy="2750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9234" y="3165510"/>
            <a:ext cx="253469" cy="2697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787" y="5580931"/>
            <a:ext cx="582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Input</a:t>
            </a:r>
            <a:r>
              <a:rPr lang="en-US" dirty="0" smtClean="0">
                <a:solidFill>
                  <a:srgbClr val="000000"/>
                </a:solidFill>
              </a:rPr>
              <a:t> = 13 SDO images, 2 [h] history before the event</a:t>
            </a:r>
            <a:r>
              <a:rPr lang="el-GR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697038" y="5580931"/>
            <a:ext cx="34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Output </a:t>
            </a:r>
            <a:r>
              <a:rPr lang="en-US" dirty="0" smtClean="0">
                <a:solidFill>
                  <a:srgbClr val="000000"/>
                </a:solidFill>
              </a:rPr>
              <a:t>= 1/0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15" y="801422"/>
            <a:ext cx="6417076" cy="52698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49" y="785617"/>
            <a:ext cx="6417076" cy="52698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84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Final CNN architecture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98" y="905893"/>
            <a:ext cx="883768" cy="82877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599085" y="1905556"/>
            <a:ext cx="0" cy="39893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8" y="3943162"/>
            <a:ext cx="1347946" cy="75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s://writelatex.s3.amazonaws.com/mvxpfptvpmkx/uploads/10083/24184913/1.png?X-Amz-Expires=14400&amp;X-Amz-Date=20180615T112157Z&amp;X-Amz-Algorithm=AWS4-HMAC-SHA256&amp;X-Amz-Credential=AKIAJF667VKUK4OW3LCA/20180615/us-east-1/s3/aws4_request&amp;X-Amz-SignedHeaders=host&amp;X-Amz-Signature=c42741c537846dd53e6e74d5bf7bb1250df53135f3f82497c684efb4f16ee79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369" y="2457731"/>
            <a:ext cx="1704530" cy="7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-systems.github.io/HSE545/machine%20learning%20all/Workshop/PHMAP/image_files/conv_anima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97" y="2394991"/>
            <a:ext cx="1173001" cy="83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8598827" y="3411772"/>
            <a:ext cx="0" cy="42362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24921" y="5381452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CME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2335" y="5749610"/>
            <a:ext cx="94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No CME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775" y="5777063"/>
            <a:ext cx="293464" cy="2750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9543" y="5399517"/>
            <a:ext cx="253469" cy="269784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8599085" y="4860587"/>
            <a:ext cx="0" cy="42362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25485" y="1159757"/>
            <a:ext cx="4775800" cy="1568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46084" y="837157"/>
            <a:ext cx="1121791" cy="10119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25485" y="1343748"/>
            <a:ext cx="4775800" cy="364735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63619" y="2349434"/>
            <a:ext cx="2894280" cy="89800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25485" y="5018270"/>
            <a:ext cx="4775800" cy="75231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812413" y="3862328"/>
            <a:ext cx="1651001" cy="90274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25485" y="5777062"/>
            <a:ext cx="4775800" cy="23797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74603" y="5381452"/>
            <a:ext cx="1773188" cy="72570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26" y="868681"/>
            <a:ext cx="10226147" cy="47537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7"/>
            <a:ext cx="11041200" cy="4940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Result</a:t>
            </a:r>
            <a:r>
              <a:rPr lang="el-GR" dirty="0" smtClean="0"/>
              <a:t> </a:t>
            </a:r>
            <a:r>
              <a:rPr lang="en-US" dirty="0" smtClean="0"/>
              <a:t>of CNN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359" y="3380009"/>
            <a:ext cx="5719483" cy="15524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7394575" y="1203960"/>
            <a:ext cx="3254375" cy="2310765"/>
          </a:xfrm>
          <a:prstGeom prst="straightConnector1">
            <a:avLst/>
          </a:prstGeom>
          <a:ln>
            <a:solidFill>
              <a:srgbClr val="000000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0523537" y="1123950"/>
            <a:ext cx="203200" cy="165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5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42800" y="0"/>
            <a:ext cx="1999560" cy="6120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34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 Part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3400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 Part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/>
              <a:t>3</a:t>
            </a:r>
            <a:r>
              <a:rPr lang="en-US" sz="3400" baseline="30000" dirty="0" smtClean="0"/>
              <a:t>rd</a:t>
            </a:r>
            <a:r>
              <a:rPr lang="en-US" sz="3400" dirty="0" smtClean="0"/>
              <a:t> Part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42360" y="0"/>
            <a:ext cx="7132320" cy="61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Data Enhancement</a:t>
            </a:r>
          </a:p>
          <a:p>
            <a:pPr marL="0" indent="0">
              <a:buFont typeface="Arial"/>
              <a:buNone/>
            </a:pPr>
            <a:endParaRPr lang="en-US" sz="3400" dirty="0" smtClean="0"/>
          </a:p>
          <a:p>
            <a:pPr marL="0" indent="0">
              <a:buFont typeface="Arial"/>
              <a:buNone/>
            </a:pPr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</a:rPr>
              <a:t>CNN implementation</a:t>
            </a:r>
          </a:p>
          <a:p>
            <a:pPr marL="0" indent="0">
              <a:buFont typeface="Arial"/>
              <a:buNone/>
            </a:pPr>
            <a:endParaRPr lang="en-US" sz="3400" dirty="0" smtClean="0"/>
          </a:p>
          <a:p>
            <a:pPr marL="0" indent="0">
              <a:buFont typeface="Arial"/>
              <a:buNone/>
            </a:pPr>
            <a:r>
              <a:rPr lang="en-US" sz="3400" dirty="0" smtClean="0"/>
              <a:t>Pre-processing Tool &amp; History Maps</a:t>
            </a:r>
          </a:p>
        </p:txBody>
      </p:sp>
    </p:spTree>
    <p:extLst>
      <p:ext uri="{BB962C8B-B14F-4D97-AF65-F5344CB8AC3E}">
        <p14:creationId xmlns:p14="http://schemas.microsoft.com/office/powerpoint/2010/main" val="23426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2233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 smtClean="0"/>
              <a:t>Previous input 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) Promising results.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/>
              <a:t>) Expensive computationally and memory wise.</a:t>
            </a:r>
          </a:p>
          <a:p>
            <a:pPr marL="0" indent="0" algn="ctr">
              <a:buNone/>
            </a:pPr>
            <a:endParaRPr lang="en-US" u="sng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930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Pre-processing Tool – </a:t>
            </a:r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6000" y="3431179"/>
            <a:ext cx="1104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400" u="sng" dirty="0">
                <a:solidFill>
                  <a:srgbClr val="000000"/>
                </a:solidFill>
                <a:latin typeface="+mj-lt"/>
              </a:rPr>
              <a:t>Using </a:t>
            </a:r>
            <a:r>
              <a:rPr lang="en-US" sz="2400" u="sng" dirty="0" smtClean="0">
                <a:solidFill>
                  <a:srgbClr val="000000"/>
                </a:solidFill>
                <a:latin typeface="+mj-lt"/>
              </a:rPr>
              <a:t>the </a:t>
            </a:r>
            <a:r>
              <a:rPr lang="en-US" sz="2400" u="sng" dirty="0">
                <a:solidFill>
                  <a:srgbClr val="000000"/>
                </a:solidFill>
                <a:latin typeface="+mj-lt"/>
              </a:rPr>
              <a:t>pre-processing </a:t>
            </a:r>
            <a:r>
              <a:rPr lang="en-US" sz="2400" u="sng" dirty="0" smtClean="0">
                <a:solidFill>
                  <a:srgbClr val="000000"/>
                </a:solidFill>
                <a:latin typeface="+mj-lt"/>
              </a:rPr>
              <a:t>tool</a:t>
            </a:r>
          </a:p>
          <a:p>
            <a:pPr algn="ctr"/>
            <a:endParaRPr lang="en-US" sz="2400" u="sng" dirty="0">
              <a:solidFill>
                <a:srgbClr val="00000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smtClean="0">
                <a:solidFill>
                  <a:srgbClr val="00B050"/>
                </a:solidFill>
              </a:rPr>
              <a:t>+</a:t>
            </a:r>
            <a:r>
              <a:rPr lang="en-US" sz="2400" dirty="0" smtClean="0">
                <a:solidFill>
                  <a:srgbClr val="000000"/>
                </a:solidFill>
              </a:rPr>
              <a:t>) </a:t>
            </a:r>
            <a:r>
              <a:rPr lang="en-US" sz="2400" b="1" dirty="0" smtClean="0">
                <a:solidFill>
                  <a:srgbClr val="000000"/>
                </a:solidFill>
              </a:rPr>
              <a:t>New input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rgbClr val="000000"/>
                </a:solidFill>
              </a:rPr>
              <a:t> less computational time &amp; memory consumption.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smtClean="0">
                <a:solidFill>
                  <a:srgbClr val="0070C0"/>
                </a:solidFill>
              </a:rPr>
              <a:t>?</a:t>
            </a:r>
            <a:r>
              <a:rPr lang="en-US" sz="2400" dirty="0" smtClean="0">
                <a:solidFill>
                  <a:srgbClr val="000000"/>
                </a:solidFill>
              </a:rPr>
              <a:t>) Better results.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3650" y="37993"/>
            <a:ext cx="11041200" cy="52080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History Map (HM) – Single Line Example</a:t>
            </a:r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9" y="1230608"/>
            <a:ext cx="5952066" cy="446405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5" idx="3"/>
          </p:cNvCxnSpPr>
          <p:nvPr/>
        </p:nvCxnSpPr>
        <p:spPr>
          <a:xfrm>
            <a:off x="6597635" y="3462633"/>
            <a:ext cx="1416083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736775" y="2900429"/>
            <a:ext cx="1137803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206" y="1230608"/>
            <a:ext cx="1562100" cy="4638675"/>
          </a:xfrm>
          <a:prstGeom prst="rect">
            <a:avLst/>
          </a:prstGeom>
        </p:spPr>
      </p:pic>
      <p:cxnSp>
        <p:nvCxnSpPr>
          <p:cNvPr id="10" name="Curved Connector 9"/>
          <p:cNvCxnSpPr>
            <a:stCxn id="5" idx="2"/>
          </p:cNvCxnSpPr>
          <p:nvPr/>
        </p:nvCxnSpPr>
        <p:spPr>
          <a:xfrm rot="16200000" flipH="1">
            <a:off x="6433401" y="2882858"/>
            <a:ext cx="174625" cy="5798223"/>
          </a:xfrm>
          <a:prstGeom prst="curvedConnector3">
            <a:avLst>
              <a:gd name="adj1" fmla="val 230909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90198" y="5669229"/>
            <a:ext cx="4657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Same </a:t>
            </a:r>
            <a:r>
              <a:rPr lang="en-US" sz="2000" i="1" dirty="0" smtClean="0">
                <a:solidFill>
                  <a:srgbClr val="0070C0"/>
                </a:solidFill>
              </a:rPr>
              <a:t>blue</a:t>
            </a:r>
            <a:r>
              <a:rPr lang="en-US" sz="2000" i="1" dirty="0" smtClean="0">
                <a:solidFill>
                  <a:srgbClr val="000000"/>
                </a:solidFill>
              </a:rPr>
              <a:t> line, different representation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ritelatex.s3.amazonaws.com/mvxpfptvpmkx/uploads/19114/25404036/1.png?X-Amz-Expires=14400&amp;X-Amz-Date=20180613T145758Z&amp;X-Amz-Algorithm=AWS4-HMAC-SHA256&amp;X-Amz-Credential=AKIAJF667VKUK4OW3LCA/20180613/us-east-1/s3/aws4_request&amp;X-Amz-SignedHeaders=host&amp;X-Amz-Signature=cc9ce80d5a7a8e9248849df9794c0f7be0b0a6b2a28da1b82f0a800df43eb4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55" y="512876"/>
            <a:ext cx="2753090" cy="56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4815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Pre-processing Tool – Sunspot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722120"/>
            <a:ext cx="9671165" cy="333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041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History Map – Multi Line Example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485" y="1690688"/>
            <a:ext cx="5081515" cy="4220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2691"/>
            <a:ext cx="7172325" cy="3276600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16200000" flipH="1">
            <a:off x="6318586" y="2924870"/>
            <a:ext cx="174625" cy="5798223"/>
          </a:xfrm>
          <a:prstGeom prst="curvedConnector3">
            <a:avLst>
              <a:gd name="adj1" fmla="val 230909"/>
            </a:avLst>
          </a:prstGeom>
          <a:ln>
            <a:solidFill>
              <a:srgbClr val="000000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1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Substantial decrease of data and computational time.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Structures are shown in a frame that is co-moving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time evolution is shown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Possibly </a:t>
            </a:r>
            <a:r>
              <a:rPr lang="en-US" dirty="0" smtClean="0">
                <a:solidFill>
                  <a:srgbClr val="FF0000"/>
                </a:solidFill>
              </a:rPr>
              <a:t>useful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FF0000"/>
                </a:solidFill>
              </a:rPr>
              <a:t>forecasting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other phenomena </a:t>
            </a:r>
            <a:r>
              <a:rPr lang="en-US" dirty="0" smtClean="0"/>
              <a:t>such as Solar flares or Sunspots (</a:t>
            </a:r>
            <a:r>
              <a:rPr lang="en-US" dirty="0" smtClean="0">
                <a:solidFill>
                  <a:srgbClr val="FF0000"/>
                </a:solidFill>
              </a:rPr>
              <a:t>Adaptable time scale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12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Why History Maps 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039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0"/>
            <a:ext cx="11041200" cy="61199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Theory</a:t>
            </a:r>
            <a:endParaRPr lang="en-US" sz="3400" dirty="0"/>
          </a:p>
        </p:txBody>
      </p:sp>
      <p:pic>
        <p:nvPicPr>
          <p:cNvPr id="2050" name="Picture 2" descr="https://planetpailly.files.wordpress.com/2015/01/ja06-carrington-event.jpg?w=450&amp;h=2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6" y="1673749"/>
            <a:ext cx="4854567" cy="277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02223"/>
            <a:ext cx="34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*</a:t>
            </a:r>
            <a:r>
              <a:rPr lang="en-US" sz="1400" dirty="0">
                <a:solidFill>
                  <a:srgbClr val="000000"/>
                </a:solidFill>
              </a:rPr>
              <a:t>Figure </a:t>
            </a:r>
            <a:r>
              <a:rPr lang="en-US" sz="1400" dirty="0" smtClean="0">
                <a:solidFill>
                  <a:srgbClr val="000000"/>
                </a:solidFill>
              </a:rPr>
              <a:t>Courtesy: </a:t>
            </a:r>
            <a:r>
              <a:rPr lang="en-US" sz="1400" dirty="0">
                <a:solidFill>
                  <a:srgbClr val="000000"/>
                </a:solidFill>
                <a:hlinkClick r:id="rId4"/>
              </a:rPr>
              <a:t>https://</a:t>
            </a:r>
            <a:r>
              <a:rPr lang="en-US" sz="1400" dirty="0" smtClean="0">
                <a:solidFill>
                  <a:srgbClr val="000000"/>
                </a:solidFill>
                <a:hlinkClick r:id="rId4"/>
              </a:rPr>
              <a:t>planetpailly.com/</a:t>
            </a:r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554" y="1994042"/>
            <a:ext cx="5302445" cy="21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048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Possible Future Project (?)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38785" y="1474130"/>
                <a:ext cx="10630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u="sng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Garamond Premr Pro" panose="02020402060506020403" pitchFamily="18" charset="0"/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785" y="1474130"/>
                <a:ext cx="1063048" cy="707886"/>
              </a:xfrm>
              <a:prstGeom prst="rect">
                <a:avLst/>
              </a:prstGeom>
              <a:blipFill>
                <a:blip r:embed="rId2"/>
                <a:stretch>
                  <a:fillRect t="-5172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/>
          <p:cNvSpPr/>
          <p:nvPr/>
        </p:nvSpPr>
        <p:spPr>
          <a:xfrm>
            <a:off x="842505" y="2388426"/>
            <a:ext cx="1549900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515234" y="2388426"/>
            <a:ext cx="3583453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291084" y="2388426"/>
            <a:ext cx="2076598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712613" y="1477515"/>
            <a:ext cx="3188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 Neural Network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 Extraction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900761" y="1474130"/>
            <a:ext cx="1874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CME / No CME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542660" y="2388426"/>
            <a:ext cx="2838735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993564" y="1478676"/>
            <a:ext cx="2549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Dense Neural Network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cxnSp>
        <p:nvCxnSpPr>
          <p:cNvPr id="105" name="Straight Connector 104"/>
          <p:cNvCxnSpPr>
            <a:endCxn id="99" idx="1"/>
          </p:cNvCxnSpPr>
          <p:nvPr/>
        </p:nvCxnSpPr>
        <p:spPr>
          <a:xfrm flipV="1">
            <a:off x="1414922" y="3664776"/>
            <a:ext cx="1100312" cy="54126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6" name="Straight Connector 105"/>
          <p:cNvCxnSpPr>
            <a:endCxn id="99" idx="1"/>
          </p:cNvCxnSpPr>
          <p:nvPr/>
        </p:nvCxnSpPr>
        <p:spPr>
          <a:xfrm>
            <a:off x="1327433" y="2890076"/>
            <a:ext cx="1187801" cy="7747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7" name="Straight Connector 106"/>
          <p:cNvCxnSpPr>
            <a:endCxn id="99" idx="1"/>
          </p:cNvCxnSpPr>
          <p:nvPr/>
        </p:nvCxnSpPr>
        <p:spPr>
          <a:xfrm flipV="1">
            <a:off x="1353508" y="3664776"/>
            <a:ext cx="1161726" cy="30792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8" name="Straight Connector 107"/>
          <p:cNvCxnSpPr>
            <a:endCxn id="99" idx="1"/>
          </p:cNvCxnSpPr>
          <p:nvPr/>
        </p:nvCxnSpPr>
        <p:spPr>
          <a:xfrm>
            <a:off x="1266019" y="3135760"/>
            <a:ext cx="1249215" cy="52901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9" name="Straight Arrow Connector 108"/>
          <p:cNvCxnSpPr>
            <a:endCxn id="99" idx="1"/>
          </p:cNvCxnSpPr>
          <p:nvPr/>
        </p:nvCxnSpPr>
        <p:spPr>
          <a:xfrm>
            <a:off x="1406344" y="3664314"/>
            <a:ext cx="1108890" cy="46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5062010" y="3423745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010" y="3423745"/>
                <a:ext cx="4106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Straight Arrow Connector 110"/>
          <p:cNvCxnSpPr>
            <a:endCxn id="112" idx="2"/>
          </p:cNvCxnSpPr>
          <p:nvPr/>
        </p:nvCxnSpPr>
        <p:spPr>
          <a:xfrm>
            <a:off x="5563573" y="3634548"/>
            <a:ext cx="803391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2" name="Flowchart: Connector 111"/>
          <p:cNvSpPr/>
          <p:nvPr/>
        </p:nvSpPr>
        <p:spPr>
          <a:xfrm>
            <a:off x="6366964" y="3405948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lowchart: Connector 112"/>
          <p:cNvSpPr/>
          <p:nvPr/>
        </p:nvSpPr>
        <p:spPr>
          <a:xfrm>
            <a:off x="6366964" y="4091748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Connector 113"/>
          <p:cNvSpPr/>
          <p:nvPr/>
        </p:nvSpPr>
        <p:spPr>
          <a:xfrm>
            <a:off x="7022151" y="3663547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lowchart: Connector 114"/>
          <p:cNvSpPr/>
          <p:nvPr/>
        </p:nvSpPr>
        <p:spPr>
          <a:xfrm>
            <a:off x="6367753" y="2726743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Flowchart: Connector 115"/>
          <p:cNvSpPr/>
          <p:nvPr/>
        </p:nvSpPr>
        <p:spPr>
          <a:xfrm>
            <a:off x="7027284" y="2955343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7671748" y="3455076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48" y="3455076"/>
                <a:ext cx="4106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Straight Arrow Connector 117"/>
          <p:cNvCxnSpPr>
            <a:stCxn id="117" idx="3"/>
          </p:cNvCxnSpPr>
          <p:nvPr/>
        </p:nvCxnSpPr>
        <p:spPr>
          <a:xfrm>
            <a:off x="8082437" y="3639742"/>
            <a:ext cx="707573" cy="182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9" name="TextBox 118"/>
          <p:cNvSpPr txBox="1"/>
          <p:nvPr/>
        </p:nvSpPr>
        <p:spPr>
          <a:xfrm>
            <a:off x="8790010" y="3224471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CME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8687424" y="371962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No CME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1" name="Straight Connector 120"/>
          <p:cNvCxnSpPr>
            <a:stCxn id="115" idx="6"/>
            <a:endCxn id="116" idx="2"/>
          </p:cNvCxnSpPr>
          <p:nvPr/>
        </p:nvCxnSpPr>
        <p:spPr>
          <a:xfrm>
            <a:off x="6824953" y="2955343"/>
            <a:ext cx="202331" cy="2286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2" name="Straight Connector 121"/>
          <p:cNvCxnSpPr>
            <a:stCxn id="112" idx="6"/>
            <a:endCxn id="116" idx="2"/>
          </p:cNvCxnSpPr>
          <p:nvPr/>
        </p:nvCxnSpPr>
        <p:spPr>
          <a:xfrm flipV="1">
            <a:off x="6824164" y="3183943"/>
            <a:ext cx="203120" cy="4506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3" name="Straight Connector 122"/>
          <p:cNvCxnSpPr>
            <a:stCxn id="113" idx="6"/>
            <a:endCxn id="116" idx="2"/>
          </p:cNvCxnSpPr>
          <p:nvPr/>
        </p:nvCxnSpPr>
        <p:spPr>
          <a:xfrm flipV="1">
            <a:off x="6824164" y="3183943"/>
            <a:ext cx="203120" cy="11364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4" name="Straight Connector 123"/>
          <p:cNvCxnSpPr>
            <a:stCxn id="115" idx="6"/>
            <a:endCxn id="114" idx="2"/>
          </p:cNvCxnSpPr>
          <p:nvPr/>
        </p:nvCxnSpPr>
        <p:spPr>
          <a:xfrm>
            <a:off x="6824953" y="2955343"/>
            <a:ext cx="197198" cy="9368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5" name="Straight Connector 124"/>
          <p:cNvCxnSpPr>
            <a:stCxn id="112" idx="6"/>
            <a:endCxn id="114" idx="2"/>
          </p:cNvCxnSpPr>
          <p:nvPr/>
        </p:nvCxnSpPr>
        <p:spPr>
          <a:xfrm>
            <a:off x="6824164" y="3634548"/>
            <a:ext cx="197987" cy="25759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6" name="Straight Connector 125"/>
          <p:cNvCxnSpPr>
            <a:stCxn id="113" idx="6"/>
            <a:endCxn id="114" idx="2"/>
          </p:cNvCxnSpPr>
          <p:nvPr/>
        </p:nvCxnSpPr>
        <p:spPr>
          <a:xfrm flipV="1">
            <a:off x="6824164" y="3892147"/>
            <a:ext cx="197987" cy="42820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127" name="Picture 1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851" y="3784907"/>
            <a:ext cx="293464" cy="275085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619" y="3280361"/>
            <a:ext cx="253469" cy="26978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35" y="3115481"/>
            <a:ext cx="1097666" cy="1097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164" y="2783577"/>
            <a:ext cx="397179" cy="129904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165" y="2944410"/>
            <a:ext cx="397179" cy="1299042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287" y="3099700"/>
            <a:ext cx="397179" cy="1299042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599" y="3272928"/>
            <a:ext cx="397179" cy="1299042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785" y="3442227"/>
            <a:ext cx="397179" cy="1299042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943477" y="2408413"/>
            <a:ext cx="140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latin typeface="Calibri" panose="020F0502020204030204"/>
              </a:rPr>
              <a:t>History maps</a:t>
            </a:r>
            <a:endParaRPr lang="en-US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2530653" y="3277426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873204" y="3277426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3236801" y="3277426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3589096" y="3277425"/>
            <a:ext cx="354634" cy="74822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Pool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950682" y="3277425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310803" y="3277424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4677432" y="3277424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2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0"/>
            <a:ext cx="11041200" cy="612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Conclusion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3232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158240"/>
            <a:ext cx="11041200" cy="49617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Enhanced, clean and </a:t>
            </a:r>
            <a:r>
              <a:rPr lang="en-US" dirty="0" smtClean="0">
                <a:solidFill>
                  <a:srgbClr val="FF0000"/>
                </a:solidFill>
              </a:rPr>
              <a:t>processed SDO </a:t>
            </a:r>
            <a:r>
              <a:rPr lang="en-US" dirty="0" smtClean="0"/>
              <a:t>data and </a:t>
            </a:r>
            <a:r>
              <a:rPr lang="en-US" dirty="0" smtClean="0">
                <a:solidFill>
                  <a:srgbClr val="FF0000"/>
                </a:solidFill>
              </a:rPr>
              <a:t>CACTUS/LASCO</a:t>
            </a:r>
            <a:r>
              <a:rPr lang="en-US" dirty="0" smtClean="0"/>
              <a:t> catalogs</a:t>
            </a:r>
            <a:endParaRPr lang="el-GR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Created multiple CNN models, with the best obtaining </a:t>
            </a:r>
            <a:r>
              <a:rPr lang="en-US" dirty="0" smtClean="0">
                <a:solidFill>
                  <a:srgbClr val="FF0000"/>
                </a:solidFill>
              </a:rPr>
              <a:t>76.6% prediction</a:t>
            </a:r>
            <a:r>
              <a:rPr lang="en-US" dirty="0" smtClean="0"/>
              <a:t> on CMEs and </a:t>
            </a:r>
            <a:r>
              <a:rPr lang="en-US" dirty="0" smtClean="0">
                <a:solidFill>
                  <a:srgbClr val="FF0000"/>
                </a:solidFill>
              </a:rPr>
              <a:t>83.5% classification </a:t>
            </a:r>
            <a:r>
              <a:rPr lang="en-US" dirty="0" smtClean="0"/>
              <a:t>between CME and halo-CME.</a:t>
            </a:r>
            <a:endParaRPr lang="el-GR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Created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pre-processing tool </a:t>
            </a:r>
            <a:r>
              <a:rPr lang="en-US" dirty="0" smtClean="0"/>
              <a:t>that derives “</a:t>
            </a:r>
            <a:r>
              <a:rPr lang="en-US" dirty="0" smtClean="0">
                <a:solidFill>
                  <a:srgbClr val="FF0000"/>
                </a:solidFill>
              </a:rPr>
              <a:t>History Maps</a:t>
            </a:r>
            <a:r>
              <a:rPr lang="en-US" dirty="0" smtClean="0"/>
              <a:t>” (HM). </a:t>
            </a:r>
            <a:r>
              <a:rPr lang="en-US" dirty="0"/>
              <a:t>P</a:t>
            </a:r>
            <a:r>
              <a:rPr lang="en-US" dirty="0" smtClean="0"/>
              <a:t>ossibly useful in future Machine learning research and Solar data analysis.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4914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ctive community</a:t>
            </a:r>
            <a:r>
              <a:rPr lang="en-US" dirty="0" smtClean="0"/>
              <a:t>, many PhD and Postdoc positions currently around Europe (Italy, Belgium) – </a:t>
            </a:r>
            <a:r>
              <a:rPr lang="en-US" dirty="0"/>
              <a:t>AIDA Project  (</a:t>
            </a:r>
            <a:r>
              <a:rPr lang="en-US" dirty="0">
                <a:hlinkClick r:id="rId2"/>
              </a:rPr>
              <a:t>https://aida-space.blogspot.com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 smtClean="0">
                <a:solidFill>
                  <a:srgbClr val="FF0000"/>
                </a:solidFill>
              </a:rPr>
              <a:t>specialized conferences 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https://event.cwi.nl/ml-helio-2019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)  </a:t>
            </a:r>
          </a:p>
          <a:p>
            <a:pPr marL="0" indent="0" algn="ctr">
              <a:buNone/>
            </a:pPr>
            <a:r>
              <a:rPr lang="en-US" dirty="0" smtClean="0"/>
              <a:t>Machine Learning in Heliophysics</a:t>
            </a:r>
          </a:p>
          <a:p>
            <a:pPr marL="0" indent="0" algn="ctr">
              <a:buNone/>
            </a:pPr>
            <a:r>
              <a:rPr lang="en-US" dirty="0" smtClean="0"/>
              <a:t>16 - 20 September 2019 – Amsterdam</a:t>
            </a:r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 smtClean="0">
                <a:solidFill>
                  <a:srgbClr val="FF0000"/>
                </a:solidFill>
              </a:rPr>
              <a:t>internship programs</a:t>
            </a:r>
            <a:r>
              <a:rPr lang="en-US" dirty="0" smtClean="0"/>
              <a:t> Nasa Frontier Lab (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://frontierdevelopmentlab.org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) for PhDs and Postdocs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85976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Machine Learning &amp; A.I. in Solar &amp; Space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53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0"/>
            <a:ext cx="11041200" cy="612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2721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968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Pre-processing Tool – </a:t>
            </a:r>
            <a:r>
              <a:rPr lang="en-US" dirty="0"/>
              <a:t>P</a:t>
            </a:r>
            <a:r>
              <a:rPr lang="en-US" dirty="0" smtClean="0"/>
              <a:t>rocedure </a:t>
            </a:r>
            <a:r>
              <a:rPr lang="en-US" dirty="0"/>
              <a:t>&amp;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124684" y="2043144"/>
            <a:ext cx="3908916" cy="3998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u="sng" dirty="0"/>
              <a:t>Procedure</a:t>
            </a:r>
          </a:p>
          <a:p>
            <a:r>
              <a:rPr lang="en-US" dirty="0"/>
              <a:t>Download data </a:t>
            </a:r>
          </a:p>
          <a:p>
            <a:r>
              <a:rPr lang="en-US" dirty="0"/>
              <a:t>Track Sun’s differential rotation for every longitude line</a:t>
            </a:r>
          </a:p>
          <a:p>
            <a:r>
              <a:rPr lang="en-US" dirty="0"/>
              <a:t>Go to next date on Catalog</a:t>
            </a:r>
          </a:p>
          <a:p>
            <a:r>
              <a:rPr lang="en-US" dirty="0"/>
              <a:t>Repeat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033600" y="2043144"/>
            <a:ext cx="4015884" cy="399804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u="sng" dirty="0" smtClean="0"/>
              <a:t>Output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Database file (.</a:t>
            </a:r>
            <a:r>
              <a:rPr lang="en-US" dirty="0" err="1" smtClean="0"/>
              <a:t>sql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Scientific </a:t>
            </a:r>
            <a:r>
              <a:rPr lang="en-US" dirty="0" smtClean="0"/>
              <a:t>images (.</a:t>
            </a:r>
            <a:r>
              <a:rPr lang="en-US" dirty="0"/>
              <a:t>FITS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History maps (.</a:t>
            </a:r>
            <a:r>
              <a:rPr lang="en-US" dirty="0" err="1" smtClean="0"/>
              <a:t>png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NN input (.</a:t>
            </a:r>
            <a:r>
              <a:rPr lang="en-US" dirty="0" err="1"/>
              <a:t>npy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Animation (.gif)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033601" y="3579408"/>
            <a:ext cx="3478854" cy="34834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033601" y="4576975"/>
            <a:ext cx="3478854" cy="35878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44" y="898338"/>
            <a:ext cx="1442796" cy="1082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370" y="803918"/>
            <a:ext cx="417316" cy="123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20914" y="1976040"/>
                <a:ext cx="3570515" cy="3998040"/>
              </a:xfrm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u="sng" dirty="0" smtClean="0"/>
                  <a:t>Input</a:t>
                </a:r>
                <a:endParaRPr lang="el-GR" u="sng" dirty="0" smtClean="0"/>
              </a:p>
              <a:p>
                <a:pPr marL="457200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Date</m:t>
                    </m:r>
                  </m:oMath>
                </a14:m>
                <a:r>
                  <a:rPr lang="en-US" b="0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dirty="0" smtClean="0">
                    <a:latin typeface="+mn-lt"/>
                  </a:rPr>
                  <a:t>–</a:t>
                </a:r>
                <a:r>
                  <a:rPr lang="en-US" b="0" dirty="0" smtClean="0">
                    <a:latin typeface="+mn-lt"/>
                  </a:rPr>
                  <a:t> Date of event</a:t>
                </a:r>
              </a:p>
              <a:p>
                <a:pPr marL="457200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 smtClean="0"/>
                  <a:t> – Points on line</a:t>
                </a:r>
              </a:p>
              <a:p>
                <a:pPr marL="457200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dirty="0" smtClean="0"/>
                  <a:t> – Longitude lines</a:t>
                </a:r>
              </a:p>
              <a:p>
                <a:pPr marL="457200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dt</m:t>
                    </m:r>
                  </m:oMath>
                </a14:m>
                <a:r>
                  <a:rPr lang="en-US" dirty="0" smtClean="0"/>
                  <a:t> – Time-step</a:t>
                </a:r>
              </a:p>
              <a:p>
                <a:pPr marL="457200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dirty="0" smtClean="0"/>
                  <a:t> – Total time</a:t>
                </a:r>
              </a:p>
              <a:p>
                <a:pPr marL="457200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– Wavelength </a:t>
                </a:r>
              </a:p>
              <a:p>
                <a:pPr marL="457200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 smtClean="0"/>
                  <a:t> – Catalog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914" y="1976040"/>
                <a:ext cx="3570515" cy="3998040"/>
              </a:xfrm>
              <a:blipFill>
                <a:blip r:embed="rId2"/>
                <a:stretch>
                  <a:fillRect l="-2381" t="-912" b="-1064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676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Pre-processing Tool – Design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/>
              <p:cNvSpPr txBox="1">
                <a:spLocks/>
              </p:cNvSpPr>
              <p:nvPr/>
            </p:nvSpPr>
            <p:spPr>
              <a:xfrm>
                <a:off x="3991430" y="1976040"/>
                <a:ext cx="3908916" cy="3998040"/>
              </a:xfrm>
              <a:prstGeom prst="rect">
                <a:avLst/>
              </a:prstGeom>
              <a:ln w="9525">
                <a:solidFill>
                  <a:srgbClr val="00000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lang="en-US" sz="2400" kern="1200" baseline="0" dirty="0" smtClean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lang="en-US" sz="2400" kern="1200" baseline="0" dirty="0" smtClean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lang="en-US" sz="2000" kern="1200" baseline="0" dirty="0" smtClean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lang="en-US" sz="1800" kern="1200" baseline="0" dirty="0" smtClean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lang="nl-NL" sz="1800" kern="1200" baseline="0" dirty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u="sng" dirty="0" smtClean="0"/>
                  <a:t>Procedure</a:t>
                </a:r>
                <a:endParaRPr lang="en-US" dirty="0"/>
              </a:p>
              <a:p>
                <a:r>
                  <a:rPr lang="en-US" dirty="0" smtClean="0"/>
                  <a:t>Download data for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dirty="0" smtClean="0"/>
                  <a:t> [h] before event</a:t>
                </a:r>
              </a:p>
              <a:p>
                <a:r>
                  <a:rPr lang="en-US" dirty="0" smtClean="0"/>
                  <a:t>Track Sun’s differential rotation for every line 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y</a:t>
                </a:r>
                <a:r>
                  <a:rPr lang="en-US" dirty="0" smtClean="0"/>
                  <a:t>)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 smtClean="0"/>
                  <a:t> step</a:t>
                </a:r>
                <a:endParaRPr lang="el-GR" dirty="0"/>
              </a:p>
              <a:p>
                <a:r>
                  <a:rPr lang="en-US" dirty="0" smtClean="0"/>
                  <a:t>Go to next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𝑑𝑎𝑡𝑒</m:t>
                    </m:r>
                  </m:oMath>
                </a14:m>
                <a:r>
                  <a:rPr lang="en-US" dirty="0" smtClean="0"/>
                  <a:t> on Catalog 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Repeat</a:t>
                </a:r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marL="0" indent="0" algn="ctr">
                  <a:buFont typeface="Arial"/>
                  <a:buNone/>
                </a:pPr>
                <a:endParaRPr lang="en-US" b="1" u="sng" dirty="0"/>
              </a:p>
            </p:txBody>
          </p:sp>
        </mc:Choice>
        <mc:Fallback xmlns="">
          <p:sp>
            <p:nvSpPr>
              <p:cNvPr id="5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430" y="1976040"/>
                <a:ext cx="3908916" cy="3998040"/>
              </a:xfrm>
              <a:prstGeom prst="rect">
                <a:avLst/>
              </a:prstGeom>
              <a:blipFill>
                <a:blip r:embed="rId3"/>
                <a:stretch>
                  <a:fillRect l="-2022" t="-912" b="-760"/>
                </a:stretch>
              </a:blipFill>
              <a:ln w="9525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1"/>
          <p:cNvSpPr txBox="1">
            <a:spLocks/>
          </p:cNvSpPr>
          <p:nvPr/>
        </p:nvSpPr>
        <p:spPr>
          <a:xfrm>
            <a:off x="7900345" y="1976040"/>
            <a:ext cx="4015884" cy="399804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u="sng" dirty="0" smtClean="0"/>
              <a:t>Output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Database file (.</a:t>
            </a:r>
            <a:r>
              <a:rPr lang="en-US" dirty="0" err="1" smtClean="0"/>
              <a:t>sql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Scientific </a:t>
            </a:r>
            <a:r>
              <a:rPr lang="en-US" dirty="0" smtClean="0"/>
              <a:t>images (.</a:t>
            </a:r>
            <a:r>
              <a:rPr lang="en-US" dirty="0"/>
              <a:t>FITS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History maps (.</a:t>
            </a:r>
            <a:r>
              <a:rPr lang="en-US" dirty="0" err="1" smtClean="0"/>
              <a:t>png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NN input (.</a:t>
            </a:r>
            <a:r>
              <a:rPr lang="en-US" dirty="0" err="1"/>
              <a:t>npy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Animation (.gif)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900346" y="3512304"/>
            <a:ext cx="3478854" cy="34834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900346" y="4509871"/>
            <a:ext cx="3478854" cy="35878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76" y="811891"/>
            <a:ext cx="1442796" cy="1082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115" y="736814"/>
            <a:ext cx="417316" cy="1239226"/>
          </a:xfrm>
          <a:prstGeom prst="rect">
            <a:avLst/>
          </a:prstGeom>
        </p:spPr>
      </p:pic>
      <p:pic>
        <p:nvPicPr>
          <p:cNvPr id="1028" name="Picture 4" descr="ÎÏÎ¿ÏÎ­Î»ÎµÏÎ¼Î± ÎµÎ¹ÎºÏÎ½Î±Ï Î³Î¹Î± Input compu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92" y="731252"/>
            <a:ext cx="2067086" cy="116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30" y="1359036"/>
            <a:ext cx="9012327" cy="44640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110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Why normalization is vital?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05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135328" y="1656000"/>
                <a:ext cx="5481871" cy="18983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u="sng" dirty="0" smtClean="0">
                    <a:latin typeface="+mj-lt"/>
                  </a:rPr>
                  <a:t>Loss Function/Error:</a:t>
                </a:r>
              </a:p>
              <a:p>
                <a:pPr marL="0" indent="0">
                  <a:buNone/>
                </a:pPr>
                <a:endParaRPr lang="en-US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35328" y="1656000"/>
                <a:ext cx="5481871" cy="1898362"/>
              </a:xfrm>
              <a:blipFill>
                <a:blip r:embed="rId2"/>
                <a:stretch>
                  <a:fillRect l="-1667" t="-2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Gradient Descent - Training</a:t>
            </a:r>
            <a:endParaRPr lang="en-US" sz="3600" dirty="0"/>
          </a:p>
        </p:txBody>
      </p:sp>
      <p:pic>
        <p:nvPicPr>
          <p:cNvPr id="1026" name="Picture 2" descr="ÎÏÎ¿ÏÎ­Î»ÎµÏÎ¼Î± ÎµÎ¹ÎºÏÎ½Î±Ï Î³Î¹Î± gradient desc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2" y="1656000"/>
            <a:ext cx="4681896" cy="36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18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Advanced Activation functions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Goal </a:t>
            </a:r>
            <a:r>
              <a:rPr lang="en-US" dirty="0" smtClean="0">
                <a:sym typeface="Wingdings" panose="05000000000000000000" pitchFamily="2" charset="2"/>
              </a:rPr>
              <a:t> Complexity</a:t>
            </a:r>
          </a:p>
          <a:p>
            <a:pPr marL="0" indent="0" algn="ctr">
              <a:buNone/>
            </a:pPr>
            <a:r>
              <a:rPr lang="en-US" dirty="0" smtClean="0">
                <a:sym typeface="Wingdings" panose="05000000000000000000" pitchFamily="2" charset="2"/>
              </a:rPr>
              <a:t>Non-linear activations (Hidden Layers)</a:t>
            </a:r>
            <a:endParaRPr lang="en-US" dirty="0"/>
          </a:p>
        </p:txBody>
      </p:sp>
      <p:pic>
        <p:nvPicPr>
          <p:cNvPr id="10242" name="Picture 2" descr="https://cdn-images-1.medium.com/max/1600/1*A_Bzn0CjUgOXtPCJKnKLq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00" y="3138846"/>
            <a:ext cx="67056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69647"/>
          </a:xfrm>
        </p:spPr>
        <p:txBody>
          <a:bodyPr/>
          <a:lstStyle/>
          <a:p>
            <a:pPr algn="ctr"/>
            <a:r>
              <a:rPr lang="en-US" dirty="0"/>
              <a:t>Coronal Mass Ejections </a:t>
            </a:r>
            <a:r>
              <a:rPr lang="en-US" dirty="0" smtClean="0"/>
              <a:t>– CMEs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080" y="1449036"/>
            <a:ext cx="5967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CMEs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nergetic </a:t>
            </a:r>
            <a:r>
              <a:rPr lang="en-US" dirty="0">
                <a:solidFill>
                  <a:srgbClr val="000000"/>
                </a:solidFill>
              </a:rPr>
              <a:t>events </a:t>
            </a:r>
            <a:r>
              <a:rPr lang="en-US" dirty="0" smtClean="0">
                <a:solidFill>
                  <a:srgbClr val="000000"/>
                </a:solidFill>
              </a:rPr>
              <a:t>from </a:t>
            </a:r>
            <a:r>
              <a:rPr lang="en-US" dirty="0">
                <a:solidFill>
                  <a:srgbClr val="000000"/>
                </a:solidFill>
              </a:rPr>
              <a:t>the Sun 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136900" y="3446119"/>
            <a:ext cx="139700" cy="393700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3136900" y="2085493"/>
            <a:ext cx="139700" cy="393700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915871"/>
            <a:ext cx="3953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*Figure Courtesy: NASA/ESA,  SOHO satellite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50" y="24839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Particles </a:t>
            </a:r>
            <a:r>
              <a:rPr lang="en-US" dirty="0">
                <a:solidFill>
                  <a:srgbClr val="000000"/>
                </a:solidFill>
              </a:rPr>
              <a:t>in space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Disturbances to Earth’s magnetic field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9640" y="38795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Problems in Satellites/Communications/Grids/infrastructures etc.</a:t>
            </a:r>
          </a:p>
        </p:txBody>
      </p:sp>
      <p:pic>
        <p:nvPicPr>
          <p:cNvPr id="2052" name="Picture 4" descr="Animated Gif from SOHO showing the path of the April 25, 2013 CME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80" y="1359036"/>
            <a:ext cx="4648436" cy="4648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6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51609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Type of Machine Learning Problems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18" y="1359036"/>
            <a:ext cx="9690163" cy="47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8760" y="1420769"/>
            <a:ext cx="11041200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Allen</a:t>
            </a:r>
            <a:r>
              <a:rPr lang="en-US" dirty="0"/>
              <a:t>		</a:t>
            </a:r>
            <a:r>
              <a:rPr lang="en-US" dirty="0" smtClean="0"/>
              <a:t>		Howard</a:t>
            </a:r>
            <a:r>
              <a:rPr lang="en-US" dirty="0"/>
              <a:t>	</a:t>
            </a:r>
            <a:r>
              <a:rPr lang="en-US" dirty="0" smtClean="0"/>
              <a:t>		   Snodgrass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endParaRPr lang="en-US" u="sng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88850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Differential Rotation Models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740" y="1829047"/>
            <a:ext cx="3814360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68" y="1829047"/>
            <a:ext cx="3832671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601" y="1829047"/>
            <a:ext cx="3829020" cy="2880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144000" y="1420769"/>
            <a:ext cx="1882800" cy="408278"/>
          </a:xfrm>
          <a:prstGeom prst="ellipse">
            <a:avLst/>
          </a:prstGeom>
          <a:noFill/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4910" y="1490016"/>
            <a:ext cx="253469" cy="2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6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7059"/>
          </a:xfrm>
        </p:spPr>
        <p:txBody>
          <a:bodyPr/>
          <a:lstStyle/>
          <a:p>
            <a:pPr algn="ctr"/>
            <a:r>
              <a:rPr lang="en-US" dirty="0" smtClean="0"/>
              <a:t>Halo CMEs</a:t>
            </a:r>
            <a:endParaRPr lang="en-US" dirty="0"/>
          </a:p>
        </p:txBody>
      </p:sp>
      <p:pic>
        <p:nvPicPr>
          <p:cNvPr id="4098" name="Picture 2" descr="https://writelatex.s3.amazonaws.com/mvxpfptvpmkx/uploads/5891/22799929/1.png?X-Amz-Expires=14400&amp;X-Amz-Date=20180613T150052Z&amp;X-Amz-Algorithm=AWS4-HMAC-SHA256&amp;X-Amz-Credential=AKIAJF667VKUK4OW3LCA/20180613/us-east-1/s3/aws4_request&amp;X-Amz-SignedHeaders=host&amp;X-Amz-Signature=26d71a90b3b4dc5a830eaaf27e4c0a6f8778082ae29586b432c101aedd80b2d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35" y="1609490"/>
            <a:ext cx="8104066" cy="40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15871"/>
            <a:ext cx="3953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*Figure Courtesy: NASA/ESA,  SOHO satellite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135" y="1609490"/>
            <a:ext cx="350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Halo CMEs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Earth-directed </a:t>
            </a:r>
            <a:r>
              <a:rPr lang="en-US" dirty="0" smtClean="0">
                <a:solidFill>
                  <a:srgbClr val="000000"/>
                </a:solidFill>
              </a:rPr>
              <a:t>CMEs.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Can be </a:t>
            </a:r>
            <a:r>
              <a:rPr lang="en-US" dirty="0">
                <a:solidFill>
                  <a:srgbClr val="000000"/>
                </a:solidFill>
              </a:rPr>
              <a:t>seen </a:t>
            </a:r>
            <a:r>
              <a:rPr lang="en-US" dirty="0" smtClean="0">
                <a:solidFill>
                  <a:srgbClr val="000000"/>
                </a:solidFill>
              </a:rPr>
              <a:t>from coronagraph.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8883" y="2532820"/>
            <a:ext cx="35242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Why important?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Going to Earth 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More </a:t>
            </a:r>
            <a:r>
              <a:rPr lang="en-US" dirty="0">
                <a:solidFill>
                  <a:srgbClr val="000000"/>
                </a:solidFill>
              </a:rPr>
              <a:t>effects on mankind</a:t>
            </a:r>
          </a:p>
        </p:txBody>
      </p:sp>
      <p:sp>
        <p:nvSpPr>
          <p:cNvPr id="7" name="Down Arrow 6"/>
          <p:cNvSpPr/>
          <p:nvPr/>
        </p:nvSpPr>
        <p:spPr>
          <a:xfrm>
            <a:off x="1951159" y="3524540"/>
            <a:ext cx="139700" cy="393700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0736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What is machine learning &amp; A.I ?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087567" y="3228945"/>
            <a:ext cx="10016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 smtClean="0">
                <a:solidFill>
                  <a:srgbClr val="000000"/>
                </a:solidFill>
                <a:latin typeface="+mj-lt"/>
              </a:rPr>
              <a:t>Making the computer “</a:t>
            </a:r>
            <a:r>
              <a:rPr lang="en-US" sz="2200" i="1" dirty="0" smtClean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200" i="1" dirty="0" smtClean="0">
                <a:solidFill>
                  <a:srgbClr val="000000"/>
                </a:solidFill>
                <a:latin typeface="+mj-lt"/>
              </a:rPr>
              <a:t>” from </a:t>
            </a:r>
            <a:r>
              <a:rPr lang="en-US" sz="2200" i="1" dirty="0" smtClean="0">
                <a:solidFill>
                  <a:srgbClr val="FF0000"/>
                </a:solidFill>
                <a:latin typeface="+mj-lt"/>
              </a:rPr>
              <a:t>data</a:t>
            </a:r>
            <a:r>
              <a:rPr lang="en-US" sz="2200" i="1" dirty="0" smtClean="0">
                <a:solidFill>
                  <a:srgbClr val="000000"/>
                </a:solidFill>
                <a:latin typeface="+mj-lt"/>
              </a:rPr>
              <a:t> without being explicitly programmed</a:t>
            </a:r>
            <a:endParaRPr lang="en-US" sz="2200" i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2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8716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787" y="1528168"/>
            <a:ext cx="6143625" cy="4295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65212" y="3838608"/>
            <a:ext cx="856325" cy="369332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Output</a:t>
            </a:r>
          </a:p>
        </p:txBody>
      </p:sp>
      <p:sp>
        <p:nvSpPr>
          <p:cNvPr id="5" name="Rectangle 4"/>
          <p:cNvSpPr/>
          <p:nvPr/>
        </p:nvSpPr>
        <p:spPr>
          <a:xfrm>
            <a:off x="7696200" y="1219200"/>
            <a:ext cx="2806700" cy="113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62650" y="2349500"/>
            <a:ext cx="1080425" cy="1250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71312" y="1973216"/>
            <a:ext cx="325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Let’s see what happens here!!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5" idx="2"/>
            <a:endCxn id="6" idx="3"/>
          </p:cNvCxnSpPr>
          <p:nvPr/>
        </p:nvCxnSpPr>
        <p:spPr>
          <a:xfrm flipH="1">
            <a:off x="7043075" y="2349500"/>
            <a:ext cx="2056475" cy="625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7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1279</Words>
  <Application>Microsoft Office PowerPoint</Application>
  <PresentationFormat>Widescreen</PresentationFormat>
  <Paragraphs>322</Paragraphs>
  <Slides>51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Cambria Math</vt:lpstr>
      <vt:lpstr>Garamond</vt:lpstr>
      <vt:lpstr>Garamond Premr Pro</vt:lpstr>
      <vt:lpstr>Times New Roman</vt:lpstr>
      <vt:lpstr>Wingdings</vt:lpstr>
      <vt:lpstr>KU Leuven</vt:lpstr>
      <vt:lpstr>KU Leuven Sedes</vt:lpstr>
      <vt:lpstr>Forecasting CMEs using Image Processing &amp; Neural Networks  Savvas Raptis KTH - Department of Space and Plasma Physics   SpaceCoffee  43  Wednesday 19/12/2018  - 16.00    </vt:lpstr>
      <vt:lpstr>Preventing a disaster </vt:lpstr>
      <vt:lpstr>What can cause these problems?</vt:lpstr>
      <vt:lpstr>PowerPoint Presentation</vt:lpstr>
      <vt:lpstr>Coronal Mass Ejections – CMEs </vt:lpstr>
      <vt:lpstr>Halo CMEs</vt:lpstr>
      <vt:lpstr>What is machine learning &amp; A.I ? </vt:lpstr>
      <vt:lpstr>PowerPoint Presentation</vt:lpstr>
      <vt:lpstr>Neural Networks</vt:lpstr>
      <vt:lpstr> A Neural Network Input and Output</vt:lpstr>
      <vt:lpstr>PowerPoint Presentation</vt:lpstr>
      <vt:lpstr>PowerPoint Presentation</vt:lpstr>
      <vt:lpstr>Activation function Examples</vt:lpstr>
      <vt:lpstr>Activation function Examples</vt:lpstr>
      <vt:lpstr>Neural Networks &amp; Backpropagation</vt:lpstr>
      <vt:lpstr>A Trained Neural Network</vt:lpstr>
      <vt:lpstr>PowerPoint Presentation</vt:lpstr>
      <vt:lpstr>Example: Neural Networks on DST</vt:lpstr>
      <vt:lpstr>Neural Networks with Images </vt:lpstr>
      <vt:lpstr>Neural Networks with Images – Dog example</vt:lpstr>
      <vt:lpstr>PowerPoint Presentation</vt:lpstr>
      <vt:lpstr>Convolution Neural Network (CNN) Layers</vt:lpstr>
      <vt:lpstr>Example of CNN</vt:lpstr>
      <vt:lpstr>NN vs CNN</vt:lpstr>
      <vt:lpstr>PowerPoint Presentation</vt:lpstr>
      <vt:lpstr>Main Goal</vt:lpstr>
      <vt:lpstr>PowerPoint Presentation</vt:lpstr>
      <vt:lpstr>PowerPoint Presentation</vt:lpstr>
      <vt:lpstr>The Data Reduction Project</vt:lpstr>
      <vt:lpstr>PowerPoint Presentation</vt:lpstr>
      <vt:lpstr>The Machine Learning Project</vt:lpstr>
      <vt:lpstr>Final CNN architecture</vt:lpstr>
      <vt:lpstr>Result of CNN</vt:lpstr>
      <vt:lpstr>PowerPoint Presentation</vt:lpstr>
      <vt:lpstr>Pre-processing Tool – Motivation</vt:lpstr>
      <vt:lpstr>History Map (HM) – Single Line Example</vt:lpstr>
      <vt:lpstr>Pre-processing Tool – Sunspot</vt:lpstr>
      <vt:lpstr>History Map – Multi Line Example</vt:lpstr>
      <vt:lpstr>Why History Maps ?</vt:lpstr>
      <vt:lpstr>Possible Future Project (?)</vt:lpstr>
      <vt:lpstr>PowerPoint Presentation</vt:lpstr>
      <vt:lpstr>Summary</vt:lpstr>
      <vt:lpstr>Machine Learning &amp; A.I. in Solar &amp; Space</vt:lpstr>
      <vt:lpstr>PowerPoint Presentation</vt:lpstr>
      <vt:lpstr>Pre-processing Tool – Procedure &amp; Output</vt:lpstr>
      <vt:lpstr>Pre-processing Tool – Design</vt:lpstr>
      <vt:lpstr>Why normalization is vital?</vt:lpstr>
      <vt:lpstr>Gradient Descent - Training</vt:lpstr>
      <vt:lpstr>Advanced Activation functions</vt:lpstr>
      <vt:lpstr>Type of Machine Learning Problems</vt:lpstr>
      <vt:lpstr>Differential Rotation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2021-09-22T12:44:40Z</dcterms:modified>
</cp:coreProperties>
</file>