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94" r:id="rId2"/>
  </p:sldMasterIdLst>
  <p:notesMasterIdLst>
    <p:notesMasterId r:id="rId42"/>
  </p:notesMasterIdLst>
  <p:handoutMasterIdLst>
    <p:handoutMasterId r:id="rId43"/>
  </p:handoutMasterIdLst>
  <p:sldIdLst>
    <p:sldId id="261" r:id="rId3"/>
    <p:sldId id="310" r:id="rId4"/>
    <p:sldId id="264" r:id="rId5"/>
    <p:sldId id="279" r:id="rId6"/>
    <p:sldId id="267" r:id="rId7"/>
    <p:sldId id="333" r:id="rId8"/>
    <p:sldId id="334" r:id="rId9"/>
    <p:sldId id="322" r:id="rId10"/>
    <p:sldId id="305" r:id="rId11"/>
    <p:sldId id="318" r:id="rId12"/>
    <p:sldId id="319" r:id="rId13"/>
    <p:sldId id="335" r:id="rId14"/>
    <p:sldId id="272" r:id="rId15"/>
    <p:sldId id="271" r:id="rId16"/>
    <p:sldId id="306" r:id="rId17"/>
    <p:sldId id="323" r:id="rId18"/>
    <p:sldId id="324" r:id="rId19"/>
    <p:sldId id="290" r:id="rId20"/>
    <p:sldId id="336" r:id="rId21"/>
    <p:sldId id="337" r:id="rId22"/>
    <p:sldId id="338" r:id="rId23"/>
    <p:sldId id="343" r:id="rId24"/>
    <p:sldId id="339" r:id="rId25"/>
    <p:sldId id="345" r:id="rId26"/>
    <p:sldId id="346" r:id="rId27"/>
    <p:sldId id="340" r:id="rId28"/>
    <p:sldId id="344" r:id="rId29"/>
    <p:sldId id="341" r:id="rId30"/>
    <p:sldId id="342" r:id="rId31"/>
    <p:sldId id="277" r:id="rId32"/>
    <p:sldId id="300" r:id="rId33"/>
    <p:sldId id="347" r:id="rId34"/>
    <p:sldId id="348" r:id="rId35"/>
    <p:sldId id="292" r:id="rId36"/>
    <p:sldId id="313" r:id="rId37"/>
    <p:sldId id="315" r:id="rId38"/>
    <p:sldId id="317" r:id="rId39"/>
    <p:sldId id="314" r:id="rId40"/>
    <p:sldId id="308" r:id="rId4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8DB0"/>
    <a:srgbClr val="2F4D5D"/>
    <a:srgbClr val="005E77"/>
    <a:srgbClr val="DC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16" autoAdjust="0"/>
    <p:restoredTop sz="90564" autoAdjust="0"/>
  </p:normalViewPr>
  <p:slideViewPr>
    <p:cSldViewPr snapToGrid="0" snapToObjects="1">
      <p:cViewPr varScale="1">
        <p:scale>
          <a:sx n="151" d="100"/>
          <a:sy n="151" d="100"/>
        </p:scale>
        <p:origin x="115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9" d="100"/>
        <a:sy n="139" d="100"/>
      </p:scale>
      <p:origin x="0" y="-362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2D6815-3AC7-4CFA-A419-279A4B46F946}" type="doc">
      <dgm:prSet loTypeId="urn:microsoft.com/office/officeart/2005/8/layout/bProcess3" loCatId="process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3231475-FADD-465A-8473-61D58E3C54D0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Loading MMS data</a:t>
          </a:r>
          <a:endParaRPr lang="en-US" dirty="0">
            <a:solidFill>
              <a:srgbClr val="000000"/>
            </a:solidFill>
          </a:endParaRPr>
        </a:p>
      </dgm:t>
    </dgm:pt>
    <dgm:pt modelId="{EDD5AD38-EFF5-404B-B442-41F7BFE27C02}" type="parTrans" cxnId="{13EFB28C-F8D9-47FF-8177-8E0269BF93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950D8CE-2249-4E9C-B03F-CB2330B87D80}" type="sibTrans" cxnId="{13EFB28C-F8D9-47FF-8177-8E0269BF93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0172FC8-EC24-4681-9D87-349237BB5235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Classify regions (MS/SW/PSH)</a:t>
          </a:r>
          <a:endParaRPr lang="en-US" dirty="0">
            <a:solidFill>
              <a:srgbClr val="000000"/>
            </a:solidFill>
          </a:endParaRPr>
        </a:p>
      </dgm:t>
    </dgm:pt>
    <dgm:pt modelId="{30055924-824F-43B5-8096-9B0411534A27}" type="parTrans" cxnId="{1A68F712-A644-4FF6-B43C-8DA4391A8C2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4168863-B75F-4516-812D-BBE87243FB22}" type="sibTrans" cxnId="{1A68F712-A644-4FF6-B43C-8DA4391A8C2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916E23B-670F-4F03-BB5D-830C9671E143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Search for Magnetosheath Jets on MS</a:t>
          </a:r>
          <a:endParaRPr lang="en-US" dirty="0">
            <a:solidFill>
              <a:srgbClr val="000000"/>
            </a:solidFill>
          </a:endParaRPr>
        </a:p>
      </dgm:t>
    </dgm:pt>
    <dgm:pt modelId="{72950BAC-F2F1-4259-A6B4-ABC0245EEBB1}" type="parTrans" cxnId="{AA786DCE-C15D-4E64-A912-2282795E2B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4E99CCC-662E-4966-A685-ABB3B87A8EE3}" type="sibTrans" cxnId="{AA786DCE-C15D-4E64-A912-2282795E2B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B25FFC98-D0AC-49A1-AFDF-34F91D16D1FD}">
          <dgm:prSet phldrT="[Text]"/>
          <dgm:spPr/>
          <dgm:t>
            <a:bodyPr/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Save Area and Jet Values (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n-US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lang="en-US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sSubPr>
                      <m:ctrlP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e>
                    <m: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𝑑𝑦𝑛</m:t>
                      </m:r>
                    </m:sub>
                  </m:sSub>
                  <m:r>
                    <a:rPr lang="en-US" b="0" i="1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lang="el-GR" b="0" i="1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𝜌</m:t>
                  </m:r>
                  <m:r>
                    <a:rPr lang="el-GR" b="0" i="1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lang="en-US" b="0" i="1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𝑃</m:t>
                  </m:r>
                  <m:r>
                    <a:rPr lang="el-GR" b="0" i="1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lang="el-GR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Β</m:t>
                  </m:r>
                  <m:r>
                    <a:rPr lang="el-GR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lang="el-GR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Ε</m:t>
                  </m:r>
                  <m:r>
                    <a:rPr lang="el-GR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 </m:t>
                  </m:r>
                  <m:r>
                    <m:rPr>
                      <m:sty m:val="p"/>
                    </m:rPr>
                    <a:rPr lang="en-US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lang="en-US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lang="el-GR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</m:oMath>
              </a14:m>
              <a:r>
                <a:rPr lang="el-GR" dirty="0" smtClean="0">
                  <a:solidFill>
                    <a:srgbClr val="000000"/>
                  </a:solidFill>
                </a:rPr>
                <a:t>...)</a:t>
              </a:r>
              <a:endParaRPr lang="en-US" dirty="0">
                <a:solidFill>
                  <a:srgbClr val="000000"/>
                </a:solidFill>
              </a:endParaRPr>
            </a:p>
          </dgm:t>
        </dgm:pt>
      </mc:Choice>
      <mc:Fallback xmlns="">
        <dgm:pt modelId="{B25FFC98-D0AC-49A1-AFDF-34F91D16D1FD}">
          <dgm:prSet phldrT="[Text]"/>
          <dgm:spPr/>
          <dgm:t>
            <a:bodyPr/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Save Area and Jet Values (</a:t>
              </a:r>
              <a:r>
                <a:rPr lang="en-US" b="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v,𝑃_𝑑𝑦𝑛,</a:t>
              </a:r>
              <a:r>
                <a:rPr lang="el-GR" b="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𝜌,</a:t>
              </a:r>
              <a:r>
                <a:rPr lang="en-US" b="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𝑃</a:t>
              </a:r>
              <a:r>
                <a:rPr lang="el-GR" b="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,Β,Ε, </a:t>
              </a:r>
              <a:r>
                <a:rPr lang="en-US" b="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T,</a:t>
              </a:r>
              <a:r>
                <a:rPr lang="el-GR" b="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θ</a:t>
              </a:r>
              <a:r>
                <a:rPr lang="el-GR" dirty="0" smtClean="0">
                  <a:solidFill>
                    <a:srgbClr val="000000"/>
                  </a:solidFill>
                </a:rPr>
                <a:t>...)</a:t>
              </a:r>
              <a:endParaRPr lang="en-US" dirty="0">
                <a:solidFill>
                  <a:srgbClr val="000000"/>
                </a:solidFill>
              </a:endParaRPr>
            </a:p>
          </dgm:t>
        </dgm:pt>
      </mc:Fallback>
    </mc:AlternateContent>
    <dgm:pt modelId="{BD4DF4E4-7C3A-408B-82BD-BCA3C66CAD5B}" type="parTrans" cxnId="{06D9322D-46C3-48D8-887E-567D42A3AF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C56D436-BB58-47F7-BEF2-D3E5ECE17251}" type="sibTrans" cxnId="{06D9322D-46C3-48D8-887E-567D42A3AF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B10C675-38B5-4AC3-82D3-BC0D77B235ED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Jet Classification </a:t>
          </a:r>
          <a:endParaRPr lang="en-US" dirty="0">
            <a:solidFill>
              <a:srgbClr val="000000"/>
            </a:solidFill>
          </a:endParaRPr>
        </a:p>
      </dgm:t>
    </dgm:pt>
    <dgm:pt modelId="{59D6A5B9-EE36-4E49-81EB-6551897FF582}" type="parTrans" cxnId="{6B31A648-C07D-472B-84B3-22963FB307A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631F33C-8E9C-4C29-A226-1C80CDF3DFA2}" type="sibTrans" cxnId="{6B31A648-C07D-472B-84B3-22963FB307A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714D1D1-A5AB-4086-A75C-AB7719626FDE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Statistics – Jet Comparison</a:t>
          </a:r>
          <a:endParaRPr lang="en-US" dirty="0">
            <a:solidFill>
              <a:srgbClr val="000000"/>
            </a:solidFill>
          </a:endParaRPr>
        </a:p>
      </dgm:t>
    </dgm:pt>
    <dgm:pt modelId="{E74ACA37-A757-465B-A1F1-A4A28EF0739E}" type="parTrans" cxnId="{EC9328F8-1805-43BB-B757-D0F61D569B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25F5E7E-9B7B-4837-B7D9-D852C07B4701}" type="sibTrans" cxnId="{EC9328F8-1805-43BB-B757-D0F61D569B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921F8D9-8528-4C1C-9FC2-FCE045E21F43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Find patterns &amp; Possible origin and generation mechanism</a:t>
          </a:r>
          <a:endParaRPr lang="en-US" dirty="0">
            <a:solidFill>
              <a:srgbClr val="000000"/>
            </a:solidFill>
          </a:endParaRPr>
        </a:p>
      </dgm:t>
    </dgm:pt>
    <dgm:pt modelId="{6E76F76D-9AFF-46C0-9173-4807880DA0C4}" type="parTrans" cxnId="{374B3F30-76D3-4D19-9E70-004B3D5E113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493C6D9-C629-4FAF-8A28-F52ACE7B398F}" type="sibTrans" cxnId="{374B3F30-76D3-4D19-9E70-004B3D5E113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FBFA018-A6D8-4456-A6AA-516A3B97C581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TBD …</a:t>
          </a:r>
          <a:endParaRPr lang="en-US" dirty="0">
            <a:solidFill>
              <a:srgbClr val="000000"/>
            </a:solidFill>
          </a:endParaRPr>
        </a:p>
      </dgm:t>
    </dgm:pt>
    <dgm:pt modelId="{4F33CB55-522D-4CD3-884D-D051B491C6EB}" type="parTrans" cxnId="{106EEDA8-A68E-4D51-88F3-5D519B2E0C81}">
      <dgm:prSet/>
      <dgm:spPr/>
      <dgm:t>
        <a:bodyPr/>
        <a:lstStyle/>
        <a:p>
          <a:endParaRPr lang="en-US"/>
        </a:p>
      </dgm:t>
    </dgm:pt>
    <dgm:pt modelId="{000D119A-FCED-4FE2-A22D-D5B7E75FEA30}" type="sibTrans" cxnId="{106EEDA8-A68E-4D51-88F3-5D519B2E0C81}">
      <dgm:prSet/>
      <dgm:spPr/>
      <dgm:t>
        <a:bodyPr/>
        <a:lstStyle/>
        <a:p>
          <a:endParaRPr lang="en-US"/>
        </a:p>
      </dgm:t>
    </dgm:pt>
    <dgm:pt modelId="{BF0AD8C2-2A39-48F7-96C6-477C419F361E}" type="pres">
      <dgm:prSet presAssocID="{FB2D6815-3AC7-4CFA-A419-279A4B46F94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4D9910-7D2B-48B2-8B3A-11BB52CF190B}" type="pres">
      <dgm:prSet presAssocID="{F3231475-FADD-465A-8473-61D58E3C54D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7C8AA1-5FB8-4FAB-BB5B-E67852C85BA5}" type="pres">
      <dgm:prSet presAssocID="{6950D8CE-2249-4E9C-B03F-CB2330B87D80}" presName="sibTrans" presStyleLbl="sibTrans1D1" presStyleIdx="0" presStyleCnt="7"/>
      <dgm:spPr/>
      <dgm:t>
        <a:bodyPr/>
        <a:lstStyle/>
        <a:p>
          <a:endParaRPr lang="en-US"/>
        </a:p>
      </dgm:t>
    </dgm:pt>
    <dgm:pt modelId="{8A06B4D4-C123-4772-A224-2A79847B0092}" type="pres">
      <dgm:prSet presAssocID="{6950D8CE-2249-4E9C-B03F-CB2330B87D80}" presName="connectorText" presStyleLbl="sibTrans1D1" presStyleIdx="0" presStyleCnt="7"/>
      <dgm:spPr/>
      <dgm:t>
        <a:bodyPr/>
        <a:lstStyle/>
        <a:p>
          <a:endParaRPr lang="en-US"/>
        </a:p>
      </dgm:t>
    </dgm:pt>
    <dgm:pt modelId="{1C46E511-C2E3-4325-BC70-4ECAB366E100}" type="pres">
      <dgm:prSet presAssocID="{50172FC8-EC24-4681-9D87-349237BB523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92C96-7385-4E52-A402-3A697A0921E7}" type="pres">
      <dgm:prSet presAssocID="{F4168863-B75F-4516-812D-BBE87243FB22}" presName="sibTrans" presStyleLbl="sibTrans1D1" presStyleIdx="1" presStyleCnt="7"/>
      <dgm:spPr/>
      <dgm:t>
        <a:bodyPr/>
        <a:lstStyle/>
        <a:p>
          <a:endParaRPr lang="en-US"/>
        </a:p>
      </dgm:t>
    </dgm:pt>
    <dgm:pt modelId="{316B7EA3-76EF-453A-87D9-5C8C71A79394}" type="pres">
      <dgm:prSet presAssocID="{F4168863-B75F-4516-812D-BBE87243FB22}" presName="connectorText" presStyleLbl="sibTrans1D1" presStyleIdx="1" presStyleCnt="7"/>
      <dgm:spPr/>
      <dgm:t>
        <a:bodyPr/>
        <a:lstStyle/>
        <a:p>
          <a:endParaRPr lang="en-US"/>
        </a:p>
      </dgm:t>
    </dgm:pt>
    <dgm:pt modelId="{81C857C8-A5AC-48AB-A5C3-BAD1C5E9EAF1}" type="pres">
      <dgm:prSet presAssocID="{6916E23B-670F-4F03-BB5D-830C9671E14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9C80A4-3557-4D51-9035-57A61434FCCE}" type="pres">
      <dgm:prSet presAssocID="{04E99CCC-662E-4966-A685-ABB3B87A8EE3}" presName="sibTrans" presStyleLbl="sibTrans1D1" presStyleIdx="2" presStyleCnt="7"/>
      <dgm:spPr/>
      <dgm:t>
        <a:bodyPr/>
        <a:lstStyle/>
        <a:p>
          <a:endParaRPr lang="en-US"/>
        </a:p>
      </dgm:t>
    </dgm:pt>
    <dgm:pt modelId="{D3DA6E35-1BBD-41CE-8274-6CA012747076}" type="pres">
      <dgm:prSet presAssocID="{04E99CCC-662E-4966-A685-ABB3B87A8EE3}" presName="connectorText" presStyleLbl="sibTrans1D1" presStyleIdx="2" presStyleCnt="7"/>
      <dgm:spPr/>
      <dgm:t>
        <a:bodyPr/>
        <a:lstStyle/>
        <a:p>
          <a:endParaRPr lang="en-US"/>
        </a:p>
      </dgm:t>
    </dgm:pt>
    <dgm:pt modelId="{E3705B4E-9CD5-45A3-9886-DD0E73DD698E}" type="pres">
      <dgm:prSet presAssocID="{B25FFC98-D0AC-49A1-AFDF-34F91D16D1F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85D5E9-68F6-49E1-806C-C25D91C50066}" type="pres">
      <dgm:prSet presAssocID="{BC56D436-BB58-47F7-BEF2-D3E5ECE17251}" presName="sibTrans" presStyleLbl="sibTrans1D1" presStyleIdx="3" presStyleCnt="7"/>
      <dgm:spPr/>
      <dgm:t>
        <a:bodyPr/>
        <a:lstStyle/>
        <a:p>
          <a:endParaRPr lang="en-US"/>
        </a:p>
      </dgm:t>
    </dgm:pt>
    <dgm:pt modelId="{FE03395A-9E76-4767-80B1-66B4E0AEBDB3}" type="pres">
      <dgm:prSet presAssocID="{BC56D436-BB58-47F7-BEF2-D3E5ECE17251}" presName="connectorText" presStyleLbl="sibTrans1D1" presStyleIdx="3" presStyleCnt="7"/>
      <dgm:spPr/>
      <dgm:t>
        <a:bodyPr/>
        <a:lstStyle/>
        <a:p>
          <a:endParaRPr lang="en-US"/>
        </a:p>
      </dgm:t>
    </dgm:pt>
    <dgm:pt modelId="{7B7A9695-7817-4F4E-B4F3-3F6044918C41}" type="pres">
      <dgm:prSet presAssocID="{5B10C675-38B5-4AC3-82D3-BC0D77B235E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7ACE05-4CAB-4121-B304-4C5D824822EE}" type="pres">
      <dgm:prSet presAssocID="{8631F33C-8E9C-4C29-A226-1C80CDF3DFA2}" presName="sibTrans" presStyleLbl="sibTrans1D1" presStyleIdx="4" presStyleCnt="7"/>
      <dgm:spPr/>
      <dgm:t>
        <a:bodyPr/>
        <a:lstStyle/>
        <a:p>
          <a:endParaRPr lang="en-US"/>
        </a:p>
      </dgm:t>
    </dgm:pt>
    <dgm:pt modelId="{1B3C4DFF-F7F0-4F34-BD84-8939FF333AB0}" type="pres">
      <dgm:prSet presAssocID="{8631F33C-8E9C-4C29-A226-1C80CDF3DFA2}" presName="connectorText" presStyleLbl="sibTrans1D1" presStyleIdx="4" presStyleCnt="7"/>
      <dgm:spPr/>
      <dgm:t>
        <a:bodyPr/>
        <a:lstStyle/>
        <a:p>
          <a:endParaRPr lang="en-US"/>
        </a:p>
      </dgm:t>
    </dgm:pt>
    <dgm:pt modelId="{037BE9AE-869C-4E19-A7D5-C8F4E6F78828}" type="pres">
      <dgm:prSet presAssocID="{0714D1D1-A5AB-4086-A75C-AB7719626FDE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1F67BF-55E7-425B-AE9B-2DF6B46F683C}" type="pres">
      <dgm:prSet presAssocID="{C25F5E7E-9B7B-4837-B7D9-D852C07B4701}" presName="sibTrans" presStyleLbl="sibTrans1D1" presStyleIdx="5" presStyleCnt="7"/>
      <dgm:spPr/>
      <dgm:t>
        <a:bodyPr/>
        <a:lstStyle/>
        <a:p>
          <a:endParaRPr lang="en-US"/>
        </a:p>
      </dgm:t>
    </dgm:pt>
    <dgm:pt modelId="{E1D8956F-EE21-47AD-9EA3-F46D935E4EA8}" type="pres">
      <dgm:prSet presAssocID="{C25F5E7E-9B7B-4837-B7D9-D852C07B4701}" presName="connectorText" presStyleLbl="sibTrans1D1" presStyleIdx="5" presStyleCnt="7"/>
      <dgm:spPr/>
      <dgm:t>
        <a:bodyPr/>
        <a:lstStyle/>
        <a:p>
          <a:endParaRPr lang="en-US"/>
        </a:p>
      </dgm:t>
    </dgm:pt>
    <dgm:pt modelId="{123E522E-AC6C-4B16-9929-5A8F5360C84A}" type="pres">
      <dgm:prSet presAssocID="{B921F8D9-8528-4C1C-9FC2-FCE045E21F4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78CCCA-48CB-48DE-AD25-6D71BE4C58FA}" type="pres">
      <dgm:prSet presAssocID="{7493C6D9-C629-4FAF-8A28-F52ACE7B398F}" presName="sibTrans" presStyleLbl="sibTrans1D1" presStyleIdx="6" presStyleCnt="7"/>
      <dgm:spPr/>
      <dgm:t>
        <a:bodyPr/>
        <a:lstStyle/>
        <a:p>
          <a:endParaRPr lang="en-US"/>
        </a:p>
      </dgm:t>
    </dgm:pt>
    <dgm:pt modelId="{E1242C3B-0B74-46EE-9BE8-FC28A2FE8E36}" type="pres">
      <dgm:prSet presAssocID="{7493C6D9-C629-4FAF-8A28-F52ACE7B398F}" presName="connectorText" presStyleLbl="sibTrans1D1" presStyleIdx="6" presStyleCnt="7"/>
      <dgm:spPr/>
      <dgm:t>
        <a:bodyPr/>
        <a:lstStyle/>
        <a:p>
          <a:endParaRPr lang="en-US"/>
        </a:p>
      </dgm:t>
    </dgm:pt>
    <dgm:pt modelId="{84F2C2D0-2A88-4989-8F8F-32C2D9059F2E}" type="pres">
      <dgm:prSet presAssocID="{AFBFA018-A6D8-4456-A6AA-516A3B97C58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963756-798A-40CB-86F6-7D034BA9D800}" type="presOf" srcId="{7493C6D9-C629-4FAF-8A28-F52ACE7B398F}" destId="{7A78CCCA-48CB-48DE-AD25-6D71BE4C58FA}" srcOrd="0" destOrd="0" presId="urn:microsoft.com/office/officeart/2005/8/layout/bProcess3"/>
    <dgm:cxn modelId="{6B31A648-C07D-472B-84B3-22963FB307A6}" srcId="{FB2D6815-3AC7-4CFA-A419-279A4B46F946}" destId="{5B10C675-38B5-4AC3-82D3-BC0D77B235ED}" srcOrd="4" destOrd="0" parTransId="{59D6A5B9-EE36-4E49-81EB-6551897FF582}" sibTransId="{8631F33C-8E9C-4C29-A226-1C80CDF3DFA2}"/>
    <dgm:cxn modelId="{6FC1B838-B659-4A7A-936C-277AFB364928}" type="presOf" srcId="{F3231475-FADD-465A-8473-61D58E3C54D0}" destId="{E24D9910-7D2B-48B2-8B3A-11BB52CF190B}" srcOrd="0" destOrd="0" presId="urn:microsoft.com/office/officeart/2005/8/layout/bProcess3"/>
    <dgm:cxn modelId="{D6DEE059-B817-444B-934C-51D2C3834522}" type="presOf" srcId="{C25F5E7E-9B7B-4837-B7D9-D852C07B4701}" destId="{FE1F67BF-55E7-425B-AE9B-2DF6B46F683C}" srcOrd="0" destOrd="0" presId="urn:microsoft.com/office/officeart/2005/8/layout/bProcess3"/>
    <dgm:cxn modelId="{BDACF4C0-01BD-4537-9F12-6399CBF149AD}" type="presOf" srcId="{B921F8D9-8528-4C1C-9FC2-FCE045E21F43}" destId="{123E522E-AC6C-4B16-9929-5A8F5360C84A}" srcOrd="0" destOrd="0" presId="urn:microsoft.com/office/officeart/2005/8/layout/bProcess3"/>
    <dgm:cxn modelId="{C49439A2-006A-46A6-97F5-65B5D0BB93C9}" type="presOf" srcId="{BC56D436-BB58-47F7-BEF2-D3E5ECE17251}" destId="{1885D5E9-68F6-49E1-806C-C25D91C50066}" srcOrd="0" destOrd="0" presId="urn:microsoft.com/office/officeart/2005/8/layout/bProcess3"/>
    <dgm:cxn modelId="{C5C34AF1-DF89-4922-99F2-F5D4116A0EB4}" type="presOf" srcId="{7493C6D9-C629-4FAF-8A28-F52ACE7B398F}" destId="{E1242C3B-0B74-46EE-9BE8-FC28A2FE8E36}" srcOrd="1" destOrd="0" presId="urn:microsoft.com/office/officeart/2005/8/layout/bProcess3"/>
    <dgm:cxn modelId="{13EFB28C-F8D9-47FF-8177-8E0269BF9326}" srcId="{FB2D6815-3AC7-4CFA-A419-279A4B46F946}" destId="{F3231475-FADD-465A-8473-61D58E3C54D0}" srcOrd="0" destOrd="0" parTransId="{EDD5AD38-EFF5-404B-B442-41F7BFE27C02}" sibTransId="{6950D8CE-2249-4E9C-B03F-CB2330B87D80}"/>
    <dgm:cxn modelId="{15369D8A-CC7A-41CD-9F78-D274ED5F9D23}" type="presOf" srcId="{FB2D6815-3AC7-4CFA-A419-279A4B46F946}" destId="{BF0AD8C2-2A39-48F7-96C6-477C419F361E}" srcOrd="0" destOrd="0" presId="urn:microsoft.com/office/officeart/2005/8/layout/bProcess3"/>
    <dgm:cxn modelId="{534431DD-68FC-4507-BDD9-D3AD5F136B22}" type="presOf" srcId="{F4168863-B75F-4516-812D-BBE87243FB22}" destId="{316B7EA3-76EF-453A-87D9-5C8C71A79394}" srcOrd="1" destOrd="0" presId="urn:microsoft.com/office/officeart/2005/8/layout/bProcess3"/>
    <dgm:cxn modelId="{1A68F712-A644-4FF6-B43C-8DA4391A8C2F}" srcId="{FB2D6815-3AC7-4CFA-A419-279A4B46F946}" destId="{50172FC8-EC24-4681-9D87-349237BB5235}" srcOrd="1" destOrd="0" parTransId="{30055924-824F-43B5-8096-9B0411534A27}" sibTransId="{F4168863-B75F-4516-812D-BBE87243FB22}"/>
    <dgm:cxn modelId="{248C26E1-B8E5-4F3A-848C-C5324D8B5922}" type="presOf" srcId="{50172FC8-EC24-4681-9D87-349237BB5235}" destId="{1C46E511-C2E3-4325-BC70-4ECAB366E100}" srcOrd="0" destOrd="0" presId="urn:microsoft.com/office/officeart/2005/8/layout/bProcess3"/>
    <dgm:cxn modelId="{FC9A33EA-53DF-43F8-87C4-07A26C923F3F}" type="presOf" srcId="{AFBFA018-A6D8-4456-A6AA-516A3B97C581}" destId="{84F2C2D0-2A88-4989-8F8F-32C2D9059F2E}" srcOrd="0" destOrd="0" presId="urn:microsoft.com/office/officeart/2005/8/layout/bProcess3"/>
    <dgm:cxn modelId="{106EEDA8-A68E-4D51-88F3-5D519B2E0C81}" srcId="{FB2D6815-3AC7-4CFA-A419-279A4B46F946}" destId="{AFBFA018-A6D8-4456-A6AA-516A3B97C581}" srcOrd="7" destOrd="0" parTransId="{4F33CB55-522D-4CD3-884D-D051B491C6EB}" sibTransId="{000D119A-FCED-4FE2-A22D-D5B7E75FEA30}"/>
    <dgm:cxn modelId="{5815F714-772D-4E9E-AC6A-87A8AF098732}" type="presOf" srcId="{6916E23B-670F-4F03-BB5D-830C9671E143}" destId="{81C857C8-A5AC-48AB-A5C3-BAD1C5E9EAF1}" srcOrd="0" destOrd="0" presId="urn:microsoft.com/office/officeart/2005/8/layout/bProcess3"/>
    <dgm:cxn modelId="{E86850A3-2CFC-4D7B-BEB1-EC0BB8625312}" type="presOf" srcId="{6950D8CE-2249-4E9C-B03F-CB2330B87D80}" destId="{8A06B4D4-C123-4772-A224-2A79847B0092}" srcOrd="1" destOrd="0" presId="urn:microsoft.com/office/officeart/2005/8/layout/bProcess3"/>
    <dgm:cxn modelId="{2148ED0B-7BDC-4655-951C-01F5BF97DABD}" type="presOf" srcId="{8631F33C-8E9C-4C29-A226-1C80CDF3DFA2}" destId="{1B3C4DFF-F7F0-4F34-BD84-8939FF333AB0}" srcOrd="1" destOrd="0" presId="urn:microsoft.com/office/officeart/2005/8/layout/bProcess3"/>
    <dgm:cxn modelId="{3EE1B27C-C796-4D05-907F-E984A9638118}" type="presOf" srcId="{8631F33C-8E9C-4C29-A226-1C80CDF3DFA2}" destId="{5F7ACE05-4CAB-4121-B304-4C5D824822EE}" srcOrd="0" destOrd="0" presId="urn:microsoft.com/office/officeart/2005/8/layout/bProcess3"/>
    <dgm:cxn modelId="{EC9328F8-1805-43BB-B757-D0F61D569BBD}" srcId="{FB2D6815-3AC7-4CFA-A419-279A4B46F946}" destId="{0714D1D1-A5AB-4086-A75C-AB7719626FDE}" srcOrd="5" destOrd="0" parTransId="{E74ACA37-A757-465B-A1F1-A4A28EF0739E}" sibTransId="{C25F5E7E-9B7B-4837-B7D9-D852C07B4701}"/>
    <dgm:cxn modelId="{53D7237C-DFAC-4BDB-AC2D-4F6F21C38778}" type="presOf" srcId="{6950D8CE-2249-4E9C-B03F-CB2330B87D80}" destId="{DB7C8AA1-5FB8-4FAB-BB5B-E67852C85BA5}" srcOrd="0" destOrd="0" presId="urn:microsoft.com/office/officeart/2005/8/layout/bProcess3"/>
    <dgm:cxn modelId="{AA786DCE-C15D-4E64-A912-2282795E2BA1}" srcId="{FB2D6815-3AC7-4CFA-A419-279A4B46F946}" destId="{6916E23B-670F-4F03-BB5D-830C9671E143}" srcOrd="2" destOrd="0" parTransId="{72950BAC-F2F1-4259-A6B4-ABC0245EEBB1}" sibTransId="{04E99CCC-662E-4966-A685-ABB3B87A8EE3}"/>
    <dgm:cxn modelId="{4BB6D5CE-8F17-4C3E-B2A4-29E40BF94266}" type="presOf" srcId="{BC56D436-BB58-47F7-BEF2-D3E5ECE17251}" destId="{FE03395A-9E76-4767-80B1-66B4E0AEBDB3}" srcOrd="1" destOrd="0" presId="urn:microsoft.com/office/officeart/2005/8/layout/bProcess3"/>
    <dgm:cxn modelId="{C310B74C-C6B2-440A-BA57-693A29047C08}" type="presOf" srcId="{C25F5E7E-9B7B-4837-B7D9-D852C07B4701}" destId="{E1D8956F-EE21-47AD-9EA3-F46D935E4EA8}" srcOrd="1" destOrd="0" presId="urn:microsoft.com/office/officeart/2005/8/layout/bProcess3"/>
    <dgm:cxn modelId="{6AF4CDC9-7C06-46D1-B3D7-0DEAFE42D8EF}" type="presOf" srcId="{0714D1D1-A5AB-4086-A75C-AB7719626FDE}" destId="{037BE9AE-869C-4E19-A7D5-C8F4E6F78828}" srcOrd="0" destOrd="0" presId="urn:microsoft.com/office/officeart/2005/8/layout/bProcess3"/>
    <dgm:cxn modelId="{441AE145-085A-467D-AFC3-2C8BEF254D9E}" type="presOf" srcId="{04E99CCC-662E-4966-A685-ABB3B87A8EE3}" destId="{D59C80A4-3557-4D51-9035-57A61434FCCE}" srcOrd="0" destOrd="0" presId="urn:microsoft.com/office/officeart/2005/8/layout/bProcess3"/>
    <dgm:cxn modelId="{B8212D8C-A064-4E40-AC12-C97E620DA3F0}" type="presOf" srcId="{5B10C675-38B5-4AC3-82D3-BC0D77B235ED}" destId="{7B7A9695-7817-4F4E-B4F3-3F6044918C41}" srcOrd="0" destOrd="0" presId="urn:microsoft.com/office/officeart/2005/8/layout/bProcess3"/>
    <dgm:cxn modelId="{374B3F30-76D3-4D19-9E70-004B3D5E113A}" srcId="{FB2D6815-3AC7-4CFA-A419-279A4B46F946}" destId="{B921F8D9-8528-4C1C-9FC2-FCE045E21F43}" srcOrd="6" destOrd="0" parTransId="{6E76F76D-9AFF-46C0-9173-4807880DA0C4}" sibTransId="{7493C6D9-C629-4FAF-8A28-F52ACE7B398F}"/>
    <dgm:cxn modelId="{C98215FC-E277-4760-B09D-085EA1FECC94}" type="presOf" srcId="{F4168863-B75F-4516-812D-BBE87243FB22}" destId="{11292C96-7385-4E52-A402-3A697A0921E7}" srcOrd="0" destOrd="0" presId="urn:microsoft.com/office/officeart/2005/8/layout/bProcess3"/>
    <dgm:cxn modelId="{4B5C9A6E-56A6-493D-9BBA-91ADA57183B7}" type="presOf" srcId="{B25FFC98-D0AC-49A1-AFDF-34F91D16D1FD}" destId="{E3705B4E-9CD5-45A3-9886-DD0E73DD698E}" srcOrd="0" destOrd="0" presId="urn:microsoft.com/office/officeart/2005/8/layout/bProcess3"/>
    <dgm:cxn modelId="{40FC18F9-4EE3-4846-A223-5BF1BAA0065D}" type="presOf" srcId="{04E99CCC-662E-4966-A685-ABB3B87A8EE3}" destId="{D3DA6E35-1BBD-41CE-8274-6CA012747076}" srcOrd="1" destOrd="0" presId="urn:microsoft.com/office/officeart/2005/8/layout/bProcess3"/>
    <dgm:cxn modelId="{06D9322D-46C3-48D8-887E-567D42A3AF26}" srcId="{FB2D6815-3AC7-4CFA-A419-279A4B46F946}" destId="{B25FFC98-D0AC-49A1-AFDF-34F91D16D1FD}" srcOrd="3" destOrd="0" parTransId="{BD4DF4E4-7C3A-408B-82BD-BCA3C66CAD5B}" sibTransId="{BC56D436-BB58-47F7-BEF2-D3E5ECE17251}"/>
    <dgm:cxn modelId="{5449433B-CCC4-4AB6-AE97-204C3E48D82B}" type="presParOf" srcId="{BF0AD8C2-2A39-48F7-96C6-477C419F361E}" destId="{E24D9910-7D2B-48B2-8B3A-11BB52CF190B}" srcOrd="0" destOrd="0" presId="urn:microsoft.com/office/officeart/2005/8/layout/bProcess3"/>
    <dgm:cxn modelId="{1DDF42B9-EDC6-4D0A-B770-BC3D04B97792}" type="presParOf" srcId="{BF0AD8C2-2A39-48F7-96C6-477C419F361E}" destId="{DB7C8AA1-5FB8-4FAB-BB5B-E67852C85BA5}" srcOrd="1" destOrd="0" presId="urn:microsoft.com/office/officeart/2005/8/layout/bProcess3"/>
    <dgm:cxn modelId="{3A69F8B2-07D3-485B-8804-9CF36AA5EF7D}" type="presParOf" srcId="{DB7C8AA1-5FB8-4FAB-BB5B-E67852C85BA5}" destId="{8A06B4D4-C123-4772-A224-2A79847B0092}" srcOrd="0" destOrd="0" presId="urn:microsoft.com/office/officeart/2005/8/layout/bProcess3"/>
    <dgm:cxn modelId="{E433694D-3D4E-428D-84BE-784598AC68EF}" type="presParOf" srcId="{BF0AD8C2-2A39-48F7-96C6-477C419F361E}" destId="{1C46E511-C2E3-4325-BC70-4ECAB366E100}" srcOrd="2" destOrd="0" presId="urn:microsoft.com/office/officeart/2005/8/layout/bProcess3"/>
    <dgm:cxn modelId="{1D920A3B-F569-437B-906B-94F2024B1E04}" type="presParOf" srcId="{BF0AD8C2-2A39-48F7-96C6-477C419F361E}" destId="{11292C96-7385-4E52-A402-3A697A0921E7}" srcOrd="3" destOrd="0" presId="urn:microsoft.com/office/officeart/2005/8/layout/bProcess3"/>
    <dgm:cxn modelId="{D42CDEF7-85B2-4066-AADE-69F3BD882DA4}" type="presParOf" srcId="{11292C96-7385-4E52-A402-3A697A0921E7}" destId="{316B7EA3-76EF-453A-87D9-5C8C71A79394}" srcOrd="0" destOrd="0" presId="urn:microsoft.com/office/officeart/2005/8/layout/bProcess3"/>
    <dgm:cxn modelId="{7CC58CAC-D2D3-4ABF-BD38-2141B1120E21}" type="presParOf" srcId="{BF0AD8C2-2A39-48F7-96C6-477C419F361E}" destId="{81C857C8-A5AC-48AB-A5C3-BAD1C5E9EAF1}" srcOrd="4" destOrd="0" presId="urn:microsoft.com/office/officeart/2005/8/layout/bProcess3"/>
    <dgm:cxn modelId="{7FF60BAE-DAD0-4A06-A2E8-6C4CF8D174C8}" type="presParOf" srcId="{BF0AD8C2-2A39-48F7-96C6-477C419F361E}" destId="{D59C80A4-3557-4D51-9035-57A61434FCCE}" srcOrd="5" destOrd="0" presId="urn:microsoft.com/office/officeart/2005/8/layout/bProcess3"/>
    <dgm:cxn modelId="{02090D91-B4CD-4CF4-8582-70B92DDD0F35}" type="presParOf" srcId="{D59C80A4-3557-4D51-9035-57A61434FCCE}" destId="{D3DA6E35-1BBD-41CE-8274-6CA012747076}" srcOrd="0" destOrd="0" presId="urn:microsoft.com/office/officeart/2005/8/layout/bProcess3"/>
    <dgm:cxn modelId="{D04F9377-353C-474C-9DC8-FCC234F578EF}" type="presParOf" srcId="{BF0AD8C2-2A39-48F7-96C6-477C419F361E}" destId="{E3705B4E-9CD5-45A3-9886-DD0E73DD698E}" srcOrd="6" destOrd="0" presId="urn:microsoft.com/office/officeart/2005/8/layout/bProcess3"/>
    <dgm:cxn modelId="{F5F1F942-CA1C-48D4-A4C6-0BC5E4C825BF}" type="presParOf" srcId="{BF0AD8C2-2A39-48F7-96C6-477C419F361E}" destId="{1885D5E9-68F6-49E1-806C-C25D91C50066}" srcOrd="7" destOrd="0" presId="urn:microsoft.com/office/officeart/2005/8/layout/bProcess3"/>
    <dgm:cxn modelId="{E9DC0176-AECD-4D61-89B4-FFA9FC61502E}" type="presParOf" srcId="{1885D5E9-68F6-49E1-806C-C25D91C50066}" destId="{FE03395A-9E76-4767-80B1-66B4E0AEBDB3}" srcOrd="0" destOrd="0" presId="urn:microsoft.com/office/officeart/2005/8/layout/bProcess3"/>
    <dgm:cxn modelId="{7830C71E-2FA4-40DA-B0DB-E5C80D080C12}" type="presParOf" srcId="{BF0AD8C2-2A39-48F7-96C6-477C419F361E}" destId="{7B7A9695-7817-4F4E-B4F3-3F6044918C41}" srcOrd="8" destOrd="0" presId="urn:microsoft.com/office/officeart/2005/8/layout/bProcess3"/>
    <dgm:cxn modelId="{BB9DC4BA-3795-42A2-B426-267B844F885E}" type="presParOf" srcId="{BF0AD8C2-2A39-48F7-96C6-477C419F361E}" destId="{5F7ACE05-4CAB-4121-B304-4C5D824822EE}" srcOrd="9" destOrd="0" presId="urn:microsoft.com/office/officeart/2005/8/layout/bProcess3"/>
    <dgm:cxn modelId="{4CDA4E4A-2E5F-4BD7-87A6-DE6986A57467}" type="presParOf" srcId="{5F7ACE05-4CAB-4121-B304-4C5D824822EE}" destId="{1B3C4DFF-F7F0-4F34-BD84-8939FF333AB0}" srcOrd="0" destOrd="0" presId="urn:microsoft.com/office/officeart/2005/8/layout/bProcess3"/>
    <dgm:cxn modelId="{82861B6B-27CF-4447-A1BC-3C343F81E89C}" type="presParOf" srcId="{BF0AD8C2-2A39-48F7-96C6-477C419F361E}" destId="{037BE9AE-869C-4E19-A7D5-C8F4E6F78828}" srcOrd="10" destOrd="0" presId="urn:microsoft.com/office/officeart/2005/8/layout/bProcess3"/>
    <dgm:cxn modelId="{DF639902-1FDD-47DE-B0E9-CC129A82F451}" type="presParOf" srcId="{BF0AD8C2-2A39-48F7-96C6-477C419F361E}" destId="{FE1F67BF-55E7-425B-AE9B-2DF6B46F683C}" srcOrd="11" destOrd="0" presId="urn:microsoft.com/office/officeart/2005/8/layout/bProcess3"/>
    <dgm:cxn modelId="{42AB0AF9-0B84-424E-AB98-F534DCF2B14C}" type="presParOf" srcId="{FE1F67BF-55E7-425B-AE9B-2DF6B46F683C}" destId="{E1D8956F-EE21-47AD-9EA3-F46D935E4EA8}" srcOrd="0" destOrd="0" presId="urn:microsoft.com/office/officeart/2005/8/layout/bProcess3"/>
    <dgm:cxn modelId="{5C6106F7-DCAB-483F-9486-7E5024347AC8}" type="presParOf" srcId="{BF0AD8C2-2A39-48F7-96C6-477C419F361E}" destId="{123E522E-AC6C-4B16-9929-5A8F5360C84A}" srcOrd="12" destOrd="0" presId="urn:microsoft.com/office/officeart/2005/8/layout/bProcess3"/>
    <dgm:cxn modelId="{822BB6C6-1B30-420F-B078-2A02209993E8}" type="presParOf" srcId="{BF0AD8C2-2A39-48F7-96C6-477C419F361E}" destId="{7A78CCCA-48CB-48DE-AD25-6D71BE4C58FA}" srcOrd="13" destOrd="0" presId="urn:microsoft.com/office/officeart/2005/8/layout/bProcess3"/>
    <dgm:cxn modelId="{72EED97F-3252-434E-8DD9-1340C146391C}" type="presParOf" srcId="{7A78CCCA-48CB-48DE-AD25-6D71BE4C58FA}" destId="{E1242C3B-0B74-46EE-9BE8-FC28A2FE8E36}" srcOrd="0" destOrd="0" presId="urn:microsoft.com/office/officeart/2005/8/layout/bProcess3"/>
    <dgm:cxn modelId="{367539B0-0B4E-439A-B0CE-1D160D199F91}" type="presParOf" srcId="{BF0AD8C2-2A39-48F7-96C6-477C419F361E}" destId="{84F2C2D0-2A88-4989-8F8F-32C2D9059F2E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2D6815-3AC7-4CFA-A419-279A4B46F946}" type="doc">
      <dgm:prSet loTypeId="urn:microsoft.com/office/officeart/2005/8/layout/bProcess3" loCatId="process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3231475-FADD-465A-8473-61D58E3C54D0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Loading MMS data</a:t>
          </a:r>
          <a:endParaRPr lang="en-US" dirty="0">
            <a:solidFill>
              <a:srgbClr val="000000"/>
            </a:solidFill>
          </a:endParaRPr>
        </a:p>
      </dgm:t>
    </dgm:pt>
    <dgm:pt modelId="{EDD5AD38-EFF5-404B-B442-41F7BFE27C02}" type="parTrans" cxnId="{13EFB28C-F8D9-47FF-8177-8E0269BF93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950D8CE-2249-4E9C-B03F-CB2330B87D80}" type="sibTrans" cxnId="{13EFB28C-F8D9-47FF-8177-8E0269BF93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0172FC8-EC24-4681-9D87-349237BB5235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Classify regions (</a:t>
          </a:r>
          <a:r>
            <a:rPr lang="en-US" dirty="0" smtClean="0">
              <a:solidFill>
                <a:srgbClr val="000000"/>
              </a:solidFill>
            </a:rPr>
            <a:t>MS/SW/PSH</a:t>
          </a:r>
          <a:r>
            <a:rPr lang="en-US" dirty="0" smtClean="0">
              <a:solidFill>
                <a:srgbClr val="000000"/>
              </a:solidFill>
            </a:rPr>
            <a:t>)</a:t>
          </a:r>
          <a:endParaRPr lang="en-US" dirty="0">
            <a:solidFill>
              <a:srgbClr val="000000"/>
            </a:solidFill>
          </a:endParaRPr>
        </a:p>
      </dgm:t>
    </dgm:pt>
    <dgm:pt modelId="{30055924-824F-43B5-8096-9B0411534A27}" type="parTrans" cxnId="{1A68F712-A644-4FF6-B43C-8DA4391A8C2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4168863-B75F-4516-812D-BBE87243FB22}" type="sibTrans" cxnId="{1A68F712-A644-4FF6-B43C-8DA4391A8C2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916E23B-670F-4F03-BB5D-830C9671E143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Search for Magnetosheath Jets on MS</a:t>
          </a:r>
          <a:endParaRPr lang="en-US" dirty="0">
            <a:solidFill>
              <a:srgbClr val="000000"/>
            </a:solidFill>
          </a:endParaRPr>
        </a:p>
      </dgm:t>
    </dgm:pt>
    <dgm:pt modelId="{72950BAC-F2F1-4259-A6B4-ABC0245EEBB1}" type="parTrans" cxnId="{AA786DCE-C15D-4E64-A912-2282795E2B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4E99CCC-662E-4966-A685-ABB3B87A8EE3}" type="sibTrans" cxnId="{AA786DCE-C15D-4E64-A912-2282795E2B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25FFC98-D0AC-49A1-AFDF-34F91D16D1FD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sv-SE">
              <a:noFill/>
            </a:rPr>
            <a:t> </a:t>
          </a:r>
        </a:p>
      </dgm:t>
    </dgm:pt>
    <dgm:pt modelId="{BD4DF4E4-7C3A-408B-82BD-BCA3C66CAD5B}" type="parTrans" cxnId="{06D9322D-46C3-48D8-887E-567D42A3AF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C56D436-BB58-47F7-BEF2-D3E5ECE17251}" type="sibTrans" cxnId="{06D9322D-46C3-48D8-887E-567D42A3AF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B10C675-38B5-4AC3-82D3-BC0D77B235ED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Jet Classification </a:t>
          </a:r>
          <a:endParaRPr lang="en-US" dirty="0">
            <a:solidFill>
              <a:srgbClr val="000000"/>
            </a:solidFill>
          </a:endParaRPr>
        </a:p>
      </dgm:t>
    </dgm:pt>
    <dgm:pt modelId="{59D6A5B9-EE36-4E49-81EB-6551897FF582}" type="parTrans" cxnId="{6B31A648-C07D-472B-84B3-22963FB307A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631F33C-8E9C-4C29-A226-1C80CDF3DFA2}" type="sibTrans" cxnId="{6B31A648-C07D-472B-84B3-22963FB307A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714D1D1-A5AB-4086-A75C-AB7719626FDE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Statistics – Jet Comparison</a:t>
          </a:r>
          <a:endParaRPr lang="en-US" dirty="0">
            <a:solidFill>
              <a:srgbClr val="000000"/>
            </a:solidFill>
          </a:endParaRPr>
        </a:p>
      </dgm:t>
    </dgm:pt>
    <dgm:pt modelId="{E74ACA37-A757-465B-A1F1-A4A28EF0739E}" type="parTrans" cxnId="{EC9328F8-1805-43BB-B757-D0F61D569B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25F5E7E-9B7B-4837-B7D9-D852C07B4701}" type="sibTrans" cxnId="{EC9328F8-1805-43BB-B757-D0F61D569B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921F8D9-8528-4C1C-9FC2-FCE045E21F43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Find patterns &amp; Possible origin and generation mechanism</a:t>
          </a:r>
          <a:endParaRPr lang="en-US" dirty="0">
            <a:solidFill>
              <a:srgbClr val="000000"/>
            </a:solidFill>
          </a:endParaRPr>
        </a:p>
      </dgm:t>
    </dgm:pt>
    <dgm:pt modelId="{6E76F76D-9AFF-46C0-9173-4807880DA0C4}" type="parTrans" cxnId="{374B3F30-76D3-4D19-9E70-004B3D5E113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493C6D9-C629-4FAF-8A28-F52ACE7B398F}" type="sibTrans" cxnId="{374B3F30-76D3-4D19-9E70-004B3D5E113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FBFA018-A6D8-4456-A6AA-516A3B97C581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TBD …</a:t>
          </a:r>
          <a:endParaRPr lang="en-US" dirty="0">
            <a:solidFill>
              <a:srgbClr val="000000"/>
            </a:solidFill>
          </a:endParaRPr>
        </a:p>
      </dgm:t>
    </dgm:pt>
    <dgm:pt modelId="{4F33CB55-522D-4CD3-884D-D051B491C6EB}" type="parTrans" cxnId="{106EEDA8-A68E-4D51-88F3-5D519B2E0C81}">
      <dgm:prSet/>
      <dgm:spPr/>
      <dgm:t>
        <a:bodyPr/>
        <a:lstStyle/>
        <a:p>
          <a:endParaRPr lang="en-US"/>
        </a:p>
      </dgm:t>
    </dgm:pt>
    <dgm:pt modelId="{000D119A-FCED-4FE2-A22D-D5B7E75FEA30}" type="sibTrans" cxnId="{106EEDA8-A68E-4D51-88F3-5D519B2E0C81}">
      <dgm:prSet/>
      <dgm:spPr/>
      <dgm:t>
        <a:bodyPr/>
        <a:lstStyle/>
        <a:p>
          <a:endParaRPr lang="en-US"/>
        </a:p>
      </dgm:t>
    </dgm:pt>
    <dgm:pt modelId="{BF0AD8C2-2A39-48F7-96C6-477C419F361E}" type="pres">
      <dgm:prSet presAssocID="{FB2D6815-3AC7-4CFA-A419-279A4B46F94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4D9910-7D2B-48B2-8B3A-11BB52CF190B}" type="pres">
      <dgm:prSet presAssocID="{F3231475-FADD-465A-8473-61D58E3C54D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7C8AA1-5FB8-4FAB-BB5B-E67852C85BA5}" type="pres">
      <dgm:prSet presAssocID="{6950D8CE-2249-4E9C-B03F-CB2330B87D80}" presName="sibTrans" presStyleLbl="sibTrans1D1" presStyleIdx="0" presStyleCnt="7"/>
      <dgm:spPr/>
      <dgm:t>
        <a:bodyPr/>
        <a:lstStyle/>
        <a:p>
          <a:endParaRPr lang="en-US"/>
        </a:p>
      </dgm:t>
    </dgm:pt>
    <dgm:pt modelId="{8A06B4D4-C123-4772-A224-2A79847B0092}" type="pres">
      <dgm:prSet presAssocID="{6950D8CE-2249-4E9C-B03F-CB2330B87D80}" presName="connectorText" presStyleLbl="sibTrans1D1" presStyleIdx="0" presStyleCnt="7"/>
      <dgm:spPr/>
      <dgm:t>
        <a:bodyPr/>
        <a:lstStyle/>
        <a:p>
          <a:endParaRPr lang="en-US"/>
        </a:p>
      </dgm:t>
    </dgm:pt>
    <dgm:pt modelId="{1C46E511-C2E3-4325-BC70-4ECAB366E100}" type="pres">
      <dgm:prSet presAssocID="{50172FC8-EC24-4681-9D87-349237BB523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92C96-7385-4E52-A402-3A697A0921E7}" type="pres">
      <dgm:prSet presAssocID="{F4168863-B75F-4516-812D-BBE87243FB22}" presName="sibTrans" presStyleLbl="sibTrans1D1" presStyleIdx="1" presStyleCnt="7"/>
      <dgm:spPr/>
      <dgm:t>
        <a:bodyPr/>
        <a:lstStyle/>
        <a:p>
          <a:endParaRPr lang="en-US"/>
        </a:p>
      </dgm:t>
    </dgm:pt>
    <dgm:pt modelId="{316B7EA3-76EF-453A-87D9-5C8C71A79394}" type="pres">
      <dgm:prSet presAssocID="{F4168863-B75F-4516-812D-BBE87243FB22}" presName="connectorText" presStyleLbl="sibTrans1D1" presStyleIdx="1" presStyleCnt="7"/>
      <dgm:spPr/>
      <dgm:t>
        <a:bodyPr/>
        <a:lstStyle/>
        <a:p>
          <a:endParaRPr lang="en-US"/>
        </a:p>
      </dgm:t>
    </dgm:pt>
    <dgm:pt modelId="{81C857C8-A5AC-48AB-A5C3-BAD1C5E9EAF1}" type="pres">
      <dgm:prSet presAssocID="{6916E23B-670F-4F03-BB5D-830C9671E14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9C80A4-3557-4D51-9035-57A61434FCCE}" type="pres">
      <dgm:prSet presAssocID="{04E99CCC-662E-4966-A685-ABB3B87A8EE3}" presName="sibTrans" presStyleLbl="sibTrans1D1" presStyleIdx="2" presStyleCnt="7"/>
      <dgm:spPr/>
      <dgm:t>
        <a:bodyPr/>
        <a:lstStyle/>
        <a:p>
          <a:endParaRPr lang="en-US"/>
        </a:p>
      </dgm:t>
    </dgm:pt>
    <dgm:pt modelId="{D3DA6E35-1BBD-41CE-8274-6CA012747076}" type="pres">
      <dgm:prSet presAssocID="{04E99CCC-662E-4966-A685-ABB3B87A8EE3}" presName="connectorText" presStyleLbl="sibTrans1D1" presStyleIdx="2" presStyleCnt="7"/>
      <dgm:spPr/>
      <dgm:t>
        <a:bodyPr/>
        <a:lstStyle/>
        <a:p>
          <a:endParaRPr lang="en-US"/>
        </a:p>
      </dgm:t>
    </dgm:pt>
    <dgm:pt modelId="{E3705B4E-9CD5-45A3-9886-DD0E73DD698E}" type="pres">
      <dgm:prSet presAssocID="{B25FFC98-D0AC-49A1-AFDF-34F91D16D1F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85D5E9-68F6-49E1-806C-C25D91C50066}" type="pres">
      <dgm:prSet presAssocID="{BC56D436-BB58-47F7-BEF2-D3E5ECE17251}" presName="sibTrans" presStyleLbl="sibTrans1D1" presStyleIdx="3" presStyleCnt="7"/>
      <dgm:spPr/>
      <dgm:t>
        <a:bodyPr/>
        <a:lstStyle/>
        <a:p>
          <a:endParaRPr lang="en-US"/>
        </a:p>
      </dgm:t>
    </dgm:pt>
    <dgm:pt modelId="{FE03395A-9E76-4767-80B1-66B4E0AEBDB3}" type="pres">
      <dgm:prSet presAssocID="{BC56D436-BB58-47F7-BEF2-D3E5ECE17251}" presName="connectorText" presStyleLbl="sibTrans1D1" presStyleIdx="3" presStyleCnt="7"/>
      <dgm:spPr/>
      <dgm:t>
        <a:bodyPr/>
        <a:lstStyle/>
        <a:p>
          <a:endParaRPr lang="en-US"/>
        </a:p>
      </dgm:t>
    </dgm:pt>
    <dgm:pt modelId="{7B7A9695-7817-4F4E-B4F3-3F6044918C41}" type="pres">
      <dgm:prSet presAssocID="{5B10C675-38B5-4AC3-82D3-BC0D77B235E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7ACE05-4CAB-4121-B304-4C5D824822EE}" type="pres">
      <dgm:prSet presAssocID="{8631F33C-8E9C-4C29-A226-1C80CDF3DFA2}" presName="sibTrans" presStyleLbl="sibTrans1D1" presStyleIdx="4" presStyleCnt="7"/>
      <dgm:spPr/>
      <dgm:t>
        <a:bodyPr/>
        <a:lstStyle/>
        <a:p>
          <a:endParaRPr lang="en-US"/>
        </a:p>
      </dgm:t>
    </dgm:pt>
    <dgm:pt modelId="{1B3C4DFF-F7F0-4F34-BD84-8939FF333AB0}" type="pres">
      <dgm:prSet presAssocID="{8631F33C-8E9C-4C29-A226-1C80CDF3DFA2}" presName="connectorText" presStyleLbl="sibTrans1D1" presStyleIdx="4" presStyleCnt="7"/>
      <dgm:spPr/>
      <dgm:t>
        <a:bodyPr/>
        <a:lstStyle/>
        <a:p>
          <a:endParaRPr lang="en-US"/>
        </a:p>
      </dgm:t>
    </dgm:pt>
    <dgm:pt modelId="{037BE9AE-869C-4E19-A7D5-C8F4E6F78828}" type="pres">
      <dgm:prSet presAssocID="{0714D1D1-A5AB-4086-A75C-AB7719626FDE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1F67BF-55E7-425B-AE9B-2DF6B46F683C}" type="pres">
      <dgm:prSet presAssocID="{C25F5E7E-9B7B-4837-B7D9-D852C07B4701}" presName="sibTrans" presStyleLbl="sibTrans1D1" presStyleIdx="5" presStyleCnt="7"/>
      <dgm:spPr/>
      <dgm:t>
        <a:bodyPr/>
        <a:lstStyle/>
        <a:p>
          <a:endParaRPr lang="en-US"/>
        </a:p>
      </dgm:t>
    </dgm:pt>
    <dgm:pt modelId="{E1D8956F-EE21-47AD-9EA3-F46D935E4EA8}" type="pres">
      <dgm:prSet presAssocID="{C25F5E7E-9B7B-4837-B7D9-D852C07B4701}" presName="connectorText" presStyleLbl="sibTrans1D1" presStyleIdx="5" presStyleCnt="7"/>
      <dgm:spPr/>
      <dgm:t>
        <a:bodyPr/>
        <a:lstStyle/>
        <a:p>
          <a:endParaRPr lang="en-US"/>
        </a:p>
      </dgm:t>
    </dgm:pt>
    <dgm:pt modelId="{123E522E-AC6C-4B16-9929-5A8F5360C84A}" type="pres">
      <dgm:prSet presAssocID="{B921F8D9-8528-4C1C-9FC2-FCE045E21F4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78CCCA-48CB-48DE-AD25-6D71BE4C58FA}" type="pres">
      <dgm:prSet presAssocID="{7493C6D9-C629-4FAF-8A28-F52ACE7B398F}" presName="sibTrans" presStyleLbl="sibTrans1D1" presStyleIdx="6" presStyleCnt="7"/>
      <dgm:spPr/>
      <dgm:t>
        <a:bodyPr/>
        <a:lstStyle/>
        <a:p>
          <a:endParaRPr lang="en-US"/>
        </a:p>
      </dgm:t>
    </dgm:pt>
    <dgm:pt modelId="{E1242C3B-0B74-46EE-9BE8-FC28A2FE8E36}" type="pres">
      <dgm:prSet presAssocID="{7493C6D9-C629-4FAF-8A28-F52ACE7B398F}" presName="connectorText" presStyleLbl="sibTrans1D1" presStyleIdx="6" presStyleCnt="7"/>
      <dgm:spPr/>
      <dgm:t>
        <a:bodyPr/>
        <a:lstStyle/>
        <a:p>
          <a:endParaRPr lang="en-US"/>
        </a:p>
      </dgm:t>
    </dgm:pt>
    <dgm:pt modelId="{84F2C2D0-2A88-4989-8F8F-32C2D9059F2E}" type="pres">
      <dgm:prSet presAssocID="{AFBFA018-A6D8-4456-A6AA-516A3B97C58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963756-798A-40CB-86F6-7D034BA9D800}" type="presOf" srcId="{7493C6D9-C629-4FAF-8A28-F52ACE7B398F}" destId="{7A78CCCA-48CB-48DE-AD25-6D71BE4C58FA}" srcOrd="0" destOrd="0" presId="urn:microsoft.com/office/officeart/2005/8/layout/bProcess3"/>
    <dgm:cxn modelId="{6B31A648-C07D-472B-84B3-22963FB307A6}" srcId="{FB2D6815-3AC7-4CFA-A419-279A4B46F946}" destId="{5B10C675-38B5-4AC3-82D3-BC0D77B235ED}" srcOrd="4" destOrd="0" parTransId="{59D6A5B9-EE36-4E49-81EB-6551897FF582}" sibTransId="{8631F33C-8E9C-4C29-A226-1C80CDF3DFA2}"/>
    <dgm:cxn modelId="{6FC1B838-B659-4A7A-936C-277AFB364928}" type="presOf" srcId="{F3231475-FADD-465A-8473-61D58E3C54D0}" destId="{E24D9910-7D2B-48B2-8B3A-11BB52CF190B}" srcOrd="0" destOrd="0" presId="urn:microsoft.com/office/officeart/2005/8/layout/bProcess3"/>
    <dgm:cxn modelId="{D6DEE059-B817-444B-934C-51D2C3834522}" type="presOf" srcId="{C25F5E7E-9B7B-4837-B7D9-D852C07B4701}" destId="{FE1F67BF-55E7-425B-AE9B-2DF6B46F683C}" srcOrd="0" destOrd="0" presId="urn:microsoft.com/office/officeart/2005/8/layout/bProcess3"/>
    <dgm:cxn modelId="{BDACF4C0-01BD-4537-9F12-6399CBF149AD}" type="presOf" srcId="{B921F8D9-8528-4C1C-9FC2-FCE045E21F43}" destId="{123E522E-AC6C-4B16-9929-5A8F5360C84A}" srcOrd="0" destOrd="0" presId="urn:microsoft.com/office/officeart/2005/8/layout/bProcess3"/>
    <dgm:cxn modelId="{C49439A2-006A-46A6-97F5-65B5D0BB93C9}" type="presOf" srcId="{BC56D436-BB58-47F7-BEF2-D3E5ECE17251}" destId="{1885D5E9-68F6-49E1-806C-C25D91C50066}" srcOrd="0" destOrd="0" presId="urn:microsoft.com/office/officeart/2005/8/layout/bProcess3"/>
    <dgm:cxn modelId="{C5C34AF1-DF89-4922-99F2-F5D4116A0EB4}" type="presOf" srcId="{7493C6D9-C629-4FAF-8A28-F52ACE7B398F}" destId="{E1242C3B-0B74-46EE-9BE8-FC28A2FE8E36}" srcOrd="1" destOrd="0" presId="urn:microsoft.com/office/officeart/2005/8/layout/bProcess3"/>
    <dgm:cxn modelId="{13EFB28C-F8D9-47FF-8177-8E0269BF9326}" srcId="{FB2D6815-3AC7-4CFA-A419-279A4B46F946}" destId="{F3231475-FADD-465A-8473-61D58E3C54D0}" srcOrd="0" destOrd="0" parTransId="{EDD5AD38-EFF5-404B-B442-41F7BFE27C02}" sibTransId="{6950D8CE-2249-4E9C-B03F-CB2330B87D80}"/>
    <dgm:cxn modelId="{15369D8A-CC7A-41CD-9F78-D274ED5F9D23}" type="presOf" srcId="{FB2D6815-3AC7-4CFA-A419-279A4B46F946}" destId="{BF0AD8C2-2A39-48F7-96C6-477C419F361E}" srcOrd="0" destOrd="0" presId="urn:microsoft.com/office/officeart/2005/8/layout/bProcess3"/>
    <dgm:cxn modelId="{534431DD-68FC-4507-BDD9-D3AD5F136B22}" type="presOf" srcId="{F4168863-B75F-4516-812D-BBE87243FB22}" destId="{316B7EA3-76EF-453A-87D9-5C8C71A79394}" srcOrd="1" destOrd="0" presId="urn:microsoft.com/office/officeart/2005/8/layout/bProcess3"/>
    <dgm:cxn modelId="{1A68F712-A644-4FF6-B43C-8DA4391A8C2F}" srcId="{FB2D6815-3AC7-4CFA-A419-279A4B46F946}" destId="{50172FC8-EC24-4681-9D87-349237BB5235}" srcOrd="1" destOrd="0" parTransId="{30055924-824F-43B5-8096-9B0411534A27}" sibTransId="{F4168863-B75F-4516-812D-BBE87243FB22}"/>
    <dgm:cxn modelId="{248C26E1-B8E5-4F3A-848C-C5324D8B5922}" type="presOf" srcId="{50172FC8-EC24-4681-9D87-349237BB5235}" destId="{1C46E511-C2E3-4325-BC70-4ECAB366E100}" srcOrd="0" destOrd="0" presId="urn:microsoft.com/office/officeart/2005/8/layout/bProcess3"/>
    <dgm:cxn modelId="{FC9A33EA-53DF-43F8-87C4-07A26C923F3F}" type="presOf" srcId="{AFBFA018-A6D8-4456-A6AA-516A3B97C581}" destId="{84F2C2D0-2A88-4989-8F8F-32C2D9059F2E}" srcOrd="0" destOrd="0" presId="urn:microsoft.com/office/officeart/2005/8/layout/bProcess3"/>
    <dgm:cxn modelId="{106EEDA8-A68E-4D51-88F3-5D519B2E0C81}" srcId="{FB2D6815-3AC7-4CFA-A419-279A4B46F946}" destId="{AFBFA018-A6D8-4456-A6AA-516A3B97C581}" srcOrd="7" destOrd="0" parTransId="{4F33CB55-522D-4CD3-884D-D051B491C6EB}" sibTransId="{000D119A-FCED-4FE2-A22D-D5B7E75FEA30}"/>
    <dgm:cxn modelId="{5815F714-772D-4E9E-AC6A-87A8AF098732}" type="presOf" srcId="{6916E23B-670F-4F03-BB5D-830C9671E143}" destId="{81C857C8-A5AC-48AB-A5C3-BAD1C5E9EAF1}" srcOrd="0" destOrd="0" presId="urn:microsoft.com/office/officeart/2005/8/layout/bProcess3"/>
    <dgm:cxn modelId="{E86850A3-2CFC-4D7B-BEB1-EC0BB8625312}" type="presOf" srcId="{6950D8CE-2249-4E9C-B03F-CB2330B87D80}" destId="{8A06B4D4-C123-4772-A224-2A79847B0092}" srcOrd="1" destOrd="0" presId="urn:microsoft.com/office/officeart/2005/8/layout/bProcess3"/>
    <dgm:cxn modelId="{2148ED0B-7BDC-4655-951C-01F5BF97DABD}" type="presOf" srcId="{8631F33C-8E9C-4C29-A226-1C80CDF3DFA2}" destId="{1B3C4DFF-F7F0-4F34-BD84-8939FF333AB0}" srcOrd="1" destOrd="0" presId="urn:microsoft.com/office/officeart/2005/8/layout/bProcess3"/>
    <dgm:cxn modelId="{3EE1B27C-C796-4D05-907F-E984A9638118}" type="presOf" srcId="{8631F33C-8E9C-4C29-A226-1C80CDF3DFA2}" destId="{5F7ACE05-4CAB-4121-B304-4C5D824822EE}" srcOrd="0" destOrd="0" presId="urn:microsoft.com/office/officeart/2005/8/layout/bProcess3"/>
    <dgm:cxn modelId="{EC9328F8-1805-43BB-B757-D0F61D569BBD}" srcId="{FB2D6815-3AC7-4CFA-A419-279A4B46F946}" destId="{0714D1D1-A5AB-4086-A75C-AB7719626FDE}" srcOrd="5" destOrd="0" parTransId="{E74ACA37-A757-465B-A1F1-A4A28EF0739E}" sibTransId="{C25F5E7E-9B7B-4837-B7D9-D852C07B4701}"/>
    <dgm:cxn modelId="{53D7237C-DFAC-4BDB-AC2D-4F6F21C38778}" type="presOf" srcId="{6950D8CE-2249-4E9C-B03F-CB2330B87D80}" destId="{DB7C8AA1-5FB8-4FAB-BB5B-E67852C85BA5}" srcOrd="0" destOrd="0" presId="urn:microsoft.com/office/officeart/2005/8/layout/bProcess3"/>
    <dgm:cxn modelId="{AA786DCE-C15D-4E64-A912-2282795E2BA1}" srcId="{FB2D6815-3AC7-4CFA-A419-279A4B46F946}" destId="{6916E23B-670F-4F03-BB5D-830C9671E143}" srcOrd="2" destOrd="0" parTransId="{72950BAC-F2F1-4259-A6B4-ABC0245EEBB1}" sibTransId="{04E99CCC-662E-4966-A685-ABB3B87A8EE3}"/>
    <dgm:cxn modelId="{4BB6D5CE-8F17-4C3E-B2A4-29E40BF94266}" type="presOf" srcId="{BC56D436-BB58-47F7-BEF2-D3E5ECE17251}" destId="{FE03395A-9E76-4767-80B1-66B4E0AEBDB3}" srcOrd="1" destOrd="0" presId="urn:microsoft.com/office/officeart/2005/8/layout/bProcess3"/>
    <dgm:cxn modelId="{C310B74C-C6B2-440A-BA57-693A29047C08}" type="presOf" srcId="{C25F5E7E-9B7B-4837-B7D9-D852C07B4701}" destId="{E1D8956F-EE21-47AD-9EA3-F46D935E4EA8}" srcOrd="1" destOrd="0" presId="urn:microsoft.com/office/officeart/2005/8/layout/bProcess3"/>
    <dgm:cxn modelId="{6AF4CDC9-7C06-46D1-B3D7-0DEAFE42D8EF}" type="presOf" srcId="{0714D1D1-A5AB-4086-A75C-AB7719626FDE}" destId="{037BE9AE-869C-4E19-A7D5-C8F4E6F78828}" srcOrd="0" destOrd="0" presId="urn:microsoft.com/office/officeart/2005/8/layout/bProcess3"/>
    <dgm:cxn modelId="{441AE145-085A-467D-AFC3-2C8BEF254D9E}" type="presOf" srcId="{04E99CCC-662E-4966-A685-ABB3B87A8EE3}" destId="{D59C80A4-3557-4D51-9035-57A61434FCCE}" srcOrd="0" destOrd="0" presId="urn:microsoft.com/office/officeart/2005/8/layout/bProcess3"/>
    <dgm:cxn modelId="{B8212D8C-A064-4E40-AC12-C97E620DA3F0}" type="presOf" srcId="{5B10C675-38B5-4AC3-82D3-BC0D77B235ED}" destId="{7B7A9695-7817-4F4E-B4F3-3F6044918C41}" srcOrd="0" destOrd="0" presId="urn:microsoft.com/office/officeart/2005/8/layout/bProcess3"/>
    <dgm:cxn modelId="{374B3F30-76D3-4D19-9E70-004B3D5E113A}" srcId="{FB2D6815-3AC7-4CFA-A419-279A4B46F946}" destId="{B921F8D9-8528-4C1C-9FC2-FCE045E21F43}" srcOrd="6" destOrd="0" parTransId="{6E76F76D-9AFF-46C0-9173-4807880DA0C4}" sibTransId="{7493C6D9-C629-4FAF-8A28-F52ACE7B398F}"/>
    <dgm:cxn modelId="{C98215FC-E277-4760-B09D-085EA1FECC94}" type="presOf" srcId="{F4168863-B75F-4516-812D-BBE87243FB22}" destId="{11292C96-7385-4E52-A402-3A697A0921E7}" srcOrd="0" destOrd="0" presId="urn:microsoft.com/office/officeart/2005/8/layout/bProcess3"/>
    <dgm:cxn modelId="{4B5C9A6E-56A6-493D-9BBA-91ADA57183B7}" type="presOf" srcId="{B25FFC98-D0AC-49A1-AFDF-34F91D16D1FD}" destId="{E3705B4E-9CD5-45A3-9886-DD0E73DD698E}" srcOrd="0" destOrd="0" presId="urn:microsoft.com/office/officeart/2005/8/layout/bProcess3"/>
    <dgm:cxn modelId="{40FC18F9-4EE3-4846-A223-5BF1BAA0065D}" type="presOf" srcId="{04E99CCC-662E-4966-A685-ABB3B87A8EE3}" destId="{D3DA6E35-1BBD-41CE-8274-6CA012747076}" srcOrd="1" destOrd="0" presId="urn:microsoft.com/office/officeart/2005/8/layout/bProcess3"/>
    <dgm:cxn modelId="{06D9322D-46C3-48D8-887E-567D42A3AF26}" srcId="{FB2D6815-3AC7-4CFA-A419-279A4B46F946}" destId="{B25FFC98-D0AC-49A1-AFDF-34F91D16D1FD}" srcOrd="3" destOrd="0" parTransId="{BD4DF4E4-7C3A-408B-82BD-BCA3C66CAD5B}" sibTransId="{BC56D436-BB58-47F7-BEF2-D3E5ECE17251}"/>
    <dgm:cxn modelId="{5449433B-CCC4-4AB6-AE97-204C3E48D82B}" type="presParOf" srcId="{BF0AD8C2-2A39-48F7-96C6-477C419F361E}" destId="{E24D9910-7D2B-48B2-8B3A-11BB52CF190B}" srcOrd="0" destOrd="0" presId="urn:microsoft.com/office/officeart/2005/8/layout/bProcess3"/>
    <dgm:cxn modelId="{1DDF42B9-EDC6-4D0A-B770-BC3D04B97792}" type="presParOf" srcId="{BF0AD8C2-2A39-48F7-96C6-477C419F361E}" destId="{DB7C8AA1-5FB8-4FAB-BB5B-E67852C85BA5}" srcOrd="1" destOrd="0" presId="urn:microsoft.com/office/officeart/2005/8/layout/bProcess3"/>
    <dgm:cxn modelId="{3A69F8B2-07D3-485B-8804-9CF36AA5EF7D}" type="presParOf" srcId="{DB7C8AA1-5FB8-4FAB-BB5B-E67852C85BA5}" destId="{8A06B4D4-C123-4772-A224-2A79847B0092}" srcOrd="0" destOrd="0" presId="urn:microsoft.com/office/officeart/2005/8/layout/bProcess3"/>
    <dgm:cxn modelId="{E433694D-3D4E-428D-84BE-784598AC68EF}" type="presParOf" srcId="{BF0AD8C2-2A39-48F7-96C6-477C419F361E}" destId="{1C46E511-C2E3-4325-BC70-4ECAB366E100}" srcOrd="2" destOrd="0" presId="urn:microsoft.com/office/officeart/2005/8/layout/bProcess3"/>
    <dgm:cxn modelId="{1D920A3B-F569-437B-906B-94F2024B1E04}" type="presParOf" srcId="{BF0AD8C2-2A39-48F7-96C6-477C419F361E}" destId="{11292C96-7385-4E52-A402-3A697A0921E7}" srcOrd="3" destOrd="0" presId="urn:microsoft.com/office/officeart/2005/8/layout/bProcess3"/>
    <dgm:cxn modelId="{D42CDEF7-85B2-4066-AADE-69F3BD882DA4}" type="presParOf" srcId="{11292C96-7385-4E52-A402-3A697A0921E7}" destId="{316B7EA3-76EF-453A-87D9-5C8C71A79394}" srcOrd="0" destOrd="0" presId="urn:microsoft.com/office/officeart/2005/8/layout/bProcess3"/>
    <dgm:cxn modelId="{7CC58CAC-D2D3-4ABF-BD38-2141B1120E21}" type="presParOf" srcId="{BF0AD8C2-2A39-48F7-96C6-477C419F361E}" destId="{81C857C8-A5AC-48AB-A5C3-BAD1C5E9EAF1}" srcOrd="4" destOrd="0" presId="urn:microsoft.com/office/officeart/2005/8/layout/bProcess3"/>
    <dgm:cxn modelId="{7FF60BAE-DAD0-4A06-A2E8-6C4CF8D174C8}" type="presParOf" srcId="{BF0AD8C2-2A39-48F7-96C6-477C419F361E}" destId="{D59C80A4-3557-4D51-9035-57A61434FCCE}" srcOrd="5" destOrd="0" presId="urn:microsoft.com/office/officeart/2005/8/layout/bProcess3"/>
    <dgm:cxn modelId="{02090D91-B4CD-4CF4-8582-70B92DDD0F35}" type="presParOf" srcId="{D59C80A4-3557-4D51-9035-57A61434FCCE}" destId="{D3DA6E35-1BBD-41CE-8274-6CA012747076}" srcOrd="0" destOrd="0" presId="urn:microsoft.com/office/officeart/2005/8/layout/bProcess3"/>
    <dgm:cxn modelId="{D04F9377-353C-474C-9DC8-FCC234F578EF}" type="presParOf" srcId="{BF0AD8C2-2A39-48F7-96C6-477C419F361E}" destId="{E3705B4E-9CD5-45A3-9886-DD0E73DD698E}" srcOrd="6" destOrd="0" presId="urn:microsoft.com/office/officeart/2005/8/layout/bProcess3"/>
    <dgm:cxn modelId="{F5F1F942-CA1C-48D4-A4C6-0BC5E4C825BF}" type="presParOf" srcId="{BF0AD8C2-2A39-48F7-96C6-477C419F361E}" destId="{1885D5E9-68F6-49E1-806C-C25D91C50066}" srcOrd="7" destOrd="0" presId="urn:microsoft.com/office/officeart/2005/8/layout/bProcess3"/>
    <dgm:cxn modelId="{E9DC0176-AECD-4D61-89B4-FFA9FC61502E}" type="presParOf" srcId="{1885D5E9-68F6-49E1-806C-C25D91C50066}" destId="{FE03395A-9E76-4767-80B1-66B4E0AEBDB3}" srcOrd="0" destOrd="0" presId="urn:microsoft.com/office/officeart/2005/8/layout/bProcess3"/>
    <dgm:cxn modelId="{7830C71E-2FA4-40DA-B0DB-E5C80D080C12}" type="presParOf" srcId="{BF0AD8C2-2A39-48F7-96C6-477C419F361E}" destId="{7B7A9695-7817-4F4E-B4F3-3F6044918C41}" srcOrd="8" destOrd="0" presId="urn:microsoft.com/office/officeart/2005/8/layout/bProcess3"/>
    <dgm:cxn modelId="{BB9DC4BA-3795-42A2-B426-267B844F885E}" type="presParOf" srcId="{BF0AD8C2-2A39-48F7-96C6-477C419F361E}" destId="{5F7ACE05-4CAB-4121-B304-4C5D824822EE}" srcOrd="9" destOrd="0" presId="urn:microsoft.com/office/officeart/2005/8/layout/bProcess3"/>
    <dgm:cxn modelId="{4CDA4E4A-2E5F-4BD7-87A6-DE6986A57467}" type="presParOf" srcId="{5F7ACE05-4CAB-4121-B304-4C5D824822EE}" destId="{1B3C4DFF-F7F0-4F34-BD84-8939FF333AB0}" srcOrd="0" destOrd="0" presId="urn:microsoft.com/office/officeart/2005/8/layout/bProcess3"/>
    <dgm:cxn modelId="{82861B6B-27CF-4447-A1BC-3C343F81E89C}" type="presParOf" srcId="{BF0AD8C2-2A39-48F7-96C6-477C419F361E}" destId="{037BE9AE-869C-4E19-A7D5-C8F4E6F78828}" srcOrd="10" destOrd="0" presId="urn:microsoft.com/office/officeart/2005/8/layout/bProcess3"/>
    <dgm:cxn modelId="{DF639902-1FDD-47DE-B0E9-CC129A82F451}" type="presParOf" srcId="{BF0AD8C2-2A39-48F7-96C6-477C419F361E}" destId="{FE1F67BF-55E7-425B-AE9B-2DF6B46F683C}" srcOrd="11" destOrd="0" presId="urn:microsoft.com/office/officeart/2005/8/layout/bProcess3"/>
    <dgm:cxn modelId="{42AB0AF9-0B84-424E-AB98-F534DCF2B14C}" type="presParOf" srcId="{FE1F67BF-55E7-425B-AE9B-2DF6B46F683C}" destId="{E1D8956F-EE21-47AD-9EA3-F46D935E4EA8}" srcOrd="0" destOrd="0" presId="urn:microsoft.com/office/officeart/2005/8/layout/bProcess3"/>
    <dgm:cxn modelId="{5C6106F7-DCAB-483F-9486-7E5024347AC8}" type="presParOf" srcId="{BF0AD8C2-2A39-48F7-96C6-477C419F361E}" destId="{123E522E-AC6C-4B16-9929-5A8F5360C84A}" srcOrd="12" destOrd="0" presId="urn:microsoft.com/office/officeart/2005/8/layout/bProcess3"/>
    <dgm:cxn modelId="{822BB6C6-1B30-420F-B078-2A02209993E8}" type="presParOf" srcId="{BF0AD8C2-2A39-48F7-96C6-477C419F361E}" destId="{7A78CCCA-48CB-48DE-AD25-6D71BE4C58FA}" srcOrd="13" destOrd="0" presId="urn:microsoft.com/office/officeart/2005/8/layout/bProcess3"/>
    <dgm:cxn modelId="{72EED97F-3252-434E-8DD9-1340C146391C}" type="presParOf" srcId="{7A78CCCA-48CB-48DE-AD25-6D71BE4C58FA}" destId="{E1242C3B-0B74-46EE-9BE8-FC28A2FE8E36}" srcOrd="0" destOrd="0" presId="urn:microsoft.com/office/officeart/2005/8/layout/bProcess3"/>
    <dgm:cxn modelId="{367539B0-0B4E-439A-B0CE-1D160D199F91}" type="presParOf" srcId="{BF0AD8C2-2A39-48F7-96C6-477C419F361E}" destId="{84F2C2D0-2A88-4989-8F8F-32C2D9059F2E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C8AA1-5FB8-4FAB-BB5B-E67852C85BA5}">
      <dsp:nvSpPr>
        <dsp:cNvPr id="0" name=""/>
        <dsp:cNvSpPr/>
      </dsp:nvSpPr>
      <dsp:spPr>
        <a:xfrm>
          <a:off x="3251621" y="587622"/>
          <a:ext cx="454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46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>
        <a:off x="3466671" y="630917"/>
        <a:ext cx="24247" cy="4849"/>
      </dsp:txXfrm>
    </dsp:sp>
    <dsp:sp modelId="{E24D9910-7D2B-48B2-8B3A-11BB52CF190B}">
      <dsp:nvSpPr>
        <dsp:cNvPr id="0" name=""/>
        <dsp:cNvSpPr/>
      </dsp:nvSpPr>
      <dsp:spPr>
        <a:xfrm>
          <a:off x="1144958" y="803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Loading MMS data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1144958" y="803"/>
        <a:ext cx="2108463" cy="1265077"/>
      </dsp:txXfrm>
    </dsp:sp>
    <dsp:sp modelId="{11292C96-7385-4E52-A402-3A697A0921E7}">
      <dsp:nvSpPr>
        <dsp:cNvPr id="0" name=""/>
        <dsp:cNvSpPr/>
      </dsp:nvSpPr>
      <dsp:spPr>
        <a:xfrm>
          <a:off x="5845031" y="587622"/>
          <a:ext cx="454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46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>
        <a:off x="6060081" y="630917"/>
        <a:ext cx="24247" cy="4849"/>
      </dsp:txXfrm>
    </dsp:sp>
    <dsp:sp modelId="{1C46E511-C2E3-4325-BC70-4ECAB366E100}">
      <dsp:nvSpPr>
        <dsp:cNvPr id="0" name=""/>
        <dsp:cNvSpPr/>
      </dsp:nvSpPr>
      <dsp:spPr>
        <a:xfrm>
          <a:off x="3738368" y="803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Classify regions (MS/SW/PSH)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3738368" y="803"/>
        <a:ext cx="2108463" cy="1265077"/>
      </dsp:txXfrm>
    </dsp:sp>
    <dsp:sp modelId="{D59C80A4-3557-4D51-9035-57A61434FCCE}">
      <dsp:nvSpPr>
        <dsp:cNvPr id="0" name=""/>
        <dsp:cNvSpPr/>
      </dsp:nvSpPr>
      <dsp:spPr>
        <a:xfrm>
          <a:off x="2199190" y="1264081"/>
          <a:ext cx="5186819" cy="454346"/>
        </a:xfrm>
        <a:custGeom>
          <a:avLst/>
          <a:gdLst/>
          <a:ahLst/>
          <a:cxnLst/>
          <a:rect l="0" t="0" r="0" b="0"/>
          <a:pathLst>
            <a:path>
              <a:moveTo>
                <a:pt x="5186819" y="0"/>
              </a:moveTo>
              <a:lnTo>
                <a:pt x="5186819" y="244273"/>
              </a:lnTo>
              <a:lnTo>
                <a:pt x="0" y="244273"/>
              </a:lnTo>
              <a:lnTo>
                <a:pt x="0" y="454346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>
        <a:off x="4662363" y="1488829"/>
        <a:ext cx="260472" cy="4849"/>
      </dsp:txXfrm>
    </dsp:sp>
    <dsp:sp modelId="{81C857C8-A5AC-48AB-A5C3-BAD1C5E9EAF1}">
      <dsp:nvSpPr>
        <dsp:cNvPr id="0" name=""/>
        <dsp:cNvSpPr/>
      </dsp:nvSpPr>
      <dsp:spPr>
        <a:xfrm>
          <a:off x="6331778" y="803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Search for Magnetosheath Jets on MS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6331778" y="803"/>
        <a:ext cx="2108463" cy="1265077"/>
      </dsp:txXfrm>
    </dsp:sp>
    <dsp:sp modelId="{1885D5E9-68F6-49E1-806C-C25D91C50066}">
      <dsp:nvSpPr>
        <dsp:cNvPr id="0" name=""/>
        <dsp:cNvSpPr/>
      </dsp:nvSpPr>
      <dsp:spPr>
        <a:xfrm>
          <a:off x="3251621" y="2337646"/>
          <a:ext cx="454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46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>
        <a:off x="3466671" y="2380941"/>
        <a:ext cx="24247" cy="4849"/>
      </dsp:txXfrm>
    </dsp:sp>
    <dsp:sp modelId="{E3705B4E-9CD5-45A3-9886-DD0E73DD698E}">
      <dsp:nvSpPr>
        <dsp:cNvPr id="0" name=""/>
        <dsp:cNvSpPr/>
      </dsp:nvSpPr>
      <dsp:spPr>
        <a:xfrm>
          <a:off x="1144958" y="1750827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Save Area and Jet Values (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n-US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v</m:t>
              </m:r>
              <m:r>
                <a:rPr lang="en-US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</m:t>
              </m:r>
              <m:sSub>
                <m:sSubPr>
                  <m:ctrlPr>
                    <a:rPr lang="en-US" sz="1400" b="0" i="1" kern="120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400" b="0" i="1" kern="120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𝑃</m:t>
                  </m:r>
                </m:e>
                <m:sub>
                  <m:r>
                    <a:rPr lang="en-US" sz="1400" b="0" i="1" kern="120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𝑑𝑦𝑛</m:t>
                  </m:r>
                </m:sub>
              </m:sSub>
              <m:r>
                <a:rPr lang="en-US" sz="1400" b="0" i="1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</m:t>
              </m:r>
              <m:r>
                <a:rPr lang="el-GR" sz="1400" b="0" i="1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𝜌</m:t>
              </m:r>
              <m:r>
                <a:rPr lang="el-GR" sz="1400" b="0" i="1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</m:t>
              </m:r>
              <m:r>
                <a:rPr lang="en-US" sz="1400" b="0" i="1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𝑃</m:t>
              </m:r>
              <m:r>
                <a:rPr lang="el-GR" sz="1400" b="0" i="1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</m:t>
              </m:r>
              <m:r>
                <m:rPr>
                  <m:sty m:val="p"/>
                </m:rPr>
                <a:rPr lang="el-GR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Β</m:t>
              </m:r>
              <m:r>
                <a:rPr lang="el-GR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</m:t>
              </m:r>
              <m:r>
                <m:rPr>
                  <m:sty m:val="p"/>
                </m:rPr>
                <a:rPr lang="el-GR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Ε</m:t>
              </m:r>
              <m:r>
                <a:rPr lang="el-GR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 </m:t>
              </m:r>
              <m:r>
                <m:rPr>
                  <m:sty m:val="p"/>
                </m:rPr>
                <a:rPr lang="en-US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T</m:t>
              </m:r>
              <m:r>
                <a:rPr lang="en-US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</m:t>
              </m:r>
              <m:r>
                <m:rPr>
                  <m:sty m:val="p"/>
                </m:rPr>
                <a:rPr lang="el-GR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θ</m:t>
              </m:r>
            </m:oMath>
          </a14:m>
          <a:r>
            <a:rPr lang="el-GR" sz="1400" kern="1200" dirty="0" smtClean="0">
              <a:solidFill>
                <a:srgbClr val="000000"/>
              </a:solidFill>
            </a:rPr>
            <a:t>...)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1144958" y="1750827"/>
        <a:ext cx="2108463" cy="1265077"/>
      </dsp:txXfrm>
    </dsp:sp>
    <dsp:sp modelId="{5F7ACE05-4CAB-4121-B304-4C5D824822EE}">
      <dsp:nvSpPr>
        <dsp:cNvPr id="0" name=""/>
        <dsp:cNvSpPr/>
      </dsp:nvSpPr>
      <dsp:spPr>
        <a:xfrm>
          <a:off x="5845031" y="2337646"/>
          <a:ext cx="454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46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>
        <a:off x="6060081" y="2380941"/>
        <a:ext cx="24247" cy="4849"/>
      </dsp:txXfrm>
    </dsp:sp>
    <dsp:sp modelId="{7B7A9695-7817-4F4E-B4F3-3F6044918C41}">
      <dsp:nvSpPr>
        <dsp:cNvPr id="0" name=""/>
        <dsp:cNvSpPr/>
      </dsp:nvSpPr>
      <dsp:spPr>
        <a:xfrm>
          <a:off x="3738368" y="1750827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Jet Classification 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3738368" y="1750827"/>
        <a:ext cx="2108463" cy="1265077"/>
      </dsp:txXfrm>
    </dsp:sp>
    <dsp:sp modelId="{FE1F67BF-55E7-425B-AE9B-2DF6B46F683C}">
      <dsp:nvSpPr>
        <dsp:cNvPr id="0" name=""/>
        <dsp:cNvSpPr/>
      </dsp:nvSpPr>
      <dsp:spPr>
        <a:xfrm>
          <a:off x="2199190" y="3014105"/>
          <a:ext cx="5186819" cy="454346"/>
        </a:xfrm>
        <a:custGeom>
          <a:avLst/>
          <a:gdLst/>
          <a:ahLst/>
          <a:cxnLst/>
          <a:rect l="0" t="0" r="0" b="0"/>
          <a:pathLst>
            <a:path>
              <a:moveTo>
                <a:pt x="5186819" y="0"/>
              </a:moveTo>
              <a:lnTo>
                <a:pt x="5186819" y="244273"/>
              </a:lnTo>
              <a:lnTo>
                <a:pt x="0" y="244273"/>
              </a:lnTo>
              <a:lnTo>
                <a:pt x="0" y="454346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>
        <a:off x="4662363" y="3238853"/>
        <a:ext cx="260472" cy="4849"/>
      </dsp:txXfrm>
    </dsp:sp>
    <dsp:sp modelId="{037BE9AE-869C-4E19-A7D5-C8F4E6F78828}">
      <dsp:nvSpPr>
        <dsp:cNvPr id="0" name=""/>
        <dsp:cNvSpPr/>
      </dsp:nvSpPr>
      <dsp:spPr>
        <a:xfrm>
          <a:off x="6331778" y="1750827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Statistics – Jet Comparison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6331778" y="1750827"/>
        <a:ext cx="2108463" cy="1265077"/>
      </dsp:txXfrm>
    </dsp:sp>
    <dsp:sp modelId="{7A78CCCA-48CB-48DE-AD25-6D71BE4C58FA}">
      <dsp:nvSpPr>
        <dsp:cNvPr id="0" name=""/>
        <dsp:cNvSpPr/>
      </dsp:nvSpPr>
      <dsp:spPr>
        <a:xfrm>
          <a:off x="3251621" y="4087670"/>
          <a:ext cx="454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46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>
        <a:off x="3466671" y="4130966"/>
        <a:ext cx="24247" cy="4849"/>
      </dsp:txXfrm>
    </dsp:sp>
    <dsp:sp modelId="{123E522E-AC6C-4B16-9929-5A8F5360C84A}">
      <dsp:nvSpPr>
        <dsp:cNvPr id="0" name=""/>
        <dsp:cNvSpPr/>
      </dsp:nvSpPr>
      <dsp:spPr>
        <a:xfrm>
          <a:off x="1144958" y="3500851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Find patterns &amp; Possible origin and generation mechanism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1144958" y="3500851"/>
        <a:ext cx="2108463" cy="1265077"/>
      </dsp:txXfrm>
    </dsp:sp>
    <dsp:sp modelId="{84F2C2D0-2A88-4989-8F8F-32C2D9059F2E}">
      <dsp:nvSpPr>
        <dsp:cNvPr id="0" name=""/>
        <dsp:cNvSpPr/>
      </dsp:nvSpPr>
      <dsp:spPr>
        <a:xfrm>
          <a:off x="3738368" y="3500851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TBD …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3738368" y="3500851"/>
        <a:ext cx="2108463" cy="1265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3063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4910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1124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6624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4496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820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25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017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56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78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716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028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8049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13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84E2-B408-4126-AC2F-2F00916FD2BE}" type="datetime1">
              <a:rPr lang="nl-BE" smtClean="0"/>
              <a:t>6/01/2020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C11E-F211-4E81-A381-C133B99530D2}" type="datetime1">
              <a:rPr lang="nl-BE" smtClean="0"/>
              <a:t>6/01/2020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42924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2743201" y="6070666"/>
            <a:ext cx="6298714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l-G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 smtClean="0"/>
              <a:t>Classifying Magnetosheath Jets Using MMS: Quasi – parallel  &amp; Quasi – perpendicular Jets</a:t>
            </a:r>
            <a:endParaRPr lang="nl-NL" sz="12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3677" y="6395500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CA71291-1C34-4771-A37E-677F2182E25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ijdelijke aanduiding voor datum 3"/>
          <p:cNvSpPr txBox="1">
            <a:spLocks/>
          </p:cNvSpPr>
          <p:nvPr userDrawn="1"/>
        </p:nvSpPr>
        <p:spPr>
          <a:xfrm>
            <a:off x="10525796" y="6210000"/>
            <a:ext cx="1666204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 smtClean="0"/>
              <a:t>Vlasiator Hackathon, Helsnki, 2019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12" name="Rectangle 11"/>
          <p:cNvSpPr/>
          <p:nvPr userDrawn="1"/>
        </p:nvSpPr>
        <p:spPr>
          <a:xfrm>
            <a:off x="575998" y="6380361"/>
            <a:ext cx="54576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Forecasting CMEs using  Artificial Intelligence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B01B-1CB5-46A2-B2BD-C8ED67F5E94F}" type="datetime1">
              <a:rPr lang="nl-BE" smtClean="0"/>
              <a:t>6/01/2020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31FD-DA83-4FB6-91A8-8F536FC36F31}" type="datetime1">
              <a:rPr lang="nl-BE" smtClean="0"/>
              <a:t>6/01/2020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79FF-E67C-4525-A505-CB4E90CF1C8F}" type="datetime1">
              <a:rPr lang="nl-BE" smtClean="0"/>
              <a:t>6/01/2020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3327-7CFC-4D70-A5B6-6DB481E0BFAB}" type="datetime1">
              <a:rPr lang="nl-BE" smtClean="0"/>
              <a:t>6/01/2020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1043-E98B-4194-929E-A852A294977A}" type="datetime1">
              <a:rPr lang="nl-BE" smtClean="0"/>
              <a:t>6/01/2020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C3287-9FF9-4F9B-97CA-371D4CD8DDF1}" type="datetime1">
              <a:rPr lang="nl-BE" smtClean="0"/>
              <a:t>6/01/2020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t>6/01/2020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2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 smtClean="0"/>
              <a:t>KU Leuven, Centre for mathematical Plasma-Astrophysics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605E3256-8636-43DD-BC4F-57D576168D29}" type="datetime1">
              <a:rPr lang="nl-BE" smtClean="0"/>
              <a:t>6/01/2020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smtClean="0"/>
              <a:t>KU Leuven, Centre for mathematical Plasma-Astrophysics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2F4D5D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83743" y="864123"/>
            <a:ext cx="6781057" cy="59305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Classifying Magnetosheath</a:t>
            </a:r>
            <a:r>
              <a:rPr lang="en-US" dirty="0"/>
              <a:t> Jets Using </a:t>
            </a:r>
            <a:r>
              <a:rPr lang="en-US" dirty="0" smtClean="0"/>
              <a:t>MMS: </a:t>
            </a:r>
            <a:br>
              <a:rPr lang="en-US" dirty="0" smtClean="0"/>
            </a:br>
            <a:r>
              <a:rPr lang="en-US" dirty="0" smtClean="0"/>
              <a:t>Quasi </a:t>
            </a:r>
            <a:r>
              <a:rPr lang="en-US" dirty="0"/>
              <a:t>– parallel  &amp; </a:t>
            </a:r>
            <a:br>
              <a:rPr lang="en-US" dirty="0"/>
            </a:br>
            <a:r>
              <a:rPr lang="en-US" dirty="0"/>
              <a:t>Quasi – perpendicular </a:t>
            </a:r>
            <a:r>
              <a:rPr lang="en-US" dirty="0" smtClean="0"/>
              <a:t>Jets</a:t>
            </a: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dirty="0" smtClean="0"/>
              <a:t>Savvas Raptis, Tomas Karlsson &amp; </a:t>
            </a:r>
            <a:br>
              <a:rPr lang="nl-BE" sz="2200" dirty="0" smtClean="0"/>
            </a:br>
            <a:r>
              <a:rPr lang="nl-BE" sz="2200" dirty="0" smtClean="0"/>
              <a:t>Per-Arne Lindqvist</a:t>
            </a:r>
            <a:br>
              <a:rPr lang="nl-BE" sz="2200" dirty="0" smtClean="0"/>
            </a:b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en-US" sz="2200" dirty="0"/>
              <a:t>KTH - Department of Space and Plasma </a:t>
            </a:r>
            <a:r>
              <a:rPr lang="en-US" sz="2200" dirty="0" smtClean="0"/>
              <a:t>Physics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n-US" sz="1800" dirty="0" err="1" smtClean="0"/>
              <a:t>Vlasiator</a:t>
            </a:r>
            <a:r>
              <a:rPr lang="en-US" sz="1800" dirty="0" smtClean="0"/>
              <a:t> Hackathon</a:t>
            </a:r>
            <a:br>
              <a:rPr lang="en-US" sz="1800" dirty="0" smtClean="0"/>
            </a:br>
            <a:r>
              <a:rPr lang="en-US" sz="1800" dirty="0" smtClean="0"/>
              <a:t>21/08/2019, Helsinki</a:t>
            </a:r>
            <a:r>
              <a:rPr lang="el-GR" sz="2200" dirty="0"/>
              <a:t/>
            </a:r>
            <a:br>
              <a:rPr lang="el-GR" sz="2200" dirty="0"/>
            </a:br>
            <a:r>
              <a:rPr lang="el-GR" sz="2200" dirty="0" smtClean="0"/>
              <a:t/>
            </a:r>
            <a:br>
              <a:rPr lang="el-GR" sz="2200" dirty="0" smtClean="0"/>
            </a:br>
            <a:r>
              <a:rPr lang="el-GR" sz="2200" dirty="0"/>
              <a:t/>
            </a:r>
            <a:br>
              <a:rPr lang="el-GR" sz="2200" dirty="0"/>
            </a:br>
            <a:endParaRPr lang="nl-NL" sz="22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04" y="1269145"/>
            <a:ext cx="3353720" cy="3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495697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Angle &amp; Bow shock </a:t>
            </a:r>
            <a:r>
              <a:rPr lang="en-US" sz="3000" dirty="0" smtClean="0"/>
              <a:t>Verification</a:t>
            </a:r>
            <a:endParaRPr lang="sv-SE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76" y="702733"/>
            <a:ext cx="8247447" cy="53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3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495697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Angle &amp; Bow shock V</a:t>
            </a:r>
            <a:r>
              <a:rPr lang="en-US" sz="3000" dirty="0" smtClean="0"/>
              <a:t>erification</a:t>
            </a:r>
            <a:endParaRPr lang="sv-SE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76" y="702733"/>
            <a:ext cx="8247447" cy="531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6000" y="20703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Q-par region</a:t>
            </a:r>
            <a:endParaRPr lang="sv-SE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02056" y="27021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Q-perp region</a:t>
            </a:r>
            <a:endParaRPr lang="sv-SE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>
            <a:stCxn id="2" idx="2"/>
          </p:cNvCxnSpPr>
          <p:nvPr/>
        </p:nvCxnSpPr>
        <p:spPr>
          <a:xfrm>
            <a:off x="1315946" y="576368"/>
            <a:ext cx="1785063" cy="29827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2"/>
          </p:cNvCxnSpPr>
          <p:nvPr/>
        </p:nvCxnSpPr>
        <p:spPr>
          <a:xfrm flipH="1">
            <a:off x="7005099" y="639550"/>
            <a:ext cx="3401024" cy="3305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4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More Verification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40" y="949960"/>
            <a:ext cx="8383520" cy="5168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46" y="1539236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Ion Spectrum (1:32)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64926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Flux (2</a:t>
            </a:r>
            <a:r>
              <a:rPr lang="el-GR" sz="1600" dirty="0" smtClean="0">
                <a:solidFill>
                  <a:srgbClr val="000000"/>
                </a:solidFill>
              </a:rPr>
              <a:t>7</a:t>
            </a:r>
            <a:r>
              <a:rPr lang="en-US" sz="1600" dirty="0" smtClean="0">
                <a:solidFill>
                  <a:srgbClr val="000000"/>
                </a:solidFill>
              </a:rPr>
              <a:t>:</a:t>
            </a:r>
            <a:r>
              <a:rPr lang="el-GR" sz="1600" dirty="0" smtClean="0">
                <a:solidFill>
                  <a:srgbClr val="000000"/>
                </a:solidFill>
              </a:rPr>
              <a:t>29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sv-SE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846" y="5041245"/>
                <a:ext cx="2534577" cy="694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sv-SE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l-G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l-G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" y="5041245"/>
                <a:ext cx="2534577" cy="6941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105872" y="4371288"/>
            <a:ext cx="2534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Temperature Anisotropy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05871" y="2916460"/>
            <a:ext cx="2534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Very High Flux (</a:t>
            </a:r>
            <a:r>
              <a:rPr lang="el-GR" sz="1600" dirty="0" smtClean="0">
                <a:solidFill>
                  <a:srgbClr val="000000"/>
                </a:solidFill>
              </a:rPr>
              <a:t>30</a:t>
            </a:r>
            <a:r>
              <a:rPr lang="en-US" sz="1600" dirty="0" smtClean="0">
                <a:solidFill>
                  <a:srgbClr val="000000"/>
                </a:solidFill>
              </a:rPr>
              <a:t>:32)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182780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Cone Angle (SW)</a:t>
            </a:r>
            <a:endParaRPr lang="sv-S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9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Main Categories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29528" y="529544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70C0"/>
                </a:solidFill>
              </a:rPr>
              <a:t>Qpar</a:t>
            </a:r>
            <a:r>
              <a:rPr lang="sv-SE" sz="1600" dirty="0" smtClean="0">
                <a:solidFill>
                  <a:srgbClr val="0070C0"/>
                </a:solidFill>
              </a:rPr>
              <a:t> Jet</a:t>
            </a:r>
            <a:endParaRPr lang="sv-SE" sz="1600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12676" y="5309472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7030A0"/>
                </a:solidFill>
              </a:rPr>
              <a:t>Boundary</a:t>
            </a:r>
            <a:r>
              <a:rPr lang="sv-SE" sz="1600" dirty="0" smtClean="0">
                <a:solidFill>
                  <a:srgbClr val="7030A0"/>
                </a:solidFill>
              </a:rPr>
              <a:t> Jet</a:t>
            </a:r>
            <a:endParaRPr lang="sv-SE" sz="16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07298" y="5309472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FF0000"/>
                </a:solidFill>
              </a:rPr>
              <a:t>Qperp</a:t>
            </a:r>
            <a:r>
              <a:rPr lang="sv-SE" sz="1600" dirty="0" smtClean="0">
                <a:solidFill>
                  <a:srgbClr val="FF0000"/>
                </a:solidFill>
              </a:rPr>
              <a:t> Jet</a:t>
            </a: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18054" y="5295441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FFC000"/>
                </a:solidFill>
              </a:rPr>
              <a:t>Encapsulated</a:t>
            </a:r>
            <a:r>
              <a:rPr lang="sv-SE" sz="1600" dirty="0" smtClean="0">
                <a:solidFill>
                  <a:srgbClr val="FFC000"/>
                </a:solidFill>
              </a:rPr>
              <a:t> Jet</a:t>
            </a:r>
            <a:endParaRPr lang="sv-SE" sz="1600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00" y="1319843"/>
            <a:ext cx="2957135" cy="39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79" y="1319843"/>
            <a:ext cx="2957134" cy="39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22" y="1319843"/>
            <a:ext cx="2957134" cy="39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8" y="1319843"/>
            <a:ext cx="295713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63723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Classification in progress!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190" y="949958"/>
            <a:ext cx="7682819" cy="4932000"/>
          </a:xfrm>
        </p:spPr>
      </p:pic>
      <p:sp>
        <p:nvSpPr>
          <p:cNvPr id="2" name="TextBox 1"/>
          <p:cNvSpPr txBox="1"/>
          <p:nvPr/>
        </p:nvSpPr>
        <p:spPr>
          <a:xfrm>
            <a:off x="0" y="130293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Ion Spectrum (1:32)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30520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Flux (27:29)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19717" y="3170680"/>
            <a:ext cx="2534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Very High Flux (</a:t>
            </a:r>
            <a:r>
              <a:rPr lang="el-GR" sz="1600" dirty="0" smtClean="0">
                <a:solidFill>
                  <a:srgbClr val="000000"/>
                </a:solidFill>
              </a:rPr>
              <a:t>30</a:t>
            </a:r>
            <a:r>
              <a:rPr lang="en-US" sz="1600" dirty="0" smtClean="0">
                <a:solidFill>
                  <a:srgbClr val="000000"/>
                </a:solidFill>
              </a:rPr>
              <a:t>:32)</a:t>
            </a:r>
            <a:endParaRPr lang="sv-SE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119717" y="3972866"/>
                <a:ext cx="2534577" cy="694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sv-SE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l-G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l-G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9717" y="3972866"/>
                <a:ext cx="2534577" cy="6941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119717" y="5038428"/>
            <a:ext cx="2534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Temperature Anisotropy</a:t>
            </a:r>
            <a:endParaRPr lang="sv-S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3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Classification in progress!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190" y="949960"/>
            <a:ext cx="7682819" cy="493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0293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Ion Spectrum (1:32)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230520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Flux (2</a:t>
            </a:r>
            <a:r>
              <a:rPr lang="el-GR" sz="1600" dirty="0">
                <a:solidFill>
                  <a:srgbClr val="000000"/>
                </a:solidFill>
              </a:rPr>
              <a:t>7</a:t>
            </a:r>
            <a:r>
              <a:rPr lang="en-US" sz="1600" dirty="0" smtClean="0">
                <a:solidFill>
                  <a:srgbClr val="000000"/>
                </a:solidFill>
              </a:rPr>
              <a:t>:</a:t>
            </a:r>
            <a:r>
              <a:rPr lang="el-GR" sz="1600" dirty="0" smtClean="0">
                <a:solidFill>
                  <a:srgbClr val="000000"/>
                </a:solidFill>
              </a:rPr>
              <a:t>29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19717" y="3170680"/>
            <a:ext cx="2534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Very High Flux (</a:t>
            </a:r>
            <a:r>
              <a:rPr lang="el-GR" sz="1600" dirty="0" smtClean="0">
                <a:solidFill>
                  <a:srgbClr val="000000"/>
                </a:solidFill>
              </a:rPr>
              <a:t>30</a:t>
            </a:r>
            <a:r>
              <a:rPr lang="en-US" sz="1600" dirty="0" smtClean="0">
                <a:solidFill>
                  <a:srgbClr val="000000"/>
                </a:solidFill>
              </a:rPr>
              <a:t>:32)</a:t>
            </a:r>
            <a:endParaRPr lang="sv-SE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119717" y="3972866"/>
                <a:ext cx="2534577" cy="694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sv-SE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l-G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l-G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9717" y="3972866"/>
                <a:ext cx="2534577" cy="6941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119717" y="5038428"/>
            <a:ext cx="2534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Temperature Anisotropy</a:t>
            </a:r>
            <a:endParaRPr lang="sv-S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Classification in progress!</a:t>
            </a:r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190" y="949960"/>
            <a:ext cx="7682819" cy="4932000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>
            <a:off x="9382562" y="1964585"/>
            <a:ext cx="357715" cy="2777306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9382561" y="4741891"/>
            <a:ext cx="357715" cy="975653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391" y="3244673"/>
            <a:ext cx="203999" cy="217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166" y="5122504"/>
            <a:ext cx="239707" cy="2246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40276" y="3186843"/>
            <a:ext cx="670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Level I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89186" y="5060901"/>
            <a:ext cx="734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Level II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30293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Ion Spectrum (1:32)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230520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Flux (2</a:t>
            </a:r>
            <a:r>
              <a:rPr lang="el-GR" sz="1600" dirty="0" smtClean="0">
                <a:solidFill>
                  <a:srgbClr val="000000"/>
                </a:solidFill>
              </a:rPr>
              <a:t>7</a:t>
            </a:r>
            <a:r>
              <a:rPr lang="en-US" sz="1600" dirty="0" smtClean="0">
                <a:solidFill>
                  <a:srgbClr val="000000"/>
                </a:solidFill>
              </a:rPr>
              <a:t>:</a:t>
            </a:r>
            <a:r>
              <a:rPr lang="el-GR" sz="1600" dirty="0" smtClean="0">
                <a:solidFill>
                  <a:srgbClr val="000000"/>
                </a:solidFill>
              </a:rPr>
              <a:t>29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sv-SE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-119717" y="3972866"/>
                <a:ext cx="2534577" cy="694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sv-SE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l-G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l-G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9717" y="3972866"/>
                <a:ext cx="2534577" cy="6941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-119717" y="5038428"/>
            <a:ext cx="2534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Temperature Anisotropy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19717" y="3170680"/>
            <a:ext cx="2534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Very High Flux (</a:t>
            </a:r>
            <a:r>
              <a:rPr lang="el-GR" sz="1600" dirty="0" smtClean="0">
                <a:solidFill>
                  <a:srgbClr val="000000"/>
                </a:solidFill>
              </a:rPr>
              <a:t>30</a:t>
            </a:r>
            <a:r>
              <a:rPr lang="en-US" sz="1600" dirty="0" smtClean="0">
                <a:solidFill>
                  <a:srgbClr val="000000"/>
                </a:solidFill>
              </a:rPr>
              <a:t>:32)</a:t>
            </a:r>
            <a:endParaRPr lang="sv-SE" sz="1600" dirty="0">
              <a:solidFill>
                <a:srgbClr val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391" y="4130142"/>
            <a:ext cx="203999" cy="2171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516" y="2359204"/>
            <a:ext cx="203999" cy="21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9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Where are they?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13" y="994946"/>
            <a:ext cx="8381173" cy="51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430" y="1273545"/>
            <a:ext cx="7618340" cy="3082697"/>
          </a:xfrm>
          <a:prstGeom prst="rect">
            <a:avLst/>
          </a:prstGeom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42924"/>
          </a:xfrm>
        </p:spPr>
        <p:txBody>
          <a:bodyPr/>
          <a:lstStyle/>
          <a:p>
            <a:pPr algn="ctr"/>
            <a:r>
              <a:rPr lang="en-US" dirty="0" smtClean="0"/>
              <a:t>Jets criteria &amp; database</a:t>
            </a:r>
            <a:endParaRPr lang="sv-S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72" y="4720922"/>
            <a:ext cx="3762375" cy="83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997" y="4770314"/>
            <a:ext cx="4238625" cy="657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912" y="4589338"/>
            <a:ext cx="3335201" cy="838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840" y="5282254"/>
            <a:ext cx="561975" cy="7524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2784" y="5444179"/>
            <a:ext cx="781050" cy="5905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7435" y="5265118"/>
            <a:ext cx="594255" cy="704554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780203" y="3102796"/>
            <a:ext cx="6723393" cy="5753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043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1671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Database Jet - Classified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777" y="949960"/>
            <a:ext cx="6923645" cy="5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45" y="0"/>
            <a:ext cx="9833474" cy="59732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8787" y="113016"/>
            <a:ext cx="5137078" cy="28562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6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45" y="0"/>
            <a:ext cx="9833474" cy="59732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20657" y="147756"/>
            <a:ext cx="5137078" cy="28562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62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29" y="0"/>
            <a:ext cx="10044016" cy="5972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3303" y="109437"/>
            <a:ext cx="2732925" cy="28562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66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29" y="0"/>
            <a:ext cx="10044016" cy="5972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88052" y="129985"/>
            <a:ext cx="5176393" cy="28562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60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70" y="0"/>
            <a:ext cx="9596421" cy="5972400"/>
          </a:xfrm>
        </p:spPr>
      </p:pic>
      <p:sp>
        <p:nvSpPr>
          <p:cNvPr id="5" name="Rectangle 4"/>
          <p:cNvSpPr/>
          <p:nvPr/>
        </p:nvSpPr>
        <p:spPr>
          <a:xfrm>
            <a:off x="1066731" y="85310"/>
            <a:ext cx="2611417" cy="28562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06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70" y="0"/>
            <a:ext cx="9596421" cy="5972400"/>
          </a:xfrm>
        </p:spPr>
      </p:pic>
      <p:sp>
        <p:nvSpPr>
          <p:cNvPr id="5" name="Rectangle 4"/>
          <p:cNvSpPr/>
          <p:nvPr/>
        </p:nvSpPr>
        <p:spPr>
          <a:xfrm>
            <a:off x="1066731" y="3222507"/>
            <a:ext cx="2611417" cy="28562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ctangle 5"/>
          <p:cNvSpPr/>
          <p:nvPr/>
        </p:nvSpPr>
        <p:spPr>
          <a:xfrm>
            <a:off x="6078808" y="134968"/>
            <a:ext cx="2611417" cy="28562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601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70" y="0"/>
            <a:ext cx="9596421" cy="5972400"/>
          </a:xfrm>
        </p:spPr>
      </p:pic>
      <p:sp>
        <p:nvSpPr>
          <p:cNvPr id="5" name="Rectangle 4"/>
          <p:cNvSpPr/>
          <p:nvPr/>
        </p:nvSpPr>
        <p:spPr>
          <a:xfrm>
            <a:off x="8690225" y="3212624"/>
            <a:ext cx="2611417" cy="28562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965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76" y="143838"/>
            <a:ext cx="8856912" cy="593108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547991" y="71919"/>
            <a:ext cx="1828800" cy="226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Oval 7"/>
          <p:cNvSpPr/>
          <p:nvPr/>
        </p:nvSpPr>
        <p:spPr>
          <a:xfrm>
            <a:off x="6738135" y="71919"/>
            <a:ext cx="1828800" cy="226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631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81" y="544530"/>
            <a:ext cx="10225958" cy="5106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46315" y="5845996"/>
                <a:ext cx="2418291" cy="390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Jet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5 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315" y="5845996"/>
                <a:ext cx="2418291" cy="390813"/>
              </a:xfrm>
              <a:prstGeom prst="rect">
                <a:avLst/>
              </a:prstGeom>
              <a:blipFill>
                <a:blip r:embed="rId3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325421" y="3519951"/>
            <a:ext cx="181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SLAMS (?)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43672" y="2182598"/>
            <a:ext cx="181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BS ripples (?)</a:t>
            </a:r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0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nal_5cace7ae23cb4e00132e134e_2437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915" y="3071918"/>
            <a:ext cx="2777375" cy="3060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Magnetosheath Jets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6000" y="1001109"/>
            <a:ext cx="11174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What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FF0000"/>
                </a:solidFill>
              </a:rPr>
              <a:t>Enhancements of dynamic pressure </a:t>
            </a:r>
            <a:r>
              <a:rPr lang="en-US" dirty="0" smtClean="0">
                <a:solidFill>
                  <a:srgbClr val="000000"/>
                </a:solidFill>
              </a:rPr>
              <a:t>above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general </a:t>
            </a:r>
            <a:r>
              <a:rPr lang="en-US" dirty="0">
                <a:solidFill>
                  <a:srgbClr val="000000"/>
                </a:solidFill>
              </a:rPr>
              <a:t>fluctuations </a:t>
            </a:r>
            <a:r>
              <a:rPr lang="en-US" dirty="0" smtClean="0">
                <a:solidFill>
                  <a:srgbClr val="000000"/>
                </a:solidFill>
              </a:rPr>
              <a:t>level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 smtClean="0">
                <a:solidFill>
                  <a:srgbClr val="000000"/>
                </a:solidFill>
              </a:rPr>
              <a:t>Where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Magnetosheath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Data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MMS </a:t>
            </a:r>
            <a:r>
              <a:rPr lang="en-US" dirty="0" smtClean="0">
                <a:solidFill>
                  <a:srgbClr val="000000"/>
                </a:solidFill>
              </a:rPr>
              <a:t>(Magnetospheric Multiscale Mission)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 smtClean="0">
                <a:solidFill>
                  <a:srgbClr val="000000"/>
                </a:solidFill>
              </a:rPr>
              <a:t>Why</a:t>
            </a:r>
            <a:r>
              <a:rPr lang="en-US" dirty="0" smtClean="0">
                <a:solidFill>
                  <a:srgbClr val="000000"/>
                </a:solidFill>
              </a:rPr>
              <a:t>: Interaction of SW &amp; </a:t>
            </a:r>
            <a:r>
              <a:rPr lang="en-US" dirty="0" smtClean="0">
                <a:solidFill>
                  <a:srgbClr val="FF0000"/>
                </a:solidFill>
              </a:rPr>
              <a:t>Magnetosphere</a:t>
            </a:r>
            <a:r>
              <a:rPr lang="en-US" dirty="0" smtClean="0">
                <a:solidFill>
                  <a:srgbClr val="000000"/>
                </a:solidFill>
              </a:rPr>
              <a:t>, magnetopause </a:t>
            </a:r>
            <a:r>
              <a:rPr lang="en-US" dirty="0" smtClean="0">
                <a:solidFill>
                  <a:srgbClr val="FF0000"/>
                </a:solidFill>
              </a:rPr>
              <a:t>reconnection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radiation belts</a:t>
            </a:r>
            <a:r>
              <a:rPr lang="en-US" dirty="0" smtClean="0">
                <a:solidFill>
                  <a:srgbClr val="000000"/>
                </a:solidFill>
              </a:rPr>
              <a:t>, auroral features…</a:t>
            </a:r>
            <a:endParaRPr lang="en-US" u="sng" dirty="0" smtClean="0">
              <a:solidFill>
                <a:srgbClr val="000000"/>
              </a:solidFill>
            </a:endParaRPr>
          </a:p>
        </p:txBody>
      </p:sp>
      <p:pic>
        <p:nvPicPr>
          <p:cNvPr id="1030" name="Picture 6" descr="https://upload.wikimedia.org/wikipedia/commons/thumb/f/fa/Magnetopause.jpg/1280px-Magnetopause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5759" y="3032434"/>
            <a:ext cx="3339244" cy="2799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3c1703fe8d.site.internapcdn.net/newman/gfx/news/hires/2015/nasasmmsdeli.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004" y="3071918"/>
            <a:ext cx="4706659" cy="264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791227" y="3489809"/>
            <a:ext cx="811410" cy="22954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58118" y="5986542"/>
            <a:ext cx="1635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0000"/>
                </a:solidFill>
              </a:rPr>
              <a:t>Palmroth</a:t>
            </a:r>
            <a:r>
              <a:rPr lang="en-US" sz="800" dirty="0" smtClean="0">
                <a:solidFill>
                  <a:srgbClr val="000000"/>
                </a:solidFill>
              </a:rPr>
              <a:t> </a:t>
            </a:r>
            <a:r>
              <a:rPr lang="en-US" sz="800" dirty="0" err="1" smtClean="0">
                <a:solidFill>
                  <a:srgbClr val="000000"/>
                </a:solidFill>
              </a:rPr>
              <a:t>Minna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r>
              <a:rPr lang="en-US" sz="800" dirty="0" smtClean="0">
                <a:solidFill>
                  <a:srgbClr val="000000"/>
                </a:solidFill>
              </a:rPr>
              <a:t>et al. (2018)</a:t>
            </a:r>
            <a:endParaRPr lang="sv-SE" sz="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5231" y="5887962"/>
            <a:ext cx="834059" cy="19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09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0"/>
            <a:ext cx="11041200" cy="5244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6000" y="853257"/>
            <a:ext cx="11041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Summary</a:t>
            </a: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Obtained a vast </a:t>
            </a:r>
            <a:r>
              <a:rPr lang="en-US" dirty="0">
                <a:solidFill>
                  <a:srgbClr val="FF0000"/>
                </a:solidFill>
              </a:rPr>
              <a:t>database of Magnetosheath Jets </a:t>
            </a:r>
            <a:r>
              <a:rPr lang="en-US" dirty="0">
                <a:solidFill>
                  <a:srgbClr val="000000"/>
                </a:solidFill>
              </a:rPr>
              <a:t>(~10.000)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using all available </a:t>
            </a:r>
            <a:r>
              <a:rPr lang="en-US" dirty="0">
                <a:solidFill>
                  <a:srgbClr val="FF0000"/>
                </a:solidFill>
              </a:rPr>
              <a:t>MMS</a:t>
            </a:r>
            <a:r>
              <a:rPr lang="en-US" dirty="0">
                <a:solidFill>
                  <a:srgbClr val="000000"/>
                </a:solidFill>
              </a:rPr>
              <a:t> data.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Successfully </a:t>
            </a:r>
            <a:r>
              <a:rPr lang="en-US" dirty="0">
                <a:solidFill>
                  <a:srgbClr val="FF0000"/>
                </a:solidFill>
              </a:rPr>
              <a:t>classified jets into several different categories </a:t>
            </a:r>
            <a:r>
              <a:rPr lang="en-US" dirty="0">
                <a:solidFill>
                  <a:srgbClr val="000000"/>
                </a:solidFill>
              </a:rPr>
              <a:t>showing different attributes.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Analyzed their</a:t>
            </a:r>
            <a:r>
              <a:rPr lang="en-US" dirty="0">
                <a:solidFill>
                  <a:srgbClr val="FF0000"/>
                </a:solidFill>
              </a:rPr>
              <a:t> characteristics</a:t>
            </a:r>
            <a:r>
              <a:rPr lang="en-US" dirty="0">
                <a:solidFill>
                  <a:srgbClr val="000000"/>
                </a:solidFill>
              </a:rPr>
              <a:t> and found </a:t>
            </a:r>
            <a:r>
              <a:rPr lang="en-US" dirty="0">
                <a:solidFill>
                  <a:srgbClr val="FF0000"/>
                </a:solidFill>
              </a:rPr>
              <a:t>interesting similarities &amp; differences</a:t>
            </a:r>
            <a:r>
              <a:rPr lang="en-US" dirty="0">
                <a:solidFill>
                  <a:srgbClr val="000000"/>
                </a:solidFill>
              </a:rPr>
              <a:t> compared to earlier results.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Possible connections to other associated mechanisms such as </a:t>
            </a:r>
            <a:r>
              <a:rPr lang="en-US" dirty="0" smtClean="0">
                <a:solidFill>
                  <a:srgbClr val="FF0000"/>
                </a:solidFill>
              </a:rPr>
              <a:t>SLAMS</a:t>
            </a:r>
            <a:r>
              <a:rPr lang="en-US" dirty="0" smtClean="0">
                <a:solidFill>
                  <a:srgbClr val="000000"/>
                </a:solidFill>
              </a:rPr>
              <a:t> &amp; </a:t>
            </a:r>
            <a:r>
              <a:rPr lang="en-US" dirty="0" smtClean="0">
                <a:solidFill>
                  <a:srgbClr val="FF0000"/>
                </a:solidFill>
              </a:rPr>
              <a:t>Bow shock ripples</a:t>
            </a:r>
            <a:r>
              <a:rPr lang="el-GR" dirty="0" smtClean="0">
                <a:solidFill>
                  <a:srgbClr val="000000"/>
                </a:solidFill>
              </a:rPr>
              <a:t>.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2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Extra</a:t>
            </a:r>
            <a:r>
              <a:rPr lang="en-US" sz="3400" dirty="0"/>
              <a:t>s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243669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0" y="0"/>
            <a:ext cx="11599524" cy="620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7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30" y="0"/>
            <a:ext cx="5904753" cy="61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“Extra” Categories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823622" y="5406870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smtClean="0">
                <a:solidFill>
                  <a:srgbClr val="000000"/>
                </a:solidFill>
              </a:rPr>
              <a:t>Border Jets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47061" y="5406870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0000"/>
                </a:solidFill>
              </a:rPr>
              <a:t>Unclassified</a:t>
            </a:r>
            <a:r>
              <a:rPr lang="sv-SE" sz="1600" dirty="0" smtClean="0">
                <a:solidFill>
                  <a:srgbClr val="000000"/>
                </a:solidFill>
              </a:rPr>
              <a:t> Jets</a:t>
            </a:r>
            <a:endParaRPr lang="sv-SE" sz="16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27" y="1161292"/>
            <a:ext cx="2607242" cy="43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30" y="1161292"/>
            <a:ext cx="260724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97363" y="1650983"/>
            <a:ext cx="2998473" cy="4464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200" u="sng" dirty="0" smtClean="0"/>
              <a:t>Categories</a:t>
            </a:r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Quasi – Par.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Quasi – Perp.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Boundary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Encapsulated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Unknown</a:t>
            </a:r>
            <a:endParaRPr lang="sv-SE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Multistage Classification – Simplified Scheme</a:t>
            </a:r>
            <a:endParaRPr lang="sv-SE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76000" y="1652146"/>
            <a:ext cx="3201089" cy="446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u="sng" dirty="0" smtClean="0"/>
              <a:t>Stages</a:t>
            </a:r>
          </a:p>
          <a:p>
            <a:pPr marL="457200" indent="-457200">
              <a:buFont typeface="Arial"/>
              <a:buAutoNum type="arabicParenBoth"/>
            </a:pPr>
            <a:r>
              <a:rPr lang="en-US" sz="2200" dirty="0" smtClean="0"/>
              <a:t>Pre-jet-post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8709891" y="1652146"/>
            <a:ext cx="2907309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u="sng" dirty="0" smtClean="0"/>
              <a:t>Quality Check</a:t>
            </a:r>
            <a:endParaRPr lang="en-US" sz="2200" u="sng" dirty="0"/>
          </a:p>
          <a:p>
            <a:pPr algn="ctr"/>
            <a:r>
              <a:rPr lang="en-US" sz="2200" dirty="0" smtClean="0"/>
              <a:t>Criteria Number</a:t>
            </a:r>
          </a:p>
          <a:p>
            <a:pPr marL="0" indent="0" algn="ctr">
              <a:buNone/>
            </a:pPr>
            <a:r>
              <a:rPr lang="en-US" sz="2200" dirty="0" smtClean="0"/>
              <a:t> Level I – III</a:t>
            </a:r>
          </a:p>
          <a:p>
            <a:pPr algn="ctr"/>
            <a:endParaRPr lang="en-US" sz="2200" dirty="0"/>
          </a:p>
          <a:p>
            <a:pPr marL="0" indent="0" algn="ctr">
              <a:buFont typeface="Arial"/>
              <a:buNone/>
            </a:pPr>
            <a:endParaRPr lang="en-US" sz="2200" u="sng" dirty="0"/>
          </a:p>
          <a:p>
            <a:pPr marL="0" indent="0" algn="ctr">
              <a:buFont typeface="Arial"/>
              <a:buNone/>
            </a:pPr>
            <a:endParaRPr lang="sv-SE" sz="2200" u="sng" dirty="0"/>
          </a:p>
        </p:txBody>
      </p:sp>
    </p:spTree>
    <p:extLst>
      <p:ext uri="{BB962C8B-B14F-4D97-AF65-F5344CB8AC3E}">
        <p14:creationId xmlns:p14="http://schemas.microsoft.com/office/powerpoint/2010/main" val="417840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97363" y="1650983"/>
            <a:ext cx="2998473" cy="4464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200" u="sng" dirty="0" smtClean="0"/>
              <a:t>Categories</a:t>
            </a:r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Quasi – Par.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Quasi – Perp.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Boundary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Encapsulated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Unknown</a:t>
            </a:r>
            <a:endParaRPr lang="sv-SE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Multistage Classification – Simplified Scheme</a:t>
            </a:r>
            <a:endParaRPr lang="sv-SE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8709891" y="1652146"/>
            <a:ext cx="2907309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u="sng" dirty="0" smtClean="0"/>
              <a:t>Quality Check</a:t>
            </a:r>
            <a:endParaRPr lang="en-US" sz="2200" u="sng" dirty="0"/>
          </a:p>
          <a:p>
            <a:pPr algn="ctr"/>
            <a:r>
              <a:rPr lang="en-US" sz="2200" dirty="0" smtClean="0"/>
              <a:t>Criteria Number</a:t>
            </a:r>
          </a:p>
          <a:p>
            <a:pPr marL="0" indent="0" algn="ctr">
              <a:buNone/>
            </a:pPr>
            <a:r>
              <a:rPr lang="en-US" sz="2200" dirty="0" smtClean="0"/>
              <a:t> Level I – III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smtClean="0"/>
              <a:t>Tries Required </a:t>
            </a:r>
          </a:p>
          <a:p>
            <a:pPr marL="0" indent="0" algn="ctr">
              <a:buNone/>
            </a:pPr>
            <a:r>
              <a:rPr lang="en-US" sz="2200" dirty="0" smtClean="0"/>
              <a:t> 1 – 5 / stage</a:t>
            </a:r>
          </a:p>
          <a:p>
            <a:pPr marL="0" indent="0" algn="ctr">
              <a:buFont typeface="Arial"/>
              <a:buNone/>
            </a:pPr>
            <a:endParaRPr lang="en-US" sz="2200" u="sng" dirty="0"/>
          </a:p>
          <a:p>
            <a:pPr marL="0" indent="0" algn="ctr">
              <a:buFont typeface="Arial"/>
              <a:buNone/>
            </a:pPr>
            <a:endParaRPr lang="sv-SE" sz="2200" u="sng" dirty="0"/>
          </a:p>
        </p:txBody>
      </p:sp>
      <p:sp>
        <p:nvSpPr>
          <p:cNvPr id="6" name="Rectangle 5"/>
          <p:cNvSpPr/>
          <p:nvPr/>
        </p:nvSpPr>
        <p:spPr>
          <a:xfrm>
            <a:off x="944070" y="3021306"/>
            <a:ext cx="1810854" cy="4711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4597363" y="2055091"/>
            <a:ext cx="2514637" cy="1020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8906226" y="3372674"/>
            <a:ext cx="2514637" cy="1020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576000" y="1652146"/>
            <a:ext cx="3411800" cy="446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u="sng" dirty="0" smtClean="0"/>
              <a:t>Stages</a:t>
            </a:r>
          </a:p>
          <a:p>
            <a:pPr marL="457200" indent="-457200">
              <a:buFont typeface="Arial"/>
              <a:buAutoNum type="arabicParenBoth"/>
            </a:pPr>
            <a:r>
              <a:rPr lang="en-US" sz="2200" dirty="0" smtClean="0"/>
              <a:t>Pre-jet-post</a:t>
            </a:r>
          </a:p>
          <a:p>
            <a:pPr marL="0" indent="0">
              <a:buNone/>
            </a:pPr>
            <a:r>
              <a:rPr lang="en-US" sz="2200" dirty="0" smtClean="0"/>
              <a:t>(2) Adjust times &amp; Values</a:t>
            </a:r>
          </a:p>
          <a:p>
            <a:pPr marL="0" indent="0">
              <a:buNone/>
            </a:pPr>
            <a:r>
              <a:rPr lang="en-US" sz="2000" dirty="0" smtClean="0"/>
              <a:t>     (a) Jet Period</a:t>
            </a:r>
          </a:p>
          <a:p>
            <a:pPr marL="0" indent="0">
              <a:buNone/>
            </a:pPr>
            <a:r>
              <a:rPr lang="en-US" sz="2000" dirty="0" smtClean="0"/>
              <a:t>     (b) Pre/post Period</a:t>
            </a:r>
          </a:p>
        </p:txBody>
      </p:sp>
    </p:spTree>
    <p:extLst>
      <p:ext uri="{BB962C8B-B14F-4D97-AF65-F5344CB8AC3E}">
        <p14:creationId xmlns:p14="http://schemas.microsoft.com/office/powerpoint/2010/main" val="295473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97363" y="1650983"/>
            <a:ext cx="2998473" cy="4464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200" u="sng" dirty="0" smtClean="0"/>
              <a:t>Categories</a:t>
            </a:r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Quasi – Par.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Quasi – Perp.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Boundary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Encapsulated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Unknown</a:t>
            </a:r>
            <a:endParaRPr lang="sv-SE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Multistage Classification – Simplified Scheme</a:t>
            </a:r>
            <a:endParaRPr lang="sv-SE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8709891" y="1652146"/>
            <a:ext cx="2907309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u="sng" dirty="0" smtClean="0"/>
              <a:t>Quality Check</a:t>
            </a:r>
            <a:endParaRPr lang="en-US" sz="2200" u="sng" dirty="0"/>
          </a:p>
          <a:p>
            <a:pPr algn="ctr"/>
            <a:r>
              <a:rPr lang="en-US" sz="2200" dirty="0" smtClean="0"/>
              <a:t>Criteria Number</a:t>
            </a:r>
          </a:p>
          <a:p>
            <a:pPr marL="0" indent="0" algn="ctr">
              <a:buNone/>
            </a:pPr>
            <a:r>
              <a:rPr lang="en-US" sz="2200" dirty="0" smtClean="0"/>
              <a:t> Level I – III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smtClean="0"/>
              <a:t>Tries Required </a:t>
            </a:r>
          </a:p>
          <a:p>
            <a:pPr marL="0" indent="0" algn="ctr">
              <a:buNone/>
            </a:pPr>
            <a:r>
              <a:rPr lang="en-US" sz="2200" dirty="0" smtClean="0"/>
              <a:t> 1 – 5 / stage</a:t>
            </a:r>
          </a:p>
          <a:p>
            <a:pPr marL="0" indent="0" algn="ctr">
              <a:buFont typeface="Arial"/>
              <a:buNone/>
            </a:pPr>
            <a:endParaRPr lang="en-US" sz="2200" u="sng" dirty="0"/>
          </a:p>
          <a:p>
            <a:pPr marL="0" indent="0" algn="ctr">
              <a:buFont typeface="Arial"/>
              <a:buNone/>
            </a:pPr>
            <a:endParaRPr lang="sv-SE" sz="2200" u="sng" dirty="0"/>
          </a:p>
        </p:txBody>
      </p:sp>
      <p:sp>
        <p:nvSpPr>
          <p:cNvPr id="6" name="Rectangle 5"/>
          <p:cNvSpPr/>
          <p:nvPr/>
        </p:nvSpPr>
        <p:spPr>
          <a:xfrm>
            <a:off x="976417" y="3441701"/>
            <a:ext cx="2309091" cy="5172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4597363" y="2997201"/>
            <a:ext cx="2514637" cy="1020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8906226" y="3372674"/>
            <a:ext cx="2514637" cy="1020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576000" y="1652146"/>
            <a:ext cx="3411800" cy="446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u="sng" dirty="0" smtClean="0"/>
              <a:t>Stages</a:t>
            </a:r>
          </a:p>
          <a:p>
            <a:pPr marL="457200" indent="-457200">
              <a:buFont typeface="Arial"/>
              <a:buAutoNum type="arabicParenBoth"/>
            </a:pPr>
            <a:r>
              <a:rPr lang="en-US" sz="2200" dirty="0" smtClean="0"/>
              <a:t>Pre-jet-post</a:t>
            </a:r>
          </a:p>
          <a:p>
            <a:pPr marL="0" indent="0">
              <a:buNone/>
            </a:pPr>
            <a:r>
              <a:rPr lang="en-US" sz="2200" dirty="0" smtClean="0"/>
              <a:t>(2) Adjust times &amp; Values</a:t>
            </a:r>
          </a:p>
          <a:p>
            <a:pPr marL="0" indent="0">
              <a:buNone/>
            </a:pPr>
            <a:r>
              <a:rPr lang="en-US" sz="2000" dirty="0" smtClean="0"/>
              <a:t>     (a) Jet Period</a:t>
            </a:r>
          </a:p>
          <a:p>
            <a:pPr marL="0" indent="0">
              <a:buNone/>
            </a:pPr>
            <a:r>
              <a:rPr lang="en-US" sz="2000" dirty="0" smtClean="0"/>
              <a:t>     (b) Pre/post Period</a:t>
            </a:r>
          </a:p>
        </p:txBody>
      </p:sp>
    </p:spTree>
    <p:extLst>
      <p:ext uri="{BB962C8B-B14F-4D97-AF65-F5344CB8AC3E}">
        <p14:creationId xmlns:p14="http://schemas.microsoft.com/office/powerpoint/2010/main" val="385128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97363" y="1650983"/>
            <a:ext cx="2998473" cy="4464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200" u="sng" dirty="0" smtClean="0"/>
              <a:t>Categories</a:t>
            </a:r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Quasi – Par.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Quasi – Perp.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Boundary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Encapsulated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Unknown</a:t>
            </a:r>
            <a:endParaRPr lang="sv-SE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Multistage Classification – Simplified Scheme</a:t>
            </a:r>
            <a:endParaRPr lang="sv-SE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8709891" y="1652146"/>
            <a:ext cx="2907309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u="sng" dirty="0" smtClean="0"/>
              <a:t>Quality Check</a:t>
            </a:r>
            <a:endParaRPr lang="en-US" sz="2200" u="sng" dirty="0"/>
          </a:p>
          <a:p>
            <a:pPr algn="ctr"/>
            <a:r>
              <a:rPr lang="en-US" sz="2200" dirty="0" smtClean="0"/>
              <a:t>Criteria Number</a:t>
            </a:r>
          </a:p>
          <a:p>
            <a:pPr marL="0" indent="0" algn="ctr">
              <a:buNone/>
            </a:pPr>
            <a:r>
              <a:rPr lang="en-US" sz="2200" dirty="0" smtClean="0"/>
              <a:t> Level I – III</a:t>
            </a:r>
          </a:p>
          <a:p>
            <a:pPr algn="ctr"/>
            <a:endParaRPr lang="en-US" sz="2200" dirty="0"/>
          </a:p>
          <a:p>
            <a:pPr algn="ctr"/>
            <a:r>
              <a:rPr lang="en-US" sz="2200" dirty="0" smtClean="0"/>
              <a:t>Tries Required </a:t>
            </a:r>
          </a:p>
          <a:p>
            <a:pPr marL="0" indent="0" algn="ctr">
              <a:buNone/>
            </a:pPr>
            <a:r>
              <a:rPr lang="en-US" sz="2200" dirty="0" smtClean="0"/>
              <a:t> 1 – 5 / stage</a:t>
            </a:r>
          </a:p>
          <a:p>
            <a:pPr marL="0" indent="0" algn="ctr">
              <a:buFont typeface="Arial"/>
              <a:buNone/>
            </a:pPr>
            <a:endParaRPr lang="en-US" sz="2200" u="sng" dirty="0"/>
          </a:p>
          <a:p>
            <a:pPr marL="0" indent="0" algn="ctr">
              <a:buFont typeface="Arial"/>
              <a:buNone/>
            </a:pPr>
            <a:endParaRPr lang="sv-SE" sz="2200" u="sng" dirty="0"/>
          </a:p>
        </p:txBody>
      </p:sp>
      <p:sp>
        <p:nvSpPr>
          <p:cNvPr id="6" name="Rectangle 5"/>
          <p:cNvSpPr/>
          <p:nvPr/>
        </p:nvSpPr>
        <p:spPr>
          <a:xfrm>
            <a:off x="1020435" y="3882983"/>
            <a:ext cx="1527380" cy="4193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4597363" y="2997201"/>
            <a:ext cx="2514637" cy="1020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8906226" y="3372674"/>
            <a:ext cx="2514637" cy="1020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576000" y="1652146"/>
            <a:ext cx="3411800" cy="446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u="sng" dirty="0" smtClean="0"/>
              <a:t>Stages</a:t>
            </a:r>
          </a:p>
          <a:p>
            <a:pPr marL="457200" indent="-457200">
              <a:buFont typeface="Arial"/>
              <a:buAutoNum type="arabicParenBoth"/>
            </a:pPr>
            <a:r>
              <a:rPr lang="en-US" sz="2200" dirty="0" smtClean="0"/>
              <a:t>Pre-jet-post</a:t>
            </a:r>
          </a:p>
          <a:p>
            <a:pPr marL="0" indent="0">
              <a:buNone/>
            </a:pPr>
            <a:r>
              <a:rPr lang="en-US" sz="2200" dirty="0" smtClean="0"/>
              <a:t>(2) Adjust times &amp; Values</a:t>
            </a:r>
          </a:p>
          <a:p>
            <a:pPr marL="0" indent="0">
              <a:buNone/>
            </a:pPr>
            <a:r>
              <a:rPr lang="en-US" sz="2000" dirty="0" smtClean="0"/>
              <a:t>     (a) Jet Period</a:t>
            </a:r>
          </a:p>
          <a:p>
            <a:pPr marL="0" indent="0">
              <a:buNone/>
            </a:pPr>
            <a:r>
              <a:rPr lang="en-US" sz="2000" dirty="0" smtClean="0"/>
              <a:t>     (b) Pre/post Period</a:t>
            </a:r>
          </a:p>
          <a:p>
            <a:pPr marL="0" indent="0">
              <a:buNone/>
            </a:pPr>
            <a:r>
              <a:rPr lang="en-US" sz="2000" dirty="0" smtClean="0"/>
              <a:t>(</a:t>
            </a:r>
            <a:r>
              <a:rPr lang="el-GR" sz="2000" dirty="0" smtClean="0"/>
              <a:t>3</a:t>
            </a:r>
            <a:r>
              <a:rPr lang="en-US" sz="2000" dirty="0" smtClean="0"/>
              <a:t>) Normalizing</a:t>
            </a:r>
          </a:p>
        </p:txBody>
      </p:sp>
    </p:spTree>
    <p:extLst>
      <p:ext uri="{BB962C8B-B14F-4D97-AF65-F5344CB8AC3E}">
        <p14:creationId xmlns:p14="http://schemas.microsoft.com/office/powerpoint/2010/main" val="9005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43784"/>
            <a:ext cx="11041200" cy="5105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Mechanisms ideas for each jets</a:t>
            </a:r>
            <a:endParaRPr lang="sv-SE" dirty="0"/>
          </a:p>
        </p:txBody>
      </p:sp>
      <p:pic>
        <p:nvPicPr>
          <p:cNvPr id="4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85" y="1253564"/>
            <a:ext cx="227664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62113" y="3123806"/>
            <a:ext cx="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</a:rPr>
              <a:t>Hietala</a:t>
            </a:r>
            <a:r>
              <a:rPr lang="en-US" sz="900" dirty="0" smtClean="0">
                <a:solidFill>
                  <a:srgbClr val="000000"/>
                </a:solidFill>
              </a:rPr>
              <a:t> et al. (2012)  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28356" y="787193"/>
            <a:ext cx="171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Quasi – Parallel </a:t>
            </a:r>
            <a:endParaRPr lang="sv-SE" dirty="0">
              <a:solidFill>
                <a:srgbClr val="00B0F0"/>
              </a:solidFill>
              <a:latin typeface="Georgia" panose="02040502050405020303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67637" y="826171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Quasi – Perpendicular  </a:t>
            </a:r>
            <a:endParaRPr lang="sv-SE" dirty="0">
              <a:solidFill>
                <a:srgbClr val="FF0000"/>
              </a:solidFill>
              <a:latin typeface="Georgia" panose="02040502050405020303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1023" y="3552101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Boundary</a:t>
            </a:r>
            <a:endParaRPr lang="sv-SE" dirty="0">
              <a:solidFill>
                <a:srgbClr val="7030A0"/>
              </a:solidFill>
              <a:latin typeface="Georgia" panose="02040502050405020303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890" y="1253564"/>
            <a:ext cx="2941421" cy="216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30155" y="3123806"/>
            <a:ext cx="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</a:rPr>
              <a:t>Johlander</a:t>
            </a:r>
            <a:r>
              <a:rPr lang="en-US" sz="900" dirty="0" smtClean="0">
                <a:solidFill>
                  <a:srgbClr val="000000"/>
                </a:solidFill>
              </a:rPr>
              <a:t> et al. (2016)  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6000" y="5800534"/>
            <a:ext cx="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Archer et al. (2012)  </a:t>
            </a:r>
            <a:endParaRPr lang="sv-SE" sz="9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722" y="3987678"/>
            <a:ext cx="3702404" cy="216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76374" y="3555794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Encapsulated</a:t>
            </a:r>
            <a:endParaRPr lang="sv-SE" dirty="0">
              <a:solidFill>
                <a:srgbClr val="FFC000"/>
              </a:solidFill>
              <a:latin typeface="Georgia" panose="02040502050405020303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096600" y="792181"/>
            <a:ext cx="0" cy="5242766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69600" y="3598230"/>
            <a:ext cx="11145633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8" name="Picture 1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673" y="3873997"/>
            <a:ext cx="5501853" cy="223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1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Searching for Jets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val="2064948049"/>
                  </p:ext>
                </p:extLst>
              </p:nvPr>
            </p:nvGraphicFramePr>
            <p:xfrm>
              <a:off x="-534740" y="1321904"/>
              <a:ext cx="9585200" cy="47667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val="2064948049"/>
                  </p:ext>
                </p:extLst>
              </p:nvPr>
            </p:nvGraphicFramePr>
            <p:xfrm>
              <a:off x="-534740" y="1321904"/>
              <a:ext cx="9585200" cy="47667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0460" y="1321904"/>
            <a:ext cx="2073539" cy="184350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941365" y="2003251"/>
            <a:ext cx="1109095" cy="7498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050459" y="2494722"/>
            <a:ext cx="2073539" cy="7752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/>
          <p:cNvSpPr txBox="1"/>
          <p:nvPr/>
        </p:nvSpPr>
        <p:spPr>
          <a:xfrm flipH="1">
            <a:off x="11288876" y="1509164"/>
            <a:ext cx="76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SW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PSH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MS</a:t>
            </a:r>
            <a:endParaRPr lang="sv-SE" dirty="0">
              <a:solidFill>
                <a:srgbClr val="000000"/>
              </a:solidFill>
            </a:endParaRPr>
          </a:p>
        </p:txBody>
      </p:sp>
      <p:cxnSp>
        <p:nvCxnSpPr>
          <p:cNvPr id="15" name="Elbow Connector 14"/>
          <p:cNvCxnSpPr>
            <a:stCxn id="3" idx="0"/>
            <a:endCxn id="5" idx="0"/>
          </p:cNvCxnSpPr>
          <p:nvPr/>
        </p:nvCxnSpPr>
        <p:spPr>
          <a:xfrm rot="5400000" flipH="1" flipV="1">
            <a:off x="7172545" y="-1592781"/>
            <a:ext cx="12700" cy="5829370"/>
          </a:xfrm>
          <a:prstGeom prst="bentConnector3">
            <a:avLst>
              <a:gd name="adj1" fmla="val 1800000"/>
            </a:avLst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941365" y="3712057"/>
            <a:ext cx="970290" cy="9195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502" y="4228892"/>
            <a:ext cx="3402829" cy="195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Motivation – Main Subcategories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766560" y="1147346"/>
                <a:ext cx="521835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Jets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are found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mainly in Quasi-parallel shock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&lt;45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). However, fluctuations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also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found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in Quasi Perpendicular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regions.</a:t>
                </a:r>
                <a:r>
                  <a:rPr lang="en-US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endParaRPr lang="en-US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 smtClean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 smtClean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 smtClean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560" y="1147346"/>
                <a:ext cx="5218356" cy="2308324"/>
              </a:xfrm>
              <a:prstGeom prst="rect">
                <a:avLst/>
              </a:prstGeom>
              <a:blipFill>
                <a:blip r:embed="rId3"/>
                <a:stretch>
                  <a:fillRect l="-935" t="-131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0" y="1147346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3760" y="5906998"/>
            <a:ext cx="10615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>
                <a:solidFill>
                  <a:srgbClr val="000000"/>
                </a:solidFill>
              </a:rPr>
              <a:t>L. B. </a:t>
            </a:r>
            <a:r>
              <a:rPr lang="sv-SE" sz="800" dirty="0" smtClean="0">
                <a:solidFill>
                  <a:srgbClr val="000000"/>
                </a:solidFill>
              </a:rPr>
              <a:t>Wilson (2016)</a:t>
            </a:r>
            <a:endParaRPr lang="sv-SE" sz="8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49040" y="3215639"/>
            <a:ext cx="1391920" cy="136340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528320" y="2686336"/>
            <a:ext cx="1391920" cy="13634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06859"/>
                  </p:ext>
                </p:extLst>
              </p:nvPr>
            </p:nvGraphicFramePr>
            <p:xfrm>
              <a:off x="7388973" y="2688211"/>
              <a:ext cx="3784599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2494778598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𝒑𝒂𝒓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𝒑𝒆𝒓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𝐵𝑜𝑢𝑛𝑑𝑎𝑟𝑦</m:t>
                                </m:r>
                              </m:oMath>
                            </m:oMathPara>
                          </a14:m>
                          <a:endParaRPr lang="sv-SE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06859"/>
                  </p:ext>
                </p:extLst>
              </p:nvPr>
            </p:nvGraphicFramePr>
            <p:xfrm>
              <a:off x="7388973" y="2688211"/>
              <a:ext cx="3784599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2494778598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5"/>
                          <a:stretch>
                            <a:fillRect l="-483" t="-1149" r="-201449" b="-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5"/>
                          <a:stretch>
                            <a:fillRect l="-100483" t="-1149" r="-101449" b="-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5"/>
                          <a:stretch>
                            <a:fillRect l="-200483" t="-1149" r="-1449" b="-22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9" name="Rectangle 48"/>
          <p:cNvSpPr/>
          <p:nvPr/>
        </p:nvSpPr>
        <p:spPr>
          <a:xfrm>
            <a:off x="7481257" y="2748055"/>
            <a:ext cx="1069765" cy="3683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Rectangle 49"/>
          <p:cNvSpPr/>
          <p:nvPr/>
        </p:nvSpPr>
        <p:spPr>
          <a:xfrm>
            <a:off x="8746389" y="2747893"/>
            <a:ext cx="1069765" cy="368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Rectangle 50"/>
          <p:cNvSpPr/>
          <p:nvPr/>
        </p:nvSpPr>
        <p:spPr>
          <a:xfrm>
            <a:off x="9993318" y="2747893"/>
            <a:ext cx="1069765" cy="36830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4" y="4012835"/>
            <a:ext cx="5366402" cy="2139303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6720840" y="4553777"/>
            <a:ext cx="1391920" cy="136340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35" name="Straight Connector 34"/>
          <p:cNvCxnSpPr/>
          <p:nvPr/>
        </p:nvCxnSpPr>
        <p:spPr>
          <a:xfrm>
            <a:off x="7067550" y="4746625"/>
            <a:ext cx="677863" cy="619125"/>
          </a:xfrm>
          <a:prstGeom prst="line">
            <a:avLst/>
          </a:prstGeom>
          <a:ln w="95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172390" y="3056835"/>
            <a:ext cx="530087" cy="4859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991790" y="3411428"/>
            <a:ext cx="530087" cy="485913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3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94020"/>
            <a:ext cx="11041200" cy="4710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Jet look like – Quasi Parallel</a:t>
            </a:r>
            <a:endParaRPr lang="sv-S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980" y="1106923"/>
            <a:ext cx="7679377" cy="50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06381" y="713924"/>
                <a:ext cx="61225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70C0"/>
                    </a:solidFill>
                  </a:rPr>
                  <a:t>High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Variance, High Energetic Particles, Low Anisotropy</a:t>
                </a:r>
                <a:endParaRPr lang="sv-SE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381" y="713924"/>
                <a:ext cx="6122574" cy="369332"/>
              </a:xfrm>
              <a:prstGeom prst="rect">
                <a:avLst/>
              </a:prstGeom>
              <a:blipFill>
                <a:blip r:embed="rId4"/>
                <a:stretch>
                  <a:fillRect l="-498" t="-8197" r="-498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2553066" y="3925642"/>
            <a:ext cx="6755240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ctangle 14"/>
          <p:cNvSpPr/>
          <p:nvPr/>
        </p:nvSpPr>
        <p:spPr>
          <a:xfrm>
            <a:off x="2553066" y="4600879"/>
            <a:ext cx="6755240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ctangle 15"/>
          <p:cNvSpPr/>
          <p:nvPr/>
        </p:nvSpPr>
        <p:spPr>
          <a:xfrm>
            <a:off x="2553066" y="5276116"/>
            <a:ext cx="6755240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0" y="137449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Kinetic Energy Density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988317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Kinetic Energy Density Ratio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742471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Velocity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3422654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Density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3582" y="403925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71944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Ion Energy Spectrum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67164" y="5449285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Temperature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2188" y="3908416"/>
            <a:ext cx="2022616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ctangle 22"/>
          <p:cNvSpPr/>
          <p:nvPr/>
        </p:nvSpPr>
        <p:spPr>
          <a:xfrm>
            <a:off x="132187" y="4638361"/>
            <a:ext cx="2022616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ctangle 23"/>
          <p:cNvSpPr/>
          <p:nvPr/>
        </p:nvSpPr>
        <p:spPr>
          <a:xfrm>
            <a:off x="150593" y="5367458"/>
            <a:ext cx="2022616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44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94020"/>
            <a:ext cx="11041200" cy="4710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Jet look like – Quasi Perpendicular</a:t>
            </a:r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911" y="1134626"/>
            <a:ext cx="7679377" cy="504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90874" y="3931702"/>
            <a:ext cx="6755240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ctangle 17"/>
          <p:cNvSpPr/>
          <p:nvPr/>
        </p:nvSpPr>
        <p:spPr>
          <a:xfrm>
            <a:off x="2601148" y="4598741"/>
            <a:ext cx="6755240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ctangle 18"/>
          <p:cNvSpPr/>
          <p:nvPr/>
        </p:nvSpPr>
        <p:spPr>
          <a:xfrm>
            <a:off x="2601148" y="5256269"/>
            <a:ext cx="6755240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943131" y="665186"/>
                <a:ext cx="6071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Variance,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Low </a:t>
                </a:r>
                <a:r>
                  <a:rPr lang="en-US" dirty="0">
                    <a:solidFill>
                      <a:srgbClr val="FF0000"/>
                    </a:solidFill>
                  </a:rPr>
                  <a:t>Energetic Particles, High Anisotropy</a:t>
                </a:r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31" y="665186"/>
                <a:ext cx="6071278" cy="369332"/>
              </a:xfrm>
              <a:prstGeom prst="rect">
                <a:avLst/>
              </a:prstGeom>
              <a:blipFill>
                <a:blip r:embed="rId4"/>
                <a:stretch>
                  <a:fillRect l="-602" t="-8197" r="-402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0" y="137449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Kinetic Energy Density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988317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Kinetic Energy Density Ratio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742471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Velocity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422654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Density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3582" y="403925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71944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Ion Energy Spectrum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67164" y="5449285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Temperature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2188" y="3908416"/>
            <a:ext cx="2022616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ctangle 22"/>
          <p:cNvSpPr/>
          <p:nvPr/>
        </p:nvSpPr>
        <p:spPr>
          <a:xfrm>
            <a:off x="132187" y="4638361"/>
            <a:ext cx="2022616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ctangle 23"/>
          <p:cNvSpPr/>
          <p:nvPr/>
        </p:nvSpPr>
        <p:spPr>
          <a:xfrm>
            <a:off x="150593" y="5367458"/>
            <a:ext cx="2022616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00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4" grpId="0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See the differences?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075" y="1564124"/>
            <a:ext cx="6291925" cy="4129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4123"/>
            <a:ext cx="6291925" cy="41294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1354" y="3875085"/>
            <a:ext cx="5490308" cy="558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31354" y="2758831"/>
            <a:ext cx="5490308" cy="558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1249" y="1087726"/>
            <a:ext cx="572041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Low Variance, No Energetic Particles, High Anisotropy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31354" y="4984871"/>
            <a:ext cx="5490308" cy="558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31354" y="4433885"/>
            <a:ext cx="5490308" cy="558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29306" y="5693534"/>
            <a:ext cx="25314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Quasi – Perpendicular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3901" y="5615933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Quasi – Parallel Jet</a:t>
            </a:r>
            <a:endParaRPr lang="sv-SE" dirty="0">
              <a:solidFill>
                <a:srgbClr val="00B0F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354" y="4429978"/>
            <a:ext cx="5490308" cy="5588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ctangle 14"/>
          <p:cNvSpPr/>
          <p:nvPr/>
        </p:nvSpPr>
        <p:spPr>
          <a:xfrm>
            <a:off x="281354" y="3875085"/>
            <a:ext cx="5490308" cy="5588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ctangle 15"/>
          <p:cNvSpPr/>
          <p:nvPr/>
        </p:nvSpPr>
        <p:spPr>
          <a:xfrm>
            <a:off x="281354" y="2758831"/>
            <a:ext cx="5490308" cy="5588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ctangle 16"/>
          <p:cNvSpPr/>
          <p:nvPr/>
        </p:nvSpPr>
        <p:spPr>
          <a:xfrm>
            <a:off x="281354" y="4984871"/>
            <a:ext cx="5490308" cy="5588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ctangle 2"/>
          <p:cNvSpPr/>
          <p:nvPr/>
        </p:nvSpPr>
        <p:spPr>
          <a:xfrm>
            <a:off x="195988" y="1068994"/>
            <a:ext cx="5899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High Variance, High Energetic Particles, Low Anisotropy</a:t>
            </a:r>
            <a:endParaRPr lang="sv-S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525115" y="1179816"/>
                <a:ext cx="11041200" cy="4464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Why not directly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dirty="0" smtClean="0"/>
                  <a:t> from Solar wind data ? </a:t>
                </a:r>
              </a:p>
              <a:p>
                <a:r>
                  <a:rPr lang="en-US" dirty="0" smtClean="0"/>
                  <a:t>Worse availability</a:t>
                </a:r>
              </a:p>
              <a:p>
                <a:r>
                  <a:rPr lang="en-US" dirty="0" smtClean="0"/>
                  <a:t>Error in propagating to Bow shock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115" y="1179816"/>
                <a:ext cx="11041200" cy="4464000"/>
              </a:xfrm>
              <a:blipFill>
                <a:blip r:embed="rId3"/>
                <a:stretch>
                  <a:fillRect l="-828" t="-9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2"/>
          <p:cNvSpPr txBox="1">
            <a:spLocks/>
          </p:cNvSpPr>
          <p:nvPr/>
        </p:nvSpPr>
        <p:spPr>
          <a:xfrm>
            <a:off x="576000" y="207036"/>
            <a:ext cx="11041200" cy="4956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/>
              <a:t>Angle &amp; Bow shock configuration</a:t>
            </a:r>
            <a:endParaRPr lang="sv-SE" sz="3000" dirty="0"/>
          </a:p>
        </p:txBody>
      </p:sp>
      <p:sp>
        <p:nvSpPr>
          <p:cNvPr id="5" name="Arc 4"/>
          <p:cNvSpPr/>
          <p:nvPr/>
        </p:nvSpPr>
        <p:spPr>
          <a:xfrm flipH="1">
            <a:off x="4689856" y="2698234"/>
            <a:ext cx="6258560" cy="3464560"/>
          </a:xfrm>
          <a:prstGeom prst="arc">
            <a:avLst>
              <a:gd name="adj1" fmla="val 16207070"/>
              <a:gd name="adj2" fmla="val 5471389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7737856" y="2526129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29776" y="3104039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5385816" y="3876794"/>
            <a:ext cx="106680" cy="106680"/>
          </a:xfrm>
          <a:prstGeom prst="star5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5-Point Star 8"/>
          <p:cNvSpPr/>
          <p:nvPr/>
        </p:nvSpPr>
        <p:spPr>
          <a:xfrm>
            <a:off x="5591556" y="3541514"/>
            <a:ext cx="106680" cy="106680"/>
          </a:xfrm>
          <a:prstGeom prst="star5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5-Point Star 9"/>
          <p:cNvSpPr/>
          <p:nvPr/>
        </p:nvSpPr>
        <p:spPr>
          <a:xfrm>
            <a:off x="5332476" y="4430514"/>
            <a:ext cx="106680" cy="106680"/>
          </a:xfrm>
          <a:prstGeom prst="star5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5-Point Star 10"/>
          <p:cNvSpPr/>
          <p:nvPr/>
        </p:nvSpPr>
        <p:spPr>
          <a:xfrm>
            <a:off x="5020056" y="4135874"/>
            <a:ext cx="106680" cy="106680"/>
          </a:xfrm>
          <a:prstGeom prst="star5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5500072" y="3692574"/>
            <a:ext cx="396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Jets</a:t>
            </a:r>
            <a:endParaRPr lang="sv-SE" sz="1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27456" y="3594854"/>
                <a:ext cx="685829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𝐴𝐶𝐸</m:t>
                      </m:r>
                    </m:oMath>
                  </m:oMathPara>
                </a14:m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56" y="3594854"/>
                <a:ext cx="68582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13" idx="3"/>
          </p:cNvCxnSpPr>
          <p:nvPr/>
        </p:nvCxnSpPr>
        <p:spPr>
          <a:xfrm>
            <a:off x="1413285" y="3779520"/>
            <a:ext cx="3515331" cy="0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92000" y="3471743"/>
            <a:ext cx="2068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Η</a:t>
            </a:r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RO Data (1 min average)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3926" y="4720174"/>
            <a:ext cx="60305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MMS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 flipH="1">
            <a:off x="5738832" y="3262664"/>
            <a:ext cx="6898640" cy="2179320"/>
          </a:xfrm>
          <a:prstGeom prst="arc">
            <a:avLst>
              <a:gd name="adj1" fmla="val 16365576"/>
              <a:gd name="adj2" fmla="val 5419563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66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5" grpId="0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701</Words>
  <Application>Microsoft Office PowerPoint</Application>
  <PresentationFormat>Widescreen</PresentationFormat>
  <Paragraphs>216</Paragraphs>
  <Slides>39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Cambria Math</vt:lpstr>
      <vt:lpstr>Garamond</vt:lpstr>
      <vt:lpstr>Georgia</vt:lpstr>
      <vt:lpstr>Times New Roman</vt:lpstr>
      <vt:lpstr>Wingdings</vt:lpstr>
      <vt:lpstr>KU Leuven</vt:lpstr>
      <vt:lpstr>KU Leuven Sedes</vt:lpstr>
      <vt:lpstr>Classifying Magnetosheath Jets Using MMS:  Quasi – parallel  &amp;  Quasi – perpendicular Jets  Savvas Raptis, Tomas Karlsson &amp;  Per-Arne Lindqvist  KTH - Department of Space and Plasma Physics   Vlasiator Hackathon 21/08/2019, Helsinki   </vt:lpstr>
      <vt:lpstr>PowerPoint Presentation</vt:lpstr>
      <vt:lpstr>Magnetosheath Jets</vt:lpstr>
      <vt:lpstr>Searching for Jets</vt:lpstr>
      <vt:lpstr>Motivation – Main Subcategories</vt:lpstr>
      <vt:lpstr>How Jet look like – Quasi Parallel</vt:lpstr>
      <vt:lpstr>How Jet look like – Quasi Perpendicular</vt:lpstr>
      <vt:lpstr>See the differences?</vt:lpstr>
      <vt:lpstr>PowerPoint Presentation</vt:lpstr>
      <vt:lpstr>Angle &amp; Bow shock Verification</vt:lpstr>
      <vt:lpstr>Angle &amp; Bow shock Verification</vt:lpstr>
      <vt:lpstr>More Verification</vt:lpstr>
      <vt:lpstr>Main Categories</vt:lpstr>
      <vt:lpstr>PowerPoint Presentation</vt:lpstr>
      <vt:lpstr>Classification in progress!</vt:lpstr>
      <vt:lpstr>Classification in progress!</vt:lpstr>
      <vt:lpstr>Classification in progress!</vt:lpstr>
      <vt:lpstr>Where are they?</vt:lpstr>
      <vt:lpstr>Jets criteria &amp; database</vt:lpstr>
      <vt:lpstr>Database Jet - Classified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“Extra” Categories</vt:lpstr>
      <vt:lpstr>Multistage Classification – Simplified Scheme</vt:lpstr>
      <vt:lpstr>Multistage Classification – Simplified Scheme</vt:lpstr>
      <vt:lpstr>Multistage Classification – Simplified Scheme</vt:lpstr>
      <vt:lpstr>Multistage Classification – Simplified Scheme</vt:lpstr>
      <vt:lpstr>Mechanisms ideas for each jets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2020-01-06T10:56:16Z</dcterms:modified>
</cp:coreProperties>
</file>