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61" r:id="rId2"/>
    <p:sldId id="340" r:id="rId3"/>
    <p:sldId id="418" r:id="rId4"/>
    <p:sldId id="353" r:id="rId5"/>
    <p:sldId id="366" r:id="rId6"/>
    <p:sldId id="367" r:id="rId7"/>
    <p:sldId id="359" r:id="rId8"/>
    <p:sldId id="364" r:id="rId9"/>
    <p:sldId id="365" r:id="rId10"/>
    <p:sldId id="382" r:id="rId11"/>
    <p:sldId id="372" r:id="rId12"/>
    <p:sldId id="422" r:id="rId13"/>
    <p:sldId id="383" r:id="rId14"/>
    <p:sldId id="423" r:id="rId15"/>
    <p:sldId id="425" r:id="rId16"/>
    <p:sldId id="426" r:id="rId17"/>
    <p:sldId id="411" r:id="rId18"/>
    <p:sldId id="370" r:id="rId19"/>
    <p:sldId id="381" r:id="rId20"/>
    <p:sldId id="436" r:id="rId21"/>
    <p:sldId id="419" r:id="rId22"/>
    <p:sldId id="414" r:id="rId23"/>
    <p:sldId id="415" r:id="rId24"/>
    <p:sldId id="416" r:id="rId25"/>
    <p:sldId id="384" r:id="rId26"/>
    <p:sldId id="380" r:id="rId27"/>
    <p:sldId id="432" r:id="rId28"/>
    <p:sldId id="428" r:id="rId29"/>
    <p:sldId id="429" r:id="rId30"/>
    <p:sldId id="430" r:id="rId31"/>
    <p:sldId id="431" r:id="rId32"/>
    <p:sldId id="386" r:id="rId33"/>
    <p:sldId id="433" r:id="rId34"/>
    <p:sldId id="412" r:id="rId35"/>
    <p:sldId id="371" r:id="rId36"/>
    <p:sldId id="356" r:id="rId37"/>
    <p:sldId id="375" r:id="rId38"/>
    <p:sldId id="376" r:id="rId39"/>
    <p:sldId id="362" r:id="rId40"/>
    <p:sldId id="361" r:id="rId41"/>
    <p:sldId id="363" r:id="rId42"/>
    <p:sldId id="377" r:id="rId43"/>
    <p:sldId id="408" r:id="rId44"/>
    <p:sldId id="409" r:id="rId45"/>
    <p:sldId id="410" r:id="rId46"/>
    <p:sldId id="378" r:id="rId47"/>
    <p:sldId id="379" r:id="rId48"/>
    <p:sldId id="434" r:id="rId49"/>
    <p:sldId id="435" r:id="rId50"/>
    <p:sldId id="413" r:id="rId51"/>
    <p:sldId id="374" r:id="rId52"/>
    <p:sldId id="373" r:id="rId53"/>
    <p:sldId id="396" r:id="rId54"/>
    <p:sldId id="403" r:id="rId55"/>
    <p:sldId id="404" r:id="rId56"/>
    <p:sldId id="389" r:id="rId57"/>
    <p:sldId id="390" r:id="rId58"/>
    <p:sldId id="391" r:id="rId59"/>
    <p:sldId id="392" r:id="rId60"/>
    <p:sldId id="393" r:id="rId61"/>
    <p:sldId id="394" r:id="rId62"/>
    <p:sldId id="395" r:id="rId63"/>
    <p:sldId id="397" r:id="rId64"/>
    <p:sldId id="398" r:id="rId65"/>
    <p:sldId id="399" r:id="rId66"/>
    <p:sldId id="400" r:id="rId67"/>
    <p:sldId id="401" r:id="rId68"/>
    <p:sldId id="402" r:id="rId69"/>
    <p:sldId id="405" r:id="rId70"/>
    <p:sldId id="406" r:id="rId71"/>
    <p:sldId id="407" r:id="rId7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B3B"/>
    <a:srgbClr val="000000"/>
    <a:srgbClr val="1D8DB0"/>
    <a:srgbClr val="2F4D5D"/>
    <a:srgbClr val="005E77"/>
    <a:srgbClr val="DCE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60146" autoAdjust="0"/>
  </p:normalViewPr>
  <p:slideViewPr>
    <p:cSldViewPr snapToGrid="0" snapToObjects="1">
      <p:cViewPr varScale="1">
        <p:scale>
          <a:sx n="41" d="100"/>
          <a:sy n="41" d="100"/>
        </p:scale>
        <p:origin x="1456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9" d="100"/>
        <a:sy n="139" d="100"/>
      </p:scale>
      <p:origin x="0" y="-1828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164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6367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2737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3552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0865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επίπεδα 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5060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συνελικτικό</a:t>
            </a:r>
            <a:r>
              <a:rPr lang="el-G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νευρωνικό</a:t>
            </a:r>
            <a:r>
              <a:rPr lang="el-G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δίκτυο,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1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05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2706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𝑆𝐷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>
                                          <a:latin typeface="Cambria Math" panose="02040503050406030204" pitchFamily="18" charset="0"/>
                                        </a:rPr>
                                        <m:t>Θ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IMF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&lt;45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Particle distribution functions that are not at thermal equilibrium and depart from </a:t>
                </a:r>
                <a:r>
                  <a:rPr lang="en-US" dirty="0" err="1" smtClean="0"/>
                  <a:t>Maxwellians</a:t>
                </a:r>
                <a:r>
                  <a:rPr lang="en-US" dirty="0" smtClean="0"/>
                  <a:t> are frequently observed in space and astrophysical </a:t>
                </a:r>
                <a:r>
                  <a:rPr lang="en-US" dirty="0" err="1" smtClean="0"/>
                  <a:t>collisionless</a:t>
                </a:r>
                <a:r>
                  <a:rPr lang="en-US" dirty="0" smtClean="0"/>
                  <a:t> plasmas.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b="0" i="0" smtClean="0">
                    <a:latin typeface="Cambria Math" panose="02040503050406030204" pitchFamily="18" charset="0"/>
                  </a:rPr>
                  <a:t>max⁡(𝑆𝐷(</a:t>
                </a:r>
                <a:r>
                  <a:rPr lang="el-GR" i="0">
                    <a:latin typeface="Cambria Math" panose="02040503050406030204" pitchFamily="18" charset="0"/>
                  </a:rPr>
                  <a:t>Θ_</a:t>
                </a:r>
                <a:r>
                  <a:rPr lang="en-US" i="0">
                    <a:latin typeface="Cambria Math" panose="02040503050406030204" pitchFamily="18" charset="0"/>
                  </a:rPr>
                  <a:t>IMF ))</a:t>
                </a:r>
                <a:r>
                  <a:rPr lang="en-US" b="0" i="0" smtClean="0">
                    <a:latin typeface="Cambria Math" panose="02040503050406030204" pitchFamily="18" charset="0"/>
                  </a:rPr>
                  <a:t>&lt;45</a:t>
                </a:r>
                <a:endParaRPr lang="en-US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5158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protons are propagated using the Vlasov equation, </a:t>
            </a:r>
          </a:p>
          <a:p>
            <a:r>
              <a:rPr lang="en-US" dirty="0" smtClean="0"/>
              <a:t>and the velocity space is coupled to real space, where electromagnetic fields are</a:t>
            </a:r>
          </a:p>
          <a:p>
            <a:r>
              <a:rPr lang="en-US" dirty="0" smtClean="0"/>
              <a:t>solved using Maxwell’s equations and complemented by the Ohm’s law including the Hall term.</a:t>
            </a:r>
          </a:p>
          <a:p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227</a:t>
            </a:r>
            <a:r>
              <a:rPr lang="en-US" baseline="0" dirty="0" smtClean="0"/>
              <a:t> km resolution and 30 km/s in velocity</a:t>
            </a:r>
            <a:endParaRPr lang="el-GR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5 R_E magnetosheath, 10 R_E whole thing</a:t>
            </a:r>
          </a:p>
          <a:p>
            <a:pPr marL="171450" indent="-171450">
              <a:buFontTx/>
              <a:buChar char="-"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202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white dots indicate the locations of the</a:t>
            </a:r>
          </a:p>
          <a:p>
            <a:r>
              <a:rPr lang="en-US" dirty="0" smtClean="0"/>
              <a:t>largest velocity within the jet. Figure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5692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difference = Solar Wind Conditions</a:t>
            </a:r>
          </a:p>
          <a:p>
            <a:endParaRPr lang="en-US" dirty="0" smtClean="0"/>
          </a:p>
          <a:p>
            <a:r>
              <a:rPr lang="en-US" dirty="0" smtClean="0"/>
              <a:t>Constant</a:t>
            </a:r>
            <a:r>
              <a:rPr lang="en-US" baseline="0" dirty="0" smtClean="0"/>
              <a:t> in time conditions in Vlasiator, not happening in real life.</a:t>
            </a:r>
          </a:p>
          <a:p>
            <a:r>
              <a:rPr lang="en-US" baseline="0" dirty="0" smtClean="0"/>
              <a:t>Also extremely hot temperature (because Vlasiator initialized like that their simulation)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2821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Lifetime ~ 10 seconds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0853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7887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36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1637146"/>
            <a:ext cx="11041200" cy="4464000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42924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3131128" y="6452902"/>
            <a:ext cx="5633696" cy="33543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Magnetosheath Jets: Simulations, Data Analysis &amp; Machine Learning</a:t>
            </a:r>
            <a:b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NL" sz="1200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3677" y="6395500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CA71291-1C34-4771-A37E-677F2182E258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ijdelijke aanduiding voor datum 3"/>
          <p:cNvSpPr txBox="1">
            <a:spLocks/>
          </p:cNvSpPr>
          <p:nvPr userDrawn="1"/>
        </p:nvSpPr>
        <p:spPr>
          <a:xfrm>
            <a:off x="9634888" y="6210000"/>
            <a:ext cx="2557112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 smtClean="0"/>
              <a:t>SpaceCoffee 52, Athens,</a:t>
            </a:r>
            <a:r>
              <a:rPr lang="nl-NL" sz="1200" baseline="0" dirty="0" smtClean="0"/>
              <a:t> 29/01/2020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t>22/09/2021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1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6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9.emf"/><Relationship Id="rId4" Type="http://schemas.openxmlformats.org/officeDocument/2006/relationships/image" Target="../media/image4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9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22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61.PNG"/><Relationship Id="rId7" Type="http://schemas.openxmlformats.org/officeDocument/2006/relationships/image" Target="../media/image30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3.png"/><Relationship Id="rId4" Type="http://schemas.openxmlformats.org/officeDocument/2006/relationships/image" Target="../media/image2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png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7" Type="http://schemas.openxmlformats.org/officeDocument/2006/relationships/image" Target="../media/image26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65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gif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58.gi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683743" y="864123"/>
            <a:ext cx="6781057" cy="593052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Magnetosheath Jets: Simulations, Data Analysis &amp; Machine Learning</a:t>
            </a:r>
            <a: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dirty="0" smtClean="0"/>
              <a:t>Savvas Raptis</a:t>
            </a:r>
            <a:r>
              <a:rPr lang="nl-BE" sz="2200" b="1" dirty="0" smtClean="0"/>
              <a:t/>
            </a:r>
            <a:br>
              <a:rPr lang="nl-BE" sz="2200" b="1" dirty="0" smtClean="0"/>
            </a:br>
            <a:r>
              <a:rPr lang="nl-BE" sz="2200" b="1" dirty="0" smtClean="0"/>
              <a:t/>
            </a:r>
            <a:br>
              <a:rPr lang="nl-BE" sz="2200" b="1" dirty="0" smtClean="0"/>
            </a:br>
            <a:r>
              <a:rPr lang="en-US" sz="1800" dirty="0" smtClean="0"/>
              <a:t>Space and Plasma Physics, School of Electrical Engineering and Computer Science, KTH Royal Institute of Technology, Sweden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u="sng" dirty="0" smtClean="0"/>
              <a:t>Collaboration with</a:t>
            </a:r>
            <a:r>
              <a:rPr lang="en-US" sz="1800" dirty="0" smtClean="0"/>
              <a:t>: Tomas Karlsson, </a:t>
            </a:r>
            <a:r>
              <a:rPr lang="en-US" sz="1800" dirty="0" err="1" smtClean="0"/>
              <a:t>Minna</a:t>
            </a:r>
            <a:r>
              <a:rPr lang="en-US" sz="1800" dirty="0" smtClean="0"/>
              <a:t> </a:t>
            </a:r>
            <a:r>
              <a:rPr lang="en-US" sz="1800" dirty="0" err="1" smtClean="0"/>
              <a:t>Palmroth</a:t>
            </a:r>
            <a:r>
              <a:rPr lang="en-US" sz="1800" dirty="0" smtClean="0"/>
              <a:t>,  Ferdinand </a:t>
            </a:r>
            <a:r>
              <a:rPr lang="en-US" sz="1800" dirty="0" err="1" smtClean="0"/>
              <a:t>Plaschke</a:t>
            </a:r>
            <a:r>
              <a:rPr lang="en-US" sz="1800" dirty="0" smtClean="0"/>
              <a:t>, </a:t>
            </a:r>
            <a:r>
              <a:rPr lang="en-US" sz="1800" dirty="0" err="1" smtClean="0"/>
              <a:t>Sigiava</a:t>
            </a:r>
            <a:r>
              <a:rPr lang="en-US" sz="1800" dirty="0" smtClean="0"/>
              <a:t> </a:t>
            </a:r>
            <a:r>
              <a:rPr lang="en-US" sz="1800" dirty="0" err="1" smtClean="0"/>
              <a:t>Aminalragia-Giamini</a:t>
            </a:r>
            <a:r>
              <a:rPr lang="en-US" sz="1800" dirty="0" smtClean="0"/>
              <a:t>, Anita </a:t>
            </a:r>
            <a:r>
              <a:rPr lang="en-US" sz="1800" dirty="0" err="1"/>
              <a:t>K</a:t>
            </a:r>
            <a:r>
              <a:rPr lang="en-US" sz="1800" dirty="0" err="1" smtClean="0"/>
              <a:t>ullen</a:t>
            </a:r>
            <a:r>
              <a:rPr lang="en-US" sz="1800" dirty="0" smtClean="0"/>
              <a:t>, Per-</a:t>
            </a:r>
            <a:r>
              <a:rPr lang="en-US" sz="1800" dirty="0" err="1" smtClean="0"/>
              <a:t>arne</a:t>
            </a:r>
            <a:r>
              <a:rPr lang="en-US" sz="1800" dirty="0" smtClean="0"/>
              <a:t> </a:t>
            </a:r>
            <a:r>
              <a:rPr lang="en-US" sz="1800" dirty="0" err="1" smtClean="0"/>
              <a:t>Lindqvist</a:t>
            </a:r>
            <a:r>
              <a:rPr lang="en-US" sz="1800" dirty="0" smtClean="0"/>
              <a:t> et al. </a:t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l-GR" sz="2200" dirty="0" smtClean="0"/>
              <a:t/>
            </a:r>
            <a:br>
              <a:rPr lang="el-GR" sz="2200" dirty="0" smtClean="0"/>
            </a:br>
            <a:r>
              <a:rPr lang="en-US" sz="1700" dirty="0" smtClean="0"/>
              <a:t>Athens, 29/01/2020</a:t>
            </a:r>
            <a:r>
              <a:rPr lang="el-GR" sz="1700" dirty="0" smtClean="0"/>
              <a:t/>
            </a:r>
            <a:br>
              <a:rPr lang="el-GR" sz="1700" dirty="0" smtClean="0"/>
            </a:br>
            <a:endParaRPr lang="nl-NL" sz="1700" dirty="0"/>
          </a:p>
        </p:txBody>
      </p:sp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1" y="1232113"/>
            <a:ext cx="3319732" cy="37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Magnetosheath Jets – Full Dataset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645" y="949960"/>
            <a:ext cx="5163910" cy="516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776"/>
            <a:ext cx="5825575" cy="49565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Main Results – Case Comparison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575" y="1022683"/>
            <a:ext cx="6294436" cy="495686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181600" y="3501118"/>
            <a:ext cx="1117600" cy="0"/>
          </a:xfrm>
          <a:prstGeom prst="straightConnector1">
            <a:avLst/>
          </a:prstGeom>
          <a:ln w="12700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78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Main Results – Case Comparison</a:t>
            </a:r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994" y="949960"/>
            <a:ext cx="4255211" cy="51062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7961" y="1404247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Dynamic Pressure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7961" y="2191178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Velocity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7961" y="4486060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Density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4379" y="2912198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Magnetic Field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4379" y="3699129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Ion Energy Spectrum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44379" y="5280008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Temperature</a:t>
            </a:r>
            <a:endParaRPr lang="sv-SE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7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Main Difference between MMS &amp; Vlasiator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50" y="1432832"/>
            <a:ext cx="7956900" cy="437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2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Main Results – Some Statistical Properties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600" y="1219382"/>
            <a:ext cx="5832000" cy="4255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5" y="1320982"/>
            <a:ext cx="5832000" cy="4465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243" y="5471533"/>
            <a:ext cx="5124713" cy="3429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57120" y="1219382"/>
            <a:ext cx="3657600" cy="150349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/>
        </p:nvSpPr>
        <p:spPr>
          <a:xfrm>
            <a:off x="8271000" y="2593709"/>
            <a:ext cx="3657600" cy="150349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/>
          <p:cNvSpPr/>
          <p:nvPr/>
        </p:nvSpPr>
        <p:spPr>
          <a:xfrm>
            <a:off x="8271000" y="4097207"/>
            <a:ext cx="3657600" cy="137796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548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Main Results – Some Statistical Properties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600" y="1219382"/>
            <a:ext cx="5832000" cy="4255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5" y="1320982"/>
            <a:ext cx="5832000" cy="4465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243" y="5471533"/>
            <a:ext cx="5124713" cy="3429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77951" y="2692399"/>
            <a:ext cx="3657600" cy="1406625"/>
          </a:xfrm>
          <a:prstGeom prst="rect">
            <a:avLst/>
          </a:prstGeom>
          <a:noFill/>
          <a:ln w="3810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/>
          <p:cNvSpPr/>
          <p:nvPr/>
        </p:nvSpPr>
        <p:spPr>
          <a:xfrm>
            <a:off x="2177951" y="4102660"/>
            <a:ext cx="3657600" cy="1377963"/>
          </a:xfrm>
          <a:prstGeom prst="rect">
            <a:avLst/>
          </a:prstGeom>
          <a:noFill/>
          <a:ln w="38100">
            <a:solidFill>
              <a:srgbClr val="FF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970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25" y="729078"/>
            <a:ext cx="5478949" cy="54789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Only Vlasiator Statistics</a:t>
            </a:r>
            <a:r>
              <a:rPr lang="el-GR" dirty="0" smtClean="0"/>
              <a:t> – </a:t>
            </a:r>
            <a:r>
              <a:rPr lang="sv-SE" dirty="0" err="1" smtClean="0"/>
              <a:t>Superposed</a:t>
            </a:r>
            <a:r>
              <a:rPr lang="sv-SE" dirty="0" smtClean="0"/>
              <a:t> </a:t>
            </a:r>
            <a:r>
              <a:rPr lang="sv-SE" dirty="0" err="1" smtClean="0"/>
              <a:t>Epoch</a:t>
            </a:r>
            <a:r>
              <a:rPr lang="sv-SE" dirty="0" smtClean="0"/>
              <a:t> </a:t>
            </a:r>
            <a:r>
              <a:rPr lang="sv-SE" dirty="0" err="1" smtClean="0"/>
              <a:t>Analysis</a:t>
            </a:r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1541077" y="1753055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Extend (# Cells)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1077" y="3139867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Tangential Size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(# Cells)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1077" y="4772901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Radial/Tangential</a:t>
            </a:r>
            <a:endParaRPr lang="sv-SE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907663"/>
              </p:ext>
            </p:extLst>
          </p:nvPr>
        </p:nvGraphicFramePr>
        <p:xfrm>
          <a:off x="575999" y="800786"/>
          <a:ext cx="11041200" cy="53192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80400">
                  <a:extLst>
                    <a:ext uri="{9D8B030D-6E8A-4147-A177-3AD203B41FA5}">
                      <a16:colId xmlns:a16="http://schemas.microsoft.com/office/drawing/2014/main" val="2201015264"/>
                    </a:ext>
                  </a:extLst>
                </a:gridCol>
                <a:gridCol w="3680400">
                  <a:extLst>
                    <a:ext uri="{9D8B030D-6E8A-4147-A177-3AD203B41FA5}">
                      <a16:colId xmlns:a16="http://schemas.microsoft.com/office/drawing/2014/main" val="2998041254"/>
                    </a:ext>
                  </a:extLst>
                </a:gridCol>
                <a:gridCol w="3680400">
                  <a:extLst>
                    <a:ext uri="{9D8B030D-6E8A-4147-A177-3AD203B41FA5}">
                      <a16:colId xmlns:a16="http://schemas.microsoft.com/office/drawing/2014/main" val="2047539955"/>
                    </a:ext>
                  </a:extLst>
                </a:gridCol>
              </a:tblGrid>
              <a:tr h="4149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vs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Simulations</a:t>
                      </a:r>
                      <a:endParaRPr lang="en-US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Classification</a:t>
                      </a:r>
                      <a:r>
                        <a:rPr lang="en-US" b="1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(Data Analysis)</a:t>
                      </a:r>
                      <a:endParaRPr lang="sv-SE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Classification (Machine Learning)</a:t>
                      </a:r>
                      <a:endParaRPr lang="sv-SE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5250081"/>
                  </a:ext>
                </a:extLst>
              </a:tr>
              <a:tr h="1795347"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 well can we model magnetosheath jets? Can we verify simulations and then generalize from their result? 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Can Jets happen in Quasi-perpendicular bow shocks ? What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are the different type of jets ? Do they have different properties? Different generation mechanism?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Can we verify somehow our previous classification? Can Machine learning outperform physical modeling? What is the solar wind doing when jets are happening? </a:t>
                      </a:r>
                      <a:endParaRPr lang="sv-SE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3585"/>
                  </a:ext>
                </a:extLst>
              </a:tr>
              <a:tr h="220352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sv-SE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58715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0"/>
            <a:ext cx="11041200" cy="742924"/>
          </a:xfrm>
        </p:spPr>
        <p:txBody>
          <a:bodyPr/>
          <a:lstStyle/>
          <a:p>
            <a:pPr algn="ctr"/>
            <a:r>
              <a:rPr lang="en-US" dirty="0" smtClean="0"/>
              <a:t>Back to Overview</a:t>
            </a:r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576000" y="3257682"/>
            <a:ext cx="3687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Vlasiator can model jets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MMS data support Vlasiator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results: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work: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 the simulations!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jets are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created? Can we follow the creation of the jet upstream ?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768" y="3937388"/>
            <a:ext cx="253469" cy="269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768" y="3325503"/>
            <a:ext cx="253469" cy="269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767" y="4553951"/>
            <a:ext cx="253469" cy="26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1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6000" y="431800"/>
            <a:ext cx="11041200" cy="20246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" dirty="0"/>
              <a:t>Part </a:t>
            </a:r>
            <a:r>
              <a:rPr lang="en-US" sz="3000" dirty="0" smtClean="0"/>
              <a:t>2:</a:t>
            </a:r>
            <a:endParaRPr lang="en-US" sz="3000" dirty="0"/>
          </a:p>
          <a:p>
            <a:pPr marL="0" indent="0" algn="ctr">
              <a:buNone/>
            </a:pPr>
            <a:r>
              <a:rPr lang="en-US" sz="3000" dirty="0"/>
              <a:t>Classification of Magnetosheath Jets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60" y="2853204"/>
            <a:ext cx="6407479" cy="2438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4427" y="5996344"/>
            <a:ext cx="33906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dirty="0" smtClean="0">
                <a:solidFill>
                  <a:srgbClr val="000000"/>
                </a:solidFill>
              </a:rPr>
              <a:t>* https</a:t>
            </a:r>
            <a:r>
              <a:rPr lang="sv-SE" sz="1000" dirty="0">
                <a:solidFill>
                  <a:srgbClr val="000000"/>
                </a:solidFill>
              </a:rPr>
              <a:t>://www.essoar.org/doi/10.1002/essoar.10501493.1</a:t>
            </a:r>
          </a:p>
        </p:txBody>
      </p:sp>
      <p:sp>
        <p:nvSpPr>
          <p:cNvPr id="8" name="TextBox 7"/>
          <p:cNvSpPr txBox="1"/>
          <p:nvPr/>
        </p:nvSpPr>
        <p:spPr>
          <a:xfrm rot="19808085">
            <a:off x="2479371" y="2842111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Submitted</a:t>
            </a:r>
            <a:endParaRPr lang="sv-SE" sz="20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12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Motivation – Main Subcategories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766560" y="1147346"/>
                <a:ext cx="521835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Jets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are found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mainly in Quasi-parallel shock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𝐵𝑛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&lt;45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). However, fluctuations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also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found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in Quasi Perpendicular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regions.</a:t>
                </a:r>
                <a:r>
                  <a:rPr lang="en-US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endParaRPr lang="en-US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endParaRPr lang="en-US" dirty="0" smtClean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endParaRPr lang="en-US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endParaRPr lang="en-US" dirty="0" smtClean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endParaRPr lang="en-US" dirty="0" smtClean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560" y="1147346"/>
                <a:ext cx="5218356" cy="2308324"/>
              </a:xfrm>
              <a:prstGeom prst="rect">
                <a:avLst/>
              </a:prstGeom>
              <a:blipFill>
                <a:blip r:embed="rId2"/>
                <a:stretch>
                  <a:fillRect l="-935" t="-131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0" y="1147346"/>
            <a:ext cx="6090194" cy="4689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3760" y="5906998"/>
            <a:ext cx="10615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dirty="0">
                <a:solidFill>
                  <a:srgbClr val="000000"/>
                </a:solidFill>
              </a:rPr>
              <a:t>L. B. </a:t>
            </a:r>
            <a:r>
              <a:rPr lang="sv-SE" sz="800" dirty="0" smtClean="0">
                <a:solidFill>
                  <a:srgbClr val="000000"/>
                </a:solidFill>
              </a:rPr>
              <a:t>Wilson (2016)</a:t>
            </a:r>
            <a:endParaRPr lang="sv-SE" sz="8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49040" y="3215639"/>
            <a:ext cx="1391920" cy="1363405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/>
        </p:nvSpPr>
        <p:spPr>
          <a:xfrm>
            <a:off x="528320" y="2686336"/>
            <a:ext cx="1391920" cy="13634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5523164"/>
                  </p:ext>
                </p:extLst>
              </p:nvPr>
            </p:nvGraphicFramePr>
            <p:xfrm>
              <a:off x="7388973" y="2688211"/>
              <a:ext cx="3784599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2494778598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𝒑𝒂𝒓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𝒑𝒆𝒓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𝐵𝑜𝑢𝑛𝑑𝑎𝑟𝑦</m:t>
                                </m:r>
                              </m:oMath>
                            </m:oMathPara>
                          </a14:m>
                          <a:endParaRPr lang="sv-SE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5523164"/>
                  </p:ext>
                </p:extLst>
              </p:nvPr>
            </p:nvGraphicFramePr>
            <p:xfrm>
              <a:off x="7388973" y="2688211"/>
              <a:ext cx="3784599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2494778598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4"/>
                          <a:stretch>
                            <a:fillRect l="-483" t="-1149" r="-201449" b="-2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4"/>
                          <a:stretch>
                            <a:fillRect l="-100483" t="-1149" r="-101449" b="-2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4"/>
                          <a:stretch>
                            <a:fillRect l="-200483" t="-1149" r="-1449" b="-22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/>
          <p:cNvSpPr/>
          <p:nvPr/>
        </p:nvSpPr>
        <p:spPr>
          <a:xfrm>
            <a:off x="7481257" y="2748055"/>
            <a:ext cx="1069765" cy="3683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/>
          <p:cNvSpPr/>
          <p:nvPr/>
        </p:nvSpPr>
        <p:spPr>
          <a:xfrm>
            <a:off x="8746389" y="2747893"/>
            <a:ext cx="1069765" cy="368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/>
          <p:cNvSpPr/>
          <p:nvPr/>
        </p:nvSpPr>
        <p:spPr>
          <a:xfrm>
            <a:off x="9993318" y="2747893"/>
            <a:ext cx="1069765" cy="36830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4" y="4012835"/>
            <a:ext cx="5366402" cy="213930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20840" y="4553777"/>
            <a:ext cx="1391920" cy="136340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Connector 15"/>
          <p:cNvCxnSpPr/>
          <p:nvPr/>
        </p:nvCxnSpPr>
        <p:spPr>
          <a:xfrm>
            <a:off x="7067550" y="4746625"/>
            <a:ext cx="677863" cy="619125"/>
          </a:xfrm>
          <a:prstGeom prst="line">
            <a:avLst/>
          </a:prstGeom>
          <a:ln w="95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172390" y="3056835"/>
            <a:ext cx="530087" cy="4859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991790" y="3411428"/>
            <a:ext cx="530087" cy="485913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28087" y="3341350"/>
                <a:ext cx="407291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sv-S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8087" y="3341350"/>
                <a:ext cx="407291" cy="4029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472350" y="3098325"/>
                <a:ext cx="407291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sv-S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350" y="3098325"/>
                <a:ext cx="407291" cy="4029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535789" y="422495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Rotation of IMF</a:t>
            </a:r>
            <a:endParaRPr lang="sv-SE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5" grpId="0" animBg="1"/>
      <p:bldP spid="2" grpId="0"/>
      <p:bldP spid="2" grpId="1"/>
      <p:bldP spid="19" grpId="0"/>
      <p:bldP spid="19" grpId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6469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1637146"/>
                <a:ext cx="11041200" cy="4464000"/>
              </a:xfrm>
            </p:spPr>
            <p:txBody>
              <a:bodyPr/>
              <a:lstStyle/>
              <a:p>
                <a:r>
                  <a:rPr lang="en-US" dirty="0" smtClean="0"/>
                  <a:t> Angle between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sv-SE" dirty="0" smtClean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sv-SE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sv-SE" dirty="0" smtClean="0"/>
                  <a:t>…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Steps: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 smtClean="0"/>
                  <a:t>Bow shock model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endParaRPr lang="en-US" dirty="0" smtClean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 smtClean="0"/>
                  <a:t>IMF vector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 smtClean="0"/>
                  <a:t>Profit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dirty="0" smtClean="0"/>
              </a:p>
              <a:p>
                <a:pPr marL="457200" indent="-457200">
                  <a:buFont typeface="+mj-lt"/>
                  <a:buAutoNum type="arabicPeriod"/>
                </a:pPr>
                <a:endParaRPr lang="en-US" dirty="0" smtClean="0"/>
              </a:p>
              <a:p>
                <a:pPr marL="0" indent="0">
                  <a:buNone/>
                </a:pPr>
                <a:endParaRPr lang="sv-SE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637146"/>
                <a:ext cx="11041200" cy="4464000"/>
              </a:xfrm>
              <a:blipFill>
                <a:blip r:embed="rId2"/>
                <a:stretch>
                  <a:fillRect l="-828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ctr"/>
                <a:r>
                  <a:rPr lang="en-US" dirty="0" smtClean="0"/>
                  <a:t>Task –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Bn</m:t>
                        </m:r>
                      </m:sub>
                    </m:sSub>
                  </m:oMath>
                </a14:m>
                <a:endParaRPr lang="sv-SE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5738" b="-2377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rc 3"/>
          <p:cNvSpPr/>
          <p:nvPr/>
        </p:nvSpPr>
        <p:spPr>
          <a:xfrm flipH="1">
            <a:off x="8392061" y="2580469"/>
            <a:ext cx="6258560" cy="3464560"/>
          </a:xfrm>
          <a:prstGeom prst="arc">
            <a:avLst>
              <a:gd name="adj1" fmla="val 16207070"/>
              <a:gd name="adj2" fmla="val 5471389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8808334" y="2580469"/>
            <a:ext cx="428263" cy="533121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998106" y="4845871"/>
            <a:ext cx="522790" cy="281714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236597" y="2580469"/>
                <a:ext cx="385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sv-SE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6597" y="2580469"/>
                <a:ext cx="385811" cy="369332"/>
              </a:xfrm>
              <a:prstGeom prst="rect">
                <a:avLst/>
              </a:prstGeom>
              <a:blipFill>
                <a:blip r:embed="rId4"/>
                <a:stretch>
                  <a:fillRect t="-4918" r="-15873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327990" y="4942919"/>
                <a:ext cx="385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sv-SE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990" y="4942919"/>
                <a:ext cx="385811" cy="369332"/>
              </a:xfrm>
              <a:prstGeom prst="rect">
                <a:avLst/>
              </a:prstGeom>
              <a:blipFill>
                <a:blip r:embed="rId5"/>
                <a:stretch>
                  <a:fillRect t="-5000" r="-15873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1081395" y="2249284"/>
            <a:ext cx="1199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958784" y="3381256"/>
            <a:ext cx="1548602" cy="147644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584147" y="3716547"/>
                <a:ext cx="407291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sv-SE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4147" y="3716547"/>
                <a:ext cx="407291" cy="4029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6376289" y="2511207"/>
            <a:ext cx="1183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Garamond" panose="02020404030301010803" pitchFamily="18" charset="0"/>
              </a:rPr>
              <a:t>Solar Wind</a:t>
            </a:r>
            <a:endParaRPr lang="sv-SE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17" name="Arc 16"/>
          <p:cNvSpPr/>
          <p:nvPr/>
        </p:nvSpPr>
        <p:spPr>
          <a:xfrm rot="13575750">
            <a:off x="8329193" y="4723173"/>
            <a:ext cx="279400" cy="245395"/>
          </a:xfrm>
          <a:prstGeom prst="arc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761825" y="4592661"/>
                <a:ext cx="630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Bn</m:t>
                          </m:r>
                        </m:sub>
                      </m:sSub>
                    </m:oMath>
                  </m:oMathPara>
                </a14:m>
                <a:endParaRPr lang="sv-SE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825" y="4592661"/>
                <a:ext cx="630236" cy="369332"/>
              </a:xfrm>
              <a:prstGeom prst="rect">
                <a:avLst/>
              </a:prstGeom>
              <a:blipFill>
                <a:blip r:embed="rId7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23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  <p:bldP spid="14" grpId="0"/>
      <p:bldP spid="15" grpId="0"/>
      <p:bldP spid="17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525115" y="1179816"/>
                <a:ext cx="11041200" cy="4464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Why not directly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dirty="0" smtClean="0"/>
                  <a:t> from Solar wind data ? </a:t>
                </a:r>
              </a:p>
              <a:p>
                <a:r>
                  <a:rPr lang="en-US" dirty="0" smtClean="0"/>
                  <a:t>Worse availability</a:t>
                </a:r>
              </a:p>
              <a:p>
                <a:r>
                  <a:rPr lang="en-US" dirty="0" smtClean="0"/>
                  <a:t>Error in propagating to Bow shock</a:t>
                </a:r>
              </a:p>
              <a:p>
                <a:r>
                  <a:rPr lang="en-US" dirty="0" smtClean="0"/>
                  <a:t>Error propagating in Magnetosheath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5115" y="1179816"/>
                <a:ext cx="11041200" cy="4464000"/>
              </a:xfrm>
              <a:blipFill>
                <a:blip r:embed="rId3"/>
                <a:stretch>
                  <a:fillRect l="-828" t="-9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2"/>
              <p:cNvSpPr txBox="1">
                <a:spLocks/>
              </p:cNvSpPr>
              <p:nvPr/>
            </p:nvSpPr>
            <p:spPr>
              <a:xfrm>
                <a:off x="576000" y="207036"/>
                <a:ext cx="11041200" cy="495697"/>
              </a:xfrm>
              <a:prstGeom prst="rect">
                <a:avLst/>
              </a:prstGeom>
            </p:spPr>
            <p:txBody>
              <a:bodyPr vert="horz" lIns="0" tIns="0" rIns="0" bIns="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3600" kern="1200" baseline="0">
                    <a:solidFill>
                      <a:srgbClr val="000000"/>
                    </a:solidFill>
                    <a:latin typeface="Arial" charset="0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3200" dirty="0"/>
                  <a:t>Task –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20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Bn</m:t>
                        </m:r>
                      </m:sub>
                    </m:sSub>
                  </m:oMath>
                </a14:m>
                <a:endParaRPr lang="sv-SE" sz="3000" dirty="0"/>
              </a:p>
            </p:txBody>
          </p:sp>
        </mc:Choice>
        <mc:Fallback xmlns="">
          <p:sp>
            <p:nvSpPr>
              <p:cNvPr id="4" name="Tit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00" y="207036"/>
                <a:ext cx="11041200" cy="495697"/>
              </a:xfrm>
              <a:prstGeom prst="rect">
                <a:avLst/>
              </a:prstGeom>
              <a:blipFill>
                <a:blip r:embed="rId4"/>
                <a:stretch>
                  <a:fillRect t="-24691" b="-49383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c 4"/>
          <p:cNvSpPr/>
          <p:nvPr/>
        </p:nvSpPr>
        <p:spPr>
          <a:xfrm flipH="1">
            <a:off x="4689856" y="2698234"/>
            <a:ext cx="6258560" cy="3464560"/>
          </a:xfrm>
          <a:prstGeom prst="arc">
            <a:avLst>
              <a:gd name="adj1" fmla="val 16207070"/>
              <a:gd name="adj2" fmla="val 5471389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7737856" y="2526129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29776" y="3104039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5385816" y="3876794"/>
            <a:ext cx="106680" cy="106680"/>
          </a:xfrm>
          <a:prstGeom prst="star5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5-Point Star 8"/>
          <p:cNvSpPr/>
          <p:nvPr/>
        </p:nvSpPr>
        <p:spPr>
          <a:xfrm>
            <a:off x="5591556" y="3541514"/>
            <a:ext cx="106680" cy="106680"/>
          </a:xfrm>
          <a:prstGeom prst="star5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5-Point Star 9"/>
          <p:cNvSpPr/>
          <p:nvPr/>
        </p:nvSpPr>
        <p:spPr>
          <a:xfrm>
            <a:off x="5332476" y="4430514"/>
            <a:ext cx="106680" cy="106680"/>
          </a:xfrm>
          <a:prstGeom prst="star5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5-Point Star 10"/>
          <p:cNvSpPr/>
          <p:nvPr/>
        </p:nvSpPr>
        <p:spPr>
          <a:xfrm>
            <a:off x="5020056" y="4135874"/>
            <a:ext cx="106680" cy="106680"/>
          </a:xfrm>
          <a:prstGeom prst="star5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/>
          <p:cNvSpPr txBox="1"/>
          <p:nvPr/>
        </p:nvSpPr>
        <p:spPr>
          <a:xfrm>
            <a:off x="5500072" y="3692574"/>
            <a:ext cx="396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Jets</a:t>
            </a:r>
            <a:endParaRPr lang="sv-SE" sz="1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8696" y="4201292"/>
                <a:ext cx="685829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𝐴𝐶𝐸</m:t>
                      </m:r>
                    </m:oMath>
                  </m:oMathPara>
                </a14:m>
                <a:endParaRPr lang="sv-S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96" y="4201292"/>
                <a:ext cx="68582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>
            <a:stCxn id="13" idx="3"/>
          </p:cNvCxnSpPr>
          <p:nvPr/>
        </p:nvCxnSpPr>
        <p:spPr>
          <a:xfrm>
            <a:off x="1174525" y="4385958"/>
            <a:ext cx="3515331" cy="0"/>
          </a:xfrm>
          <a:prstGeom prst="straightConnector1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53240" y="4078181"/>
            <a:ext cx="2068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Η</a:t>
            </a:r>
            <a:r>
              <a:rPr lang="en-US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RO Data (1 min average)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3926" y="4720174"/>
            <a:ext cx="60305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MMS</a:t>
            </a:r>
            <a:endParaRPr lang="sv-SE" sz="1400" dirty="0">
              <a:solidFill>
                <a:srgbClr val="FF0000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 flipH="1">
            <a:off x="5738832" y="3262664"/>
            <a:ext cx="6898640" cy="2179320"/>
          </a:xfrm>
          <a:prstGeom prst="arc">
            <a:avLst>
              <a:gd name="adj1" fmla="val 16365576"/>
              <a:gd name="adj2" fmla="val 5419563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689856" y="3648194"/>
            <a:ext cx="867973" cy="737764"/>
          </a:xfrm>
          <a:prstGeom prst="straightConnector1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0" idx="1"/>
          </p:cNvCxnSpPr>
          <p:nvPr/>
        </p:nvCxnSpPr>
        <p:spPr>
          <a:xfrm>
            <a:off x="4689856" y="4385958"/>
            <a:ext cx="642620" cy="85304"/>
          </a:xfrm>
          <a:prstGeom prst="straightConnector1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816597" y="4390862"/>
                <a:ext cx="3551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sv-S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6597" y="4390862"/>
                <a:ext cx="355162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4871443" y="3738294"/>
                <a:ext cx="35875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sv-S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443" y="3738294"/>
                <a:ext cx="358752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26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5" grpId="0"/>
      <p:bldP spid="18" grpId="0" animBg="1"/>
      <p:bldP spid="19" grpId="0" animBg="1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6000" y="94020"/>
            <a:ext cx="11041200" cy="4710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Quasi-parallel </a:t>
            </a:r>
            <a:r>
              <a:rPr lang="en-US" dirty="0"/>
              <a:t>j</a:t>
            </a:r>
            <a:r>
              <a:rPr lang="en-US" dirty="0" smtClean="0"/>
              <a:t>et using MMS</a:t>
            </a:r>
            <a:endParaRPr lang="sv-SE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980" y="1106923"/>
            <a:ext cx="7679377" cy="50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944800" y="666000"/>
                <a:ext cx="61225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70C0"/>
                    </a:solidFill>
                  </a:rPr>
                  <a:t>High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Variance, High Energetic Particles, Low Anisotropy</a:t>
                </a:r>
                <a:endParaRPr lang="sv-SE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800" y="666000"/>
                <a:ext cx="6122574" cy="369332"/>
              </a:xfrm>
              <a:prstGeom prst="rect">
                <a:avLst/>
              </a:prstGeom>
              <a:blipFill>
                <a:blip r:embed="rId3"/>
                <a:stretch>
                  <a:fillRect l="-498" t="-8197" r="-598" b="-2459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2553066" y="3925642"/>
            <a:ext cx="6755240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ctangle 23"/>
          <p:cNvSpPr/>
          <p:nvPr/>
        </p:nvSpPr>
        <p:spPr>
          <a:xfrm>
            <a:off x="2553066" y="4600879"/>
            <a:ext cx="6755240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ctangle 24"/>
          <p:cNvSpPr/>
          <p:nvPr/>
        </p:nvSpPr>
        <p:spPr>
          <a:xfrm>
            <a:off x="2553066" y="5276116"/>
            <a:ext cx="6755240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TextBox 25"/>
          <p:cNvSpPr txBox="1"/>
          <p:nvPr/>
        </p:nvSpPr>
        <p:spPr>
          <a:xfrm>
            <a:off x="0" y="1374493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Dynamic Pressure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1988317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Dynamic Pressure Ratio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2742471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Velocity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3422654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Density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33582" y="4039259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Magnetic Field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4719442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Ion Energy Spectrum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67164" y="5449285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Temperature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32188" y="3908416"/>
            <a:ext cx="2022616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ectangle 33"/>
          <p:cNvSpPr/>
          <p:nvPr/>
        </p:nvSpPr>
        <p:spPr>
          <a:xfrm>
            <a:off x="132187" y="4638361"/>
            <a:ext cx="2022616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Rectangle 34"/>
          <p:cNvSpPr/>
          <p:nvPr/>
        </p:nvSpPr>
        <p:spPr>
          <a:xfrm>
            <a:off x="150593" y="5367458"/>
            <a:ext cx="2022616" cy="67731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Oval 1"/>
          <p:cNvSpPr/>
          <p:nvPr/>
        </p:nvSpPr>
        <p:spPr>
          <a:xfrm>
            <a:off x="5488884" y="1916755"/>
            <a:ext cx="914400" cy="881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" name="Straight Arrow Connector 5"/>
          <p:cNvCxnSpPr>
            <a:endCxn id="2" idx="6"/>
          </p:cNvCxnSpPr>
          <p:nvPr/>
        </p:nvCxnSpPr>
        <p:spPr>
          <a:xfrm flipH="1">
            <a:off x="6403284" y="1946086"/>
            <a:ext cx="3924722" cy="411366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211048" y="1739017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Jet</a:t>
            </a:r>
            <a:endParaRPr lang="sv-S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33" grpId="0" animBg="1"/>
      <p:bldP spid="34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6000" y="94020"/>
            <a:ext cx="11041200" cy="47105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Quasi-perpendicular </a:t>
            </a:r>
            <a:r>
              <a:rPr lang="en-US" dirty="0"/>
              <a:t>jet using MMS</a:t>
            </a:r>
            <a:endParaRPr lang="sv-S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911" y="1134626"/>
            <a:ext cx="7679377" cy="504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01148" y="3921428"/>
            <a:ext cx="6755240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2601148" y="4598741"/>
            <a:ext cx="6755240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2601148" y="5256269"/>
            <a:ext cx="6755240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943131" y="665186"/>
                <a:ext cx="60712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Variance,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Low </a:t>
                </a:r>
                <a:r>
                  <a:rPr lang="en-US" dirty="0">
                    <a:solidFill>
                      <a:srgbClr val="FF0000"/>
                    </a:solidFill>
                  </a:rPr>
                  <a:t>Energetic Particles, High Anisotropy</a:t>
                </a:r>
                <a:endParaRPr lang="sv-S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131" y="665186"/>
                <a:ext cx="6071278" cy="369332"/>
              </a:xfrm>
              <a:prstGeom prst="rect">
                <a:avLst/>
              </a:prstGeom>
              <a:blipFill>
                <a:blip r:embed="rId3"/>
                <a:stretch>
                  <a:fillRect l="-602" t="-8197" r="-402" b="-2459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0" y="1374493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Dynamic Pressure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988317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Dynamic Pressure Ratio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742471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Velocity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422654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Density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3582" y="4039259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Magnetic Field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719442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Ion Energy Spectrum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67164" y="5449285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Temperature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2188" y="3908416"/>
            <a:ext cx="2022616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ctangle 17"/>
          <p:cNvSpPr/>
          <p:nvPr/>
        </p:nvSpPr>
        <p:spPr>
          <a:xfrm>
            <a:off x="132187" y="4638361"/>
            <a:ext cx="2022616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ectangle 18"/>
          <p:cNvSpPr/>
          <p:nvPr/>
        </p:nvSpPr>
        <p:spPr>
          <a:xfrm>
            <a:off x="150593" y="5367458"/>
            <a:ext cx="2022616" cy="6773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002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Differences of each class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075" y="1564124"/>
            <a:ext cx="6291925" cy="41294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4123"/>
            <a:ext cx="6291925" cy="412941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631354" y="3875085"/>
            <a:ext cx="5490308" cy="558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01249" y="1087726"/>
            <a:ext cx="572041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Low Variance, No Energetic Particles, High Anisotropy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31354" y="4984871"/>
            <a:ext cx="5490308" cy="558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31354" y="4433885"/>
            <a:ext cx="5490308" cy="558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29306" y="5693534"/>
            <a:ext cx="253146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Quasi – Perpendicular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33901" y="5615933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Quasi – Parallel Jet</a:t>
            </a:r>
            <a:endParaRPr lang="sv-SE" dirty="0">
              <a:solidFill>
                <a:srgbClr val="00B0F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1354" y="4429978"/>
            <a:ext cx="5490308" cy="5588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Rectangle 29"/>
          <p:cNvSpPr/>
          <p:nvPr/>
        </p:nvSpPr>
        <p:spPr>
          <a:xfrm>
            <a:off x="281354" y="3875085"/>
            <a:ext cx="5490308" cy="5588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Rectangle 31"/>
          <p:cNvSpPr/>
          <p:nvPr/>
        </p:nvSpPr>
        <p:spPr>
          <a:xfrm>
            <a:off x="281354" y="4984871"/>
            <a:ext cx="5490308" cy="5588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ectangle 32"/>
          <p:cNvSpPr/>
          <p:nvPr/>
        </p:nvSpPr>
        <p:spPr>
          <a:xfrm>
            <a:off x="195988" y="1068994"/>
            <a:ext cx="5899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High Variance, High Energetic Particles, Low Anisotropy</a:t>
            </a:r>
            <a:endParaRPr lang="sv-S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16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10844"/>
          </a:xfrm>
        </p:spPr>
        <p:txBody>
          <a:bodyPr/>
          <a:lstStyle/>
          <a:p>
            <a:pPr algn="ctr"/>
            <a:r>
              <a:rPr lang="en-US" dirty="0" smtClean="0"/>
              <a:t>Classification Procedure in progress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21" y="817880"/>
            <a:ext cx="9088586" cy="5332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45544" y="4346679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Anisotropy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45544" y="4994401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Magnetic Field Variance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45544" y="3702703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High Energy Flux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45544" y="2806809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Very High Energy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 Flux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45544" y="2125942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Cone Angle</a:t>
            </a:r>
            <a:endParaRPr lang="sv-SE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3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Main Categories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29528" y="5295441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0070C0"/>
                </a:solidFill>
              </a:rPr>
              <a:t>Qpar</a:t>
            </a:r>
            <a:r>
              <a:rPr lang="sv-SE" sz="1600" dirty="0" smtClean="0">
                <a:solidFill>
                  <a:srgbClr val="0070C0"/>
                </a:solidFill>
              </a:rPr>
              <a:t> Jet</a:t>
            </a:r>
            <a:endParaRPr lang="sv-SE" sz="1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12676" y="5309472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7030A0"/>
                </a:solidFill>
              </a:rPr>
              <a:t>Boundary</a:t>
            </a:r>
            <a:r>
              <a:rPr lang="sv-SE" sz="1600" dirty="0" smtClean="0">
                <a:solidFill>
                  <a:srgbClr val="7030A0"/>
                </a:solidFill>
              </a:rPr>
              <a:t> Jet</a:t>
            </a:r>
            <a:endParaRPr lang="sv-SE" sz="1600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07298" y="5309472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FF0000"/>
                </a:solidFill>
              </a:rPr>
              <a:t>Qperp</a:t>
            </a:r>
            <a:r>
              <a:rPr lang="sv-SE" sz="1600" dirty="0" smtClean="0">
                <a:solidFill>
                  <a:srgbClr val="FF0000"/>
                </a:solidFill>
              </a:rPr>
              <a:t> Jet</a:t>
            </a:r>
            <a:endParaRPr lang="sv-SE" sz="1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18054" y="5295441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FFC000"/>
                </a:solidFill>
              </a:rPr>
              <a:t>Encapsulated</a:t>
            </a:r>
            <a:r>
              <a:rPr lang="sv-SE" sz="1600" dirty="0" smtClean="0">
                <a:solidFill>
                  <a:srgbClr val="FFC000"/>
                </a:solidFill>
              </a:rPr>
              <a:t> Jet</a:t>
            </a:r>
            <a:endParaRPr lang="sv-SE" sz="1600" dirty="0">
              <a:solidFill>
                <a:srgbClr val="FFC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00" y="1319843"/>
            <a:ext cx="2957135" cy="39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79" y="1319843"/>
            <a:ext cx="2957134" cy="39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22" y="1319843"/>
            <a:ext cx="2957134" cy="39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8" y="1319843"/>
            <a:ext cx="295713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9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0" y="949960"/>
            <a:ext cx="5090799" cy="508031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Database of Jets</a:t>
            </a:r>
            <a:endParaRPr lang="sv-SE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99280" y="3490115"/>
            <a:ext cx="2357120" cy="0"/>
          </a:xfrm>
          <a:prstGeom prst="straightConnector1">
            <a:avLst/>
          </a:prstGeom>
          <a:ln w="19050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400" y="1728398"/>
            <a:ext cx="5191201" cy="3523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751931" y="1259067"/>
                <a:ext cx="12001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=8499</m:t>
                      </m:r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1931" y="1259067"/>
                <a:ext cx="120013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424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1211844"/>
            <a:ext cx="11041200" cy="4464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u="sng" dirty="0" smtClean="0"/>
              <a:t>Problem</a:t>
            </a:r>
            <a:r>
              <a:rPr lang="en-US" dirty="0" smtClean="0"/>
              <a:t>: No idea where Jet come from?</a:t>
            </a:r>
          </a:p>
          <a:p>
            <a:pPr marL="0" indent="0" algn="ctr">
              <a:buNone/>
            </a:pPr>
            <a:r>
              <a:rPr lang="en-US" dirty="0" smtClean="0"/>
              <a:t> Lets think, any clues from previous works?  </a:t>
            </a:r>
          </a:p>
          <a:p>
            <a:pPr marL="0" indent="0" algn="ctr">
              <a:buNone/>
            </a:pPr>
            <a:endParaRPr lang="en-US" dirty="0"/>
          </a:p>
          <a:p>
            <a:pPr marL="457200" indent="-457200">
              <a:buAutoNum type="arabicParenR"/>
            </a:pPr>
            <a:r>
              <a:rPr lang="en-US" dirty="0" smtClean="0"/>
              <a:t>Boundary Jets = Pressure pulses associated to IMF (Archer et al. 2013)</a:t>
            </a:r>
            <a:endParaRPr lang="sv-SE" dirty="0"/>
          </a:p>
          <a:p>
            <a:pPr marL="457200" indent="-457200">
              <a:buAutoNum type="arabicParenR"/>
            </a:pPr>
            <a:r>
              <a:rPr lang="en-US" dirty="0" smtClean="0"/>
              <a:t>Quasi – Parallel jets = Ripples in the bow shock + SLAMS (</a:t>
            </a:r>
            <a:r>
              <a:rPr lang="en-US" dirty="0" err="1" smtClean="0"/>
              <a:t>Hietalla</a:t>
            </a:r>
            <a:r>
              <a:rPr lang="en-US" dirty="0" smtClean="0"/>
              <a:t> et al. 2009, Karlsson</a:t>
            </a:r>
            <a:r>
              <a:rPr lang="el-GR" dirty="0"/>
              <a:t> </a:t>
            </a:r>
            <a:r>
              <a:rPr lang="en-US" dirty="0" smtClean="0"/>
              <a:t>et al. 2018)</a:t>
            </a:r>
          </a:p>
          <a:p>
            <a:pPr marL="457200" indent="-457200">
              <a:buAutoNum type="arabicParenR"/>
            </a:pPr>
            <a:r>
              <a:rPr lang="en-US" dirty="0" smtClean="0"/>
              <a:t>Quasi – Perpendicular jets = Ripples in the shock (</a:t>
            </a:r>
            <a:r>
              <a:rPr lang="en-US" dirty="0" err="1" smtClean="0"/>
              <a:t>Jolander</a:t>
            </a:r>
            <a:r>
              <a:rPr lang="en-US" dirty="0" smtClean="0"/>
              <a:t> et al. 201</a:t>
            </a:r>
            <a:r>
              <a:rPr lang="el-GR" dirty="0" smtClean="0"/>
              <a:t>6</a:t>
            </a:r>
            <a:r>
              <a:rPr lang="en-US" dirty="0" smtClean="0"/>
              <a:t>)</a:t>
            </a:r>
          </a:p>
          <a:p>
            <a:pPr marL="457200" indent="-457200">
              <a:buAutoNum type="arabicParenR"/>
            </a:pPr>
            <a:r>
              <a:rPr lang="en-US" dirty="0" smtClean="0"/>
              <a:t>Encapsulated jets = ????</a:t>
            </a:r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are we looking for (?)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2010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All Statistical properties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 </m:t>
                    </m:r>
                  </m:oMath>
                </a14:m>
                <a:r>
                  <a:rPr lang="sv-SE" dirty="0" err="1" smtClean="0"/>
                  <a:t>Quasi-parallel</a:t>
                </a:r>
                <a:r>
                  <a:rPr lang="sv-SE" dirty="0" smtClean="0"/>
                  <a:t> jets </a:t>
                </a:r>
              </a:p>
              <a:p>
                <a:r>
                  <a:rPr lang="en-US" dirty="0" smtClean="0"/>
                  <a:t>No significant changes in magnetic field rotation angles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17" t="-9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Boundary Jets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6407649" y="475010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Verdict</a:t>
            </a:r>
            <a:r>
              <a:rPr lang="en-US" dirty="0">
                <a:solidFill>
                  <a:srgbClr val="000000"/>
                </a:solidFill>
              </a:rPr>
              <a:t>: Subset of Quasi-parallel jets, more careful analysis could: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Show difference in frequency.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Show smaller scale variations in magnetic field.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0" y="2802712"/>
            <a:ext cx="5306497" cy="3346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01" y="2713861"/>
            <a:ext cx="5283438" cy="17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9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Magnetosheath Jets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76000" y="1001109"/>
            <a:ext cx="11174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Where</a:t>
            </a:r>
            <a:r>
              <a:rPr lang="en-US" dirty="0" smtClean="0">
                <a:solidFill>
                  <a:srgbClr val="000000"/>
                </a:solidFill>
              </a:rPr>
              <a:t>: Magnetosheath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u="sng" dirty="0">
                <a:solidFill>
                  <a:srgbClr val="000000"/>
                </a:solidFill>
              </a:rPr>
              <a:t>What</a:t>
            </a:r>
            <a:r>
              <a:rPr lang="en-US" dirty="0">
                <a:solidFill>
                  <a:srgbClr val="000000"/>
                </a:solidFill>
              </a:rPr>
              <a:t>: Enhancements of dynamic pressure above the general fluctuation </a:t>
            </a:r>
            <a:r>
              <a:rPr lang="en-US" dirty="0" smtClean="0">
                <a:solidFill>
                  <a:srgbClr val="000000"/>
                </a:solidFill>
              </a:rPr>
              <a:t>level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 smtClean="0">
                <a:solidFill>
                  <a:srgbClr val="000000"/>
                </a:solidFill>
              </a:rPr>
              <a:t>Why</a:t>
            </a:r>
            <a:r>
              <a:rPr lang="en-US" dirty="0" smtClean="0">
                <a:solidFill>
                  <a:srgbClr val="000000"/>
                </a:solidFill>
              </a:rPr>
              <a:t>: Interaction of SW &amp; Magnetosphere, magnetopause reconnection, radiation belts, auroral features…</a:t>
            </a:r>
            <a:endParaRPr lang="en-US" u="sng" dirty="0" smtClean="0">
              <a:solidFill>
                <a:srgbClr val="000000"/>
              </a:solidFill>
            </a:endParaRPr>
          </a:p>
        </p:txBody>
      </p:sp>
      <p:pic>
        <p:nvPicPr>
          <p:cNvPr id="24" name="Picture 6" descr="https://upload.wikimedia.org/wikipedia/commons/thumb/f/fa/Magnetopause.jpg/1280px-Magnetopause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000" y="2764051"/>
            <a:ext cx="3773478" cy="3163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1888333" y="3215149"/>
            <a:ext cx="913795" cy="34820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Rectangle 27"/>
          <p:cNvSpPr/>
          <p:nvPr/>
        </p:nvSpPr>
        <p:spPr>
          <a:xfrm>
            <a:off x="2345231" y="5887962"/>
            <a:ext cx="834059" cy="197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Box 10"/>
          <p:cNvSpPr txBox="1"/>
          <p:nvPr/>
        </p:nvSpPr>
        <p:spPr>
          <a:xfrm>
            <a:off x="3765248" y="5975009"/>
            <a:ext cx="1635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0000"/>
                </a:solidFill>
              </a:rPr>
              <a:t>Palmroth</a:t>
            </a:r>
            <a:r>
              <a:rPr lang="en-US" sz="800" dirty="0" smtClean="0">
                <a:solidFill>
                  <a:srgbClr val="000000"/>
                </a:solidFill>
              </a:rPr>
              <a:t> </a:t>
            </a:r>
            <a:r>
              <a:rPr lang="en-US" sz="800" dirty="0" err="1" smtClean="0">
                <a:solidFill>
                  <a:srgbClr val="000000"/>
                </a:solidFill>
              </a:rPr>
              <a:t>Minna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  <a:r>
              <a:rPr lang="en-US" sz="800" dirty="0" smtClean="0">
                <a:solidFill>
                  <a:srgbClr val="000000"/>
                </a:solidFill>
              </a:rPr>
              <a:t>et al. (2018)</a:t>
            </a:r>
            <a:endParaRPr lang="sv-SE" sz="8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1875" y="5876093"/>
            <a:ext cx="774545" cy="220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26" name="Picture 2" descr="https://media.springernature.com/original/springer-static/image/art%3A10.1007%2Fs11214-018-0516-3/MediaObjects/11214_2018_516_Fig1_HTM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988" y="2807089"/>
            <a:ext cx="3584812" cy="308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156141" y="5975009"/>
            <a:ext cx="1635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0000"/>
                </a:solidFill>
              </a:rPr>
              <a:t>Plaschke</a:t>
            </a:r>
            <a:r>
              <a:rPr lang="en-US" sz="800" dirty="0" smtClean="0">
                <a:solidFill>
                  <a:srgbClr val="000000"/>
                </a:solidFill>
              </a:rPr>
              <a:t> F. et al. (2018)</a:t>
            </a:r>
            <a:endParaRPr lang="sv-SE" sz="800" dirty="0">
              <a:solidFill>
                <a:srgbClr val="000000"/>
              </a:solidFill>
            </a:endParaRPr>
          </a:p>
        </p:txBody>
      </p:sp>
      <p:pic>
        <p:nvPicPr>
          <p:cNvPr id="12" name="S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25943" y="2788147"/>
            <a:ext cx="2950828" cy="325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6" grpId="0" animBg="1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346" y="1400922"/>
            <a:ext cx="4172381" cy="3755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576000" y="949960"/>
                <a:ext cx="11041200" cy="4464000"/>
              </a:xfrm>
            </p:spPr>
            <p:txBody>
              <a:bodyPr/>
              <a:lstStyle/>
              <a:p>
                <a:r>
                  <a:rPr lang="en-US" dirty="0" smtClean="0"/>
                  <a:t>Bow shock ripple mechanism = Anti-correlation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smtClean="0">
                        <a:latin typeface="Cambria Math" panose="02040503050406030204" pitchFamily="18" charset="0"/>
                      </a:rPr>
                      <m:t>ΔΤ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v-SE" dirty="0" smtClean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endParaRPr lang="en-US" b="0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949960"/>
                <a:ext cx="11041200" cy="4464000"/>
              </a:xfrm>
              <a:blipFill>
                <a:blip r:embed="rId4"/>
                <a:stretch>
                  <a:fillRect l="-717" t="-9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Quasi Parallel Jets – Shock ripples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00" y="1400922"/>
            <a:ext cx="4411498" cy="46792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19520" y="51568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Verdict</a:t>
            </a:r>
            <a:r>
              <a:rPr lang="en-US" dirty="0">
                <a:solidFill>
                  <a:srgbClr val="000000"/>
                </a:solidFill>
              </a:rPr>
              <a:t>: Seems to be “supported” requires more careful analysis</a:t>
            </a:r>
            <a:r>
              <a:rPr lang="en-US" dirty="0" smtClean="0">
                <a:solidFill>
                  <a:srgbClr val="000000"/>
                </a:solidFill>
              </a:rPr>
              <a:t>… (future) </a:t>
            </a:r>
            <a:endParaRPr lang="sv-SE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808263" y="2658423"/>
            <a:ext cx="1071837" cy="821377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04284" y="3582583"/>
                <a:ext cx="26432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Close to BS,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𝑆𝑃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−0.8</m:t>
                    </m:r>
                  </m:oMath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284" y="3582583"/>
                <a:ext cx="2643288" cy="369332"/>
              </a:xfrm>
              <a:prstGeom prst="rect">
                <a:avLst/>
              </a:prstGeom>
              <a:blipFill>
                <a:blip r:embed="rId6"/>
                <a:stretch>
                  <a:fillRect l="-2079" t="-10000" b="-2666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5864922"/>
                <a:ext cx="1949444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7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ΔΧ</m:t>
                      </m:r>
                      <m:r>
                        <a:rPr lang="el-GR" sz="17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17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Χ</m:t>
                      </m:r>
                      <m:r>
                        <a:rPr lang="el-GR" sz="17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l-GR" sz="1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l-GR" sz="17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17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Χ</m:t>
                              </m:r>
                            </m:e>
                          </m:d>
                        </m:e>
                        <m:sub>
                          <m:r>
                            <a:rPr lang="el-GR" sz="1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sv-SE" sz="17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64922"/>
                <a:ext cx="1949444" cy="3539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423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40413" y="924560"/>
                <a:ext cx="11041200" cy="4464000"/>
              </a:xfrm>
            </p:spPr>
            <p:txBody>
              <a:bodyPr/>
              <a:lstStyle/>
              <a:p>
                <a:r>
                  <a:rPr lang="en-US" dirty="0" smtClean="0"/>
                  <a:t>SLAMS mechanism = Correlation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smtClean="0">
                        <a:latin typeface="Cambria Math" panose="02040503050406030204" pitchFamily="18" charset="0"/>
                      </a:rPr>
                      <m:t>ΔΒ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v-SE" dirty="0" smtClean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lang="en-US" b="0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0413" y="924560"/>
                <a:ext cx="11041200" cy="4464000"/>
              </a:xfrm>
              <a:blipFill>
                <a:blip r:embed="rId2"/>
                <a:stretch>
                  <a:fillRect l="-718" t="-95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Quasi Parallel Jets – SLAMS</a:t>
            </a:r>
            <a:endParaRPr lang="sv-SE" dirty="0"/>
          </a:p>
        </p:txBody>
      </p:sp>
      <p:sp>
        <p:nvSpPr>
          <p:cNvPr id="4" name="Rectangle 3"/>
          <p:cNvSpPr/>
          <p:nvPr/>
        </p:nvSpPr>
        <p:spPr>
          <a:xfrm>
            <a:off x="6309360" y="503997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Verdict</a:t>
            </a:r>
            <a:r>
              <a:rPr lang="en-US" dirty="0">
                <a:solidFill>
                  <a:srgbClr val="000000"/>
                </a:solidFill>
              </a:rPr>
              <a:t>: Seems to be “supported</a:t>
            </a:r>
            <a:r>
              <a:rPr lang="en-US" dirty="0" smtClean="0">
                <a:solidFill>
                  <a:srgbClr val="000000"/>
                </a:solidFill>
              </a:rPr>
              <a:t>”. Only </a:t>
            </a:r>
            <a:r>
              <a:rPr lang="en-US" dirty="0" err="1" smtClean="0">
                <a:solidFill>
                  <a:srgbClr val="000000"/>
                </a:solidFill>
              </a:rPr>
              <a:t>Qpar</a:t>
            </a:r>
            <a:r>
              <a:rPr lang="en-US" dirty="0" smtClean="0">
                <a:solidFill>
                  <a:srgbClr val="000000"/>
                </a:solidFill>
              </a:rPr>
              <a:t> and Boundary jets give correlations (cases that we expect SLAMS)… still more work to be done (future)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13" y="1426084"/>
            <a:ext cx="4769892" cy="4680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556000" y="2197100"/>
            <a:ext cx="2405013" cy="1272632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18657" y="3691161"/>
                <a:ext cx="31470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All variations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ΔΒ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\</m:t>
                    </m:r>
                    <m:r>
                      <m:rPr>
                        <m:sty m:val="p"/>
                      </m:rPr>
                      <a:rPr lang="el-GR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~ 0.6  </m:t>
                    </m:r>
                  </m:oMath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657" y="3691161"/>
                <a:ext cx="3147015" cy="369332"/>
              </a:xfrm>
              <a:prstGeom prst="rect">
                <a:avLst/>
              </a:prstGeom>
              <a:blipFill>
                <a:blip r:embed="rId4"/>
                <a:stretch>
                  <a:fillRect l="-1744" t="-10000" b="-2666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303" y="1314481"/>
            <a:ext cx="3764920" cy="22444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0" y="5864922"/>
                <a:ext cx="1949444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7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ΔΧ</m:t>
                      </m:r>
                      <m:r>
                        <a:rPr lang="el-GR" sz="17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17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Χ</m:t>
                      </m:r>
                      <m:r>
                        <a:rPr lang="el-GR" sz="17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l-GR" sz="1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l-GR" sz="17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sz="17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Χ</m:t>
                              </m:r>
                            </m:e>
                          </m:d>
                        </m:e>
                        <m:sub>
                          <m:r>
                            <a:rPr lang="el-GR" sz="1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lang="en-US" sz="17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sv-SE" sz="17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864922"/>
                <a:ext cx="1949444" cy="3539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270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2"/>
          <p:cNvSpPr>
            <a:spLocks noGrp="1"/>
          </p:cNvSpPr>
          <p:nvPr>
            <p:ph type="title"/>
          </p:nvPr>
        </p:nvSpPr>
        <p:spPr>
          <a:xfrm>
            <a:off x="576000" y="143784"/>
            <a:ext cx="11041200" cy="5105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Mechanisms ideas for each jets</a:t>
            </a:r>
            <a:endParaRPr lang="sv-SE" dirty="0"/>
          </a:p>
        </p:txBody>
      </p:sp>
      <p:pic>
        <p:nvPicPr>
          <p:cNvPr id="34" name="Picture 2" descr="https://www.researchgate.net/publication/325920264/figure/fig8/AS:640151671828480@1529635460052/Sketch-of-bow-shock-rippling-and-of-the-mechanism-leading-to-magnetosheath-jets-as-the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785" y="1253564"/>
            <a:ext cx="227664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58613" y="3123806"/>
            <a:ext cx="98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solidFill>
                  <a:srgbClr val="000000"/>
                </a:solidFill>
              </a:rPr>
              <a:t>Hietala</a:t>
            </a:r>
            <a:r>
              <a:rPr lang="en-US" sz="900" dirty="0" smtClean="0">
                <a:solidFill>
                  <a:srgbClr val="000000"/>
                </a:solidFill>
              </a:rPr>
              <a:t> et al. (2012)  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328356" y="787193"/>
            <a:ext cx="171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Quasi – Parallel </a:t>
            </a:r>
            <a:endParaRPr lang="sv-SE" dirty="0">
              <a:solidFill>
                <a:srgbClr val="00B0F0"/>
              </a:solidFill>
              <a:latin typeface="Georgia" panose="02040502050405020303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967637" y="826171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Quasi – Perpendicular  </a:t>
            </a:r>
            <a:endParaRPr lang="sv-SE" dirty="0">
              <a:solidFill>
                <a:srgbClr val="FF0000"/>
              </a:solidFill>
              <a:latin typeface="Georgia" panose="02040502050405020303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91023" y="3552101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Boundary</a:t>
            </a:r>
            <a:endParaRPr lang="sv-SE" dirty="0">
              <a:solidFill>
                <a:srgbClr val="7030A0"/>
              </a:solidFill>
              <a:latin typeface="Georgia" panose="02040502050405020303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890" y="1253564"/>
            <a:ext cx="2941421" cy="21600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930155" y="3123806"/>
            <a:ext cx="98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solidFill>
                  <a:srgbClr val="000000"/>
                </a:solidFill>
              </a:rPr>
              <a:t>Johlander</a:t>
            </a:r>
            <a:r>
              <a:rPr lang="en-US" sz="900" dirty="0" smtClean="0">
                <a:solidFill>
                  <a:srgbClr val="000000"/>
                </a:solidFill>
              </a:rPr>
              <a:t> et al. (2016)  </a:t>
            </a:r>
            <a:endParaRPr lang="sv-SE" sz="90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6000" y="5800534"/>
            <a:ext cx="98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Archer et al. (2012)  </a:t>
            </a:r>
            <a:endParaRPr lang="sv-SE" sz="900" dirty="0">
              <a:solidFill>
                <a:srgbClr val="00000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722" y="3987678"/>
            <a:ext cx="3702404" cy="216000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8576374" y="3555794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Encapsulated</a:t>
            </a:r>
            <a:endParaRPr lang="sv-SE" dirty="0">
              <a:solidFill>
                <a:srgbClr val="FFC000"/>
              </a:solidFill>
              <a:latin typeface="Georgia" panose="02040502050405020303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6096600" y="792181"/>
            <a:ext cx="0" cy="5242766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669600" y="3598230"/>
            <a:ext cx="11145633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1831" y="779605"/>
            <a:ext cx="457790" cy="48725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6314" y="766308"/>
            <a:ext cx="457790" cy="4872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2665" y="3631044"/>
            <a:ext cx="467004" cy="43775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8977926" y="4867623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000000"/>
                </a:solidFill>
              </a:rPr>
              <a:t>???</a:t>
            </a:r>
            <a:endParaRPr lang="sv-SE" sz="2000" dirty="0">
              <a:solidFill>
                <a:srgbClr val="000000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0322" y="1591726"/>
            <a:ext cx="2943534" cy="175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6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1" grpId="0"/>
      <p:bldP spid="5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21849"/>
          </a:xfrm>
        </p:spPr>
        <p:txBody>
          <a:bodyPr/>
          <a:lstStyle/>
          <a:p>
            <a:pPr algn="ctr"/>
            <a:r>
              <a:rPr lang="en-US" dirty="0" smtClean="0"/>
              <a:t>Encapsulated Hypothesis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870" y="1145468"/>
            <a:ext cx="8243130" cy="5050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838" y="4842484"/>
            <a:ext cx="3583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solidFill>
                  <a:srgbClr val="000000"/>
                </a:solidFill>
              </a:rPr>
              <a:t>Qpar</a:t>
            </a:r>
            <a:r>
              <a:rPr lang="en-US" dirty="0" smtClean="0">
                <a:solidFill>
                  <a:srgbClr val="000000"/>
                </a:solidFill>
              </a:rPr>
              <a:t> like characteristics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Different  velocity distribution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Closer to flanks of b</a:t>
            </a:r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w shock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724455"/>
            <a:ext cx="4166809" cy="2599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8326"/>
            <a:ext cx="5283438" cy="17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940538"/>
              </p:ext>
            </p:extLst>
          </p:nvPr>
        </p:nvGraphicFramePr>
        <p:xfrm>
          <a:off x="575999" y="800786"/>
          <a:ext cx="11041200" cy="53192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80400">
                  <a:extLst>
                    <a:ext uri="{9D8B030D-6E8A-4147-A177-3AD203B41FA5}">
                      <a16:colId xmlns:a16="http://schemas.microsoft.com/office/drawing/2014/main" val="2201015264"/>
                    </a:ext>
                  </a:extLst>
                </a:gridCol>
                <a:gridCol w="3680400">
                  <a:extLst>
                    <a:ext uri="{9D8B030D-6E8A-4147-A177-3AD203B41FA5}">
                      <a16:colId xmlns:a16="http://schemas.microsoft.com/office/drawing/2014/main" val="2998041254"/>
                    </a:ext>
                  </a:extLst>
                </a:gridCol>
                <a:gridCol w="3680400">
                  <a:extLst>
                    <a:ext uri="{9D8B030D-6E8A-4147-A177-3AD203B41FA5}">
                      <a16:colId xmlns:a16="http://schemas.microsoft.com/office/drawing/2014/main" val="2047539955"/>
                    </a:ext>
                  </a:extLst>
                </a:gridCol>
              </a:tblGrid>
              <a:tr h="4149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vs</a:t>
                      </a:r>
                      <a:r>
                        <a:rPr lang="en-US" b="1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Simulations</a:t>
                      </a:r>
                      <a:endParaRPr lang="en-US" b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3B3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Classification</a:t>
                      </a:r>
                      <a:r>
                        <a:rPr lang="en-US" b="1" baseline="0" dirty="0" smtClean="0">
                          <a:solidFill>
                            <a:srgbClr val="FF3B3B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(Data Analysis)</a:t>
                      </a:r>
                      <a:endParaRPr lang="sv-SE" b="1" dirty="0">
                        <a:solidFill>
                          <a:srgbClr val="FF3B3B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Classification (Machine Learning)</a:t>
                      </a:r>
                      <a:endParaRPr lang="sv-SE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5250081"/>
                  </a:ext>
                </a:extLst>
              </a:tr>
              <a:tr h="1795347"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 well can we model magnetosheath jets? Can we verify simulations and then generalize from their result? 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Can Jets happen in Quasi-perpendicular bow shocks? What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are the different type of jets? Do they have different properties? Different generation mechanism?</a:t>
                      </a:r>
                      <a:endParaRPr lang="sv-SE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Can we verify somehow our previous classification? Can Machine learning outperform physical modeling? What is the solar wind doing when jets are happening? </a:t>
                      </a:r>
                      <a:endParaRPr lang="sv-SE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3585"/>
                  </a:ext>
                </a:extLst>
              </a:tr>
              <a:tr h="2203523"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sv-SE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58715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0"/>
            <a:ext cx="11041200" cy="742924"/>
          </a:xfrm>
        </p:spPr>
        <p:txBody>
          <a:bodyPr/>
          <a:lstStyle/>
          <a:p>
            <a:pPr algn="ctr"/>
            <a:r>
              <a:rPr lang="en-US" dirty="0" smtClean="0"/>
              <a:t>Back to Overview</a:t>
            </a:r>
            <a:endParaRPr lang="sv-SE" dirty="0"/>
          </a:p>
        </p:txBody>
      </p:sp>
      <p:sp>
        <p:nvSpPr>
          <p:cNvPr id="2" name="Rectangle 1"/>
          <p:cNvSpPr/>
          <p:nvPr/>
        </p:nvSpPr>
        <p:spPr>
          <a:xfrm>
            <a:off x="4225490" y="3125993"/>
            <a:ext cx="36961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Quasi-Perp jets exist although weak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Bow shock ripple mechanism is supported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SLAMS associated mechanism is supported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 smtClean="0">
                <a:solidFill>
                  <a:srgbClr val="000000"/>
                </a:solidFill>
              </a:rPr>
              <a:t>Future</a:t>
            </a:r>
            <a:r>
              <a:rPr lang="en-US" dirty="0" smtClean="0">
                <a:solidFill>
                  <a:srgbClr val="000000"/>
                </a:solidFill>
              </a:rPr>
              <a:t>: See closer to the bow shock. More robust association of ripples and SLAMS to jets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64" y="3479422"/>
            <a:ext cx="253469" cy="269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64" y="4018522"/>
            <a:ext cx="253469" cy="269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64" y="4557154"/>
            <a:ext cx="253469" cy="26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2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6000" y="431800"/>
            <a:ext cx="11041200" cy="20246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" dirty="0"/>
              <a:t>Part </a:t>
            </a:r>
            <a:r>
              <a:rPr lang="en-US" sz="3000" dirty="0" smtClean="0"/>
              <a:t>3:</a:t>
            </a:r>
            <a:endParaRPr lang="en-US" sz="3000" dirty="0"/>
          </a:p>
          <a:p>
            <a:pPr marL="0" indent="0" algn="ctr">
              <a:buNone/>
            </a:pPr>
            <a:r>
              <a:rPr lang="en-US" sz="3200" dirty="0"/>
              <a:t>Machine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28" y="2947409"/>
            <a:ext cx="5708943" cy="1936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808085">
            <a:off x="1943068" y="2683855"/>
            <a:ext cx="2377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Ongoing (Q1 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2020)</a:t>
            </a:r>
            <a:endParaRPr lang="sv-SE" sz="20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2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Part 3:</a:t>
            </a:r>
          </a:p>
          <a:p>
            <a:pPr marL="0" indent="0" algn="ctr">
              <a:buNone/>
            </a:pPr>
            <a:r>
              <a:rPr lang="en-US" sz="3400" dirty="0" smtClean="0"/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18180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Main Categories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12063" y="5281410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0070C0"/>
                </a:solidFill>
              </a:rPr>
              <a:t>Qpar</a:t>
            </a:r>
            <a:r>
              <a:rPr lang="sv-SE" sz="1600" dirty="0" smtClean="0">
                <a:solidFill>
                  <a:srgbClr val="0070C0"/>
                </a:solidFill>
              </a:rPr>
              <a:t> Jet</a:t>
            </a:r>
            <a:endParaRPr lang="sv-SE" sz="16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89833" y="5295441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FF0000"/>
                </a:solidFill>
              </a:rPr>
              <a:t>Qperp</a:t>
            </a:r>
            <a:r>
              <a:rPr lang="sv-SE" sz="1600" dirty="0" smtClean="0">
                <a:solidFill>
                  <a:srgbClr val="FF0000"/>
                </a:solidFill>
              </a:rPr>
              <a:t> Jet</a:t>
            </a:r>
            <a:endParaRPr lang="sv-SE" sz="1600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757" y="1305812"/>
            <a:ext cx="2957134" cy="39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623" y="1305812"/>
            <a:ext cx="295713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7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42924"/>
          </a:xfrm>
        </p:spPr>
        <p:txBody>
          <a:bodyPr/>
          <a:lstStyle/>
          <a:p>
            <a:pPr algn="ctr"/>
            <a:r>
              <a:rPr lang="en-US" dirty="0" smtClean="0"/>
              <a:t>Motivation</a:t>
            </a:r>
            <a:endParaRPr lang="sv-SE" dirty="0"/>
          </a:p>
        </p:txBody>
      </p:sp>
      <p:sp>
        <p:nvSpPr>
          <p:cNvPr id="5" name="Arc 4"/>
          <p:cNvSpPr/>
          <p:nvPr/>
        </p:nvSpPr>
        <p:spPr>
          <a:xfrm flipH="1">
            <a:off x="4800600" y="1892300"/>
            <a:ext cx="6258560" cy="3464560"/>
          </a:xfrm>
          <a:prstGeom prst="arc">
            <a:avLst>
              <a:gd name="adj1" fmla="val 16207070"/>
              <a:gd name="adj2" fmla="val 5416960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Arc 5"/>
          <p:cNvSpPr/>
          <p:nvPr/>
        </p:nvSpPr>
        <p:spPr>
          <a:xfrm flipH="1">
            <a:off x="5902960" y="2471420"/>
            <a:ext cx="6898640" cy="2179320"/>
          </a:xfrm>
          <a:prstGeom prst="arc">
            <a:avLst>
              <a:gd name="adj1" fmla="val 19290334"/>
              <a:gd name="adj2" fmla="val 2329708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8078439" y="2363474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5496560" y="3070860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5-Point Star 8"/>
          <p:cNvSpPr/>
          <p:nvPr/>
        </p:nvSpPr>
        <p:spPr>
          <a:xfrm>
            <a:off x="5702300" y="273558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5-Point Star 9"/>
          <p:cNvSpPr/>
          <p:nvPr/>
        </p:nvSpPr>
        <p:spPr>
          <a:xfrm>
            <a:off x="5443220" y="362458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5-Point Star 10"/>
          <p:cNvSpPr/>
          <p:nvPr/>
        </p:nvSpPr>
        <p:spPr>
          <a:xfrm>
            <a:off x="5130800" y="332994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/>
          <p:cNvSpPr txBox="1"/>
          <p:nvPr/>
        </p:nvSpPr>
        <p:spPr>
          <a:xfrm>
            <a:off x="5610816" y="2886640"/>
            <a:ext cx="396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Jets</a:t>
            </a:r>
            <a:endParaRPr lang="sv-SE" sz="1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1998" y="3388267"/>
                <a:ext cx="685829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𝐴𝐶𝐸</m:t>
                      </m:r>
                    </m:oMath>
                  </m:oMathPara>
                </a14:m>
                <a:endParaRPr lang="sv-S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98" y="3388267"/>
                <a:ext cx="685829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>
            <a:stCxn id="13" idx="3"/>
          </p:cNvCxnSpPr>
          <p:nvPr/>
        </p:nvCxnSpPr>
        <p:spPr>
          <a:xfrm>
            <a:off x="1277827" y="3572933"/>
            <a:ext cx="3515331" cy="0"/>
          </a:xfrm>
          <a:prstGeom prst="straightConnector1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56542" y="3265156"/>
            <a:ext cx="2158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Η</a:t>
            </a:r>
            <a:r>
              <a:rPr lang="en-US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RO Data (1 min average</a:t>
            </a:r>
            <a:r>
              <a:rPr lang="en-US" sz="1400" dirty="0">
                <a:solidFill>
                  <a:srgbClr val="000000"/>
                </a:solidFill>
                <a:latin typeface="Garamond" panose="02020404030301010803" pitchFamily="18" charset="0"/>
              </a:rPr>
              <a:t>d</a:t>
            </a:r>
            <a:r>
              <a:rPr lang="en-US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16" name="Elbow Connector 15"/>
          <p:cNvCxnSpPr>
            <a:endCxn id="9" idx="1"/>
          </p:cNvCxnSpPr>
          <p:nvPr/>
        </p:nvCxnSpPr>
        <p:spPr>
          <a:xfrm flipV="1">
            <a:off x="4793158" y="2776328"/>
            <a:ext cx="909142" cy="796605"/>
          </a:xfrm>
          <a:prstGeom prst="bentConnector3">
            <a:avLst>
              <a:gd name="adj1" fmla="val -289"/>
            </a:avLst>
          </a:prstGeom>
          <a:ln w="952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67883" y="2275114"/>
            <a:ext cx="909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Neural Networks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84670" y="3914240"/>
            <a:ext cx="60305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MMS</a:t>
            </a:r>
            <a:endParaRPr lang="sv-SE" sz="1400" dirty="0">
              <a:solidFill>
                <a:srgbClr val="FF0000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5697220" y="3685284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5-Point Star 19"/>
          <p:cNvSpPr/>
          <p:nvPr/>
        </p:nvSpPr>
        <p:spPr>
          <a:xfrm>
            <a:off x="5669280" y="3363629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5-Point Star 20"/>
          <p:cNvSpPr/>
          <p:nvPr/>
        </p:nvSpPr>
        <p:spPr>
          <a:xfrm>
            <a:off x="5057140" y="3670300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5-Point Star 21"/>
          <p:cNvSpPr/>
          <p:nvPr/>
        </p:nvSpPr>
        <p:spPr>
          <a:xfrm>
            <a:off x="5284670" y="2908592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5-Point Star 22"/>
          <p:cNvSpPr/>
          <p:nvPr/>
        </p:nvSpPr>
        <p:spPr>
          <a:xfrm>
            <a:off x="5965273" y="2963664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5-Point Star 23"/>
          <p:cNvSpPr/>
          <p:nvPr/>
        </p:nvSpPr>
        <p:spPr>
          <a:xfrm>
            <a:off x="1540850" y="1575496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TextBox 24"/>
          <p:cNvSpPr txBox="1"/>
          <p:nvPr/>
        </p:nvSpPr>
        <p:spPr>
          <a:xfrm>
            <a:off x="7855952" y="1720195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26" name="5-Point Star 25"/>
          <p:cNvSpPr/>
          <p:nvPr/>
        </p:nvSpPr>
        <p:spPr>
          <a:xfrm>
            <a:off x="1540850" y="1758647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TextBox 26"/>
          <p:cNvSpPr txBox="1"/>
          <p:nvPr/>
        </p:nvSpPr>
        <p:spPr>
          <a:xfrm>
            <a:off x="1647530" y="1490336"/>
            <a:ext cx="1008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Garamond" panose="02020404030301010803" pitchFamily="18" charset="0"/>
              </a:rPr>
              <a:t>Quasi-Parallel</a:t>
            </a:r>
            <a:endParaRPr lang="sv-SE" sz="1200" dirty="0">
              <a:latin typeface="Garamond" panose="02020404030301010803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47530" y="1688876"/>
            <a:ext cx="1401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Quasi-Perpendicular</a:t>
            </a:r>
            <a:endParaRPr lang="sv-SE" sz="12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75200" y="3047637"/>
                <a:ext cx="71029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sv-SE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00" y="3047637"/>
                <a:ext cx="710295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4" descr="ÎÏÎ¿ÏÎ­Î»ÎµÏÎ¼Î± ÎµÎ¹ÎºÏÎ½Î±Ï Î³Î¹Î± circle half black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81" y="3388267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999045" y="3235298"/>
            <a:ext cx="58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52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7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4640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Neural Networks &amp; Backpropagation</a:t>
            </a:r>
            <a:endParaRPr lang="en-US" sz="3600" dirty="0"/>
          </a:p>
        </p:txBody>
      </p:sp>
      <p:pic>
        <p:nvPicPr>
          <p:cNvPr id="5" name="Picture 2" descr="https://i.stack.imgur.com/H1Ks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737" y="1271587"/>
            <a:ext cx="6181725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55450" y="3587820"/>
            <a:ext cx="856325" cy="369332"/>
          </a:xfrm>
          <a:prstGeom prst="rect">
            <a:avLst/>
          </a:prstGeom>
          <a:noFill/>
          <a:ln>
            <a:solidFill>
              <a:sysClr val="windowText" lastClr="000000">
                <a:lumMod val="95000"/>
                <a:lumOff val="5000"/>
              </a:sys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Output</a:t>
            </a:r>
          </a:p>
        </p:txBody>
      </p:sp>
      <p:sp>
        <p:nvSpPr>
          <p:cNvPr id="7" name="Rectangle 6"/>
          <p:cNvSpPr/>
          <p:nvPr/>
        </p:nvSpPr>
        <p:spPr>
          <a:xfrm>
            <a:off x="6206067" y="3149600"/>
            <a:ext cx="567266" cy="232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48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071047"/>
              </p:ext>
            </p:extLst>
          </p:nvPr>
        </p:nvGraphicFramePr>
        <p:xfrm>
          <a:off x="575999" y="800786"/>
          <a:ext cx="11041200" cy="53192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80400">
                  <a:extLst>
                    <a:ext uri="{9D8B030D-6E8A-4147-A177-3AD203B41FA5}">
                      <a16:colId xmlns:a16="http://schemas.microsoft.com/office/drawing/2014/main" val="2201015264"/>
                    </a:ext>
                  </a:extLst>
                </a:gridCol>
                <a:gridCol w="3680400">
                  <a:extLst>
                    <a:ext uri="{9D8B030D-6E8A-4147-A177-3AD203B41FA5}">
                      <a16:colId xmlns:a16="http://schemas.microsoft.com/office/drawing/2014/main" val="2998041254"/>
                    </a:ext>
                  </a:extLst>
                </a:gridCol>
                <a:gridCol w="3680400">
                  <a:extLst>
                    <a:ext uri="{9D8B030D-6E8A-4147-A177-3AD203B41FA5}">
                      <a16:colId xmlns:a16="http://schemas.microsoft.com/office/drawing/2014/main" val="2047539955"/>
                    </a:ext>
                  </a:extLst>
                </a:gridCol>
              </a:tblGrid>
              <a:tr h="4149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vs</a:t>
                      </a:r>
                      <a:r>
                        <a:rPr lang="en-US" b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Simulations</a:t>
                      </a:r>
                      <a:endParaRPr lang="en-US" b="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Classification</a:t>
                      </a:r>
                      <a:r>
                        <a:rPr lang="en-US" b="1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(Data Analysis)</a:t>
                      </a:r>
                      <a:endParaRPr lang="sv-SE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Classification (Machine Learning)</a:t>
                      </a:r>
                      <a:endParaRPr lang="sv-SE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5250081"/>
                  </a:ext>
                </a:extLst>
              </a:tr>
              <a:tr h="1795347"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 well can we model magnetosheath jets? Can we verify simulations and then generalize from their result? 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Can Jets happen in Quasi-perpendicular bow shocks? What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are the different type of jets? Do they have different properties? Different generation mechanism?</a:t>
                      </a:r>
                    </a:p>
                    <a:p>
                      <a:pPr algn="ctr"/>
                      <a:endParaRPr lang="sv-SE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Can we verify somehow our previous classification? Can Machine learning outperform physical modeling? What is the solar wind doing when jets are happening? </a:t>
                      </a:r>
                      <a:endParaRPr lang="sv-SE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3585"/>
                  </a:ext>
                </a:extLst>
              </a:tr>
              <a:tr h="2203523"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sv-SE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58715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0"/>
            <a:ext cx="11041200" cy="742924"/>
          </a:xfrm>
        </p:spPr>
        <p:txBody>
          <a:bodyPr/>
          <a:lstStyle/>
          <a:p>
            <a:pPr algn="ctr"/>
            <a:r>
              <a:rPr lang="en-US" dirty="0" smtClean="0"/>
              <a:t>Overview</a:t>
            </a:r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4" y="3117891"/>
            <a:ext cx="1979898" cy="1343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647" y="4305126"/>
            <a:ext cx="1619370" cy="1773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6473" y="4263620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Stencil" panose="040409050D0802020404" pitchFamily="82" charset="0"/>
              </a:rPr>
              <a:t>VS</a:t>
            </a:r>
            <a:endParaRPr lang="sv-SE" sz="2400" dirty="0">
              <a:solidFill>
                <a:srgbClr val="000000"/>
              </a:solidFill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576000" y="207037"/>
            <a:ext cx="11041200" cy="587286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A Trained Neural Network</a:t>
            </a:r>
            <a:endParaRPr lang="en-US" dirty="0"/>
          </a:p>
        </p:txBody>
      </p:sp>
      <p:pic>
        <p:nvPicPr>
          <p:cNvPr id="5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94" y="1359036"/>
            <a:ext cx="76200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5902223"/>
            <a:ext cx="4842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0000"/>
                </a:solidFill>
              </a:rPr>
              <a:t>*</a:t>
            </a:r>
            <a:r>
              <a:rPr lang="en-US" sz="1400" dirty="0" smtClean="0">
                <a:solidFill>
                  <a:srgbClr val="000000"/>
                </a:solidFill>
              </a:rPr>
              <a:t>Video Courtesy</a:t>
            </a:r>
            <a:r>
              <a:rPr lang="en-US" sz="1400" b="1" dirty="0" smtClean="0">
                <a:solidFill>
                  <a:srgbClr val="000000"/>
                </a:solidFill>
              </a:rPr>
              <a:t>: </a:t>
            </a:r>
            <a:r>
              <a:rPr lang="en-US" sz="1400" b="1" dirty="0">
                <a:solidFill>
                  <a:srgbClr val="000000"/>
                </a:solidFill>
              </a:rPr>
              <a:t>3Blue1Brown </a:t>
            </a:r>
            <a:r>
              <a:rPr lang="en-US" sz="1400" dirty="0" smtClean="0">
                <a:solidFill>
                  <a:srgbClr val="000000"/>
                </a:solidFill>
              </a:rPr>
              <a:t> (Check him on YouTube!)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42924"/>
          </a:xfrm>
        </p:spPr>
        <p:txBody>
          <a:bodyPr/>
          <a:lstStyle/>
          <a:p>
            <a:pPr algn="ctr"/>
            <a:r>
              <a:rPr lang="en-US" dirty="0" smtClean="0"/>
              <a:t>Schematic of Procedure</a:t>
            </a:r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2136824" y="1597046"/>
            <a:ext cx="1955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Wind Data </a:t>
            </a:r>
            <a:endParaRPr lang="en-US" sz="2000" dirty="0">
              <a:solidFill>
                <a:prstClr val="black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2866" y="2391743"/>
            <a:ext cx="3583453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06319" y="2391743"/>
            <a:ext cx="2076598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9828" y="1597046"/>
            <a:ext cx="1919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MMS Jet’s Class</a:t>
            </a:r>
            <a:endParaRPr lang="en-US" sz="2000" dirty="0">
              <a:solidFill>
                <a:prstClr val="black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82917" y="2387197"/>
            <a:ext cx="3457790" cy="255270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2731" y="1597046"/>
            <a:ext cx="1843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endParaRPr lang="en-US" sz="2000" dirty="0">
              <a:solidFill>
                <a:prstClr val="black"/>
              </a:solidFill>
              <a:latin typeface="Garamond Premr Pro" panose="02020402060506020403" pitchFamily="18" charset="0"/>
            </a:endParaRPr>
          </a:p>
        </p:txBody>
      </p:sp>
      <p:cxnSp>
        <p:nvCxnSpPr>
          <p:cNvPr id="11" name="Straight Arrow Connector 10"/>
          <p:cNvCxnSpPr>
            <a:endCxn id="12" idx="2"/>
          </p:cNvCxnSpPr>
          <p:nvPr/>
        </p:nvCxnSpPr>
        <p:spPr>
          <a:xfrm>
            <a:off x="4184455" y="3668093"/>
            <a:ext cx="803391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" name="Flowchart: Connector 11"/>
          <p:cNvSpPr/>
          <p:nvPr/>
        </p:nvSpPr>
        <p:spPr>
          <a:xfrm>
            <a:off x="4987846" y="3439493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4987846" y="4125293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5643033" y="3697092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4988635" y="2760288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5648166" y="2988888"/>
            <a:ext cx="457200" cy="457200"/>
          </a:xfrm>
          <a:prstGeom prst="flowChartConnector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292630" y="3488621"/>
                <a:ext cx="410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2630" y="3488621"/>
                <a:ext cx="410689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>
            <a:stCxn id="17" idx="3"/>
          </p:cNvCxnSpPr>
          <p:nvPr/>
        </p:nvCxnSpPr>
        <p:spPr>
          <a:xfrm>
            <a:off x="6703319" y="3673287"/>
            <a:ext cx="707573" cy="182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434984" y="3693372"/>
            <a:ext cx="229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panose="020F0502020204030204"/>
              </a:rPr>
              <a:t>Quasi – Perpendicular </a:t>
            </a:r>
            <a:endParaRPr lang="en-US" dirty="0">
              <a:solidFill>
                <a:srgbClr val="FF0000"/>
              </a:solidFill>
              <a:latin typeface="Calibri" panose="020F0502020204030204"/>
            </a:endParaRPr>
          </a:p>
        </p:txBody>
      </p:sp>
      <p:cxnSp>
        <p:nvCxnSpPr>
          <p:cNvPr id="20" name="Straight Connector 19"/>
          <p:cNvCxnSpPr>
            <a:stCxn id="15" idx="6"/>
            <a:endCxn id="16" idx="2"/>
          </p:cNvCxnSpPr>
          <p:nvPr/>
        </p:nvCxnSpPr>
        <p:spPr>
          <a:xfrm>
            <a:off x="5445835" y="2988888"/>
            <a:ext cx="202331" cy="2286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>
            <a:stCxn id="12" idx="6"/>
            <a:endCxn id="16" idx="2"/>
          </p:cNvCxnSpPr>
          <p:nvPr/>
        </p:nvCxnSpPr>
        <p:spPr>
          <a:xfrm flipV="1">
            <a:off x="5445046" y="3217488"/>
            <a:ext cx="203120" cy="45060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>
            <a:stCxn id="13" idx="6"/>
            <a:endCxn id="16" idx="2"/>
          </p:cNvCxnSpPr>
          <p:nvPr/>
        </p:nvCxnSpPr>
        <p:spPr>
          <a:xfrm flipV="1">
            <a:off x="5445046" y="3217488"/>
            <a:ext cx="203120" cy="113640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>
            <a:stCxn id="15" idx="6"/>
            <a:endCxn id="14" idx="2"/>
          </p:cNvCxnSpPr>
          <p:nvPr/>
        </p:nvCxnSpPr>
        <p:spPr>
          <a:xfrm>
            <a:off x="5445835" y="2988888"/>
            <a:ext cx="197198" cy="93680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/>
          <p:cNvCxnSpPr>
            <a:stCxn id="12" idx="6"/>
            <a:endCxn id="14" idx="2"/>
          </p:cNvCxnSpPr>
          <p:nvPr/>
        </p:nvCxnSpPr>
        <p:spPr>
          <a:xfrm>
            <a:off x="5445046" y="3668093"/>
            <a:ext cx="197987" cy="257599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/>
          <p:cNvCxnSpPr>
            <a:stCxn id="13" idx="6"/>
            <a:endCxn id="14" idx="2"/>
          </p:cNvCxnSpPr>
          <p:nvPr/>
        </p:nvCxnSpPr>
        <p:spPr>
          <a:xfrm flipV="1">
            <a:off x="5445046" y="3925692"/>
            <a:ext cx="197987" cy="42820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7430846" y="3327760"/>
            <a:ext cx="1673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D8DB0"/>
                </a:solidFill>
                <a:latin typeface="Calibri" panose="020F0502020204030204"/>
              </a:rPr>
              <a:t>Quasi – Parallel </a:t>
            </a:r>
            <a:endParaRPr lang="en-US" dirty="0">
              <a:solidFill>
                <a:srgbClr val="1D8DB0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458353" y="3439493"/>
                <a:ext cx="2882986" cy="3684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l-GR" sz="1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6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16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Τ</m:t>
                    </m:r>
                    <m:r>
                      <a:rPr lang="el-GR" sz="16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l-G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</m:acc>
                    <m:r>
                      <a:rPr lang="en-US" sz="1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sz="16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r>
                  <a:rPr lang="en-US" sz="1600" dirty="0" smtClean="0">
                    <a:solidFill>
                      <a:srgbClr val="000000"/>
                    </a:solidFill>
                  </a:rPr>
                  <a:t>…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353" y="3439493"/>
                <a:ext cx="2882986" cy="368499"/>
              </a:xfrm>
              <a:prstGeom prst="rect">
                <a:avLst/>
              </a:prstGeom>
              <a:blipFill>
                <a:blip r:embed="rId3"/>
                <a:stretch>
                  <a:fillRect b="-19672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10066212" y="33277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sv-SE" dirty="0"/>
          </a:p>
        </p:txBody>
      </p:sp>
      <p:sp>
        <p:nvSpPr>
          <p:cNvPr id="29" name="TextBox 28"/>
          <p:cNvSpPr txBox="1"/>
          <p:nvPr/>
        </p:nvSpPr>
        <p:spPr>
          <a:xfrm>
            <a:off x="10068431" y="372879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sv-SE" dirty="0"/>
          </a:p>
        </p:txBody>
      </p:sp>
      <p:sp>
        <p:nvSpPr>
          <p:cNvPr id="3" name="Rectangle 2"/>
          <p:cNvSpPr/>
          <p:nvPr/>
        </p:nvSpPr>
        <p:spPr>
          <a:xfrm>
            <a:off x="2245068" y="5073650"/>
            <a:ext cx="7244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Solar Wind </a:t>
            </a:r>
            <a:r>
              <a:rPr lang="en-US" dirty="0" smtClean="0">
                <a:solidFill>
                  <a:srgbClr val="000000"/>
                </a:solidFill>
              </a:rPr>
              <a:t>-----------------------------------------------------&gt; </a:t>
            </a:r>
            <a:r>
              <a:rPr lang="en-US" dirty="0">
                <a:solidFill>
                  <a:srgbClr val="000000"/>
                </a:solidFill>
              </a:rPr>
              <a:t>Magnetosheath</a:t>
            </a:r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0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5476735" y="1441744"/>
                <a:ext cx="3912533" cy="44640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Solar Wind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𝑀𝑀𝑆</m:t>
                        </m:r>
                      </m:sub>
                    </m:sSub>
                  </m:oMath>
                </a14:m>
                <a:endParaRPr lang="en-US" b="0" dirty="0" smtClean="0">
                  <a:solidFill>
                    <a:srgbClr val="000000"/>
                  </a:solidFill>
                </a:endParaRPr>
              </a:p>
              <a:p>
                <a:endParaRPr lang="sv-SE" dirty="0" smtClean="0"/>
              </a:p>
              <a:p>
                <a:r>
                  <a:rPr lang="en-US" dirty="0" smtClean="0"/>
                  <a:t>Mean Solar Wind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−10,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+5</m:t>
                        </m:r>
                      </m:e>
                    </m:d>
                  </m:oMath>
                </a14:m>
                <a:endParaRPr lang="en-US" dirty="0" smtClean="0"/>
              </a:p>
              <a:p>
                <a:endParaRPr lang="el-GR" dirty="0" smtClean="0"/>
              </a:p>
              <a:p>
                <a:r>
                  <a:rPr lang="en-US" dirty="0"/>
                  <a:t>Mean Solar Wind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endParaRPr lang="el-GR" dirty="0" smtClean="0"/>
              </a:p>
              <a:p>
                <a:r>
                  <a:rPr lang="el-GR" dirty="0" smtClean="0"/>
                  <a:t>Μ</a:t>
                </a:r>
                <a:r>
                  <a:rPr lang="en-US" dirty="0" smtClean="0"/>
                  <a:t>ax Solar Wind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sv-SE" dirty="0"/>
              </a:p>
            </p:txBody>
          </p:sp>
        </mc:Choice>
        <mc:Fallback xmlns="">
          <p:sp>
            <p:nvSpPr>
              <p:cNvPr id="4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76735" y="1441744"/>
                <a:ext cx="3912533" cy="4464000"/>
              </a:xfrm>
              <a:blipFill>
                <a:blip r:embed="rId2"/>
                <a:stretch>
                  <a:fillRect l="-2025" t="-177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42924"/>
          </a:xfrm>
        </p:spPr>
        <p:txBody>
          <a:bodyPr/>
          <a:lstStyle/>
          <a:p>
            <a:pPr algn="ctr"/>
            <a:r>
              <a:rPr lang="en-US" dirty="0" smtClean="0"/>
              <a:t>Input (Solar Wind)</a:t>
            </a:r>
            <a:endParaRPr lang="sv-SE" dirty="0"/>
          </a:p>
        </p:txBody>
      </p:sp>
      <p:sp>
        <p:nvSpPr>
          <p:cNvPr id="6" name="Arc 5"/>
          <p:cNvSpPr/>
          <p:nvPr/>
        </p:nvSpPr>
        <p:spPr>
          <a:xfrm flipH="1">
            <a:off x="1446106" y="1827420"/>
            <a:ext cx="6258560" cy="3464560"/>
          </a:xfrm>
          <a:prstGeom prst="arc">
            <a:avLst>
              <a:gd name="adj1" fmla="val 17444007"/>
              <a:gd name="adj2" fmla="val 3907391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5-Point Star 6"/>
          <p:cNvSpPr/>
          <p:nvPr/>
        </p:nvSpPr>
        <p:spPr>
          <a:xfrm>
            <a:off x="2142066" y="3005980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5-Point Star 7"/>
          <p:cNvSpPr/>
          <p:nvPr/>
        </p:nvSpPr>
        <p:spPr>
          <a:xfrm>
            <a:off x="2347806" y="267070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5-Point Star 8"/>
          <p:cNvSpPr/>
          <p:nvPr/>
        </p:nvSpPr>
        <p:spPr>
          <a:xfrm>
            <a:off x="2088726" y="355970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5-Point Star 9"/>
          <p:cNvSpPr/>
          <p:nvPr/>
        </p:nvSpPr>
        <p:spPr>
          <a:xfrm>
            <a:off x="1776306" y="3265060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5-Point Star 10"/>
          <p:cNvSpPr/>
          <p:nvPr/>
        </p:nvSpPr>
        <p:spPr>
          <a:xfrm>
            <a:off x="2342726" y="3620404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5-Point Star 11"/>
          <p:cNvSpPr/>
          <p:nvPr/>
        </p:nvSpPr>
        <p:spPr>
          <a:xfrm>
            <a:off x="2314786" y="3298749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5-Point Star 12"/>
          <p:cNvSpPr/>
          <p:nvPr/>
        </p:nvSpPr>
        <p:spPr>
          <a:xfrm>
            <a:off x="1702646" y="3605420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5-Point Star 13"/>
          <p:cNvSpPr/>
          <p:nvPr/>
        </p:nvSpPr>
        <p:spPr>
          <a:xfrm>
            <a:off x="1930176" y="2843712"/>
            <a:ext cx="106680" cy="106680"/>
          </a:xfrm>
          <a:prstGeom prst="star5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5-Point Star 14"/>
          <p:cNvSpPr/>
          <p:nvPr/>
        </p:nvSpPr>
        <p:spPr>
          <a:xfrm>
            <a:off x="2610779" y="2898784"/>
            <a:ext cx="106680" cy="106680"/>
          </a:xfrm>
          <a:prstGeom prst="star5">
            <a:avLst/>
          </a:prstGeom>
          <a:solidFill>
            <a:srgbClr val="1D8DB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TextBox 15"/>
          <p:cNvSpPr txBox="1"/>
          <p:nvPr/>
        </p:nvSpPr>
        <p:spPr>
          <a:xfrm>
            <a:off x="3598772" y="1896108"/>
            <a:ext cx="976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cxnSp>
        <p:nvCxnSpPr>
          <p:cNvPr id="17" name="Straight Connector 16"/>
          <p:cNvCxnSpPr>
            <a:endCxn id="9" idx="1"/>
          </p:cNvCxnSpPr>
          <p:nvPr/>
        </p:nvCxnSpPr>
        <p:spPr>
          <a:xfrm>
            <a:off x="1446106" y="3531552"/>
            <a:ext cx="642620" cy="68896"/>
          </a:xfrm>
          <a:prstGeom prst="line">
            <a:avLst/>
          </a:prstGeom>
          <a:ln w="6350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9" idx="2"/>
          </p:cNvCxnSpPr>
          <p:nvPr/>
        </p:nvCxnSpPr>
        <p:spPr>
          <a:xfrm flipV="1">
            <a:off x="1743364" y="3666380"/>
            <a:ext cx="365736" cy="640108"/>
          </a:xfrm>
          <a:prstGeom prst="line">
            <a:avLst/>
          </a:prstGeom>
          <a:ln w="6350">
            <a:solidFill>
              <a:srgbClr val="00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636684" y="3352089"/>
                <a:ext cx="2792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sv-S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684" y="3352089"/>
                <a:ext cx="279243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702646" y="3844834"/>
                <a:ext cx="3317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sv-S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646" y="3844834"/>
                <a:ext cx="331757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c 20"/>
          <p:cNvSpPr/>
          <p:nvPr/>
        </p:nvSpPr>
        <p:spPr>
          <a:xfrm flipH="1">
            <a:off x="2518473" y="2403435"/>
            <a:ext cx="6898640" cy="2179320"/>
          </a:xfrm>
          <a:prstGeom prst="arc">
            <a:avLst>
              <a:gd name="adj1" fmla="val 19802620"/>
              <a:gd name="adj2" fmla="val 1490212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TextBox 21"/>
          <p:cNvSpPr txBox="1"/>
          <p:nvPr/>
        </p:nvSpPr>
        <p:spPr>
          <a:xfrm>
            <a:off x="3618808" y="2642615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4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9745" y="1558493"/>
            <a:ext cx="293464" cy="2750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1974" y="3709942"/>
            <a:ext cx="253469" cy="26978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9745" y="2403435"/>
            <a:ext cx="293464" cy="2750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6378" y="4936694"/>
            <a:ext cx="253469" cy="269784"/>
          </a:xfrm>
          <a:prstGeom prst="rect">
            <a:avLst/>
          </a:prstGeom>
        </p:spPr>
      </p:pic>
      <p:cxnSp>
        <p:nvCxnSpPr>
          <p:cNvPr id="27" name="Straight Connector 26"/>
          <p:cNvCxnSpPr>
            <a:endCxn id="9" idx="0"/>
          </p:cNvCxnSpPr>
          <p:nvPr/>
        </p:nvCxnSpPr>
        <p:spPr>
          <a:xfrm>
            <a:off x="1702647" y="2897052"/>
            <a:ext cx="439419" cy="662648"/>
          </a:xfrm>
          <a:prstGeom prst="line">
            <a:avLst/>
          </a:prstGeom>
          <a:ln w="6350">
            <a:solidFill>
              <a:srgbClr val="00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576094" y="2920820"/>
                <a:ext cx="3317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</m:oMath>
                  </m:oMathPara>
                </a14:m>
                <a:endParaRPr lang="sv-SE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094" y="2920820"/>
                <a:ext cx="331757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-28971" y="3531552"/>
            <a:ext cx="1478507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29607" y="3298749"/>
            <a:ext cx="961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Garamond" panose="02020404030301010803" pitchFamily="18" charset="0"/>
              </a:rPr>
              <a:t>OMNIweb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1" name="Picture 4" descr="ÎÏÎ¿ÏÎ­Î»ÎµÏÎ¼Î± ÎµÎ¹ÎºÏÎ½Î±Ï Î³Î¹Î± circle half blac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773" y="3315938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473837" y="3162969"/>
            <a:ext cx="584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8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9" grpId="0"/>
      <p:bldP spid="20" grpId="0"/>
      <p:bldP spid="21" grpId="0" animBg="1"/>
      <p:bldP spid="22" grpId="0"/>
      <p:bldP spid="28" grpId="0"/>
      <p:bldP spid="30" grpId="0"/>
      <p:bldP spid="3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– Example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680200" y="2598294"/>
              <a:ext cx="6826778" cy="182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13389">
                      <a:extLst>
                        <a:ext uri="{9D8B030D-6E8A-4147-A177-3AD203B41FA5}">
                          <a16:colId xmlns:a16="http://schemas.microsoft.com/office/drawing/2014/main" val="2660917584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19870871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All Jets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[2651, 662] 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[458, 213]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2949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Mean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142043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8527040"/>
                  </p:ext>
                </p:extLst>
              </p:nvPr>
            </p:nvGraphicFramePr>
            <p:xfrm>
              <a:off x="2680200" y="2598294"/>
              <a:ext cx="6826778" cy="182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13389">
                      <a:extLst>
                        <a:ext uri="{9D8B030D-6E8A-4147-A177-3AD203B41FA5}">
                          <a16:colId xmlns:a16="http://schemas.microsoft.com/office/drawing/2014/main" val="2660917584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1987087193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All Jets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[2651, 662] 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[458, 213]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294912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104000" r="-100178" b="-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142043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5" name="Rectangle 34"/>
          <p:cNvSpPr/>
          <p:nvPr/>
        </p:nvSpPr>
        <p:spPr>
          <a:xfrm>
            <a:off x="6985000" y="2919496"/>
            <a:ext cx="1672166" cy="5701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6235069" y="3569668"/>
          <a:ext cx="2086852" cy="777422"/>
        </p:xfrm>
        <a:graphic>
          <a:graphicData uri="http://schemas.openxmlformats.org/drawingml/2006/table">
            <a:tbl>
              <a:tblPr firstRow="1" bandRow="1">
                <a:solidFill>
                  <a:srgbClr val="21DF57"/>
                </a:solidFill>
                <a:tableStyleId>{2D5ABB26-0587-4C30-8999-92F81FD0307C}</a:tableStyleId>
              </a:tblPr>
              <a:tblGrid>
                <a:gridCol w="1043426">
                  <a:extLst>
                    <a:ext uri="{9D8B030D-6E8A-4147-A177-3AD203B41FA5}">
                      <a16:colId xmlns:a16="http://schemas.microsoft.com/office/drawing/2014/main" val="4100578941"/>
                    </a:ext>
                  </a:extLst>
                </a:gridCol>
                <a:gridCol w="1043426">
                  <a:extLst>
                    <a:ext uri="{9D8B030D-6E8A-4147-A177-3AD203B41FA5}">
                      <a16:colId xmlns:a16="http://schemas.microsoft.com/office/drawing/2014/main" val="623909874"/>
                    </a:ext>
                  </a:extLst>
                </a:gridCol>
              </a:tblGrid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360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89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968120"/>
                  </a:ext>
                </a:extLst>
              </a:tr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32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181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160256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/>
          </p:nvPr>
        </p:nvGraphicFramePr>
        <p:xfrm>
          <a:off x="8619087" y="3569668"/>
          <a:ext cx="71966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9666">
                  <a:extLst>
                    <a:ext uri="{9D8B030D-6E8A-4147-A177-3AD203B41FA5}">
                      <a16:colId xmlns:a16="http://schemas.microsoft.com/office/drawing/2014/main" val="3691347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80%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36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86%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1449627"/>
                  </a:ext>
                </a:extLst>
              </a:tr>
            </a:tbl>
          </a:graphicData>
        </a:graphic>
      </p:graphicFrame>
      <p:cxnSp>
        <p:nvCxnSpPr>
          <p:cNvPr id="40" name="Straight Arrow Connector 39"/>
          <p:cNvCxnSpPr>
            <a:stCxn id="41" idx="2"/>
            <a:endCxn id="35" idx="3"/>
          </p:cNvCxnSpPr>
          <p:nvPr/>
        </p:nvCxnSpPr>
        <p:spPr>
          <a:xfrm flipH="1">
            <a:off x="8657166" y="1834751"/>
            <a:ext cx="1851139" cy="13698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785350" y="1188420"/>
                <a:ext cx="14459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𝑡𝑟𝑎𝑖𝑛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e>
                      </m:d>
                    </m:oMath>
                  </m:oMathPara>
                </a14:m>
                <a:endParaRPr lang="sv-SE" dirty="0" smtClean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sv-S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5350" y="1188420"/>
                <a:ext cx="1445909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627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– Example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680200" y="2598294"/>
              <a:ext cx="6826778" cy="182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13389">
                      <a:extLst>
                        <a:ext uri="{9D8B030D-6E8A-4147-A177-3AD203B41FA5}">
                          <a16:colId xmlns:a16="http://schemas.microsoft.com/office/drawing/2014/main" val="2660917584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19870871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All Jets</a:t>
                          </a:r>
                        </a:p>
                        <a:p>
                          <a:pPr algn="ctr"/>
                          <a:r>
                            <a:rPr lang="sv-SE" u="none" dirty="0" smtClean="0">
                              <a:solidFill>
                                <a:srgbClr val="000000"/>
                              </a:solidFill>
                            </a:rPr>
                            <a:t>[</a:t>
                          </a:r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2651, 662] 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[458, 213]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2949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Mean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142043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4466949"/>
                  </p:ext>
                </p:extLst>
              </p:nvPr>
            </p:nvGraphicFramePr>
            <p:xfrm>
              <a:off x="2680200" y="2598294"/>
              <a:ext cx="6826778" cy="182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13389">
                      <a:extLst>
                        <a:ext uri="{9D8B030D-6E8A-4147-A177-3AD203B41FA5}">
                          <a16:colId xmlns:a16="http://schemas.microsoft.com/office/drawing/2014/main" val="2660917584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1987087193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All Jets</a:t>
                          </a:r>
                        </a:p>
                        <a:p>
                          <a:pPr algn="ctr"/>
                          <a:r>
                            <a:rPr lang="sv-SE" u="none" dirty="0" smtClean="0">
                              <a:solidFill>
                                <a:srgbClr val="000000"/>
                              </a:solidFill>
                            </a:rPr>
                            <a:t>[</a:t>
                          </a:r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2651, 662] 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[458, 213]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294912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104000" r="-100178" b="-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142043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5" name="Rectangle 34"/>
          <p:cNvSpPr/>
          <p:nvPr/>
        </p:nvSpPr>
        <p:spPr>
          <a:xfrm>
            <a:off x="3492500" y="3673295"/>
            <a:ext cx="1816100" cy="5701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6235069" y="3569668"/>
          <a:ext cx="2086852" cy="777422"/>
        </p:xfrm>
        <a:graphic>
          <a:graphicData uri="http://schemas.openxmlformats.org/drawingml/2006/table">
            <a:tbl>
              <a:tblPr firstRow="1" bandRow="1">
                <a:solidFill>
                  <a:srgbClr val="21DF57"/>
                </a:solidFill>
                <a:tableStyleId>{2D5ABB26-0587-4C30-8999-92F81FD0307C}</a:tableStyleId>
              </a:tblPr>
              <a:tblGrid>
                <a:gridCol w="1043426">
                  <a:extLst>
                    <a:ext uri="{9D8B030D-6E8A-4147-A177-3AD203B41FA5}">
                      <a16:colId xmlns:a16="http://schemas.microsoft.com/office/drawing/2014/main" val="4100578941"/>
                    </a:ext>
                  </a:extLst>
                </a:gridCol>
                <a:gridCol w="1043426">
                  <a:extLst>
                    <a:ext uri="{9D8B030D-6E8A-4147-A177-3AD203B41FA5}">
                      <a16:colId xmlns:a16="http://schemas.microsoft.com/office/drawing/2014/main" val="623909874"/>
                    </a:ext>
                  </a:extLst>
                </a:gridCol>
              </a:tblGrid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360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89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968120"/>
                  </a:ext>
                </a:extLst>
              </a:tr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32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181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160256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8619087" y="3569668"/>
          <a:ext cx="71966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9666">
                  <a:extLst>
                    <a:ext uri="{9D8B030D-6E8A-4147-A177-3AD203B41FA5}">
                      <a16:colId xmlns:a16="http://schemas.microsoft.com/office/drawing/2014/main" val="3691347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80%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36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86%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1449627"/>
                  </a:ext>
                </a:extLst>
              </a:tr>
            </a:tbl>
          </a:graphicData>
        </a:graphic>
      </p:graphicFrame>
      <p:cxnSp>
        <p:nvCxnSpPr>
          <p:cNvPr id="40" name="Straight Arrow Connector 39"/>
          <p:cNvCxnSpPr>
            <a:stCxn id="41" idx="2"/>
            <a:endCxn id="35" idx="1"/>
          </p:cNvCxnSpPr>
          <p:nvPr/>
        </p:nvCxnSpPr>
        <p:spPr>
          <a:xfrm>
            <a:off x="1130556" y="1993429"/>
            <a:ext cx="2361944" cy="1964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716404" y="1624097"/>
                <a:ext cx="828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𝐼𝑛𝑝𝑢𝑡</m:t>
                      </m:r>
                    </m:oMath>
                  </m:oMathPara>
                </a14:m>
                <a:endParaRPr lang="sv-S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04" y="1624097"/>
                <a:ext cx="828304" cy="36933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563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– Example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680200" y="2598294"/>
              <a:ext cx="6826778" cy="182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13389">
                      <a:extLst>
                        <a:ext uri="{9D8B030D-6E8A-4147-A177-3AD203B41FA5}">
                          <a16:colId xmlns:a16="http://schemas.microsoft.com/office/drawing/2014/main" val="2660917584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19870871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All Jets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[2651, 662] 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[458, 213]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2949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Mean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142043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3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9598700"/>
                  </p:ext>
                </p:extLst>
              </p:nvPr>
            </p:nvGraphicFramePr>
            <p:xfrm>
              <a:off x="2680200" y="2598294"/>
              <a:ext cx="6826778" cy="18288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13389">
                      <a:extLst>
                        <a:ext uri="{9D8B030D-6E8A-4147-A177-3AD203B41FA5}">
                          <a16:colId xmlns:a16="http://schemas.microsoft.com/office/drawing/2014/main" val="2660917584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1987087193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All </a:t>
                          </a:r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Jets</a:t>
                          </a:r>
                          <a:endParaRPr lang="en-US" u="sng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[2651, 662] </a:t>
                          </a:r>
                        </a:p>
                        <a:p>
                          <a:pPr algn="ctr"/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[458, 213]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294912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104000" r="-100178" b="-1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51420431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5" name="Rectangle 34"/>
          <p:cNvSpPr/>
          <p:nvPr/>
        </p:nvSpPr>
        <p:spPr>
          <a:xfrm>
            <a:off x="6190300" y="3531841"/>
            <a:ext cx="3233100" cy="852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6235069" y="3569668"/>
          <a:ext cx="2086852" cy="777422"/>
        </p:xfrm>
        <a:graphic>
          <a:graphicData uri="http://schemas.openxmlformats.org/drawingml/2006/table">
            <a:tbl>
              <a:tblPr firstRow="1" bandRow="1">
                <a:solidFill>
                  <a:srgbClr val="21DF57"/>
                </a:solidFill>
                <a:tableStyleId>{2D5ABB26-0587-4C30-8999-92F81FD0307C}</a:tableStyleId>
              </a:tblPr>
              <a:tblGrid>
                <a:gridCol w="1043426">
                  <a:extLst>
                    <a:ext uri="{9D8B030D-6E8A-4147-A177-3AD203B41FA5}">
                      <a16:colId xmlns:a16="http://schemas.microsoft.com/office/drawing/2014/main" val="4100578941"/>
                    </a:ext>
                  </a:extLst>
                </a:gridCol>
                <a:gridCol w="1043426">
                  <a:extLst>
                    <a:ext uri="{9D8B030D-6E8A-4147-A177-3AD203B41FA5}">
                      <a16:colId xmlns:a16="http://schemas.microsoft.com/office/drawing/2014/main" val="623909874"/>
                    </a:ext>
                  </a:extLst>
                </a:gridCol>
              </a:tblGrid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360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89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968120"/>
                  </a:ext>
                </a:extLst>
              </a:tr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32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181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160256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8619087" y="3569668"/>
          <a:ext cx="71966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9666">
                  <a:extLst>
                    <a:ext uri="{9D8B030D-6E8A-4147-A177-3AD203B41FA5}">
                      <a16:colId xmlns:a16="http://schemas.microsoft.com/office/drawing/2014/main" val="3691347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80%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36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86%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1449627"/>
                  </a:ext>
                </a:extLst>
              </a:tr>
            </a:tbl>
          </a:graphicData>
        </a:graphic>
      </p:graphicFrame>
      <p:cxnSp>
        <p:nvCxnSpPr>
          <p:cNvPr id="40" name="Straight Arrow Connector 39"/>
          <p:cNvCxnSpPr>
            <a:endCxn id="35" idx="1"/>
          </p:cNvCxnSpPr>
          <p:nvPr/>
        </p:nvCxnSpPr>
        <p:spPr>
          <a:xfrm flipV="1">
            <a:off x="3308350" y="3958258"/>
            <a:ext cx="2881950" cy="11041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1107865" y="5124512"/>
          <a:ext cx="2086852" cy="777422"/>
        </p:xfrm>
        <a:graphic>
          <a:graphicData uri="http://schemas.openxmlformats.org/drawingml/2006/table">
            <a:tbl>
              <a:tblPr firstRow="1" bandRow="1">
                <a:solidFill>
                  <a:srgbClr val="21DF57"/>
                </a:solidFill>
                <a:tableStyleId>{2D5ABB26-0587-4C30-8999-92F81FD0307C}</a:tableStyleId>
              </a:tblPr>
              <a:tblGrid>
                <a:gridCol w="1043426">
                  <a:extLst>
                    <a:ext uri="{9D8B030D-6E8A-4147-A177-3AD203B41FA5}">
                      <a16:colId xmlns:a16="http://schemas.microsoft.com/office/drawing/2014/main" val="4100578941"/>
                    </a:ext>
                  </a:extLst>
                </a:gridCol>
                <a:gridCol w="1043426">
                  <a:extLst>
                    <a:ext uri="{9D8B030D-6E8A-4147-A177-3AD203B41FA5}">
                      <a16:colId xmlns:a16="http://schemas.microsoft.com/office/drawing/2014/main" val="623909874"/>
                    </a:ext>
                  </a:extLst>
                </a:gridCol>
              </a:tblGrid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True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False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968120"/>
                  </a:ext>
                </a:extLst>
              </a:tr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False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True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16025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370558" y="5142383"/>
              <a:ext cx="719666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19666">
                      <a:extLst>
                        <a:ext uri="{9D8B030D-6E8A-4147-A177-3AD203B41FA5}">
                          <a16:colId xmlns:a16="http://schemas.microsoft.com/office/drawing/2014/main" val="36913477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𝐴𝑐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753649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𝐴𝑐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1614496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1418307"/>
                  </p:ext>
                </p:extLst>
              </p:nvPr>
            </p:nvGraphicFramePr>
            <p:xfrm>
              <a:off x="3370558" y="5142383"/>
              <a:ext cx="719666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19666">
                      <a:extLst>
                        <a:ext uri="{9D8B030D-6E8A-4147-A177-3AD203B41FA5}">
                          <a16:colId xmlns:a16="http://schemas.microsoft.com/office/drawing/2014/main" val="36913477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r="-1681" b="-983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53649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t="-101639" r="-16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144962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6250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42924"/>
          </a:xfrm>
        </p:spPr>
        <p:txBody>
          <a:bodyPr/>
          <a:lstStyle/>
          <a:p>
            <a:pPr algn="ctr"/>
            <a:r>
              <a:rPr lang="en-US" dirty="0" smtClean="0"/>
              <a:t>Results – Classification Accuracies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5939362"/>
                  </p:ext>
                </p:extLst>
              </p:nvPr>
            </p:nvGraphicFramePr>
            <p:xfrm>
              <a:off x="2493701" y="2099983"/>
              <a:ext cx="6826778" cy="273975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13389">
                      <a:extLst>
                        <a:ext uri="{9D8B030D-6E8A-4147-A177-3AD203B41FA5}">
                          <a16:colId xmlns:a16="http://schemas.microsoft.com/office/drawing/2014/main" val="1790631404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371536404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Certain Jets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[728, 181]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[139,</a:t>
                          </a:r>
                          <a:r>
                            <a:rPr lang="en-US" baseline="0" dirty="0" smtClean="0">
                              <a:solidFill>
                                <a:srgbClr val="000000"/>
                              </a:solidFill>
                            </a:rPr>
                            <a:t> 42]</a:t>
                          </a:r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646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Mean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7625134"/>
                      </a:ext>
                    </a:extLst>
                  </a:tr>
                  <a:tr h="91095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Max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−5</m:t>
                                  </m:r>
                                  <m:r>
                                    <a:rPr lang="en-US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012161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5939362"/>
                  </p:ext>
                </p:extLst>
              </p:nvPr>
            </p:nvGraphicFramePr>
            <p:xfrm>
              <a:off x="2493701" y="2099983"/>
              <a:ext cx="6826778" cy="273975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413389">
                      <a:extLst>
                        <a:ext uri="{9D8B030D-6E8A-4147-A177-3AD203B41FA5}">
                          <a16:colId xmlns:a16="http://schemas.microsoft.com/office/drawing/2014/main" val="1790631404"/>
                        </a:ext>
                      </a:extLst>
                    </a:gridCol>
                    <a:gridCol w="3413389">
                      <a:extLst>
                        <a:ext uri="{9D8B030D-6E8A-4147-A177-3AD203B41FA5}">
                          <a16:colId xmlns:a16="http://schemas.microsoft.com/office/drawing/2014/main" val="3715364041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 smtClean="0">
                              <a:solidFill>
                                <a:srgbClr val="000000"/>
                              </a:solidFill>
                            </a:rPr>
                            <a:t>Certain Jets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[728, 181]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[139,</a:t>
                          </a:r>
                          <a:r>
                            <a:rPr lang="en-US" baseline="0" dirty="0" smtClean="0">
                              <a:solidFill>
                                <a:srgbClr val="000000"/>
                              </a:solidFill>
                            </a:rPr>
                            <a:t> 42]</a:t>
                          </a:r>
                          <a:endParaRPr lang="sv-SE" dirty="0" smtClean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646048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103333" r="-100179" b="-1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7625134"/>
                      </a:ext>
                    </a:extLst>
                  </a:tr>
                  <a:tr h="910957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t="-203333" r="-100179" b="-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01216118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224803"/>
              </p:ext>
            </p:extLst>
          </p:nvPr>
        </p:nvGraphicFramePr>
        <p:xfrm>
          <a:off x="6099009" y="3088867"/>
          <a:ext cx="2086852" cy="777422"/>
        </p:xfrm>
        <a:graphic>
          <a:graphicData uri="http://schemas.openxmlformats.org/drawingml/2006/table">
            <a:tbl>
              <a:tblPr firstRow="1" bandRow="1">
                <a:solidFill>
                  <a:srgbClr val="21DF57"/>
                </a:solidFill>
                <a:tableStyleId>{2D5ABB26-0587-4C30-8999-92F81FD0307C}</a:tableStyleId>
              </a:tblPr>
              <a:tblGrid>
                <a:gridCol w="1043426">
                  <a:extLst>
                    <a:ext uri="{9D8B030D-6E8A-4147-A177-3AD203B41FA5}">
                      <a16:colId xmlns:a16="http://schemas.microsoft.com/office/drawing/2014/main" val="4100578941"/>
                    </a:ext>
                  </a:extLst>
                </a:gridCol>
                <a:gridCol w="1043426">
                  <a:extLst>
                    <a:ext uri="{9D8B030D-6E8A-4147-A177-3AD203B41FA5}">
                      <a16:colId xmlns:a16="http://schemas.microsoft.com/office/drawing/2014/main" val="623909874"/>
                    </a:ext>
                  </a:extLst>
                </a:gridCol>
              </a:tblGrid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135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968120"/>
                  </a:ext>
                </a:extLst>
              </a:tr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40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160256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762090"/>
              </p:ext>
            </p:extLst>
          </p:nvPr>
        </p:nvGraphicFramePr>
        <p:xfrm>
          <a:off x="8415290" y="3107482"/>
          <a:ext cx="71966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9666">
                  <a:extLst>
                    <a:ext uri="{9D8B030D-6E8A-4147-A177-3AD203B41FA5}">
                      <a16:colId xmlns:a16="http://schemas.microsoft.com/office/drawing/2014/main" val="3691347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97%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36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95%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144962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889093"/>
              </p:ext>
            </p:extLst>
          </p:nvPr>
        </p:nvGraphicFramePr>
        <p:xfrm>
          <a:off x="6099009" y="3983691"/>
          <a:ext cx="2086852" cy="777422"/>
        </p:xfrm>
        <a:graphic>
          <a:graphicData uri="http://schemas.openxmlformats.org/drawingml/2006/table">
            <a:tbl>
              <a:tblPr firstRow="1" bandRow="1">
                <a:solidFill>
                  <a:srgbClr val="21DF57"/>
                </a:solidFill>
                <a:tableStyleId>{2D5ABB26-0587-4C30-8999-92F81FD0307C}</a:tableStyleId>
              </a:tblPr>
              <a:tblGrid>
                <a:gridCol w="1043426">
                  <a:extLst>
                    <a:ext uri="{9D8B030D-6E8A-4147-A177-3AD203B41FA5}">
                      <a16:colId xmlns:a16="http://schemas.microsoft.com/office/drawing/2014/main" val="4100578941"/>
                    </a:ext>
                  </a:extLst>
                </a:gridCol>
                <a:gridCol w="1043426">
                  <a:extLst>
                    <a:ext uri="{9D8B030D-6E8A-4147-A177-3AD203B41FA5}">
                      <a16:colId xmlns:a16="http://schemas.microsoft.com/office/drawing/2014/main" val="623909874"/>
                    </a:ext>
                  </a:extLst>
                </a:gridCol>
              </a:tblGrid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131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968120"/>
                  </a:ext>
                </a:extLst>
              </a:tr>
              <a:tr h="3887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38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160256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437459"/>
              </p:ext>
            </p:extLst>
          </p:nvPr>
        </p:nvGraphicFramePr>
        <p:xfrm>
          <a:off x="8415290" y="4002306"/>
          <a:ext cx="719666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19666">
                  <a:extLst>
                    <a:ext uri="{9D8B030D-6E8A-4147-A177-3AD203B41FA5}">
                      <a16:colId xmlns:a16="http://schemas.microsoft.com/office/drawing/2014/main" val="3691347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94%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36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90%</a:t>
                      </a:r>
                      <a:endParaRPr lang="sv-SE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61449627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668" y="3293102"/>
            <a:ext cx="348038" cy="3704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523" y="4216988"/>
            <a:ext cx="293464" cy="27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9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73820872"/>
                  </p:ext>
                </p:extLst>
              </p:nvPr>
            </p:nvGraphicFramePr>
            <p:xfrm>
              <a:off x="576263" y="1636712"/>
              <a:ext cx="11041060" cy="262840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208212">
                      <a:extLst>
                        <a:ext uri="{9D8B030D-6E8A-4147-A177-3AD203B41FA5}">
                          <a16:colId xmlns:a16="http://schemas.microsoft.com/office/drawing/2014/main" val="2811368744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3222314686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2527571988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1042278941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1833571123"/>
                        </a:ext>
                      </a:extLst>
                    </a:gridCol>
                  </a:tblGrid>
                  <a:tr h="4797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NN –</a:t>
                          </a:r>
                          <a:r>
                            <a:rPr lang="en-US" baseline="0" dirty="0" smtClean="0">
                              <a:solidFill>
                                <a:srgbClr val="000000"/>
                              </a:solidFill>
                            </a:rPr>
                            <a:t> With</a:t>
                          </a:r>
                          <a14:m>
                            <m:oMath xmlns:m="http://schemas.openxmlformats.org/officeDocument/2006/math">
                              <m:r>
                                <a:rPr lang="en-US" b="0" i="0" baseline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b="0" i="1" baseline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baseline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oMath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NN –</a:t>
                          </a:r>
                          <a:r>
                            <a:rPr lang="en-US" baseline="0" dirty="0" smtClean="0">
                              <a:solidFill>
                                <a:srgbClr val="000000"/>
                              </a:solidFill>
                            </a:rPr>
                            <a:t> Without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b="0" i="1" baseline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baseline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oMath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000000"/>
                              </a:solidFill>
                            </a:rPr>
                            <a:t>Coplanary</a:t>
                          </a: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 Method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Cone angle approx.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Bn</m:t>
                                  </m:r>
                                </m:sub>
                              </m:sSub>
                            </m:oMath>
                          </a14:m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 modeling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1426171"/>
                      </a:ext>
                    </a:extLst>
                  </a:tr>
                  <a:tr h="1074321">
                    <a:tc>
                      <a:txBody>
                        <a:bodyPr/>
                        <a:lstStyle/>
                        <a:p>
                          <a:pPr algn="ctr"/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81%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61%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71%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89951823"/>
                      </a:ext>
                    </a:extLst>
                  </a:tr>
                  <a:tr h="1074321">
                    <a:tc>
                      <a:txBody>
                        <a:bodyPr/>
                        <a:lstStyle/>
                        <a:p>
                          <a:pPr algn="ctr"/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93%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94%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88%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282071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73820872"/>
                  </p:ext>
                </p:extLst>
              </p:nvPr>
            </p:nvGraphicFramePr>
            <p:xfrm>
              <a:off x="576263" y="1636712"/>
              <a:ext cx="11041060" cy="262840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208212">
                      <a:extLst>
                        <a:ext uri="{9D8B030D-6E8A-4147-A177-3AD203B41FA5}">
                          <a16:colId xmlns:a16="http://schemas.microsoft.com/office/drawing/2014/main" val="2811368744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3222314686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2527571988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1042278941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1833571123"/>
                        </a:ext>
                      </a:extLst>
                    </a:gridCol>
                  </a:tblGrid>
                  <a:tr h="479764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76" t="-6329" r="-401105" b="-4493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6329" r="-300000" b="-4493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000000"/>
                              </a:solidFill>
                            </a:rPr>
                            <a:t>Coplanary</a:t>
                          </a: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 Method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Cone angle approx.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00829" t="-6329" r="-552" b="-4493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1426171"/>
                      </a:ext>
                    </a:extLst>
                  </a:tr>
                  <a:tr h="1074321">
                    <a:tc>
                      <a:txBody>
                        <a:bodyPr/>
                        <a:lstStyle/>
                        <a:p>
                          <a:pPr algn="ctr"/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81%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61%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71%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89951823"/>
                      </a:ext>
                    </a:extLst>
                  </a:tr>
                  <a:tr h="1074321">
                    <a:tc>
                      <a:txBody>
                        <a:bodyPr/>
                        <a:lstStyle/>
                        <a:p>
                          <a:pPr algn="ctr"/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93%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94%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88%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282071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 – </a:t>
            </a:r>
            <a:r>
              <a:rPr lang="en-US" dirty="0" smtClean="0"/>
              <a:t>Comparison to Traditional Methods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963" y="2433286"/>
                <a:ext cx="485069" cy="375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3" y="2433286"/>
                <a:ext cx="485069" cy="375231"/>
              </a:xfrm>
              <a:prstGeom prst="rect">
                <a:avLst/>
              </a:prstGeom>
              <a:blipFill>
                <a:blip r:embed="rId4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7963" y="3498049"/>
                <a:ext cx="5251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3" y="3498049"/>
                <a:ext cx="525144" cy="369332"/>
              </a:xfrm>
              <a:prstGeom prst="rect">
                <a:avLst/>
              </a:prstGeom>
              <a:blipFill>
                <a:blip r:embed="rId5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428121" y="4912609"/>
                <a:ext cx="4349409" cy="776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2200" dirty="0" smtClean="0">
                    <a:solidFill>
                      <a:srgbClr val="000000"/>
                    </a:solidFill>
                  </a:rPr>
                  <a:t>  Jets : 860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2200" dirty="0" smtClean="0">
                    <a:solidFill>
                      <a:srgbClr val="000000"/>
                    </a:solidFill>
                  </a:rPr>
                  <a:t> Jets : 211</a:t>
                </a:r>
                <a:endParaRPr lang="sv-SE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8121" y="4912609"/>
                <a:ext cx="4349409" cy="776559"/>
              </a:xfrm>
              <a:prstGeom prst="rect">
                <a:avLst/>
              </a:prstGeom>
              <a:blipFill>
                <a:blip r:embed="rId6"/>
                <a:stretch>
                  <a:fillRect t="-5512" b="-15748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902787" y="1236115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Machine Learning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74270" y="1233159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Physical Methods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1288" y="5116222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And the winner is………..</a:t>
            </a:r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5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361353440"/>
                  </p:ext>
                </p:extLst>
              </p:nvPr>
            </p:nvGraphicFramePr>
            <p:xfrm>
              <a:off x="576263" y="1636712"/>
              <a:ext cx="11041060" cy="262840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208212">
                      <a:extLst>
                        <a:ext uri="{9D8B030D-6E8A-4147-A177-3AD203B41FA5}">
                          <a16:colId xmlns:a16="http://schemas.microsoft.com/office/drawing/2014/main" val="2811368744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3222314686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2527571988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1042278941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1833571123"/>
                        </a:ext>
                      </a:extLst>
                    </a:gridCol>
                  </a:tblGrid>
                  <a:tr h="4797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NN –</a:t>
                          </a:r>
                          <a:r>
                            <a:rPr lang="en-US" baseline="0" dirty="0" smtClean="0">
                              <a:solidFill>
                                <a:srgbClr val="000000"/>
                              </a:solidFill>
                            </a:rPr>
                            <a:t> With</a:t>
                          </a:r>
                          <a14:m>
                            <m:oMath xmlns:m="http://schemas.openxmlformats.org/officeDocument/2006/math">
                              <m:r>
                                <a:rPr lang="en-US" b="0" i="0" baseline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b="0" i="1" baseline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baseline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oMath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NN –</a:t>
                          </a:r>
                          <a:r>
                            <a:rPr lang="en-US" baseline="0" dirty="0" smtClean="0">
                              <a:solidFill>
                                <a:srgbClr val="000000"/>
                              </a:solidFill>
                            </a:rPr>
                            <a:t> Without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b="0" i="1" baseline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baseline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oMath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000000"/>
                              </a:solidFill>
                            </a:rPr>
                            <a:t>Coplanary</a:t>
                          </a: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 Method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Cone angle approx.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Bn</m:t>
                                  </m:r>
                                </m:sub>
                              </m:sSub>
                            </m:oMath>
                          </a14:m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 modeling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1426171"/>
                      </a:ext>
                    </a:extLst>
                  </a:tr>
                  <a:tr h="10743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FF0000"/>
                              </a:solidFill>
                            </a:rPr>
                            <a:t>9</a:t>
                          </a:r>
                          <a:r>
                            <a:rPr lang="el-GR" dirty="0" smtClean="0">
                              <a:solidFill>
                                <a:srgbClr val="FF0000"/>
                              </a:solidFill>
                            </a:rPr>
                            <a:t>9</a:t>
                          </a:r>
                          <a:r>
                            <a:rPr lang="en-US" dirty="0" smtClean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  <a:endParaRPr lang="sv-SE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96%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81%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61%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71%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89951823"/>
                      </a:ext>
                    </a:extLst>
                  </a:tr>
                  <a:tr h="10743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FF0000"/>
                              </a:solidFill>
                            </a:rPr>
                            <a:t>9</a:t>
                          </a:r>
                          <a:r>
                            <a:rPr lang="el-GR" dirty="0" smtClean="0">
                              <a:solidFill>
                                <a:srgbClr val="FF0000"/>
                              </a:solidFill>
                            </a:rPr>
                            <a:t>8</a:t>
                          </a:r>
                          <a:r>
                            <a:rPr lang="en-US" dirty="0" smtClean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  <a:endParaRPr lang="sv-SE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94%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93%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94%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88%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282071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361353440"/>
                  </p:ext>
                </p:extLst>
              </p:nvPr>
            </p:nvGraphicFramePr>
            <p:xfrm>
              <a:off x="576263" y="1636712"/>
              <a:ext cx="11041060" cy="262840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208212">
                      <a:extLst>
                        <a:ext uri="{9D8B030D-6E8A-4147-A177-3AD203B41FA5}">
                          <a16:colId xmlns:a16="http://schemas.microsoft.com/office/drawing/2014/main" val="2811368744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3222314686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2527571988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1042278941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1833571123"/>
                        </a:ext>
                      </a:extLst>
                    </a:gridCol>
                  </a:tblGrid>
                  <a:tr h="479764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76" t="-6329" r="-401105" b="-4493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000" t="-6329" r="-300000" b="-4493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000000"/>
                              </a:solidFill>
                            </a:rPr>
                            <a:t>Coplanary</a:t>
                          </a: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 Method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Cone angle approx.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00829" t="-6329" r="-552" b="-4493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1426171"/>
                      </a:ext>
                    </a:extLst>
                  </a:tr>
                  <a:tr h="10743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FF0000"/>
                              </a:solidFill>
                            </a:rPr>
                            <a:t>9</a:t>
                          </a:r>
                          <a:r>
                            <a:rPr lang="el-GR" dirty="0" smtClean="0">
                              <a:solidFill>
                                <a:srgbClr val="FF0000"/>
                              </a:solidFill>
                            </a:rPr>
                            <a:t>9</a:t>
                          </a:r>
                          <a:r>
                            <a:rPr lang="en-US" dirty="0" smtClean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  <a:endParaRPr lang="sv-SE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96%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81%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61%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71%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89951823"/>
                      </a:ext>
                    </a:extLst>
                  </a:tr>
                  <a:tr h="10743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FF0000"/>
                              </a:solidFill>
                            </a:rPr>
                            <a:t>9</a:t>
                          </a:r>
                          <a:r>
                            <a:rPr lang="el-GR" dirty="0" smtClean="0">
                              <a:solidFill>
                                <a:srgbClr val="FF0000"/>
                              </a:solidFill>
                            </a:rPr>
                            <a:t>8</a:t>
                          </a:r>
                          <a:r>
                            <a:rPr lang="en-US" dirty="0" smtClean="0">
                              <a:solidFill>
                                <a:srgbClr val="FF0000"/>
                              </a:solidFill>
                            </a:rPr>
                            <a:t>%</a:t>
                          </a:r>
                          <a:endParaRPr lang="sv-SE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94%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93%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94%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88%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282071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 – </a:t>
            </a:r>
            <a:r>
              <a:rPr lang="en-US" dirty="0" smtClean="0"/>
              <a:t>Comparison to Traditional Methods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963" y="2433286"/>
                <a:ext cx="485069" cy="375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3" y="2433286"/>
                <a:ext cx="485069" cy="375231"/>
              </a:xfrm>
              <a:prstGeom prst="rect">
                <a:avLst/>
              </a:prstGeom>
              <a:blipFill>
                <a:blip r:embed="rId3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7963" y="3498049"/>
                <a:ext cx="5251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3" y="3498049"/>
                <a:ext cx="525144" cy="369332"/>
              </a:xfrm>
              <a:prstGeom prst="rect">
                <a:avLst/>
              </a:prstGeom>
              <a:blipFill>
                <a:blip r:embed="rId4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428121" y="4912609"/>
                <a:ext cx="4349409" cy="776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2200" dirty="0" smtClean="0">
                    <a:solidFill>
                      <a:srgbClr val="000000"/>
                    </a:solidFill>
                  </a:rPr>
                  <a:t>  Jets : 860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2200" dirty="0" smtClean="0">
                    <a:solidFill>
                      <a:srgbClr val="000000"/>
                    </a:solidFill>
                  </a:rPr>
                  <a:t> Jets : 211</a:t>
                </a:r>
                <a:endParaRPr lang="sv-SE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8121" y="4912609"/>
                <a:ext cx="4349409" cy="776559"/>
              </a:xfrm>
              <a:prstGeom prst="rect">
                <a:avLst/>
              </a:prstGeom>
              <a:blipFill>
                <a:blip r:embed="rId5"/>
                <a:stretch>
                  <a:fillRect t="-5512" b="-15748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902787" y="1236115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Machine Learning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74270" y="1233159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Physical Methods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1288" y="5116222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And the winner is………..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1028" name="Picture 4" descr="Αποτέλεσμα εικόνας για artificial intelligence wins over human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270" y="4424921"/>
            <a:ext cx="3352982" cy="17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34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30544849"/>
                  </p:ext>
                </p:extLst>
              </p:nvPr>
            </p:nvGraphicFramePr>
            <p:xfrm>
              <a:off x="576263" y="1636712"/>
              <a:ext cx="11041060" cy="262840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208212">
                      <a:extLst>
                        <a:ext uri="{9D8B030D-6E8A-4147-A177-3AD203B41FA5}">
                          <a16:colId xmlns:a16="http://schemas.microsoft.com/office/drawing/2014/main" val="2811368744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3222314686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2527571988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1042278941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1833571123"/>
                        </a:ext>
                      </a:extLst>
                    </a:gridCol>
                  </a:tblGrid>
                  <a:tr h="4797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NN –</a:t>
                          </a:r>
                          <a:r>
                            <a:rPr lang="en-US" baseline="0" dirty="0" smtClean="0">
                              <a:solidFill>
                                <a:srgbClr val="000000"/>
                              </a:solidFill>
                            </a:rPr>
                            <a:t> With</a:t>
                          </a:r>
                          <a14:m>
                            <m:oMath xmlns:m="http://schemas.openxmlformats.org/officeDocument/2006/math">
                              <m:r>
                                <a:rPr lang="en-US" b="0" i="0" baseline="0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b="0" i="1" baseline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baseline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oMath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NN –</a:t>
                          </a:r>
                          <a:r>
                            <a:rPr lang="en-US" baseline="0" dirty="0" smtClean="0">
                              <a:solidFill>
                                <a:srgbClr val="000000"/>
                              </a:solidFill>
                            </a:rPr>
                            <a:t> Without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⃗"/>
                                  <m:ctrlPr>
                                    <a:rPr lang="en-US" b="0" i="1" baseline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baseline="0" dirty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oMath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000000"/>
                              </a:solidFill>
                            </a:rPr>
                            <a:t>Coplanary</a:t>
                          </a: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 Method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Cone angle approx.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Bn</m:t>
                                  </m:r>
                                </m:sub>
                              </m:sSub>
                            </m:oMath>
                          </a14:m>
                          <a:r>
                            <a:rPr lang="sv-SE" dirty="0" smtClean="0">
                              <a:solidFill>
                                <a:srgbClr val="000000"/>
                              </a:solidFill>
                            </a:rPr>
                            <a:t> modeling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1426171"/>
                      </a:ext>
                    </a:extLst>
                  </a:tr>
                  <a:tr h="10743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</a:t>
                          </a:r>
                          <a:r>
                            <a:rPr lang="el-GR" dirty="0" smtClean="0">
                              <a:solidFill>
                                <a:srgbClr val="000000"/>
                              </a:solidFill>
                            </a:rPr>
                            <a:t>9</a:t>
                          </a: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FF3B3B"/>
                              </a:solidFill>
                            </a:rPr>
                            <a:t>96%</a:t>
                          </a:r>
                          <a:endParaRPr lang="sv-SE" dirty="0">
                            <a:solidFill>
                              <a:srgbClr val="FF3B3B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81%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61%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71%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89951823"/>
                      </a:ext>
                    </a:extLst>
                  </a:tr>
                  <a:tr h="10743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</a:t>
                          </a:r>
                          <a:r>
                            <a:rPr lang="el-GR" dirty="0" smtClean="0">
                              <a:solidFill>
                                <a:srgbClr val="000000"/>
                              </a:solidFill>
                            </a:rPr>
                            <a:t>8</a:t>
                          </a: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FF3B3B"/>
                              </a:solidFill>
                            </a:rPr>
                            <a:t>94%</a:t>
                          </a:r>
                          <a:endParaRPr lang="sv-SE" dirty="0">
                            <a:solidFill>
                              <a:srgbClr val="FF3B3B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93%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94%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88%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282071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30544849"/>
                  </p:ext>
                </p:extLst>
              </p:nvPr>
            </p:nvGraphicFramePr>
            <p:xfrm>
              <a:off x="576263" y="1636712"/>
              <a:ext cx="11041060" cy="2628406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208212">
                      <a:extLst>
                        <a:ext uri="{9D8B030D-6E8A-4147-A177-3AD203B41FA5}">
                          <a16:colId xmlns:a16="http://schemas.microsoft.com/office/drawing/2014/main" val="2811368744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3222314686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2527571988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1042278941"/>
                        </a:ext>
                      </a:extLst>
                    </a:gridCol>
                    <a:gridCol w="2208212">
                      <a:extLst>
                        <a:ext uri="{9D8B030D-6E8A-4147-A177-3AD203B41FA5}">
                          <a16:colId xmlns:a16="http://schemas.microsoft.com/office/drawing/2014/main" val="1833571123"/>
                        </a:ext>
                      </a:extLst>
                    </a:gridCol>
                  </a:tblGrid>
                  <a:tr h="479764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76" t="-6329" r="-401105" b="-4493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00000" t="-6329" r="-300000" b="-4493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000000"/>
                              </a:solidFill>
                            </a:rPr>
                            <a:t>Coplanary</a:t>
                          </a: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 Method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Cone angle approx.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00829" t="-6329" r="-552" b="-4493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1426171"/>
                      </a:ext>
                    </a:extLst>
                  </a:tr>
                  <a:tr h="10743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</a:t>
                          </a:r>
                          <a:r>
                            <a:rPr lang="el-GR" dirty="0" smtClean="0">
                              <a:solidFill>
                                <a:srgbClr val="000000"/>
                              </a:solidFill>
                            </a:rPr>
                            <a:t>9</a:t>
                          </a: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FF3B3B"/>
                              </a:solidFill>
                            </a:rPr>
                            <a:t>96%</a:t>
                          </a:r>
                          <a:endParaRPr lang="sv-SE" dirty="0">
                            <a:solidFill>
                              <a:srgbClr val="FF3B3B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81%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61%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71%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89951823"/>
                      </a:ext>
                    </a:extLst>
                  </a:tr>
                  <a:tr h="10743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</a:t>
                          </a:r>
                          <a:r>
                            <a:rPr lang="el-GR" dirty="0" smtClean="0">
                              <a:solidFill>
                                <a:srgbClr val="000000"/>
                              </a:solidFill>
                            </a:rPr>
                            <a:t>8</a:t>
                          </a: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FF3B3B"/>
                              </a:solidFill>
                            </a:rPr>
                            <a:t>94%</a:t>
                          </a:r>
                          <a:endParaRPr lang="sv-SE" dirty="0">
                            <a:solidFill>
                              <a:srgbClr val="FF3B3B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93%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94%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88%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282071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Results – </a:t>
            </a:r>
            <a:r>
              <a:rPr lang="en-US" dirty="0" smtClean="0"/>
              <a:t>Comparison to Traditional Methods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963" y="2433286"/>
                <a:ext cx="485069" cy="375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3" y="2433286"/>
                <a:ext cx="485069" cy="375231"/>
              </a:xfrm>
              <a:prstGeom prst="rect">
                <a:avLst/>
              </a:prstGeom>
              <a:blipFill>
                <a:blip r:embed="rId3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7963" y="3498049"/>
                <a:ext cx="5251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3" y="3498049"/>
                <a:ext cx="525144" cy="369332"/>
              </a:xfrm>
              <a:prstGeom prst="rect">
                <a:avLst/>
              </a:prstGeom>
              <a:blipFill>
                <a:blip r:embed="rId4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428121" y="4912609"/>
                <a:ext cx="4349409" cy="776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sv-SE" sz="2200" dirty="0" smtClean="0">
                    <a:solidFill>
                      <a:srgbClr val="000000"/>
                    </a:solidFill>
                  </a:rPr>
                  <a:t>  Jets : 860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sv-SE" sz="2200" dirty="0" smtClean="0">
                    <a:solidFill>
                      <a:srgbClr val="000000"/>
                    </a:solidFill>
                  </a:rPr>
                  <a:t> Jets : 211</a:t>
                </a:r>
                <a:endParaRPr lang="sv-SE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8121" y="4912609"/>
                <a:ext cx="4349409" cy="776559"/>
              </a:xfrm>
              <a:prstGeom prst="rect">
                <a:avLst/>
              </a:prstGeom>
              <a:blipFill>
                <a:blip r:embed="rId5"/>
                <a:stretch>
                  <a:fillRect t="-5512" b="-15748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902787" y="1236115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Machine Learning</a:t>
            </a: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74270" y="1233159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Physical Methods</a:t>
            </a:r>
            <a:endParaRPr lang="sv-SE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267200" y="4265118"/>
            <a:ext cx="1485900" cy="967282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53100" y="5047734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Interesting result! </a:t>
            </a:r>
            <a:endParaRPr lang="sv-S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68872"/>
              </p:ext>
            </p:extLst>
          </p:nvPr>
        </p:nvGraphicFramePr>
        <p:xfrm>
          <a:off x="575999" y="800786"/>
          <a:ext cx="11041200" cy="53192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80400">
                  <a:extLst>
                    <a:ext uri="{9D8B030D-6E8A-4147-A177-3AD203B41FA5}">
                      <a16:colId xmlns:a16="http://schemas.microsoft.com/office/drawing/2014/main" val="2201015264"/>
                    </a:ext>
                  </a:extLst>
                </a:gridCol>
                <a:gridCol w="3680400">
                  <a:extLst>
                    <a:ext uri="{9D8B030D-6E8A-4147-A177-3AD203B41FA5}">
                      <a16:colId xmlns:a16="http://schemas.microsoft.com/office/drawing/2014/main" val="2998041254"/>
                    </a:ext>
                  </a:extLst>
                </a:gridCol>
                <a:gridCol w="3680400">
                  <a:extLst>
                    <a:ext uri="{9D8B030D-6E8A-4147-A177-3AD203B41FA5}">
                      <a16:colId xmlns:a16="http://schemas.microsoft.com/office/drawing/2014/main" val="2047539955"/>
                    </a:ext>
                  </a:extLst>
                </a:gridCol>
              </a:tblGrid>
              <a:tr h="4149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vs</a:t>
                      </a:r>
                      <a:r>
                        <a:rPr lang="en-US" b="1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Simulations</a:t>
                      </a:r>
                      <a:endParaRPr lang="en-US" b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Classification</a:t>
                      </a:r>
                      <a:r>
                        <a:rPr lang="en-US" b="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(Data Analysis)</a:t>
                      </a:r>
                      <a:endParaRPr lang="sv-SE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Classification (Machine Learning)</a:t>
                      </a:r>
                      <a:endParaRPr lang="sv-SE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5250081"/>
                  </a:ext>
                </a:extLst>
              </a:tr>
              <a:tr h="1795347"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 well can we model magnetosheath jets? Can we verify simulations and then generalize from their result? 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Can Jets happen in Quasi-perpendicular bow shocks? What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are the different type of jets? Do they have different properties? Different generation mechanism?</a:t>
                      </a:r>
                      <a:endParaRPr lang="sv-SE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Can we verify somehow our previous classification? Can Machine learning outperform physical modeling? What is the solar wind doing when jets are happening? </a:t>
                      </a:r>
                      <a:endParaRPr lang="sv-SE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3585"/>
                  </a:ext>
                </a:extLst>
              </a:tr>
              <a:tr h="2203523"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sv-SE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587152"/>
                  </a:ext>
                </a:extLst>
              </a:tr>
            </a:tbl>
          </a:graphicData>
        </a:graphic>
      </p:graphicFrame>
      <p:pic>
        <p:nvPicPr>
          <p:cNvPr id="10" name="Picture 2" descr="https://media.springernature.com/original/springer-static/image/art%3A10.1007%2Fs11214-018-0516-3/MediaObjects/11214_2018_516_Fig1_HTM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101" y="3117891"/>
            <a:ext cx="3306996" cy="284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0"/>
            <a:ext cx="11041200" cy="742924"/>
          </a:xfrm>
        </p:spPr>
        <p:txBody>
          <a:bodyPr/>
          <a:lstStyle/>
          <a:p>
            <a:pPr algn="ctr"/>
            <a:r>
              <a:rPr lang="en-US" dirty="0" smtClean="0"/>
              <a:t>Overview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070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839140"/>
              </p:ext>
            </p:extLst>
          </p:nvPr>
        </p:nvGraphicFramePr>
        <p:xfrm>
          <a:off x="575999" y="800786"/>
          <a:ext cx="11041200" cy="53192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80400">
                  <a:extLst>
                    <a:ext uri="{9D8B030D-6E8A-4147-A177-3AD203B41FA5}">
                      <a16:colId xmlns:a16="http://schemas.microsoft.com/office/drawing/2014/main" val="2201015264"/>
                    </a:ext>
                  </a:extLst>
                </a:gridCol>
                <a:gridCol w="3680400">
                  <a:extLst>
                    <a:ext uri="{9D8B030D-6E8A-4147-A177-3AD203B41FA5}">
                      <a16:colId xmlns:a16="http://schemas.microsoft.com/office/drawing/2014/main" val="2998041254"/>
                    </a:ext>
                  </a:extLst>
                </a:gridCol>
                <a:gridCol w="3680400">
                  <a:extLst>
                    <a:ext uri="{9D8B030D-6E8A-4147-A177-3AD203B41FA5}">
                      <a16:colId xmlns:a16="http://schemas.microsoft.com/office/drawing/2014/main" val="2047539955"/>
                    </a:ext>
                  </a:extLst>
                </a:gridCol>
              </a:tblGrid>
              <a:tr h="4149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vs</a:t>
                      </a:r>
                      <a:r>
                        <a:rPr lang="en-US" b="1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Simulations</a:t>
                      </a:r>
                      <a:endParaRPr lang="en-US" b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Classification</a:t>
                      </a:r>
                      <a:r>
                        <a:rPr lang="en-US" b="1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(Data Analysis)</a:t>
                      </a:r>
                      <a:endParaRPr lang="sv-SE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Classification (Machine Learning)</a:t>
                      </a:r>
                      <a:endParaRPr lang="sv-SE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5250081"/>
                  </a:ext>
                </a:extLst>
              </a:tr>
              <a:tr h="1795347"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 well can we model magnetosheath jets? Can we verify simulations and then generalize from their result? 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Can Jets happen in Quasi-perpendicular bow shocks ? What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are the different type of jets ? Do they have different properties? Different generation mechanism?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Can we verify somehow our previous classification? Can Machine learning outperform physical modeling? What is the solar wind doing when jets are happening? </a:t>
                      </a:r>
                      <a:endParaRPr lang="sv-SE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3585"/>
                  </a:ext>
                </a:extLst>
              </a:tr>
              <a:tr h="2203523"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sv-SE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58715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0"/>
            <a:ext cx="11041200" cy="742924"/>
          </a:xfrm>
        </p:spPr>
        <p:txBody>
          <a:bodyPr/>
          <a:lstStyle/>
          <a:p>
            <a:pPr algn="ctr"/>
            <a:r>
              <a:rPr lang="en-US" dirty="0" smtClean="0"/>
              <a:t>Back to Overview</a:t>
            </a:r>
            <a:endParaRPr lang="sv-SE" dirty="0"/>
          </a:p>
        </p:txBody>
      </p:sp>
      <p:sp>
        <p:nvSpPr>
          <p:cNvPr id="2" name="TextBox 1"/>
          <p:cNvSpPr txBox="1"/>
          <p:nvPr/>
        </p:nvSpPr>
        <p:spPr>
          <a:xfrm>
            <a:off x="3311091" y="1251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931217" y="3211713"/>
                <a:ext cx="3685983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000000"/>
                    </a:solidFill>
                  </a:rPr>
                  <a:t>Validated database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000000"/>
                    </a:solidFill>
                  </a:rPr>
                  <a:t>Neural Networks outperformed all methods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Bn</m:t>
                        </m:r>
                      </m:sub>
                    </m:sSub>
                  </m:oMath>
                </a14:m>
                <a:endParaRPr lang="sv-SE" dirty="0" smtClean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 smtClean="0">
                    <a:solidFill>
                      <a:srgbClr val="000000"/>
                    </a:solidFill>
                  </a:rPr>
                  <a:t>Qperp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and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Qpar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jets happen under different SW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u="sng" dirty="0" smtClean="0">
                    <a:solidFill>
                      <a:srgbClr val="000000"/>
                    </a:solidFill>
                  </a:rPr>
                  <a:t>Future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: Why different solar wind ? Physical reasons ? Unsupervised learning … </a:t>
                </a:r>
                <a:endParaRPr lang="sv-SE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1217" y="3211713"/>
                <a:ext cx="3685983" cy="2585323"/>
              </a:xfrm>
              <a:prstGeom prst="rect">
                <a:avLst/>
              </a:prstGeom>
              <a:blipFill>
                <a:blip r:embed="rId2"/>
                <a:stretch>
                  <a:fillRect l="-1322" t="-1415" r="-661" b="-283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207" y="3254863"/>
            <a:ext cx="253469" cy="269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207" y="3811524"/>
            <a:ext cx="253469" cy="269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207" y="4369482"/>
            <a:ext cx="253469" cy="26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8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94041" y="1166902"/>
            <a:ext cx="6489700" cy="4521200"/>
          </a:xfrm>
          <a:prstGeom prst="rect">
            <a:avLst/>
          </a:prstGeom>
          <a:solidFill>
            <a:srgbClr val="00B0F0">
              <a:alpha val="19000"/>
            </a:srgbClr>
          </a:solidFill>
          <a:ln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689376" y="1166902"/>
            <a:ext cx="4204665" cy="4521200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76000" y="0"/>
            <a:ext cx="11041200" cy="742924"/>
          </a:xfrm>
        </p:spPr>
        <p:txBody>
          <a:bodyPr/>
          <a:lstStyle/>
          <a:p>
            <a:pPr algn="ctr"/>
            <a:r>
              <a:rPr lang="en-US" dirty="0" smtClean="0"/>
              <a:t>Work in progress …</a:t>
            </a:r>
            <a:endParaRPr lang="sv-SE" dirty="0"/>
          </a:p>
        </p:txBody>
      </p:sp>
      <p:sp>
        <p:nvSpPr>
          <p:cNvPr id="7" name="Arc 6"/>
          <p:cNvSpPr/>
          <p:nvPr/>
        </p:nvSpPr>
        <p:spPr>
          <a:xfrm flipH="1">
            <a:off x="4902200" y="2020332"/>
            <a:ext cx="6258560" cy="3464560"/>
          </a:xfrm>
          <a:prstGeom prst="arc">
            <a:avLst>
              <a:gd name="adj1" fmla="val 16207070"/>
              <a:gd name="adj2" fmla="val 5416960"/>
            </a:avLst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Arc 7"/>
          <p:cNvSpPr/>
          <p:nvPr/>
        </p:nvSpPr>
        <p:spPr>
          <a:xfrm flipH="1">
            <a:off x="6004560" y="2599452"/>
            <a:ext cx="6898640" cy="2179320"/>
          </a:xfrm>
          <a:prstGeom prst="arc">
            <a:avLst>
              <a:gd name="adj1" fmla="val 19309046"/>
              <a:gd name="adj2" fmla="val 2296839"/>
            </a:avLst>
          </a:prstGeom>
          <a:ln w="19050">
            <a:solidFill>
              <a:srgbClr val="00B050"/>
            </a:solidFill>
            <a:prstDash val="sysDot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/>
          <p:cNvSpPr txBox="1"/>
          <p:nvPr/>
        </p:nvSpPr>
        <p:spPr>
          <a:xfrm>
            <a:off x="8138891" y="2486213"/>
            <a:ext cx="133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  <a:latin typeface="Garamond" panose="02020404030301010803" pitchFamily="18" charset="0"/>
              </a:rPr>
              <a:t>Magnetopause</a:t>
            </a:r>
            <a:endParaRPr lang="sv-SE" sz="1600" dirty="0">
              <a:solidFill>
                <a:srgbClr val="00B050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55676" y="3440172"/>
                <a:ext cx="685829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𝐴𝐶𝐸</m:t>
                      </m:r>
                    </m:oMath>
                  </m:oMathPara>
                </a14:m>
                <a:endParaRPr lang="sv-S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76" y="3440172"/>
                <a:ext cx="685829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1441505" y="3624838"/>
            <a:ext cx="3452536" cy="0"/>
          </a:xfrm>
          <a:prstGeom prst="straightConnector1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endCxn id="16" idx="1"/>
          </p:cNvCxnSpPr>
          <p:nvPr/>
        </p:nvCxnSpPr>
        <p:spPr>
          <a:xfrm flipV="1">
            <a:off x="4933950" y="2599452"/>
            <a:ext cx="1233169" cy="1025386"/>
          </a:xfrm>
          <a:prstGeom prst="bentConnector3">
            <a:avLst>
              <a:gd name="adj1" fmla="val 17345"/>
            </a:avLst>
          </a:prstGeom>
          <a:ln w="9525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17863" y="3072200"/>
            <a:ext cx="976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Neural Networks</a:t>
            </a:r>
            <a:endParaRPr lang="sv-SE" sz="1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9423" y="2849136"/>
            <a:ext cx="60305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MMS</a:t>
            </a:r>
            <a:endParaRPr lang="sv-SE" sz="1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57552" y="1848227"/>
            <a:ext cx="1084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Bow Shock</a:t>
            </a:r>
            <a:endParaRPr lang="sv-SE" sz="16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67119" y="2445563"/>
            <a:ext cx="752129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Cluster</a:t>
            </a:r>
            <a:endParaRPr lang="sv-SE" sz="1400" dirty="0">
              <a:solidFill>
                <a:srgbClr val="FF0000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flipV="1">
            <a:off x="4894041" y="3005348"/>
            <a:ext cx="742644" cy="619490"/>
          </a:xfrm>
          <a:prstGeom prst="bentConnector3">
            <a:avLst>
              <a:gd name="adj1" fmla="val 50000"/>
            </a:avLst>
          </a:prstGeom>
          <a:ln w="9525">
            <a:solidFill>
              <a:srgbClr val="00000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22295" y="3689112"/>
            <a:ext cx="972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Physical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Modeling (?)</a:t>
            </a:r>
            <a:endParaRPr lang="sv-SE" sz="1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9800" y="1166902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Solar Wind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1924" y="1166902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Magnetosheath &amp; Magnetosphere</a:t>
            </a:r>
            <a:endParaRPr lang="sv-SE" dirty="0">
              <a:solidFill>
                <a:srgbClr val="00B0F0"/>
              </a:solidFill>
            </a:endParaRPr>
          </a:p>
        </p:txBody>
      </p:sp>
      <p:pic>
        <p:nvPicPr>
          <p:cNvPr id="21" name="Picture 4" descr="ÎÏÎ¿ÏÎ­Î»ÎµÏÎ¼Î± ÎµÎ¹ÎºÏÎ½Î±Ï Î³Î¹Î± circle half black"/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81" y="3388267"/>
            <a:ext cx="341422" cy="34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104183" y="3148326"/>
            <a:ext cx="639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Earth</a:t>
            </a:r>
            <a:endParaRPr lang="sv-SE" sz="1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59178" y="4010343"/>
            <a:ext cx="1184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70C0"/>
                </a:solidFill>
                <a:latin typeface="Garamond" panose="02020404030301010803" pitchFamily="18" charset="0"/>
              </a:rPr>
              <a:t>Qpar</a:t>
            </a:r>
            <a:r>
              <a:rPr lang="en-US" sz="160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 MSH</a:t>
            </a:r>
          </a:p>
          <a:p>
            <a:r>
              <a:rPr lang="en-US" sz="1600" dirty="0" err="1" smtClean="0">
                <a:solidFill>
                  <a:srgbClr val="FF0000"/>
                </a:solidFill>
                <a:latin typeface="Garamond" panose="02020404030301010803" pitchFamily="18" charset="0"/>
              </a:rPr>
              <a:t>Qperp</a:t>
            </a:r>
            <a:r>
              <a:rPr lang="en-US" sz="16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 MSH</a:t>
            </a:r>
            <a:endParaRPr lang="sv-SE" sz="16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24" name="Elbow Connector 23"/>
          <p:cNvCxnSpPr>
            <a:endCxn id="23" idx="0"/>
          </p:cNvCxnSpPr>
          <p:nvPr/>
        </p:nvCxnSpPr>
        <p:spPr>
          <a:xfrm>
            <a:off x="5037138" y="3624838"/>
            <a:ext cx="814158" cy="385505"/>
          </a:xfrm>
          <a:prstGeom prst="bentConnector2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056158" y="2076231"/>
            <a:ext cx="1963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Solar wind Clusters (?)</a:t>
            </a:r>
            <a:endParaRPr lang="sv-SE" sz="1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1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/>
      <p:bldP spid="18" grpId="0"/>
      <p:bldP spid="2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Magnetosheath</a:t>
            </a:r>
            <a:r>
              <a:rPr lang="en-US" b="1" dirty="0" smtClean="0"/>
              <a:t> Jets </a:t>
            </a:r>
            <a:r>
              <a:rPr lang="en-US" dirty="0" smtClean="0"/>
              <a:t>are very important and an interesting topic to do research.</a:t>
            </a:r>
          </a:p>
          <a:p>
            <a:pPr marL="0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/>
              <a:t> For every space phenomenon there are </a:t>
            </a:r>
            <a:r>
              <a:rPr lang="en-US" b="1" dirty="0" smtClean="0"/>
              <a:t>many different ways to conduct research</a:t>
            </a:r>
            <a:r>
              <a:rPr lang="en-US" dirty="0" smtClean="0"/>
              <a:t>, Theory, Data, Simulations, Machine learning etc. </a:t>
            </a:r>
          </a:p>
          <a:p>
            <a:pPr marL="457200" indent="-457200">
              <a:buFont typeface="+mj-lt"/>
              <a:buAutoNum type="arabicPeriod" startAt="2"/>
            </a:pPr>
            <a:endParaRPr lang="en-US" dirty="0" smtClean="0"/>
          </a:p>
          <a:p>
            <a:pPr marL="457200" indent="-457200">
              <a:buFont typeface="+mj-lt"/>
              <a:buAutoNum type="arabicPeriod" startAt="2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Take home Message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436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55718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148919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51609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(Main) Types of Machine Learning Problems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18" y="1359036"/>
            <a:ext cx="9690163" cy="476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2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4640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Neural Networks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787" y="1528168"/>
            <a:ext cx="6143625" cy="4295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65212" y="3838608"/>
            <a:ext cx="856325" cy="369332"/>
          </a:xfrm>
          <a:prstGeom prst="rect">
            <a:avLst/>
          </a:prstGeom>
          <a:noFill/>
          <a:ln>
            <a:solidFill>
              <a:sysClr val="windowText" lastClr="000000">
                <a:lumMod val="95000"/>
                <a:lumOff val="5000"/>
              </a:sys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Output</a:t>
            </a:r>
          </a:p>
        </p:txBody>
      </p:sp>
      <p:sp>
        <p:nvSpPr>
          <p:cNvPr id="5" name="Rectangle 4"/>
          <p:cNvSpPr/>
          <p:nvPr/>
        </p:nvSpPr>
        <p:spPr>
          <a:xfrm>
            <a:off x="7696200" y="1219200"/>
            <a:ext cx="2806700" cy="1130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62650" y="2349500"/>
            <a:ext cx="1080425" cy="1250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071312" y="1973216"/>
            <a:ext cx="325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Let’s see what happens here!!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5" idx="2"/>
            <a:endCxn id="6" idx="3"/>
          </p:cNvCxnSpPr>
          <p:nvPr/>
        </p:nvCxnSpPr>
        <p:spPr>
          <a:xfrm flipH="1">
            <a:off x="7043075" y="2349500"/>
            <a:ext cx="2056475" cy="6254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0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548974" y="1730707"/>
                <a:ext cx="5166806" cy="337680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 smtClean="0"/>
                  <a:t> : Output of Neuron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: Inputs of Neuron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: Weights of each Input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 smtClean="0"/>
                  <a:t> :</a:t>
                </a:r>
                <a:r>
                  <a:rPr lang="en-US" dirty="0"/>
                  <a:t> </a:t>
                </a:r>
                <a:r>
                  <a:rPr lang="en-US" dirty="0" smtClean="0"/>
                  <a:t>bias for each neuron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8974" y="1730707"/>
                <a:ext cx="5166806" cy="3376800"/>
              </a:xfrm>
              <a:blipFill>
                <a:blip r:embed="rId3"/>
                <a:stretch>
                  <a:fillRect l="-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 A Neural Network Input and Output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266" y="2306702"/>
            <a:ext cx="3705225" cy="2114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60501" y="2307740"/>
            <a:ext cx="1150375" cy="2114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64923" y="2307740"/>
            <a:ext cx="1150375" cy="2114550"/>
          </a:xfrm>
          <a:prstGeom prst="rect">
            <a:avLst/>
          </a:prstGeom>
          <a:noFill/>
          <a:ln>
            <a:solidFill>
              <a:srgbClr val="1D8DB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8DB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15298" y="2307740"/>
            <a:ext cx="1745203" cy="211455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D8DB0"/>
              </a:solidFill>
            </a:endParaRPr>
          </a:p>
        </p:txBody>
      </p:sp>
      <p:cxnSp>
        <p:nvCxnSpPr>
          <p:cNvPr id="9" name="Straight Arrow Connector 8"/>
          <p:cNvCxnSpPr>
            <a:endCxn id="7" idx="2"/>
          </p:cNvCxnSpPr>
          <p:nvPr/>
        </p:nvCxnSpPr>
        <p:spPr>
          <a:xfrm flipH="1" flipV="1">
            <a:off x="8587900" y="4422290"/>
            <a:ext cx="1010253" cy="61486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44000" y="496334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Magic happens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1009" y="3403144"/>
            <a:ext cx="208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Random Numbers</a:t>
            </a:r>
            <a:endParaRPr lang="en-US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4098385" y="3172068"/>
            <a:ext cx="242103" cy="831484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339894" y="1649996"/>
                <a:ext cx="51710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…</m:t>
                          </m:r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94" y="1649996"/>
                <a:ext cx="5171031" cy="461665"/>
              </a:xfrm>
              <a:prstGeom prst="rect">
                <a:avLst/>
              </a:prstGeom>
              <a:blipFill>
                <a:blip r:embed="rId5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346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6" grpId="0" animBg="1"/>
      <p:bldP spid="7" grpId="0" animBg="1"/>
      <p:bldP spid="14" grpId="0"/>
      <p:bldP spid="10" grpId="0"/>
      <p:bldP spid="8" grpId="0" animBg="1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062" y="2127121"/>
            <a:ext cx="3571875" cy="2352675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728400" y="359436"/>
            <a:ext cx="11041200" cy="64626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Activation Function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4292722" y="1816600"/>
            <a:ext cx="2507226" cy="3104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56523" y="5095293"/>
                <a:ext cx="5179623" cy="10400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Sum of all Data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,  Weights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) and Biases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523" y="5095293"/>
                <a:ext cx="5179623" cy="1040093"/>
              </a:xfrm>
              <a:prstGeom prst="rect">
                <a:avLst/>
              </a:prstGeom>
              <a:blipFill>
                <a:blip r:embed="rId3"/>
                <a:stretch>
                  <a:fillRect l="-1059" t="-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39857" y="2813629"/>
                <a:ext cx="5130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57" y="2813629"/>
                <a:ext cx="513025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39856" y="3303459"/>
                <a:ext cx="513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56" y="3303459"/>
                <a:ext cx="513025" cy="369332"/>
              </a:xfrm>
              <a:prstGeom prst="rect">
                <a:avLst/>
              </a:prstGeom>
              <a:blipFill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39855" y="3927475"/>
                <a:ext cx="5254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55" y="3927475"/>
                <a:ext cx="52546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73995" y="2324236"/>
                <a:ext cx="3788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995" y="2324236"/>
                <a:ext cx="37888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289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702482" y="5231345"/>
                <a:ext cx="33629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Apply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depending on </a:t>
                </a:r>
                <a:r>
                  <a:rPr lang="en-US" b="1" u="sng" dirty="0" smtClean="0">
                    <a:solidFill>
                      <a:srgbClr val="FF0000"/>
                    </a:solidFill>
                  </a:rPr>
                  <a:t>goal</a:t>
                </a:r>
                <a:endParaRPr lang="en-US" b="1" u="sng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482" y="5231345"/>
                <a:ext cx="3362972" cy="369332"/>
              </a:xfrm>
              <a:prstGeom prst="rect">
                <a:avLst/>
              </a:prstGeom>
              <a:blipFill>
                <a:blip r:embed="rId2"/>
                <a:stretch>
                  <a:fillRect l="-144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39857" y="2813629"/>
                <a:ext cx="5130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57" y="2813629"/>
                <a:ext cx="513025" cy="369332"/>
              </a:xfrm>
              <a:prstGeom prst="rect">
                <a:avLst/>
              </a:prstGeom>
              <a:blipFill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839856" y="3303459"/>
                <a:ext cx="513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56" y="3303459"/>
                <a:ext cx="513025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839855" y="3927475"/>
                <a:ext cx="5254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855" y="3927475"/>
                <a:ext cx="52546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73995" y="2324236"/>
                <a:ext cx="3788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995" y="2324236"/>
                <a:ext cx="37888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3062" y="2127121"/>
            <a:ext cx="3571875" cy="23526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65321" y="1816600"/>
            <a:ext cx="1756888" cy="3104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728400" y="359436"/>
            <a:ext cx="11041200" cy="64626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Activation Function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226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548605"/>
              </p:ext>
            </p:extLst>
          </p:nvPr>
        </p:nvGraphicFramePr>
        <p:xfrm>
          <a:off x="575999" y="800786"/>
          <a:ext cx="11041200" cy="53192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80400">
                  <a:extLst>
                    <a:ext uri="{9D8B030D-6E8A-4147-A177-3AD203B41FA5}">
                      <a16:colId xmlns:a16="http://schemas.microsoft.com/office/drawing/2014/main" val="2201015264"/>
                    </a:ext>
                  </a:extLst>
                </a:gridCol>
                <a:gridCol w="3680400">
                  <a:extLst>
                    <a:ext uri="{9D8B030D-6E8A-4147-A177-3AD203B41FA5}">
                      <a16:colId xmlns:a16="http://schemas.microsoft.com/office/drawing/2014/main" val="2998041254"/>
                    </a:ext>
                  </a:extLst>
                </a:gridCol>
                <a:gridCol w="3680400">
                  <a:extLst>
                    <a:ext uri="{9D8B030D-6E8A-4147-A177-3AD203B41FA5}">
                      <a16:colId xmlns:a16="http://schemas.microsoft.com/office/drawing/2014/main" val="2047539955"/>
                    </a:ext>
                  </a:extLst>
                </a:gridCol>
              </a:tblGrid>
              <a:tr h="4149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vs</a:t>
                      </a:r>
                      <a:r>
                        <a:rPr lang="en-US" b="1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Simulations</a:t>
                      </a:r>
                      <a:endParaRPr lang="en-US" b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Classification</a:t>
                      </a:r>
                      <a:r>
                        <a:rPr lang="en-US" b="1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(Data Analysis)</a:t>
                      </a:r>
                      <a:endParaRPr lang="sv-SE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Classification (Machine Learning)</a:t>
                      </a:r>
                      <a:endParaRPr lang="sv-SE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5250081"/>
                  </a:ext>
                </a:extLst>
              </a:tr>
              <a:tr h="1795347"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 well can we model magnetosheath jets? Can we verify simulations and then generalize from their result? 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Can Jets happen in Quasi-perpendicular bow shocks? What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are the different type of jets? Do they have different properties? Different generation mechanism?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u="sng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Question</a:t>
                      </a:r>
                      <a:r>
                        <a:rPr lang="en-US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Can we verify somehow our previous classification? Can Machine learning outperform physical modeling? What is the solar wind doing when jets are happening? </a:t>
                      </a:r>
                      <a:endParaRPr lang="sv-SE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3585"/>
                  </a:ext>
                </a:extLst>
              </a:tr>
              <a:tr h="2203523"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b="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sv-SE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58715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0"/>
            <a:ext cx="11041200" cy="742924"/>
          </a:xfrm>
        </p:spPr>
        <p:txBody>
          <a:bodyPr/>
          <a:lstStyle/>
          <a:p>
            <a:pPr algn="ctr"/>
            <a:r>
              <a:rPr lang="en-US" dirty="0" smtClean="0"/>
              <a:t>Overview</a:t>
            </a:r>
            <a:endParaRPr lang="sv-SE" dirty="0"/>
          </a:p>
        </p:txBody>
      </p:sp>
      <p:pic>
        <p:nvPicPr>
          <p:cNvPr id="6" name="Picture 2" descr="https://i.stack.imgur.com/H1Ks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021" y="3353899"/>
            <a:ext cx="3429861" cy="239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43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Activation function Examples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u="sng" dirty="0" smtClean="0"/>
              <a:t>Goal</a:t>
            </a:r>
            <a:r>
              <a:rPr lang="en-US" dirty="0" smtClean="0"/>
              <a:t>:</a:t>
            </a:r>
            <a:r>
              <a:rPr lang="en-US" dirty="0" smtClean="0">
                <a:sym typeface="Wingdings" panose="05000000000000000000" pitchFamily="2" charset="2"/>
              </a:rPr>
              <a:t> Classification</a:t>
            </a:r>
            <a:endParaRPr lang="en-US" dirty="0"/>
          </a:p>
        </p:txBody>
      </p:sp>
      <p:pic>
        <p:nvPicPr>
          <p:cNvPr id="1026" name="Picture 2" descr="https://upload.wikimedia.org/wikipedia/commons/thumb/8/88/Logistic-curve.svg/1024px-Logistic-curv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34" y="2462594"/>
            <a:ext cx="4274131" cy="285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43834" y="3506453"/>
                <a:ext cx="1861342" cy="763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nary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834" y="3506453"/>
                <a:ext cx="1861342" cy="763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181664" y="3530991"/>
                <a:ext cx="2099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=0.8 →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𝐶𝑙𝑎𝑠𝑠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4" y="3530991"/>
                <a:ext cx="2099357" cy="369332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>
            <a:stCxn id="7" idx="3"/>
          </p:cNvCxnSpPr>
          <p:nvPr/>
        </p:nvCxnSpPr>
        <p:spPr>
          <a:xfrm flipV="1">
            <a:off x="3205176" y="2888344"/>
            <a:ext cx="3558481" cy="999656"/>
          </a:xfrm>
          <a:prstGeom prst="straightConnector1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0" idx="1"/>
          </p:cNvCxnSpPr>
          <p:nvPr/>
        </p:nvCxnSpPr>
        <p:spPr>
          <a:xfrm>
            <a:off x="6763657" y="2888343"/>
            <a:ext cx="2418007" cy="827314"/>
          </a:xfrm>
          <a:prstGeom prst="straightConnector1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21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926" y="2445919"/>
            <a:ext cx="5314950" cy="34099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Activation function Examples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u="sng" dirty="0" smtClean="0"/>
              <a:t>Goal</a:t>
            </a:r>
            <a:r>
              <a:rPr lang="en-US" dirty="0" smtClean="0"/>
              <a:t>:</a:t>
            </a:r>
            <a:r>
              <a:rPr lang="en-US" dirty="0" smtClean="0">
                <a:sym typeface="Wingdings" panose="05000000000000000000" pitchFamily="2" charset="2"/>
              </a:rPr>
              <a:t> Regression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43834" y="3506453"/>
                <a:ext cx="1861342" cy="763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nary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834" y="3506453"/>
                <a:ext cx="1861342" cy="763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181664" y="3530991"/>
                <a:ext cx="8122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4" y="3530991"/>
                <a:ext cx="812210" cy="369332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>
            <a:stCxn id="7" idx="3"/>
          </p:cNvCxnSpPr>
          <p:nvPr/>
        </p:nvCxnSpPr>
        <p:spPr>
          <a:xfrm flipV="1">
            <a:off x="3205176" y="3530992"/>
            <a:ext cx="3558481" cy="357008"/>
          </a:xfrm>
          <a:prstGeom prst="straightConnector1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0" idx="1"/>
          </p:cNvCxnSpPr>
          <p:nvPr/>
        </p:nvCxnSpPr>
        <p:spPr>
          <a:xfrm>
            <a:off x="6763657" y="3530991"/>
            <a:ext cx="2418007" cy="184666"/>
          </a:xfrm>
          <a:prstGeom prst="straightConnector1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36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4640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Neural Networks &amp; Backpropagation</a:t>
            </a:r>
            <a:endParaRPr lang="en-US" sz="3600" dirty="0"/>
          </a:p>
        </p:txBody>
      </p:sp>
      <p:pic>
        <p:nvPicPr>
          <p:cNvPr id="1026" name="Picture 2" descr="https://i.stack.imgur.com/H1K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737" y="1615073"/>
            <a:ext cx="6181725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955450" y="3934374"/>
            <a:ext cx="856325" cy="369332"/>
          </a:xfrm>
          <a:prstGeom prst="rect">
            <a:avLst/>
          </a:prstGeom>
          <a:noFill/>
          <a:ln>
            <a:solidFill>
              <a:sysClr val="windowText" lastClr="000000">
                <a:lumMod val="95000"/>
                <a:lumOff val="5000"/>
              </a:sys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91991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9261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Neural Networks with Images </a:t>
            </a:r>
            <a:endParaRPr lang="en-US" sz="3600" dirty="0"/>
          </a:p>
        </p:txBody>
      </p:sp>
      <p:pic>
        <p:nvPicPr>
          <p:cNvPr id="11266" name="Picture 2" descr="ÎÏÎ¿ÏÎ­Î»ÎµÏÎ¼Î± ÎµÎ¹ÎºÏÎ½Î±Ï Î³Î¹Î± Neural Network flatten imag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740" y="1359036"/>
            <a:ext cx="5413719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25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ÎÏÎ¿ÏÎ­Î»ÎµÏÎ¼Î± ÎµÎ¹ÎºÏÎ½Î±Ï Î³Î¹Î± Neural Network flatten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740" y="1359036"/>
            <a:ext cx="5413719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9261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Neural Networks with Images </a:t>
            </a:r>
            <a:r>
              <a:rPr lang="el-GR" sz="3600" dirty="0" smtClean="0"/>
              <a:t>– </a:t>
            </a:r>
            <a:r>
              <a:rPr lang="en-US" sz="3600" dirty="0" smtClean="0"/>
              <a:t>Dog example</a:t>
            </a:r>
            <a:endParaRPr lang="en-US" sz="3600" dirty="0"/>
          </a:p>
        </p:txBody>
      </p:sp>
      <p:pic>
        <p:nvPicPr>
          <p:cNvPr id="1026" name="Picture 2" descr="ÎÏÎ¿ÏÎ­Î»ÎµÏÎ¼Î± ÎµÎ¹ÎºÏÎ½Î±Ï Î³Î¹Î± dog cheval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920905"/>
            <a:ext cx="1905410" cy="286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846" y="1546586"/>
            <a:ext cx="619153" cy="408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Convolution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50603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5308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Convolution Neural Network (CNN) Layers</a:t>
            </a:r>
            <a:endParaRPr lang="en-US" sz="3600" dirty="0"/>
          </a:p>
        </p:txBody>
      </p:sp>
      <p:pic>
        <p:nvPicPr>
          <p:cNvPr id="3076" name="Picture 4" descr="https://writelatex.s3.amazonaws.com/mvxpfptvpmkx/uploads/10083/24184913/1.png?X-Amz-Expires=14400&amp;X-Amz-Date=20180615T112157Z&amp;X-Amz-Algorithm=AWS4-HMAC-SHA256&amp;X-Amz-Credential=AKIAJF667VKUK4OW3LCA/20180615/us-east-1/s3/aws4_request&amp;X-Amz-SignedHeaders=host&amp;X-Amz-Signature=c42741c537846dd53e6e74d5bf7bb1250df53135f3f82497c684efb4f16ee79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192" y="3050111"/>
            <a:ext cx="5644725" cy="23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-systems.github.io/HSE545/machine%20learning%20all/Workshop/PHMAP/image_files/conv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36" y="2785294"/>
            <a:ext cx="4044444" cy="288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528" y="1892658"/>
            <a:ext cx="459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Convolution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Extract features &amp; Keep spatial relationship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3335" y="1892658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Pooling/Subsampling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Reduce dimensionality &amp; retain information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864" y="5915871"/>
            <a:ext cx="2603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*</a:t>
            </a:r>
            <a:r>
              <a:rPr lang="en-US" sz="1400" dirty="0">
                <a:solidFill>
                  <a:srgbClr val="000000"/>
                </a:solidFill>
              </a:rPr>
              <a:t>Figure </a:t>
            </a:r>
            <a:r>
              <a:rPr lang="en-US" sz="1400" dirty="0" smtClean="0">
                <a:solidFill>
                  <a:srgbClr val="000000"/>
                </a:solidFill>
              </a:rPr>
              <a:t>Courtesy: Erik </a:t>
            </a:r>
            <a:r>
              <a:rPr lang="en-US" sz="1400" dirty="0" err="1">
                <a:solidFill>
                  <a:srgbClr val="000000"/>
                </a:solidFill>
              </a:rPr>
              <a:t>Reppel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6224591" y="5915871"/>
            <a:ext cx="33185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*Figure Courtesy: </a:t>
            </a:r>
            <a:r>
              <a:rPr lang="en-US" sz="1400" dirty="0" smtClean="0">
                <a:solidFill>
                  <a:srgbClr val="000000"/>
                </a:solidFill>
              </a:rPr>
              <a:t>Cambridge Spark Ltd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2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4640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Example of CNN</a:t>
            </a:r>
            <a:endParaRPr lang="en-US" sz="3600" dirty="0"/>
          </a:p>
        </p:txBody>
      </p:sp>
      <p:pic>
        <p:nvPicPr>
          <p:cNvPr id="4098" name="Picture 2" descr="https://writelatex.s3.amazonaws.com/mvxpfptvpmkx/uploads/16011/25130203/1.png?X-Amz-Expires=14400&amp;X-Amz-Date=20180615T112203Z&amp;X-Amz-Algorithm=AWS4-HMAC-SHA256&amp;X-Amz-Credential=AKIAJF667VKUK4OW3LCA/20180615/us-east-1/s3/aws4_request&amp;X-Amz-SignedHeaders=host&amp;X-Amz-Signature=32046fe3dfdaf1f7c2e5eaf3cde9e15409098451c6ef0cce1d7cde309391932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239868"/>
            <a:ext cx="11041062" cy="329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0" y="587270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*Figure </a:t>
            </a:r>
            <a:r>
              <a:rPr lang="en-US" sz="1400" dirty="0">
                <a:solidFill>
                  <a:srgbClr val="000000"/>
                </a:solidFill>
              </a:rPr>
              <a:t>Courtesy: </a:t>
            </a:r>
            <a:r>
              <a:rPr lang="en-US" sz="1400" dirty="0" err="1">
                <a:solidFill>
                  <a:srgbClr val="000000"/>
                </a:solidFill>
              </a:rPr>
              <a:t>Suhyun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Kim </a:t>
            </a:r>
            <a:r>
              <a:rPr lang="en-US" sz="1400" dirty="0" err="1" smtClean="0">
                <a:solidFill>
                  <a:srgbClr val="000000"/>
                </a:solidFill>
              </a:rPr>
              <a:t>iSystems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Design </a:t>
            </a:r>
            <a:r>
              <a:rPr lang="en-US" sz="1400" dirty="0" smtClean="0">
                <a:solidFill>
                  <a:srgbClr val="000000"/>
                </a:solidFill>
              </a:rPr>
              <a:t>Labs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6" name="Content Placeholder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54" y="1359036"/>
            <a:ext cx="1347946" cy="758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s://writelatex.s3.amazonaws.com/mvxpfptvpmkx/uploads/10083/24184913/1.png?X-Amz-Expires=14400&amp;X-Amz-Date=20180615T112157Z&amp;X-Amz-Algorithm=AWS4-HMAC-SHA256&amp;X-Amz-Credential=AKIAJF667VKUK4OW3LCA/20180615/us-east-1/s3/aws4_request&amp;X-Amz-SignedHeaders=host&amp;X-Amz-Signature=c42741c537846dd53e6e74d5bf7bb1250df53135f3f82497c684efb4f16ee79b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205" y="1415490"/>
            <a:ext cx="1704530" cy="7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-systems.github.io/HSE545/machine%20learning%20all/Workshop/PHMAP/image_files/conv_animation.gif"/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19" y="1346466"/>
            <a:ext cx="1173001" cy="83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02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1656000"/>
            <a:ext cx="5520600" cy="4464000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 smtClean="0"/>
              <a:t>Input</a:t>
            </a:r>
            <a:r>
              <a:rPr lang="en-US" dirty="0" smtClean="0"/>
              <a:t>: MNIST database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NN vs CNN</a:t>
            </a:r>
            <a:endParaRPr lang="en-US" sz="3600" dirty="0"/>
          </a:p>
        </p:txBody>
      </p:sp>
      <p:pic>
        <p:nvPicPr>
          <p:cNvPr id="2050" name="Picture 2" descr="ÎÏÎ¿ÏÎ­Î»ÎµÏÎ¼Î± ÎµÎ¹ÎºÏÎ½Î±Ï Î³Î¹Î± MNIST data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50" y="2168737"/>
            <a:ext cx="565785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6096600" y="1656000"/>
            <a:ext cx="5520600" cy="1618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u="sng" dirty="0" smtClean="0"/>
          </a:p>
          <a:p>
            <a:pPr marL="0" indent="0" algn="ctr">
              <a:buFont typeface="Arial"/>
              <a:buNone/>
            </a:pPr>
            <a:r>
              <a:rPr lang="en-US" u="sng" dirty="0" smtClean="0"/>
              <a:t>Neural Network Result:</a:t>
            </a:r>
          </a:p>
          <a:p>
            <a:pPr marL="0" indent="0" algn="ctr">
              <a:buFont typeface="Arial"/>
              <a:buNone/>
            </a:pPr>
            <a:r>
              <a:rPr lang="en-US" dirty="0" smtClean="0"/>
              <a:t>97.3%</a:t>
            </a:r>
          </a:p>
          <a:p>
            <a:pPr marL="0" indent="0" algn="ctr">
              <a:buFont typeface="Arial"/>
              <a:buNone/>
            </a:pPr>
            <a:endParaRPr lang="en-US" dirty="0" smtClean="0"/>
          </a:p>
          <a:p>
            <a:pPr marL="0" indent="0" algn="ctr">
              <a:buFont typeface="Arial"/>
              <a:buNone/>
            </a:pPr>
            <a:endParaRPr lang="en-US" dirty="0" smtClean="0"/>
          </a:p>
          <a:p>
            <a:pPr marL="0" indent="0" algn="ctr">
              <a:buFont typeface="Arial"/>
              <a:buNone/>
            </a:pPr>
            <a:endParaRPr lang="en-US" dirty="0"/>
          </a:p>
          <a:p>
            <a:pPr marL="0" indent="0" algn="ctr">
              <a:buFont typeface="Arial"/>
              <a:buNone/>
            </a:pPr>
            <a:endParaRPr lang="en-US" dirty="0"/>
          </a:p>
        </p:txBody>
      </p:sp>
      <p:pic>
        <p:nvPicPr>
          <p:cNvPr id="7" name="Content Placeholder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27" y="1276890"/>
            <a:ext cx="1347946" cy="758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s://writelatex.s3.amazonaws.com/mvxpfptvpmkx/uploads/16011/25130203/1.png?X-Amz-Expires=14400&amp;X-Amz-Date=20180615T112203Z&amp;X-Amz-Algorithm=AWS4-HMAC-SHA256&amp;X-Amz-Credential=AKIAJF667VKUK4OW3LCA/20180615/us-east-1/s3/aws4_request&amp;X-Amz-SignedHeaders=host&amp;X-Amz-Signature=32046fe3dfdaf1f7c2e5eaf3cde9e15409098451c6ef0cce1d7cde30939193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247" y="3477892"/>
            <a:ext cx="3821305" cy="11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6096599" y="4286085"/>
            <a:ext cx="5520600" cy="1618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u="sng" dirty="0" smtClean="0"/>
          </a:p>
          <a:p>
            <a:pPr marL="0" indent="0" algn="ctr">
              <a:buFont typeface="Arial"/>
              <a:buNone/>
            </a:pPr>
            <a:r>
              <a:rPr lang="en-US" u="sng" dirty="0" smtClean="0"/>
              <a:t>Convolution Neural Network Result:</a:t>
            </a:r>
          </a:p>
          <a:p>
            <a:pPr marL="0" indent="0" algn="ctr">
              <a:buFont typeface="Arial"/>
              <a:buNone/>
            </a:pPr>
            <a:r>
              <a:rPr lang="en-US" dirty="0" smtClean="0"/>
              <a:t>99.07%</a:t>
            </a:r>
          </a:p>
          <a:p>
            <a:pPr marL="0" indent="0" algn="ctr">
              <a:buFont typeface="Arial"/>
              <a:buNone/>
            </a:pPr>
            <a:endParaRPr lang="en-US" dirty="0" smtClean="0"/>
          </a:p>
          <a:p>
            <a:pPr marL="0" indent="0" algn="ctr">
              <a:buFont typeface="Arial"/>
              <a:buNone/>
            </a:pPr>
            <a:endParaRPr lang="en-US" dirty="0" smtClean="0"/>
          </a:p>
          <a:p>
            <a:pPr marL="0" indent="0" algn="ctr">
              <a:buFont typeface="Arial"/>
              <a:buNone/>
            </a:pPr>
            <a:endParaRPr lang="en-US" dirty="0"/>
          </a:p>
          <a:p>
            <a:pPr marL="0" indent="0" algn="ctr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2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30" y="1359036"/>
            <a:ext cx="9012327" cy="44640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110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Why normalization is vital?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7050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97" y="3022005"/>
            <a:ext cx="7874405" cy="256553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6000" y="431800"/>
            <a:ext cx="11041200" cy="20246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000" dirty="0"/>
              <a:t>Part 1:</a:t>
            </a:r>
          </a:p>
          <a:p>
            <a:pPr marL="0" indent="0" algn="ctr">
              <a:buNone/>
            </a:pPr>
            <a:r>
              <a:rPr lang="en-US" sz="3000" dirty="0"/>
              <a:t>Simulations </a:t>
            </a:r>
          </a:p>
          <a:p>
            <a:pPr marL="0" indent="0" algn="ctr">
              <a:buNone/>
            </a:pPr>
            <a:r>
              <a:rPr lang="en-US" sz="3000" dirty="0">
                <a:latin typeface="Stencil" panose="040409050D0802020404" pitchFamily="82" charset="0"/>
              </a:rPr>
              <a:t>VS</a:t>
            </a:r>
            <a:endParaRPr lang="sv-SE" sz="3000" dirty="0">
              <a:latin typeface="Stencil" panose="040409050D0802020404" pitchFamily="82" charset="0"/>
            </a:endParaRPr>
          </a:p>
          <a:p>
            <a:pPr marL="0" indent="0" algn="ctr">
              <a:buNone/>
            </a:pPr>
            <a:r>
              <a:rPr lang="en-US" sz="3000" dirty="0"/>
              <a:t> </a:t>
            </a:r>
            <a:r>
              <a:rPr lang="en-US" sz="3000" dirty="0" smtClean="0"/>
              <a:t>Measurements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 rot="19808085">
            <a:off x="1049832" y="2888678"/>
            <a:ext cx="2377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Ongoing (Q1 2020)</a:t>
            </a:r>
            <a:endParaRPr lang="sv-SE" sz="20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2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6135328" y="1656000"/>
                <a:ext cx="5481871" cy="189836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u="sng" dirty="0" smtClean="0">
                    <a:latin typeface="+mj-lt"/>
                  </a:rPr>
                  <a:t>Loss Function/Error:</a:t>
                </a:r>
              </a:p>
              <a:p>
                <a:pPr marL="0" indent="0">
                  <a:buNone/>
                </a:pPr>
                <a:endParaRPr lang="en-US" b="0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35328" y="1656000"/>
                <a:ext cx="5481871" cy="1898362"/>
              </a:xfrm>
              <a:blipFill>
                <a:blip r:embed="rId2"/>
                <a:stretch>
                  <a:fillRect l="-1667" t="-2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9261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Gradient Descent - Training</a:t>
            </a:r>
            <a:endParaRPr lang="en-US" sz="3600" dirty="0"/>
          </a:p>
        </p:txBody>
      </p:sp>
      <p:pic>
        <p:nvPicPr>
          <p:cNvPr id="1026" name="Picture 2" descr="ÎÏÎ¿ÏÎ­Î»ÎµÏÎ¼Î± ÎµÎ¹ÎºÏÎ½Î±Ï Î³Î¹Î± gradient desc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62" y="1656000"/>
            <a:ext cx="4681896" cy="367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6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9261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Advanced Activation functions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Goal </a:t>
            </a:r>
            <a:r>
              <a:rPr lang="en-US" dirty="0" smtClean="0">
                <a:sym typeface="Wingdings" panose="05000000000000000000" pitchFamily="2" charset="2"/>
              </a:rPr>
              <a:t> Complexity</a:t>
            </a:r>
          </a:p>
          <a:p>
            <a:pPr marL="0" indent="0" algn="ctr">
              <a:buNone/>
            </a:pPr>
            <a:r>
              <a:rPr lang="en-US" dirty="0" smtClean="0">
                <a:sym typeface="Wingdings" panose="05000000000000000000" pitchFamily="2" charset="2"/>
              </a:rPr>
              <a:t>Non-linear activations (Hidden Layers)</a:t>
            </a:r>
            <a:endParaRPr lang="en-US" dirty="0"/>
          </a:p>
        </p:txBody>
      </p:sp>
      <p:pic>
        <p:nvPicPr>
          <p:cNvPr id="10242" name="Picture 2" descr="https://cdn-images-1.medium.com/max/1600/1*A_Bzn0CjUgOXtPCJKnKLq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800" y="3138846"/>
            <a:ext cx="67056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1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6000" y="1083732"/>
            <a:ext cx="5108520" cy="49817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 smtClean="0"/>
              <a:t>MMS</a:t>
            </a:r>
          </a:p>
          <a:p>
            <a:pPr marL="0" indent="0" algn="ctr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dirty="0" smtClean="0"/>
              <a:t>Database 2015 – 2018 (</a:t>
            </a:r>
            <a:r>
              <a:rPr lang="en-US" dirty="0" smtClean="0">
                <a:solidFill>
                  <a:srgbClr val="00B050"/>
                </a:solidFill>
              </a:rPr>
              <a:t>8499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Data gaps (</a:t>
            </a:r>
            <a:r>
              <a:rPr lang="en-US" dirty="0" smtClean="0">
                <a:solidFill>
                  <a:srgbClr val="FF0000"/>
                </a:solidFill>
              </a:rPr>
              <a:t>- 45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 smtClean="0"/>
              <a:t>Unstable SW conditions (</a:t>
            </a:r>
            <a:r>
              <a:rPr lang="en-US" dirty="0" smtClean="0">
                <a:solidFill>
                  <a:srgbClr val="FF0000"/>
                </a:solidFill>
              </a:rPr>
              <a:t>- 2357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Total: </a:t>
            </a:r>
          </a:p>
          <a:p>
            <a:pPr marL="0" indent="0" algn="ctr">
              <a:buNone/>
            </a:pPr>
            <a:r>
              <a:rPr lang="sv-SE" dirty="0" smtClean="0">
                <a:solidFill>
                  <a:srgbClr val="00B050"/>
                </a:solidFill>
              </a:rPr>
              <a:t>6142</a:t>
            </a:r>
            <a:r>
              <a:rPr lang="sv-SE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sv-S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Jets with Measurements – MMS 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08" y="1286933"/>
            <a:ext cx="3670832" cy="4915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767054" y="1184637"/>
                <a:ext cx="1958485" cy="447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&gt;2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𝑑𝑦𝑛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lang="en-US" b="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054" y="1184637"/>
                <a:ext cx="1958485" cy="447558"/>
              </a:xfrm>
              <a:prstGeom prst="rect">
                <a:avLst/>
              </a:prstGeom>
              <a:blipFill>
                <a:blip r:embed="rId4"/>
                <a:stretch>
                  <a:fillRect b="-1351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041466" y="1408416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Dynamic Pressure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41466" y="2022240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Dynamic Pressure Ratio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41466" y="2776394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Velocity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41466" y="3456577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Density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41466" y="4753365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Ion Energy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 Spectrum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74302" y="5483208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Temperature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41466" y="4139497"/>
            <a:ext cx="2295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Magnetic Field</a:t>
            </a:r>
            <a:endParaRPr lang="sv-SE" sz="1600" dirty="0">
              <a:solidFill>
                <a:srgbClr val="00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185122" y="1677840"/>
            <a:ext cx="2184400" cy="719666"/>
          </a:xfrm>
          <a:prstGeom prst="straightConnector1">
            <a:avLst/>
          </a:prstGeom>
          <a:ln w="12700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293696" y="593230"/>
                <a:ext cx="1790683" cy="406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Sup>
                        <m:sSubSup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b="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3696" y="593230"/>
                <a:ext cx="1790683" cy="406009"/>
              </a:xfrm>
              <a:prstGeom prst="rect">
                <a:avLst/>
              </a:prstGeom>
              <a:blipFill>
                <a:blip r:embed="rId5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>
            <a:stCxn id="13" idx="0"/>
            <a:endCxn id="23" idx="2"/>
          </p:cNvCxnSpPr>
          <p:nvPr/>
        </p:nvCxnSpPr>
        <p:spPr>
          <a:xfrm flipV="1">
            <a:off x="11189038" y="999239"/>
            <a:ext cx="0" cy="409177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4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Jets with Simulations – Vlasiator </a:t>
            </a:r>
            <a:endParaRPr lang="sv-SE" dirty="0"/>
          </a:p>
        </p:txBody>
      </p:sp>
      <p:pic>
        <p:nvPicPr>
          <p:cNvPr id="6" name="final_5cace7ae23cb4e00132e134e_2437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8155" y="1232958"/>
            <a:ext cx="4159925" cy="45832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80320" y="5440680"/>
            <a:ext cx="1193800" cy="416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576000" y="1083733"/>
            <a:ext cx="5108520" cy="4464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 smtClean="0"/>
              <a:t>Vlasiator</a:t>
            </a:r>
          </a:p>
          <a:p>
            <a:r>
              <a:rPr lang="en-US" dirty="0"/>
              <a:t>G</a:t>
            </a:r>
            <a:r>
              <a:rPr lang="en-US" dirty="0" smtClean="0"/>
              <a:t>lobal hybrid-Vlasov</a:t>
            </a:r>
            <a:endParaRPr lang="en-US" dirty="0"/>
          </a:p>
          <a:p>
            <a:r>
              <a:rPr lang="en-US" dirty="0" smtClean="0"/>
              <a:t>Protons = Distribution functions </a:t>
            </a:r>
          </a:p>
          <a:p>
            <a:r>
              <a:rPr lang="en-US" dirty="0" smtClean="0"/>
              <a:t>Electrons = Massless fluid</a:t>
            </a:r>
          </a:p>
          <a:p>
            <a:r>
              <a:rPr lang="en-US" dirty="0" smtClean="0"/>
              <a:t>2D3V simulations (Although 3D possible)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Number of Jets: </a:t>
            </a:r>
            <a:r>
              <a:rPr lang="en-US" dirty="0">
                <a:solidFill>
                  <a:srgbClr val="00B050"/>
                </a:solidFill>
              </a:rPr>
              <a:t>273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603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2844</Words>
  <Application>Microsoft Office PowerPoint</Application>
  <PresentationFormat>Widescreen</PresentationFormat>
  <Paragraphs>617</Paragraphs>
  <Slides>71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1" baseType="lpstr">
      <vt:lpstr>Arial</vt:lpstr>
      <vt:lpstr>Calibri</vt:lpstr>
      <vt:lpstr>Cambria Math</vt:lpstr>
      <vt:lpstr>Garamond</vt:lpstr>
      <vt:lpstr>Garamond Premr Pro</vt:lpstr>
      <vt:lpstr>Georgia</vt:lpstr>
      <vt:lpstr>Stencil</vt:lpstr>
      <vt:lpstr>Times New Roman</vt:lpstr>
      <vt:lpstr>Wingdings</vt:lpstr>
      <vt:lpstr>KU Leuven</vt:lpstr>
      <vt:lpstr>Magnetosheath Jets: Simulations, Data Analysis &amp; Machine Learning  Savvas Raptis  Space and Plasma Physics, School of Electrical Engineering and Computer Science, KTH Royal Institute of Technology, Sweden  Collaboration with: Tomas Karlsson, Minna Palmroth,  Ferdinand Plaschke, Sigiava Aminalragia-Giamini, Anita Kullen, Per-arne Lindqvist et al.     Athens, 29/01/2020 </vt:lpstr>
      <vt:lpstr>PowerPoint Presentation</vt:lpstr>
      <vt:lpstr>Magnetosheath Jets</vt:lpstr>
      <vt:lpstr>Overview</vt:lpstr>
      <vt:lpstr>Overview</vt:lpstr>
      <vt:lpstr>Overview</vt:lpstr>
      <vt:lpstr>PowerPoint Presentation</vt:lpstr>
      <vt:lpstr>Jets with Measurements – MMS </vt:lpstr>
      <vt:lpstr>Jets with Simulations – Vlasiator </vt:lpstr>
      <vt:lpstr>Magnetosheath Jets – Full Dataset</vt:lpstr>
      <vt:lpstr>Main Results – Case Comparison</vt:lpstr>
      <vt:lpstr>Main Results – Case Comparison</vt:lpstr>
      <vt:lpstr>Main Difference between MMS &amp; Vlasiator</vt:lpstr>
      <vt:lpstr>Main Results – Some Statistical Properties</vt:lpstr>
      <vt:lpstr>Main Results – Some Statistical Properties</vt:lpstr>
      <vt:lpstr>Only Vlasiator Statistics – Superposed Epoch Analysis</vt:lpstr>
      <vt:lpstr>Back to Overview</vt:lpstr>
      <vt:lpstr>PowerPoint Presentation</vt:lpstr>
      <vt:lpstr>Motivation – Main Subcategories</vt:lpstr>
      <vt:lpstr>Task – Find Θ_Bn</vt:lpstr>
      <vt:lpstr>PowerPoint Presentation</vt:lpstr>
      <vt:lpstr>Quasi-parallel jet using MMS</vt:lpstr>
      <vt:lpstr>Quasi-perpendicular jet using MMS</vt:lpstr>
      <vt:lpstr>Differences of each class</vt:lpstr>
      <vt:lpstr>Classification Procedure in progress</vt:lpstr>
      <vt:lpstr>Main Categories</vt:lpstr>
      <vt:lpstr>Database of Jets</vt:lpstr>
      <vt:lpstr>What are we looking for (?)</vt:lpstr>
      <vt:lpstr>Boundary Jets</vt:lpstr>
      <vt:lpstr>Quasi Parallel Jets – Shock ripples</vt:lpstr>
      <vt:lpstr>Quasi Parallel Jets – SLAMS</vt:lpstr>
      <vt:lpstr>Mechanisms ideas for each jets</vt:lpstr>
      <vt:lpstr>Encapsulated Hypothesis</vt:lpstr>
      <vt:lpstr>Back to Overview</vt:lpstr>
      <vt:lpstr>PowerPoint Presentation</vt:lpstr>
      <vt:lpstr>PowerPoint Presentation</vt:lpstr>
      <vt:lpstr>Main Categories</vt:lpstr>
      <vt:lpstr>Motivation</vt:lpstr>
      <vt:lpstr>Neural Networks &amp; Backpropagation</vt:lpstr>
      <vt:lpstr>PowerPoint Presentation</vt:lpstr>
      <vt:lpstr>Schematic of Procedure</vt:lpstr>
      <vt:lpstr>Input (Solar Wind)</vt:lpstr>
      <vt:lpstr>Results – Example</vt:lpstr>
      <vt:lpstr>Results – Example</vt:lpstr>
      <vt:lpstr>Results – Example</vt:lpstr>
      <vt:lpstr>Results – Classification Accuracies</vt:lpstr>
      <vt:lpstr>Results – Comparison to Traditional Methods</vt:lpstr>
      <vt:lpstr>Results – Comparison to Traditional Methods</vt:lpstr>
      <vt:lpstr>Results – Comparison to Traditional Methods</vt:lpstr>
      <vt:lpstr>Back to Overview</vt:lpstr>
      <vt:lpstr>Work in progress …</vt:lpstr>
      <vt:lpstr>Take home Message</vt:lpstr>
      <vt:lpstr>PowerPoint Presentation</vt:lpstr>
      <vt:lpstr>PowerPoint Presentation</vt:lpstr>
      <vt:lpstr>(Main) Types of Machine Learning Problems</vt:lpstr>
      <vt:lpstr>Neural Networks</vt:lpstr>
      <vt:lpstr> A Neural Network Input and Output</vt:lpstr>
      <vt:lpstr>PowerPoint Presentation</vt:lpstr>
      <vt:lpstr>PowerPoint Presentation</vt:lpstr>
      <vt:lpstr>Activation function Examples</vt:lpstr>
      <vt:lpstr>Activation function Examples</vt:lpstr>
      <vt:lpstr>Neural Networks &amp; Backpropagation</vt:lpstr>
      <vt:lpstr>Neural Networks with Images </vt:lpstr>
      <vt:lpstr>Neural Networks with Images – Dog example</vt:lpstr>
      <vt:lpstr>PowerPoint Presentation</vt:lpstr>
      <vt:lpstr>Convolution Neural Network (CNN) Layers</vt:lpstr>
      <vt:lpstr>Example of CNN</vt:lpstr>
      <vt:lpstr>NN vs CNN</vt:lpstr>
      <vt:lpstr>Why normalization is vital?</vt:lpstr>
      <vt:lpstr>Gradient Descent - Training</vt:lpstr>
      <vt:lpstr>Advanced Activation functions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2021-09-22T13:10:40Z</dcterms:modified>
</cp:coreProperties>
</file>