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61" r:id="rId5"/>
    <p:sldId id="633" r:id="rId6"/>
    <p:sldId id="631" r:id="rId7"/>
    <p:sldId id="632" r:id="rId8"/>
    <p:sldId id="588" r:id="rId9"/>
    <p:sldId id="572" r:id="rId10"/>
    <p:sldId id="573" r:id="rId11"/>
    <p:sldId id="574" r:id="rId12"/>
    <p:sldId id="575" r:id="rId13"/>
    <p:sldId id="474" r:id="rId14"/>
    <p:sldId id="564" r:id="rId15"/>
    <p:sldId id="582" r:id="rId16"/>
    <p:sldId id="577" r:id="rId17"/>
    <p:sldId id="634" r:id="rId18"/>
    <p:sldId id="578" r:id="rId19"/>
    <p:sldId id="579" r:id="rId20"/>
    <p:sldId id="624" r:id="rId21"/>
    <p:sldId id="452" r:id="rId22"/>
    <p:sldId id="610" r:id="rId23"/>
    <p:sldId id="581" r:id="rId24"/>
    <p:sldId id="514" r:id="rId25"/>
    <p:sldId id="527" r:id="rId26"/>
    <p:sldId id="526" r:id="rId27"/>
    <p:sldId id="543" r:id="rId28"/>
    <p:sldId id="615" r:id="rId29"/>
    <p:sldId id="628" r:id="rId30"/>
    <p:sldId id="629" r:id="rId31"/>
    <p:sldId id="583" r:id="rId32"/>
    <p:sldId id="584" r:id="rId33"/>
    <p:sldId id="472" r:id="rId34"/>
    <p:sldId id="589" r:id="rId35"/>
    <p:sldId id="444" r:id="rId36"/>
    <p:sldId id="616" r:id="rId37"/>
    <p:sldId id="598" r:id="rId38"/>
    <p:sldId id="612" r:id="rId39"/>
    <p:sldId id="591" r:id="rId40"/>
    <p:sldId id="592" r:id="rId41"/>
    <p:sldId id="593" r:id="rId42"/>
    <p:sldId id="594" r:id="rId43"/>
    <p:sldId id="595" r:id="rId44"/>
    <p:sldId id="597" r:id="rId45"/>
    <p:sldId id="590" r:id="rId46"/>
    <p:sldId id="613" r:id="rId47"/>
    <p:sldId id="641" r:id="rId48"/>
    <p:sldId id="637" r:id="rId49"/>
    <p:sldId id="599" r:id="rId50"/>
    <p:sldId id="600" r:id="rId51"/>
    <p:sldId id="601" r:id="rId52"/>
    <p:sldId id="638" r:id="rId53"/>
    <p:sldId id="639" r:id="rId54"/>
    <p:sldId id="469" r:id="rId55"/>
    <p:sldId id="640" r:id="rId56"/>
    <p:sldId id="476" r:id="rId57"/>
    <p:sldId id="642" r:id="rId58"/>
    <p:sldId id="643" r:id="rId59"/>
    <p:sldId id="644" r:id="rId60"/>
    <p:sldId id="645" r:id="rId61"/>
    <p:sldId id="646" r:id="rId6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DDDD"/>
    <a:srgbClr val="FF3B3B"/>
    <a:srgbClr val="2F4D5D"/>
    <a:srgbClr val="5F5F5F"/>
    <a:srgbClr val="7F7F7F"/>
    <a:srgbClr val="4D4D4D"/>
    <a:srgbClr val="EAEAEA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AF1A1-F3E8-441A-B861-8167A7508C38}" v="1146" dt="2022-07-21T07:41:56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2" autoAdjust="0"/>
    <p:restoredTop sz="92729" autoAdjust="0"/>
  </p:normalViewPr>
  <p:slideViewPr>
    <p:cSldViewPr snapToGrid="0" snapToObjects="1">
      <p:cViewPr>
        <p:scale>
          <a:sx n="125" d="100"/>
          <a:sy n="125" d="100"/>
        </p:scale>
        <p:origin x="2240" y="760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29-8-2022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29-8-2022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01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difference = Solar Wind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770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515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304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~25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182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344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912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274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383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45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682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39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640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897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912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606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Scholer</a:t>
            </a:r>
            <a:r>
              <a:rPr lang="en-US" dirty="0"/>
              <a:t> : MA = 4.7 shock with a mass ratio of mi/me = 100 and </a:t>
            </a:r>
            <a:r>
              <a:rPr lang="en-US" dirty="0" err="1"/>
              <a:t>ωpe</a:t>
            </a:r>
            <a:r>
              <a:rPr lang="en-US" dirty="0"/>
              <a:t>/</a:t>
            </a:r>
            <a:r>
              <a:rPr lang="en-US" dirty="0" err="1"/>
              <a:t>Ωce</a:t>
            </a:r>
            <a:r>
              <a:rPr lang="en-US" dirty="0"/>
              <a:t> = √10 are shown in Fig. The total system size for this simulation is 200c/</a:t>
            </a:r>
            <a:r>
              <a:rPr lang="en-US" dirty="0" err="1"/>
              <a:t>ωpi</a:t>
            </a:r>
            <a:r>
              <a:rPr lang="en-US" dirty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796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42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GOES SXR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881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3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299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4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14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410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05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- High-speed jets in Earth’s magnetosheath 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Presentation JHU – APL |</a:t>
            </a:r>
            <a:r>
              <a:rPr lang="en-US" sz="1300" baseline="0" dirty="0">
                <a:solidFill>
                  <a:srgbClr val="5F5F5F"/>
                </a:solidFill>
              </a:rPr>
              <a:t> 19/08/22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29/08/2022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solss.github.io/MagSemina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67-022-28110-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avvasRaptis/Jets-Reformation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63.png"/><Relationship Id="rId4" Type="http://schemas.openxmlformats.org/officeDocument/2006/relationships/image" Target="../media/image1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24475" y="525456"/>
            <a:ext cx="8321991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High-speed jets and related phenomena in Earth's bow shock and </a:t>
            </a:r>
            <a:r>
              <a:rPr lang="en-US" dirty="0" smtClean="0"/>
              <a:t>magnetosheath</a:t>
            </a:r>
            <a:r>
              <a:rPr lang="en-US" dirty="0"/>
              <a:t/>
            </a:r>
            <a:br>
              <a:rPr lang="en-US" dirty="0"/>
            </a:br>
            <a: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r>
              <a:rPr lang="nl-BE" sz="2200" b="1" dirty="0"/>
              <a:t/>
            </a:r>
            <a:br>
              <a:rPr lang="nl-BE" sz="2200" b="1" dirty="0"/>
            </a:br>
            <a:r>
              <a:rPr lang="nl-BE" sz="2200" b="1" dirty="0"/>
              <a:t/>
            </a:r>
            <a:br>
              <a:rPr lang="nl-BE" sz="2200" b="1" dirty="0"/>
            </a:br>
            <a:r>
              <a:rPr lang="en-US" sz="1800" dirty="0"/>
              <a:t>Division of Space and Plasma Physics</a:t>
            </a:r>
            <a:br>
              <a:rPr lang="en-US" sz="1800" dirty="0"/>
            </a:br>
            <a:r>
              <a:rPr lang="en-US" sz="1800" dirty="0"/>
              <a:t>KTH Royal Institute of Technology, Stockholm, Sweden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JHU APL presentation</a:t>
            </a:r>
            <a:br>
              <a:rPr lang="en-US" sz="2000" dirty="0"/>
            </a:br>
            <a:r>
              <a:rPr lang="en-US" sz="2000" dirty="0"/>
              <a:t>19/08/2022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magnetosphere &amp; shock environment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4" y="1005347"/>
            <a:ext cx="5046601" cy="4697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53589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4" y="1005372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211860" y="6428151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4614" y="5812598"/>
            <a:ext cx="3704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Lynn Wilson – Solar Wind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Heli </a:t>
            </a:r>
            <a:r>
              <a:rPr lang="en-US" sz="1400" dirty="0" err="1">
                <a:solidFill>
                  <a:srgbClr val="FF0000"/>
                </a:solidFill>
              </a:rPr>
              <a:t>Hietala</a:t>
            </a:r>
            <a:r>
              <a:rPr lang="en-US" sz="1400" dirty="0">
                <a:solidFill>
                  <a:srgbClr val="FF0000"/>
                </a:solidFill>
              </a:rPr>
              <a:t> – The </a:t>
            </a:r>
            <a:r>
              <a:rPr lang="en-US" sz="1400" dirty="0" err="1">
                <a:solidFill>
                  <a:srgbClr val="FF0000"/>
                </a:solidFill>
              </a:rPr>
              <a:t>Bowshock</a:t>
            </a:r>
            <a:r>
              <a:rPr lang="en-US" sz="1400" dirty="0">
                <a:solidFill>
                  <a:srgbClr val="FF0000"/>
                </a:solidFill>
              </a:rPr>
              <a:t> and Foreshock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Ferdinand Plaschke – The </a:t>
            </a:r>
            <a:r>
              <a:rPr lang="en-US" sz="1400" dirty="0" err="1">
                <a:solidFill>
                  <a:srgbClr val="FF0000"/>
                </a:solidFill>
              </a:rPr>
              <a:t>Magnetosheath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984" y="5997264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00"/>
                </a:solidFill>
                <a:hlinkClick r:id="rId4"/>
              </a:rPr>
              <a:t>https://msolss.github.io/MagSeminars/</a:t>
            </a:r>
            <a:r>
              <a:rPr lang="sv-SE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1" name="Straight Arrow Connector 10"/>
          <p:cNvCxnSpPr>
            <a:cxnSpLocks/>
            <a:endCxn id="7" idx="1"/>
          </p:cNvCxnSpPr>
          <p:nvPr/>
        </p:nvCxnSpPr>
        <p:spPr>
          <a:xfrm>
            <a:off x="1593850" y="3994150"/>
            <a:ext cx="3490764" cy="2187780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325273" y="4057650"/>
            <a:ext cx="1018514" cy="1754948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123950" y="4464050"/>
            <a:ext cx="3960664" cy="1902546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Magnetosheath jets effects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39754"/>
            <a:ext cx="41525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</a:rPr>
              <a:t>Plaschke</a:t>
            </a:r>
            <a:r>
              <a:rPr lang="en-US" sz="800" dirty="0">
                <a:solidFill>
                  <a:srgbClr val="000000"/>
                </a:solidFill>
              </a:rPr>
              <a:t> F. et al. (2018); sketch by H. </a:t>
            </a:r>
            <a:r>
              <a:rPr lang="en-US" sz="800" dirty="0" err="1">
                <a:solidFill>
                  <a:srgbClr val="000000"/>
                </a:solidFill>
              </a:rPr>
              <a:t>Hietala</a:t>
            </a:r>
            <a:r>
              <a:rPr lang="en-US" sz="800" dirty="0">
                <a:solidFill>
                  <a:srgbClr val="000000"/>
                </a:solidFill>
              </a:rPr>
              <a:t> | Space Sci. Rev </a:t>
            </a:r>
            <a:endParaRPr lang="sv-SE" sz="8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054" y="879165"/>
            <a:ext cx="6671562" cy="5273044"/>
            <a:chOff x="5857373" y="1020731"/>
            <a:chExt cx="6332723" cy="5085898"/>
          </a:xfrm>
        </p:grpSpPr>
        <p:pic>
          <p:nvPicPr>
            <p:cNvPr id="13" name="Picture 2" descr="https://media.springernature.com/original/springer-static/image/art%3A10.1007%2Fs11214-018-0516-3/MediaObjects/11214_2018_516_Fig1_HTM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373" y="1020731"/>
              <a:ext cx="5907024" cy="508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492194" y="2820742"/>
              <a:ext cx="16979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Shock acceleration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3179F8-E571-5B1C-EDDF-BC962BFBF5AD}"/>
              </a:ext>
            </a:extLst>
          </p:cNvPr>
          <p:cNvSpPr txBox="1"/>
          <p:nvPr/>
        </p:nvSpPr>
        <p:spPr>
          <a:xfrm>
            <a:off x="7172262" y="1207363"/>
            <a:ext cx="452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Magnetosheath jets are </a:t>
            </a:r>
            <a:r>
              <a:rPr lang="en-US" b="1" dirty="0">
                <a:solidFill>
                  <a:srgbClr val="000000"/>
                </a:solidFill>
              </a:rPr>
              <a:t>transient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localized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enhancements</a:t>
            </a:r>
            <a:r>
              <a:rPr lang="en-US" dirty="0">
                <a:solidFill>
                  <a:srgbClr val="000000"/>
                </a:solidFill>
              </a:rPr>
              <a:t> of </a:t>
            </a:r>
            <a:r>
              <a:rPr lang="en-US" b="1" dirty="0">
                <a:solidFill>
                  <a:srgbClr val="000000"/>
                </a:solidFill>
              </a:rPr>
              <a:t>dynamic pressure </a:t>
            </a:r>
            <a:r>
              <a:rPr lang="en-US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i="1" dirty="0">
              <a:solidFill>
                <a:srgbClr val="000000"/>
              </a:solidFill>
            </a:endParaRP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e.g., 200% dynamic pressure enhancement compared to background </a:t>
            </a:r>
            <a:r>
              <a:rPr lang="en-US" i="1" dirty="0" err="1">
                <a:solidFill>
                  <a:srgbClr val="000000"/>
                </a:solidFill>
              </a:rPr>
              <a:t>magnetosheath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61FE-2D62-5199-C057-2D78C4D5B807}"/>
              </a:ext>
            </a:extLst>
          </p:cNvPr>
          <p:cNvSpPr txBox="1"/>
          <p:nvPr/>
        </p:nvSpPr>
        <p:spPr>
          <a:xfrm>
            <a:off x="8859628" y="9254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4E62A-3979-5D07-828B-15BE9E87415F}"/>
              </a:ext>
            </a:extLst>
          </p:cNvPr>
          <p:cNvSpPr txBox="1"/>
          <p:nvPr/>
        </p:nvSpPr>
        <p:spPr>
          <a:xfrm>
            <a:off x="7172261" y="3993726"/>
            <a:ext cx="48504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surface </a:t>
            </a:r>
            <a:r>
              <a:rPr lang="en-US" i="1" dirty="0" err="1">
                <a:solidFill>
                  <a:srgbClr val="000000"/>
                </a:solidFill>
              </a:rPr>
              <a:t>eigenmodes</a:t>
            </a:r>
            <a:endParaRPr lang="en-US" i="1" dirty="0">
              <a:solidFill>
                <a:srgbClr val="000000"/>
              </a:solidFill>
            </a:endParaRP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ULF waves </a:t>
            </a:r>
          </a:p>
          <a:p>
            <a:pPr algn="ctr"/>
            <a:r>
              <a:rPr lang="sv-SE" i="1" dirty="0" err="1">
                <a:solidFill>
                  <a:srgbClr val="000000"/>
                </a:solidFill>
              </a:rPr>
              <a:t>Substorms</a:t>
            </a:r>
            <a:endParaRPr lang="sv-SE" i="1" dirty="0">
              <a:solidFill>
                <a:srgbClr val="000000"/>
              </a:solidFill>
            </a:endParaRPr>
          </a:p>
          <a:p>
            <a:pPr algn="ctr"/>
            <a:r>
              <a:rPr lang="sv-SE" i="1" dirty="0" err="1">
                <a:solidFill>
                  <a:srgbClr val="000000"/>
                </a:solidFill>
              </a:rPr>
              <a:t>Ground</a:t>
            </a:r>
            <a:r>
              <a:rPr lang="sv-SE" i="1" dirty="0">
                <a:solidFill>
                  <a:srgbClr val="000000"/>
                </a:solidFill>
              </a:rPr>
              <a:t> magnetometer </a:t>
            </a:r>
            <a:r>
              <a:rPr lang="sv-SE" i="1" dirty="0" err="1">
                <a:solidFill>
                  <a:srgbClr val="000000"/>
                </a:solidFill>
              </a:rPr>
              <a:t>detection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FD2C7-1917-7B5C-AC6F-208575141150}"/>
              </a:ext>
            </a:extLst>
          </p:cNvPr>
          <p:cNvSpPr txBox="1"/>
          <p:nvPr/>
        </p:nvSpPr>
        <p:spPr>
          <a:xfrm>
            <a:off x="8301166" y="36399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1189705"/>
            <a:ext cx="741035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 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  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Katsavrias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 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 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 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 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</a:t>
            </a:r>
            <a:r>
              <a:rPr lang="en-US" sz="1500" b="1" dirty="0" err="1">
                <a:solidFill>
                  <a:srgbClr val="000000"/>
                </a:solidFill>
              </a:rPr>
              <a:t>magnetosheath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 err="1">
                <a:solidFill>
                  <a:srgbClr val="0070C0"/>
                </a:solidFill>
              </a:rPr>
              <a:t>Primoz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Occurrence</a:t>
            </a:r>
            <a:r>
              <a:rPr lang="en-US" sz="1500" dirty="0">
                <a:solidFill>
                  <a:srgbClr val="000000"/>
                </a:solidFill>
              </a:rPr>
              <a:t>  in relation to </a:t>
            </a:r>
            <a:r>
              <a:rPr lang="en-US" sz="1500" b="1" dirty="0">
                <a:solidFill>
                  <a:srgbClr val="000000"/>
                </a:solidFill>
              </a:rPr>
              <a:t>CMEs and SIRs</a:t>
            </a:r>
            <a:r>
              <a:rPr lang="en-US" sz="1500" dirty="0">
                <a:solidFill>
                  <a:srgbClr val="000000"/>
                </a:solidFill>
              </a:rPr>
              <a:t> :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Koller</a:t>
            </a:r>
            <a:r>
              <a:rPr lang="en-US" sz="1500" dirty="0">
                <a:solidFill>
                  <a:srgbClr val="0070C0"/>
                </a:solidFill>
              </a:rPr>
              <a:t> et al.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70680" y="3550920"/>
            <a:ext cx="610960" cy="16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80" y="934009"/>
            <a:ext cx="8717317" cy="52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Shock, Magnetosheath &amp; Jet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92397" y="3598502"/>
            <a:ext cx="18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”~10 times more often in </a:t>
            </a:r>
            <a:r>
              <a:rPr lang="en-US" sz="1400" dirty="0" err="1">
                <a:solidFill>
                  <a:srgbClr val="000000"/>
                </a:solidFill>
              </a:rPr>
              <a:t>Qpar</a:t>
            </a:r>
            <a:r>
              <a:rPr lang="en-US" sz="1400" dirty="0">
                <a:solidFill>
                  <a:srgbClr val="000000"/>
                </a:solidFill>
              </a:rPr>
              <a:t> MSH”</a:t>
            </a:r>
            <a:endParaRPr lang="en-US" sz="140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6395490"/>
            <a:ext cx="4796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transitions with MMS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56" y="1014167"/>
            <a:ext cx="8116887" cy="5387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8918" y="6413829"/>
            <a:ext cx="3106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Figure taken from : Drew Turner’s talk | SWSG2021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4443" y="2517057"/>
            <a:ext cx="188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Notice difference in the downstream plasma ?</a:t>
            </a:r>
          </a:p>
        </p:txBody>
      </p:sp>
    </p:spTree>
    <p:extLst>
      <p:ext uri="{BB962C8B-B14F-4D97-AF65-F5344CB8AC3E}">
        <p14:creationId xmlns:p14="http://schemas.microsoft.com/office/powerpoint/2010/main" val="18263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0070C0"/>
                </a:solidFill>
              </a:rPr>
              <a:t>Qpar</a:t>
            </a:r>
            <a:r>
              <a:rPr lang="sv-SE" sz="1600" dirty="0">
                <a:solidFill>
                  <a:srgbClr val="0070C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Parallel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7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403187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Most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dynamic pressure </a:t>
            </a:r>
            <a:endParaRPr lang="el-GR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Primarily Earthward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low temperature</a:t>
            </a:r>
            <a:r>
              <a:rPr lang="el-GR" sz="1600" dirty="0">
                <a:solidFill>
                  <a:srgbClr val="000000"/>
                </a:solidFill>
              </a:rPr>
              <a:t> (ΔΤ)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Associated with high |B|</a:t>
            </a:r>
            <a:r>
              <a:rPr lang="el-GR" sz="1600" dirty="0">
                <a:solidFill>
                  <a:srgbClr val="000000"/>
                </a:solidFill>
              </a:rPr>
              <a:t> &amp; ΔΒ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High |B|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Relevant to magnetospheric effects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14732" y="213677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CEB0C96-1C77-F8DD-3AED-688F31885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8" y="861740"/>
            <a:ext cx="4180640" cy="49891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EAD38E-D024-DAA5-2291-F8DEE6F66C30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Qperp</a:t>
            </a:r>
            <a:r>
              <a:rPr lang="sv-SE" sz="16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Quasi Perpendicular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3"/>
                <a:stretch>
                  <a:fillRect l="-1429" t="-5357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378565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Less Energetic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Mainly velocity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Very small duration (~4 sec)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connected to MSH reconnection or FTEs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Connection mirror mode waves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E1B11B-91F4-FAC5-2172-17B3AF26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7414732" y="2560286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6D54627-41EB-4B49-F807-0FE69D601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7EE95D-A5F7-857B-9530-4D49A1479722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>
                <a:solidFill>
                  <a:srgbClr val="7030A0"/>
                </a:solidFill>
              </a:rPr>
              <a:t>Boundary</a:t>
            </a:r>
            <a:r>
              <a:rPr lang="sv-SE" sz="1600" dirty="0">
                <a:solidFill>
                  <a:srgbClr val="7030A0"/>
                </a:solidFill>
              </a:rPr>
              <a:t> Jet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Summarized properties – Boundary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1399" y="5614181"/>
                <a:ext cx="3099134" cy="59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9" y="5614181"/>
                <a:ext cx="3099134" cy="590033"/>
              </a:xfrm>
              <a:prstGeom prst="rect">
                <a:avLst/>
              </a:prstGeom>
              <a:blipFill>
                <a:blip r:embed="rId3"/>
                <a:stretch>
                  <a:fillRect l="-1181" t="-3093" b="-1134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3502" y="1140543"/>
            <a:ext cx="2831690" cy="403187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Hard to estimate their occurrence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Quite energetic and long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Similar properties to </a:t>
            </a:r>
            <a:r>
              <a:rPr lang="en-US" sz="1600" dirty="0" err="1">
                <a:solidFill>
                  <a:srgbClr val="000000"/>
                </a:solidFill>
              </a:rPr>
              <a:t>Qpar</a:t>
            </a:r>
            <a:r>
              <a:rPr lang="en-US" sz="1600" dirty="0">
                <a:solidFill>
                  <a:srgbClr val="000000"/>
                </a:solidFill>
              </a:rPr>
              <a:t>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Could be geoeffective (GMAGs) [</a:t>
            </a:r>
            <a:r>
              <a:rPr lang="en-US" sz="1600" dirty="0" err="1">
                <a:solidFill>
                  <a:srgbClr val="000000"/>
                </a:solidFill>
              </a:rPr>
              <a:t>Norenius</a:t>
            </a:r>
            <a:r>
              <a:rPr lang="en-US" sz="1600" dirty="0">
                <a:solidFill>
                  <a:srgbClr val="000000"/>
                </a:solidFill>
              </a:rPr>
              <a:t> et al. 2021]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Maybe associated to pressure pulses of SW  [Archer et al. 2012]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E7868E-93A4-74CA-AE01-91C135EC7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24" y="1662302"/>
            <a:ext cx="4963196" cy="32766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09FE30-681D-0EAC-4783-AE445987ABBD}"/>
              </a:ext>
            </a:extLst>
          </p:cNvPr>
          <p:cNvSpPr/>
          <p:nvPr/>
        </p:nvSpPr>
        <p:spPr>
          <a:xfrm>
            <a:off x="7414732" y="2993425"/>
            <a:ext cx="442325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00FB7-2842-561E-0350-5242643A3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859536"/>
            <a:ext cx="4162825" cy="49926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6D2B29-13C0-6632-37DD-BAD8201496E3}"/>
              </a:ext>
            </a:extLst>
          </p:cNvPr>
          <p:cNvSpPr/>
          <p:nvPr/>
        </p:nvSpPr>
        <p:spPr>
          <a:xfrm>
            <a:off x="-42808" y="64069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 : statistics </a:t>
            </a:r>
            <a:r>
              <a:rPr lang="en-US"/>
              <a:t>of subset close </a:t>
            </a:r>
            <a:r>
              <a:rPr lang="en-US" dirty="0"/>
              <a:t>to Bow shock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18165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et al.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5" y="1709262"/>
            <a:ext cx="4918080" cy="82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:[−0.81 , −0.6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65" y="1388990"/>
                <a:ext cx="1635384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1944362" y="1507722"/>
            <a:ext cx="127799" cy="40307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20" y="1710530"/>
            <a:ext cx="4910510" cy="82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:[0.27 , 0.62</m:t>
                    </m:r>
                  </m:oMath>
                </a14:m>
                <a:r>
                  <a:rPr lang="sv-SE" sz="1200" dirty="0">
                    <a:solidFill>
                      <a:srgbClr val="00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074" y="1388990"/>
                <a:ext cx="1492716" cy="276999"/>
              </a:xfrm>
              <a:prstGeom prst="rect">
                <a:avLst/>
              </a:prstGeom>
              <a:blipFill>
                <a:blip r:embed="rId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9917289" y="1388554"/>
            <a:ext cx="127800" cy="637847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99868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=90 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9949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46" y="2603650"/>
            <a:ext cx="4773177" cy="37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5" y="2603649"/>
            <a:ext cx="4850902" cy="37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Classifying jets with Neural Networks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B1AB3-9CC2-E1E5-6E5C-5ABD49CCBE82}"/>
              </a:ext>
            </a:extLst>
          </p:cNvPr>
          <p:cNvSpPr txBox="1"/>
          <p:nvPr/>
        </p:nvSpPr>
        <p:spPr>
          <a:xfrm>
            <a:off x="-65714" y="6386747"/>
            <a:ext cx="61617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(2020) | Front. Astron. Space Sci</a:t>
            </a:r>
          </a:p>
        </p:txBody>
      </p:sp>
      <p:pic>
        <p:nvPicPr>
          <p:cNvPr id="32" name="Picture 31" descr="A picture containing light, knife&#10;&#10;Description automatically generated">
            <a:extLst>
              <a:ext uri="{FF2B5EF4-FFF2-40B4-BE49-F238E27FC236}">
                <a16:creationId xmlns:a16="http://schemas.microsoft.com/office/drawing/2014/main" id="{E9DAD72D-96AD-EA3F-B0B7-8ABF474A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36" y="702558"/>
            <a:ext cx="7127739" cy="5682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AED5477-9746-86A9-85B0-D56050045AB5}"/>
              </a:ext>
            </a:extLst>
          </p:cNvPr>
          <p:cNvSpPr txBox="1"/>
          <p:nvPr/>
        </p:nvSpPr>
        <p:spPr>
          <a:xfrm>
            <a:off x="1795655" y="2656075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Upstream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SW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L1 OMNI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A3403B-6AF0-B921-8E0D-2A129C60D5FB}"/>
              </a:ext>
            </a:extLst>
          </p:cNvPr>
          <p:cNvSpPr txBox="1"/>
          <p:nvPr/>
        </p:nvSpPr>
        <p:spPr>
          <a:xfrm>
            <a:off x="9803875" y="2656075"/>
            <a:ext cx="1479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</a:rPr>
              <a:t>Downstream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MSH</a:t>
            </a:r>
            <a:endParaRPr lang="en-US" b="0" dirty="0">
              <a:solidFill>
                <a:srgbClr val="000000"/>
              </a:solidFill>
            </a:endParaRPr>
          </a:p>
          <a:p>
            <a:pPr algn="ctr"/>
            <a:r>
              <a:rPr lang="en-US" b="0" dirty="0">
                <a:solidFill>
                  <a:srgbClr val="000000"/>
                </a:solidFill>
              </a:rPr>
              <a:t>MMS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25027-83D2-3289-3FBF-50EDF64781F4}"/>
              </a:ext>
            </a:extLst>
          </p:cNvPr>
          <p:cNvSpPr/>
          <p:nvPr/>
        </p:nvSpPr>
        <p:spPr>
          <a:xfrm>
            <a:off x="2300438" y="5082139"/>
            <a:ext cx="7757962" cy="122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840" y="868671"/>
            <a:ext cx="2586848" cy="17078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92D4E5-99BC-9A07-D0DB-AE8A934974A4}"/>
              </a:ext>
            </a:extLst>
          </p:cNvPr>
          <p:cNvSpPr/>
          <p:nvPr/>
        </p:nvSpPr>
        <p:spPr>
          <a:xfrm>
            <a:off x="9212839" y="1084124"/>
            <a:ext cx="2383245" cy="490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3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Space plasma observations &amp; simulations</a:t>
            </a:r>
            <a:endParaRPr lang="sv-S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992717"/>
            <a:ext cx="0" cy="487256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88" y="789089"/>
            <a:ext cx="3706215" cy="2514617"/>
          </a:xfrm>
          <a:prstGeom prst="rect">
            <a:avLst/>
          </a:prstGeom>
        </p:spPr>
      </p:pic>
      <p:pic>
        <p:nvPicPr>
          <p:cNvPr id="5122" name="Picture 2" descr="Solar Dynamics Observatory - Wikip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65" y="3962599"/>
            <a:ext cx="2909358" cy="16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lasiator | University of Helsin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145248"/>
            <a:ext cx="5161492" cy="19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oward fusion energy, team models plasma turbulence on the nation’s fastest supercompute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80" y="3429000"/>
            <a:ext cx="4295821" cy="28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00712" y="6292334"/>
            <a:ext cx="1947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[Top] : M. </a:t>
            </a:r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 err="1">
                <a:solidFill>
                  <a:srgbClr val="000000"/>
                </a:solidFill>
              </a:rPr>
              <a:t>Vasiator</a:t>
            </a: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>
                <a:solidFill>
                  <a:srgbClr val="000000"/>
                </a:solidFill>
              </a:rPr>
              <a:t>[Bottom] : Emily Belli, General Atomics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3500" y="6292334"/>
            <a:ext cx="1188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[Top]  MMS/NASA</a:t>
            </a:r>
          </a:p>
          <a:p>
            <a:r>
              <a:rPr lang="en-US" sz="800" dirty="0">
                <a:solidFill>
                  <a:srgbClr val="000000"/>
                </a:solidFill>
              </a:rPr>
              <a:t>[Bottom] : SDO/NASA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019" y="1145248"/>
            <a:ext cx="942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In-situ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(examples)</a:t>
            </a:r>
          </a:p>
          <a:p>
            <a:pPr algn="ctr"/>
            <a:endParaRPr lang="en-US" sz="1200" u="sng" dirty="0">
              <a:solidFill>
                <a:srgbClr val="000000"/>
              </a:solidFill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Cluster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MMS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THEMIS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Arase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ACE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WIND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PSP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5012" y="4365357"/>
            <a:ext cx="13179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Remote Sensing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(examples)</a:t>
            </a:r>
          </a:p>
          <a:p>
            <a:pPr algn="ctr"/>
            <a:endParaRPr lang="en-US" sz="1200" dirty="0">
              <a:solidFill>
                <a:srgbClr val="000000"/>
              </a:solidFill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SOHO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SDO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Solar Orbiter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SMILE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466" y="3229990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Fluid, Hybrid, PIC, Monte Carlo</a:t>
            </a:r>
          </a:p>
        </p:txBody>
      </p:sp>
    </p:spTree>
    <p:extLst>
      <p:ext uri="{BB962C8B-B14F-4D97-AF65-F5344CB8AC3E}">
        <p14:creationId xmlns:p14="http://schemas.microsoft.com/office/powerpoint/2010/main" val="32555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in simulations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33" y="635000"/>
            <a:ext cx="5255321" cy="5789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4450" y="6265347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00" dirty="0" err="1">
                <a:solidFill>
                  <a:srgbClr val="000000"/>
                </a:solidFill>
              </a:rPr>
              <a:t>Palmroth</a:t>
            </a:r>
            <a:r>
              <a:rPr lang="en-US" sz="900" dirty="0">
                <a:solidFill>
                  <a:srgbClr val="000000"/>
                </a:solidFill>
              </a:rPr>
              <a:t>, et al. (2018)</a:t>
            </a:r>
          </a:p>
          <a:p>
            <a:pPr lvl="0"/>
            <a:r>
              <a:rPr lang="en-US" sz="900" dirty="0" err="1">
                <a:solidFill>
                  <a:srgbClr val="000000"/>
                </a:solidFill>
              </a:rPr>
              <a:t>Palmroth</a:t>
            </a:r>
            <a:r>
              <a:rPr lang="en-US" sz="900" dirty="0">
                <a:solidFill>
                  <a:srgbClr val="000000"/>
                </a:solidFill>
              </a:rPr>
              <a:t>, </a:t>
            </a:r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et al. (2021)</a:t>
            </a:r>
          </a:p>
        </p:txBody>
      </p:sp>
      <p:pic>
        <p:nvPicPr>
          <p:cNvPr id="5122" name="Picture 2" descr="https://angeo.copernicus.org/articles/39/289/2021/angeo-39-289-2021-f01-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06" y="1861831"/>
            <a:ext cx="6710892" cy="33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Comparison</a:t>
            </a:r>
          </a:p>
          <a:p>
            <a:pPr marL="0" indent="0" algn="ctr">
              <a:buNone/>
            </a:pPr>
            <a:r>
              <a:rPr lang="en-US" sz="3400" dirty="0"/>
              <a:t>MMS </a:t>
            </a:r>
            <a:r>
              <a:rPr lang="en-US" sz="3600" dirty="0">
                <a:latin typeface="Stencil" panose="040409050D0802020404" pitchFamily="82" charset="0"/>
              </a:rPr>
              <a:t>VS</a:t>
            </a:r>
            <a:r>
              <a:rPr lang="sv-SE" sz="3600" dirty="0">
                <a:latin typeface="Stencil" panose="040409050D0802020404" pitchFamily="82" charset="0"/>
              </a:rPr>
              <a:t> </a:t>
            </a:r>
            <a:r>
              <a:rPr lang="en-US" sz="3400" dirty="0"/>
              <a:t>Vlasiator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5" y="1896219"/>
            <a:ext cx="3706215" cy="2514617"/>
          </a:xfrm>
          <a:prstGeom prst="rect">
            <a:avLst/>
          </a:prstGeom>
        </p:spPr>
      </p:pic>
      <p:pic>
        <p:nvPicPr>
          <p:cNvPr id="6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846" y="1840958"/>
            <a:ext cx="2950828" cy="32511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Difference between MMS &amp; Vlasiator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50" y="1432832"/>
            <a:ext cx="7956900" cy="4376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5BACE-FF8E-990A-280B-02AD9261F0BB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Comparison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3" y="789089"/>
            <a:ext cx="4762051" cy="5714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7961" y="141245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7961" y="225367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7961" y="477733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4379" y="309489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379" y="3936117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1170" y="561856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evolution of a jet using Vlasiator</a:t>
            </a:r>
            <a:endParaRPr lang="sv-S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EC064-EA2E-67A2-5C0D-59510D74633D}"/>
              </a:ext>
            </a:extLst>
          </p:cNvPr>
          <p:cNvSpPr/>
          <p:nvPr/>
        </p:nvSpPr>
        <p:spPr>
          <a:xfrm>
            <a:off x="-63500" y="6438274"/>
            <a:ext cx="23054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https://angeo.copernicus.org/articles/39/289/2021/angeo-39-289-2021-f10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789089"/>
            <a:ext cx="4982676" cy="58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181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What we learned so far</a:t>
            </a:r>
          </a:p>
        </p:txBody>
      </p:sp>
    </p:spTree>
    <p:extLst>
      <p:ext uri="{BB962C8B-B14F-4D97-AF65-F5344CB8AC3E}">
        <p14:creationId xmlns:p14="http://schemas.microsoft.com/office/powerpoint/2010/main" val="19993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&amp; different techniques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8177" y="105792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Data &amp; Statistics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195" y="105877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Simulations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2213" y="105201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Machine Learning</a:t>
            </a:r>
            <a:endParaRPr lang="sv-SE" u="sng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4" y="2094861"/>
            <a:ext cx="3872700" cy="2556734"/>
          </a:xfrm>
          <a:prstGeom prst="rect">
            <a:avLst/>
          </a:prstGeom>
        </p:spPr>
      </p:pic>
      <p:pic>
        <p:nvPicPr>
          <p:cNvPr id="27" name="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23" y="1570270"/>
            <a:ext cx="3717718" cy="4095687"/>
          </a:xfrm>
          <a:prstGeom prst="rect">
            <a:avLst/>
          </a:prstGeom>
        </p:spPr>
      </p:pic>
      <p:pic>
        <p:nvPicPr>
          <p:cNvPr id="28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6" y="2131444"/>
            <a:ext cx="3795510" cy="213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899719" y="5865360"/>
            <a:ext cx="10300326" cy="615555"/>
            <a:chOff x="947204" y="5879799"/>
            <a:chExt cx="10300326" cy="615555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47204" y="6187577"/>
              <a:ext cx="10300326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804242" y="5879800"/>
              <a:ext cx="1128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Fluid (Ideal)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87593" y="5879799"/>
              <a:ext cx="1745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Hybrid (in-between)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388101" y="5879800"/>
              <a:ext cx="155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Kinetic (complex)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57943" y="6187576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Big things 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61518" y="6186087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Medium things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62027" y="6187577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Small things </a:t>
              </a:r>
            </a:p>
          </p:txBody>
        </p:sp>
      </p:grpSp>
      <p:sp>
        <p:nvSpPr>
          <p:cNvPr id="36" name="Oval 35"/>
          <p:cNvSpPr/>
          <p:nvPr/>
        </p:nvSpPr>
        <p:spPr>
          <a:xfrm>
            <a:off x="893898" y="5665957"/>
            <a:ext cx="6458206" cy="9337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1" grpId="0"/>
      <p:bldP spid="12" grpId="0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How are jets formed ? </a:t>
            </a:r>
          </a:p>
        </p:txBody>
      </p:sp>
    </p:spTree>
    <p:extLst>
      <p:ext uri="{BB962C8B-B14F-4D97-AF65-F5344CB8AC3E}">
        <p14:creationId xmlns:p14="http://schemas.microsoft.com/office/powerpoint/2010/main" val="290928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are these jets created (</a:t>
            </a:r>
            <a:r>
              <a:rPr lang="en-US" dirty="0" err="1"/>
              <a:t>Qpar</a:t>
            </a:r>
            <a:r>
              <a:rPr lang="en-US" dirty="0"/>
              <a:t>)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9201" y="107717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Foreshock Structures &amp; Reformation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416249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Hietala</a:t>
            </a:r>
            <a:r>
              <a:rPr lang="en-US" sz="900" dirty="0">
                <a:solidFill>
                  <a:srgbClr val="000000"/>
                </a:solidFill>
              </a:rPr>
              <a:t> et al. (</a:t>
            </a:r>
            <a:r>
              <a:rPr lang="el-GR" sz="900" dirty="0">
                <a:solidFill>
                  <a:srgbClr val="000000"/>
                </a:solidFill>
              </a:rPr>
              <a:t>2009,</a:t>
            </a:r>
            <a:r>
              <a:rPr lang="en-US" sz="900" dirty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408369"/>
            <a:ext cx="1257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59201" y="6408369"/>
            <a:ext cx="33398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Karlsson et al.(2015), </a:t>
            </a:r>
            <a:r>
              <a:rPr lang="en-US" sz="900" dirty="0" err="1">
                <a:solidFill>
                  <a:srgbClr val="000000"/>
                </a:solidFill>
              </a:rPr>
              <a:t>Suni</a:t>
            </a:r>
            <a:r>
              <a:rPr lang="en-US" sz="900" dirty="0">
                <a:solidFill>
                  <a:srgbClr val="000000"/>
                </a:solidFill>
              </a:rPr>
              <a:t> et al. (2021), </a:t>
            </a:r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et al. (2022a)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9B6AD-7BF3-4E44-9B20-409F4D1C5DAD}"/>
              </a:ext>
            </a:extLst>
          </p:cNvPr>
          <p:cNvSpPr txBox="1"/>
          <p:nvPr/>
        </p:nvSpPr>
        <p:spPr>
          <a:xfrm>
            <a:off x="305802" y="5234734"/>
            <a:ext cx="32537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SW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rgbClr val="000000"/>
                </a:solidFill>
              </a:rPr>
              <a:t> locally inclined part of the bow shock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rgbClr val="000000"/>
                </a:solidFill>
              </a:rPr>
              <a:t>less deceleration and heating</a:t>
            </a:r>
            <a:endParaRPr lang="LID4096" sz="1500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43A8C4-76B6-E991-D24B-04AAE289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679" y="2236395"/>
            <a:ext cx="3872561" cy="30304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0C3302-F1DF-75B6-13FD-B33F6F688F48}"/>
              </a:ext>
            </a:extLst>
          </p:cNvPr>
          <p:cNvSpPr txBox="1"/>
          <p:nvPr/>
        </p:nvSpPr>
        <p:spPr>
          <a:xfrm>
            <a:off x="4410123" y="5255696"/>
            <a:ext cx="3253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RD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Change in Foreshock position  Pressure pulses</a:t>
            </a:r>
            <a:endParaRPr lang="LID4096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8" grpId="0"/>
      <p:bldP spid="20" grpId="0"/>
      <p:bldP spid="5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foreshock &amp; jets ? 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496580" y="1521616"/>
            <a:ext cx="3060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Karlsson et al. (2012, 2015): </a:t>
            </a:r>
            <a:endParaRPr lang="sv-SE" sz="15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0" y="1863174"/>
            <a:ext cx="42100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Embedded plasmoid = density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Fast plasmoid = density + velocity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“</a:t>
            </a:r>
            <a:r>
              <a:rPr lang="en-US" sz="1500" i="1" dirty="0">
                <a:solidFill>
                  <a:srgbClr val="000000"/>
                </a:solidFill>
              </a:rPr>
              <a:t>…</a:t>
            </a:r>
            <a:r>
              <a:rPr lang="en-US" sz="1500" b="1" i="1" dirty="0">
                <a:solidFill>
                  <a:srgbClr val="000000"/>
                </a:solidFill>
              </a:rPr>
              <a:t>plasmoids</a:t>
            </a:r>
            <a:r>
              <a:rPr lang="en-US" sz="1500" i="1" dirty="0">
                <a:solidFill>
                  <a:srgbClr val="000000"/>
                </a:solidFill>
              </a:rPr>
              <a:t>, … </a:t>
            </a:r>
            <a:r>
              <a:rPr lang="en-US" sz="1500" b="1" i="1" dirty="0">
                <a:solidFill>
                  <a:srgbClr val="000000"/>
                </a:solidFill>
              </a:rPr>
              <a:t>properties in common with SLAMS…</a:t>
            </a:r>
            <a:r>
              <a:rPr lang="en-US" sz="1500" i="1" dirty="0">
                <a:solidFill>
                  <a:srgbClr val="000000"/>
                </a:solidFill>
              </a:rPr>
              <a:t>”</a:t>
            </a:r>
            <a:endParaRPr lang="sv-SE" sz="1500" i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580" y="3915675"/>
            <a:ext cx="51337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Raptis et al. (2020): </a:t>
            </a:r>
            <a:r>
              <a:rPr lang="en-US" sz="1500" dirty="0">
                <a:solidFill>
                  <a:srgbClr val="000000"/>
                </a:solidFill>
              </a:rPr>
              <a:t>“</a:t>
            </a:r>
            <a:r>
              <a:rPr lang="en-US" sz="1500" i="1" dirty="0">
                <a:solidFill>
                  <a:srgbClr val="000000"/>
                </a:solidFill>
              </a:rPr>
              <a:t>… </a:t>
            </a:r>
            <a:r>
              <a:rPr lang="en-US" sz="1500" b="1" i="1" dirty="0">
                <a:solidFill>
                  <a:srgbClr val="000000"/>
                </a:solidFill>
              </a:rPr>
              <a:t>SLAMS-associated mechanisms </a:t>
            </a:r>
            <a:r>
              <a:rPr lang="en-US" sz="1500" i="1" dirty="0">
                <a:solidFill>
                  <a:srgbClr val="000000"/>
                </a:solidFill>
              </a:rPr>
              <a:t>are therefore supported and appear to be key elements of jet formation... 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406" y="1525431"/>
            <a:ext cx="59095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rgbClr val="000000"/>
                </a:solidFill>
              </a:rPr>
              <a:t>Palmroth</a:t>
            </a:r>
            <a:r>
              <a:rPr lang="en-US" sz="1500" b="1" i="1" dirty="0">
                <a:solidFill>
                  <a:srgbClr val="000000"/>
                </a:solidFill>
              </a:rPr>
              <a:t> et al. (2018):  </a:t>
            </a:r>
            <a:r>
              <a:rPr lang="en-US" sz="1500" i="1" dirty="0">
                <a:solidFill>
                  <a:srgbClr val="000000"/>
                </a:solidFill>
              </a:rPr>
              <a:t>“</a:t>
            </a:r>
            <a:r>
              <a:rPr lang="en-US" sz="1500" b="1" i="1" dirty="0">
                <a:solidFill>
                  <a:srgbClr val="000000"/>
                </a:solidFill>
              </a:rPr>
              <a:t>high-dynamic-pressure structure </a:t>
            </a:r>
            <a:r>
              <a:rPr lang="en-US" sz="1500" i="1" dirty="0">
                <a:solidFill>
                  <a:srgbClr val="000000"/>
                </a:solidFill>
              </a:rPr>
              <a:t>that </a:t>
            </a:r>
            <a:r>
              <a:rPr lang="en-US" sz="1500" b="1" i="1" dirty="0">
                <a:solidFill>
                  <a:srgbClr val="000000"/>
                </a:solidFill>
              </a:rPr>
              <a:t>reproduces observational features associated with </a:t>
            </a:r>
            <a:r>
              <a:rPr lang="en-US" sz="1500" i="1" dirty="0">
                <a:solidFill>
                  <a:srgbClr val="000000"/>
                </a:solidFill>
              </a:rPr>
              <a:t>a short, large-amplitude magnetic structure (</a:t>
            </a:r>
            <a:r>
              <a:rPr lang="en-US" sz="1500" b="1" i="1" dirty="0">
                <a:solidFill>
                  <a:srgbClr val="000000"/>
                </a:solidFill>
              </a:rPr>
              <a:t>SLAMS</a:t>
            </a:r>
            <a:r>
              <a:rPr lang="en-US" sz="1500" i="1" dirty="0">
                <a:solidFill>
                  <a:srgbClr val="000000"/>
                </a:solidFill>
              </a:rPr>
              <a:t>)”</a:t>
            </a:r>
          </a:p>
          <a:p>
            <a:endParaRPr lang="en-US" sz="1500" i="1" dirty="0">
              <a:solidFill>
                <a:srgbClr val="000000"/>
              </a:solidFill>
            </a:endParaRPr>
          </a:p>
          <a:p>
            <a:endParaRPr lang="sv-SE" sz="1500" i="1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923158" y="67525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6580" y="137090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099795" y="709304"/>
            <a:ext cx="22333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Observations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49530" y="704399"/>
            <a:ext cx="20024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u="sng" dirty="0">
                <a:solidFill>
                  <a:srgbClr val="000000"/>
                </a:solidFill>
              </a:rPr>
              <a:t>Simulations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7" y="5953315"/>
            <a:ext cx="47019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HFA 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Savin</a:t>
            </a:r>
            <a:r>
              <a:rPr lang="en-US" sz="1300" i="1" dirty="0">
                <a:solidFill>
                  <a:srgbClr val="000000"/>
                </a:solidFill>
              </a:rPr>
              <a:t> et al. (2012)</a:t>
            </a:r>
          </a:p>
          <a:p>
            <a:r>
              <a:rPr lang="en-US" sz="1300" b="1" dirty="0">
                <a:solidFill>
                  <a:srgbClr val="000000"/>
                </a:solidFill>
              </a:rPr>
              <a:t>SHFA</a:t>
            </a:r>
            <a:r>
              <a:rPr lang="en-US" sz="1300" b="1" i="1" dirty="0">
                <a:solidFill>
                  <a:srgbClr val="000000"/>
                </a:solidFill>
              </a:rPr>
              <a:t> </a:t>
            </a:r>
            <a:r>
              <a:rPr lang="en-US" sz="1300" i="1" dirty="0">
                <a:solidFill>
                  <a:srgbClr val="000000"/>
                </a:solidFill>
              </a:rPr>
              <a:t>:</a:t>
            </a:r>
            <a:r>
              <a:rPr lang="en-US" sz="1300" b="1" i="1" dirty="0">
                <a:solidFill>
                  <a:srgbClr val="000000"/>
                </a:solidFill>
              </a:rPr>
              <a:t> </a:t>
            </a:r>
            <a:r>
              <a:rPr lang="en-US" sz="1300" i="1" dirty="0">
                <a:solidFill>
                  <a:srgbClr val="000000"/>
                </a:solidFill>
              </a:rPr>
              <a:t>Zhang et al. (2013)</a:t>
            </a:r>
          </a:p>
          <a:p>
            <a:r>
              <a:rPr lang="en-US" sz="1300" b="1" i="1" dirty="0">
                <a:solidFill>
                  <a:srgbClr val="000000"/>
                </a:solidFill>
              </a:rPr>
              <a:t>Foreshock Cavities 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Sibeck</a:t>
            </a:r>
            <a:r>
              <a:rPr lang="en-US" sz="1300" i="1" dirty="0">
                <a:solidFill>
                  <a:srgbClr val="000000"/>
                </a:solidFill>
              </a:rPr>
              <a:t> et al. (2021)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8780" y="6301528"/>
            <a:ext cx="19868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HFA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Omidi</a:t>
            </a:r>
            <a:r>
              <a:rPr lang="en-US" sz="1300" i="1" dirty="0">
                <a:solidFill>
                  <a:srgbClr val="000000"/>
                </a:solidFill>
              </a:rPr>
              <a:t> et al. (2013)</a:t>
            </a:r>
            <a:endParaRPr lang="sv-SE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0" y="2475577"/>
            <a:ext cx="590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rgbClr val="000000"/>
                </a:solidFill>
              </a:rPr>
              <a:t>Suni</a:t>
            </a:r>
            <a:r>
              <a:rPr lang="en-US" sz="1500" b="1" i="1" dirty="0">
                <a:solidFill>
                  <a:srgbClr val="000000"/>
                </a:solidFill>
              </a:rPr>
              <a:t> et al. (2021):  </a:t>
            </a:r>
            <a:r>
              <a:rPr lang="en-US" sz="1500" i="1" dirty="0">
                <a:solidFill>
                  <a:srgbClr val="000000"/>
                </a:solidFill>
              </a:rPr>
              <a:t>“We find that </a:t>
            </a:r>
            <a:r>
              <a:rPr lang="en-US" sz="1500" b="1" i="1" dirty="0">
                <a:solidFill>
                  <a:srgbClr val="000000"/>
                </a:solidFill>
              </a:rPr>
              <a:t>75% of jets are caused by </a:t>
            </a:r>
            <a:r>
              <a:rPr lang="en-US" sz="1500" b="1" i="1" dirty="0" err="1">
                <a:solidFill>
                  <a:srgbClr val="000000"/>
                </a:solidFill>
              </a:rPr>
              <a:t>Forceshock</a:t>
            </a:r>
            <a:r>
              <a:rPr lang="en-US" sz="1500" b="1" i="1" dirty="0">
                <a:solidFill>
                  <a:srgbClr val="000000"/>
                </a:solidFill>
              </a:rPr>
              <a:t> Compressive Structures</a:t>
            </a:r>
            <a:r>
              <a:rPr lang="en-US" sz="1500" i="1" dirty="0">
                <a:solidFill>
                  <a:srgbClr val="000000"/>
                </a:solidFill>
              </a:rPr>
              <a:t>”</a:t>
            </a:r>
          </a:p>
          <a:p>
            <a:endParaRPr lang="en-US" sz="1500" i="1" dirty="0">
              <a:solidFill>
                <a:srgbClr val="000000"/>
              </a:solidFill>
            </a:endParaRPr>
          </a:p>
          <a:p>
            <a:endParaRPr lang="sv-SE" sz="1500" i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70" y="3144991"/>
            <a:ext cx="4050254" cy="31545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324BEF3-5CA7-47A2-ABDF-90F0256EBEBB}"/>
              </a:ext>
            </a:extLst>
          </p:cNvPr>
          <p:cNvSpPr/>
          <p:nvPr/>
        </p:nvSpPr>
        <p:spPr>
          <a:xfrm>
            <a:off x="427839" y="2771926"/>
            <a:ext cx="1283515" cy="32314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0A3C0B-A742-4212-A191-2F5DE31A1F61}"/>
              </a:ext>
            </a:extLst>
          </p:cNvPr>
          <p:cNvSpPr/>
          <p:nvPr/>
        </p:nvSpPr>
        <p:spPr>
          <a:xfrm>
            <a:off x="2558642" y="3915675"/>
            <a:ext cx="897622" cy="31347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739327-D260-43EA-9785-90A46CA44F6A}"/>
              </a:ext>
            </a:extLst>
          </p:cNvPr>
          <p:cNvSpPr/>
          <p:nvPr/>
        </p:nvSpPr>
        <p:spPr>
          <a:xfrm>
            <a:off x="9219155" y="2009482"/>
            <a:ext cx="897622" cy="31347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193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9" grpId="0"/>
      <p:bldP spid="25" grpId="0"/>
      <p:bldP spid="6" grpId="0"/>
      <p:bldP spid="26" grpId="0"/>
      <p:bldP spid="8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Neural Networks</a:t>
            </a:r>
            <a:endParaRPr lang="sv-SE" dirty="0"/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08" y="1217092"/>
            <a:ext cx="8244436" cy="463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378473"/>
            <a:ext cx="4870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rgbClr val="000000"/>
                </a:solidFill>
              </a:rPr>
              <a:t>*</a:t>
            </a:r>
            <a:r>
              <a:rPr lang="en-US" sz="1200" dirty="0">
                <a:solidFill>
                  <a:srgbClr val="000000"/>
                </a:solidFill>
              </a:rPr>
              <a:t>Video Courtesy</a:t>
            </a:r>
            <a:r>
              <a:rPr lang="en-US" sz="1200" b="1" dirty="0">
                <a:solidFill>
                  <a:srgbClr val="000000"/>
                </a:solidFill>
              </a:rPr>
              <a:t>: 3Blue1Brown </a:t>
            </a:r>
            <a:r>
              <a:rPr lang="en-US" sz="1200" dirty="0">
                <a:solidFill>
                  <a:srgbClr val="000000"/>
                </a:solidFill>
              </a:rPr>
              <a:t> (Check his YouTube page for more)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63490" y="719764"/>
            <a:ext cx="4594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Shock Reformation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Burgess (1989)</a:t>
            </a:r>
            <a:r>
              <a:rPr lang="en-US" dirty="0">
                <a:solidFill>
                  <a:srgbClr val="000000"/>
                </a:solidFill>
              </a:rPr>
              <a:t>: “the shock exhibits a cyclic behavior ….. cyclic shock reformation;”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9757" y="598722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Similar definitions : </a:t>
            </a:r>
            <a:r>
              <a:rPr lang="en-US" sz="1000" dirty="0" err="1">
                <a:solidFill>
                  <a:srgbClr val="000000"/>
                </a:solidFill>
              </a:rPr>
              <a:t>Hao</a:t>
            </a:r>
            <a:r>
              <a:rPr lang="en-US" sz="1000" dirty="0">
                <a:solidFill>
                  <a:srgbClr val="000000"/>
                </a:solidFill>
              </a:rPr>
              <a:t> et al. (2016,2017),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(2022), Raptis et al. (2022)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1" y="2378619"/>
            <a:ext cx="5158830" cy="270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540" y="4392285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Hao</a:t>
            </a:r>
            <a:r>
              <a:rPr lang="sv-SE" sz="1000" dirty="0">
                <a:solidFill>
                  <a:srgbClr val="000000"/>
                </a:solidFill>
              </a:rPr>
              <a:t> et al. (2017)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AF117-2C28-95D0-89FD-89EF53063972}"/>
              </a:ext>
            </a:extLst>
          </p:cNvPr>
          <p:cNvSpPr txBox="1"/>
          <p:nvPr/>
        </p:nvSpPr>
        <p:spPr>
          <a:xfrm>
            <a:off x="10587789" y="6397084"/>
            <a:ext cx="1604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Johlander</a:t>
            </a:r>
            <a:r>
              <a:rPr lang="sv-SE" sz="1000" dirty="0">
                <a:solidFill>
                  <a:srgbClr val="000000"/>
                </a:solidFill>
              </a:rPr>
              <a:t> et al. (2022)</a:t>
            </a:r>
          </a:p>
        </p:txBody>
      </p:sp>
      <p:pic>
        <p:nvPicPr>
          <p:cNvPr id="6" name="Picture 6" descr="Details are in the caption following the image">
            <a:extLst>
              <a:ext uri="{FF2B5EF4-FFF2-40B4-BE49-F238E27FC236}">
                <a16:creationId xmlns:a16="http://schemas.microsoft.com/office/drawing/2014/main" id="{1CFD4A68-628A-1CD2-AE9E-0B6218DA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16" y="1111250"/>
            <a:ext cx="6121944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New Results </a:t>
            </a:r>
          </a:p>
          <a:p>
            <a:pPr marL="0" indent="0" algn="ctr">
              <a:buNone/>
            </a:pPr>
            <a:r>
              <a:rPr lang="en-US" sz="3600" dirty="0"/>
              <a:t>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5DCA3-8D1C-0BBE-3032-E28B22F85035}"/>
              </a:ext>
            </a:extLst>
          </p:cNvPr>
          <p:cNvSpPr/>
          <p:nvPr/>
        </p:nvSpPr>
        <p:spPr>
          <a:xfrm>
            <a:off x="0" y="5645396"/>
            <a:ext cx="6428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S. et al. Downstream high-speed plasma jet generation as a direct consequence of shock reformation. </a:t>
            </a:r>
            <a:r>
              <a:rPr lang="en-US" sz="1000" i="1" dirty="0">
                <a:solidFill>
                  <a:srgbClr val="000000"/>
                </a:solidFill>
              </a:rPr>
              <a:t>Nature Communications </a:t>
            </a:r>
            <a:r>
              <a:rPr lang="en-US" sz="1000" dirty="0">
                <a:solidFill>
                  <a:srgbClr val="000000"/>
                </a:solidFill>
              </a:rPr>
              <a:t>13, 598 (2022). </a:t>
            </a:r>
            <a:r>
              <a:rPr lang="en-US" sz="1000" dirty="0">
                <a:solidFill>
                  <a:srgbClr val="000000"/>
                </a:solidFill>
                <a:hlinkClick r:id="rId3"/>
              </a:rPr>
              <a:t>https://doi.org/10.1038/s41467-022-28110-4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endParaRPr lang="sv-SE" sz="10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5DCA3-8D1C-0BBE-3032-E28B22F85035}"/>
              </a:ext>
            </a:extLst>
          </p:cNvPr>
          <p:cNvSpPr/>
          <p:nvPr/>
        </p:nvSpPr>
        <p:spPr>
          <a:xfrm>
            <a:off x="0" y="6134321"/>
            <a:ext cx="6428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S. et al.  On Magnetosheath Jet Kinetic Structure and Plasma Properties. Geophysical Research Letters (GRL) (2022 - Under Review)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592" y="5822114"/>
            <a:ext cx="73152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112" y="5822114"/>
            <a:ext cx="731520" cy="731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74768" y="6465829"/>
            <a:ext cx="25611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0000"/>
                </a:solidFill>
              </a:rPr>
              <a:t>GitHub : </a:t>
            </a:r>
            <a:r>
              <a:rPr lang="en-US" sz="700" dirty="0">
                <a:solidFill>
                  <a:srgbClr val="000000"/>
                </a:solidFill>
                <a:hlinkClick r:id="rId6"/>
              </a:rPr>
              <a:t>https://github.com/SavvasRaptis/Jets-Reformation</a:t>
            </a:r>
            <a:r>
              <a:rPr lang="en-US" sz="700" dirty="0">
                <a:solidFill>
                  <a:srgbClr val="000000"/>
                </a:solidFill>
              </a:rPr>
              <a:t> </a:t>
            </a:r>
            <a:endParaRPr lang="sv-SE" sz="700" dirty="0">
              <a:solidFill>
                <a:srgbClr val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B6F900-81FC-7830-29D4-F3C802B11095}"/>
              </a:ext>
            </a:extLst>
          </p:cNvPr>
          <p:cNvGrpSpPr/>
          <p:nvPr/>
        </p:nvGrpSpPr>
        <p:grpSpPr>
          <a:xfrm>
            <a:off x="945837" y="323569"/>
            <a:ext cx="10337064" cy="933776"/>
            <a:chOff x="905540" y="442024"/>
            <a:chExt cx="10337064" cy="9337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F57BA5D-E7AF-FECD-FA21-CB0BE8534427}"/>
                </a:ext>
              </a:extLst>
            </p:cNvPr>
            <p:cNvGrpSpPr/>
            <p:nvPr/>
          </p:nvGrpSpPr>
          <p:grpSpPr>
            <a:xfrm>
              <a:off x="905540" y="641427"/>
              <a:ext cx="10300326" cy="615555"/>
              <a:chOff x="947204" y="5879799"/>
              <a:chExt cx="10300326" cy="615555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05E414C-BAB2-C726-4A5B-7D4BEBB8EFAA}"/>
                  </a:ext>
                </a:extLst>
              </p:cNvPr>
              <p:cNvCxnSpPr/>
              <p:nvPr/>
            </p:nvCxnSpPr>
            <p:spPr>
              <a:xfrm>
                <a:off x="947204" y="6187577"/>
                <a:ext cx="1030032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8FF22D-347B-F353-D9FD-509DD5E4529D}"/>
                  </a:ext>
                </a:extLst>
              </p:cNvPr>
              <p:cNvSpPr txBox="1"/>
              <p:nvPr/>
            </p:nvSpPr>
            <p:spPr>
              <a:xfrm>
                <a:off x="1804242" y="5879800"/>
                <a:ext cx="11288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Fluid (Ideal)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32283F-294B-B4C4-AF80-D687550D61D7}"/>
                  </a:ext>
                </a:extLst>
              </p:cNvPr>
              <p:cNvSpPr txBox="1"/>
              <p:nvPr/>
            </p:nvSpPr>
            <p:spPr>
              <a:xfrm>
                <a:off x="5287593" y="5879799"/>
                <a:ext cx="17459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Hybrid (in-between)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F013D9-9461-80CA-547D-4C76D2DD6D57}"/>
                  </a:ext>
                </a:extLst>
              </p:cNvPr>
              <p:cNvSpPr txBox="1"/>
              <p:nvPr/>
            </p:nvSpPr>
            <p:spPr>
              <a:xfrm>
                <a:off x="9388101" y="5879800"/>
                <a:ext cx="15584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Kinetic (complex)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8A459E-6AAD-201B-B6EB-ED310464B61E}"/>
                  </a:ext>
                </a:extLst>
              </p:cNvPr>
              <p:cNvSpPr txBox="1"/>
              <p:nvPr/>
            </p:nvSpPr>
            <p:spPr>
              <a:xfrm>
                <a:off x="1857943" y="6187576"/>
                <a:ext cx="10214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Big things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B85939-FBFF-BF93-2D81-C7F2DE1C58B1}"/>
                  </a:ext>
                </a:extLst>
              </p:cNvPr>
              <p:cNvSpPr txBox="1"/>
              <p:nvPr/>
            </p:nvSpPr>
            <p:spPr>
              <a:xfrm>
                <a:off x="5461518" y="6186087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Medium things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63835A-11AE-9D20-9EDD-38292F4FB8EC}"/>
                  </a:ext>
                </a:extLst>
              </p:cNvPr>
              <p:cNvSpPr txBox="1"/>
              <p:nvPr/>
            </p:nvSpPr>
            <p:spPr>
              <a:xfrm>
                <a:off x="9562027" y="6187577"/>
                <a:ext cx="12105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Small things 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762E3F-2DE8-1C84-41DC-A955E4732935}"/>
                </a:ext>
              </a:extLst>
            </p:cNvPr>
            <p:cNvSpPr/>
            <p:nvPr/>
          </p:nvSpPr>
          <p:spPr>
            <a:xfrm>
              <a:off x="4784398" y="442024"/>
              <a:ext cx="6458206" cy="9337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65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spacecraft + String of Pearl Configuration</a:t>
            </a:r>
            <a:endParaRPr lang="sv-SE" dirty="0"/>
          </a:p>
        </p:txBody>
      </p:sp>
      <p:pic>
        <p:nvPicPr>
          <p:cNvPr id="1028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2" y="1039528"/>
            <a:ext cx="6632783" cy="48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8483" y="6436811"/>
            <a:ext cx="3348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NASA's Goddard Space Flight Center/Mary Pat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Hrybyk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-Keith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Arc 4"/>
          <p:cNvSpPr/>
          <p:nvPr/>
        </p:nvSpPr>
        <p:spPr>
          <a:xfrm flipH="1">
            <a:off x="7735685" y="2450064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Arc 5"/>
          <p:cNvSpPr/>
          <p:nvPr/>
        </p:nvSpPr>
        <p:spPr>
          <a:xfrm flipH="1">
            <a:off x="8838045" y="3029184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1013524" y="2921238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1037" y="227795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66" y="3946031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34130" y="3793062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35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27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1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3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760047" y="3964480"/>
            <a:ext cx="996950" cy="189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>
            <a:stCxn id="15" idx="6"/>
          </p:cNvCxnSpPr>
          <p:nvPr/>
        </p:nvCxnSpPr>
        <p:spPr>
          <a:xfrm flipV="1">
            <a:off x="6756997" y="3216275"/>
            <a:ext cx="1244003" cy="1694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4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&amp; wave activity co-moving picture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4" y="1489835"/>
            <a:ext cx="3316785" cy="216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042870" y="3835400"/>
            <a:ext cx="3879021" cy="1065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604509" y="5080000"/>
            <a:ext cx="2034541" cy="204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36657"/>
            <a:ext cx="46133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* See similar examples by Turner et al. (2021), Chen et al. (2021)</a:t>
            </a:r>
            <a:endParaRPr lang="sv-SE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6354008"/>
            <a:ext cx="3041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** See similar example by Liu et al. (2021)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30636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&amp; Magnetosheath Jets</a:t>
            </a:r>
            <a:endParaRPr lang="sv-SE" dirty="0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5D056D4-C7E7-DD4A-D5D8-8A5EAED4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2" y="1097242"/>
            <a:ext cx="6628571" cy="3845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BD1F3-38C2-D8E3-0D58-F27C5DB21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693" y="789089"/>
            <a:ext cx="3966255" cy="538534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59BA8B2-6AD9-C9DB-8275-CFBF4080BE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5655" y="4942285"/>
          <a:ext cx="4279268" cy="1036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Εικόνα Bitmap" r:id="rId6" imgW="10382400" imgH="2514600" progId="Paint.Picture">
                  <p:embed/>
                </p:oleObj>
              </mc:Choice>
              <mc:Fallback>
                <p:oleObj name="Εικόνα Bitmap" r:id="rId6" imgW="10382400" imgH="2514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59BA8B2-6AD9-C9DB-8275-CFBF4080B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15655" y="4942285"/>
                        <a:ext cx="4279268" cy="1036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-28774" y="6445478"/>
            <a:ext cx="24817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(2022a) | Nature Communications</a:t>
            </a:r>
            <a:endParaRPr lang="el-GR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What happens after jets are formed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5DCA3-8D1C-0BBE-3032-E28B22F85035}"/>
              </a:ext>
            </a:extLst>
          </p:cNvPr>
          <p:cNvSpPr/>
          <p:nvPr/>
        </p:nvSpPr>
        <p:spPr>
          <a:xfrm>
            <a:off x="0" y="6230969"/>
            <a:ext cx="6428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S. et al.  On Magnetosheath Jet Kinetic Structure and Plasma Properties. Geophysical Research Letters (GRL) (2022 - Under Review)</a:t>
            </a:r>
            <a:endParaRPr lang="sv-S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2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Fast data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38896-5A3C-AF7D-B368-6F4E292F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04" y="1079331"/>
            <a:ext cx="4469592" cy="5360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/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Magnetosheath Jet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&gt;2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𝐵𝐺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5A6BB8-31CD-76E1-9B28-A558B4DAA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362" y="1857886"/>
                <a:ext cx="2170787" cy="2330253"/>
              </a:xfrm>
              <a:prstGeom prst="rect">
                <a:avLst/>
              </a:prstGeom>
              <a:blipFill>
                <a:blip r:embed="rId4"/>
                <a:stretch>
                  <a:fillRect l="-1404" t="-1571" r="-140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C87BE9-74D5-13E1-0E62-B0C3CFCFF2EF}"/>
              </a:ext>
            </a:extLst>
          </p:cNvPr>
          <p:cNvSpPr txBox="1"/>
          <p:nvPr/>
        </p:nvSpPr>
        <p:spPr>
          <a:xfrm>
            <a:off x="208449" y="1857886"/>
            <a:ext cx="3332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err="1">
                <a:solidFill>
                  <a:srgbClr val="000000"/>
                </a:solidFill>
              </a:rPr>
              <a:t>Qpar</a:t>
            </a:r>
            <a:r>
              <a:rPr lang="en-US" u="sng" dirty="0">
                <a:solidFill>
                  <a:srgbClr val="000000"/>
                </a:solidFill>
              </a:rPr>
              <a:t> Magnetosheath: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energy 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Low temperature anisotropy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High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Variance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7A907-2C59-B732-4294-7A1B00834530}"/>
              </a:ext>
            </a:extLst>
          </p:cNvPr>
          <p:cNvSpPr/>
          <p:nvPr/>
        </p:nvSpPr>
        <p:spPr>
          <a:xfrm>
            <a:off x="4603805" y="1240403"/>
            <a:ext cx="1129085" cy="4794637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ADE66-B672-AB32-3F30-6DAAA90CFB94}"/>
              </a:ext>
            </a:extLst>
          </p:cNvPr>
          <p:cNvSpPr/>
          <p:nvPr/>
        </p:nvSpPr>
        <p:spPr>
          <a:xfrm>
            <a:off x="6459112" y="1240403"/>
            <a:ext cx="1129085" cy="4794637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69FAF-B2D1-8876-0DD4-7E6C9525EF37}"/>
              </a:ext>
            </a:extLst>
          </p:cNvPr>
          <p:cNvSpPr/>
          <p:nvPr/>
        </p:nvSpPr>
        <p:spPr>
          <a:xfrm>
            <a:off x="5591131" y="1240403"/>
            <a:ext cx="1129085" cy="4794637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9847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9FBE48-3D16-E30A-6757-9B8FD2AC3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43" y="583238"/>
            <a:ext cx="7635256" cy="60624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3830"/>
            <a:ext cx="11041200" cy="742924"/>
          </a:xfrm>
        </p:spPr>
        <p:txBody>
          <a:bodyPr/>
          <a:lstStyle/>
          <a:p>
            <a:pPr algn="ctr"/>
            <a:r>
              <a:rPr lang="en-US" dirty="0" err="1"/>
              <a:t>Qpar</a:t>
            </a:r>
            <a:r>
              <a:rPr lang="en-US" dirty="0"/>
              <a:t> Magnetosheath jet – MMS Burst data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67112" y="1510018"/>
                <a:ext cx="2773620" cy="2141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rgbClr val="000000"/>
                    </a:solidFill>
                  </a:rPr>
                  <a:t>Areas of Interest</a:t>
                </a:r>
              </a:p>
              <a:p>
                <a:pPr algn="ctr"/>
                <a:endParaRPr lang="en-US" sz="1500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rgbClr val="000000"/>
                    </a:solidFill>
                  </a:rPr>
                  <a:t>Pre jet = Typical MSH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=|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500" dirty="0">
                    <a:solidFill>
                      <a:srgbClr val="000000"/>
                    </a:solidFill>
                  </a:rPr>
                  <a:t> peak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" y="1510018"/>
                <a:ext cx="2773620" cy="2141805"/>
              </a:xfrm>
              <a:prstGeom prst="rect">
                <a:avLst/>
              </a:prstGeom>
              <a:blipFill>
                <a:blip r:embed="rId4"/>
                <a:stretch>
                  <a:fillRect l="-659" t="-170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A34A56B-97DF-E420-5003-F84FF7E6CA0E}"/>
              </a:ext>
            </a:extLst>
          </p:cNvPr>
          <p:cNvSpPr/>
          <p:nvPr/>
        </p:nvSpPr>
        <p:spPr>
          <a:xfrm>
            <a:off x="3628375" y="1090084"/>
            <a:ext cx="505476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D09F6C-EC52-8552-2167-E3C0B4859C4F}"/>
              </a:ext>
            </a:extLst>
          </p:cNvPr>
          <p:cNvSpPr/>
          <p:nvPr/>
        </p:nvSpPr>
        <p:spPr>
          <a:xfrm>
            <a:off x="4514850" y="1090084"/>
            <a:ext cx="165100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C948D4-66FC-80C8-578E-987D21EEAEDE}"/>
              </a:ext>
            </a:extLst>
          </p:cNvPr>
          <p:cNvSpPr/>
          <p:nvPr/>
        </p:nvSpPr>
        <p:spPr>
          <a:xfrm>
            <a:off x="4836819" y="1090084"/>
            <a:ext cx="165100" cy="5168900"/>
          </a:xfrm>
          <a:prstGeom prst="rect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BE88C34-C4FD-3F76-53C1-F46ED0EB02D2}"/>
              </a:ext>
            </a:extLst>
          </p:cNvPr>
          <p:cNvSpPr/>
          <p:nvPr/>
        </p:nvSpPr>
        <p:spPr>
          <a:xfrm>
            <a:off x="7526867" y="1326162"/>
            <a:ext cx="711528" cy="663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B05CD7-6114-D25B-4671-65F2F750E703}"/>
              </a:ext>
            </a:extLst>
          </p:cNvPr>
          <p:cNvSpPr/>
          <p:nvPr/>
        </p:nvSpPr>
        <p:spPr>
          <a:xfrm>
            <a:off x="7405043" y="4086295"/>
            <a:ext cx="711528" cy="663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46023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1" grpId="0" animBg="1"/>
      <p:bldP spid="21" grpId="1" animBg="1"/>
      <p:bldP spid="22" grpId="0" animBg="1"/>
      <p:bldP spid="2" grpId="0" animBg="1"/>
      <p:bldP spid="2" grpId="1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5151664" y="527669"/>
            <a:ext cx="7040336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558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7519307" y="527669"/>
            <a:ext cx="4672693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1A49C-2E6D-405C-3558-12AE6282B4AB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400934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46536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Application</a:t>
            </a:r>
            <a:r>
              <a:rPr lang="sv-SE" dirty="0"/>
              <a:t> on </a:t>
            </a:r>
            <a:r>
              <a:rPr lang="sv-SE" dirty="0" err="1"/>
              <a:t>forescasting</a:t>
            </a:r>
            <a:r>
              <a:rPr lang="sv-SE" dirty="0"/>
              <a:t> </a:t>
            </a:r>
            <a:r>
              <a:rPr lang="sv-SE" dirty="0" err="1"/>
              <a:t>SEPs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C0149-66DA-6198-AC5C-BF49B3FDE1C8}"/>
              </a:ext>
            </a:extLst>
          </p:cNvPr>
          <p:cNvSpPr txBox="1"/>
          <p:nvPr/>
        </p:nvSpPr>
        <p:spPr>
          <a:xfrm>
            <a:off x="-59266" y="6396223"/>
            <a:ext cx="6155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Aminalragia-Giamini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Raptis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 (2021) | J. Space Weather Space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67" y="5616178"/>
            <a:ext cx="375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Occurrence of SEP based on X-rays of flares</a:t>
            </a:r>
          </a:p>
        </p:txBody>
      </p:sp>
      <p:pic>
        <p:nvPicPr>
          <p:cNvPr id="2052" name="Picture 4" descr="The Biggest Solar Flare In Years Was Just Seen, With More Coming So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" y="1281703"/>
            <a:ext cx="2539784" cy="211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lbow Connector 16"/>
          <p:cNvCxnSpPr>
            <a:stCxn id="2052" idx="2"/>
            <a:endCxn id="36" idx="2"/>
          </p:cNvCxnSpPr>
          <p:nvPr/>
        </p:nvCxnSpPr>
        <p:spPr>
          <a:xfrm rot="16200000" flipH="1">
            <a:off x="2999164" y="2139922"/>
            <a:ext cx="222004" cy="2733589"/>
          </a:xfrm>
          <a:prstGeom prst="bentConnector2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17479" y="3676756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24 features 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082863" y="2269034"/>
          <a:ext cx="4967025" cy="2554419"/>
        </p:xfrm>
        <a:graphic>
          <a:graphicData uri="http://schemas.openxmlformats.org/drawingml/2006/table">
            <a:tbl>
              <a:tblPr firstRow="1" firstCol="1" bandRow="1"/>
              <a:tblGrid>
                <a:gridCol w="163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47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predicted always YES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predicted always NO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occurred YES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191/220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[86.81 %]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19/220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[8.63%]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SEP occurred NO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[7.77 %]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</a:rPr>
                        <a:t>[92.23%]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048" name="Straight Arrow Connector 2047"/>
          <p:cNvCxnSpPr>
            <a:stCxn id="2" idx="3"/>
            <a:endCxn id="47" idx="4"/>
          </p:cNvCxnSpPr>
          <p:nvPr/>
        </p:nvCxnSpPr>
        <p:spPr>
          <a:xfrm flipV="1">
            <a:off x="3839156" y="3768248"/>
            <a:ext cx="2150598" cy="200181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476961" y="2709914"/>
            <a:ext cx="1741393" cy="1822205"/>
            <a:chOff x="3737190" y="2716510"/>
            <a:chExt cx="1741393" cy="1822205"/>
          </a:xfrm>
        </p:grpSpPr>
        <p:sp>
          <p:nvSpPr>
            <p:cNvPr id="36" name="Flowchart: Connector 35"/>
            <p:cNvSpPr/>
            <p:nvPr/>
          </p:nvSpPr>
          <p:spPr>
            <a:xfrm>
              <a:off x="3737190" y="33957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3737190" y="4081515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4392377" y="3653314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3737979" y="2716510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4397510" y="2945110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>
              <a:stCxn id="39" idx="6"/>
              <a:endCxn id="40" idx="2"/>
            </p:cNvCxnSpPr>
            <p:nvPr/>
          </p:nvCxnSpPr>
          <p:spPr>
            <a:xfrm>
              <a:off x="4195179" y="2945110"/>
              <a:ext cx="202331" cy="22860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/>
            <p:cNvCxnSpPr>
              <a:stCxn id="36" idx="6"/>
              <a:endCxn id="40" idx="2"/>
            </p:cNvCxnSpPr>
            <p:nvPr/>
          </p:nvCxnSpPr>
          <p:spPr>
            <a:xfrm flipV="1">
              <a:off x="4194390" y="3173710"/>
              <a:ext cx="203120" cy="4506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/>
            <p:cNvCxnSpPr>
              <a:stCxn id="37" idx="6"/>
              <a:endCxn id="40" idx="2"/>
            </p:cNvCxnSpPr>
            <p:nvPr/>
          </p:nvCxnSpPr>
          <p:spPr>
            <a:xfrm flipV="1">
              <a:off x="4194390" y="3173710"/>
              <a:ext cx="203120" cy="113640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/>
            <p:cNvCxnSpPr>
              <a:stCxn id="39" idx="6"/>
              <a:endCxn id="38" idx="2"/>
            </p:cNvCxnSpPr>
            <p:nvPr/>
          </p:nvCxnSpPr>
          <p:spPr>
            <a:xfrm>
              <a:off x="4195179" y="2945110"/>
              <a:ext cx="197198" cy="93680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/>
            <p:cNvCxnSpPr>
              <a:stCxn id="36" idx="6"/>
              <a:endCxn id="38" idx="2"/>
            </p:cNvCxnSpPr>
            <p:nvPr/>
          </p:nvCxnSpPr>
          <p:spPr>
            <a:xfrm>
              <a:off x="4194390" y="3624315"/>
              <a:ext cx="197987" cy="2575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/>
            <p:cNvCxnSpPr>
              <a:stCxn id="37" idx="6"/>
              <a:endCxn id="38" idx="2"/>
            </p:cNvCxnSpPr>
            <p:nvPr/>
          </p:nvCxnSpPr>
          <p:spPr>
            <a:xfrm flipV="1">
              <a:off x="4194390" y="3881914"/>
              <a:ext cx="197987" cy="42820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7" name="Flowchart: Connector 46"/>
            <p:cNvSpPr/>
            <p:nvPr/>
          </p:nvSpPr>
          <p:spPr>
            <a:xfrm>
              <a:off x="5021383" y="3317644"/>
              <a:ext cx="457200" cy="457200"/>
            </a:xfrm>
            <a:prstGeom prst="flowChartConnector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38" idx="6"/>
              <a:endCxn id="47" idx="2"/>
            </p:cNvCxnSpPr>
            <p:nvPr/>
          </p:nvCxnSpPr>
          <p:spPr>
            <a:xfrm flipV="1">
              <a:off x="4849577" y="3546244"/>
              <a:ext cx="171806" cy="3356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>
              <a:stCxn id="40" idx="6"/>
              <a:endCxn id="47" idx="2"/>
            </p:cNvCxnSpPr>
            <p:nvPr/>
          </p:nvCxnSpPr>
          <p:spPr>
            <a:xfrm>
              <a:off x="4854710" y="3173710"/>
              <a:ext cx="166673" cy="37253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58" name="Straight Arrow Connector 57"/>
          <p:cNvCxnSpPr>
            <a:stCxn id="47" idx="6"/>
            <a:endCxn id="24" idx="1"/>
          </p:cNvCxnSpPr>
          <p:nvPr/>
        </p:nvCxnSpPr>
        <p:spPr>
          <a:xfrm>
            <a:off x="6218354" y="3539648"/>
            <a:ext cx="864509" cy="65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Rectangle 2063"/>
          <p:cNvSpPr/>
          <p:nvPr/>
        </p:nvSpPr>
        <p:spPr>
          <a:xfrm>
            <a:off x="84667" y="656167"/>
            <a:ext cx="3659515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744182" y="656167"/>
            <a:ext cx="3206952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958125" y="656167"/>
            <a:ext cx="5161908" cy="57400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TextBox 2065"/>
          <p:cNvSpPr txBox="1"/>
          <p:nvPr/>
        </p:nvSpPr>
        <p:spPr>
          <a:xfrm>
            <a:off x="4787248" y="65319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Modeling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83345" y="64844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Problem description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422972" y="653198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Validation &amp;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8535" y="6036269"/>
            <a:ext cx="43556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u="sng" dirty="0">
                <a:solidFill>
                  <a:srgbClr val="000000"/>
                </a:solidFill>
              </a:rPr>
              <a:t>Comparisons to other models recently published</a:t>
            </a:r>
          </a:p>
          <a:p>
            <a:r>
              <a:rPr lang="en-US" sz="1000" dirty="0">
                <a:solidFill>
                  <a:srgbClr val="000000"/>
                </a:solidFill>
              </a:rPr>
              <a:t>Review of Solar Energetic Particle Models (Advances in Space Research)</a:t>
            </a:r>
          </a:p>
          <a:p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4" grpId="0" animBg="1"/>
      <p:bldP spid="65" grpId="0" animBg="1"/>
      <p:bldP spid="2066" grpId="0"/>
      <p:bldP spid="7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3481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evolution in </a:t>
            </a:r>
            <a:r>
              <a:rPr lang="en-US" dirty="0" err="1"/>
              <a:t>Qpar</a:t>
            </a:r>
            <a:r>
              <a:rPr lang="en-US" dirty="0"/>
              <a:t> Magnetosheath</a:t>
            </a:r>
            <a:endParaRPr lang="sv-SE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2D3FAA-E3D2-9E08-EF23-DD65B205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90" y="527669"/>
            <a:ext cx="10357610" cy="5912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EECFBF-1F3A-9E3A-7EED-D0CADAAE9456}"/>
              </a:ext>
            </a:extLst>
          </p:cNvPr>
          <p:cNvSpPr/>
          <p:nvPr/>
        </p:nvSpPr>
        <p:spPr>
          <a:xfrm>
            <a:off x="9833882" y="527669"/>
            <a:ext cx="2358118" cy="6040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685C94-4FE9-6EE0-5D3A-D6298714BEA4}"/>
              </a:ext>
            </a:extLst>
          </p:cNvPr>
          <p:cNvSpPr/>
          <p:nvPr/>
        </p:nvSpPr>
        <p:spPr>
          <a:xfrm>
            <a:off x="5766522" y="2945238"/>
            <a:ext cx="711528" cy="663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339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Partial Moment Derivation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/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u="sng" dirty="0">
                    <a:solidFill>
                      <a:srgbClr val="000000"/>
                    </a:solidFill>
                  </a:rPr>
                  <a:t> </a:t>
                </a:r>
                <a:r>
                  <a:rPr lang="en-US" u="sng" dirty="0">
                    <a:solidFill>
                      <a:srgbClr val="000000"/>
                    </a:solidFill>
                  </a:rPr>
                  <a:t>Methods:</a:t>
                </a:r>
              </a:p>
              <a:p>
                <a:pPr algn="ctr"/>
                <a:endParaRPr lang="en-US" u="sng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Cut</a:t>
                </a:r>
                <a:r>
                  <a:rPr lang="en-US" dirty="0">
                    <a:solidFill>
                      <a:srgbClr val="000000"/>
                    </a:solidFill>
                  </a:rPr>
                  <a:t> : 1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sphere in 3D VDF around bulk velocity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Fit </a:t>
                </a:r>
                <a:r>
                  <a:rPr lang="en-US" dirty="0">
                    <a:solidFill>
                      <a:srgbClr val="000000"/>
                    </a:solidFill>
                  </a:rPr>
                  <a:t>: Fit 2 Maxwellians in 1D </a:t>
                </a:r>
                <a:r>
                  <a:rPr lang="en-US">
                    <a:solidFill>
                      <a:srgbClr val="000000"/>
                    </a:solidFill>
                  </a:rPr>
                  <a:t>reduced VDFs</a:t>
                </a:r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LID4096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4D64EB-1B56-E66F-EDF5-C10A712F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2" y="1510018"/>
                <a:ext cx="2773620" cy="3139321"/>
              </a:xfrm>
              <a:prstGeom prst="rect">
                <a:avLst/>
              </a:prstGeom>
              <a:blipFill>
                <a:blip r:embed="rId3"/>
                <a:stretch>
                  <a:fillRect l="-1319" t="-1165" r="-44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B636976-7C8C-0BF6-2632-D8254EA3B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86" y="515937"/>
            <a:ext cx="8710908" cy="58261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3170920-AFA4-3FE6-EA9D-042547C30B1D}"/>
              </a:ext>
            </a:extLst>
          </p:cNvPr>
          <p:cNvSpPr/>
          <p:nvPr/>
        </p:nvSpPr>
        <p:spPr>
          <a:xfrm>
            <a:off x="2723286" y="886897"/>
            <a:ext cx="3224508" cy="5455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9541A-CE59-ABB7-8F69-A8AB7C5DEE09}"/>
              </a:ext>
            </a:extLst>
          </p:cNvPr>
          <p:cNvSpPr/>
          <p:nvPr/>
        </p:nvSpPr>
        <p:spPr>
          <a:xfrm>
            <a:off x="6008974" y="3614479"/>
            <a:ext cx="5486400" cy="282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15D5C-F62C-9885-B26C-B645E317E594}"/>
              </a:ext>
            </a:extLst>
          </p:cNvPr>
          <p:cNvSpPr txBox="1"/>
          <p:nvPr/>
        </p:nvSpPr>
        <p:spPr>
          <a:xfrm>
            <a:off x="-65714" y="6439871"/>
            <a:ext cx="61617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Raptis</a:t>
            </a:r>
            <a:r>
              <a:rPr lang="en-US" sz="900" dirty="0">
                <a:solidFill>
                  <a:srgbClr val="000000"/>
                </a:solidFill>
              </a:rPr>
              <a:t> S, et al,. 2022b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29007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Outlook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26232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78177" y="105792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Question 1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195" y="105877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Question 2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2213" y="105201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Question 3</a:t>
            </a:r>
            <a:endParaRPr lang="sv-SE" u="sng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1566" y="163393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How do they form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329" y="1589068"/>
            <a:ext cx="3506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What are their typical properties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&amp; relation to shock?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81284" y="1589068"/>
            <a:ext cx="3479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How they evolve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&amp; interact with MSH plasma? </a:t>
            </a:r>
            <a:endParaRPr lang="LID4096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E7868E-93A4-74CA-AE01-91C135EC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038" y="2361690"/>
            <a:ext cx="3536914" cy="23350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69623" y="6306118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S.</a:t>
            </a:r>
            <a:r>
              <a:rPr lang="en-US" sz="800" dirty="0">
                <a:solidFill>
                  <a:srgbClr val="000000"/>
                </a:solidFill>
              </a:rPr>
              <a:t>, et al. (2020) | JGR</a:t>
            </a:r>
          </a:p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(2022a) | Nature Communications</a:t>
            </a:r>
            <a:endParaRPr lang="el-GR" sz="8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96016" y="5813675"/>
            <a:ext cx="289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S.</a:t>
            </a:r>
            <a:r>
              <a:rPr lang="en-US" sz="800" dirty="0">
                <a:solidFill>
                  <a:srgbClr val="000000"/>
                </a:solidFill>
              </a:rPr>
              <a:t>, et al. (2020) | JGR</a:t>
            </a:r>
            <a:endParaRPr lang="el-GR" sz="800" dirty="0">
              <a:solidFill>
                <a:srgbClr val="000000"/>
              </a:solidFill>
            </a:endParaRPr>
          </a:p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(2020) | Frontiers</a:t>
            </a:r>
          </a:p>
          <a:p>
            <a:pPr lvl="0"/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 M.,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</a:t>
            </a:r>
            <a:r>
              <a:rPr lang="en-US" sz="800" dirty="0" err="1">
                <a:solidFill>
                  <a:srgbClr val="000000"/>
                </a:solidFill>
              </a:rPr>
              <a:t>Annales</a:t>
            </a:r>
            <a:endParaRPr lang="en-US" sz="800" dirty="0">
              <a:solidFill>
                <a:srgbClr val="000000"/>
              </a:solidFill>
            </a:endParaRPr>
          </a:p>
          <a:p>
            <a:pPr lvl="0"/>
            <a:r>
              <a:rPr lang="fr-FR" sz="800" dirty="0">
                <a:solidFill>
                  <a:srgbClr val="000000"/>
                </a:solidFill>
              </a:rPr>
              <a:t>Karlsson, Raptis et al. (2021) | JGR</a:t>
            </a: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 err="1">
                <a:solidFill>
                  <a:srgbClr val="000000"/>
                </a:solidFill>
              </a:rPr>
              <a:t>Kajdic</a:t>
            </a:r>
            <a:r>
              <a:rPr lang="en-US" sz="800" dirty="0">
                <a:solidFill>
                  <a:srgbClr val="000000"/>
                </a:solidFill>
              </a:rPr>
              <a:t> P., </a:t>
            </a:r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(2021) | GRL</a:t>
            </a:r>
            <a:endParaRPr lang="el-GR" sz="800" dirty="0">
              <a:solidFill>
                <a:srgbClr val="000000"/>
              </a:solidFill>
            </a:endParaRPr>
          </a:p>
          <a:p>
            <a:r>
              <a:rPr lang="da-DK" sz="800" b="1" dirty="0">
                <a:solidFill>
                  <a:srgbClr val="000000"/>
                </a:solidFill>
              </a:rPr>
              <a:t>Raptis</a:t>
            </a:r>
            <a:r>
              <a:rPr lang="da-DK" sz="800" dirty="0">
                <a:solidFill>
                  <a:srgbClr val="000000"/>
                </a:solidFill>
              </a:rPr>
              <a:t> S., et al. (2022b) | GRL (Under review)</a:t>
            </a:r>
          </a:p>
          <a:p>
            <a:endParaRPr lang="el-GR" sz="800" dirty="0">
              <a:solidFill>
                <a:srgbClr val="000000"/>
              </a:solidFill>
            </a:endParaRPr>
          </a:p>
        </p:txBody>
      </p:sp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05D056D4-C7E7-DD4A-D5D8-8A5EAED4EA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" y="2144246"/>
            <a:ext cx="3687394" cy="2138951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59BA8B2-6AD9-C9DB-8275-CFBF4080B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808502"/>
              </p:ext>
            </p:extLst>
          </p:nvPr>
        </p:nvGraphicFramePr>
        <p:xfrm>
          <a:off x="773840" y="4385216"/>
          <a:ext cx="3108136" cy="75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Εικόνα Bitmap" r:id="rId5" imgW="10382400" imgH="2514600" progId="Paint.Picture">
                  <p:embed/>
                </p:oleObj>
              </mc:Choice>
              <mc:Fallback>
                <p:oleObj name="Εικόνα Bitmap" r:id="rId5" imgW="10382400" imgH="251460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59BA8B2-6AD9-C9DB-8275-CFBF4080BE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3840" y="4385216"/>
                        <a:ext cx="3108136" cy="752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8100" y="2361690"/>
            <a:ext cx="3925255" cy="23167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6935" y="5116622"/>
            <a:ext cx="2661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Foreshock &amp; shock reformation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3451" y="4696740"/>
            <a:ext cx="2483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Importance of classes in statistics &amp; big picture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9243" y="4776102"/>
            <a:ext cx="248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Shock relevance, complex structure &amp; fluid picture limitations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28049" y="6290729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" b="1" dirty="0">
                <a:solidFill>
                  <a:srgbClr val="000000"/>
                </a:solidFill>
              </a:rPr>
              <a:t>Raptis S</a:t>
            </a:r>
            <a:r>
              <a:rPr lang="en-US" sz="800" dirty="0">
                <a:solidFill>
                  <a:srgbClr val="000000"/>
                </a:solidFill>
              </a:rPr>
              <a:t>., et al. (2022a) | Nature Communications</a:t>
            </a:r>
          </a:p>
          <a:p>
            <a:r>
              <a:rPr lang="en-US" sz="800" b="1" dirty="0">
                <a:solidFill>
                  <a:srgbClr val="000000"/>
                </a:solidFill>
              </a:rPr>
              <a:t>Raptis S.</a:t>
            </a:r>
            <a:r>
              <a:rPr lang="en-US" sz="800" dirty="0">
                <a:solidFill>
                  <a:srgbClr val="000000"/>
                </a:solidFill>
              </a:rPr>
              <a:t>, et al. (2022b) | GRL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65263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13" grpId="0"/>
      <p:bldP spid="18" grpId="0"/>
      <p:bldP spid="25" grpId="0"/>
      <p:bldP spid="26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 questions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898071" y="1073603"/>
            <a:ext cx="90460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Are jets a global phenomenon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How do VDFs change as jets approach the magnetopause?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Which are the different waves excited by the interaction of jets with MSH?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Do jets contribute to the turbulence of the magnetosheath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Should we re-evaluate the definition based on the VDFs rather than plasma moments?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How are the statistics affected by the time resolution and plasma moment derivation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And many more…</a:t>
            </a:r>
          </a:p>
        </p:txBody>
      </p:sp>
    </p:spTree>
    <p:extLst>
      <p:ext uri="{BB962C8B-B14F-4D97-AF65-F5344CB8AC3E}">
        <p14:creationId xmlns:p14="http://schemas.microsoft.com/office/powerpoint/2010/main" val="15605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lot of data are not fully used (conjunction example)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38238"/>
            <a:ext cx="5201920" cy="505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7" y="1767762"/>
            <a:ext cx="5115254" cy="378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1120" y="6438650"/>
            <a:ext cx="1255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Credits : Savvas Raptis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1862" y="5555343"/>
            <a:ext cx="459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Without even discussing missions away from Earth’s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114F5-6BC9-EB91-D7AC-2BA9D2E1024E}"/>
              </a:ext>
            </a:extLst>
          </p:cNvPr>
          <p:cNvSpPr txBox="1"/>
          <p:nvPr/>
        </p:nvSpPr>
        <p:spPr>
          <a:xfrm>
            <a:off x="4367802" y="6197223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Thank you, a lot, for listening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 </a:t>
            </a:r>
            <a:endParaRPr lang="LID409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41964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More information: Baker, 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Can be good for statistics due to availability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Able to resolve smaller scale structures close to boundary surfaces (e.g., mix of plasma close to magnetopause, bow shock, foreshock etc.)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Fast/Survey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Burst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time, mostly available close to vital mission objectives (magnetopause, diffusion regions, shock transitions etc.)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large-scale statistics due to biases generated from specific availability and manual choice of intervals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studies especially these related to electron moments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etc.) due to very similar observational signatures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FGM (magnetic field):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Jet Database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875231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  <a:p>
            <a:pPr lvl="0"/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err="1">
                <a:solidFill>
                  <a:srgbClr val="000000"/>
                </a:solidFill>
              </a:rPr>
              <a:t>Annales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GRL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Fast/Survey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66901" y="8193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Burst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0097" y="6210300"/>
            <a:ext cx="34660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(2022a) | Nat. </a:t>
            </a:r>
            <a:r>
              <a:rPr lang="en-US" sz="1100" dirty="0" err="1">
                <a:solidFill>
                  <a:srgbClr val="000000"/>
                </a:solidFill>
              </a:rPr>
              <a:t>Commun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10097" y="6383062"/>
            <a:ext cx="28873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(2022b) | GRL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Observations of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" y="1501140"/>
            <a:ext cx="4859438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21" y="1501140"/>
            <a:ext cx="474706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95" y="1092200"/>
            <a:ext cx="2763467" cy="180391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>
            <a:off x="5407277" y="2024544"/>
            <a:ext cx="218440" cy="944880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ight Brace 8"/>
          <p:cNvSpPr/>
          <p:nvPr/>
        </p:nvSpPr>
        <p:spPr>
          <a:xfrm rot="5400000">
            <a:off x="6781960" y="1967976"/>
            <a:ext cx="218440" cy="1117634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72088" y="2650755"/>
            <a:ext cx="975272" cy="285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>
            <a:off x="6891180" y="2636013"/>
            <a:ext cx="690237" cy="3002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en-US" sz="1400" b="0" i="0" dirty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</m:t>
                      </m:r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en-US" sz="1400" b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like distribution</a:t>
                </a:r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Foreshock </a:t>
                </a:r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Magnetosheath</a:t>
                </a:r>
                <a:endParaRPr lang="en-US" sz="1400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– thermalized plasma)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Thermalized distribution</a:t>
                </a:r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blipFill>
                <a:blip r:embed="rId5"/>
                <a:stretch>
                  <a:fillRect t="-182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352241" y="89298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u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180" y="8959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D7D6E-ED6E-4F0D-8907-B629D916A226}"/>
              </a:ext>
            </a:extLst>
          </p:cNvPr>
          <p:cNvSpPr/>
          <p:nvPr/>
        </p:nvSpPr>
        <p:spPr>
          <a:xfrm>
            <a:off x="6487054" y="1103913"/>
            <a:ext cx="551064" cy="1546842"/>
          </a:xfrm>
          <a:prstGeom prst="rect">
            <a:avLst/>
          </a:prstGeom>
          <a:gradFill flip="none" rotWithShape="1">
            <a:gsLst>
              <a:gs pos="0">
                <a:srgbClr val="5F5F5F">
                  <a:alpha val="20000"/>
                </a:srgbClr>
              </a:gs>
              <a:gs pos="100000">
                <a:srgbClr val="5F5F5F">
                  <a:alpha val="2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32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Introduction &amp; previous results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3320" y="5638055"/>
            <a:ext cx="4796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Karlsson, et al. (2020) | JGR</a:t>
            </a:r>
          </a:p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000" dirty="0" err="1">
                <a:solidFill>
                  <a:srgbClr val="000000"/>
                </a:solidFill>
              </a:rPr>
              <a:t>Palmroth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et al. (2021) |</a:t>
            </a:r>
            <a:r>
              <a:rPr lang="en-US" sz="1000" dirty="0" err="1">
                <a:solidFill>
                  <a:srgbClr val="000000"/>
                </a:solidFill>
              </a:rPr>
              <a:t>Annales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Geophysicae</a:t>
            </a: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Karlsson, </a:t>
            </a:r>
            <a:r>
              <a:rPr lang="en-US" sz="1000" b="1" dirty="0">
                <a:solidFill>
                  <a:srgbClr val="000000"/>
                </a:solidFill>
              </a:rPr>
              <a:t>Raptis </a:t>
            </a:r>
            <a:r>
              <a:rPr lang="en-US" sz="1000" dirty="0">
                <a:solidFill>
                  <a:srgbClr val="000000"/>
                </a:solidFill>
              </a:rPr>
              <a:t>et al. (2021) | JGR</a:t>
            </a:r>
          </a:p>
          <a:p>
            <a:r>
              <a:rPr lang="en-US" sz="1000" dirty="0" err="1">
                <a:solidFill>
                  <a:srgbClr val="000000"/>
                </a:solidFill>
              </a:rPr>
              <a:t>Kajdič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et al. (2021) | GRL</a:t>
            </a:r>
          </a:p>
          <a:p>
            <a:r>
              <a:rPr lang="en-US" sz="1000" dirty="0" err="1">
                <a:solidFill>
                  <a:srgbClr val="000000"/>
                </a:solidFill>
              </a:rPr>
              <a:t>Katsavrias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et al. (2021) | GRL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F1CB4-5733-5608-5CA4-66F26E6B5040}"/>
              </a:ext>
            </a:extLst>
          </p:cNvPr>
          <p:cNvSpPr/>
          <p:nvPr/>
        </p:nvSpPr>
        <p:spPr>
          <a:xfrm>
            <a:off x="0" y="5638055"/>
            <a:ext cx="4224867" cy="496045"/>
          </a:xfrm>
          <a:prstGeom prst="rect">
            <a:avLst/>
          </a:prstGeom>
          <a:noFill/>
          <a:ln w="127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29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interaction with ambient plasma</a:t>
            </a:r>
            <a:endParaRPr lang="sv-SE" dirty="0"/>
          </a:p>
        </p:txBody>
      </p:sp>
      <p:pic>
        <p:nvPicPr>
          <p:cNvPr id="2050" name="Picture 2" descr="Statistical Study of Magnetosheath Jet‐Driven Bow Waves - Liu - 2020 -  Journal of Geophysical Research: Space Physics - Wiley Online Librar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6" y="1607420"/>
            <a:ext cx="5313502" cy="3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Liu et al. (2020)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Magnetosheath High‐Speed Jets: Internal Structure and Interaction With Ambient  Plasma - Plaschke - 2017 - Journal of Geophysical Research: Space Physics -  Wiley Online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20" y="2061649"/>
            <a:ext cx="5063979" cy="32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267950" y="6384310"/>
            <a:ext cx="20243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Plaschke et al. (2018,2020)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78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– Simulations</a:t>
            </a:r>
            <a:endParaRPr lang="sv-SE" dirty="0"/>
          </a:p>
        </p:txBody>
      </p:sp>
      <p:pic>
        <p:nvPicPr>
          <p:cNvPr id="1028" name="Picture 4" descr="Details are in the caption following th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24" y="1511300"/>
            <a:ext cx="4238292" cy="48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3578" y="6175892"/>
            <a:ext cx="20297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Tsubouchi</a:t>
            </a:r>
            <a:r>
              <a:rPr lang="sv-SE" sz="900" dirty="0">
                <a:solidFill>
                  <a:srgbClr val="000000"/>
                </a:solidFill>
              </a:rPr>
              <a:t> &amp; </a:t>
            </a:r>
            <a:r>
              <a:rPr lang="sv-SE" sz="900" dirty="0" err="1">
                <a:solidFill>
                  <a:srgbClr val="000000"/>
                </a:solidFill>
              </a:rPr>
              <a:t>Lembège</a:t>
            </a:r>
            <a:r>
              <a:rPr lang="sv-SE" sz="900" dirty="0">
                <a:solidFill>
                  <a:srgbClr val="000000"/>
                </a:solidFill>
              </a:rPr>
              <a:t> (2004) | JGR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1D-PIC simulation (30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sv-SE" dirty="0">
                    <a:solidFill>
                      <a:srgbClr val="000000"/>
                    </a:solidFill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=4.7</m:t>
                    </m:r>
                  </m:oMath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blipFill>
                <a:blip r:embed="rId4"/>
                <a:stretch>
                  <a:fillRect l="-1342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" y="1666365"/>
            <a:ext cx="7335506" cy="42083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4794" y="5643920"/>
            <a:ext cx="15808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Scholer</a:t>
            </a:r>
            <a:r>
              <a:rPr lang="sv-SE" sz="900" dirty="0">
                <a:solidFill>
                  <a:srgbClr val="000000"/>
                </a:solidFill>
              </a:rPr>
              <a:t> et al. (2003) | JGR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6092" y="1146100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mi/me = 50 and ωpe/Ωce = 4.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000000"/>
                    </a:solidFill>
                  </a:rPr>
                  <a:t>mi/me = 100 and ωpe/Ωce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.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  <a:blipFill>
                <a:blip r:embed="rId6"/>
                <a:stretch>
                  <a:fillRect l="-1297" b="-2461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6339320"/>
            <a:ext cx="63498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More nice sources for review : Burgess &amp; </a:t>
            </a:r>
            <a:r>
              <a:rPr lang="en-US" sz="1500" dirty="0" err="1">
                <a:solidFill>
                  <a:srgbClr val="000000"/>
                </a:solidFill>
              </a:rPr>
              <a:t>Scholer</a:t>
            </a:r>
            <a:r>
              <a:rPr lang="en-US" sz="1500" dirty="0">
                <a:solidFill>
                  <a:srgbClr val="000000"/>
                </a:solidFill>
              </a:rPr>
              <a:t> (2015), </a:t>
            </a:r>
            <a:r>
              <a:rPr lang="en-US" sz="1500" dirty="0" err="1">
                <a:solidFill>
                  <a:srgbClr val="000000"/>
                </a:solidFill>
              </a:rPr>
              <a:t>Willson</a:t>
            </a:r>
            <a:r>
              <a:rPr lang="en-US" sz="1500" dirty="0">
                <a:solidFill>
                  <a:srgbClr val="000000"/>
                </a:solidFill>
              </a:rPr>
              <a:t> (2016)</a:t>
            </a:r>
            <a:endParaRPr lang="sv-S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94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&amp; SLAMS – Clarification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63490" y="863283"/>
            <a:ext cx="4594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Shock Reformation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Burgess (1989)</a:t>
            </a:r>
            <a:r>
              <a:rPr lang="en-US" dirty="0">
                <a:solidFill>
                  <a:srgbClr val="000000"/>
                </a:solidFill>
              </a:rPr>
              <a:t>: “the shock exhibits a cyclic behavior ….. cyclic shock reformation;”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1930" y="8632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ULF non-linear evolution = SLAMS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Chen et al. (2020)</a:t>
            </a:r>
            <a:r>
              <a:rPr lang="en-US" dirty="0">
                <a:solidFill>
                  <a:srgbClr val="000000"/>
                </a:solidFill>
              </a:rPr>
              <a:t>: “…ULF waves can arise at the foreshock and evolve into SLAMS …”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-39757" y="598722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Similar definitions : </a:t>
            </a:r>
            <a:r>
              <a:rPr lang="en-US" sz="1000" dirty="0" err="1">
                <a:solidFill>
                  <a:srgbClr val="000000"/>
                </a:solidFill>
              </a:rPr>
              <a:t>Hao</a:t>
            </a:r>
            <a:r>
              <a:rPr lang="en-US" sz="1000" dirty="0">
                <a:solidFill>
                  <a:srgbClr val="000000"/>
                </a:solidFill>
              </a:rPr>
              <a:t> et al. (2016,2017),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(2022), Raptis et al. (2022)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20" y="2140138"/>
            <a:ext cx="3269418" cy="3703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22320" y="5843284"/>
            <a:ext cx="117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Schwartz, (1991)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0" y="2696606"/>
            <a:ext cx="5158830" cy="270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540" y="5350156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Hao</a:t>
            </a:r>
            <a:r>
              <a:rPr lang="sv-SE" sz="1000" dirty="0">
                <a:solidFill>
                  <a:srgbClr val="000000"/>
                </a:solidFill>
              </a:rPr>
              <a:t> et al. (2017)</a:t>
            </a:r>
          </a:p>
        </p:txBody>
      </p:sp>
      <p:pic>
        <p:nvPicPr>
          <p:cNvPr id="1026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2137806"/>
            <a:ext cx="2954626" cy="41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34644" y="6343991"/>
            <a:ext cx="117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Lucek</a:t>
            </a:r>
            <a:r>
              <a:rPr lang="sv-SE" sz="1000" dirty="0">
                <a:solidFill>
                  <a:srgbClr val="000000"/>
                </a:solidFill>
              </a:rPr>
              <a:t>, (2008)</a:t>
            </a:r>
          </a:p>
        </p:txBody>
      </p:sp>
    </p:spTree>
    <p:extLst>
      <p:ext uri="{BB962C8B-B14F-4D97-AF65-F5344CB8AC3E}">
        <p14:creationId xmlns:p14="http://schemas.microsoft.com/office/powerpoint/2010/main" val="1771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– Latest Results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75400" y="6402993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Liu et al. (2021)</a:t>
            </a:r>
          </a:p>
        </p:txBody>
      </p:sp>
      <p:pic>
        <p:nvPicPr>
          <p:cNvPr id="2050" name="Picture 2" descr="https://www.researchgate.net/publication/347755221/figure/fig3/AS:1096247750471680@1638377239154/The-comparison-of-the-magnetic-and-electric-field-among-four-spacecraft-The-color-coded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0" y="795183"/>
            <a:ext cx="4288536" cy="56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B3349-35E0-CCAF-80DC-9AED3BBA263B}"/>
              </a:ext>
            </a:extLst>
          </p:cNvPr>
          <p:cNvSpPr txBox="1"/>
          <p:nvPr/>
        </p:nvSpPr>
        <p:spPr>
          <a:xfrm>
            <a:off x="10587789" y="6397084"/>
            <a:ext cx="1604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Johlander</a:t>
            </a:r>
            <a:r>
              <a:rPr lang="sv-SE" sz="1000" dirty="0">
                <a:solidFill>
                  <a:srgbClr val="000000"/>
                </a:solidFill>
              </a:rPr>
              <a:t> et al. (2022)</a:t>
            </a:r>
          </a:p>
        </p:txBody>
      </p:sp>
      <p:pic>
        <p:nvPicPr>
          <p:cNvPr id="4" name="Picture 6" descr="Details are in the caption following the image">
            <a:extLst>
              <a:ext uri="{FF2B5EF4-FFF2-40B4-BE49-F238E27FC236}">
                <a16:creationId xmlns:a16="http://schemas.microsoft.com/office/drawing/2014/main" id="{24E1ABF7-97B7-C41A-9CB0-191E9D49A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16" y="1111250"/>
            <a:ext cx="6121944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endParaRPr lang="en-US" sz="3600" dirty="0"/>
          </a:p>
        </p:txBody>
      </p:sp>
      <p:pic>
        <p:nvPicPr>
          <p:cNvPr id="11266" name="Picture 2" descr="ÎÏÎ¿ÏÎ­Î»ÎµÏÎ¼Î± ÎµÎ¹ÎºÏÎ½Î±Ï Î³Î¹Î± Neural Network flatten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ÎÏÎ¿ÏÎ­Î»ÎµÏÎ¼Î± ÎµÎ¹ÎºÏÎ½Î±Ï Î³Î¹Î± Neural Network flatte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r>
              <a:rPr lang="el-GR" sz="3600" dirty="0" smtClean="0"/>
              <a:t>– </a:t>
            </a:r>
            <a:r>
              <a:rPr lang="en-US" sz="3600" dirty="0" smtClean="0"/>
              <a:t>Dog example</a:t>
            </a:r>
            <a:endParaRPr lang="en-US" sz="3600" dirty="0"/>
          </a:p>
        </p:txBody>
      </p:sp>
      <p:pic>
        <p:nvPicPr>
          <p:cNvPr id="1026" name="Picture 2" descr="ÎÏÎ¿ÏÎ­Î»ÎµÏÎ¼Î± ÎµÎ¹ÎºÏÎ½Î±Ï Î³Î¹Î± dog cheval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920905"/>
            <a:ext cx="1905410" cy="28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6" y="1546586"/>
            <a:ext cx="619153" cy="40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Convolution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371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5308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Convolution Neural Network (CNN) Layers</a:t>
            </a:r>
            <a:endParaRPr lang="en-US" sz="3600" dirty="0"/>
          </a:p>
        </p:txBody>
      </p:sp>
      <p:pic>
        <p:nvPicPr>
          <p:cNvPr id="3076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92" y="3050111"/>
            <a:ext cx="5644725" cy="2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6" y="2785294"/>
            <a:ext cx="4044444" cy="28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528" y="1892658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Convolution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Extract features &amp; Keep spatial relationship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3335" y="189265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Pooling/Subsampling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Reduce dimensionality &amp; retain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23648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>
                <a:solidFill>
                  <a:srgbClr val="000000"/>
                </a:solidFill>
              </a:rPr>
              <a:t>Figure </a:t>
            </a:r>
            <a:r>
              <a:rPr lang="en-US" sz="1400" dirty="0" smtClean="0">
                <a:solidFill>
                  <a:srgbClr val="000000"/>
                </a:solidFill>
              </a:rPr>
              <a:t>Courtesy: Erik </a:t>
            </a:r>
            <a:r>
              <a:rPr lang="en-US" sz="1400" dirty="0" err="1">
                <a:solidFill>
                  <a:srgbClr val="000000"/>
                </a:solidFill>
              </a:rPr>
              <a:t>Reppel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873463" y="6223647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*Figure Courtesy: </a:t>
            </a:r>
            <a:r>
              <a:rPr lang="en-US" sz="1400" dirty="0" smtClean="0">
                <a:solidFill>
                  <a:srgbClr val="000000"/>
                </a:solidFill>
              </a:rPr>
              <a:t>Cambridge Spark Ltd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Example of CNN</a:t>
            </a:r>
            <a:endParaRPr lang="en-US" sz="3600" dirty="0"/>
          </a:p>
        </p:txBody>
      </p:sp>
      <p:pic>
        <p:nvPicPr>
          <p:cNvPr id="4098" name="Picture 2" descr="https://writelatex.s3.amazonaws.com/mvxpfptvpmkx/uploads/16011/25130203/1.png?X-Amz-Expires=14400&amp;X-Amz-Date=20180615T112203Z&amp;X-Amz-Algorithm=AWS4-HMAC-SHA256&amp;X-Amz-Credential=AKIAJF667VKUK4OW3LCA/20180615/us-east-1/s3/aws4_request&amp;X-Amz-SignedHeaders=host&amp;X-Amz-Signature=32046fe3dfdaf1f7c2e5eaf3cde9e15409098451c6ef0cce1d7cde309391932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239868"/>
            <a:ext cx="11041062" cy="32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3734" y="628279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*Figure </a:t>
            </a:r>
            <a:r>
              <a:rPr lang="en-US" sz="1400" dirty="0">
                <a:solidFill>
                  <a:srgbClr val="000000"/>
                </a:solidFill>
              </a:rPr>
              <a:t>Courtesy: </a:t>
            </a:r>
            <a:r>
              <a:rPr lang="en-US" sz="1400" dirty="0" err="1">
                <a:solidFill>
                  <a:srgbClr val="000000"/>
                </a:solidFill>
              </a:rPr>
              <a:t>Suhyun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Kim </a:t>
            </a:r>
            <a:r>
              <a:rPr lang="en-US" sz="1400" dirty="0" err="1" smtClean="0">
                <a:solidFill>
                  <a:srgbClr val="000000"/>
                </a:solidFill>
              </a:rPr>
              <a:t>iSystems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Design </a:t>
            </a:r>
            <a:r>
              <a:rPr lang="en-US" sz="1400" dirty="0" smtClean="0">
                <a:solidFill>
                  <a:srgbClr val="000000"/>
                </a:solidFill>
              </a:rPr>
              <a:t>Labs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54" y="1359036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ÎÏÎ¿ÏÎ­Î»ÎµÏÎ¼Î± ÎµÎ¹ÎºÏÎ½Î±Ï Î³Î¹Î± dog chevalie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" y="2910839"/>
            <a:ext cx="1143852" cy="17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56" y="1368104"/>
            <a:ext cx="1602565" cy="6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95" y="1359036"/>
            <a:ext cx="962890" cy="6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6" name="Picture 2" descr="Hurrican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2" y="841918"/>
            <a:ext cx="3950162" cy="2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087085" y="53705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Hurricanes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30790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28" name="Picture 4" descr="Winter Storm GIF - Snowing Winter Snowfall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" y="4162161"/>
            <a:ext cx="4057940" cy="244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2201" y="380454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Snowstorms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weather</a:t>
            </a:r>
            <a:endParaRPr lang="sv-SE" dirty="0"/>
          </a:p>
        </p:txBody>
      </p:sp>
      <p:pic>
        <p:nvPicPr>
          <p:cNvPr id="1030" name="Picture 6" descr="Rain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4" y="1209038"/>
            <a:ext cx="5541145" cy="2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3318" y="839706"/>
            <a:ext cx="65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Rain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D6C7496F-87BF-0998-43F2-3987D960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 events – </a:t>
            </a:r>
            <a:r>
              <a:rPr lang="en-US" i="1" dirty="0"/>
              <a:t>space</a:t>
            </a:r>
            <a:r>
              <a:rPr lang="en-US" dirty="0"/>
              <a:t> weather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1944170" y="53705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CMEs/Solar Flares</a:t>
            </a:r>
          </a:p>
        </p:txBody>
      </p:sp>
      <p:pic>
        <p:nvPicPr>
          <p:cNvPr id="10" name="Picture 2" descr="Solar Flare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" y="838123"/>
            <a:ext cx="5293448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90" y="1162504"/>
            <a:ext cx="4094129" cy="52916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71520" y="6431010"/>
            <a:ext cx="22204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Illustration made by Emmanuel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Masongsong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80530" y="6452627"/>
            <a:ext cx="877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 : NASA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794750" y="1209038"/>
            <a:ext cx="857250" cy="2082800"/>
          </a:xfrm>
          <a:prstGeom prst="straightConnector1">
            <a:avLst/>
          </a:prstGeom>
          <a:ln w="2857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9800" y="839706"/>
            <a:ext cx="318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Foreshock structures &amp; </a:t>
            </a:r>
            <a:r>
              <a:rPr lang="en-US" dirty="0">
                <a:solidFill>
                  <a:srgbClr val="FF0000"/>
                </a:solidFill>
              </a:rPr>
              <a:t>jets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DFA64-A4C1-A635-9ECC-C5F23436E6B5}"/>
              </a:ext>
            </a:extLst>
          </p:cNvPr>
          <p:cNvSpPr txBox="1"/>
          <p:nvPr/>
        </p:nvSpPr>
        <p:spPr>
          <a:xfrm>
            <a:off x="900994" y="385737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cycle, streams, discontinuities</a:t>
            </a:r>
          </a:p>
        </p:txBody>
      </p:sp>
      <p:pic>
        <p:nvPicPr>
          <p:cNvPr id="8196" name="Picture 4" descr="The magnetosphere shields Earth: Each second, 1.5 million tons of solar material shoot off the Sun into space r/sciences GIF">
            <a:extLst>
              <a:ext uri="{FF2B5EF4-FFF2-40B4-BE49-F238E27FC236}">
                <a16:creationId xmlns:a16="http://schemas.microsoft.com/office/drawing/2014/main" id="{AA03688E-AA10-5D12-1C1A-F966DF53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1" y="4208400"/>
            <a:ext cx="3940798" cy="22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4" ma:contentTypeDescription="Skapa ett nytt dokument." ma:contentTypeScope="" ma:versionID="974c6e02219afb196ac14f481cb9dccc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bf27506d8c66f69495b62087577bde6d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BE3218-D478-436C-81B2-9AD5C55A7A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B3048F-AB18-4F93-A27A-DBB845175962}">
  <ds:schemaRefs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977cb6ed-b1a4-473b-8ba2-0f8e0a4901f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2894</Words>
  <Application>Microsoft Office PowerPoint</Application>
  <PresentationFormat>Widescreen</PresentationFormat>
  <Paragraphs>498</Paragraphs>
  <Slides>58</Slides>
  <Notes>26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 Math</vt:lpstr>
      <vt:lpstr>Garamond</vt:lpstr>
      <vt:lpstr>Stencil</vt:lpstr>
      <vt:lpstr>Times New Roman</vt:lpstr>
      <vt:lpstr>Wingdings</vt:lpstr>
      <vt:lpstr>KU Leuven</vt:lpstr>
      <vt:lpstr>Εικόνα Bitmap</vt:lpstr>
      <vt:lpstr>High-speed jets and related phenomena in Earth's bow shock and magnetosheath  Savvas Raptis  Division of Space and Plasma Physics KTH Royal Institute of Technology, Stockholm, Sweden   JHU APL presentation 19/08/2022</vt:lpstr>
      <vt:lpstr>Space plasma observations &amp; simulations</vt:lpstr>
      <vt:lpstr>Neural Networks</vt:lpstr>
      <vt:lpstr>Application on forescasting SEPs</vt:lpstr>
      <vt:lpstr>PowerPoint Presentation</vt:lpstr>
      <vt:lpstr>Transient events – weather</vt:lpstr>
      <vt:lpstr>Transient events – weather</vt:lpstr>
      <vt:lpstr>Transient events – weather</vt:lpstr>
      <vt:lpstr>Transient events – space weather</vt:lpstr>
      <vt:lpstr>Earth’s magnetosphere &amp; shock environment</vt:lpstr>
      <vt:lpstr>Magnetosheath jets effects</vt:lpstr>
      <vt:lpstr>Jets – references update (&gt;2019)</vt:lpstr>
      <vt:lpstr>Shock, Magnetosheath &amp; Jet classification</vt:lpstr>
      <vt:lpstr>Shock transitions with MMS</vt:lpstr>
      <vt:lpstr>Summarized properties – Quasi Parallel</vt:lpstr>
      <vt:lpstr>Summarized properties – Quasi Perpendicular</vt:lpstr>
      <vt:lpstr>Summarized properties – Boundary</vt:lpstr>
      <vt:lpstr>Example : statistics of subset close to Bow shock</vt:lpstr>
      <vt:lpstr>Classifying jets with Neural Networks</vt:lpstr>
      <vt:lpstr>Jets in simulations</vt:lpstr>
      <vt:lpstr>PowerPoint Presentation</vt:lpstr>
      <vt:lpstr>Main Difference between MMS &amp; Vlasiator</vt:lpstr>
      <vt:lpstr>Case Comparison</vt:lpstr>
      <vt:lpstr>An evolution of a jet using Vlasiator</vt:lpstr>
      <vt:lpstr>PowerPoint Presentation</vt:lpstr>
      <vt:lpstr>Jets &amp; different techniques</vt:lpstr>
      <vt:lpstr>PowerPoint Presentation</vt:lpstr>
      <vt:lpstr>How are these jets created (Qpar) ?</vt:lpstr>
      <vt:lpstr>Why foreshock &amp; jets ? </vt:lpstr>
      <vt:lpstr>Shock Reformation</vt:lpstr>
      <vt:lpstr>PowerPoint Presentation</vt:lpstr>
      <vt:lpstr>MMS spacecraft + String of Pearl Configuration</vt:lpstr>
      <vt:lpstr>SLAMS &amp; wave activity co-moving picture</vt:lpstr>
      <vt:lpstr>Shock Reformation &amp; Magnetosheath Jets</vt:lpstr>
      <vt:lpstr>PowerPoint Presentation</vt:lpstr>
      <vt:lpstr>Qpar Magnetosheath jet – Fast data</vt:lpstr>
      <vt:lpstr>Qpar Magnetosheath jet – MMS Burst data</vt:lpstr>
      <vt:lpstr>Jet evolution in Qpar Magnetosheath</vt:lpstr>
      <vt:lpstr>Jet evolution in Qpar Magnetosheath</vt:lpstr>
      <vt:lpstr>Jet evolution in Qpar Magnetosheath</vt:lpstr>
      <vt:lpstr>Partial Moment Derivation</vt:lpstr>
      <vt:lpstr>PowerPoint Presentation</vt:lpstr>
      <vt:lpstr>Discussion</vt:lpstr>
      <vt:lpstr>Open questions</vt:lpstr>
      <vt:lpstr>A lot of data are not fully used (conjunction example) </vt:lpstr>
      <vt:lpstr>PowerPoint Presentation</vt:lpstr>
      <vt:lpstr>PowerPoint Presentation</vt:lpstr>
      <vt:lpstr>MMS – Jet Database</vt:lpstr>
      <vt:lpstr>General Observations of MMS</vt:lpstr>
      <vt:lpstr>Jets interaction with ambient plasma</vt:lpstr>
      <vt:lpstr>Shock Reformation – Simulations</vt:lpstr>
      <vt:lpstr>Shock Reformation &amp; SLAMS – Clarification</vt:lpstr>
      <vt:lpstr>Shock Reformation – Latest Results</vt:lpstr>
      <vt:lpstr>Neural Networks with Images </vt:lpstr>
      <vt:lpstr>Neural Networks with Images – Dog example</vt:lpstr>
      <vt:lpstr>PowerPoint Presentation</vt:lpstr>
      <vt:lpstr>Convolution Neural Network (CNN) Layers</vt:lpstr>
      <vt:lpstr>Example of CNN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2022-08-29T12:45:59Z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