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1" r:id="rId2"/>
    <p:sldId id="474" r:id="rId3"/>
    <p:sldId id="475" r:id="rId4"/>
    <p:sldId id="449" r:id="rId5"/>
    <p:sldId id="446" r:id="rId6"/>
    <p:sldId id="467" r:id="rId7"/>
    <p:sldId id="486" r:id="rId8"/>
    <p:sldId id="483" r:id="rId9"/>
    <p:sldId id="487" r:id="rId10"/>
    <p:sldId id="439" r:id="rId11"/>
    <p:sldId id="479" r:id="rId12"/>
    <p:sldId id="477" r:id="rId13"/>
    <p:sldId id="472" r:id="rId14"/>
    <p:sldId id="469" r:id="rId15"/>
    <p:sldId id="476" r:id="rId16"/>
    <p:sldId id="478" r:id="rId17"/>
    <p:sldId id="468" r:id="rId18"/>
    <p:sldId id="444" r:id="rId19"/>
    <p:sldId id="480" r:id="rId20"/>
    <p:sldId id="482" r:id="rId21"/>
    <p:sldId id="452" r:id="rId22"/>
    <p:sldId id="451" r:id="rId23"/>
    <p:sldId id="455" r:id="rId24"/>
    <p:sldId id="456" r:id="rId25"/>
    <p:sldId id="481" r:id="rId26"/>
    <p:sldId id="453" r:id="rId27"/>
    <p:sldId id="457" r:id="rId28"/>
    <p:sldId id="458" r:id="rId29"/>
    <p:sldId id="459" r:id="rId30"/>
    <p:sldId id="460" r:id="rId31"/>
    <p:sldId id="461" r:id="rId32"/>
    <p:sldId id="462" r:id="rId33"/>
    <p:sldId id="463" r:id="rId34"/>
    <p:sldId id="441" r:id="rId35"/>
    <p:sldId id="464" r:id="rId36"/>
    <p:sldId id="465" r:id="rId37"/>
    <p:sldId id="485" r:id="rId38"/>
    <p:sldId id="450" r:id="rId39"/>
    <p:sldId id="488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3B3B"/>
    <a:srgbClr val="000000"/>
    <a:srgbClr val="DDDDDD"/>
    <a:srgbClr val="7F7F7F"/>
    <a:srgbClr val="4D4D4D"/>
    <a:srgbClr val="EAEAEA"/>
    <a:srgbClr val="1D8DB0"/>
    <a:srgbClr val="2F4D5D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B7049-5273-4D9F-98F5-305199CA88D5}" v="98" dt="2022-03-15T22:52:56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0" autoAdjust="0"/>
    <p:restoredTop sz="94849" autoAdjust="0"/>
  </p:normalViewPr>
  <p:slideViewPr>
    <p:cSldViewPr snapToGrid="0" snapToObjects="1">
      <p:cViewPr varScale="1">
        <p:scale>
          <a:sx n="76" d="100"/>
          <a:sy n="76" d="100"/>
        </p:scale>
        <p:origin x="548" y="40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19-3-2022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19-3-2022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60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15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34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850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91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Scholer</a:t>
            </a:r>
            <a:r>
              <a:rPr lang="en-US" dirty="0"/>
              <a:t> : MA = 4.7 shock with a mass ratio of mi/me = 100 and </a:t>
            </a:r>
            <a:r>
              <a:rPr lang="en-US" dirty="0" err="1"/>
              <a:t>ωpe</a:t>
            </a:r>
            <a:r>
              <a:rPr lang="en-US" dirty="0"/>
              <a:t>/</a:t>
            </a:r>
            <a:r>
              <a:rPr lang="en-US" dirty="0" err="1"/>
              <a:t>Ωce</a:t>
            </a:r>
            <a:r>
              <a:rPr lang="en-US" dirty="0"/>
              <a:t> = √10 are shown in Fig. The total system size for this simulation is 200c/</a:t>
            </a:r>
            <a:r>
              <a:rPr lang="en-US" dirty="0" err="1"/>
              <a:t>ωpi</a:t>
            </a:r>
            <a:r>
              <a:rPr lang="en-US" dirty="0"/>
              <a:t>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475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902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34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402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Magnetosheath Jets &amp; Shock Reformation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IRF Uppsala Seminars |</a:t>
            </a:r>
            <a:r>
              <a:rPr lang="en-US" sz="1300" baseline="0" dirty="0">
                <a:solidFill>
                  <a:srgbClr val="5F5F5F"/>
                </a:solidFill>
              </a:rPr>
              <a:t> 16/03/22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19/03/2022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467-022-28110-4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avvasRaptis/Jets-Reform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solss.github.io/MagSeminars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214-018-0516-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Downstream high-speed plasma jet generation as a direct consequence of shock reformation</a:t>
            </a:r>
            <a:br>
              <a:rPr lang="en-US" dirty="0"/>
            </a:br>
            <a:br>
              <a:rPr lang="nl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/>
              <a:t>Savvas Raptis</a:t>
            </a:r>
            <a:br>
              <a:rPr lang="nl-BE" sz="2200" b="1" dirty="0"/>
            </a:br>
            <a:br>
              <a:rPr lang="nl-BE" sz="2200" b="1" dirty="0"/>
            </a:br>
            <a:r>
              <a:rPr lang="en-US" sz="1800" dirty="0"/>
              <a:t>Division of Space and Plasma Physics</a:t>
            </a:r>
            <a:br>
              <a:rPr lang="en-US" sz="1800" dirty="0"/>
            </a:br>
            <a:r>
              <a:rPr lang="en-US" sz="1800" dirty="0"/>
              <a:t>KTH Royal Institute of Technology, Stockholm, Sweden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 </a:t>
            </a:r>
            <a:br>
              <a:rPr lang="en-US" sz="2000" dirty="0"/>
            </a:br>
            <a:r>
              <a:rPr lang="en-US" sz="2000" dirty="0"/>
              <a:t>IRF Uppsala Seminars</a:t>
            </a:r>
            <a:br>
              <a:rPr lang="en-US" sz="2000" dirty="0"/>
            </a:br>
            <a:r>
              <a:rPr lang="en-US" sz="2000" dirty="0"/>
              <a:t>16/03/2022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624" y="2209292"/>
            <a:ext cx="3872561" cy="30304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are these jets created ?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9030" y="10819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Shock ripples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941" y="10587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SW discontinuities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8118" y="106864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Foreshock Structures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58" y="2615398"/>
            <a:ext cx="3895162" cy="2272456"/>
          </a:xfrm>
          <a:prstGeom prst="rect">
            <a:avLst/>
          </a:prstGeom>
        </p:spPr>
      </p:pic>
      <p:pic>
        <p:nvPicPr>
          <p:cNvPr id="1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0" y="2161379"/>
            <a:ext cx="3001690" cy="28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79585" y="6416249"/>
            <a:ext cx="17813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</a:rPr>
              <a:t>Hietala</a:t>
            </a:r>
            <a:r>
              <a:rPr lang="en-US" sz="900" dirty="0">
                <a:solidFill>
                  <a:srgbClr val="000000"/>
                </a:solidFill>
              </a:rPr>
              <a:t> et al. (</a:t>
            </a:r>
            <a:r>
              <a:rPr lang="el-GR" sz="900" dirty="0">
                <a:solidFill>
                  <a:srgbClr val="000000"/>
                </a:solidFill>
              </a:rPr>
              <a:t>2009,</a:t>
            </a:r>
            <a:r>
              <a:rPr lang="en-US" sz="900" dirty="0">
                <a:solidFill>
                  <a:srgbClr val="000000"/>
                </a:solidFill>
              </a:rPr>
              <a:t>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390" y="6408369"/>
            <a:ext cx="1257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59201" y="6408369"/>
            <a:ext cx="33398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Karlsson et al.(2015), </a:t>
            </a:r>
            <a:r>
              <a:rPr lang="en-US" sz="900" dirty="0" err="1">
                <a:solidFill>
                  <a:srgbClr val="000000"/>
                </a:solidFill>
              </a:rPr>
              <a:t>Suni</a:t>
            </a:r>
            <a:r>
              <a:rPr lang="en-US" sz="900" dirty="0">
                <a:solidFill>
                  <a:srgbClr val="000000"/>
                </a:solidFill>
              </a:rPr>
              <a:t> et al. (2021), </a:t>
            </a:r>
            <a:r>
              <a:rPr lang="en-US" sz="900" dirty="0">
                <a:solidFill>
                  <a:srgbClr val="5F5F5F"/>
                </a:solidFill>
              </a:rPr>
              <a:t>Raptis et al. (2022)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798118" y="903520"/>
            <a:ext cx="1233968" cy="662143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9B6AD-7BF3-4E44-9B20-409F4D1C5DAD}"/>
              </a:ext>
            </a:extLst>
          </p:cNvPr>
          <p:cNvSpPr txBox="1"/>
          <p:nvPr/>
        </p:nvSpPr>
        <p:spPr>
          <a:xfrm>
            <a:off x="305802" y="5234734"/>
            <a:ext cx="32537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SW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rgbClr val="000000"/>
                </a:solidFill>
              </a:rPr>
              <a:t> locally inclined part of the bow shock </a:t>
            </a:r>
            <a:r>
              <a:rPr lang="en-US" sz="15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1500" dirty="0">
                <a:solidFill>
                  <a:srgbClr val="000000"/>
                </a:solidFill>
              </a:rPr>
              <a:t>less deceleration and heating</a:t>
            </a:r>
            <a:endParaRPr lang="LID4096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8" grpId="0"/>
      <p:bldP spid="20" grpId="0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foreshock &amp; jets ? 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496580" y="1521616"/>
            <a:ext cx="3060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Karlsson et al. (2012, 2015): </a:t>
            </a:r>
            <a:endParaRPr lang="sv-SE" sz="15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80" y="1863174"/>
            <a:ext cx="42100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Embedded plasmoid = density</a:t>
            </a:r>
          </a:p>
          <a:p>
            <a:r>
              <a:rPr lang="en-US" sz="1500" dirty="0">
                <a:solidFill>
                  <a:srgbClr val="000000"/>
                </a:solidFill>
              </a:rPr>
              <a:t>Fast plasmoid = density + velocity</a:t>
            </a:r>
          </a:p>
          <a:p>
            <a:endParaRPr lang="en-US" sz="1500" dirty="0">
              <a:solidFill>
                <a:srgbClr val="000000"/>
              </a:solidFill>
            </a:endParaRPr>
          </a:p>
          <a:p>
            <a:r>
              <a:rPr lang="en-US" sz="1500" dirty="0">
                <a:solidFill>
                  <a:srgbClr val="000000"/>
                </a:solidFill>
              </a:rPr>
              <a:t>“</a:t>
            </a:r>
            <a:r>
              <a:rPr lang="en-US" sz="1500" i="1" dirty="0">
                <a:solidFill>
                  <a:srgbClr val="000000"/>
                </a:solidFill>
              </a:rPr>
              <a:t>…</a:t>
            </a:r>
            <a:r>
              <a:rPr lang="en-US" sz="1500" b="1" i="1" dirty="0">
                <a:solidFill>
                  <a:srgbClr val="000000"/>
                </a:solidFill>
              </a:rPr>
              <a:t>plasmoids</a:t>
            </a:r>
            <a:r>
              <a:rPr lang="en-US" sz="1500" i="1" dirty="0">
                <a:solidFill>
                  <a:srgbClr val="000000"/>
                </a:solidFill>
              </a:rPr>
              <a:t>, … </a:t>
            </a:r>
            <a:r>
              <a:rPr lang="en-US" sz="1500" b="1" i="1" dirty="0">
                <a:solidFill>
                  <a:srgbClr val="000000"/>
                </a:solidFill>
              </a:rPr>
              <a:t>properties in common with SLAMS…</a:t>
            </a:r>
            <a:r>
              <a:rPr lang="en-US" sz="1500" i="1" dirty="0">
                <a:solidFill>
                  <a:srgbClr val="000000"/>
                </a:solidFill>
              </a:rPr>
              <a:t>”</a:t>
            </a:r>
            <a:endParaRPr lang="sv-SE" sz="1500" i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580" y="3915675"/>
            <a:ext cx="51337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</a:rPr>
              <a:t>Raptis et al. (2020): </a:t>
            </a:r>
            <a:r>
              <a:rPr lang="en-US" sz="1500" dirty="0">
                <a:solidFill>
                  <a:srgbClr val="000000"/>
                </a:solidFill>
              </a:rPr>
              <a:t>“</a:t>
            </a:r>
            <a:r>
              <a:rPr lang="en-US" sz="1500" i="1" dirty="0">
                <a:solidFill>
                  <a:srgbClr val="000000"/>
                </a:solidFill>
              </a:rPr>
              <a:t>… </a:t>
            </a:r>
            <a:r>
              <a:rPr lang="en-US" sz="1500" b="1" i="1" dirty="0">
                <a:solidFill>
                  <a:srgbClr val="000000"/>
                </a:solidFill>
              </a:rPr>
              <a:t>SLAMS-associated mechanisms </a:t>
            </a:r>
            <a:r>
              <a:rPr lang="en-US" sz="1500" i="1" dirty="0">
                <a:solidFill>
                  <a:srgbClr val="000000"/>
                </a:solidFill>
              </a:rPr>
              <a:t>are therefore supported and appear to be key elements of jet formation... “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5406" y="1525431"/>
            <a:ext cx="59095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>
                <a:solidFill>
                  <a:srgbClr val="000000"/>
                </a:solidFill>
              </a:rPr>
              <a:t>Palmroth</a:t>
            </a:r>
            <a:r>
              <a:rPr lang="en-US" sz="1500" b="1" i="1" dirty="0">
                <a:solidFill>
                  <a:srgbClr val="000000"/>
                </a:solidFill>
              </a:rPr>
              <a:t> et al. (2018):  </a:t>
            </a:r>
            <a:r>
              <a:rPr lang="en-US" sz="1500" i="1" dirty="0">
                <a:solidFill>
                  <a:srgbClr val="000000"/>
                </a:solidFill>
              </a:rPr>
              <a:t>“</a:t>
            </a:r>
            <a:r>
              <a:rPr lang="en-US" sz="1500" b="1" i="1" dirty="0">
                <a:solidFill>
                  <a:srgbClr val="000000"/>
                </a:solidFill>
              </a:rPr>
              <a:t>high-dynamic-pressure structure </a:t>
            </a:r>
            <a:r>
              <a:rPr lang="en-US" sz="1500" i="1" dirty="0">
                <a:solidFill>
                  <a:srgbClr val="000000"/>
                </a:solidFill>
              </a:rPr>
              <a:t>that </a:t>
            </a:r>
            <a:r>
              <a:rPr lang="en-US" sz="1500" b="1" i="1" dirty="0">
                <a:solidFill>
                  <a:srgbClr val="000000"/>
                </a:solidFill>
              </a:rPr>
              <a:t>reproduces observational features associated with </a:t>
            </a:r>
            <a:r>
              <a:rPr lang="en-US" sz="1500" i="1" dirty="0">
                <a:solidFill>
                  <a:srgbClr val="000000"/>
                </a:solidFill>
              </a:rPr>
              <a:t>a short, large-amplitude magnetic structure (</a:t>
            </a:r>
            <a:r>
              <a:rPr lang="en-US" sz="1500" b="1" i="1" dirty="0">
                <a:solidFill>
                  <a:srgbClr val="000000"/>
                </a:solidFill>
              </a:rPr>
              <a:t>SLAMS</a:t>
            </a:r>
            <a:r>
              <a:rPr lang="en-US" sz="1500" i="1" dirty="0">
                <a:solidFill>
                  <a:srgbClr val="000000"/>
                </a:solidFill>
              </a:rPr>
              <a:t>)”</a:t>
            </a:r>
          </a:p>
          <a:p>
            <a:endParaRPr lang="en-US" sz="1500" i="1" dirty="0">
              <a:solidFill>
                <a:srgbClr val="000000"/>
              </a:solidFill>
            </a:endParaRPr>
          </a:p>
          <a:p>
            <a:endParaRPr lang="sv-SE" sz="1500" i="1" dirty="0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923158" y="67525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6580" y="137090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099795" y="709304"/>
            <a:ext cx="22333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Observations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49530" y="704399"/>
            <a:ext cx="20024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u="sng" dirty="0">
                <a:solidFill>
                  <a:srgbClr val="000000"/>
                </a:solidFill>
              </a:rPr>
              <a:t>Simulations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7" y="5953315"/>
            <a:ext cx="47019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HFA </a:t>
            </a:r>
            <a:r>
              <a:rPr lang="en-US" sz="1300" i="1" dirty="0">
                <a:solidFill>
                  <a:srgbClr val="000000"/>
                </a:solidFill>
              </a:rPr>
              <a:t>: </a:t>
            </a:r>
            <a:r>
              <a:rPr lang="en-US" sz="1300" i="1" dirty="0" err="1">
                <a:solidFill>
                  <a:srgbClr val="000000"/>
                </a:solidFill>
              </a:rPr>
              <a:t>Savin</a:t>
            </a:r>
            <a:r>
              <a:rPr lang="en-US" sz="1300" i="1" dirty="0">
                <a:solidFill>
                  <a:srgbClr val="000000"/>
                </a:solidFill>
              </a:rPr>
              <a:t> et al. (2012)</a:t>
            </a:r>
          </a:p>
          <a:p>
            <a:r>
              <a:rPr lang="en-US" sz="1300" b="1" dirty="0">
                <a:solidFill>
                  <a:srgbClr val="000000"/>
                </a:solidFill>
              </a:rPr>
              <a:t>SHFA</a:t>
            </a:r>
            <a:r>
              <a:rPr lang="en-US" sz="1300" b="1" i="1" dirty="0">
                <a:solidFill>
                  <a:srgbClr val="000000"/>
                </a:solidFill>
              </a:rPr>
              <a:t> </a:t>
            </a:r>
            <a:r>
              <a:rPr lang="en-US" sz="1300" i="1" dirty="0">
                <a:solidFill>
                  <a:srgbClr val="000000"/>
                </a:solidFill>
              </a:rPr>
              <a:t>:</a:t>
            </a:r>
            <a:r>
              <a:rPr lang="en-US" sz="1300" b="1" i="1" dirty="0">
                <a:solidFill>
                  <a:srgbClr val="000000"/>
                </a:solidFill>
              </a:rPr>
              <a:t> </a:t>
            </a:r>
            <a:r>
              <a:rPr lang="en-US" sz="1300" i="1" dirty="0">
                <a:solidFill>
                  <a:srgbClr val="000000"/>
                </a:solidFill>
              </a:rPr>
              <a:t>Zhang et al. (2013)</a:t>
            </a:r>
          </a:p>
          <a:p>
            <a:r>
              <a:rPr lang="en-US" sz="1300" b="1" i="1" dirty="0">
                <a:solidFill>
                  <a:srgbClr val="000000"/>
                </a:solidFill>
              </a:rPr>
              <a:t>Foreshock Cavities </a:t>
            </a:r>
            <a:r>
              <a:rPr lang="en-US" sz="1300" i="1" dirty="0">
                <a:solidFill>
                  <a:srgbClr val="000000"/>
                </a:solidFill>
              </a:rPr>
              <a:t>: </a:t>
            </a:r>
            <a:r>
              <a:rPr lang="en-US" sz="1300" i="1" dirty="0" err="1">
                <a:solidFill>
                  <a:srgbClr val="000000"/>
                </a:solidFill>
              </a:rPr>
              <a:t>Sibeck</a:t>
            </a:r>
            <a:r>
              <a:rPr lang="en-US" sz="1300" i="1" dirty="0">
                <a:solidFill>
                  <a:srgbClr val="000000"/>
                </a:solidFill>
              </a:rPr>
              <a:t> et al. (2021)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88780" y="6301528"/>
            <a:ext cx="19868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HFA</a:t>
            </a:r>
            <a:r>
              <a:rPr lang="en-US" sz="1300" i="1" dirty="0">
                <a:solidFill>
                  <a:srgbClr val="000000"/>
                </a:solidFill>
              </a:rPr>
              <a:t>: </a:t>
            </a:r>
            <a:r>
              <a:rPr lang="en-US" sz="1300" i="1" dirty="0" err="1">
                <a:solidFill>
                  <a:srgbClr val="000000"/>
                </a:solidFill>
              </a:rPr>
              <a:t>Omidi</a:t>
            </a:r>
            <a:r>
              <a:rPr lang="en-US" sz="1300" i="1" dirty="0">
                <a:solidFill>
                  <a:srgbClr val="000000"/>
                </a:solidFill>
              </a:rPr>
              <a:t> et al. (2013)</a:t>
            </a:r>
            <a:endParaRPr lang="sv-SE" sz="1300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0" y="2475577"/>
            <a:ext cx="5909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>
                <a:solidFill>
                  <a:srgbClr val="000000"/>
                </a:solidFill>
              </a:rPr>
              <a:t>Suni</a:t>
            </a:r>
            <a:r>
              <a:rPr lang="en-US" sz="1500" b="1" i="1" dirty="0">
                <a:solidFill>
                  <a:srgbClr val="000000"/>
                </a:solidFill>
              </a:rPr>
              <a:t> et al. (2021):  </a:t>
            </a:r>
            <a:r>
              <a:rPr lang="en-US" sz="1500" i="1" dirty="0">
                <a:solidFill>
                  <a:srgbClr val="000000"/>
                </a:solidFill>
              </a:rPr>
              <a:t>“We find that </a:t>
            </a:r>
            <a:r>
              <a:rPr lang="en-US" sz="1500" b="1" i="1" dirty="0">
                <a:solidFill>
                  <a:srgbClr val="000000"/>
                </a:solidFill>
              </a:rPr>
              <a:t>75% of jets are caused by </a:t>
            </a:r>
            <a:r>
              <a:rPr lang="en-US" sz="1500" b="1" i="1" dirty="0" err="1">
                <a:solidFill>
                  <a:srgbClr val="000000"/>
                </a:solidFill>
              </a:rPr>
              <a:t>Forceshock</a:t>
            </a:r>
            <a:r>
              <a:rPr lang="en-US" sz="1500" b="1" i="1" dirty="0">
                <a:solidFill>
                  <a:srgbClr val="000000"/>
                </a:solidFill>
              </a:rPr>
              <a:t> Compressive Structures</a:t>
            </a:r>
            <a:r>
              <a:rPr lang="en-US" sz="1500" i="1" dirty="0">
                <a:solidFill>
                  <a:srgbClr val="000000"/>
                </a:solidFill>
              </a:rPr>
              <a:t>”</a:t>
            </a:r>
          </a:p>
          <a:p>
            <a:endParaRPr lang="en-US" sz="1500" i="1" dirty="0">
              <a:solidFill>
                <a:srgbClr val="000000"/>
              </a:solidFill>
            </a:endParaRPr>
          </a:p>
          <a:p>
            <a:endParaRPr lang="sv-SE" sz="1500" i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670" y="3144991"/>
            <a:ext cx="4050254" cy="31545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324BEF3-5CA7-47A2-ABDF-90F0256EBEBB}"/>
              </a:ext>
            </a:extLst>
          </p:cNvPr>
          <p:cNvSpPr/>
          <p:nvPr/>
        </p:nvSpPr>
        <p:spPr>
          <a:xfrm>
            <a:off x="427839" y="2771926"/>
            <a:ext cx="1283515" cy="323147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0A3C0B-A742-4212-A191-2F5DE31A1F61}"/>
              </a:ext>
            </a:extLst>
          </p:cNvPr>
          <p:cNvSpPr/>
          <p:nvPr/>
        </p:nvSpPr>
        <p:spPr>
          <a:xfrm>
            <a:off x="2558642" y="3915675"/>
            <a:ext cx="897622" cy="313477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A739327-D260-43EA-9785-90A46CA44F6A}"/>
              </a:ext>
            </a:extLst>
          </p:cNvPr>
          <p:cNvSpPr/>
          <p:nvPr/>
        </p:nvSpPr>
        <p:spPr>
          <a:xfrm>
            <a:off x="9219155" y="2009482"/>
            <a:ext cx="897622" cy="313477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47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9" grpId="0"/>
      <p:bldP spid="25" grpId="0"/>
      <p:bldP spid="6" grpId="0"/>
      <p:bldP spid="26" grpId="0"/>
      <p:bldP spid="8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Introduction</a:t>
            </a:r>
          </a:p>
          <a:p>
            <a:pPr marL="0" indent="0" algn="ctr">
              <a:buNone/>
            </a:pPr>
            <a:r>
              <a:rPr lang="en-US" sz="1500" dirty="0">
                <a:solidFill>
                  <a:srgbClr val="DDDDDD"/>
                </a:solidFill>
              </a:rPr>
              <a:t>Jets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DDDDDD"/>
                </a:solidFill>
              </a:rPr>
              <a:t>| </a:t>
            </a:r>
            <a:r>
              <a:rPr lang="en-US" sz="1500" dirty="0"/>
              <a:t>Reformation</a:t>
            </a:r>
            <a:r>
              <a:rPr lang="en-US" sz="1500" dirty="0">
                <a:solidFill>
                  <a:srgbClr val="DDDDDD"/>
                </a:solidFill>
              </a:rPr>
              <a:t> | MMS</a:t>
            </a:r>
          </a:p>
        </p:txBody>
      </p:sp>
    </p:spTree>
    <p:extLst>
      <p:ext uri="{BB962C8B-B14F-4D97-AF65-F5344CB8AC3E}">
        <p14:creationId xmlns:p14="http://schemas.microsoft.com/office/powerpoint/2010/main" val="390642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&amp; SLAMS – Clarification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363490" y="863283"/>
            <a:ext cx="45947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Shock Reformation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Burgess (1989)</a:t>
            </a:r>
            <a:r>
              <a:rPr lang="en-US" dirty="0">
                <a:solidFill>
                  <a:srgbClr val="000000"/>
                </a:solidFill>
              </a:rPr>
              <a:t>: “the shock exhibits a cyclic behavior ….. cyclic shock reformation;”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1930" y="8632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ULF non-linear evolution = SLAMS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i="1" dirty="0">
                <a:solidFill>
                  <a:srgbClr val="000000"/>
                </a:solidFill>
              </a:rPr>
              <a:t>Chen et al. (2020)</a:t>
            </a:r>
            <a:r>
              <a:rPr lang="en-US" dirty="0">
                <a:solidFill>
                  <a:srgbClr val="000000"/>
                </a:solidFill>
              </a:rPr>
              <a:t>: “…ULF waves can arise at the foreshock and evolve into SLAMS …”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-39757" y="598722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  <a:p>
            <a:r>
              <a:rPr lang="en-US" sz="1000" dirty="0">
                <a:solidFill>
                  <a:srgbClr val="000000"/>
                </a:solidFill>
              </a:rPr>
              <a:t>Similar definitions : </a:t>
            </a:r>
            <a:r>
              <a:rPr lang="en-US" sz="1000" dirty="0" err="1">
                <a:solidFill>
                  <a:srgbClr val="000000"/>
                </a:solidFill>
              </a:rPr>
              <a:t>Hao</a:t>
            </a:r>
            <a:r>
              <a:rPr lang="en-US" sz="1000" dirty="0">
                <a:solidFill>
                  <a:srgbClr val="000000"/>
                </a:solidFill>
              </a:rPr>
              <a:t> et al. (2016,2017), Liu et al. (2021), </a:t>
            </a:r>
            <a:r>
              <a:rPr lang="en-US" sz="1000" dirty="0" err="1">
                <a:solidFill>
                  <a:srgbClr val="000000"/>
                </a:solidFill>
              </a:rPr>
              <a:t>Johlander</a:t>
            </a:r>
            <a:r>
              <a:rPr lang="en-US" sz="1000" dirty="0">
                <a:solidFill>
                  <a:srgbClr val="000000"/>
                </a:solidFill>
              </a:rPr>
              <a:t> et al. (2022), Raptis et al. (2022)</a:t>
            </a:r>
            <a:endParaRPr lang="sv-SE" sz="10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320" y="2140138"/>
            <a:ext cx="3269418" cy="37031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22320" y="5843284"/>
            <a:ext cx="1176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Schwartz, (1991)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0" y="2696606"/>
            <a:ext cx="5158830" cy="270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540" y="5350156"/>
            <a:ext cx="244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Hao</a:t>
            </a:r>
            <a:r>
              <a:rPr lang="sv-SE" sz="1000" dirty="0">
                <a:solidFill>
                  <a:srgbClr val="000000"/>
                </a:solidFill>
              </a:rPr>
              <a:t> et al. (2017)</a:t>
            </a:r>
          </a:p>
        </p:txBody>
      </p:sp>
      <p:pic>
        <p:nvPicPr>
          <p:cNvPr id="1026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2137806"/>
            <a:ext cx="2954626" cy="41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34644" y="6343991"/>
            <a:ext cx="1176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Lucek</a:t>
            </a:r>
            <a:r>
              <a:rPr lang="sv-SE" sz="1000" dirty="0">
                <a:solidFill>
                  <a:srgbClr val="000000"/>
                </a:solidFill>
              </a:rPr>
              <a:t>, (2008)</a:t>
            </a:r>
          </a:p>
        </p:txBody>
      </p:sp>
    </p:spTree>
    <p:extLst>
      <p:ext uri="{BB962C8B-B14F-4D97-AF65-F5344CB8AC3E}">
        <p14:creationId xmlns:p14="http://schemas.microsoft.com/office/powerpoint/2010/main" val="6092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– Simulations</a:t>
            </a:r>
            <a:endParaRPr lang="sv-SE" dirty="0"/>
          </a:p>
        </p:txBody>
      </p:sp>
      <p:pic>
        <p:nvPicPr>
          <p:cNvPr id="1028" name="Picture 4" descr="Details are in the caption following th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24" y="1511300"/>
            <a:ext cx="4238292" cy="48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33578" y="6175892"/>
            <a:ext cx="20297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err="1">
                <a:solidFill>
                  <a:srgbClr val="000000"/>
                </a:solidFill>
              </a:rPr>
              <a:t>Tsubouchi</a:t>
            </a:r>
            <a:r>
              <a:rPr lang="sv-SE" sz="900" dirty="0">
                <a:solidFill>
                  <a:srgbClr val="000000"/>
                </a:solidFill>
              </a:rPr>
              <a:t> &amp; </a:t>
            </a:r>
            <a:r>
              <a:rPr lang="sv-SE" sz="900" dirty="0" err="1">
                <a:solidFill>
                  <a:srgbClr val="000000"/>
                </a:solidFill>
              </a:rPr>
              <a:t>Lembège</a:t>
            </a:r>
            <a:r>
              <a:rPr lang="sv-SE" sz="900" dirty="0">
                <a:solidFill>
                  <a:srgbClr val="000000"/>
                </a:solidFill>
              </a:rPr>
              <a:t> (2004) | JGR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30432" y="1056889"/>
                <a:ext cx="3634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1D-PIC simulation (30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sv-SE" dirty="0">
                    <a:solidFill>
                      <a:srgbClr val="000000"/>
                    </a:solidFill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=4.7</m:t>
                    </m:r>
                  </m:oMath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432" y="1056889"/>
                <a:ext cx="3634969" cy="369332"/>
              </a:xfrm>
              <a:prstGeom prst="rect">
                <a:avLst/>
              </a:prstGeom>
              <a:blipFill>
                <a:blip r:embed="rId4"/>
                <a:stretch>
                  <a:fillRect l="-1342" t="-8197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2" y="1666365"/>
            <a:ext cx="7335506" cy="420838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4794" y="5643920"/>
            <a:ext cx="15808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err="1">
                <a:solidFill>
                  <a:srgbClr val="000000"/>
                </a:solidFill>
              </a:rPr>
              <a:t>Scholer</a:t>
            </a:r>
            <a:r>
              <a:rPr lang="sv-SE" sz="900" dirty="0">
                <a:solidFill>
                  <a:srgbClr val="000000"/>
                </a:solidFill>
              </a:rPr>
              <a:t> et al. (2003) | JGR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6092" y="1146100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mi/me = 50 and ωpe/Ωce = 4.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30432" y="1330766"/>
                <a:ext cx="3758658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000000"/>
                    </a:solidFill>
                  </a:rPr>
                  <a:t>mi/me = 100 and ωpe/Ωce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it-IT" dirty="0">
                    <a:solidFill>
                      <a:srgbClr val="000000"/>
                    </a:solidFill>
                  </a:rPr>
                  <a:t>.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432" y="1330766"/>
                <a:ext cx="3758658" cy="395429"/>
              </a:xfrm>
              <a:prstGeom prst="rect">
                <a:avLst/>
              </a:prstGeom>
              <a:blipFill>
                <a:blip r:embed="rId6"/>
                <a:stretch>
                  <a:fillRect l="-1297" b="-2461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6339320"/>
            <a:ext cx="63498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More nice sources for review : Burgess &amp; </a:t>
            </a:r>
            <a:r>
              <a:rPr lang="en-US" sz="1500" dirty="0" err="1">
                <a:solidFill>
                  <a:srgbClr val="000000"/>
                </a:solidFill>
              </a:rPr>
              <a:t>Scholer</a:t>
            </a:r>
            <a:r>
              <a:rPr lang="en-US" sz="1500" dirty="0">
                <a:solidFill>
                  <a:srgbClr val="000000"/>
                </a:solidFill>
              </a:rPr>
              <a:t> (2015), </a:t>
            </a:r>
            <a:r>
              <a:rPr lang="en-US" sz="1500" dirty="0" err="1">
                <a:solidFill>
                  <a:srgbClr val="000000"/>
                </a:solidFill>
              </a:rPr>
              <a:t>Willson</a:t>
            </a:r>
            <a:r>
              <a:rPr lang="en-US" sz="1500" dirty="0">
                <a:solidFill>
                  <a:srgbClr val="000000"/>
                </a:solidFill>
              </a:rPr>
              <a:t> (2016)</a:t>
            </a:r>
            <a:endParaRPr lang="sv-SE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 Reformation – Latest Results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575400" y="6402993"/>
            <a:ext cx="2448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Liu et al. (2021)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87789" y="6397084"/>
            <a:ext cx="1604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Johlander</a:t>
            </a:r>
            <a:r>
              <a:rPr lang="sv-SE" sz="1000" dirty="0">
                <a:solidFill>
                  <a:srgbClr val="000000"/>
                </a:solidFill>
              </a:rPr>
              <a:t> et al. (2022)</a:t>
            </a:r>
          </a:p>
        </p:txBody>
      </p:sp>
      <p:pic>
        <p:nvPicPr>
          <p:cNvPr id="2050" name="Picture 2" descr="https://www.researchgate.net/publication/347755221/figure/fig3/AS:1096247750471680@1638377239154/The-comparison-of-the-magnetic-and-electric-field-among-four-spacecraft-The-color-coded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0" y="795183"/>
            <a:ext cx="4288536" cy="56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tails are in the caption following the imag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16" y="1111250"/>
            <a:ext cx="6121944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61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Introduction</a:t>
            </a:r>
          </a:p>
          <a:p>
            <a:pPr marL="0" indent="0" algn="ctr">
              <a:buNone/>
            </a:pPr>
            <a:r>
              <a:rPr lang="en-US" sz="1500" dirty="0">
                <a:solidFill>
                  <a:srgbClr val="DDDDDD"/>
                </a:solidFill>
              </a:rPr>
              <a:t>Jets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DDDDDD"/>
                </a:solidFill>
              </a:rPr>
              <a:t>| Reformation | </a:t>
            </a:r>
            <a:r>
              <a:rPr lang="en-US" sz="1500" dirty="0"/>
              <a:t>MMS</a:t>
            </a:r>
          </a:p>
        </p:txBody>
      </p:sp>
    </p:spTree>
    <p:extLst>
      <p:ext uri="{BB962C8B-B14F-4D97-AF65-F5344CB8AC3E}">
        <p14:creationId xmlns:p14="http://schemas.microsoft.com/office/powerpoint/2010/main" val="332981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– Jet Database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9" y="2068702"/>
            <a:ext cx="4963196" cy="327667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380545"/>
              </p:ext>
            </p:extLst>
          </p:nvPr>
        </p:nvGraphicFramePr>
        <p:xfrm>
          <a:off x="8263015" y="2247174"/>
          <a:ext cx="3310312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5570">
                  <a:extLst>
                    <a:ext uri="{9D8B030D-6E8A-4147-A177-3AD203B41FA5}">
                      <a16:colId xmlns:a16="http://schemas.microsoft.com/office/drawing/2014/main" val="3042613376"/>
                    </a:ext>
                  </a:extLst>
                </a:gridCol>
                <a:gridCol w="1224742">
                  <a:extLst>
                    <a:ext uri="{9D8B030D-6E8A-4147-A177-3AD203B41FA5}">
                      <a16:colId xmlns:a16="http://schemas.microsoft.com/office/drawing/2014/main" val="1343240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ysClr val="windowText" lastClr="000000"/>
                          </a:solidFill>
                        </a:rPr>
                        <a:t>Qpar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423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ysClr val="windowText" lastClr="000000"/>
                          </a:solidFill>
                        </a:rPr>
                        <a:t>Qperp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34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77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Boundary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23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Encapsulated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5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Close to BS / MP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495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65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Others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428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512443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611115" y="2322109"/>
            <a:ext cx="2358519" cy="63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9982" y="2030364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Jets with full burst data</a:t>
            </a:r>
            <a:endParaRPr lang="sv-SE" sz="1400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5900482"/>
            <a:ext cx="414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(2020) | JGR</a:t>
            </a:r>
            <a:endParaRPr lang="el-GR" sz="1100" dirty="0">
              <a:solidFill>
                <a:srgbClr val="000000"/>
              </a:solidFill>
            </a:endParaRPr>
          </a:p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S., et al. (2020) | Frontiers</a:t>
            </a:r>
          </a:p>
          <a:p>
            <a:pPr lvl="0"/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M.,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</a:t>
            </a:r>
            <a:r>
              <a:rPr lang="en-US" sz="1100" dirty="0" err="1">
                <a:solidFill>
                  <a:srgbClr val="000000"/>
                </a:solidFill>
              </a:rPr>
              <a:t>Annales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dirty="0" err="1">
                <a:solidFill>
                  <a:srgbClr val="000000"/>
                </a:solidFill>
              </a:rPr>
              <a:t>Kajdic</a:t>
            </a:r>
            <a:r>
              <a:rPr lang="en-US" sz="1100" dirty="0">
                <a:solidFill>
                  <a:srgbClr val="000000"/>
                </a:solidFill>
              </a:rPr>
              <a:t> P.,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GRL</a:t>
            </a:r>
            <a:endParaRPr lang="el-GR" sz="11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079155" y="76556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356" y="1188636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91343" y="81930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Fast/Survey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66901" y="81930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Burst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9270" y="17641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9/2015 - 9/2020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86297" y="6210300"/>
            <a:ext cx="33874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T., et al. (2022) | Nat. </a:t>
            </a:r>
            <a:r>
              <a:rPr lang="en-US" sz="1100" dirty="0" err="1">
                <a:solidFill>
                  <a:srgbClr val="000000"/>
                </a:solidFill>
              </a:rPr>
              <a:t>Commun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86297" y="6383062"/>
            <a:ext cx="3130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>
                <a:solidFill>
                  <a:srgbClr val="000000"/>
                </a:solidFill>
              </a:rPr>
              <a:t>Raptis S.</a:t>
            </a:r>
            <a:r>
              <a:rPr lang="en-US" sz="1100" dirty="0">
                <a:solidFill>
                  <a:srgbClr val="000000"/>
                </a:solidFill>
              </a:rPr>
              <a:t>, Karlsson T,, et al. (2022)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263015" y="3752850"/>
            <a:ext cx="2849485" cy="323850"/>
          </a:xfrm>
          <a:prstGeom prst="ellipse">
            <a:avLst/>
          </a:prstGeom>
          <a:noFill/>
          <a:ln w="190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63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spacecraft + String of Pearl Configuration</a:t>
            </a:r>
            <a:endParaRPr lang="sv-SE" dirty="0"/>
          </a:p>
        </p:txBody>
      </p:sp>
      <p:pic>
        <p:nvPicPr>
          <p:cNvPr id="1028" name="Picture 4" descr="Discovering Bonus Science With NASA&amp;#39;s MMS Mission |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2" y="1039528"/>
            <a:ext cx="6632783" cy="48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38483" y="6436811"/>
            <a:ext cx="33489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Credits: NASA's Goddard Space Flight Center/Mary Pat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Hrybyk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-Keith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Arc 4"/>
          <p:cNvSpPr/>
          <p:nvPr/>
        </p:nvSpPr>
        <p:spPr>
          <a:xfrm flipH="1">
            <a:off x="7735685" y="2450064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Arc 5"/>
          <p:cNvSpPr/>
          <p:nvPr/>
        </p:nvSpPr>
        <p:spPr>
          <a:xfrm flipH="1">
            <a:off x="8838045" y="3029184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1013524" y="2921238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1037" y="2277959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66" y="3946031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34130" y="3793062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35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27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19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39" y="3029184"/>
            <a:ext cx="137097" cy="1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760047" y="3964480"/>
            <a:ext cx="996950" cy="189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Arrow Connector 15"/>
          <p:cNvCxnSpPr>
            <a:stCxn id="15" idx="6"/>
          </p:cNvCxnSpPr>
          <p:nvPr/>
        </p:nvCxnSpPr>
        <p:spPr>
          <a:xfrm flipV="1">
            <a:off x="6756997" y="3216275"/>
            <a:ext cx="1244003" cy="16943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4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89" y="2331331"/>
            <a:ext cx="7358622" cy="2195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04466"/>
            <a:ext cx="529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Link : </a:t>
            </a:r>
            <a:r>
              <a:rPr lang="en-US" sz="1400" dirty="0">
                <a:solidFill>
                  <a:srgbClr val="000000"/>
                </a:solidFill>
                <a:hlinkClick r:id="rId3"/>
              </a:rPr>
              <a:t>https://www.nature.com/articles/s41467-022-28110-4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GitHub : </a:t>
            </a:r>
            <a:r>
              <a:rPr lang="en-US" sz="1400" dirty="0">
                <a:solidFill>
                  <a:srgbClr val="000000"/>
                </a:solidFill>
                <a:hlinkClick r:id="rId4"/>
              </a:rPr>
              <a:t>https://github.com/SavvasRaptis/Jets-Reformation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sv-SE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5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Magnetosphere &amp; Shock environment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4" y="988569"/>
            <a:ext cx="5046601" cy="46979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8483" y="6436811"/>
            <a:ext cx="18149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Courtesy of M.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Palmroth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, U Helsinki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14" y="996905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211860" y="6428151"/>
            <a:ext cx="10615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v-SE" sz="800" dirty="0">
                <a:solidFill>
                  <a:srgbClr val="000000"/>
                </a:solidFill>
              </a:rPr>
              <a:t>L. B. Wilson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4614" y="5812598"/>
            <a:ext cx="37047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Lynn Wilson – Solar Wind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Heli </a:t>
            </a:r>
            <a:r>
              <a:rPr lang="en-US" sz="1400" dirty="0" err="1">
                <a:solidFill>
                  <a:srgbClr val="FF0000"/>
                </a:solidFill>
              </a:rPr>
              <a:t>Hietala</a:t>
            </a:r>
            <a:r>
              <a:rPr lang="en-US" sz="1400" dirty="0">
                <a:solidFill>
                  <a:srgbClr val="FF0000"/>
                </a:solidFill>
              </a:rPr>
              <a:t> – The </a:t>
            </a:r>
            <a:r>
              <a:rPr lang="en-US" sz="1400" dirty="0" err="1">
                <a:solidFill>
                  <a:srgbClr val="FF0000"/>
                </a:solidFill>
              </a:rPr>
              <a:t>Bowshock</a:t>
            </a:r>
            <a:r>
              <a:rPr lang="en-US" sz="1400" dirty="0">
                <a:solidFill>
                  <a:srgbClr val="FF0000"/>
                </a:solidFill>
              </a:rPr>
              <a:t> and Foreshock</a:t>
            </a:r>
          </a:p>
          <a:p>
            <a:r>
              <a:rPr lang="en-US" sz="1400" dirty="0">
                <a:solidFill>
                  <a:srgbClr val="FF0000"/>
                </a:solidFill>
              </a:rPr>
              <a:t>Ferdinand Plaschke – The </a:t>
            </a:r>
            <a:r>
              <a:rPr lang="en-US" sz="1400" dirty="0" err="1">
                <a:solidFill>
                  <a:srgbClr val="FF0000"/>
                </a:solidFill>
              </a:rPr>
              <a:t>Magnetosheath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984" y="5997264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000000"/>
                </a:solidFill>
                <a:hlinkClick r:id="rId4"/>
              </a:rPr>
              <a:t>https://msolss.github.io/MagSeminars/</a:t>
            </a:r>
            <a:r>
              <a:rPr lang="sv-SE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1" name="Straight Arrow Connector 10"/>
          <p:cNvCxnSpPr>
            <a:cxnSpLocks/>
            <a:endCxn id="7" idx="1"/>
          </p:cNvCxnSpPr>
          <p:nvPr/>
        </p:nvCxnSpPr>
        <p:spPr>
          <a:xfrm>
            <a:off x="1593850" y="3994150"/>
            <a:ext cx="3490764" cy="2187780"/>
          </a:xfrm>
          <a:prstGeom prst="straightConnector1">
            <a:avLst/>
          </a:prstGeom>
          <a:ln w="952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325273" y="4057650"/>
            <a:ext cx="1018514" cy="1754948"/>
          </a:xfrm>
          <a:prstGeom prst="straightConnector1">
            <a:avLst/>
          </a:prstGeom>
          <a:ln w="952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1123950" y="4464050"/>
            <a:ext cx="3960664" cy="1902546"/>
          </a:xfrm>
          <a:prstGeom prst="straightConnector1">
            <a:avLst/>
          </a:prstGeom>
          <a:ln w="9525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Results</a:t>
            </a:r>
          </a:p>
          <a:p>
            <a:pPr marL="0" indent="0" algn="ctr">
              <a:buNone/>
            </a:pPr>
            <a:r>
              <a:rPr lang="en-US" sz="1500" dirty="0"/>
              <a:t>MMS </a:t>
            </a:r>
            <a:r>
              <a:rPr lang="en-US" sz="1500" dirty="0">
                <a:solidFill>
                  <a:srgbClr val="DDDDDD"/>
                </a:solidFill>
              </a:rPr>
              <a:t>| Schematic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80970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Observations of MMS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" y="1501140"/>
            <a:ext cx="4859438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35" y="1501140"/>
            <a:ext cx="4747065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95" y="1092200"/>
            <a:ext cx="2763467" cy="180391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5400000">
            <a:off x="5407277" y="2024544"/>
            <a:ext cx="218440" cy="944880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ight Brace 8"/>
          <p:cNvSpPr/>
          <p:nvPr/>
        </p:nvSpPr>
        <p:spPr>
          <a:xfrm rot="5400000">
            <a:off x="6781960" y="1967976"/>
            <a:ext cx="218440" cy="1117634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572088" y="2650755"/>
            <a:ext cx="975272" cy="28548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>
            <a:off x="6891180" y="2636013"/>
            <a:ext cx="690237" cy="30022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Wind: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en-US" sz="1400" b="0" i="0" dirty="0">
                  <a:solidFill>
                    <a:srgbClr val="00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z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~0</m:t>
                      </m:r>
                    </m:oMath>
                  </m:oMathPara>
                </a14:m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en-US" sz="1400" b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sv-SE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like distribution</a:t>
                </a:r>
                <a:endParaRPr lang="el-G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l-G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Foreshock </a:t>
                </a:r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Magnetosheath</a:t>
                </a:r>
                <a:endParaRPr lang="en-US" sz="1400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(compressed – thermalized plasma)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sv-SE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Thermalized distribution</a:t>
                </a:r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sv-SE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91" y="2992151"/>
                <a:ext cx="2400878" cy="3343800"/>
              </a:xfrm>
              <a:prstGeom prst="rect">
                <a:avLst/>
              </a:prstGeom>
              <a:blipFill>
                <a:blip r:embed="rId5"/>
                <a:stretch>
                  <a:fillRect t="-182"/>
                </a:stretch>
              </a:blipFill>
              <a:ln>
                <a:solidFill>
                  <a:srgbClr val="000000"/>
                </a:solidFill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352241" y="892981"/>
            <a:ext cx="26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u</a:t>
            </a:r>
            <a:endParaRPr lang="sv-SE" sz="1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1180" y="8959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endParaRPr lang="sv-SE" sz="1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DD7D6E-ED6E-4F0D-8907-B629D916A226}"/>
              </a:ext>
            </a:extLst>
          </p:cNvPr>
          <p:cNvSpPr/>
          <p:nvPr/>
        </p:nvSpPr>
        <p:spPr>
          <a:xfrm>
            <a:off x="6487054" y="1103913"/>
            <a:ext cx="551064" cy="1546842"/>
          </a:xfrm>
          <a:prstGeom prst="rect">
            <a:avLst/>
          </a:prstGeom>
          <a:gradFill flip="none" rotWithShape="1">
            <a:gsLst>
              <a:gs pos="0">
                <a:srgbClr val="5F5F5F">
                  <a:alpha val="20000"/>
                </a:srgbClr>
              </a:gs>
              <a:gs pos="100000">
                <a:srgbClr val="5F5F5F">
                  <a:alpha val="20000"/>
                </a:srgb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22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/>
      <p:bldP spid="17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5" y="922122"/>
            <a:ext cx="3504981" cy="5584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SLAMS &amp; wave activity co-moving picture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74" y="1489835"/>
            <a:ext cx="3316785" cy="216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639" y="3875503"/>
            <a:ext cx="41138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solidFill>
                  <a:srgbClr val="000000"/>
                </a:solidFill>
              </a:rPr>
              <a:t>Evolution of SLAMS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Interaction with upstream whistler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New peak /evolution*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Formation of embedded plasmoid (</a:t>
            </a:r>
            <a:r>
              <a:rPr lang="en-US" sz="1700" i="1" dirty="0">
                <a:solidFill>
                  <a:srgbClr val="000000"/>
                </a:solidFill>
              </a:rPr>
              <a:t>downstream density enhancement</a:t>
            </a:r>
            <a:r>
              <a:rPr lang="en-US" sz="1700" dirty="0">
                <a:solidFill>
                  <a:srgbClr val="000000"/>
                </a:solidFill>
              </a:rPr>
              <a:t>)**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993247" y="2965450"/>
            <a:ext cx="3071253" cy="1460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042870" y="3835400"/>
            <a:ext cx="3879021" cy="1065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5604509" y="5080000"/>
            <a:ext cx="2034541" cy="204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150" y="6136657"/>
            <a:ext cx="50069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* See similar examples by Turner et al. (2021), Chen et al. (2021)</a:t>
            </a:r>
            <a:endParaRPr lang="sv-SE" sz="1300" dirty="0"/>
          </a:p>
        </p:txBody>
      </p:sp>
      <p:sp>
        <p:nvSpPr>
          <p:cNvPr id="10" name="Rectangle 9"/>
          <p:cNvSpPr/>
          <p:nvPr/>
        </p:nvSpPr>
        <p:spPr>
          <a:xfrm>
            <a:off x="0" y="6354008"/>
            <a:ext cx="329449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** See similar example by Liu et al. (2021)</a:t>
            </a:r>
            <a:endParaRPr lang="sv-SE" sz="1300" dirty="0"/>
          </a:p>
        </p:txBody>
      </p:sp>
    </p:spTree>
    <p:extLst>
      <p:ext uri="{BB962C8B-B14F-4D97-AF65-F5344CB8AC3E}">
        <p14:creationId xmlns:p14="http://schemas.microsoft.com/office/powerpoint/2010/main" val="345437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86" y="789089"/>
            <a:ext cx="6363308" cy="5789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outer-spacecraft observations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1" y="2569970"/>
            <a:ext cx="3316785" cy="21651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02360" y="275844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1925320" y="281432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Oval 10"/>
          <p:cNvSpPr/>
          <p:nvPr/>
        </p:nvSpPr>
        <p:spPr>
          <a:xfrm>
            <a:off x="1102360" y="378968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Oval 11"/>
          <p:cNvSpPr/>
          <p:nvPr/>
        </p:nvSpPr>
        <p:spPr>
          <a:xfrm>
            <a:off x="1925320" y="3855720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2047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MMS inner-spacecraft observations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1" y="2569970"/>
            <a:ext cx="3316785" cy="2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26" y="711200"/>
            <a:ext cx="4010031" cy="5882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10000" y="2882329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3689668" y="2954098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2610000" y="3912875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3689668" y="3984644"/>
            <a:ext cx="314860" cy="294640"/>
          </a:xfrm>
          <a:prstGeom prst="ellipse">
            <a:avLst/>
          </a:prstGeom>
          <a:noFill/>
          <a:ln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Straight Arrow Connector 10"/>
          <p:cNvCxnSpPr>
            <a:endCxn id="12" idx="1"/>
          </p:cNvCxnSpPr>
          <p:nvPr/>
        </p:nvCxnSpPr>
        <p:spPr>
          <a:xfrm flipV="1">
            <a:off x="8558521" y="4423835"/>
            <a:ext cx="661549" cy="858640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20070" y="3182854"/>
                <a:ext cx="2910531" cy="2481961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𝒅𝒚𝒏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000000"/>
                    </a:solidFill>
                  </a:rPr>
                  <a:t> increase</a:t>
                </a:r>
              </a:p>
              <a:p>
                <a:pPr algn="ctr"/>
                <a:endParaRPr lang="en-US" sz="140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i="1" dirty="0">
                    <a:solidFill>
                      <a:srgbClr val="000000"/>
                    </a:solidFill>
                  </a:rPr>
                  <a:t>Velocity</a:t>
                </a:r>
                <a:r>
                  <a:rPr lang="el-GR" sz="14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</a:rPr>
                  <a:t>: Reformation process, shock front generated upstream</a:t>
                </a:r>
                <a:r>
                  <a:rPr lang="el-GR" sz="1400" dirty="0">
                    <a:solidFill>
                      <a:srgbClr val="000000"/>
                    </a:solidFill>
                  </a:rPr>
                  <a:t>, </a:t>
                </a:r>
                <a:r>
                  <a:rPr lang="en-US" sz="1400" dirty="0">
                    <a:solidFill>
                      <a:srgbClr val="000000"/>
                    </a:solidFill>
                  </a:rPr>
                  <a:t>limited interaction with old front.</a:t>
                </a:r>
              </a:p>
              <a:p>
                <a:endParaRPr lang="en-US" sz="140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i="1" dirty="0">
                    <a:solidFill>
                      <a:srgbClr val="000000"/>
                    </a:solidFill>
                  </a:rPr>
                  <a:t>Density </a:t>
                </a:r>
                <a:r>
                  <a:rPr lang="en-US" sz="1400" dirty="0">
                    <a:solidFill>
                      <a:srgbClr val="000000"/>
                    </a:solidFill>
                  </a:rPr>
                  <a:t>: possible explanations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rgbClr val="000000"/>
                    </a:solidFill>
                  </a:rPr>
                  <a:t>Turner et al. (2021)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rgbClr val="000000"/>
                    </a:solidFill>
                  </a:rPr>
                  <a:t>Chen et al. (2021)</a:t>
                </a:r>
                <a:endParaRPr lang="sv-SE" sz="1400" dirty="0">
                  <a:solidFill>
                    <a:srgbClr val="00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400" dirty="0" err="1">
                    <a:solidFill>
                      <a:srgbClr val="000000"/>
                    </a:solidFill>
                  </a:rPr>
                  <a:t>Stasiewicz</a:t>
                </a:r>
                <a:r>
                  <a:rPr lang="en-US" sz="1400" dirty="0">
                    <a:solidFill>
                      <a:srgbClr val="000000"/>
                    </a:solidFill>
                  </a:rPr>
                  <a:t> et al. (2003)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070" y="3182854"/>
                <a:ext cx="2910531" cy="2481961"/>
              </a:xfrm>
              <a:prstGeom prst="rect">
                <a:avLst/>
              </a:prstGeom>
              <a:blipFill>
                <a:blip r:embed="rId4"/>
                <a:stretch>
                  <a:fillRect t="-244" r="-1875" b="-1711"/>
                </a:stretch>
              </a:blipFill>
              <a:ln>
                <a:solidFill>
                  <a:srgbClr val="000000"/>
                </a:solidFill>
                <a:prstDash val="sysDash"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16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Results</a:t>
            </a:r>
          </a:p>
          <a:p>
            <a:pPr marL="0" indent="0" algn="ctr">
              <a:buNone/>
            </a:pPr>
            <a:r>
              <a:rPr lang="en-US" sz="1500" dirty="0">
                <a:solidFill>
                  <a:srgbClr val="DDDDDD"/>
                </a:solidFill>
              </a:rPr>
              <a:t>MMS</a:t>
            </a:r>
            <a:r>
              <a:rPr lang="en-US" sz="1500" dirty="0"/>
              <a:t> </a:t>
            </a:r>
            <a:r>
              <a:rPr lang="en-US" sz="1500" dirty="0">
                <a:solidFill>
                  <a:srgbClr val="DDDDDD"/>
                </a:solidFill>
              </a:rPr>
              <a:t>| </a:t>
            </a:r>
            <a:r>
              <a:rPr lang="en-US" sz="1500" dirty="0"/>
              <a:t>Schematic</a:t>
            </a:r>
          </a:p>
        </p:txBody>
      </p:sp>
    </p:spTree>
    <p:extLst>
      <p:ext uri="{BB962C8B-B14F-4D97-AF65-F5344CB8AC3E}">
        <p14:creationId xmlns:p14="http://schemas.microsoft.com/office/powerpoint/2010/main" val="2962900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22" y="1244817"/>
            <a:ext cx="7196343" cy="4925578"/>
          </a:xfrm>
        </p:spPr>
      </p:pic>
    </p:spTree>
    <p:extLst>
      <p:ext uri="{BB962C8B-B14F-4D97-AF65-F5344CB8AC3E}">
        <p14:creationId xmlns:p14="http://schemas.microsoft.com/office/powerpoint/2010/main" val="3998420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22" y="1244817"/>
            <a:ext cx="7196343" cy="4925578"/>
          </a:xfrm>
        </p:spPr>
      </p:pic>
    </p:spTree>
    <p:extLst>
      <p:ext uri="{BB962C8B-B14F-4D97-AF65-F5344CB8AC3E}">
        <p14:creationId xmlns:p14="http://schemas.microsoft.com/office/powerpoint/2010/main" val="11879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22" y="1244817"/>
            <a:ext cx="7196343" cy="4925578"/>
          </a:xfrm>
        </p:spPr>
      </p:pic>
    </p:spTree>
    <p:extLst>
      <p:ext uri="{BB962C8B-B14F-4D97-AF65-F5344CB8AC3E}">
        <p14:creationId xmlns:p14="http://schemas.microsoft.com/office/powerpoint/2010/main" val="2279103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344549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Introduction</a:t>
            </a:r>
          </a:p>
          <a:p>
            <a:pPr marL="0" indent="0" algn="ctr">
              <a:buNone/>
            </a:pPr>
            <a:r>
              <a:rPr lang="en-US" sz="1500" dirty="0"/>
              <a:t>Jets </a:t>
            </a:r>
            <a:r>
              <a:rPr lang="en-US" sz="1500" dirty="0">
                <a:solidFill>
                  <a:srgbClr val="DDDDDD"/>
                </a:solidFill>
              </a:rPr>
              <a:t>| Reformation | MMS</a:t>
            </a:r>
          </a:p>
        </p:txBody>
      </p:sp>
    </p:spTree>
    <p:extLst>
      <p:ext uri="{BB962C8B-B14F-4D97-AF65-F5344CB8AC3E}">
        <p14:creationId xmlns:p14="http://schemas.microsoft.com/office/powerpoint/2010/main" val="204486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2198804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900615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1220211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Formation mechanism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0" y="1244817"/>
            <a:ext cx="7525527" cy="4925578"/>
          </a:xfrm>
        </p:spPr>
      </p:pic>
    </p:spTree>
    <p:extLst>
      <p:ext uri="{BB962C8B-B14F-4D97-AF65-F5344CB8AC3E}">
        <p14:creationId xmlns:p14="http://schemas.microsoft.com/office/powerpoint/2010/main" val="3433684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200" u="sng" dirty="0"/>
              <a:t>Main points</a:t>
            </a:r>
          </a:p>
          <a:p>
            <a:r>
              <a:rPr lang="en-US" sz="2200" b="1" i="1" dirty="0"/>
              <a:t>In-situ </a:t>
            </a:r>
            <a:r>
              <a:rPr lang="en-US" sz="2200" b="1" dirty="0"/>
              <a:t>observations </a:t>
            </a:r>
            <a:r>
              <a:rPr lang="en-US" sz="2200" dirty="0"/>
              <a:t>of shock fronts (</a:t>
            </a:r>
            <a:r>
              <a:rPr lang="en-US" sz="2200" b="1" dirty="0"/>
              <a:t>SLAMS</a:t>
            </a:r>
            <a:r>
              <a:rPr lang="en-US" sz="2200" dirty="0"/>
              <a:t>) becoming “</a:t>
            </a:r>
            <a:r>
              <a:rPr lang="en-US" sz="2200" b="1" i="1" dirty="0"/>
              <a:t>embedded plasmoids</a:t>
            </a:r>
            <a:r>
              <a:rPr lang="en-US" sz="2200" dirty="0"/>
              <a:t>” (density enhanced downstream regions). </a:t>
            </a:r>
          </a:p>
          <a:p>
            <a:r>
              <a:rPr lang="en-US" sz="2200" b="1" i="1" dirty="0"/>
              <a:t>in-situ </a:t>
            </a:r>
            <a:r>
              <a:rPr lang="en-US" sz="2200" b="1" dirty="0"/>
              <a:t>observations</a:t>
            </a:r>
            <a:r>
              <a:rPr lang="en-US" sz="2200" dirty="0"/>
              <a:t> of </a:t>
            </a:r>
            <a:r>
              <a:rPr lang="en-US" sz="2200" b="1" dirty="0"/>
              <a:t>jets</a:t>
            </a:r>
            <a:r>
              <a:rPr lang="en-US" sz="2200" dirty="0"/>
              <a:t> forming by the dynamical evolution of collisionless shock (</a:t>
            </a:r>
            <a:r>
              <a:rPr lang="en-US" sz="2200" b="1" dirty="0"/>
              <a:t>reformation</a:t>
            </a:r>
            <a:r>
              <a:rPr lang="en-US" sz="2200" dirty="0"/>
              <a:t>)</a:t>
            </a:r>
          </a:p>
          <a:p>
            <a:endParaRPr lang="en-US" sz="2200" dirty="0"/>
          </a:p>
          <a:p>
            <a:pPr marL="0" indent="0" algn="ctr">
              <a:buNone/>
            </a:pPr>
            <a:r>
              <a:rPr lang="en-US" sz="2200" u="sng" dirty="0"/>
              <a:t>Implications</a:t>
            </a:r>
          </a:p>
          <a:p>
            <a:r>
              <a:rPr lang="en-US" sz="2200" dirty="0"/>
              <a:t>Possibly a general process of collisionless shocks that could be found in planetary, astrophysical and laboratory shocks. </a:t>
            </a:r>
          </a:p>
          <a:p>
            <a:r>
              <a:rPr lang="en-US" sz="2200" dirty="0"/>
              <a:t>Are ripples or SW phenomena “needed” to explain a subset of jets ? Or could a part of them be a foreshock phenomena extending downstream of the shock ? </a:t>
            </a:r>
          </a:p>
          <a:p>
            <a:endParaRPr lang="en-US" sz="2200" u="sng" dirty="0"/>
          </a:p>
          <a:p>
            <a:pPr marL="0" indent="0" algn="ctr">
              <a:buNone/>
            </a:pPr>
            <a:r>
              <a:rPr lang="en-US" sz="2200" u="sng" dirty="0"/>
              <a:t>Future work</a:t>
            </a:r>
          </a:p>
          <a:p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Details on SLAMS/waves </a:t>
            </a:r>
            <a:r>
              <a:rPr lang="en-US" sz="2200" i="1" dirty="0">
                <a:sym typeface="Wingdings" panose="05000000000000000000" pitchFamily="2" charset="2"/>
              </a:rPr>
              <a:t>– </a:t>
            </a:r>
            <a:r>
              <a:rPr lang="en-US" sz="2200" dirty="0">
                <a:sym typeface="Wingdings" panose="05000000000000000000" pitchFamily="2" charset="2"/>
              </a:rPr>
              <a:t>Exact properties &amp; evolution study of FCs numbered 1-3</a:t>
            </a:r>
            <a:endParaRPr lang="en-US" sz="2200" dirty="0"/>
          </a:p>
          <a:p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comparison </a:t>
            </a:r>
            <a:r>
              <a:rPr lang="en-US" sz="2200" dirty="0"/>
              <a:t>– Can we find cases like these in simulations ? </a:t>
            </a:r>
          </a:p>
          <a:p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/>
              <a:t>– We need more events, currently found ~3 of similar signatures.</a:t>
            </a:r>
          </a:p>
          <a:p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r>
              <a:rPr lang="en-US" sz="2200" dirty="0"/>
              <a:t> – Can this process explain jets close to MP ? Or are just a subset of “small” jets ? </a:t>
            </a:r>
          </a:p>
          <a:p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Acceleration </a:t>
            </a:r>
            <a:r>
              <a:rPr lang="en-US" sz="2200" i="1" dirty="0"/>
              <a:t>– </a:t>
            </a:r>
            <a:r>
              <a:rPr lang="en-US" sz="2200" dirty="0"/>
              <a:t>Liu et al. (2020a, 2020b) </a:t>
            </a:r>
            <a:r>
              <a:rPr lang="en-US" sz="2200" dirty="0">
                <a:sym typeface="Wingdings" panose="05000000000000000000" pitchFamily="2" charset="2"/>
              </a:rPr>
              <a:t>: jets  bow wave  electron acceleration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&amp; Conclusion</a:t>
            </a:r>
            <a:endParaRPr lang="sv-SE" dirty="0"/>
          </a:p>
        </p:txBody>
      </p:sp>
      <p:pic>
        <p:nvPicPr>
          <p:cNvPr id="5" name="Picture 2" descr="File:Magnetospheric Multiscale Mission logo.png - Wikimedia Common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200" y="26413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TH Logo Vector (.EPS) Free Downloa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" y="7649"/>
            <a:ext cx="546041" cy="6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84357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76531" y="32600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5618" y="102165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More information: Baker, et al. (2016) | Space </a:t>
            </a:r>
            <a:r>
              <a:rPr lang="en-US" sz="1100" dirty="0" err="1">
                <a:solidFill>
                  <a:srgbClr val="000000"/>
                </a:solidFill>
              </a:rPr>
              <a:t>Sci</a:t>
            </a:r>
            <a:r>
              <a:rPr lang="en-US" sz="1100" dirty="0">
                <a:solidFill>
                  <a:srgbClr val="000000"/>
                </a:solidFill>
              </a:rPr>
              <a:t> Rev 19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006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Always available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Decent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Can be good for statistics due to availability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2845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Very high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Able to resolve structures close to boundary surfaces (e.g. mix of plasma close to magnetopause, bow shock, foreshock etc.)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6481" y="308457"/>
            <a:ext cx="35525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Fast/Survey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8568" y="309977"/>
            <a:ext cx="25731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>
                <a:solidFill>
                  <a:srgbClr val="000000"/>
                </a:solidFill>
              </a:rPr>
              <a:t>Burst</a:t>
            </a:r>
            <a:r>
              <a:rPr lang="en-US" sz="2500" u="sng" dirty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2845" y="3776322"/>
            <a:ext cx="559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available all the time, mostly available close to vital mission objectives (magnetopause, diffusion regions, shock transitions etc.)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Hard to do proper large scale statistics due to biases generated from specific availability and manual choice of intervals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9006" y="4038282"/>
            <a:ext cx="5590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suitable for small scale studies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Could be misleading close to boundary surfaces (Magnetopause, Bow shock etc.)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1277" y="2175941"/>
            <a:ext cx="11293799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48742" y="1385873"/>
            <a:ext cx="256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FGM (magnetic field):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FPI (plasma moments | ions):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EDP (electric field):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995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0.0625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4.5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0.0313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1101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0.0078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 0.00012218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1509" y="1139574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2569" y="1140472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55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Turner et al. 2021 (local reformation/evolution)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978" y="812800"/>
            <a:ext cx="10237632" cy="57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87" y="789089"/>
            <a:ext cx="9244014" cy="54389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VDFs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1887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interaction with ambient plasma</a:t>
            </a:r>
            <a:endParaRPr lang="sv-SE" dirty="0"/>
          </a:p>
        </p:txBody>
      </p:sp>
      <p:pic>
        <p:nvPicPr>
          <p:cNvPr id="2050" name="Picture 2" descr="Statistical Study of Magnetosheath Jet‐Driven Bow Waves - Liu - 2020 -  Journal of Geophysical Research: Space Physics - Wiley Online Librar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6" y="1607420"/>
            <a:ext cx="5313502" cy="37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Liu et al. (2020)</a:t>
            </a:r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2052" name="Picture 4" descr="Magnetosheath High‐Speed Jets: Internal Structure and Interaction With Ambient  Plasma - Plaschke - 2017 - Journal of Geophysical Research: Space Physics -  Wiley Online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20" y="2061649"/>
            <a:ext cx="5063979" cy="326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267950" y="6384310"/>
            <a:ext cx="20243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>
                <a:solidFill>
                  <a:srgbClr val="000000"/>
                </a:solidFill>
              </a:rPr>
              <a:t>Plaschke et al. (2018,2020)</a:t>
            </a:r>
            <a:endParaRPr lang="el-G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Magnetosheath Jets – Definition 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" y="1048108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</a:rPr>
              <a:t>Plaschke</a:t>
            </a:r>
            <a:r>
              <a:rPr lang="en-US" sz="1100" dirty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| Space Sci. Rev 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262" y="1207363"/>
            <a:ext cx="452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Magnetosheath jets are </a:t>
            </a:r>
            <a:r>
              <a:rPr lang="en-US" b="1" dirty="0">
                <a:solidFill>
                  <a:srgbClr val="000000"/>
                </a:solidFill>
              </a:rPr>
              <a:t>transient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localized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enhancements</a:t>
            </a:r>
            <a:r>
              <a:rPr lang="en-US" dirty="0">
                <a:solidFill>
                  <a:srgbClr val="000000"/>
                </a:solidFill>
              </a:rPr>
              <a:t> of </a:t>
            </a:r>
            <a:r>
              <a:rPr lang="en-US" b="1" dirty="0">
                <a:solidFill>
                  <a:srgbClr val="000000"/>
                </a:solidFill>
              </a:rPr>
              <a:t>dynamic pressure </a:t>
            </a:r>
            <a:r>
              <a:rPr lang="en-US" dirty="0">
                <a:solidFill>
                  <a:srgbClr val="000000"/>
                </a:solidFill>
              </a:rPr>
              <a:t>(density and/or velocity increase)</a:t>
            </a:r>
          </a:p>
          <a:p>
            <a:pPr algn="ctr"/>
            <a:endParaRPr lang="en-US" i="1" dirty="0">
              <a:solidFill>
                <a:srgbClr val="000000"/>
              </a:solidFill>
            </a:endParaRP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e.g., 200% dynamic pressure enhancement compared to background </a:t>
            </a:r>
            <a:r>
              <a:rPr lang="en-US" i="1" dirty="0" err="1">
                <a:solidFill>
                  <a:srgbClr val="000000"/>
                </a:solidFill>
              </a:rPr>
              <a:t>magnetosheath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9628" y="9254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72262" y="4179842"/>
            <a:ext cx="452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Throat aurora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penetration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Magnetopause surface </a:t>
            </a:r>
            <a:r>
              <a:rPr lang="en-US" i="1" dirty="0" err="1">
                <a:solidFill>
                  <a:srgbClr val="000000"/>
                </a:solidFill>
              </a:rPr>
              <a:t>eigenmodes</a:t>
            </a:r>
            <a:endParaRPr lang="en-US" i="1" dirty="0">
              <a:solidFill>
                <a:srgbClr val="000000"/>
              </a:solidFill>
            </a:endParaRP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ULF waves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1166" y="382604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9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ow shock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77" y="934009"/>
            <a:ext cx="8288320" cy="500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Shock, Magnetosheath &amp; Jet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92397" y="3598502"/>
            <a:ext cx="1882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</a:rPr>
              <a:t>”Jets found ~9 times more often in the </a:t>
            </a:r>
            <a:r>
              <a:rPr lang="en-US" sz="1400" i="1" dirty="0" err="1">
                <a:solidFill>
                  <a:srgbClr val="000000"/>
                </a:solidFill>
              </a:rPr>
              <a:t>Qpar</a:t>
            </a:r>
            <a:r>
              <a:rPr lang="en-US" sz="1400" i="1" dirty="0">
                <a:solidFill>
                  <a:srgbClr val="000000"/>
                </a:solidFill>
              </a:rPr>
              <a:t> MSH”</a:t>
            </a:r>
            <a:endParaRPr lang="en-US" sz="1400" i="1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9594" y="2826432"/>
                <a:ext cx="1882178" cy="738664"/>
              </a:xfrm>
              <a:prstGeom prst="rect">
                <a:avLst/>
              </a:prstGeom>
              <a:blipFill>
                <a:blip r:embed="rId4"/>
                <a:stretch>
                  <a:fillRect t="-165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>
                    <a:solidFill>
                      <a:srgbClr val="000000"/>
                    </a:solidFill>
                  </a:rPr>
                  <a:t>”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7"/>
                <a:stretch>
                  <a:fillRect l="-658" t="-637" r="-3618" b="-573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3320" y="5942336"/>
            <a:ext cx="4796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Karlsson, et al. (2020) | JGR</a:t>
            </a:r>
          </a:p>
          <a:p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dirty="0" err="1">
                <a:solidFill>
                  <a:srgbClr val="000000"/>
                </a:solidFill>
              </a:rPr>
              <a:t>Aminalragia-Giamini</a:t>
            </a:r>
            <a:r>
              <a:rPr lang="en-US" sz="10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000" dirty="0" err="1">
                <a:solidFill>
                  <a:srgbClr val="000000"/>
                </a:solidFill>
              </a:rPr>
              <a:t>Sci</a:t>
            </a:r>
          </a:p>
          <a:p>
            <a:r>
              <a:rPr lang="en-US" sz="1000" dirty="0">
                <a:solidFill>
                  <a:srgbClr val="000000"/>
                </a:solidFill>
              </a:rPr>
              <a:t>Karlsson, </a:t>
            </a:r>
            <a:r>
              <a:rPr lang="en-US" sz="1000" b="1" dirty="0">
                <a:solidFill>
                  <a:srgbClr val="000000"/>
                </a:solidFill>
              </a:rPr>
              <a:t>Raptis </a:t>
            </a:r>
            <a:r>
              <a:rPr lang="en-US" sz="1000" dirty="0">
                <a:solidFill>
                  <a:srgbClr val="000000"/>
                </a:solidFill>
              </a:rPr>
              <a:t>et al. (2021) | JGR</a:t>
            </a:r>
          </a:p>
          <a:p>
            <a:r>
              <a:rPr lang="en-US" sz="1000" dirty="0" err="1">
                <a:solidFill>
                  <a:srgbClr val="000000"/>
                </a:solidFill>
              </a:rPr>
              <a:t>Kajdič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 et al. (2021) | GRL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73152" y="4301269"/>
            <a:ext cx="12939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err="1">
                <a:solidFill>
                  <a:srgbClr val="000000"/>
                </a:solidFill>
              </a:rPr>
              <a:t>Vuorinen</a:t>
            </a:r>
            <a:r>
              <a:rPr lang="en-US" sz="900" i="1" dirty="0">
                <a:solidFill>
                  <a:srgbClr val="000000"/>
                </a:solidFill>
              </a:rPr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7339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Jet – Typical Examples with MMS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63" y="772763"/>
            <a:ext cx="4326353" cy="5793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28" y="772763"/>
            <a:ext cx="4326351" cy="5793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9045" y="914400"/>
            <a:ext cx="559165" cy="5394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7091533" y="972395"/>
            <a:ext cx="276293" cy="5394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196689" y="972395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Dynamic Pressure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(Pa)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689" y="1751122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Dynamic Pressure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Ratio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677" y="2529849"/>
            <a:ext cx="979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Velocity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(km/s)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534" y="330857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Density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(cm</a:t>
            </a:r>
            <a:r>
              <a:rPr lang="en-US" baseline="30000" dirty="0">
                <a:solidFill>
                  <a:srgbClr val="000000"/>
                </a:solidFill>
              </a:rPr>
              <a:t>-3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9049" y="4087303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Magnetic Field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nT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866030"/>
            <a:ext cx="2463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Differential Ion Energy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Spectrum (eV)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273" y="5644758"/>
            <a:ext cx="192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Ion Temperature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(eV)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4557" y="6411613"/>
            <a:ext cx="22541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rgbClr val="000000"/>
                </a:solidFill>
              </a:rPr>
              <a:t>Raptis</a:t>
            </a:r>
            <a:r>
              <a:rPr lang="en-US" sz="1000" dirty="0">
                <a:solidFill>
                  <a:srgbClr val="000000"/>
                </a:solidFill>
              </a:rPr>
              <a:t>, Karlsson, et al. (2020) | JGR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35853" y="1434164"/>
            <a:ext cx="13532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velocity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enhancement</a:t>
            </a:r>
            <a:endParaRPr lang="sv-SE" sz="15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689109" y="1988162"/>
            <a:ext cx="1657022" cy="706912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1"/>
          </p:cNvCxnSpPr>
          <p:nvPr/>
        </p:nvCxnSpPr>
        <p:spPr>
          <a:xfrm flipH="1">
            <a:off x="4880008" y="1711163"/>
            <a:ext cx="1455845" cy="983911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65745" y="2542160"/>
            <a:ext cx="13532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</a:rPr>
              <a:t>density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enhancement</a:t>
            </a:r>
            <a:endParaRPr lang="sv-SE" sz="15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719001" y="3096158"/>
            <a:ext cx="1657022" cy="378562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4480566" y="2819159"/>
            <a:ext cx="1885179" cy="518491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2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in simulations</a:t>
            </a:r>
            <a:endParaRPr lang="sv-SE" dirty="0"/>
          </a:p>
        </p:txBody>
      </p:sp>
      <p:pic>
        <p:nvPicPr>
          <p:cNvPr id="4" name="S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333" y="635000"/>
            <a:ext cx="5255321" cy="5789613"/>
          </a:xfrm>
          <a:prstGeom prst="rect">
            <a:avLst/>
          </a:prstGeom>
        </p:spPr>
      </p:pic>
      <p:pic>
        <p:nvPicPr>
          <p:cNvPr id="2050" name="Picture 2" descr="https://www.researchgate.net/publication/350020531/figure/fig1/AS:1021410449305600@1620534636020/a-A-zoomed-in-view-of-the-magnetosheath-in-Vlasiator-run-LM30-at-time-410-s-from-the_W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54" y="2043905"/>
            <a:ext cx="6096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365245"/>
            <a:ext cx="22365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M., et al. (2018, 2021)</a:t>
            </a:r>
          </a:p>
        </p:txBody>
      </p:sp>
    </p:spTree>
    <p:extLst>
      <p:ext uri="{BB962C8B-B14F-4D97-AF65-F5344CB8AC3E}">
        <p14:creationId xmlns:p14="http://schemas.microsoft.com/office/powerpoint/2010/main" val="31771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Jets – references update (&gt;2019)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4781640" y="1189705"/>
            <a:ext cx="74103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Associated phenomena &amp; effects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Excitation</a:t>
            </a:r>
            <a:r>
              <a:rPr lang="en-US" sz="1500" dirty="0">
                <a:solidFill>
                  <a:srgbClr val="000000"/>
                </a:solidFill>
              </a:rPr>
              <a:t> of surface </a:t>
            </a:r>
            <a:r>
              <a:rPr lang="en-US" sz="1500" b="1" dirty="0" err="1">
                <a:solidFill>
                  <a:srgbClr val="000000"/>
                </a:solidFill>
              </a:rPr>
              <a:t>eigenmodes</a:t>
            </a:r>
            <a:r>
              <a:rPr lang="en-US" sz="1500" dirty="0">
                <a:solidFill>
                  <a:srgbClr val="000000"/>
                </a:solidFill>
              </a:rPr>
              <a:t> at magnetopause: </a:t>
            </a:r>
            <a:r>
              <a:rPr lang="en-US" sz="1500" dirty="0">
                <a:solidFill>
                  <a:srgbClr val="0070C0"/>
                </a:solidFill>
              </a:rPr>
              <a:t>Archer et al. (2019, 2021)</a:t>
            </a:r>
            <a:endParaRPr lang="en-US" sz="15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Mirror mode waves </a:t>
            </a:r>
            <a:r>
              <a:rPr lang="en-US" sz="1500" dirty="0">
                <a:solidFill>
                  <a:srgbClr val="000000"/>
                </a:solidFill>
              </a:rPr>
              <a:t>and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Bianco-Cano et al. (2020)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Bursty </a:t>
            </a:r>
            <a:r>
              <a:rPr lang="en-US" sz="1500" b="1" dirty="0">
                <a:solidFill>
                  <a:srgbClr val="000000"/>
                </a:solidFill>
              </a:rPr>
              <a:t>magnetic reconnection</a:t>
            </a:r>
            <a:r>
              <a:rPr lang="en-US" sz="1500" dirty="0">
                <a:solidFill>
                  <a:srgbClr val="000000"/>
                </a:solidFill>
              </a:rPr>
              <a:t> at the Earth's magnetopause : </a:t>
            </a:r>
            <a:r>
              <a:rPr lang="en-US" sz="1500" dirty="0">
                <a:solidFill>
                  <a:srgbClr val="0070C0"/>
                </a:solidFill>
              </a:rPr>
              <a:t>Ng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Ground-based magnetometer </a:t>
            </a:r>
            <a:r>
              <a:rPr lang="en-US" sz="1500" dirty="0">
                <a:solidFill>
                  <a:srgbClr val="000000"/>
                </a:solidFill>
              </a:rPr>
              <a:t>response  : </a:t>
            </a:r>
            <a:r>
              <a:rPr lang="en-US" sz="1500" dirty="0" err="1">
                <a:solidFill>
                  <a:srgbClr val="0070C0"/>
                </a:solidFill>
              </a:rPr>
              <a:t>Norenius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Generation </a:t>
            </a:r>
            <a:r>
              <a:rPr lang="en-US" sz="1500" b="1" dirty="0">
                <a:solidFill>
                  <a:srgbClr val="000000"/>
                </a:solidFill>
              </a:rPr>
              <a:t>of Pi2 pulsations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Katsavrias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B in jets, </a:t>
            </a:r>
            <a:r>
              <a:rPr lang="en-US" sz="1500" b="1" dirty="0" err="1">
                <a:solidFill>
                  <a:srgbClr val="000000"/>
                </a:solidFill>
              </a:rPr>
              <a:t>Bz</a:t>
            </a:r>
            <a:r>
              <a:rPr lang="en-US" sz="1500" b="1" dirty="0">
                <a:solidFill>
                  <a:srgbClr val="000000"/>
                </a:solidFill>
              </a:rPr>
              <a:t> variations near magnetopause</a:t>
            </a:r>
            <a:r>
              <a:rPr lang="en-US" sz="1500" dirty="0">
                <a:solidFill>
                  <a:srgbClr val="000000"/>
                </a:solidFill>
              </a:rPr>
              <a:t> : </a:t>
            </a:r>
            <a:r>
              <a:rPr lang="en-US" sz="1500" dirty="0" err="1">
                <a:solidFill>
                  <a:srgbClr val="0070C0"/>
                </a:solidFill>
              </a:rPr>
              <a:t>Vuorinen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algn="ctr"/>
            <a:r>
              <a:rPr lang="en-US" sz="1500" u="sng" dirty="0">
                <a:solidFill>
                  <a:srgbClr val="000000"/>
                </a:solidFill>
              </a:rPr>
              <a:t>Modeling &amp; formation</a:t>
            </a:r>
          </a:p>
          <a:p>
            <a:pPr algn="ctr"/>
            <a:endParaRPr lang="en-US" sz="1500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Velocity &amp; magnetic field alignment </a:t>
            </a:r>
            <a:r>
              <a:rPr lang="en-US" sz="1500" dirty="0">
                <a:solidFill>
                  <a:srgbClr val="000000"/>
                </a:solidFill>
              </a:rPr>
              <a:t>in jets </a:t>
            </a:r>
            <a:r>
              <a:rPr lang="en-US" sz="1500" b="1" dirty="0">
                <a:solidFill>
                  <a:srgbClr val="000000"/>
                </a:solidFill>
              </a:rPr>
              <a:t>: </a:t>
            </a:r>
            <a:r>
              <a:rPr lang="en-US" sz="1500" dirty="0">
                <a:solidFill>
                  <a:srgbClr val="0070C0"/>
                </a:solidFill>
              </a:rPr>
              <a:t>Plaschke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Classification</a:t>
            </a:r>
            <a:r>
              <a:rPr lang="en-US" sz="1500" dirty="0">
                <a:solidFill>
                  <a:srgbClr val="000000"/>
                </a:solidFill>
              </a:rPr>
              <a:t> of jets using MMS &amp; Neural Networks : </a:t>
            </a:r>
            <a:r>
              <a:rPr lang="en-US" sz="1500" dirty="0">
                <a:solidFill>
                  <a:srgbClr val="0070C0"/>
                </a:solidFill>
              </a:rPr>
              <a:t>Raptis et al. (2020a,2020b)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Comparison </a:t>
            </a:r>
            <a:r>
              <a:rPr lang="en-US" sz="1500" b="1" dirty="0">
                <a:solidFill>
                  <a:srgbClr val="000000"/>
                </a:solidFill>
              </a:rPr>
              <a:t>MMS vs simulations </a:t>
            </a:r>
            <a:r>
              <a:rPr lang="en-US" sz="1500" dirty="0">
                <a:solidFill>
                  <a:srgbClr val="000000"/>
                </a:solidFill>
              </a:rPr>
              <a:t>: </a:t>
            </a:r>
            <a:r>
              <a:rPr lang="en-US" sz="1500" dirty="0" err="1">
                <a:solidFill>
                  <a:srgbClr val="0070C0"/>
                </a:solidFill>
              </a:rPr>
              <a:t>Palmroth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Solar wind effect </a:t>
            </a:r>
            <a:r>
              <a:rPr lang="en-US" sz="1500" dirty="0">
                <a:solidFill>
                  <a:srgbClr val="000000"/>
                </a:solidFill>
              </a:rPr>
              <a:t>on jet formation : </a:t>
            </a:r>
            <a:r>
              <a:rPr lang="en-US" sz="1500" dirty="0" err="1">
                <a:solidFill>
                  <a:srgbClr val="0070C0"/>
                </a:solidFill>
              </a:rPr>
              <a:t>LaMoury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Magnetosheath Jets and </a:t>
            </a:r>
            <a:r>
              <a:rPr lang="en-US" sz="1500" b="1" dirty="0">
                <a:solidFill>
                  <a:srgbClr val="000000"/>
                </a:solidFill>
              </a:rPr>
              <a:t>Plasmoids</a:t>
            </a:r>
            <a:r>
              <a:rPr lang="en-US" sz="1500" dirty="0">
                <a:solidFill>
                  <a:srgbClr val="000000"/>
                </a:solidFill>
              </a:rPr>
              <a:t> - Hybrid Simulations : </a:t>
            </a:r>
            <a:r>
              <a:rPr lang="en-US" sz="1500" dirty="0" err="1">
                <a:solidFill>
                  <a:srgbClr val="0070C0"/>
                </a:solidFill>
              </a:rPr>
              <a:t>Preisser</a:t>
            </a:r>
            <a:r>
              <a:rPr lang="en-US" sz="1500" dirty="0">
                <a:solidFill>
                  <a:srgbClr val="0070C0"/>
                </a:solidFill>
              </a:rPr>
              <a:t> et al.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Formation</a:t>
            </a:r>
            <a:r>
              <a:rPr lang="en-US" sz="1500" dirty="0">
                <a:solidFill>
                  <a:srgbClr val="000000"/>
                </a:solidFill>
              </a:rPr>
              <a:t> of jets in </a:t>
            </a:r>
            <a:r>
              <a:rPr lang="en-US" sz="1500" b="1" dirty="0">
                <a:solidFill>
                  <a:srgbClr val="000000"/>
                </a:solidFill>
              </a:rPr>
              <a:t>Quasi-perpendicular </a:t>
            </a:r>
            <a:r>
              <a:rPr lang="en-US" sz="1500" b="1" dirty="0" err="1">
                <a:solidFill>
                  <a:srgbClr val="000000"/>
                </a:solidFill>
              </a:rPr>
              <a:t>magnetosheath</a:t>
            </a:r>
            <a:r>
              <a:rPr lang="en-US" sz="1500" b="1" dirty="0">
                <a:solidFill>
                  <a:srgbClr val="000000"/>
                </a:solidFill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:  </a:t>
            </a:r>
            <a:r>
              <a:rPr lang="en-US" sz="1500" dirty="0" err="1">
                <a:solidFill>
                  <a:srgbClr val="0070C0"/>
                </a:solidFill>
              </a:rPr>
              <a:t>Primoz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0848"/>
            <a:ext cx="12219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And more : </a:t>
            </a:r>
            <a:r>
              <a:rPr lang="en-US" sz="1500" dirty="0">
                <a:solidFill>
                  <a:srgbClr val="0070C0"/>
                </a:solidFill>
              </a:rPr>
              <a:t>Liu et al. (2020a,2020b)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Omelchenko</a:t>
            </a:r>
            <a:r>
              <a:rPr lang="en-US" sz="1500" dirty="0">
                <a:solidFill>
                  <a:srgbClr val="0070C0"/>
                </a:solidFill>
              </a:rPr>
              <a:t> et al (2021)</a:t>
            </a:r>
            <a:r>
              <a:rPr lang="en-US" sz="1500" dirty="0">
                <a:solidFill>
                  <a:srgbClr val="000000"/>
                </a:solidFill>
              </a:rPr>
              <a:t>,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r>
              <a:rPr lang="en-US" sz="1500" dirty="0" err="1">
                <a:solidFill>
                  <a:srgbClr val="0070C0"/>
                </a:solidFill>
              </a:rPr>
              <a:t>Sibeck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Suni</a:t>
            </a:r>
            <a:r>
              <a:rPr lang="en-US" sz="1500" dirty="0">
                <a:solidFill>
                  <a:srgbClr val="0070C0"/>
                </a:solidFill>
              </a:rPr>
              <a:t> et al. (2021)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70C0"/>
                </a:solidFill>
              </a:rPr>
              <a:t>Tinoco</a:t>
            </a:r>
            <a:r>
              <a:rPr lang="en-US" sz="1500" dirty="0">
                <a:solidFill>
                  <a:srgbClr val="0070C0"/>
                </a:solidFill>
              </a:rPr>
              <a:t>-Arenas et al. (2022) </a:t>
            </a:r>
            <a:r>
              <a:rPr lang="en-US" sz="1500" dirty="0">
                <a:solidFill>
                  <a:srgbClr val="000000"/>
                </a:solidFill>
              </a:rPr>
              <a:t>… etc. etc.  </a:t>
            </a:r>
            <a:r>
              <a:rPr lang="en-US" sz="1500" dirty="0">
                <a:solidFill>
                  <a:srgbClr val="0070C0"/>
                </a:solidFill>
              </a:rPr>
              <a:t> </a:t>
            </a:r>
            <a:endParaRPr lang="sv-SE" sz="15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079" y="2682806"/>
            <a:ext cx="4465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Jets Downstream of Collisionless Shocks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Plaschke et al. (2018)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hlinkClick r:id="rId3"/>
              </a:rPr>
              <a:t>https://link.springer.com/article/10.1007/s11214-018-0516-3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7107" y="2146434"/>
            <a:ext cx="854533" cy="53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71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/>
              <a:t>But how are jets formed?</a:t>
            </a:r>
            <a:endParaRPr lang="en-US" sz="1500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29960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1762</Words>
  <Application>Microsoft Office PowerPoint</Application>
  <PresentationFormat>Widescreen</PresentationFormat>
  <Paragraphs>271</Paragraphs>
  <Slides>39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Garamond</vt:lpstr>
      <vt:lpstr>Times New Roman</vt:lpstr>
      <vt:lpstr>Wingdings</vt:lpstr>
      <vt:lpstr>KU Leuven</vt:lpstr>
      <vt:lpstr>Downstream high-speed plasma jet generation as a direct consequence of shock reformation  Savvas Raptis  Division of Space and Plasma Physics KTH Royal Institute of Technology, Stockholm, Sweden    IRF Uppsala Seminars 16/03/2022</vt:lpstr>
      <vt:lpstr>Earth’s Magnetosphere &amp; Shock environment</vt:lpstr>
      <vt:lpstr>PowerPoint Presentation</vt:lpstr>
      <vt:lpstr>Magnetosheath Jets – Definition </vt:lpstr>
      <vt:lpstr>Shock, Magnetosheath &amp; Jet classification</vt:lpstr>
      <vt:lpstr>Jet – Typical Examples with MMS</vt:lpstr>
      <vt:lpstr>Jets in simulations</vt:lpstr>
      <vt:lpstr>Jets – references update (&gt;2019)</vt:lpstr>
      <vt:lpstr>PowerPoint Presentation</vt:lpstr>
      <vt:lpstr>How are these jets created ?</vt:lpstr>
      <vt:lpstr>Why foreshock &amp; jets ? </vt:lpstr>
      <vt:lpstr>PowerPoint Presentation</vt:lpstr>
      <vt:lpstr>Shock Reformation &amp; SLAMS – Clarification</vt:lpstr>
      <vt:lpstr>Shock Reformation – Simulations</vt:lpstr>
      <vt:lpstr>Shock Reformation – Latest Results</vt:lpstr>
      <vt:lpstr>PowerPoint Presentation</vt:lpstr>
      <vt:lpstr>MMS – Jet Database</vt:lpstr>
      <vt:lpstr>MMS spacecraft + String of Pearl Configuration</vt:lpstr>
      <vt:lpstr>PowerPoint Presentation</vt:lpstr>
      <vt:lpstr>PowerPoint Presentation</vt:lpstr>
      <vt:lpstr>General Observations of MMS</vt:lpstr>
      <vt:lpstr>SLAMS &amp; wave activity co-moving picture</vt:lpstr>
      <vt:lpstr>MMS outer-spacecraft observations</vt:lpstr>
      <vt:lpstr>MMS inner-spacecraft observations</vt:lpstr>
      <vt:lpstr>PowerPoint Presentation</vt:lpstr>
      <vt:lpstr>Formation mechanism</vt:lpstr>
      <vt:lpstr>Formation mechanism</vt:lpstr>
      <vt:lpstr>Formation mechanism</vt:lpstr>
      <vt:lpstr>Formation mechanism</vt:lpstr>
      <vt:lpstr>Formation mechanism</vt:lpstr>
      <vt:lpstr>Formation mechanism</vt:lpstr>
      <vt:lpstr>Formation mechanism</vt:lpstr>
      <vt:lpstr>Formation mechanism</vt:lpstr>
      <vt:lpstr>Summary &amp; Conclusion</vt:lpstr>
      <vt:lpstr>PowerPoint Presentation</vt:lpstr>
      <vt:lpstr>PowerPoint Presentation</vt:lpstr>
      <vt:lpstr>Turner et al. 2021 (local reformation/evolution)</vt:lpstr>
      <vt:lpstr>VDFs</vt:lpstr>
      <vt:lpstr>Jets interaction with ambient plasma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2022-03-19T07:59:00Z</dcterms:modified>
</cp:coreProperties>
</file>