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51" r:id="rId5"/>
  </p:sldMasterIdLst>
  <p:notesMasterIdLst>
    <p:notesMasterId r:id="rId52"/>
  </p:notesMasterIdLst>
  <p:handoutMasterIdLst>
    <p:handoutMasterId r:id="rId53"/>
  </p:handoutMasterIdLst>
  <p:sldIdLst>
    <p:sldId id="365" r:id="rId6"/>
    <p:sldId id="1556" r:id="rId7"/>
    <p:sldId id="1555" r:id="rId8"/>
    <p:sldId id="1557" r:id="rId9"/>
    <p:sldId id="1605" r:id="rId10"/>
    <p:sldId id="1606" r:id="rId11"/>
    <p:sldId id="1559" r:id="rId12"/>
    <p:sldId id="1577" r:id="rId13"/>
    <p:sldId id="1561" r:id="rId14"/>
    <p:sldId id="1601" r:id="rId15"/>
    <p:sldId id="1607" r:id="rId16"/>
    <p:sldId id="1562" r:id="rId17"/>
    <p:sldId id="1563" r:id="rId18"/>
    <p:sldId id="1545" r:id="rId19"/>
    <p:sldId id="1582" r:id="rId20"/>
    <p:sldId id="1578" r:id="rId21"/>
    <p:sldId id="1609" r:id="rId22"/>
    <p:sldId id="1592" r:id="rId23"/>
    <p:sldId id="1593" r:id="rId24"/>
    <p:sldId id="1588" r:id="rId25"/>
    <p:sldId id="1580" r:id="rId26"/>
    <p:sldId id="1572" r:id="rId27"/>
    <p:sldId id="1610" r:id="rId28"/>
    <p:sldId id="956" r:id="rId29"/>
    <p:sldId id="1564" r:id="rId30"/>
    <p:sldId id="1566" r:id="rId31"/>
    <p:sldId id="1548" r:id="rId32"/>
    <p:sldId id="1544" r:id="rId33"/>
    <p:sldId id="1594" r:id="rId34"/>
    <p:sldId id="1595" r:id="rId35"/>
    <p:sldId id="1530" r:id="rId36"/>
    <p:sldId id="1514" r:id="rId37"/>
    <p:sldId id="1529" r:id="rId38"/>
    <p:sldId id="1533" r:id="rId39"/>
    <p:sldId id="1519" r:id="rId40"/>
    <p:sldId id="1532" r:id="rId41"/>
    <p:sldId id="1596" r:id="rId42"/>
    <p:sldId id="1597" r:id="rId43"/>
    <p:sldId id="1598" r:id="rId44"/>
    <p:sldId id="1552" r:id="rId45"/>
    <p:sldId id="1603" r:id="rId46"/>
    <p:sldId id="1589" r:id="rId47"/>
    <p:sldId id="1590" r:id="rId48"/>
    <p:sldId id="1558" r:id="rId49"/>
    <p:sldId id="1604" r:id="rId50"/>
    <p:sldId id="1602" r:id="rId5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0005FF"/>
    <a:srgbClr val="7F7F7F"/>
    <a:srgbClr val="FF3B3B"/>
    <a:srgbClr val="DDDDDD"/>
    <a:srgbClr val="EAEAEA"/>
    <a:srgbClr val="2F4D5D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53960-F629-41DD-9591-305275A7A049}" v="194" dt="2023-02-20T13:40:05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25" autoAdjust="0"/>
    <p:restoredTop sz="90476" autoAdjust="0"/>
  </p:normalViewPr>
  <p:slideViewPr>
    <p:cSldViewPr snapToGrid="0" snapToObjects="1">
      <p:cViewPr varScale="1">
        <p:scale>
          <a:sx n="111" d="100"/>
          <a:sy n="111" d="100"/>
        </p:scale>
        <p:origin x="1696" y="192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21-05-2026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21-05-2026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7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B01F-CED5-7468-F9D0-7C22CCFA3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873A9F-43C5-2F13-1385-CC6F3335D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FF8C8-C2FF-F3EC-A010-9A2DE98C5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~10 mins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3E3BA-D141-160D-7B19-4E748D34B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D9F43-5C19-D34D-BD2C-C156CCDF2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50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DD9A3-93EA-4669-85CD-48BC688DE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A586F8-B08F-BDDD-26A8-10D60CBB6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92752-9FE4-EE9D-57C7-5FB255E8F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0A908-6DF7-926D-3222-01EF148C9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25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4782-4F66-996F-83B7-FBE4B157D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EEB3E-1F20-4C3D-BE3D-0A09A0B24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995F7A-3220-7A63-00E8-A1384449F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10DF1-F5DE-076F-5F49-8094F16D3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392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F69FD-CDFD-ACB2-C5D6-7D9B1F76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4F2C0-41BC-7AE9-8672-9A35CDB2D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F48C1D-7E2A-4F4B-0429-2DF4E838B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DC30E-1972-2E32-9F5D-5CDED92AF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4908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69FAC-4C1D-4A81-0424-5D368A2C0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B6FF4-7A42-2ABB-595D-CE2A78991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88EA85-AAB3-2C8D-EA2D-F43C6A503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486A7-F42C-4A69-F742-426495B14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973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3FFFC-D1D0-2B62-053A-16D8F584C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524F20-8524-E396-A97D-2991C6A50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C86C7-3D9B-F572-0BE3-022BBEEEA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57CAA-1326-0F4D-4C11-6080C969B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303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E7164-EF54-7996-BEE8-48839A3F9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F9858-55EE-C98A-B01B-7C2814208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A87BF-206F-6163-B26C-7160819EA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20min 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D6682-9DD4-68B4-BC99-62AD31D59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712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DB216-1005-C4BB-0E67-A80252C0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F79BC-BD6C-1BAB-ACBC-FE67C25688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AC30D-56C5-3D60-7C7D-54F416619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12301-DFE1-F236-7829-CE749DEFF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035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504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65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B0919-F3BF-20A0-F825-6C19BEA9D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4EDB00-EFCB-39E7-4750-DF61C71E4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549D08-995E-FD62-6E95-1BBABE5AD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CC00D-F60F-E691-D118-AAD0EECA6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6561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ECF49-1C5A-423D-A96C-C5BC6B66C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0082D-8B80-28D4-8A5A-052D0A67C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2EFAEB-8FC0-A235-C533-98E51745C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BA7AD-6454-8407-B3F5-E1FCE9246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942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E51D-136C-CC5C-BD0F-9D8FBC467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7DC57-4735-558A-1260-46AF706B0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BAC026-A8D8-04F2-725E-4EAF71E23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R2 measures </a:t>
            </a:r>
            <a:r>
              <a:rPr lang="en-US" b="1" dirty="0"/>
              <a:t>how much of the variance</a:t>
            </a:r>
            <a:r>
              <a:rPr lang="en-US" dirty="0"/>
              <a:t> in the dependent variable is explained by the model.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FF4EB-CC35-82F9-CD3A-DB766709A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588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ECF49-1C5A-423D-A96C-C5BC6B66C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0082D-8B80-28D4-8A5A-052D0A67C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2EFAEB-8FC0-A235-C533-98E51745C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BA7AD-6454-8407-B3F5-E1FCE9246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942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3068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099FC-1EC8-1A0E-FC8A-660F8427C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363E1-EC8B-F46D-86F7-7B83DBFB3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661ED-9438-D71B-0A8A-72859E9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3D2F4-3B4C-F41C-323E-6AD4F4E84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106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591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6107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0ACF9-0B21-88B6-70D7-45203FA62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84F00E-B43B-93C6-E530-A434FD0D6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41E13-9DE4-474C-C679-CC0618354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A386D-1E71-B260-FE84-4F0293711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737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29914-C0C2-E888-C9DD-6F608C4A0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EF802-282B-69C4-27E3-3A82CFE86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169513-AF30-0C05-9A2D-EBD4B636A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307D4-D823-B7E0-798B-DCEF67E8D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553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9A5C0-A15B-F4A8-6C27-08EA06BD7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00F3F5-1D6A-2939-1B99-8EC6ABFD6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1CC5F5-13A9-DDFA-EDB2-C8A6FBB27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EDE58-D52B-8EEA-4282-0CD00F7C3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786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145F-1758-BA7F-0DCA-7DA9AC3BC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B7428-0AC1-B418-FB36-DA17821A8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17C87-50E8-87F8-745A-AA9D90CE1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EC7BE-AF1C-28A8-EFFC-A9AFF3F05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98332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3663B-D555-13CE-1B19-3D1370E7B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48F0D-E639-09EF-EEB8-0E640D0DF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DFE89A-82F3-37C5-46A4-277E657BF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32E48-11E6-52D4-A06F-C0C917C6D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191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7A371-3190-BBA1-0363-8425C8EBA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83994-D102-EC4E-090F-7047C4E60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2AA6F-A415-8284-9356-203C8AB3F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35502-B28A-E0A6-6A98-A5C8D5FED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228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CDF9A-9D27-A442-AF51-73576C8C3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B0BB00-5318-4DDF-C02C-AFADC5F5A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C0D09-0C44-20A6-A7EC-3CE847AE0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DCW = a dawn-sector version of the substorm current wedge, tied to an enhanced dawnside westward electrojet.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CFC7D-BD1E-333D-E9E9-8C84058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13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7C2FC-C6EC-7984-C94B-6892898D2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528FD-5E9C-4D30-C0E7-BE43446DD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20FF1D-22C4-D58A-C57E-8A8954DBC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F6EA2-6087-ADFC-648D-326E6EC5B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81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47F6C-ED35-1D16-CD43-043F7D38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BAF97-02E9-6CA7-28A1-711930E0B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7D4AE-C1EC-3825-6D54-69D1AE255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67151-7529-A7A0-896E-89D9ABD5D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464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25DFB-94EA-5627-CD06-F2FF1E1C6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3C3058-FB02-15A9-20E0-E98ED6CE4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948281-AEDC-D30A-D266-ED99E28AB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40B8C-D88C-07A8-2E0B-5E38EF173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243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29981-02C8-9F0A-6FCF-4052F7A23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C1363-0A15-EC10-2D5A-B182D375F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45A482-8940-DFDE-7565-0FBEE2F71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577C8-D844-CA7D-91E2-A0ABC772C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5006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DF2F2-4F2B-9313-EC21-7552AE70E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9B8E5-EB1D-AA67-8766-73D54DEF0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9A2E8-73FF-2E3A-05DC-EA38C716A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2FB5B-79FC-4B92-38F9-5A3C44554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90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baseline="0" dirty="0">
                <a:solidFill>
                  <a:srgbClr val="5F5F5F"/>
                </a:solidFill>
                <a:effectLst/>
              </a:rPr>
              <a:t>Savvas Raptis –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Plasmasheet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&amp; Fast Flows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107680" y="6638591"/>
            <a:ext cx="404582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 CINEMA Community Science Seminars |</a:t>
            </a:r>
            <a:r>
              <a:rPr lang="en-US" sz="1300" baseline="0" dirty="0">
                <a:solidFill>
                  <a:srgbClr val="5F5F5F"/>
                </a:solidFill>
              </a:rPr>
              <a:t> 21 May 26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or 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78426-35DC-67ED-946D-8BF4449D0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E030D7-F514-528E-4575-A44875D8524E}"/>
              </a:ext>
            </a:extLst>
          </p:cNvPr>
          <p:cNvSpPr/>
          <p:nvPr userDrawn="1"/>
        </p:nvSpPr>
        <p:spPr>
          <a:xfrm rot="16200000">
            <a:off x="2667001" y="-2667001"/>
            <a:ext cx="6858000" cy="1219200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2083EC-DE01-2141-A794-565F88E1617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722033" y="1606148"/>
            <a:ext cx="6883400" cy="4235851"/>
          </a:xfrm>
        </p:spPr>
        <p:txBody>
          <a:bodyPr/>
          <a:lstStyle>
            <a:lvl1pPr marL="465138" indent="-465138">
              <a:buClr>
                <a:srgbClr val="5884F3"/>
              </a:buClr>
              <a:tabLst/>
              <a:defRPr sz="2800">
                <a:solidFill>
                  <a:schemeClr val="bg1"/>
                </a:solidFill>
              </a:defRPr>
            </a:lvl1pPr>
            <a:lvl2pPr>
              <a:buClr>
                <a:srgbClr val="5884F3"/>
              </a:buCl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69FEEE9-FC23-BB4D-9C9C-3F198B78E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2911" y="414599"/>
            <a:ext cx="9059476" cy="7769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43D86C-7FF7-BE46-9F11-A21D9ACA0B6C}"/>
              </a:ext>
            </a:extLst>
          </p:cNvPr>
          <p:cNvCxnSpPr>
            <a:cxnSpLocks/>
          </p:cNvCxnSpPr>
          <p:nvPr userDrawn="1"/>
        </p:nvCxnSpPr>
        <p:spPr>
          <a:xfrm>
            <a:off x="1389413" y="6453876"/>
            <a:ext cx="10459687" cy="1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  <a:alpha val="8235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03884F6-B86E-751D-3E62-D0A2DA70CA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270" y="6363698"/>
            <a:ext cx="1015998" cy="398431"/>
          </a:xfrm>
          <a:prstGeom prst="rect">
            <a:avLst/>
          </a:prstGeom>
        </p:spPr>
      </p:pic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F58D4C30-AF3D-3828-730F-2DE247EA6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1079" y="6567072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EF15F05-1471-4947-B44B-4928A1E39F88}" type="datetime4">
              <a:rPr lang="en-US" smtClean="0"/>
              <a:pPr/>
              <a:t>May 21,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31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81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Foreshock &amp;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Magnetosheath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Transients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Solar/</a:t>
            </a:r>
            <a:r>
              <a:rPr lang="en-US" sz="1300" dirty="0" err="1">
                <a:solidFill>
                  <a:srgbClr val="5F5F5F"/>
                </a:solidFill>
              </a:rPr>
              <a:t>Helio</a:t>
            </a:r>
            <a:r>
              <a:rPr lang="en-US" sz="1300" dirty="0">
                <a:solidFill>
                  <a:srgbClr val="5F5F5F"/>
                </a:solidFill>
              </a:rPr>
              <a:t> SRP meeting 2023  |</a:t>
            </a:r>
            <a:r>
              <a:rPr lang="en-US" sz="1300" baseline="0" dirty="0">
                <a:solidFill>
                  <a:srgbClr val="5F5F5F"/>
                </a:solidFill>
              </a:rPr>
              <a:t> 01 Nov 23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5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21/05/2026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21/05/2026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246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vvas.raptis@jhuap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avvasraptis.github.io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5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0.png"/><Relationship Id="rId5" Type="http://schemas.openxmlformats.org/officeDocument/2006/relationships/image" Target="../media/image16.emf"/><Relationship Id="rId10" Type="http://schemas.openxmlformats.org/officeDocument/2006/relationships/image" Target="../media/image1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6.png"/><Relationship Id="rId5" Type="http://schemas.openxmlformats.org/officeDocument/2006/relationships/image" Target="../media/image370.png"/><Relationship Id="rId10" Type="http://schemas.openxmlformats.org/officeDocument/2006/relationships/image" Target="../media/image2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05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enodo.org/records/1512793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gupubs.onlinelibrary.wiley.com/doi/10.1029/2025SW004857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1143"/>
            <a:ext cx="9669162" cy="1650257"/>
          </a:xfrm>
        </p:spPr>
        <p:txBody>
          <a:bodyPr>
            <a:normAutofit fontScale="90000"/>
          </a:bodyPr>
          <a:lstStyle/>
          <a:p>
            <a:r>
              <a:rPr lang="en-US" dirty="0"/>
              <a:t>Storm-Time Plasma Sheet: Global Convection Patterns, Bursty Bulk Flows, and Data-Driven Modeling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903803"/>
            <a:ext cx="10780986" cy="1650257"/>
          </a:xfrm>
        </p:spPr>
        <p:txBody>
          <a:bodyPr>
            <a:norm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Savvas Raptis</a:t>
            </a:r>
          </a:p>
          <a:p>
            <a:endParaRPr lang="en-US" sz="1300" baseline="30000" dirty="0">
              <a:solidFill>
                <a:srgbClr val="000000"/>
              </a:solidFill>
            </a:endParaRPr>
          </a:p>
          <a:p>
            <a:r>
              <a:rPr lang="en-US" sz="1300" dirty="0">
                <a:solidFill>
                  <a:srgbClr val="000000"/>
                </a:solidFill>
              </a:rPr>
              <a:t>APL/JHU, Laurel, MD, USA</a:t>
            </a:r>
          </a:p>
          <a:p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0" y="6542340"/>
            <a:ext cx="4695516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3"/>
              </a:rPr>
              <a:t>savvas.raptis@jhuapl.edu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/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https://savvasraptis.github.io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6F120-FB20-0A3B-9568-C70586B58555}"/>
              </a:ext>
            </a:extLst>
          </p:cNvPr>
          <p:cNvSpPr txBox="1"/>
          <p:nvPr/>
        </p:nvSpPr>
        <p:spPr>
          <a:xfrm>
            <a:off x="0" y="6049897"/>
            <a:ext cx="61758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u="sng" dirty="0">
                <a:solidFill>
                  <a:srgbClr val="000000"/>
                </a:solidFill>
              </a:rPr>
              <a:t>Acknowledgments: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300" dirty="0">
                <a:solidFill>
                  <a:srgbClr val="000000"/>
                </a:solidFill>
              </a:rPr>
              <a:t>CGS NASA Drive Center</a:t>
            </a:r>
          </a:p>
        </p:txBody>
      </p:sp>
    </p:spTree>
    <p:extLst>
      <p:ext uri="{BB962C8B-B14F-4D97-AF65-F5344CB8AC3E}">
        <p14:creationId xmlns:p14="http://schemas.microsoft.com/office/powerpoint/2010/main" val="226719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4F08E3-80ED-B6BD-8DA6-3597C9EAE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Classifying plasma sheet is not trivial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1CD2C-588E-5AD2-C253-0218DD568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8623"/>
          <a:stretch/>
        </p:blipFill>
        <p:spPr>
          <a:xfrm>
            <a:off x="928841" y="1478740"/>
            <a:ext cx="10328573" cy="4967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0DCDB-A483-863B-2D79-956B44FD1366}"/>
              </a:ext>
            </a:extLst>
          </p:cNvPr>
          <p:cNvSpPr txBox="1"/>
          <p:nvPr/>
        </p:nvSpPr>
        <p:spPr>
          <a:xfrm>
            <a:off x="406907" y="5942893"/>
            <a:ext cx="542696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solidFill>
                  <a:srgbClr val="000000"/>
                </a:solidFill>
              </a:rPr>
              <a:t>Note</a:t>
            </a:r>
            <a:r>
              <a:rPr lang="en-US" sz="1200" dirty="0">
                <a:solidFill>
                  <a:srgbClr val="000000"/>
                </a:solidFill>
              </a:rPr>
              <a:t> Vo+2023, had a multi-step process based on interval, this is just using the point-by-point classification, so comparison is only illustrative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052B2-FAD4-ACF4-B753-95FFDAD3D68E}"/>
              </a:ext>
            </a:extLst>
          </p:cNvPr>
          <p:cNvSpPr txBox="1"/>
          <p:nvPr/>
        </p:nvSpPr>
        <p:spPr>
          <a:xfrm>
            <a:off x="2144486" y="247105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MMS Criterion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F1BA0-CE6E-9F96-024C-4AFBB11E175D}"/>
              </a:ext>
            </a:extLst>
          </p:cNvPr>
          <p:cNvSpPr txBox="1"/>
          <p:nvPr/>
        </p:nvSpPr>
        <p:spPr>
          <a:xfrm>
            <a:off x="3120389" y="370692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Geotail Criteria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97BB7-2356-59CF-02AC-CFB1892D8F6C}"/>
              </a:ext>
            </a:extLst>
          </p:cNvPr>
          <p:cNvSpPr txBox="1"/>
          <p:nvPr/>
        </p:nvSpPr>
        <p:spPr>
          <a:xfrm>
            <a:off x="2471877" y="5321068"/>
            <a:ext cx="5426965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Figure Credits: </a:t>
            </a:r>
            <a:r>
              <a:rPr lang="en-US" sz="1200" dirty="0" err="1">
                <a:solidFill>
                  <a:srgbClr val="000000"/>
                </a:solidFill>
              </a:rPr>
              <a:t>Wenli</a:t>
            </a:r>
            <a:r>
              <a:rPr lang="en-US" sz="1200" dirty="0">
                <a:solidFill>
                  <a:srgbClr val="000000"/>
                </a:solidFill>
              </a:rPr>
              <a:t> Mo (JHU/APL)</a:t>
            </a:r>
          </a:p>
        </p:txBody>
      </p:sp>
    </p:spTree>
    <p:extLst>
      <p:ext uri="{BB962C8B-B14F-4D97-AF65-F5344CB8AC3E}">
        <p14:creationId xmlns:p14="http://schemas.microsoft.com/office/powerpoint/2010/main" val="4235940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02CD5-180A-EDA3-0957-0763A6F60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50C5AD-84DC-9633-4BBE-04502398D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93998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6AE7F-3737-FAC7-253B-E24D28A4C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1060F5-8DBA-EC5B-14D4-261A1C908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Plasma Sheet Convection – Geotail</a:t>
            </a:r>
            <a:endParaRPr lang="sv-SE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27A7D20-7311-CDD4-FE03-2FE4E3B32D6A}"/>
              </a:ext>
            </a:extLst>
          </p:cNvPr>
          <p:cNvSpPr txBox="1">
            <a:spLocks/>
          </p:cNvSpPr>
          <p:nvPr/>
        </p:nvSpPr>
        <p:spPr>
          <a:xfrm>
            <a:off x="25758" y="-154548"/>
            <a:ext cx="0" cy="0"/>
          </a:xfr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67CBD-1062-93FE-9AB3-5BB09D16F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710"/>
          <a:stretch/>
        </p:blipFill>
        <p:spPr>
          <a:xfrm>
            <a:off x="2013899" y="1097337"/>
            <a:ext cx="9409730" cy="486057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14A34D-6E7D-59CE-1519-5E4EC6555611}"/>
              </a:ext>
            </a:extLst>
          </p:cNvPr>
          <p:cNvCxnSpPr>
            <a:cxnSpLocks/>
          </p:cNvCxnSpPr>
          <p:nvPr/>
        </p:nvCxnSpPr>
        <p:spPr>
          <a:xfrm flipV="1">
            <a:off x="4062753" y="1356416"/>
            <a:ext cx="0" cy="4380360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DD3DD0-3E3D-5372-D248-29F3909BCC3C}"/>
              </a:ext>
            </a:extLst>
          </p:cNvPr>
          <p:cNvCxnSpPr/>
          <p:nvPr/>
        </p:nvCxnSpPr>
        <p:spPr>
          <a:xfrm>
            <a:off x="2532827" y="6068495"/>
            <a:ext cx="2637692" cy="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6406023-6C09-CD43-3EFD-842A18E522A9}"/>
              </a:ext>
            </a:extLst>
          </p:cNvPr>
          <p:cNvSpPr txBox="1"/>
          <p:nvPr/>
        </p:nvSpPr>
        <p:spPr>
          <a:xfrm>
            <a:off x="3268532" y="6068495"/>
            <a:ext cx="1166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Towards Earth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123ED4-DC4F-C791-91B3-5E23355811C7}"/>
                  </a:ext>
                </a:extLst>
              </p:cNvPr>
              <p:cNvSpPr txBox="1"/>
              <p:nvPr/>
            </p:nvSpPr>
            <p:spPr>
              <a:xfrm>
                <a:off x="861331" y="1441978"/>
                <a:ext cx="16714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000000"/>
                    </a:solidFill>
                  </a:rPr>
                  <a:t>Storm </a:t>
                </a:r>
                <a:r>
                  <a:rPr lang="en-US" sz="1500" dirty="0" err="1">
                    <a:solidFill>
                      <a:srgbClr val="000000"/>
                    </a:solidFill>
                  </a:rPr>
                  <a:t>Ey</a:t>
                </a:r>
                <a:r>
                  <a:rPr lang="en-US" sz="150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1500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123ED4-DC4F-C791-91B3-5E2335581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31" y="1441978"/>
                <a:ext cx="1671496" cy="323165"/>
              </a:xfrm>
              <a:prstGeom prst="rect">
                <a:avLst/>
              </a:prstGeom>
              <a:blipFill>
                <a:blip r:embed="rId4"/>
                <a:stretch>
                  <a:fillRect l="-1504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B0BF22-4614-A67C-5359-A647FBADE99A}"/>
              </a:ext>
            </a:extLst>
          </p:cNvPr>
          <p:cNvCxnSpPr>
            <a:cxnSpLocks/>
          </p:cNvCxnSpPr>
          <p:nvPr/>
        </p:nvCxnSpPr>
        <p:spPr>
          <a:xfrm>
            <a:off x="1852087" y="1765143"/>
            <a:ext cx="1275217" cy="53342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88B5B1-C220-80A5-1B7B-D050B06F789C}"/>
              </a:ext>
            </a:extLst>
          </p:cNvPr>
          <p:cNvSpPr txBox="1"/>
          <p:nvPr/>
        </p:nvSpPr>
        <p:spPr>
          <a:xfrm>
            <a:off x="4182132" y="141246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8A54D2-7B6A-02E8-5451-BA8322F8CF66}"/>
              </a:ext>
            </a:extLst>
          </p:cNvPr>
          <p:cNvSpPr txBox="1"/>
          <p:nvPr/>
        </p:nvSpPr>
        <p:spPr>
          <a:xfrm>
            <a:off x="2798964" y="141889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Outer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3139A-306B-B07A-4533-7EF856B506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46" t="91535" r="56134"/>
          <a:stretch/>
        </p:blipFill>
        <p:spPr>
          <a:xfrm>
            <a:off x="197790" y="4384624"/>
            <a:ext cx="1583364" cy="9724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CE1F2A-85AC-6505-3A34-8B5E2E2881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805" t="91252" r="24379" b="673"/>
          <a:stretch/>
        </p:blipFill>
        <p:spPr>
          <a:xfrm>
            <a:off x="197790" y="3276625"/>
            <a:ext cx="1583363" cy="9219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52658E-9FD1-3E03-33A6-5CD9D39615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027" t="90688" r="40173" b="6827"/>
          <a:stretch/>
        </p:blipFill>
        <p:spPr>
          <a:xfrm>
            <a:off x="6182068" y="5957907"/>
            <a:ext cx="1351649" cy="277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584E6F1-E7EA-B796-09DA-F512BE662022}"/>
                  </a:ext>
                </a:extLst>
              </p:cNvPr>
              <p:cNvSpPr txBox="1"/>
              <p:nvPr/>
            </p:nvSpPr>
            <p:spPr>
              <a:xfrm>
                <a:off x="9477501" y="1485349"/>
                <a:ext cx="16714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000000"/>
                    </a:solidFill>
                  </a:rPr>
                  <a:t>Storm </a:t>
                </a:r>
                <a:r>
                  <a:rPr lang="en-US" sz="1500" dirty="0" err="1">
                    <a:solidFill>
                      <a:srgbClr val="000000"/>
                    </a:solidFill>
                  </a:rPr>
                  <a:t>Bz</a:t>
                </a:r>
                <a:r>
                  <a:rPr lang="en-US" sz="150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1500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584E6F1-E7EA-B796-09DA-F512BE662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501" y="1485349"/>
                <a:ext cx="1671496" cy="323165"/>
              </a:xfrm>
              <a:prstGeom prst="rect">
                <a:avLst/>
              </a:prstGeom>
              <a:blipFill>
                <a:blip r:embed="rId8"/>
                <a:stretch>
                  <a:fillRect l="-1515" t="-7692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A58170-1EFB-9814-FE78-CBF95E711BB0}"/>
                  </a:ext>
                </a:extLst>
              </p:cNvPr>
              <p:cNvSpPr txBox="1"/>
              <p:nvPr/>
            </p:nvSpPr>
            <p:spPr>
              <a:xfrm>
                <a:off x="6746487" y="1485349"/>
                <a:ext cx="16714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000000"/>
                    </a:solidFill>
                  </a:rPr>
                  <a:t>Main </a:t>
                </a:r>
                <a:r>
                  <a:rPr lang="en-US" sz="1600" dirty="0" err="1">
                    <a:solidFill>
                      <a:srgbClr val="000000"/>
                    </a:solidFill>
                  </a:rPr>
                  <a:t>V⊥x</a:t>
                </a:r>
                <a:r>
                  <a:rPr lang="en-US" sz="150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1500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A58170-1EFB-9814-FE78-CBF95E711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487" y="1485349"/>
                <a:ext cx="1671496" cy="338554"/>
              </a:xfrm>
              <a:prstGeom prst="rect">
                <a:avLst/>
              </a:prstGeom>
              <a:blipFill>
                <a:blip r:embed="rId9"/>
                <a:stretch>
                  <a:fillRect l="-2273" t="-11111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4" descr="Formula Dei Quartili">
            <a:extLst>
              <a:ext uri="{FF2B5EF4-FFF2-40B4-BE49-F238E27FC236}">
                <a16:creationId xmlns:a16="http://schemas.microsoft.com/office/drawing/2014/main" id="{07598E81-E5D9-F47A-AE8D-CE86BC5C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12" y="1997024"/>
            <a:ext cx="1985766" cy="13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02C0B9-9859-D8F0-A313-0495CEE0AD45}"/>
              </a:ext>
            </a:extLst>
          </p:cNvPr>
          <p:cNvSpPr txBox="1"/>
          <p:nvPr/>
        </p:nvSpPr>
        <p:spPr>
          <a:xfrm>
            <a:off x="-3412" y="6347281"/>
            <a:ext cx="2593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Similar for MMS, just noisier…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7C6BB5-0C0C-47AE-1886-3C196FFB4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2762" y="-8739"/>
            <a:ext cx="1149238" cy="1149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D789A-E974-3052-D80A-9FBE0289D9B3}"/>
              </a:ext>
            </a:extLst>
          </p:cNvPr>
          <p:cNvSpPr txBox="1"/>
          <p:nvPr/>
        </p:nvSpPr>
        <p:spPr>
          <a:xfrm>
            <a:off x="6026944" y="6392085"/>
            <a:ext cx="6165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</a:rPr>
              <a:t>Raptis et al., 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74163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853BE-CADF-8528-92BA-06A7CC19D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AE7036-C3C7-76C5-8515-95E40A47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Storm - Main Phase Difference (Geotail | 1994 - 2022)</a:t>
            </a:r>
            <a:endParaRPr lang="sv-SE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C608A3B-4541-2356-EF7F-D09827C835C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5D271-0CCF-2BA9-8C56-5DFDA66C1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83" y="1470836"/>
            <a:ext cx="11432902" cy="4539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FC3AE2-AE0D-4000-B49E-E59FC11C5BA7}"/>
              </a:ext>
            </a:extLst>
          </p:cNvPr>
          <p:cNvSpPr txBox="1"/>
          <p:nvPr/>
        </p:nvSpPr>
        <p:spPr>
          <a:xfrm>
            <a:off x="-120252" y="445995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A8FD2-8E8D-2F08-4659-74EF2380773A}"/>
              </a:ext>
            </a:extLst>
          </p:cNvPr>
          <p:cNvSpPr txBox="1"/>
          <p:nvPr/>
        </p:nvSpPr>
        <p:spPr>
          <a:xfrm>
            <a:off x="-90168" y="251052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Dusk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2CFF0-E949-3A53-39AA-CA4FE8E2CC69}"/>
              </a:ext>
            </a:extLst>
          </p:cNvPr>
          <p:cNvSpPr txBox="1"/>
          <p:nvPr/>
        </p:nvSpPr>
        <p:spPr>
          <a:xfrm>
            <a:off x="2609792" y="597050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A6FDD-DAAF-32B2-9725-CFE01DDC135B}"/>
              </a:ext>
            </a:extLst>
          </p:cNvPr>
          <p:cNvSpPr txBox="1"/>
          <p:nvPr/>
        </p:nvSpPr>
        <p:spPr>
          <a:xfrm>
            <a:off x="1026339" y="597573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Outer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1DDD62-F895-AEAF-5F07-BB271817F6F6}"/>
                  </a:ext>
                </a:extLst>
              </p:cNvPr>
              <p:cNvSpPr txBox="1"/>
              <p:nvPr/>
            </p:nvSpPr>
            <p:spPr>
              <a:xfrm>
                <a:off x="66263" y="1871211"/>
                <a:ext cx="62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Ey</a:t>
                </a:r>
                <a:r>
                  <a:rPr lang="en-US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1DDD62-F895-AEAF-5F07-BB271817F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3" y="1871211"/>
                <a:ext cx="625492" cy="369332"/>
              </a:xfrm>
              <a:prstGeom prst="rect">
                <a:avLst/>
              </a:prstGeom>
              <a:blipFill>
                <a:blip r:embed="rId4"/>
                <a:stretch>
                  <a:fillRect l="-1000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C39188F-B6D8-C29E-7D20-19E0C1BC0257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691755" y="2055877"/>
            <a:ext cx="1096331" cy="30221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36146BA-1A15-D61B-0552-7A72353887D6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379009" y="2240543"/>
            <a:ext cx="1294953" cy="2376915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E6D810A-A056-9ED4-DFC7-7F606130C6E9}"/>
                  </a:ext>
                </a:extLst>
              </p:cNvPr>
              <p:cNvSpPr txBox="1"/>
              <p:nvPr/>
            </p:nvSpPr>
            <p:spPr>
              <a:xfrm>
                <a:off x="11468360" y="1168626"/>
                <a:ext cx="62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Bz</a:t>
                </a:r>
                <a:r>
                  <a:rPr lang="en-US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E6D810A-A056-9ED4-DFC7-7F606130C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8360" y="1168626"/>
                <a:ext cx="625492" cy="369332"/>
              </a:xfrm>
              <a:prstGeom prst="rect">
                <a:avLst/>
              </a:prstGeom>
              <a:blipFill>
                <a:blip r:embed="rId5"/>
                <a:stretch>
                  <a:fillRect l="-5882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47D86A-F361-5777-3783-316EF159766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0464262" y="1353292"/>
            <a:ext cx="1004098" cy="67750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E00D8E5-07FA-9597-3981-B54D090F6013}"/>
                  </a:ext>
                </a:extLst>
              </p:cNvPr>
              <p:cNvSpPr txBox="1"/>
              <p:nvPr/>
            </p:nvSpPr>
            <p:spPr>
              <a:xfrm>
                <a:off x="8096302" y="5981756"/>
                <a:ext cx="777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V⊥x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E00D8E5-07FA-9597-3981-B54D090F6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302" y="5981756"/>
                <a:ext cx="777777" cy="369332"/>
              </a:xfrm>
              <a:prstGeom prst="rect">
                <a:avLst/>
              </a:prstGeom>
              <a:blipFill>
                <a:blip r:embed="rId6"/>
                <a:stretch>
                  <a:fillRect l="-6452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BC51E9-B801-3C3C-0074-83D9716DABF4}"/>
              </a:ext>
            </a:extLst>
          </p:cNvPr>
          <p:cNvCxnSpPr>
            <a:cxnSpLocks/>
          </p:cNvCxnSpPr>
          <p:nvPr/>
        </p:nvCxnSpPr>
        <p:spPr>
          <a:xfrm flipH="1" flipV="1">
            <a:off x="6639951" y="5489932"/>
            <a:ext cx="1479921" cy="67047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14AFD4-F67A-1159-5553-9FC168D48163}"/>
                  </a:ext>
                </a:extLst>
              </p:cNvPr>
              <p:cNvSpPr txBox="1"/>
              <p:nvPr/>
            </p:nvSpPr>
            <p:spPr>
              <a:xfrm>
                <a:off x="4971414" y="1299431"/>
                <a:ext cx="777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V⊥x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14AFD4-F67A-1159-5553-9FC168D48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414" y="1299431"/>
                <a:ext cx="777777" cy="369332"/>
              </a:xfrm>
              <a:prstGeom prst="rect">
                <a:avLst/>
              </a:prstGeom>
              <a:blipFill>
                <a:blip r:embed="rId7"/>
                <a:stretch>
                  <a:fillRect l="-645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34547D3-960D-46D4-B81D-7712850D070E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5360303" y="1668763"/>
            <a:ext cx="265950" cy="1211092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1630F72-4BA3-D5F3-4E7C-B73E308B4ECA}"/>
              </a:ext>
            </a:extLst>
          </p:cNvPr>
          <p:cNvSpPr txBox="1"/>
          <p:nvPr/>
        </p:nvSpPr>
        <p:spPr>
          <a:xfrm>
            <a:off x="5843579" y="5126839"/>
            <a:ext cx="5934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FF00"/>
                </a:solidFill>
                <a:latin typeface="Lucida Blackletter" pitchFamily="2" charset="77"/>
                <a:ea typeface="Palatino" pitchFamily="2" charset="77"/>
                <a:cs typeface="Apple Chancery" panose="03020702040506060504" pitchFamily="66" charset="-79"/>
              </a:rPr>
              <a:t>(2)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3A848E-C83D-E089-FA52-029706EDF5AF}"/>
              </a:ext>
            </a:extLst>
          </p:cNvPr>
          <p:cNvSpPr txBox="1"/>
          <p:nvPr/>
        </p:nvSpPr>
        <p:spPr>
          <a:xfrm>
            <a:off x="10015719" y="1299431"/>
            <a:ext cx="5934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2"/>
                </a:solidFill>
                <a:latin typeface="Lucida Blackletter" pitchFamily="2" charset="77"/>
                <a:ea typeface="Palatino" pitchFamily="2" charset="77"/>
                <a:cs typeface="Apple Chancery" panose="03020702040506060504" pitchFamily="66" charset="-79"/>
              </a:rPr>
              <a:t>(1)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702BDC-1B81-25ED-521E-407D101C07A7}"/>
              </a:ext>
            </a:extLst>
          </p:cNvPr>
          <p:cNvSpPr txBox="1"/>
          <p:nvPr/>
        </p:nvSpPr>
        <p:spPr>
          <a:xfrm>
            <a:off x="2313076" y="1273593"/>
            <a:ext cx="5934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2"/>
                </a:solidFill>
                <a:latin typeface="Lucida Blackletter" pitchFamily="2" charset="77"/>
                <a:ea typeface="Palatino" pitchFamily="2" charset="77"/>
                <a:cs typeface="Apple Chancery" panose="03020702040506060504" pitchFamily="66" charset="-79"/>
              </a:rPr>
              <a:t>(1)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61DA11-8786-ABCD-0508-9E5868A35CFF}"/>
              </a:ext>
            </a:extLst>
          </p:cNvPr>
          <p:cNvSpPr txBox="1"/>
          <p:nvPr/>
        </p:nvSpPr>
        <p:spPr>
          <a:xfrm>
            <a:off x="1955451" y="600796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Ey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A6AEEB-1F3A-E450-4BF0-4BE7891BC6D2}"/>
              </a:ext>
            </a:extLst>
          </p:cNvPr>
          <p:cNvSpPr txBox="1"/>
          <p:nvPr/>
        </p:nvSpPr>
        <p:spPr>
          <a:xfrm>
            <a:off x="5776669" y="6007961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V⊥x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DDF385-CB3F-D436-A337-BC2B209E6B45}"/>
              </a:ext>
            </a:extLst>
          </p:cNvPr>
          <p:cNvSpPr txBox="1"/>
          <p:nvPr/>
        </p:nvSpPr>
        <p:spPr>
          <a:xfrm>
            <a:off x="9815616" y="600796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Bz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D642B1-8860-C693-78B3-471A16893A87}"/>
              </a:ext>
            </a:extLst>
          </p:cNvPr>
          <p:cNvSpPr/>
          <p:nvPr/>
        </p:nvSpPr>
        <p:spPr>
          <a:xfrm>
            <a:off x="1659898" y="1713528"/>
            <a:ext cx="1901449" cy="1963323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60F6C6-009C-C5CA-CE61-F18FC1D6E1DD}"/>
              </a:ext>
            </a:extLst>
          </p:cNvPr>
          <p:cNvSpPr/>
          <p:nvPr/>
        </p:nvSpPr>
        <p:spPr>
          <a:xfrm>
            <a:off x="1016431" y="4638409"/>
            <a:ext cx="2544916" cy="965484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DF56CE-D251-6C25-6465-D394AF44B3BB}"/>
              </a:ext>
            </a:extLst>
          </p:cNvPr>
          <p:cNvSpPr/>
          <p:nvPr/>
        </p:nvSpPr>
        <p:spPr>
          <a:xfrm>
            <a:off x="9365265" y="1725904"/>
            <a:ext cx="1901449" cy="1950948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80D01-C79C-4B8A-CCC3-9BF867C8B5BD}"/>
              </a:ext>
            </a:extLst>
          </p:cNvPr>
          <p:cNvSpPr/>
          <p:nvPr/>
        </p:nvSpPr>
        <p:spPr>
          <a:xfrm>
            <a:off x="4875502" y="4638410"/>
            <a:ext cx="2529587" cy="965484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8A7378-49C2-B467-D02D-2ED5379CB2D3}"/>
              </a:ext>
            </a:extLst>
          </p:cNvPr>
          <p:cNvSpPr txBox="1"/>
          <p:nvPr/>
        </p:nvSpPr>
        <p:spPr>
          <a:xfrm>
            <a:off x="2036074" y="5177033"/>
            <a:ext cx="5934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FF00"/>
                </a:solidFill>
                <a:latin typeface="Lucida Blackletter" pitchFamily="2" charset="77"/>
                <a:ea typeface="Palatino" pitchFamily="2" charset="77"/>
                <a:cs typeface="Apple Chancery" panose="03020702040506060504" pitchFamily="66" charset="-79"/>
              </a:rPr>
              <a:t>(2)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77E79A-4B2D-9238-5B4E-EA4FE60901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2762" y="-8739"/>
            <a:ext cx="1149238" cy="114923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DF788EA-EE06-168D-E981-BAFF70AE2CA9}"/>
              </a:ext>
            </a:extLst>
          </p:cNvPr>
          <p:cNvSpPr txBox="1"/>
          <p:nvPr/>
        </p:nvSpPr>
        <p:spPr>
          <a:xfrm>
            <a:off x="0" y="665256"/>
            <a:ext cx="12192000" cy="55399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500" b="1" dirty="0">
                <a:solidFill>
                  <a:srgbClr val="000000"/>
                </a:solidFill>
              </a:rPr>
              <a:t>Dawn sector:</a:t>
            </a:r>
            <a:r>
              <a:rPr lang="en-US" sz="1500" dirty="0">
                <a:solidFill>
                  <a:srgbClr val="000000"/>
                </a:solidFill>
              </a:rPr>
              <a:t> storm-time magnetic flux transport linked to </a:t>
            </a:r>
            <a:r>
              <a:rPr lang="en-US" sz="1500" b="1" dirty="0">
                <a:solidFill>
                  <a:srgbClr val="000000"/>
                </a:solidFill>
              </a:rPr>
              <a:t>faster plasma flows</a:t>
            </a:r>
          </a:p>
          <a:p>
            <a:pPr algn="ctr"/>
            <a:r>
              <a:rPr lang="en-US" sz="1500" b="1" dirty="0">
                <a:solidFill>
                  <a:srgbClr val="000000"/>
                </a:solidFill>
              </a:rPr>
              <a:t>Dusk sector:</a:t>
            </a:r>
            <a:r>
              <a:rPr lang="en-US" sz="1500" dirty="0">
                <a:solidFill>
                  <a:srgbClr val="000000"/>
                </a:solidFill>
              </a:rPr>
              <a:t> storm-time magnetic flux transport linked to </a:t>
            </a:r>
            <a:r>
              <a:rPr lang="en-US" sz="1500" b="1" dirty="0">
                <a:solidFill>
                  <a:srgbClr val="000000"/>
                </a:solidFill>
              </a:rPr>
              <a:t>stronger dipolar magnetic fields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5DB5A-E01E-94A1-8C94-E1BE96E045BE}"/>
              </a:ext>
            </a:extLst>
          </p:cNvPr>
          <p:cNvSpPr txBox="1"/>
          <p:nvPr/>
        </p:nvSpPr>
        <p:spPr>
          <a:xfrm>
            <a:off x="6026944" y="6392085"/>
            <a:ext cx="6165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</a:rPr>
              <a:t>Raptis et al., 2023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6FCFA-AD38-A610-1A7E-1C5044D70151}"/>
              </a:ext>
            </a:extLst>
          </p:cNvPr>
          <p:cNvSpPr txBox="1"/>
          <p:nvPr/>
        </p:nvSpPr>
        <p:spPr>
          <a:xfrm>
            <a:off x="2988469" y="6349267"/>
            <a:ext cx="6215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Plasmasheet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changes in an asymmetric way during storms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660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0" grpId="0"/>
      <p:bldP spid="32" grpId="0"/>
      <p:bldP spid="34" grpId="0"/>
      <p:bldP spid="35" grpId="0"/>
      <p:bldP spid="36" grpId="0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FF187-68F3-3641-44BB-763F59E90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FCCE0-81F4-95E1-4359-89AB4701EA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952C67-BDB8-BCA1-151E-815E31BD7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262" y="4912242"/>
            <a:ext cx="9059476" cy="776950"/>
          </a:xfrm>
        </p:spPr>
        <p:txBody>
          <a:bodyPr/>
          <a:lstStyle/>
          <a:p>
            <a:pPr algn="ctr"/>
            <a:r>
              <a:rPr lang="en-US" dirty="0"/>
              <a:t>Let’s move to Bursty Mesoscale Intervals!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C084F-D101-9595-8936-FA920D0DC5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15F05-1471-4947-B44B-4928A1E39F88}" type="datetime4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21, 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612C5C0-C049-D26D-78C3-FBEDC334866E}"/>
              </a:ext>
            </a:extLst>
          </p:cNvPr>
          <p:cNvSpPr txBox="1">
            <a:spLocks/>
          </p:cNvSpPr>
          <p:nvPr/>
        </p:nvSpPr>
        <p:spPr>
          <a:xfrm>
            <a:off x="1566262" y="120594"/>
            <a:ext cx="9059476" cy="77695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none" spc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What do we know so far?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E162E7-8A54-DA0F-B604-6CD3344BCD07}"/>
                  </a:ext>
                </a:extLst>
              </p:cNvPr>
              <p:cNvSpPr txBox="1"/>
              <p:nvPr/>
            </p:nvSpPr>
            <p:spPr>
              <a:xfrm>
                <a:off x="648586" y="1168808"/>
                <a:ext cx="10775693" cy="255454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Plasma sheet storm time: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Elevated Ey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associated with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increased Bz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 and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limited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enhancement of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V⊥x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Dusk observations showing more dipolar magnetic field (Bz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↑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Dawn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are associated to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relatively faster flow (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V⊥x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↑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6018D7-5098-86BC-9412-56E05E7CA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1168808"/>
                <a:ext cx="10775693" cy="2554545"/>
              </a:xfrm>
              <a:prstGeom prst="rect">
                <a:avLst/>
              </a:prstGeom>
              <a:blipFill>
                <a:blip r:embed="rId3"/>
                <a:stretch>
                  <a:fillRect l="-471" t="-148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9339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EA000-31E9-53BF-01E4-28A424BFF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731374-A6B4-96C6-56CE-EA3C0DF7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01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Statistics Caveat for bursty flows – Geotail (1994 – 2022)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DDE08-0DDA-CD2E-C285-2BD67E6355A9}"/>
              </a:ext>
            </a:extLst>
          </p:cNvPr>
          <p:cNvSpPr txBox="1"/>
          <p:nvPr/>
        </p:nvSpPr>
        <p:spPr>
          <a:xfrm>
            <a:off x="3336270" y="6225656"/>
            <a:ext cx="5404108" cy="369332"/>
          </a:xfrm>
          <a:custGeom>
            <a:avLst/>
            <a:gdLst>
              <a:gd name="csX0" fmla="*/ 0 w 5404108"/>
              <a:gd name="csY0" fmla="*/ 0 h 369332"/>
              <a:gd name="csX1" fmla="*/ 567431 w 5404108"/>
              <a:gd name="csY1" fmla="*/ 0 h 369332"/>
              <a:gd name="csX2" fmla="*/ 1296986 w 5404108"/>
              <a:gd name="csY2" fmla="*/ 0 h 369332"/>
              <a:gd name="csX3" fmla="*/ 1918458 w 5404108"/>
              <a:gd name="csY3" fmla="*/ 0 h 369332"/>
              <a:gd name="csX4" fmla="*/ 2485890 w 5404108"/>
              <a:gd name="csY4" fmla="*/ 0 h 369332"/>
              <a:gd name="csX5" fmla="*/ 3215444 w 5404108"/>
              <a:gd name="csY5" fmla="*/ 0 h 369332"/>
              <a:gd name="csX6" fmla="*/ 3890958 w 5404108"/>
              <a:gd name="csY6" fmla="*/ 0 h 369332"/>
              <a:gd name="csX7" fmla="*/ 4566471 w 5404108"/>
              <a:gd name="csY7" fmla="*/ 0 h 369332"/>
              <a:gd name="csX8" fmla="*/ 5404108 w 5404108"/>
              <a:gd name="csY8" fmla="*/ 0 h 369332"/>
              <a:gd name="csX9" fmla="*/ 5404108 w 5404108"/>
              <a:gd name="csY9" fmla="*/ 369332 h 369332"/>
              <a:gd name="csX10" fmla="*/ 4836677 w 5404108"/>
              <a:gd name="csY10" fmla="*/ 369332 h 369332"/>
              <a:gd name="csX11" fmla="*/ 4323286 w 5404108"/>
              <a:gd name="csY11" fmla="*/ 369332 h 369332"/>
              <a:gd name="csX12" fmla="*/ 3593732 w 5404108"/>
              <a:gd name="csY12" fmla="*/ 369332 h 369332"/>
              <a:gd name="csX13" fmla="*/ 3026300 w 5404108"/>
              <a:gd name="csY13" fmla="*/ 369332 h 369332"/>
              <a:gd name="csX14" fmla="*/ 2296746 w 5404108"/>
              <a:gd name="csY14" fmla="*/ 369332 h 369332"/>
              <a:gd name="csX15" fmla="*/ 1513150 w 5404108"/>
              <a:gd name="csY15" fmla="*/ 369332 h 369332"/>
              <a:gd name="csX16" fmla="*/ 891678 w 5404108"/>
              <a:gd name="csY16" fmla="*/ 369332 h 369332"/>
              <a:gd name="csX17" fmla="*/ 0 w 5404108"/>
              <a:gd name="csY17" fmla="*/ 369332 h 369332"/>
              <a:gd name="csX18" fmla="*/ 0 w 5404108"/>
              <a:gd name="csY18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04108" h="369332" fill="none" extrusionOk="0">
                <a:moveTo>
                  <a:pt x="0" y="0"/>
                </a:moveTo>
                <a:cubicBezTo>
                  <a:pt x="271284" y="-22476"/>
                  <a:pt x="290537" y="-23645"/>
                  <a:pt x="567431" y="0"/>
                </a:cubicBezTo>
                <a:cubicBezTo>
                  <a:pt x="844325" y="23645"/>
                  <a:pt x="1129062" y="-26483"/>
                  <a:pt x="1296986" y="0"/>
                </a:cubicBezTo>
                <a:cubicBezTo>
                  <a:pt x="1464911" y="26483"/>
                  <a:pt x="1724089" y="-29392"/>
                  <a:pt x="1918458" y="0"/>
                </a:cubicBezTo>
                <a:cubicBezTo>
                  <a:pt x="2112827" y="29392"/>
                  <a:pt x="2280822" y="-3369"/>
                  <a:pt x="2485890" y="0"/>
                </a:cubicBezTo>
                <a:cubicBezTo>
                  <a:pt x="2690958" y="3369"/>
                  <a:pt x="2908050" y="36379"/>
                  <a:pt x="3215444" y="0"/>
                </a:cubicBezTo>
                <a:cubicBezTo>
                  <a:pt x="3522838" y="-36379"/>
                  <a:pt x="3748749" y="-1082"/>
                  <a:pt x="3890958" y="0"/>
                </a:cubicBezTo>
                <a:cubicBezTo>
                  <a:pt x="4033167" y="1082"/>
                  <a:pt x="4341087" y="28772"/>
                  <a:pt x="4566471" y="0"/>
                </a:cubicBezTo>
                <a:cubicBezTo>
                  <a:pt x="4791855" y="-28772"/>
                  <a:pt x="5032525" y="6093"/>
                  <a:pt x="5404108" y="0"/>
                </a:cubicBezTo>
                <a:cubicBezTo>
                  <a:pt x="5386568" y="135373"/>
                  <a:pt x="5402183" y="224284"/>
                  <a:pt x="5404108" y="369332"/>
                </a:cubicBezTo>
                <a:cubicBezTo>
                  <a:pt x="5238935" y="381326"/>
                  <a:pt x="5102457" y="346378"/>
                  <a:pt x="4836677" y="369332"/>
                </a:cubicBezTo>
                <a:cubicBezTo>
                  <a:pt x="4570897" y="392286"/>
                  <a:pt x="4571532" y="362244"/>
                  <a:pt x="4323286" y="369332"/>
                </a:cubicBezTo>
                <a:cubicBezTo>
                  <a:pt x="4075040" y="376420"/>
                  <a:pt x="3803479" y="353655"/>
                  <a:pt x="3593732" y="369332"/>
                </a:cubicBezTo>
                <a:cubicBezTo>
                  <a:pt x="3383985" y="385009"/>
                  <a:pt x="3293139" y="384416"/>
                  <a:pt x="3026300" y="369332"/>
                </a:cubicBezTo>
                <a:cubicBezTo>
                  <a:pt x="2759461" y="354248"/>
                  <a:pt x="2453785" y="356770"/>
                  <a:pt x="2296746" y="369332"/>
                </a:cubicBezTo>
                <a:cubicBezTo>
                  <a:pt x="2139707" y="381894"/>
                  <a:pt x="1739247" y="355898"/>
                  <a:pt x="1513150" y="369332"/>
                </a:cubicBezTo>
                <a:cubicBezTo>
                  <a:pt x="1287053" y="382766"/>
                  <a:pt x="1030094" y="374218"/>
                  <a:pt x="891678" y="369332"/>
                </a:cubicBezTo>
                <a:cubicBezTo>
                  <a:pt x="753262" y="364446"/>
                  <a:pt x="197444" y="352059"/>
                  <a:pt x="0" y="369332"/>
                </a:cubicBezTo>
                <a:cubicBezTo>
                  <a:pt x="13134" y="245067"/>
                  <a:pt x="-11154" y="119033"/>
                  <a:pt x="0" y="0"/>
                </a:cubicBezTo>
                <a:close/>
              </a:path>
              <a:path w="5404108" h="369332" stroke="0" extrusionOk="0">
                <a:moveTo>
                  <a:pt x="0" y="0"/>
                </a:moveTo>
                <a:cubicBezTo>
                  <a:pt x="199060" y="-16658"/>
                  <a:pt x="334980" y="-18213"/>
                  <a:pt x="621472" y="0"/>
                </a:cubicBezTo>
                <a:cubicBezTo>
                  <a:pt x="907964" y="18213"/>
                  <a:pt x="933400" y="-10376"/>
                  <a:pt x="1134863" y="0"/>
                </a:cubicBezTo>
                <a:cubicBezTo>
                  <a:pt x="1336326" y="10376"/>
                  <a:pt x="1639436" y="-4096"/>
                  <a:pt x="1918458" y="0"/>
                </a:cubicBezTo>
                <a:cubicBezTo>
                  <a:pt x="2197480" y="4096"/>
                  <a:pt x="2301866" y="-30596"/>
                  <a:pt x="2539931" y="0"/>
                </a:cubicBezTo>
                <a:cubicBezTo>
                  <a:pt x="2777996" y="30596"/>
                  <a:pt x="2895624" y="-19277"/>
                  <a:pt x="3161403" y="0"/>
                </a:cubicBezTo>
                <a:cubicBezTo>
                  <a:pt x="3427182" y="19277"/>
                  <a:pt x="3764466" y="1355"/>
                  <a:pt x="3944999" y="0"/>
                </a:cubicBezTo>
                <a:cubicBezTo>
                  <a:pt x="4125532" y="-1355"/>
                  <a:pt x="4371225" y="-11150"/>
                  <a:pt x="4512430" y="0"/>
                </a:cubicBezTo>
                <a:cubicBezTo>
                  <a:pt x="4653635" y="11150"/>
                  <a:pt x="5124720" y="-38493"/>
                  <a:pt x="5404108" y="0"/>
                </a:cubicBezTo>
                <a:cubicBezTo>
                  <a:pt x="5419256" y="83888"/>
                  <a:pt x="5410559" y="240328"/>
                  <a:pt x="5404108" y="369332"/>
                </a:cubicBezTo>
                <a:cubicBezTo>
                  <a:pt x="5243055" y="392836"/>
                  <a:pt x="5036519" y="375787"/>
                  <a:pt x="4836677" y="369332"/>
                </a:cubicBezTo>
                <a:cubicBezTo>
                  <a:pt x="4636835" y="362877"/>
                  <a:pt x="4402077" y="354195"/>
                  <a:pt x="4161163" y="369332"/>
                </a:cubicBezTo>
                <a:cubicBezTo>
                  <a:pt x="3920249" y="384469"/>
                  <a:pt x="3787142" y="376965"/>
                  <a:pt x="3539691" y="369332"/>
                </a:cubicBezTo>
                <a:cubicBezTo>
                  <a:pt x="3292240" y="361699"/>
                  <a:pt x="2940526" y="374168"/>
                  <a:pt x="2756095" y="369332"/>
                </a:cubicBezTo>
                <a:cubicBezTo>
                  <a:pt x="2571664" y="364496"/>
                  <a:pt x="2316331" y="407071"/>
                  <a:pt x="1972499" y="369332"/>
                </a:cubicBezTo>
                <a:cubicBezTo>
                  <a:pt x="1628667" y="331593"/>
                  <a:pt x="1560187" y="386015"/>
                  <a:pt x="1405068" y="369332"/>
                </a:cubicBezTo>
                <a:cubicBezTo>
                  <a:pt x="1249949" y="352649"/>
                  <a:pt x="1004033" y="356263"/>
                  <a:pt x="729555" y="369332"/>
                </a:cubicBezTo>
                <a:cubicBezTo>
                  <a:pt x="455077" y="382401"/>
                  <a:pt x="323815" y="348007"/>
                  <a:pt x="0" y="369332"/>
                </a:cubicBezTo>
                <a:cubicBezTo>
                  <a:pt x="-11355" y="228689"/>
                  <a:pt x="-15551" y="16954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Takeway</a:t>
            </a:r>
            <a:r>
              <a:rPr lang="en-US" dirty="0">
                <a:solidFill>
                  <a:srgbClr val="000000"/>
                </a:solidFill>
              </a:rPr>
              <a:t>: Number of data points can be misleading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D531E-B407-E44A-60DB-87FAA3007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719" y="1087431"/>
            <a:ext cx="10349865" cy="49415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946900-52EF-CC83-16F5-780ACDE95440}"/>
              </a:ext>
            </a:extLst>
          </p:cNvPr>
          <p:cNvSpPr txBox="1"/>
          <p:nvPr/>
        </p:nvSpPr>
        <p:spPr>
          <a:xfrm>
            <a:off x="83256" y="2127060"/>
            <a:ext cx="1197764" cy="286232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BBFs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No BFFs</a:t>
            </a:r>
          </a:p>
        </p:txBody>
      </p:sp>
    </p:spTree>
    <p:extLst>
      <p:ext uri="{BB962C8B-B14F-4D97-AF65-F5344CB8AC3E}">
        <p14:creationId xmlns:p14="http://schemas.microsoft.com/office/powerpoint/2010/main" val="3213648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58DFB-9CB1-112B-B0B7-4DA328A17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B9CF86-1AB2-81D5-0DE9-6BD963B3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Bursty intervals (Jets, BBFs, BEIs, etc.) and constrains</a:t>
            </a:r>
            <a:endParaRPr lang="sv-SE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856945D-6FB7-3E90-9DC8-924CB5EE87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D6BB7-6523-C164-3F61-901B5C3F2C93}"/>
              </a:ext>
            </a:extLst>
          </p:cNvPr>
          <p:cNvSpPr txBox="1"/>
          <p:nvPr/>
        </p:nvSpPr>
        <p:spPr>
          <a:xfrm>
            <a:off x="0" y="5316424"/>
            <a:ext cx="5532120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u="sng" dirty="0">
                <a:solidFill>
                  <a:srgbClr val="000000"/>
                </a:solidFill>
              </a:rPr>
              <a:t>BBFs: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Fast ion flows (v &gt;400 km/s),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10-100s in duration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~ 4 Re 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FC441-9C73-44BA-F770-1E4DC8FB0431}"/>
              </a:ext>
            </a:extLst>
          </p:cNvPr>
          <p:cNvSpPr txBox="1"/>
          <p:nvPr/>
        </p:nvSpPr>
        <p:spPr>
          <a:xfrm>
            <a:off x="11126016" y="1577333"/>
            <a:ext cx="62183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7030A0"/>
                </a:solidFill>
              </a:rPr>
              <a:t>DFs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33AAC-CC85-8BDD-EA79-6BED35DA0109}"/>
              </a:ext>
            </a:extLst>
          </p:cNvPr>
          <p:cNvSpPr txBox="1"/>
          <p:nvPr/>
        </p:nvSpPr>
        <p:spPr>
          <a:xfrm>
            <a:off x="11045244" y="2685271"/>
            <a:ext cx="100829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Plasma 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Jets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5E10BC-34A6-AE0C-08F1-15CC1C5ED615}"/>
              </a:ext>
            </a:extLst>
          </p:cNvPr>
          <p:cNvSpPr txBox="1"/>
          <p:nvPr/>
        </p:nvSpPr>
        <p:spPr>
          <a:xfrm>
            <a:off x="11199656" y="3993341"/>
            <a:ext cx="75583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BBFs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91118-8B29-5B92-562E-53479C30C842}"/>
              </a:ext>
            </a:extLst>
          </p:cNvPr>
          <p:cNvSpPr txBox="1"/>
          <p:nvPr/>
        </p:nvSpPr>
        <p:spPr>
          <a:xfrm>
            <a:off x="11160494" y="5255213"/>
            <a:ext cx="683982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426EFF"/>
                </a:solidFill>
              </a:rPr>
              <a:t>BEIs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141424-94E6-C453-5820-9F126819E146}"/>
              </a:ext>
            </a:extLst>
          </p:cNvPr>
          <p:cNvGrpSpPr/>
          <p:nvPr/>
        </p:nvGrpSpPr>
        <p:grpSpPr>
          <a:xfrm>
            <a:off x="6136029" y="1091775"/>
            <a:ext cx="4932362" cy="5312471"/>
            <a:chOff x="6957049" y="1236498"/>
            <a:chExt cx="4071313" cy="43850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3B011F-79A1-E426-DDC0-2C78CC705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7049" y="1236498"/>
              <a:ext cx="4071313" cy="438506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AEFA0D-9CF9-90D2-BF2C-81F53C66E02F}"/>
                </a:ext>
              </a:extLst>
            </p:cNvPr>
            <p:cNvSpPr/>
            <p:nvPr/>
          </p:nvSpPr>
          <p:spPr>
            <a:xfrm>
              <a:off x="8102003" y="1375373"/>
              <a:ext cx="304800" cy="101056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1BDE9A-78E6-0A91-7451-CD2E1D56D04E}"/>
                </a:ext>
              </a:extLst>
            </p:cNvPr>
            <p:cNvSpPr/>
            <p:nvPr/>
          </p:nvSpPr>
          <p:spPr>
            <a:xfrm>
              <a:off x="8840305" y="1365539"/>
              <a:ext cx="304800" cy="101056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954FDE-C172-3485-8250-50975B35EFEB}"/>
                </a:ext>
              </a:extLst>
            </p:cNvPr>
            <p:cNvSpPr/>
            <p:nvPr/>
          </p:nvSpPr>
          <p:spPr>
            <a:xfrm>
              <a:off x="10103019" y="1361471"/>
              <a:ext cx="304800" cy="101056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148962-F2BC-1AC5-69C3-212275F9D80E}"/>
                </a:ext>
              </a:extLst>
            </p:cNvPr>
            <p:cNvSpPr/>
            <p:nvPr/>
          </p:nvSpPr>
          <p:spPr>
            <a:xfrm>
              <a:off x="9433291" y="1362983"/>
              <a:ext cx="304800" cy="101056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D8D209-80A5-5C85-314C-C224D7225CAE}"/>
                </a:ext>
              </a:extLst>
            </p:cNvPr>
            <p:cNvSpPr/>
            <p:nvPr/>
          </p:nvSpPr>
          <p:spPr>
            <a:xfrm>
              <a:off x="8110662" y="2372039"/>
              <a:ext cx="2297157" cy="1010568"/>
            </a:xfrm>
            <a:prstGeom prst="rect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A05C16-B192-E138-9CF6-73EA1842B717}"/>
                </a:ext>
              </a:extLst>
            </p:cNvPr>
            <p:cNvSpPr/>
            <p:nvPr/>
          </p:nvSpPr>
          <p:spPr>
            <a:xfrm>
              <a:off x="8110663" y="3385163"/>
              <a:ext cx="220962" cy="101056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00B23B1-AFD9-61C7-2031-48FBBC218EB3}"/>
                </a:ext>
              </a:extLst>
            </p:cNvPr>
            <p:cNvSpPr/>
            <p:nvPr/>
          </p:nvSpPr>
          <p:spPr>
            <a:xfrm>
              <a:off x="8718737" y="3385163"/>
              <a:ext cx="220962" cy="101056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20BF50-48FC-0E15-EDE0-783E89C1F6DC}"/>
                </a:ext>
              </a:extLst>
            </p:cNvPr>
            <p:cNvSpPr/>
            <p:nvPr/>
          </p:nvSpPr>
          <p:spPr>
            <a:xfrm>
              <a:off x="9034624" y="3385163"/>
              <a:ext cx="220962" cy="101056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13D9BC-F244-E6C7-C299-251FF42DADD7}"/>
                </a:ext>
              </a:extLst>
            </p:cNvPr>
            <p:cNvSpPr/>
            <p:nvPr/>
          </p:nvSpPr>
          <p:spPr>
            <a:xfrm>
              <a:off x="9546280" y="3385163"/>
              <a:ext cx="446653" cy="101056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CC77CB2-F1BB-81E6-31B1-3AC7055AC406}"/>
                </a:ext>
              </a:extLst>
            </p:cNvPr>
            <p:cNvSpPr/>
            <p:nvPr/>
          </p:nvSpPr>
          <p:spPr>
            <a:xfrm>
              <a:off x="10103019" y="3385163"/>
              <a:ext cx="313459" cy="101056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9B4A387-B594-B641-C909-98D3A2F27A89}"/>
                </a:ext>
              </a:extLst>
            </p:cNvPr>
            <p:cNvSpPr/>
            <p:nvPr/>
          </p:nvSpPr>
          <p:spPr>
            <a:xfrm>
              <a:off x="8106853" y="4402171"/>
              <a:ext cx="1243285" cy="1010568"/>
            </a:xfrm>
            <a:prstGeom prst="rect">
              <a:avLst/>
            </a:prstGeom>
            <a:solidFill>
              <a:srgbClr val="426E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8301E12-14AA-8645-DCB0-6D74C80BE0E4}"/>
                </a:ext>
              </a:extLst>
            </p:cNvPr>
            <p:cNvSpPr/>
            <p:nvPr/>
          </p:nvSpPr>
          <p:spPr>
            <a:xfrm>
              <a:off x="9474379" y="4402171"/>
              <a:ext cx="446653" cy="1010568"/>
            </a:xfrm>
            <a:prstGeom prst="rect">
              <a:avLst/>
            </a:prstGeom>
            <a:solidFill>
              <a:srgbClr val="426E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B38008C-780B-D790-7175-4015431B7C16}"/>
                </a:ext>
              </a:extLst>
            </p:cNvPr>
            <p:cNvSpPr/>
            <p:nvPr/>
          </p:nvSpPr>
          <p:spPr>
            <a:xfrm>
              <a:off x="10031542" y="4402171"/>
              <a:ext cx="446653" cy="1010568"/>
            </a:xfrm>
            <a:prstGeom prst="rect">
              <a:avLst/>
            </a:prstGeom>
            <a:solidFill>
              <a:srgbClr val="426E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9E8C4EE-4D9B-C7DC-3075-B9A440C31F97}"/>
                </a:ext>
              </a:extLst>
            </p:cNvPr>
            <p:cNvSpPr/>
            <p:nvPr/>
          </p:nvSpPr>
          <p:spPr>
            <a:xfrm>
              <a:off x="8026825" y="1352475"/>
              <a:ext cx="2666436" cy="406026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D79CF08-81D6-0260-067C-0F8F4EE0AEAB}"/>
              </a:ext>
            </a:extLst>
          </p:cNvPr>
          <p:cNvSpPr txBox="1"/>
          <p:nvPr/>
        </p:nvSpPr>
        <p:spPr>
          <a:xfrm>
            <a:off x="10990558" y="4154908"/>
            <a:ext cx="1633544" cy="2308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900" dirty="0">
                <a:solidFill>
                  <a:srgbClr val="000000"/>
                </a:solidFill>
              </a:rPr>
              <a:t>Angelopoulos+ 1991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940AC7-C712-9C69-0D57-1A02A7DEC128}"/>
              </a:ext>
            </a:extLst>
          </p:cNvPr>
          <p:cNvSpPr txBox="1"/>
          <p:nvPr/>
        </p:nvSpPr>
        <p:spPr>
          <a:xfrm>
            <a:off x="11045244" y="3093075"/>
            <a:ext cx="1633544" cy="2308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900" dirty="0">
                <a:solidFill>
                  <a:srgbClr val="000000"/>
                </a:solidFill>
              </a:rPr>
              <a:t>Richard+ 2022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A31805-969F-1CA8-980B-39B2F3564D6A}"/>
              </a:ext>
            </a:extLst>
          </p:cNvPr>
          <p:cNvSpPr txBox="1"/>
          <p:nvPr/>
        </p:nvSpPr>
        <p:spPr>
          <a:xfrm>
            <a:off x="10990558" y="1818256"/>
            <a:ext cx="1633544" cy="2308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900" dirty="0" err="1">
                <a:solidFill>
                  <a:srgbClr val="000000"/>
                </a:solidFill>
              </a:rPr>
              <a:t>Runov</a:t>
            </a:r>
            <a:r>
              <a:rPr lang="en-US" sz="900" dirty="0">
                <a:solidFill>
                  <a:srgbClr val="000000"/>
                </a:solidFill>
              </a:rPr>
              <a:t>+ 2009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A15067-2E4A-286F-4DDA-70EA327D9DDC}"/>
              </a:ext>
            </a:extLst>
          </p:cNvPr>
          <p:cNvSpPr txBox="1"/>
          <p:nvPr/>
        </p:nvSpPr>
        <p:spPr>
          <a:xfrm>
            <a:off x="11045244" y="5447574"/>
            <a:ext cx="1633544" cy="2308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900" dirty="0" err="1">
                <a:solidFill>
                  <a:srgbClr val="000000"/>
                </a:solidFill>
              </a:rPr>
              <a:t>Schödel</a:t>
            </a:r>
            <a:r>
              <a:rPr lang="en-US" sz="900" dirty="0">
                <a:solidFill>
                  <a:srgbClr val="000000"/>
                </a:solidFill>
              </a:rPr>
              <a:t>+ 2001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D11364B-33DC-8764-B9BF-85F6915E5918}"/>
              </a:ext>
            </a:extLst>
          </p:cNvPr>
          <p:cNvSpPr txBox="1"/>
          <p:nvPr/>
        </p:nvSpPr>
        <p:spPr>
          <a:xfrm>
            <a:off x="138457" y="943425"/>
            <a:ext cx="62415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u="sng" dirty="0">
                <a:solidFill>
                  <a:srgbClr val="000000"/>
                </a:solidFill>
              </a:rPr>
              <a:t>Analyzing BBFs statistically is non-trivial:</a:t>
            </a:r>
          </a:p>
          <a:p>
            <a:pPr algn="l"/>
            <a:endParaRPr lang="en-US" sz="1800" dirty="0">
              <a:solidFill>
                <a:srgbClr val="000000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rgbClr val="FF3B3B"/>
                </a:solidFill>
              </a:rPr>
              <a:t>Arbitrary criteria and thresholds</a:t>
            </a:r>
            <a:endParaRPr lang="en-US" dirty="0">
              <a:solidFill>
                <a:srgbClr val="FF3B3B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rgbClr val="7030A0"/>
                </a:solidFill>
              </a:rPr>
              <a:t>BBFs </a:t>
            </a:r>
            <a:r>
              <a:rPr lang="en-US" dirty="0">
                <a:solidFill>
                  <a:srgbClr val="7030A0"/>
                </a:solidFill>
              </a:rPr>
              <a:t>are bursty, they merge, and de-accelerate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Orbital biases of  each mission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Are we even in the </a:t>
            </a:r>
            <a:r>
              <a:rPr lang="en-US" dirty="0" err="1">
                <a:solidFill>
                  <a:srgbClr val="7030A0"/>
                </a:solidFill>
              </a:rPr>
              <a:t>plasmasheet</a:t>
            </a:r>
            <a:r>
              <a:rPr lang="en-US" dirty="0">
                <a:solidFill>
                  <a:srgbClr val="7030A0"/>
                </a:solidFill>
              </a:rPr>
              <a:t>? (see previous slide)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Moment calculation, composition, energy and time 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No knowledge of spatial scales and relative location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Is it a direct hit or glazing? How probable is each case?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FF3B3B"/>
                </a:solidFill>
              </a:rPr>
              <a:t>Sparsity of data and driving condition distribution.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5FF"/>
                </a:solidFill>
              </a:rPr>
              <a:t>Fast BBFs missed by instruments (e.g., v&gt;1500 km/s) 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….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So at least, (</a:t>
            </a:r>
            <a:r>
              <a:rPr lang="en-US" dirty="0">
                <a:solidFill>
                  <a:srgbClr val="0000FF"/>
                </a:solidFill>
              </a:rPr>
              <a:t>3,6,7,9</a:t>
            </a:r>
            <a:r>
              <a:rPr lang="en-US" dirty="0">
                <a:solidFill>
                  <a:srgbClr val="000000"/>
                </a:solidFill>
              </a:rPr>
              <a:t>) and maybe (</a:t>
            </a:r>
            <a:r>
              <a:rPr lang="en-US" dirty="0">
                <a:solidFill>
                  <a:srgbClr val="7030A0"/>
                </a:solidFill>
              </a:rPr>
              <a:t>2, 4,5</a:t>
            </a:r>
            <a:r>
              <a:rPr lang="en-US" dirty="0">
                <a:solidFill>
                  <a:srgbClr val="000000"/>
                </a:solidFill>
              </a:rPr>
              <a:t>) are in principle approachable by data/model comparisons, however number (</a:t>
            </a:r>
            <a:r>
              <a:rPr lang="en-US" dirty="0">
                <a:solidFill>
                  <a:srgbClr val="FF0000"/>
                </a:solidFill>
              </a:rPr>
              <a:t>1, 8</a:t>
            </a:r>
            <a:r>
              <a:rPr lang="en-US" dirty="0">
                <a:solidFill>
                  <a:srgbClr val="000000"/>
                </a:solidFill>
              </a:rPr>
              <a:t>) are very complicated…</a:t>
            </a:r>
          </a:p>
        </p:txBody>
      </p:sp>
    </p:spTree>
    <p:extLst>
      <p:ext uri="{BB962C8B-B14F-4D97-AF65-F5344CB8AC3E}">
        <p14:creationId xmlns:p14="http://schemas.microsoft.com/office/powerpoint/2010/main" val="412431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D9E5C-74E6-DF6B-FEB7-BB6B12B3A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E48FE3-9EC4-5F26-789A-80DDFB082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But we can still do things! </a:t>
            </a:r>
          </a:p>
          <a:p>
            <a:pPr marL="0" indent="0" algn="ctr">
              <a:buNone/>
            </a:pPr>
            <a:r>
              <a:rPr lang="en-US" sz="3600" dirty="0"/>
              <a:t>We just have to be careful</a:t>
            </a:r>
          </a:p>
        </p:txBody>
      </p:sp>
    </p:spTree>
    <p:extLst>
      <p:ext uri="{BB962C8B-B14F-4D97-AF65-F5344CB8AC3E}">
        <p14:creationId xmlns:p14="http://schemas.microsoft.com/office/powerpoint/2010/main" val="507606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3E86D-4237-106E-DF2E-2412508E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23B5C0-5F6D-22C3-E7DB-D5B2B99C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01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Superposed Epoch Analysis (SEA) of BBFs during storms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B1E3C-DF7D-F76E-EAA1-F165EE43354F}"/>
              </a:ext>
            </a:extLst>
          </p:cNvPr>
          <p:cNvSpPr txBox="1"/>
          <p:nvPr/>
        </p:nvSpPr>
        <p:spPr>
          <a:xfrm>
            <a:off x="8041059" y="1907833"/>
            <a:ext cx="4150941" cy="31700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u="sng" dirty="0">
                <a:solidFill>
                  <a:srgbClr val="000000"/>
                </a:solidFill>
              </a:rPr>
              <a:t>Key Results:</a:t>
            </a:r>
          </a:p>
          <a:p>
            <a:pPr algn="l"/>
            <a:endParaRPr lang="en-US" sz="2000" u="sng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Storm-time BBFs transport </a:t>
            </a:r>
            <a:r>
              <a:rPr lang="en-US" sz="2000" b="1" dirty="0">
                <a:solidFill>
                  <a:srgbClr val="FF0000"/>
                </a:solidFill>
              </a:rPr>
              <a:t>more magnetic flux</a:t>
            </a:r>
            <a:r>
              <a:rPr lang="en-US" sz="2000" dirty="0">
                <a:solidFill>
                  <a:srgbClr val="FF0000"/>
                </a:solidFill>
              </a:rPr>
              <a:t> than non-storm BBFs.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5856FF"/>
                </a:solidFill>
              </a:rPr>
              <a:t>This is linked to a </a:t>
            </a:r>
            <a:r>
              <a:rPr lang="en-US" sz="2000" b="1" dirty="0">
                <a:solidFill>
                  <a:srgbClr val="5856FF"/>
                </a:solidFill>
              </a:rPr>
              <a:t>stronger background Bz</a:t>
            </a:r>
            <a:r>
              <a:rPr lang="en-US" sz="2000" dirty="0">
                <a:solidFill>
                  <a:srgbClr val="5856FF"/>
                </a:solidFill>
              </a:rPr>
              <a:t>, while BBF velocity stays about the same.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13" name="Picture 12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ED25A09B-9CE0-1242-018F-9CF88A16F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" y="831155"/>
            <a:ext cx="6756245" cy="5323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1ABB68-EF0E-4EFB-656C-0A0C3FE2BEAE}"/>
                  </a:ext>
                </a:extLst>
              </p:cNvPr>
              <p:cNvSpPr txBox="1"/>
              <p:nvPr/>
            </p:nvSpPr>
            <p:spPr>
              <a:xfrm>
                <a:off x="913471" y="1296740"/>
                <a:ext cx="9873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⊥</m:t>
                          </m:r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1ABB68-EF0E-4EFB-656C-0A0C3FE2B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71" y="1296740"/>
                <a:ext cx="987347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434EA0-3F8F-3524-ECB8-7AD4E91B73CC}"/>
                  </a:ext>
                </a:extLst>
              </p:cNvPr>
              <p:cNvSpPr txBox="1"/>
              <p:nvPr/>
            </p:nvSpPr>
            <p:spPr>
              <a:xfrm>
                <a:off x="4225848" y="1231264"/>
                <a:ext cx="9873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⊥</m:t>
                          </m:r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434EA0-3F8F-3524-ECB8-7AD4E91B7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848" y="1231264"/>
                <a:ext cx="987347" cy="369332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DCE018-BDCC-9CCA-B58A-351564DB4B93}"/>
                  </a:ext>
                </a:extLst>
              </p:cNvPr>
              <p:cNvSpPr txBox="1"/>
              <p:nvPr/>
            </p:nvSpPr>
            <p:spPr>
              <a:xfrm>
                <a:off x="1145787" y="2921620"/>
                <a:ext cx="5227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𝒛</m:t>
                          </m:r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DCE018-BDCC-9CCA-B58A-351564DB4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787" y="2921620"/>
                <a:ext cx="522713" cy="369332"/>
              </a:xfrm>
              <a:prstGeom prst="rect">
                <a:avLst/>
              </a:prstGeom>
              <a:blipFill>
                <a:blip r:embed="rId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D9D97D-EC2C-BF3C-065C-6DE8DE211221}"/>
                  </a:ext>
                </a:extLst>
              </p:cNvPr>
              <p:cNvSpPr txBox="1"/>
              <p:nvPr/>
            </p:nvSpPr>
            <p:spPr>
              <a:xfrm>
                <a:off x="4038600" y="2921620"/>
                <a:ext cx="9873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𝒛</m:t>
                          </m:r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D9D97D-EC2C-BF3C-065C-6DE8DE211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921620"/>
                <a:ext cx="987347" cy="369332"/>
              </a:xfrm>
              <a:prstGeom prst="rect">
                <a:avLst/>
              </a:prstGeom>
              <a:blipFill>
                <a:blip r:embed="rId7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4A4AA5-9C1B-76F8-CDA2-E1EEF37FA9F4}"/>
                  </a:ext>
                </a:extLst>
              </p:cNvPr>
              <p:cNvSpPr txBox="1"/>
              <p:nvPr/>
            </p:nvSpPr>
            <p:spPr>
              <a:xfrm>
                <a:off x="826585" y="4614749"/>
                <a:ext cx="1375781" cy="394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(−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𝑽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</m:e>
                        <m:sub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4A4AA5-9C1B-76F8-CDA2-E1EEF37FA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85" y="4614749"/>
                <a:ext cx="1375781" cy="394788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F1E5B3-F61E-ACF3-7A28-019ABFEFF01B}"/>
                  </a:ext>
                </a:extLst>
              </p:cNvPr>
              <p:cNvSpPr txBox="1"/>
              <p:nvPr/>
            </p:nvSpPr>
            <p:spPr>
              <a:xfrm>
                <a:off x="4038600" y="4623888"/>
                <a:ext cx="885127" cy="394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(−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𝑽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</m:e>
                        <m:sub>
                          <m:r>
                            <a:rPr lang="en-US" sz="1800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1800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F1E5B3-F61E-ACF3-7A28-019ABFEFF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623888"/>
                <a:ext cx="885127" cy="394788"/>
              </a:xfrm>
              <a:prstGeom prst="rect">
                <a:avLst/>
              </a:prstGeom>
              <a:blipFill>
                <a:blip r:embed="rId9"/>
                <a:stretch>
                  <a:fillRect r="-500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AB19573-D787-8A93-9364-42003B7624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0"/>
            <a:ext cx="1295400" cy="1295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4524A-7352-E48C-3F39-DAFABCC3C70C}"/>
              </a:ext>
            </a:extLst>
          </p:cNvPr>
          <p:cNvSpPr txBox="1"/>
          <p:nvPr/>
        </p:nvSpPr>
        <p:spPr>
          <a:xfrm>
            <a:off x="-2804" y="6396764"/>
            <a:ext cx="6165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Devanandan et al., 2026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F83971-F113-4F9D-A51A-5C5C7534F324}"/>
              </a:ext>
            </a:extLst>
          </p:cNvPr>
          <p:cNvSpPr/>
          <p:nvPr/>
        </p:nvSpPr>
        <p:spPr>
          <a:xfrm>
            <a:off x="1024974" y="1060392"/>
            <a:ext cx="800099" cy="473721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868E7-4F28-620D-5D64-53DDB96DFEE8}"/>
              </a:ext>
            </a:extLst>
          </p:cNvPr>
          <p:cNvSpPr txBox="1"/>
          <p:nvPr/>
        </p:nvSpPr>
        <p:spPr>
          <a:xfrm>
            <a:off x="1856627" y="6263193"/>
            <a:ext cx="12137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Background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BB2DFC-67EE-3FCD-15B3-7C122E252262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1763003" y="5479210"/>
            <a:ext cx="700521" cy="7839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BF1829-CC22-7576-BE9F-97BE7E5C5EDA}"/>
              </a:ext>
            </a:extLst>
          </p:cNvPr>
          <p:cNvCxnSpPr>
            <a:stCxn id="7" idx="3"/>
          </p:cNvCxnSpPr>
          <p:nvPr/>
        </p:nvCxnSpPr>
        <p:spPr>
          <a:xfrm flipV="1">
            <a:off x="3070421" y="4939748"/>
            <a:ext cx="1155427" cy="14850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479C5CB-4B1D-D86F-8637-2D76C5973737}"/>
              </a:ext>
            </a:extLst>
          </p:cNvPr>
          <p:cNvSpPr txBox="1"/>
          <p:nvPr/>
        </p:nvSpPr>
        <p:spPr>
          <a:xfrm rot="18524115">
            <a:off x="3197531" y="5802300"/>
            <a:ext cx="9012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2418682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4FCC8-98C1-30D9-0335-F0A48E82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C6AF27-5E19-FD51-D0BB-360AEA19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01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Decomposition of Magnetic Flux Enhancement</a:t>
            </a:r>
            <a:endParaRPr lang="sv-SE" dirty="0"/>
          </a:p>
        </p:txBody>
      </p:sp>
      <p:pic>
        <p:nvPicPr>
          <p:cNvPr id="4" name="Picture 3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EFCF0C21-0913-B8C5-51D3-82A51F54D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1" y="559725"/>
            <a:ext cx="3837296" cy="586015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32D6D4A-3AA5-BEF8-6CCD-7B0C7AD4A0A9}"/>
              </a:ext>
            </a:extLst>
          </p:cNvPr>
          <p:cNvCxnSpPr>
            <a:cxnSpLocks/>
          </p:cNvCxnSpPr>
          <p:nvPr/>
        </p:nvCxnSpPr>
        <p:spPr>
          <a:xfrm>
            <a:off x="9407913" y="1406405"/>
            <a:ext cx="2180063" cy="47883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6CFB7B7-CDCD-167F-9877-E728BB3EA9A2}"/>
              </a:ext>
            </a:extLst>
          </p:cNvPr>
          <p:cNvSpPr txBox="1"/>
          <p:nvPr/>
        </p:nvSpPr>
        <p:spPr>
          <a:xfrm>
            <a:off x="11094570" y="1950264"/>
            <a:ext cx="156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Negligible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5F00E1-33D1-C675-CCD6-BE17591BBC2C}"/>
              </a:ext>
            </a:extLst>
          </p:cNvPr>
          <p:cNvSpPr/>
          <p:nvPr/>
        </p:nvSpPr>
        <p:spPr>
          <a:xfrm>
            <a:off x="2302726" y="2078890"/>
            <a:ext cx="925551" cy="103177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58C59E-8874-B651-8F9D-3FD2B26393D2}"/>
                  </a:ext>
                </a:extLst>
              </p:cNvPr>
              <p:cNvSpPr txBox="1"/>
              <p:nvPr/>
            </p:nvSpPr>
            <p:spPr>
              <a:xfrm>
                <a:off x="4995756" y="3381631"/>
                <a:ext cx="67492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contribution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significantly larger compared to other terms.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58C59E-8874-B651-8F9D-3FD2B2639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756" y="3381631"/>
                <a:ext cx="6749203" cy="830997"/>
              </a:xfrm>
              <a:prstGeom prst="rect">
                <a:avLst/>
              </a:prstGeom>
              <a:blipFill>
                <a:blip r:embed="rId4"/>
                <a:stretch>
                  <a:fillRect l="-1504" t="-6061" r="-188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20">
            <a:extLst>
              <a:ext uri="{FF2B5EF4-FFF2-40B4-BE49-F238E27FC236}">
                <a16:creationId xmlns:a16="http://schemas.microsoft.com/office/drawing/2014/main" id="{63E269E7-E98A-7FCA-A6CC-811F9E0861FA}"/>
              </a:ext>
            </a:extLst>
          </p:cNvPr>
          <p:cNvSpPr txBox="1">
            <a:spLocks/>
          </p:cNvSpPr>
          <p:nvPr/>
        </p:nvSpPr>
        <p:spPr>
          <a:xfrm>
            <a:off x="0" y="250372"/>
            <a:ext cx="0" cy="0"/>
          </a:xfr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DC4759-0796-4059-CF01-E4885DD1B9E9}"/>
                  </a:ext>
                </a:extLst>
              </p:cNvPr>
              <p:cNvSpPr txBox="1"/>
              <p:nvPr/>
            </p:nvSpPr>
            <p:spPr>
              <a:xfrm>
                <a:off x="739851" y="2319596"/>
                <a:ext cx="1384456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US" baseline="-250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DC4759-0796-4059-CF01-E4885DD1B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51" y="2319596"/>
                <a:ext cx="1384456" cy="362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798EAF-044B-8805-9018-BE2203516B82}"/>
                  </a:ext>
                </a:extLst>
              </p:cNvPr>
              <p:cNvSpPr txBox="1"/>
              <p:nvPr/>
            </p:nvSpPr>
            <p:spPr>
              <a:xfrm>
                <a:off x="1002216" y="5039148"/>
                <a:ext cx="1122091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US" baseline="-250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798EAF-044B-8805-9018-BE2203516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16" y="5039148"/>
                <a:ext cx="1122091" cy="362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D0EDC9-85A8-A44A-5788-B8DAF70AD27E}"/>
                  </a:ext>
                </a:extLst>
              </p:cNvPr>
              <p:cNvSpPr txBox="1"/>
              <p:nvPr/>
            </p:nvSpPr>
            <p:spPr>
              <a:xfrm>
                <a:off x="935309" y="3612464"/>
                <a:ext cx="11889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D0EDC9-85A8-A44A-5788-B8DAF70AD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09" y="3612464"/>
                <a:ext cx="118899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8E65F1-AF83-A42E-AE7F-029242E8478D}"/>
                  </a:ext>
                </a:extLst>
              </p:cNvPr>
              <p:cNvSpPr txBox="1"/>
              <p:nvPr/>
            </p:nvSpPr>
            <p:spPr>
              <a:xfrm>
                <a:off x="900906" y="938867"/>
                <a:ext cx="1127667" cy="394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kern="10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l-GR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𝜹</m:t>
                          </m:r>
                          <m:r>
                            <a:rPr lang="en-US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(−</m:t>
                          </m:r>
                          <m:r>
                            <a:rPr lang="en-US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𝑽</m:t>
                          </m:r>
                          <m:r>
                            <a:rPr lang="en-US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  <m:r>
                            <a:rPr lang="en-US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</m:e>
                        <m:sub>
                          <m:r>
                            <a:rPr lang="en-US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b="1" i="1" kern="1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8E65F1-AF83-A42E-AE7F-029242E84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906" y="938867"/>
                <a:ext cx="1127667" cy="394788"/>
              </a:xfrm>
              <a:prstGeom prst="rect">
                <a:avLst/>
              </a:prstGeom>
              <a:blipFill>
                <a:blip r:embed="rId8"/>
                <a:stretch>
                  <a:fillRect r="-1910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E4F1EE-64EE-66CE-C6C9-F71FE2E4FD7F}"/>
                  </a:ext>
                </a:extLst>
              </p:cNvPr>
              <p:cNvSpPr txBox="1"/>
              <p:nvPr/>
            </p:nvSpPr>
            <p:spPr>
              <a:xfrm>
                <a:off x="4478764" y="2432703"/>
                <a:ext cx="7365093" cy="470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E4F1EE-64EE-66CE-C6C9-F71FE2E4F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764" y="2432703"/>
                <a:ext cx="7365093" cy="470385"/>
              </a:xfrm>
              <a:prstGeom prst="rect">
                <a:avLst/>
              </a:prstGeom>
              <a:blipFill>
                <a:blip r:embed="rId9"/>
                <a:stretch>
                  <a:fillRect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D6D097-2AA9-1D88-8CB1-098DD9B5CCEA}"/>
                  </a:ext>
                </a:extLst>
              </p:cNvPr>
              <p:cNvSpPr txBox="1"/>
              <p:nvPr/>
            </p:nvSpPr>
            <p:spPr>
              <a:xfrm>
                <a:off x="3821193" y="1403007"/>
                <a:ext cx="8802897" cy="377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17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17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17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1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17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1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17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700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1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1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1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1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1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1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17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D6D097-2AA9-1D88-8CB1-098DD9B5C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193" y="1403007"/>
                <a:ext cx="8802897" cy="377924"/>
              </a:xfrm>
              <a:prstGeom prst="rect">
                <a:avLst/>
              </a:prstGeom>
              <a:blipFill>
                <a:blip r:embed="rId10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09E2BD-DDB0-BFD0-2E76-A384E8F2E38D}"/>
              </a:ext>
            </a:extLst>
          </p:cNvPr>
          <p:cNvCxnSpPr/>
          <p:nvPr/>
        </p:nvCxnSpPr>
        <p:spPr>
          <a:xfrm>
            <a:off x="3306791" y="2518198"/>
            <a:ext cx="1767479" cy="10620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9BDEAC7-8FDF-EEAB-C2A2-624416AF1578}"/>
              </a:ext>
            </a:extLst>
          </p:cNvPr>
          <p:cNvSpPr txBox="1"/>
          <p:nvPr/>
        </p:nvSpPr>
        <p:spPr>
          <a:xfrm>
            <a:off x="5074270" y="5077041"/>
            <a:ext cx="6406242" cy="646331"/>
          </a:xfrm>
          <a:custGeom>
            <a:avLst/>
            <a:gdLst>
              <a:gd name="csX0" fmla="*/ 0 w 6406242"/>
              <a:gd name="csY0" fmla="*/ 0 h 646331"/>
              <a:gd name="csX1" fmla="*/ 646448 w 6406242"/>
              <a:gd name="csY1" fmla="*/ 0 h 646331"/>
              <a:gd name="csX2" fmla="*/ 1036646 w 6406242"/>
              <a:gd name="csY2" fmla="*/ 0 h 646331"/>
              <a:gd name="csX3" fmla="*/ 1554970 w 6406242"/>
              <a:gd name="csY3" fmla="*/ 0 h 646331"/>
              <a:gd name="csX4" fmla="*/ 2265480 w 6406242"/>
              <a:gd name="csY4" fmla="*/ 0 h 646331"/>
              <a:gd name="csX5" fmla="*/ 2847866 w 6406242"/>
              <a:gd name="csY5" fmla="*/ 0 h 646331"/>
              <a:gd name="csX6" fmla="*/ 3494314 w 6406242"/>
              <a:gd name="csY6" fmla="*/ 0 h 646331"/>
              <a:gd name="csX7" fmla="*/ 4012637 w 6406242"/>
              <a:gd name="csY7" fmla="*/ 0 h 646331"/>
              <a:gd name="csX8" fmla="*/ 4595023 w 6406242"/>
              <a:gd name="csY8" fmla="*/ 0 h 646331"/>
              <a:gd name="csX9" fmla="*/ 5305533 w 6406242"/>
              <a:gd name="csY9" fmla="*/ 0 h 646331"/>
              <a:gd name="csX10" fmla="*/ 5759794 w 6406242"/>
              <a:gd name="csY10" fmla="*/ 0 h 646331"/>
              <a:gd name="csX11" fmla="*/ 6406242 w 6406242"/>
              <a:gd name="csY11" fmla="*/ 0 h 646331"/>
              <a:gd name="csX12" fmla="*/ 6406242 w 6406242"/>
              <a:gd name="csY12" fmla="*/ 310239 h 646331"/>
              <a:gd name="csX13" fmla="*/ 6406242 w 6406242"/>
              <a:gd name="csY13" fmla="*/ 646331 h 646331"/>
              <a:gd name="csX14" fmla="*/ 5823856 w 6406242"/>
              <a:gd name="csY14" fmla="*/ 646331 h 646331"/>
              <a:gd name="csX15" fmla="*/ 5241471 w 6406242"/>
              <a:gd name="csY15" fmla="*/ 646331 h 646331"/>
              <a:gd name="csX16" fmla="*/ 4787210 w 6406242"/>
              <a:gd name="csY16" fmla="*/ 646331 h 646331"/>
              <a:gd name="csX17" fmla="*/ 4204824 w 6406242"/>
              <a:gd name="csY17" fmla="*/ 646331 h 646331"/>
              <a:gd name="csX18" fmla="*/ 3622439 w 6406242"/>
              <a:gd name="csY18" fmla="*/ 646331 h 646331"/>
              <a:gd name="csX19" fmla="*/ 3040053 w 6406242"/>
              <a:gd name="csY19" fmla="*/ 646331 h 646331"/>
              <a:gd name="csX20" fmla="*/ 2457667 w 6406242"/>
              <a:gd name="csY20" fmla="*/ 646331 h 646331"/>
              <a:gd name="csX21" fmla="*/ 1939344 w 6406242"/>
              <a:gd name="csY21" fmla="*/ 646331 h 646331"/>
              <a:gd name="csX22" fmla="*/ 1292896 w 6406242"/>
              <a:gd name="csY22" fmla="*/ 646331 h 646331"/>
              <a:gd name="csX23" fmla="*/ 710510 w 6406242"/>
              <a:gd name="csY23" fmla="*/ 646331 h 646331"/>
              <a:gd name="csX24" fmla="*/ 0 w 6406242"/>
              <a:gd name="csY24" fmla="*/ 646331 h 646331"/>
              <a:gd name="csX25" fmla="*/ 0 w 6406242"/>
              <a:gd name="csY25" fmla="*/ 310239 h 646331"/>
              <a:gd name="csX26" fmla="*/ 0 w 6406242"/>
              <a:gd name="csY26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6406242" h="646331" fill="none" extrusionOk="0">
                <a:moveTo>
                  <a:pt x="0" y="0"/>
                </a:moveTo>
                <a:cubicBezTo>
                  <a:pt x="249867" y="-76357"/>
                  <a:pt x="362843" y="21046"/>
                  <a:pt x="646448" y="0"/>
                </a:cubicBezTo>
                <a:cubicBezTo>
                  <a:pt x="930053" y="-21046"/>
                  <a:pt x="876613" y="22493"/>
                  <a:pt x="1036646" y="0"/>
                </a:cubicBezTo>
                <a:cubicBezTo>
                  <a:pt x="1196679" y="-22493"/>
                  <a:pt x="1394867" y="17445"/>
                  <a:pt x="1554970" y="0"/>
                </a:cubicBezTo>
                <a:cubicBezTo>
                  <a:pt x="1715073" y="-17445"/>
                  <a:pt x="2038873" y="34646"/>
                  <a:pt x="2265480" y="0"/>
                </a:cubicBezTo>
                <a:cubicBezTo>
                  <a:pt x="2492087" y="-34646"/>
                  <a:pt x="2590829" y="64972"/>
                  <a:pt x="2847866" y="0"/>
                </a:cubicBezTo>
                <a:cubicBezTo>
                  <a:pt x="3104903" y="-64972"/>
                  <a:pt x="3228903" y="1431"/>
                  <a:pt x="3494314" y="0"/>
                </a:cubicBezTo>
                <a:cubicBezTo>
                  <a:pt x="3759725" y="-1431"/>
                  <a:pt x="3778131" y="44265"/>
                  <a:pt x="4012637" y="0"/>
                </a:cubicBezTo>
                <a:cubicBezTo>
                  <a:pt x="4247143" y="-44265"/>
                  <a:pt x="4423234" y="6516"/>
                  <a:pt x="4595023" y="0"/>
                </a:cubicBezTo>
                <a:cubicBezTo>
                  <a:pt x="4766812" y="-6516"/>
                  <a:pt x="5064076" y="25089"/>
                  <a:pt x="5305533" y="0"/>
                </a:cubicBezTo>
                <a:cubicBezTo>
                  <a:pt x="5546990" y="-25089"/>
                  <a:pt x="5589867" y="15844"/>
                  <a:pt x="5759794" y="0"/>
                </a:cubicBezTo>
                <a:cubicBezTo>
                  <a:pt x="5929721" y="-15844"/>
                  <a:pt x="6212736" y="38050"/>
                  <a:pt x="6406242" y="0"/>
                </a:cubicBezTo>
                <a:cubicBezTo>
                  <a:pt x="6425888" y="62260"/>
                  <a:pt x="6405116" y="192504"/>
                  <a:pt x="6406242" y="310239"/>
                </a:cubicBezTo>
                <a:cubicBezTo>
                  <a:pt x="6407368" y="427974"/>
                  <a:pt x="6394739" y="521001"/>
                  <a:pt x="6406242" y="646331"/>
                </a:cubicBezTo>
                <a:cubicBezTo>
                  <a:pt x="6175841" y="682889"/>
                  <a:pt x="6045586" y="638158"/>
                  <a:pt x="5823856" y="646331"/>
                </a:cubicBezTo>
                <a:cubicBezTo>
                  <a:pt x="5602126" y="654504"/>
                  <a:pt x="5377368" y="612911"/>
                  <a:pt x="5241471" y="646331"/>
                </a:cubicBezTo>
                <a:cubicBezTo>
                  <a:pt x="5105575" y="679751"/>
                  <a:pt x="4961661" y="623213"/>
                  <a:pt x="4787210" y="646331"/>
                </a:cubicBezTo>
                <a:cubicBezTo>
                  <a:pt x="4612759" y="669449"/>
                  <a:pt x="4389298" y="591060"/>
                  <a:pt x="4204824" y="646331"/>
                </a:cubicBezTo>
                <a:cubicBezTo>
                  <a:pt x="4020350" y="701602"/>
                  <a:pt x="3795565" y="613931"/>
                  <a:pt x="3622439" y="646331"/>
                </a:cubicBezTo>
                <a:cubicBezTo>
                  <a:pt x="3449313" y="678731"/>
                  <a:pt x="3249137" y="603002"/>
                  <a:pt x="3040053" y="646331"/>
                </a:cubicBezTo>
                <a:cubicBezTo>
                  <a:pt x="2830969" y="689660"/>
                  <a:pt x="2625470" y="581303"/>
                  <a:pt x="2457667" y="646331"/>
                </a:cubicBezTo>
                <a:cubicBezTo>
                  <a:pt x="2289864" y="711359"/>
                  <a:pt x="2058209" y="586134"/>
                  <a:pt x="1939344" y="646331"/>
                </a:cubicBezTo>
                <a:cubicBezTo>
                  <a:pt x="1820479" y="706528"/>
                  <a:pt x="1517321" y="588544"/>
                  <a:pt x="1292896" y="646331"/>
                </a:cubicBezTo>
                <a:cubicBezTo>
                  <a:pt x="1068471" y="704118"/>
                  <a:pt x="840271" y="589891"/>
                  <a:pt x="710510" y="646331"/>
                </a:cubicBezTo>
                <a:cubicBezTo>
                  <a:pt x="580749" y="702771"/>
                  <a:pt x="216346" y="618167"/>
                  <a:pt x="0" y="646331"/>
                </a:cubicBezTo>
                <a:cubicBezTo>
                  <a:pt x="-22796" y="525993"/>
                  <a:pt x="21796" y="426386"/>
                  <a:pt x="0" y="310239"/>
                </a:cubicBezTo>
                <a:cubicBezTo>
                  <a:pt x="-21796" y="194092"/>
                  <a:pt x="30313" y="62169"/>
                  <a:pt x="0" y="0"/>
                </a:cubicBezTo>
                <a:close/>
              </a:path>
              <a:path w="6406242" h="646331" stroke="0" extrusionOk="0">
                <a:moveTo>
                  <a:pt x="0" y="0"/>
                </a:moveTo>
                <a:cubicBezTo>
                  <a:pt x="137160" y="-30730"/>
                  <a:pt x="338528" y="39473"/>
                  <a:pt x="518323" y="0"/>
                </a:cubicBezTo>
                <a:cubicBezTo>
                  <a:pt x="698118" y="-39473"/>
                  <a:pt x="786245" y="34585"/>
                  <a:pt x="908522" y="0"/>
                </a:cubicBezTo>
                <a:cubicBezTo>
                  <a:pt x="1030799" y="-34585"/>
                  <a:pt x="1320303" y="29959"/>
                  <a:pt x="1619032" y="0"/>
                </a:cubicBezTo>
                <a:cubicBezTo>
                  <a:pt x="1917761" y="-29959"/>
                  <a:pt x="2004582" y="53825"/>
                  <a:pt x="2137355" y="0"/>
                </a:cubicBezTo>
                <a:cubicBezTo>
                  <a:pt x="2270128" y="-53825"/>
                  <a:pt x="2461859" y="47114"/>
                  <a:pt x="2655679" y="0"/>
                </a:cubicBezTo>
                <a:cubicBezTo>
                  <a:pt x="2849499" y="-47114"/>
                  <a:pt x="3143094" y="26628"/>
                  <a:pt x="3366189" y="0"/>
                </a:cubicBezTo>
                <a:cubicBezTo>
                  <a:pt x="3589284" y="-26628"/>
                  <a:pt x="3682763" y="31313"/>
                  <a:pt x="3820450" y="0"/>
                </a:cubicBezTo>
                <a:cubicBezTo>
                  <a:pt x="3958137" y="-31313"/>
                  <a:pt x="4242536" y="19087"/>
                  <a:pt x="4530960" y="0"/>
                </a:cubicBezTo>
                <a:cubicBezTo>
                  <a:pt x="4819384" y="-19087"/>
                  <a:pt x="5056575" y="34907"/>
                  <a:pt x="5241471" y="0"/>
                </a:cubicBezTo>
                <a:cubicBezTo>
                  <a:pt x="5426367" y="-34907"/>
                  <a:pt x="5543338" y="42883"/>
                  <a:pt x="5823856" y="0"/>
                </a:cubicBezTo>
                <a:cubicBezTo>
                  <a:pt x="6104374" y="-42883"/>
                  <a:pt x="6145892" y="6606"/>
                  <a:pt x="6406242" y="0"/>
                </a:cubicBezTo>
                <a:cubicBezTo>
                  <a:pt x="6442180" y="82963"/>
                  <a:pt x="6383304" y="180507"/>
                  <a:pt x="6406242" y="316702"/>
                </a:cubicBezTo>
                <a:cubicBezTo>
                  <a:pt x="6429180" y="452897"/>
                  <a:pt x="6367109" y="530388"/>
                  <a:pt x="6406242" y="646331"/>
                </a:cubicBezTo>
                <a:cubicBezTo>
                  <a:pt x="6142247" y="697410"/>
                  <a:pt x="6053393" y="639121"/>
                  <a:pt x="5823856" y="646331"/>
                </a:cubicBezTo>
                <a:cubicBezTo>
                  <a:pt x="5594319" y="653541"/>
                  <a:pt x="5494034" y="607901"/>
                  <a:pt x="5369596" y="646331"/>
                </a:cubicBezTo>
                <a:cubicBezTo>
                  <a:pt x="5245158" y="684761"/>
                  <a:pt x="4947987" y="635687"/>
                  <a:pt x="4787210" y="646331"/>
                </a:cubicBezTo>
                <a:cubicBezTo>
                  <a:pt x="4626433" y="656975"/>
                  <a:pt x="4342482" y="598486"/>
                  <a:pt x="4076699" y="646331"/>
                </a:cubicBezTo>
                <a:cubicBezTo>
                  <a:pt x="3810916" y="694176"/>
                  <a:pt x="3660780" y="623091"/>
                  <a:pt x="3494314" y="646331"/>
                </a:cubicBezTo>
                <a:cubicBezTo>
                  <a:pt x="3327848" y="669571"/>
                  <a:pt x="3188173" y="614738"/>
                  <a:pt x="3104115" y="646331"/>
                </a:cubicBezTo>
                <a:cubicBezTo>
                  <a:pt x="3020057" y="677924"/>
                  <a:pt x="2856278" y="639028"/>
                  <a:pt x="2649855" y="646331"/>
                </a:cubicBezTo>
                <a:cubicBezTo>
                  <a:pt x="2443432" y="653634"/>
                  <a:pt x="2128809" y="639832"/>
                  <a:pt x="1939344" y="646331"/>
                </a:cubicBezTo>
                <a:cubicBezTo>
                  <a:pt x="1749879" y="652830"/>
                  <a:pt x="1587122" y="633002"/>
                  <a:pt x="1356959" y="646331"/>
                </a:cubicBezTo>
                <a:cubicBezTo>
                  <a:pt x="1126797" y="659660"/>
                  <a:pt x="997088" y="646296"/>
                  <a:pt x="902698" y="646331"/>
                </a:cubicBezTo>
                <a:cubicBezTo>
                  <a:pt x="808308" y="646366"/>
                  <a:pt x="256900" y="609263"/>
                  <a:pt x="0" y="646331"/>
                </a:cubicBezTo>
                <a:cubicBezTo>
                  <a:pt x="-10891" y="578005"/>
                  <a:pt x="13391" y="448872"/>
                  <a:pt x="0" y="342555"/>
                </a:cubicBezTo>
                <a:cubicBezTo>
                  <a:pt x="-13391" y="236238"/>
                  <a:pt x="2374" y="7044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In both storm and non-storm cases, the </a:t>
            </a:r>
            <a:r>
              <a:rPr lang="en-US" sz="1800" b="1" dirty="0">
                <a:solidFill>
                  <a:srgbClr val="7030A0"/>
                </a:solidFill>
              </a:rPr>
              <a:t>flux enhancement comes mainly from the elevated BBF velocity.</a:t>
            </a:r>
            <a:endParaRPr lang="en-US" sz="18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BF557-1B7C-B794-6041-521861306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0"/>
            <a:ext cx="1295400" cy="1295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22FE2D-D44C-F79E-6EAF-C4EA0005DE76}"/>
              </a:ext>
            </a:extLst>
          </p:cNvPr>
          <p:cNvSpPr txBox="1"/>
          <p:nvPr/>
        </p:nvSpPr>
        <p:spPr>
          <a:xfrm>
            <a:off x="-2804" y="6396764"/>
            <a:ext cx="6165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Devanandan et al., 2026</a:t>
            </a:r>
          </a:p>
        </p:txBody>
      </p:sp>
    </p:spTree>
    <p:extLst>
      <p:ext uri="{BB962C8B-B14F-4D97-AF65-F5344CB8AC3E}">
        <p14:creationId xmlns:p14="http://schemas.microsoft.com/office/powerpoint/2010/main" val="201561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21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DC50C-3157-F2BD-4BF9-81C427095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5FE895-C8AA-264E-296F-1429743A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Context &amp; Synergy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6CF97-30C8-338A-35EC-2456D9062479}"/>
              </a:ext>
            </a:extLst>
          </p:cNvPr>
          <p:cNvSpPr txBox="1"/>
          <p:nvPr/>
        </p:nvSpPr>
        <p:spPr>
          <a:xfrm>
            <a:off x="0" y="4516740"/>
            <a:ext cx="70648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One of CGS objectives: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 role of </a:t>
            </a:r>
            <a:r>
              <a:rPr lang="en-US" b="1" dirty="0">
                <a:solidFill>
                  <a:srgbClr val="000000"/>
                </a:solidFill>
              </a:rPr>
              <a:t>mesoscale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plasma sheet </a:t>
            </a:r>
            <a:r>
              <a:rPr lang="en-US" dirty="0">
                <a:solidFill>
                  <a:srgbClr val="000000"/>
                </a:solidFill>
              </a:rPr>
              <a:t>transport in the</a:t>
            </a:r>
            <a:r>
              <a:rPr lang="en-US" b="1" dirty="0">
                <a:solidFill>
                  <a:srgbClr val="000000"/>
                </a:solidFill>
              </a:rPr>
              <a:t> ring current </a:t>
            </a:r>
            <a:r>
              <a:rPr lang="en-US" dirty="0">
                <a:solidFill>
                  <a:srgbClr val="000000"/>
                </a:solidFill>
              </a:rPr>
              <a:t>build-up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To tackle this </a:t>
            </a:r>
            <a:r>
              <a:rPr lang="en-US" b="1" dirty="0">
                <a:solidFill>
                  <a:srgbClr val="000000"/>
                </a:solidFill>
              </a:rPr>
              <a:t>we need</a:t>
            </a:r>
            <a:r>
              <a:rPr lang="en-US" dirty="0">
                <a:solidFill>
                  <a:srgbClr val="000000"/>
                </a:solidFill>
              </a:rPr>
              <a:t> to establish a </a:t>
            </a:r>
            <a:r>
              <a:rPr lang="en-US" b="1" dirty="0">
                <a:solidFill>
                  <a:srgbClr val="000000"/>
                </a:solidFill>
              </a:rPr>
              <a:t>clear understanding</a:t>
            </a:r>
            <a:r>
              <a:rPr lang="en-US" dirty="0">
                <a:solidFill>
                  <a:srgbClr val="000000"/>
                </a:solidFill>
              </a:rPr>
              <a:t> of the overall </a:t>
            </a:r>
            <a:r>
              <a:rPr lang="en-US" b="1" dirty="0" err="1">
                <a:solidFill>
                  <a:srgbClr val="000000"/>
                </a:solidFill>
              </a:rPr>
              <a:t>plasmasheet</a:t>
            </a:r>
            <a:r>
              <a:rPr lang="en-US" b="1" dirty="0">
                <a:solidFill>
                  <a:srgbClr val="000000"/>
                </a:solidFill>
              </a:rPr>
              <a:t> transport during quiet and storm times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AB87D-0E28-1005-A2F6-BC6CCF0263BA}"/>
              </a:ext>
            </a:extLst>
          </p:cNvPr>
          <p:cNvSpPr txBox="1"/>
          <p:nvPr/>
        </p:nvSpPr>
        <p:spPr>
          <a:xfrm>
            <a:off x="0" y="4255130"/>
            <a:ext cx="6159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Sciola</a:t>
            </a:r>
            <a:r>
              <a:rPr lang="en-US" sz="11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+ 2023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etails are in the caption following the image">
            <a:extLst>
              <a:ext uri="{FF2B5EF4-FFF2-40B4-BE49-F238E27FC236}">
                <a16:creationId xmlns:a16="http://schemas.microsoft.com/office/drawing/2014/main" id="{A9C18E02-ED30-B0EB-49D8-0401852E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67" y="789089"/>
            <a:ext cx="6378956" cy="34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E89215-85E3-ED83-B67D-D0FE1681D12B}"/>
              </a:ext>
            </a:extLst>
          </p:cNvPr>
          <p:cNvSpPr txBox="1"/>
          <p:nvPr/>
        </p:nvSpPr>
        <p:spPr>
          <a:xfrm>
            <a:off x="0" y="4516740"/>
            <a:ext cx="69397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50% of total energy flux transported into the inner magnetosphere by mesoscale structures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A37D7D-D8BB-F512-0F27-6D6708EA6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715" y="789089"/>
            <a:ext cx="4749618" cy="4123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26929-B480-A8E4-B364-0AAE626078BC}"/>
              </a:ext>
            </a:extLst>
          </p:cNvPr>
          <p:cNvSpPr txBox="1"/>
          <p:nvPr/>
        </p:nvSpPr>
        <p:spPr>
          <a:xfrm>
            <a:off x="7370715" y="4926941"/>
            <a:ext cx="6159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Cropped from </a:t>
            </a:r>
            <a:r>
              <a:rPr lang="en-US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Robyn Millan Presentation 26 Feb 2026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2E5CB7-80A5-912E-2821-63C635604515}"/>
              </a:ext>
            </a:extLst>
          </p:cNvPr>
          <p:cNvSpPr txBox="1"/>
          <p:nvPr/>
        </p:nvSpPr>
        <p:spPr>
          <a:xfrm>
            <a:off x="7433270" y="4853839"/>
            <a:ext cx="46245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u="sng" dirty="0" err="1">
                <a:solidFill>
                  <a:srgbClr val="000000"/>
                </a:solidFill>
              </a:rPr>
              <a:t>Overaching</a:t>
            </a:r>
            <a:r>
              <a:rPr lang="en-US" u="sng" dirty="0">
                <a:solidFill>
                  <a:srgbClr val="000000"/>
                </a:solidFill>
              </a:rPr>
              <a:t> Goal of CINEMA</a:t>
            </a: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Understand the role of plasma sheet structure and evolution in Earth’s multiscale magnetospheric convection cycle</a:t>
            </a:r>
          </a:p>
        </p:txBody>
      </p:sp>
    </p:spTree>
    <p:extLst>
      <p:ext uri="{BB962C8B-B14F-4D97-AF65-F5344CB8AC3E}">
        <p14:creationId xmlns:p14="http://schemas.microsoft.com/office/powerpoint/2010/main" val="364200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99AD7-D45D-52C2-A790-E3D5159DA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1B3D0-8D50-C14E-301A-FB5918DB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Dawn/Dusk Asymmetries - Reconnection and BBFs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523FE-9F90-A47A-FDC2-ED6DFE258E32}"/>
              </a:ext>
            </a:extLst>
          </p:cNvPr>
          <p:cNvSpPr txBox="1"/>
          <p:nvPr/>
        </p:nvSpPr>
        <p:spPr>
          <a:xfrm>
            <a:off x="246124" y="5851309"/>
            <a:ext cx="6782626" cy="646331"/>
          </a:xfrm>
          <a:custGeom>
            <a:avLst/>
            <a:gdLst>
              <a:gd name="csX0" fmla="*/ 0 w 6782626"/>
              <a:gd name="csY0" fmla="*/ 0 h 646331"/>
              <a:gd name="csX1" fmla="*/ 700871 w 6782626"/>
              <a:gd name="csY1" fmla="*/ 0 h 646331"/>
              <a:gd name="csX2" fmla="*/ 1198264 w 6782626"/>
              <a:gd name="csY2" fmla="*/ 0 h 646331"/>
              <a:gd name="csX3" fmla="*/ 1560004 w 6782626"/>
              <a:gd name="csY3" fmla="*/ 0 h 646331"/>
              <a:gd name="csX4" fmla="*/ 2193049 w 6782626"/>
              <a:gd name="csY4" fmla="*/ 0 h 646331"/>
              <a:gd name="csX5" fmla="*/ 2554789 w 6782626"/>
              <a:gd name="csY5" fmla="*/ 0 h 646331"/>
              <a:gd name="csX6" fmla="*/ 2984355 w 6782626"/>
              <a:gd name="csY6" fmla="*/ 0 h 646331"/>
              <a:gd name="csX7" fmla="*/ 3617401 w 6782626"/>
              <a:gd name="csY7" fmla="*/ 0 h 646331"/>
              <a:gd name="csX8" fmla="*/ 3979141 w 6782626"/>
              <a:gd name="csY8" fmla="*/ 0 h 646331"/>
              <a:gd name="csX9" fmla="*/ 4680012 w 6782626"/>
              <a:gd name="csY9" fmla="*/ 0 h 646331"/>
              <a:gd name="csX10" fmla="*/ 5109578 w 6782626"/>
              <a:gd name="csY10" fmla="*/ 0 h 646331"/>
              <a:gd name="csX11" fmla="*/ 5539145 w 6782626"/>
              <a:gd name="csY11" fmla="*/ 0 h 646331"/>
              <a:gd name="csX12" fmla="*/ 5968711 w 6782626"/>
              <a:gd name="csY12" fmla="*/ 0 h 646331"/>
              <a:gd name="csX13" fmla="*/ 6782626 w 6782626"/>
              <a:gd name="csY13" fmla="*/ 0 h 646331"/>
              <a:gd name="csX14" fmla="*/ 6782626 w 6782626"/>
              <a:gd name="csY14" fmla="*/ 323166 h 646331"/>
              <a:gd name="csX15" fmla="*/ 6782626 w 6782626"/>
              <a:gd name="csY15" fmla="*/ 646331 h 646331"/>
              <a:gd name="csX16" fmla="*/ 6149581 w 6782626"/>
              <a:gd name="csY16" fmla="*/ 646331 h 646331"/>
              <a:gd name="csX17" fmla="*/ 5652188 w 6782626"/>
              <a:gd name="csY17" fmla="*/ 646331 h 646331"/>
              <a:gd name="csX18" fmla="*/ 5290448 w 6782626"/>
              <a:gd name="csY18" fmla="*/ 646331 h 646331"/>
              <a:gd name="csX19" fmla="*/ 4928708 w 6782626"/>
              <a:gd name="csY19" fmla="*/ 646331 h 646331"/>
              <a:gd name="csX20" fmla="*/ 4227837 w 6782626"/>
              <a:gd name="csY20" fmla="*/ 646331 h 646331"/>
              <a:gd name="csX21" fmla="*/ 3730444 w 6782626"/>
              <a:gd name="csY21" fmla="*/ 646331 h 646331"/>
              <a:gd name="csX22" fmla="*/ 3300878 w 6782626"/>
              <a:gd name="csY22" fmla="*/ 646331 h 646331"/>
              <a:gd name="csX23" fmla="*/ 2600007 w 6782626"/>
              <a:gd name="csY23" fmla="*/ 646331 h 646331"/>
              <a:gd name="csX24" fmla="*/ 2238267 w 6782626"/>
              <a:gd name="csY24" fmla="*/ 646331 h 646331"/>
              <a:gd name="csX25" fmla="*/ 1605221 w 6782626"/>
              <a:gd name="csY25" fmla="*/ 646331 h 646331"/>
              <a:gd name="csX26" fmla="*/ 972176 w 6782626"/>
              <a:gd name="csY26" fmla="*/ 646331 h 646331"/>
              <a:gd name="csX27" fmla="*/ 0 w 6782626"/>
              <a:gd name="csY27" fmla="*/ 646331 h 646331"/>
              <a:gd name="csX28" fmla="*/ 0 w 6782626"/>
              <a:gd name="csY28" fmla="*/ 336092 h 646331"/>
              <a:gd name="csX29" fmla="*/ 0 w 6782626"/>
              <a:gd name="csY29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6782626" h="646331" fill="none" extrusionOk="0">
                <a:moveTo>
                  <a:pt x="0" y="0"/>
                </a:moveTo>
                <a:cubicBezTo>
                  <a:pt x="256379" y="-16942"/>
                  <a:pt x="489448" y="14763"/>
                  <a:pt x="700871" y="0"/>
                </a:cubicBezTo>
                <a:cubicBezTo>
                  <a:pt x="912294" y="-14763"/>
                  <a:pt x="1071171" y="43806"/>
                  <a:pt x="1198264" y="0"/>
                </a:cubicBezTo>
                <a:cubicBezTo>
                  <a:pt x="1325357" y="-43806"/>
                  <a:pt x="1384905" y="19260"/>
                  <a:pt x="1560004" y="0"/>
                </a:cubicBezTo>
                <a:cubicBezTo>
                  <a:pt x="1735103" y="-19260"/>
                  <a:pt x="2046739" y="2363"/>
                  <a:pt x="2193049" y="0"/>
                </a:cubicBezTo>
                <a:cubicBezTo>
                  <a:pt x="2339359" y="-2363"/>
                  <a:pt x="2418673" y="38129"/>
                  <a:pt x="2554789" y="0"/>
                </a:cubicBezTo>
                <a:cubicBezTo>
                  <a:pt x="2690905" y="-38129"/>
                  <a:pt x="2837153" y="35459"/>
                  <a:pt x="2984355" y="0"/>
                </a:cubicBezTo>
                <a:cubicBezTo>
                  <a:pt x="3131557" y="-35459"/>
                  <a:pt x="3477200" y="7304"/>
                  <a:pt x="3617401" y="0"/>
                </a:cubicBezTo>
                <a:cubicBezTo>
                  <a:pt x="3757602" y="-7304"/>
                  <a:pt x="3832935" y="37090"/>
                  <a:pt x="3979141" y="0"/>
                </a:cubicBezTo>
                <a:cubicBezTo>
                  <a:pt x="4125347" y="-37090"/>
                  <a:pt x="4330687" y="70425"/>
                  <a:pt x="4680012" y="0"/>
                </a:cubicBezTo>
                <a:cubicBezTo>
                  <a:pt x="5029337" y="-70425"/>
                  <a:pt x="4924437" y="19567"/>
                  <a:pt x="5109578" y="0"/>
                </a:cubicBezTo>
                <a:cubicBezTo>
                  <a:pt x="5294719" y="-19567"/>
                  <a:pt x="5418538" y="9112"/>
                  <a:pt x="5539145" y="0"/>
                </a:cubicBezTo>
                <a:cubicBezTo>
                  <a:pt x="5659752" y="-9112"/>
                  <a:pt x="5824859" y="46625"/>
                  <a:pt x="5968711" y="0"/>
                </a:cubicBezTo>
                <a:cubicBezTo>
                  <a:pt x="6112563" y="-46625"/>
                  <a:pt x="6487037" y="61322"/>
                  <a:pt x="6782626" y="0"/>
                </a:cubicBezTo>
                <a:cubicBezTo>
                  <a:pt x="6794586" y="79164"/>
                  <a:pt x="6776998" y="218980"/>
                  <a:pt x="6782626" y="323166"/>
                </a:cubicBezTo>
                <a:cubicBezTo>
                  <a:pt x="6788254" y="427352"/>
                  <a:pt x="6780966" y="558420"/>
                  <a:pt x="6782626" y="646331"/>
                </a:cubicBezTo>
                <a:cubicBezTo>
                  <a:pt x="6543609" y="694106"/>
                  <a:pt x="6288462" y="620630"/>
                  <a:pt x="6149581" y="646331"/>
                </a:cubicBezTo>
                <a:cubicBezTo>
                  <a:pt x="6010701" y="672032"/>
                  <a:pt x="5889926" y="603032"/>
                  <a:pt x="5652188" y="646331"/>
                </a:cubicBezTo>
                <a:cubicBezTo>
                  <a:pt x="5414450" y="689630"/>
                  <a:pt x="5395459" y="606259"/>
                  <a:pt x="5290448" y="646331"/>
                </a:cubicBezTo>
                <a:cubicBezTo>
                  <a:pt x="5185437" y="686403"/>
                  <a:pt x="5106632" y="645780"/>
                  <a:pt x="4928708" y="646331"/>
                </a:cubicBezTo>
                <a:cubicBezTo>
                  <a:pt x="4750784" y="646882"/>
                  <a:pt x="4468035" y="626857"/>
                  <a:pt x="4227837" y="646331"/>
                </a:cubicBezTo>
                <a:cubicBezTo>
                  <a:pt x="3987639" y="665805"/>
                  <a:pt x="3914275" y="593254"/>
                  <a:pt x="3730444" y="646331"/>
                </a:cubicBezTo>
                <a:cubicBezTo>
                  <a:pt x="3546613" y="699408"/>
                  <a:pt x="3429256" y="630235"/>
                  <a:pt x="3300878" y="646331"/>
                </a:cubicBezTo>
                <a:cubicBezTo>
                  <a:pt x="3172500" y="662427"/>
                  <a:pt x="2766293" y="600995"/>
                  <a:pt x="2600007" y="646331"/>
                </a:cubicBezTo>
                <a:cubicBezTo>
                  <a:pt x="2433721" y="691667"/>
                  <a:pt x="2329621" y="622664"/>
                  <a:pt x="2238267" y="646331"/>
                </a:cubicBezTo>
                <a:cubicBezTo>
                  <a:pt x="2146913" y="669998"/>
                  <a:pt x="1762487" y="606965"/>
                  <a:pt x="1605221" y="646331"/>
                </a:cubicBezTo>
                <a:cubicBezTo>
                  <a:pt x="1447955" y="685697"/>
                  <a:pt x="1271185" y="592315"/>
                  <a:pt x="972176" y="646331"/>
                </a:cubicBezTo>
                <a:cubicBezTo>
                  <a:pt x="673168" y="700347"/>
                  <a:pt x="341133" y="573339"/>
                  <a:pt x="0" y="646331"/>
                </a:cubicBezTo>
                <a:cubicBezTo>
                  <a:pt x="-11322" y="561112"/>
                  <a:pt x="2656" y="418125"/>
                  <a:pt x="0" y="336092"/>
                </a:cubicBezTo>
                <a:cubicBezTo>
                  <a:pt x="-2656" y="254059"/>
                  <a:pt x="4186" y="157000"/>
                  <a:pt x="0" y="0"/>
                </a:cubicBezTo>
                <a:close/>
              </a:path>
              <a:path w="6782626" h="646331" stroke="0" extrusionOk="0">
                <a:moveTo>
                  <a:pt x="0" y="0"/>
                </a:moveTo>
                <a:cubicBezTo>
                  <a:pt x="178177" y="-13518"/>
                  <a:pt x="251523" y="29658"/>
                  <a:pt x="429566" y="0"/>
                </a:cubicBezTo>
                <a:cubicBezTo>
                  <a:pt x="607609" y="-29658"/>
                  <a:pt x="901694" y="7928"/>
                  <a:pt x="1062611" y="0"/>
                </a:cubicBezTo>
                <a:cubicBezTo>
                  <a:pt x="1223528" y="-7928"/>
                  <a:pt x="1512670" y="54124"/>
                  <a:pt x="1695656" y="0"/>
                </a:cubicBezTo>
                <a:cubicBezTo>
                  <a:pt x="1878642" y="-54124"/>
                  <a:pt x="1969083" y="5068"/>
                  <a:pt x="2057397" y="0"/>
                </a:cubicBezTo>
                <a:cubicBezTo>
                  <a:pt x="2145711" y="-5068"/>
                  <a:pt x="2312479" y="44510"/>
                  <a:pt x="2486963" y="0"/>
                </a:cubicBezTo>
                <a:cubicBezTo>
                  <a:pt x="2661447" y="-44510"/>
                  <a:pt x="2751238" y="19222"/>
                  <a:pt x="2848703" y="0"/>
                </a:cubicBezTo>
                <a:cubicBezTo>
                  <a:pt x="2946168" y="-19222"/>
                  <a:pt x="3244469" y="3709"/>
                  <a:pt x="3481748" y="0"/>
                </a:cubicBezTo>
                <a:cubicBezTo>
                  <a:pt x="3719028" y="-3709"/>
                  <a:pt x="3864200" y="13219"/>
                  <a:pt x="4114793" y="0"/>
                </a:cubicBezTo>
                <a:cubicBezTo>
                  <a:pt x="4365386" y="-13219"/>
                  <a:pt x="4566333" y="16134"/>
                  <a:pt x="4815664" y="0"/>
                </a:cubicBezTo>
                <a:cubicBezTo>
                  <a:pt x="5064995" y="-16134"/>
                  <a:pt x="5060264" y="13490"/>
                  <a:pt x="5177405" y="0"/>
                </a:cubicBezTo>
                <a:cubicBezTo>
                  <a:pt x="5294546" y="-13490"/>
                  <a:pt x="5441194" y="7262"/>
                  <a:pt x="5539145" y="0"/>
                </a:cubicBezTo>
                <a:cubicBezTo>
                  <a:pt x="5637096" y="-7262"/>
                  <a:pt x="6000449" y="61799"/>
                  <a:pt x="6240016" y="0"/>
                </a:cubicBezTo>
                <a:cubicBezTo>
                  <a:pt x="6479583" y="-61799"/>
                  <a:pt x="6629140" y="18060"/>
                  <a:pt x="6782626" y="0"/>
                </a:cubicBezTo>
                <a:cubicBezTo>
                  <a:pt x="6784437" y="68356"/>
                  <a:pt x="6772242" y="235644"/>
                  <a:pt x="6782626" y="329629"/>
                </a:cubicBezTo>
                <a:cubicBezTo>
                  <a:pt x="6793010" y="423614"/>
                  <a:pt x="6781796" y="522742"/>
                  <a:pt x="6782626" y="646331"/>
                </a:cubicBezTo>
                <a:cubicBezTo>
                  <a:pt x="6691490" y="689454"/>
                  <a:pt x="6573067" y="626300"/>
                  <a:pt x="6420886" y="646331"/>
                </a:cubicBezTo>
                <a:cubicBezTo>
                  <a:pt x="6268705" y="666362"/>
                  <a:pt x="5957643" y="598932"/>
                  <a:pt x="5787841" y="646331"/>
                </a:cubicBezTo>
                <a:cubicBezTo>
                  <a:pt x="5618039" y="693730"/>
                  <a:pt x="5542498" y="604606"/>
                  <a:pt x="5426101" y="646331"/>
                </a:cubicBezTo>
                <a:cubicBezTo>
                  <a:pt x="5309704" y="688056"/>
                  <a:pt x="5104606" y="638891"/>
                  <a:pt x="4860882" y="646331"/>
                </a:cubicBezTo>
                <a:cubicBezTo>
                  <a:pt x="4617158" y="653771"/>
                  <a:pt x="4504898" y="590980"/>
                  <a:pt x="4295663" y="646331"/>
                </a:cubicBezTo>
                <a:cubicBezTo>
                  <a:pt x="4086428" y="701682"/>
                  <a:pt x="4007044" y="633503"/>
                  <a:pt x="3933923" y="646331"/>
                </a:cubicBezTo>
                <a:cubicBezTo>
                  <a:pt x="3860802" y="659159"/>
                  <a:pt x="3629053" y="614327"/>
                  <a:pt x="3436531" y="646331"/>
                </a:cubicBezTo>
                <a:cubicBezTo>
                  <a:pt x="3244009" y="678335"/>
                  <a:pt x="3126509" y="595098"/>
                  <a:pt x="2871312" y="646331"/>
                </a:cubicBezTo>
                <a:cubicBezTo>
                  <a:pt x="2616115" y="697564"/>
                  <a:pt x="2436818" y="638053"/>
                  <a:pt x="2170440" y="646331"/>
                </a:cubicBezTo>
                <a:cubicBezTo>
                  <a:pt x="1904062" y="654609"/>
                  <a:pt x="1705140" y="632913"/>
                  <a:pt x="1537395" y="646331"/>
                </a:cubicBezTo>
                <a:cubicBezTo>
                  <a:pt x="1369651" y="659749"/>
                  <a:pt x="1192782" y="631302"/>
                  <a:pt x="972176" y="646331"/>
                </a:cubicBezTo>
                <a:cubicBezTo>
                  <a:pt x="751570" y="661360"/>
                  <a:pt x="371521" y="626573"/>
                  <a:pt x="0" y="646331"/>
                </a:cubicBezTo>
                <a:cubicBezTo>
                  <a:pt x="-16453" y="565548"/>
                  <a:pt x="33003" y="428005"/>
                  <a:pt x="0" y="323166"/>
                </a:cubicBezTo>
                <a:cubicBezTo>
                  <a:pt x="-33003" y="218328"/>
                  <a:pt x="396" y="119472"/>
                  <a:pt x="0" y="0"/>
                </a:cubicBezTo>
                <a:close/>
              </a:path>
            </a:pathLst>
          </a:custGeom>
          <a:ln>
            <a:solidFill>
              <a:srgbClr val="0005FF"/>
            </a:solidFill>
            <a:extLst>
              <a:ext uri="{C807C97D-BFC1-408E-A445-0C87EB9F89A2}">
                <ask:lineSketchStyleProps xmlns:ask="http://schemas.microsoft.com/office/drawing/2018/sketchyshapes" sd="6011593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TODO: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</a:rPr>
              <a:t>Combine MMS and THEMIS </a:t>
            </a:r>
            <a:r>
              <a:rPr lang="en-US" dirty="0">
                <a:solidFill>
                  <a:srgbClr val="000000"/>
                </a:solidFill>
              </a:rPr>
              <a:t>statistics to get a general picture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150434EF-0617-270A-226B-2B0B204C3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5416"/>
            <a:ext cx="5650607" cy="422007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3DE1B-3CBE-C152-4F8A-4BB20CD50487}"/>
              </a:ext>
            </a:extLst>
          </p:cNvPr>
          <p:cNvSpPr txBox="1"/>
          <p:nvPr/>
        </p:nvSpPr>
        <p:spPr>
          <a:xfrm>
            <a:off x="575400" y="767115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Geotail dataset from Nagai+2023, Raptis+2026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8EE03-80E9-3C18-23E7-CD5C26DFB424}"/>
              </a:ext>
            </a:extLst>
          </p:cNvPr>
          <p:cNvSpPr txBox="1"/>
          <p:nvPr/>
        </p:nvSpPr>
        <p:spPr>
          <a:xfrm>
            <a:off x="7103826" y="789089"/>
            <a:ext cx="451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Geotail dataset BBF list (Devandan+2026)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9D0D4C-4717-FDA4-D3D2-57DC9D11B4CB}"/>
              </a:ext>
            </a:extLst>
          </p:cNvPr>
          <p:cNvGrpSpPr/>
          <p:nvPr/>
        </p:nvGrpSpPr>
        <p:grpSpPr>
          <a:xfrm>
            <a:off x="5661700" y="1911253"/>
            <a:ext cx="6530300" cy="2947026"/>
            <a:chOff x="1611086" y="1641779"/>
            <a:chExt cx="7883930" cy="35578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C08E1F-158B-F1CB-3AA7-0EB0ADAF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6779" y="1641779"/>
              <a:ext cx="6808237" cy="34774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307CCB-19D7-229E-EF73-AEF73EDBDB39}"/>
                </a:ext>
              </a:extLst>
            </p:cNvPr>
            <p:cNvSpPr/>
            <p:nvPr/>
          </p:nvSpPr>
          <p:spPr>
            <a:xfrm>
              <a:off x="1611086" y="4027714"/>
              <a:ext cx="6854075" cy="1171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EB0C2C-69BA-9ADC-DD71-AE8115BF269C}"/>
                </a:ext>
              </a:extLst>
            </p:cNvPr>
            <p:cNvSpPr txBox="1"/>
            <p:nvPr/>
          </p:nvSpPr>
          <p:spPr>
            <a:xfrm>
              <a:off x="3178628" y="4028419"/>
              <a:ext cx="1736024" cy="6316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DAWN (&lt;-3 Re)</a:t>
              </a:r>
            </a:p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DUSK (&gt;3 Re)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C5C934-D24E-FD58-8994-315DFBEB6DA5}"/>
                </a:ext>
              </a:extLst>
            </p:cNvPr>
            <p:cNvSpPr txBox="1"/>
            <p:nvPr/>
          </p:nvSpPr>
          <p:spPr>
            <a:xfrm>
              <a:off x="4817455" y="4027714"/>
              <a:ext cx="1736024" cy="6316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DAWN (&lt;-4 Re)</a:t>
              </a:r>
            </a:p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DUSK (&gt;4 Re)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3EEAF2-C5D2-85DB-DE3E-DA6DD5F66CEC}"/>
                </a:ext>
              </a:extLst>
            </p:cNvPr>
            <p:cNvSpPr txBox="1"/>
            <p:nvPr/>
          </p:nvSpPr>
          <p:spPr>
            <a:xfrm>
              <a:off x="6435443" y="4027714"/>
              <a:ext cx="1736024" cy="6316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DAWN (&lt;-5 Re)</a:t>
              </a:r>
            </a:p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DUSK (&gt;5 Re)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E0260C-2DC8-AC9C-4BB9-1DB2F4BAC8A6}"/>
                  </a:ext>
                </a:extLst>
              </p:cNvPr>
              <p:cNvSpPr txBox="1"/>
              <p:nvPr/>
            </p:nvSpPr>
            <p:spPr>
              <a:xfrm>
                <a:off x="7140806" y="1225615"/>
                <a:ext cx="3544560" cy="61279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Asymmetry</m:t>
                      </m:r>
                      <m:r>
                        <a:rPr lang="en-US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Occurrence</m:t>
                          </m:r>
                          <m: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Dusk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Occurrence</m:t>
                          </m:r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Dawn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E0260C-2DC8-AC9C-4BB9-1DB2F4BAC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806" y="1225615"/>
                <a:ext cx="3544560" cy="612796"/>
              </a:xfrm>
              <a:prstGeom prst="rect">
                <a:avLst/>
              </a:prstGeom>
              <a:blipFill>
                <a:blip r:embed="rId4"/>
                <a:stretch>
                  <a:fillRect b="-2040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96B9024-0640-0EEE-E8AB-2EB014C1E773}"/>
              </a:ext>
            </a:extLst>
          </p:cNvPr>
          <p:cNvSpPr txBox="1"/>
          <p:nvPr/>
        </p:nvSpPr>
        <p:spPr>
          <a:xfrm>
            <a:off x="7399099" y="4585399"/>
            <a:ext cx="4517281" cy="1200329"/>
          </a:xfrm>
          <a:custGeom>
            <a:avLst/>
            <a:gdLst>
              <a:gd name="csX0" fmla="*/ 0 w 4517281"/>
              <a:gd name="csY0" fmla="*/ 0 h 1200329"/>
              <a:gd name="csX1" fmla="*/ 655006 w 4517281"/>
              <a:gd name="csY1" fmla="*/ 0 h 1200329"/>
              <a:gd name="csX2" fmla="*/ 1264839 w 4517281"/>
              <a:gd name="csY2" fmla="*/ 0 h 1200329"/>
              <a:gd name="csX3" fmla="*/ 1829499 w 4517281"/>
              <a:gd name="csY3" fmla="*/ 0 h 1200329"/>
              <a:gd name="csX4" fmla="*/ 2394159 w 4517281"/>
              <a:gd name="csY4" fmla="*/ 0 h 1200329"/>
              <a:gd name="csX5" fmla="*/ 3049165 w 4517281"/>
              <a:gd name="csY5" fmla="*/ 0 h 1200329"/>
              <a:gd name="csX6" fmla="*/ 3658998 w 4517281"/>
              <a:gd name="csY6" fmla="*/ 0 h 1200329"/>
              <a:gd name="csX7" fmla="*/ 4517281 w 4517281"/>
              <a:gd name="csY7" fmla="*/ 0 h 1200329"/>
              <a:gd name="csX8" fmla="*/ 4517281 w 4517281"/>
              <a:gd name="csY8" fmla="*/ 388106 h 1200329"/>
              <a:gd name="csX9" fmla="*/ 4517281 w 4517281"/>
              <a:gd name="csY9" fmla="*/ 752206 h 1200329"/>
              <a:gd name="csX10" fmla="*/ 4517281 w 4517281"/>
              <a:gd name="csY10" fmla="*/ 1200329 h 1200329"/>
              <a:gd name="csX11" fmla="*/ 4042966 w 4517281"/>
              <a:gd name="csY11" fmla="*/ 1200329 h 1200329"/>
              <a:gd name="csX12" fmla="*/ 3387961 w 4517281"/>
              <a:gd name="csY12" fmla="*/ 1200329 h 1200329"/>
              <a:gd name="csX13" fmla="*/ 2868473 w 4517281"/>
              <a:gd name="csY13" fmla="*/ 1200329 h 1200329"/>
              <a:gd name="csX14" fmla="*/ 2213468 w 4517281"/>
              <a:gd name="csY14" fmla="*/ 1200329 h 1200329"/>
              <a:gd name="csX15" fmla="*/ 1739153 w 4517281"/>
              <a:gd name="csY15" fmla="*/ 1200329 h 1200329"/>
              <a:gd name="csX16" fmla="*/ 1310011 w 4517281"/>
              <a:gd name="csY16" fmla="*/ 1200329 h 1200329"/>
              <a:gd name="csX17" fmla="*/ 880870 w 4517281"/>
              <a:gd name="csY17" fmla="*/ 1200329 h 1200329"/>
              <a:gd name="csX18" fmla="*/ 0 w 4517281"/>
              <a:gd name="csY18" fmla="*/ 1200329 h 1200329"/>
              <a:gd name="csX19" fmla="*/ 0 w 4517281"/>
              <a:gd name="csY19" fmla="*/ 836229 h 1200329"/>
              <a:gd name="csX20" fmla="*/ 0 w 4517281"/>
              <a:gd name="csY20" fmla="*/ 412113 h 1200329"/>
              <a:gd name="csX21" fmla="*/ 0 w 4517281"/>
              <a:gd name="csY21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517281" h="1200329" fill="none" extrusionOk="0">
                <a:moveTo>
                  <a:pt x="0" y="0"/>
                </a:moveTo>
                <a:cubicBezTo>
                  <a:pt x="317100" y="-14672"/>
                  <a:pt x="453156" y="31085"/>
                  <a:pt x="655006" y="0"/>
                </a:cubicBezTo>
                <a:cubicBezTo>
                  <a:pt x="856856" y="-31085"/>
                  <a:pt x="1064542" y="50961"/>
                  <a:pt x="1264839" y="0"/>
                </a:cubicBezTo>
                <a:cubicBezTo>
                  <a:pt x="1465136" y="-50961"/>
                  <a:pt x="1623456" y="44724"/>
                  <a:pt x="1829499" y="0"/>
                </a:cubicBezTo>
                <a:cubicBezTo>
                  <a:pt x="2035542" y="-44724"/>
                  <a:pt x="2183063" y="2799"/>
                  <a:pt x="2394159" y="0"/>
                </a:cubicBezTo>
                <a:cubicBezTo>
                  <a:pt x="2605255" y="-2799"/>
                  <a:pt x="2748856" y="44891"/>
                  <a:pt x="3049165" y="0"/>
                </a:cubicBezTo>
                <a:cubicBezTo>
                  <a:pt x="3349474" y="-44891"/>
                  <a:pt x="3410454" y="30399"/>
                  <a:pt x="3658998" y="0"/>
                </a:cubicBezTo>
                <a:cubicBezTo>
                  <a:pt x="3907542" y="-30399"/>
                  <a:pt x="4290464" y="62238"/>
                  <a:pt x="4517281" y="0"/>
                </a:cubicBezTo>
                <a:cubicBezTo>
                  <a:pt x="4552050" y="193092"/>
                  <a:pt x="4474351" y="252198"/>
                  <a:pt x="4517281" y="388106"/>
                </a:cubicBezTo>
                <a:cubicBezTo>
                  <a:pt x="4560211" y="524014"/>
                  <a:pt x="4478811" y="599242"/>
                  <a:pt x="4517281" y="752206"/>
                </a:cubicBezTo>
                <a:cubicBezTo>
                  <a:pt x="4555751" y="905170"/>
                  <a:pt x="4509873" y="1010884"/>
                  <a:pt x="4517281" y="1200329"/>
                </a:cubicBezTo>
                <a:cubicBezTo>
                  <a:pt x="4372462" y="1235517"/>
                  <a:pt x="4255891" y="1148405"/>
                  <a:pt x="4042966" y="1200329"/>
                </a:cubicBezTo>
                <a:cubicBezTo>
                  <a:pt x="3830042" y="1252253"/>
                  <a:pt x="3653532" y="1156054"/>
                  <a:pt x="3387961" y="1200329"/>
                </a:cubicBezTo>
                <a:cubicBezTo>
                  <a:pt x="3122390" y="1244604"/>
                  <a:pt x="3034137" y="1197451"/>
                  <a:pt x="2868473" y="1200329"/>
                </a:cubicBezTo>
                <a:cubicBezTo>
                  <a:pt x="2702809" y="1203207"/>
                  <a:pt x="2349342" y="1148448"/>
                  <a:pt x="2213468" y="1200329"/>
                </a:cubicBezTo>
                <a:cubicBezTo>
                  <a:pt x="2077594" y="1252210"/>
                  <a:pt x="1910733" y="1171896"/>
                  <a:pt x="1739153" y="1200329"/>
                </a:cubicBezTo>
                <a:cubicBezTo>
                  <a:pt x="1567573" y="1228762"/>
                  <a:pt x="1413669" y="1193677"/>
                  <a:pt x="1310011" y="1200329"/>
                </a:cubicBezTo>
                <a:cubicBezTo>
                  <a:pt x="1206353" y="1206981"/>
                  <a:pt x="1040313" y="1154696"/>
                  <a:pt x="880870" y="1200329"/>
                </a:cubicBezTo>
                <a:cubicBezTo>
                  <a:pt x="721427" y="1245962"/>
                  <a:pt x="231686" y="1157381"/>
                  <a:pt x="0" y="1200329"/>
                </a:cubicBezTo>
                <a:cubicBezTo>
                  <a:pt x="-8604" y="1096212"/>
                  <a:pt x="28265" y="910175"/>
                  <a:pt x="0" y="836229"/>
                </a:cubicBezTo>
                <a:cubicBezTo>
                  <a:pt x="-28265" y="762283"/>
                  <a:pt x="34468" y="569599"/>
                  <a:pt x="0" y="412113"/>
                </a:cubicBezTo>
                <a:cubicBezTo>
                  <a:pt x="-34468" y="254627"/>
                  <a:pt x="15641" y="130210"/>
                  <a:pt x="0" y="0"/>
                </a:cubicBezTo>
                <a:close/>
              </a:path>
              <a:path w="4517281" h="1200329" stroke="0" extrusionOk="0">
                <a:moveTo>
                  <a:pt x="0" y="0"/>
                </a:moveTo>
                <a:cubicBezTo>
                  <a:pt x="140660" y="-47964"/>
                  <a:pt x="289469" y="35044"/>
                  <a:pt x="519487" y="0"/>
                </a:cubicBezTo>
                <a:cubicBezTo>
                  <a:pt x="749505" y="-35044"/>
                  <a:pt x="774218" y="35585"/>
                  <a:pt x="948629" y="0"/>
                </a:cubicBezTo>
                <a:cubicBezTo>
                  <a:pt x="1123040" y="-35585"/>
                  <a:pt x="1431223" y="38123"/>
                  <a:pt x="1603635" y="0"/>
                </a:cubicBezTo>
                <a:cubicBezTo>
                  <a:pt x="1776047" y="-38123"/>
                  <a:pt x="1882894" y="29940"/>
                  <a:pt x="2123122" y="0"/>
                </a:cubicBezTo>
                <a:cubicBezTo>
                  <a:pt x="2363350" y="-29940"/>
                  <a:pt x="2494339" y="22893"/>
                  <a:pt x="2642609" y="0"/>
                </a:cubicBezTo>
                <a:cubicBezTo>
                  <a:pt x="2790879" y="-22893"/>
                  <a:pt x="3131026" y="71375"/>
                  <a:pt x="3297615" y="0"/>
                </a:cubicBezTo>
                <a:cubicBezTo>
                  <a:pt x="3464204" y="-71375"/>
                  <a:pt x="3620990" y="54643"/>
                  <a:pt x="3771930" y="0"/>
                </a:cubicBezTo>
                <a:cubicBezTo>
                  <a:pt x="3922871" y="-54643"/>
                  <a:pt x="4310322" y="70309"/>
                  <a:pt x="4517281" y="0"/>
                </a:cubicBezTo>
                <a:cubicBezTo>
                  <a:pt x="4560906" y="139432"/>
                  <a:pt x="4476329" y="324368"/>
                  <a:pt x="4517281" y="424116"/>
                </a:cubicBezTo>
                <a:cubicBezTo>
                  <a:pt x="4558233" y="523864"/>
                  <a:pt x="4496689" y="627513"/>
                  <a:pt x="4517281" y="800219"/>
                </a:cubicBezTo>
                <a:cubicBezTo>
                  <a:pt x="4537873" y="972925"/>
                  <a:pt x="4475576" y="1039944"/>
                  <a:pt x="4517281" y="1200329"/>
                </a:cubicBezTo>
                <a:cubicBezTo>
                  <a:pt x="4364587" y="1202858"/>
                  <a:pt x="4151543" y="1168880"/>
                  <a:pt x="3907448" y="1200329"/>
                </a:cubicBezTo>
                <a:cubicBezTo>
                  <a:pt x="3663353" y="1231778"/>
                  <a:pt x="3550176" y="1142326"/>
                  <a:pt x="3252442" y="1200329"/>
                </a:cubicBezTo>
                <a:cubicBezTo>
                  <a:pt x="2954708" y="1258332"/>
                  <a:pt x="2837486" y="1174234"/>
                  <a:pt x="2597437" y="1200329"/>
                </a:cubicBezTo>
                <a:cubicBezTo>
                  <a:pt x="2357389" y="1226424"/>
                  <a:pt x="2348122" y="1167385"/>
                  <a:pt x="2123122" y="1200329"/>
                </a:cubicBezTo>
                <a:cubicBezTo>
                  <a:pt x="1898123" y="1233273"/>
                  <a:pt x="1766161" y="1147620"/>
                  <a:pt x="1558462" y="1200329"/>
                </a:cubicBezTo>
                <a:cubicBezTo>
                  <a:pt x="1350763" y="1253038"/>
                  <a:pt x="1105259" y="1192102"/>
                  <a:pt x="903456" y="1200329"/>
                </a:cubicBezTo>
                <a:cubicBezTo>
                  <a:pt x="701653" y="1208556"/>
                  <a:pt x="192610" y="1112575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ln>
            <a:solidFill>
              <a:srgbClr val="FF3B3B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Key Point: 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Asymmetries in occurrence during Main phase are shown in both BBF and Reconnection list datasets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590296-4653-316D-6B0E-2B144D50B729}"/>
              </a:ext>
            </a:extLst>
          </p:cNvPr>
          <p:cNvSpPr txBox="1"/>
          <p:nvPr/>
        </p:nvSpPr>
        <p:spPr>
          <a:xfrm>
            <a:off x="1036993" y="211455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Dawn Preference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A55638-CDDB-BE6F-808E-3E454ED81FF8}"/>
              </a:ext>
            </a:extLst>
          </p:cNvPr>
          <p:cNvSpPr txBox="1"/>
          <p:nvPr/>
        </p:nvSpPr>
        <p:spPr>
          <a:xfrm>
            <a:off x="2082987" y="3297116"/>
            <a:ext cx="6315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Dusk Preference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01728-9407-1A9E-1C2A-B0965E0BF212}"/>
              </a:ext>
            </a:extLst>
          </p:cNvPr>
          <p:cNvSpPr txBox="1"/>
          <p:nvPr/>
        </p:nvSpPr>
        <p:spPr>
          <a:xfrm>
            <a:off x="7788305" y="340012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Dawn Preference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7036F6-ACA2-9436-F273-10D9CCAE940A}"/>
              </a:ext>
            </a:extLst>
          </p:cNvPr>
          <p:cNvSpPr txBox="1"/>
          <p:nvPr/>
        </p:nvSpPr>
        <p:spPr>
          <a:xfrm>
            <a:off x="7788305" y="2036729"/>
            <a:ext cx="6315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Dusk Preference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9EFA42-C496-E274-91F5-8B8A6CA6B300}"/>
              </a:ext>
            </a:extLst>
          </p:cNvPr>
          <p:cNvSpPr txBox="1"/>
          <p:nvPr/>
        </p:nvSpPr>
        <p:spPr>
          <a:xfrm>
            <a:off x="686708" y="5060178"/>
            <a:ext cx="129626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Recovery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F90081-0524-DDC2-E6F9-59D7ED7F6051}"/>
              </a:ext>
            </a:extLst>
          </p:cNvPr>
          <p:cNvSpPr txBox="1"/>
          <p:nvPr/>
        </p:nvSpPr>
        <p:spPr>
          <a:xfrm>
            <a:off x="2456082" y="5060178"/>
            <a:ext cx="129626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Quiet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F0AB38-5805-9A84-3A17-4F0BD4BD9C0E}"/>
              </a:ext>
            </a:extLst>
          </p:cNvPr>
          <p:cNvSpPr txBox="1"/>
          <p:nvPr/>
        </p:nvSpPr>
        <p:spPr>
          <a:xfrm>
            <a:off x="4186586" y="5060178"/>
            <a:ext cx="129626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B3B"/>
                </a:solidFill>
              </a:rPr>
              <a:t>Main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4D8068-5E18-215D-43A8-098D8D28DB7D}"/>
              </a:ext>
            </a:extLst>
          </p:cNvPr>
          <p:cNvSpPr txBox="1"/>
          <p:nvPr/>
        </p:nvSpPr>
        <p:spPr>
          <a:xfrm>
            <a:off x="10685366" y="6339753"/>
            <a:ext cx="15167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</a:rPr>
              <a:t>Ongoing effort</a:t>
            </a:r>
          </a:p>
        </p:txBody>
      </p:sp>
    </p:spTree>
    <p:extLst>
      <p:ext uri="{BB962C8B-B14F-4D97-AF65-F5344CB8AC3E}">
        <p14:creationId xmlns:p14="http://schemas.microsoft.com/office/powerpoint/2010/main" val="1938156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35F9C-DF81-4FEF-1A41-AA0694E7E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C73531-9971-8F9C-8A87-3B4E6C38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Part #1 Summary</a:t>
            </a:r>
            <a:endParaRPr lang="sv-SE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164FA2-4331-5F13-4F52-D1BEF85BCD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36702B0-4487-F3F5-5280-A221A21687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7985" y="789089"/>
                <a:ext cx="11595043" cy="5412482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endParaRPr lang="en-US" sz="2000" dirty="0">
                  <a:solidFill>
                    <a:srgbClr val="5856FF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000" dirty="0">
                    <a:solidFill>
                      <a:srgbClr val="5856FF"/>
                    </a:solidFill>
                  </a:rPr>
                  <a:t>Stormtime Global Convection: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Plasma sheet Ey</a:t>
                </a:r>
                <a:r>
                  <a:rPr lang="en-US" sz="2000" dirty="0">
                    <a:solidFill>
                      <a:srgbClr val="000000"/>
                    </a:solidFill>
                  </a:rPr>
                  <a:t> is elevated due to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increased Bz</a:t>
                </a:r>
                <a:r>
                  <a:rPr lang="en-US" sz="2000" dirty="0">
                    <a:solidFill>
                      <a:srgbClr val="000000"/>
                    </a:solidFill>
                  </a:rPr>
                  <a:t>, with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limited enhancement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1" dirty="0">
                            <a:solidFill>
                              <a:srgbClr val="000000"/>
                            </a:solidFill>
                          </a:rPr>
                          <m:t>V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Bz enhancement </a:t>
                </a:r>
                <a:r>
                  <a:rPr lang="en-US" sz="2000" dirty="0">
                    <a:solidFill>
                      <a:srgbClr val="000000"/>
                    </a:solidFill>
                  </a:rPr>
                  <a:t>is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more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prominent </a:t>
                </a:r>
                <a:r>
                  <a:rPr lang="en-US" sz="2000" dirty="0">
                    <a:solidFill>
                      <a:srgbClr val="000000"/>
                    </a:solidFill>
                  </a:rPr>
                  <a:t>at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Dusk</a:t>
                </a: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1" dirty="0">
                            <a:solidFill>
                              <a:srgbClr val="000000"/>
                            </a:solidFill>
                          </a:rPr>
                          <m:t>V</m:t>
                        </m:r>
                      </m:e>
                      <m:sub>
                        <m:r>
                          <a:rPr lang="en-US" sz="2000" b="1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sz="2000" b="1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is more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elevated at Dawn</a:t>
                </a:r>
              </a:p>
              <a:p>
                <a:pPr marL="349250" indent="-349250">
                  <a:buFont typeface="+mj-lt"/>
                  <a:buAutoNum type="arabicPeriod"/>
                </a:pPr>
                <a:r>
                  <a:rPr lang="en-US" sz="2000" dirty="0">
                    <a:solidFill>
                      <a:srgbClr val="FF0000"/>
                    </a:solidFill>
                  </a:rPr>
                  <a:t>Plasma sheet bursty Intervals:</a:t>
                </a:r>
              </a:p>
              <a:p>
                <a:pPr marL="682625" lvl="1" indent="-457200">
                  <a:buFont typeface="+mj-lt"/>
                  <a:buAutoNum type="arabicPeriod"/>
                </a:pPr>
                <a:r>
                  <a:rPr lang="en-US" sz="2000" b="1" dirty="0"/>
                  <a:t>Storm-time BBFs transport more magnetic flux than non-storm BBFs. </a:t>
                </a:r>
              </a:p>
              <a:p>
                <a:pPr marL="682625" lvl="1" indent="-457200">
                  <a:buFont typeface="+mj-lt"/>
                  <a:buAutoNum type="arabicPeriod"/>
                </a:pPr>
                <a:r>
                  <a:rPr lang="en-US" sz="2000" dirty="0"/>
                  <a:t>This enhancement linked to a </a:t>
                </a:r>
                <a:r>
                  <a:rPr lang="en-US" sz="2000" b="1" dirty="0"/>
                  <a:t>stronger background Bz</a:t>
                </a:r>
                <a:r>
                  <a:rPr lang="en-US" sz="2000" dirty="0"/>
                  <a:t>, while BBF velocity stays relatively constant (Devanandan+2026, GRL)</a:t>
                </a:r>
              </a:p>
              <a:p>
                <a:pPr marL="682625" lvl="1" indent="-457200">
                  <a:buFont typeface="+mj-lt"/>
                  <a:buAutoNum type="arabicPeriod"/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There seems to be a Dawn/Dusk Asymmetry </a:t>
                </a:r>
                <a:r>
                  <a:rPr lang="en-US" sz="2000" b="1" dirty="0"/>
                  <a:t>on BBF occurrence and stormtime. </a:t>
                </a:r>
                <a:r>
                  <a:rPr lang="en-US" sz="2000" dirty="0"/>
                  <a:t>Statistics are still low, </a:t>
                </a:r>
                <a:r>
                  <a:rPr lang="en-US" sz="2000" b="1" dirty="0"/>
                  <a:t>Ongoing effort</a:t>
                </a:r>
                <a:r>
                  <a:rPr lang="en-US" sz="2000" dirty="0"/>
                  <a:t>: Combining THEMIS, Geotail, and MMS dataset to understand this better (Ongoing</a:t>
                </a:r>
                <a:r>
                  <a:rPr lang="en-US" sz="2000" b="1" dirty="0"/>
                  <a:t>)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36702B0-4487-F3F5-5280-A221A21687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985" y="789089"/>
                <a:ext cx="11595043" cy="5412482"/>
              </a:xfrm>
              <a:blipFill>
                <a:blip r:embed="rId3"/>
                <a:stretch>
                  <a:fillRect l="-438" r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8DB621E-5CC9-75D8-9D45-DEB37F03C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314950"/>
            <a:ext cx="1295400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ED869-CA4A-AE49-0599-A50B093B5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" y="5314950"/>
            <a:ext cx="1295400" cy="1295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76CC5F-A2A9-795D-55D1-4CD89A458421}"/>
              </a:ext>
            </a:extLst>
          </p:cNvPr>
          <p:cNvSpPr txBox="1"/>
          <p:nvPr/>
        </p:nvSpPr>
        <p:spPr>
          <a:xfrm>
            <a:off x="1143000" y="6241018"/>
            <a:ext cx="12731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Raptis+2024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C4A98-F6EE-2CAE-9AFA-6525C313D273}"/>
              </a:ext>
            </a:extLst>
          </p:cNvPr>
          <p:cNvSpPr txBox="1"/>
          <p:nvPr/>
        </p:nvSpPr>
        <p:spPr>
          <a:xfrm>
            <a:off x="9075268" y="6241018"/>
            <a:ext cx="18213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Devanandan+2026</a:t>
            </a:r>
          </a:p>
        </p:txBody>
      </p:sp>
    </p:spTree>
    <p:extLst>
      <p:ext uri="{BB962C8B-B14F-4D97-AF65-F5344CB8AC3E}">
        <p14:creationId xmlns:p14="http://schemas.microsoft.com/office/powerpoint/2010/main" val="3949756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F7904-02F7-CBA0-FB0B-1662C2A20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58A6-0364-B025-25CA-2DF6D3D4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710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else can we do with all this data?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Machine Learning* of course!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ABAC5-E970-05D7-3834-7CFDBB414FE3}"/>
              </a:ext>
            </a:extLst>
          </p:cNvPr>
          <p:cNvSpPr txBox="1"/>
          <p:nvPr/>
        </p:nvSpPr>
        <p:spPr>
          <a:xfrm>
            <a:off x="450850" y="6194159"/>
            <a:ext cx="11290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*Statistical Modeling ~ Supervised (labelled) Machine Learning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51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17850-472A-521B-1671-4539F0AE2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40AB30-F783-9BFC-20F6-2F94025E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  <a:endParaRPr lang="sv-SE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DADC45E-4167-DAF9-10D0-FD76BA78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85900"/>
            <a:ext cx="11506200" cy="472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Global Convection Patterns of Magnetic Flux </a:t>
            </a:r>
          </a:p>
          <a:p>
            <a:pPr lvl="1"/>
            <a:r>
              <a:rPr lang="en-US" sz="1500" dirty="0">
                <a:solidFill>
                  <a:schemeClr val="bg1">
                    <a:lumMod val="75000"/>
                  </a:schemeClr>
                </a:solidFill>
              </a:rPr>
              <a:t>Question: How does convection in the magnetotail change during storms and how it affects magnetic flux transport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Bursty Interval Contribution and Dawn/Dusk Asymmetries</a:t>
            </a:r>
          </a:p>
          <a:p>
            <a:pPr lvl="1"/>
            <a:r>
              <a:rPr lang="en-US" sz="1500" dirty="0">
                <a:solidFill>
                  <a:schemeClr val="bg1">
                    <a:lumMod val="75000"/>
                  </a:schemeClr>
                </a:solidFill>
              </a:rPr>
              <a:t>Question: Is the occurrence distribution of BBFs different during storms? How much they contribute to flux transport and how do their properties change during storms?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Machine Learning modeling of in-situ properties (“almost”* submitted)</a:t>
            </a:r>
          </a:p>
          <a:p>
            <a:pPr lvl="1"/>
            <a:r>
              <a:rPr lang="en-US" sz="1500" dirty="0"/>
              <a:t>Question: </a:t>
            </a:r>
            <a:r>
              <a:rPr lang="en-US" sz="1500" b="1" dirty="0"/>
              <a:t>can we use SW information and ground magnetometers to model </a:t>
            </a:r>
            <a:r>
              <a:rPr lang="en-US" sz="1500" b="1" dirty="0" err="1"/>
              <a:t>plasmasheet</a:t>
            </a:r>
            <a:r>
              <a:rPr lang="en-US" sz="1500" b="1" dirty="0"/>
              <a:t> properties</a:t>
            </a:r>
            <a:r>
              <a:rPr lang="en-US" sz="1500" dirty="0"/>
              <a:t>? How this changes during storms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7D58C-39FB-CBF7-C3AE-2A7E60DAD0E6}"/>
              </a:ext>
            </a:extLst>
          </p:cNvPr>
          <p:cNvSpPr txBox="1"/>
          <p:nvPr/>
        </p:nvSpPr>
        <p:spPr>
          <a:xfrm>
            <a:off x="0" y="6371140"/>
            <a:ext cx="61625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*Similar definition to the one used in fusion research</a:t>
            </a:r>
          </a:p>
        </p:txBody>
      </p:sp>
    </p:spTree>
    <p:extLst>
      <p:ext uri="{BB962C8B-B14F-4D97-AF65-F5344CB8AC3E}">
        <p14:creationId xmlns:p14="http://schemas.microsoft.com/office/powerpoint/2010/main" val="3206987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Baseline empirical models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86F9F-6458-4D01-C29E-38B25A4B8369}"/>
              </a:ext>
            </a:extLst>
          </p:cNvPr>
          <p:cNvSpPr txBox="1"/>
          <p:nvPr/>
        </p:nvSpPr>
        <p:spPr>
          <a:xfrm>
            <a:off x="117793" y="5902913"/>
            <a:ext cx="18549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Tsyganenko</a:t>
            </a:r>
            <a:r>
              <a:rPr lang="en-US" sz="1100" dirty="0">
                <a:solidFill>
                  <a:srgbClr val="000000"/>
                </a:solidFill>
              </a:rPr>
              <a:t> &amp; Mukai 2003</a:t>
            </a:r>
          </a:p>
        </p:txBody>
      </p:sp>
      <p:pic>
        <p:nvPicPr>
          <p:cNvPr id="9" name="Picture 2" descr="Details are in the caption following the image">
            <a:extLst>
              <a:ext uri="{FF2B5EF4-FFF2-40B4-BE49-F238E27FC236}">
                <a16:creationId xmlns:a16="http://schemas.microsoft.com/office/drawing/2014/main" id="{F5F58A44-E538-175A-BF64-56E80D17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3" y="767936"/>
            <a:ext cx="5117147" cy="51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etails are in the caption following the image">
            <a:extLst>
              <a:ext uri="{FF2B5EF4-FFF2-40B4-BE49-F238E27FC236}">
                <a16:creationId xmlns:a16="http://schemas.microsoft.com/office/drawing/2014/main" id="{AAE3DD46-E942-6012-B6D2-FCECAB25E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5"/>
          <a:stretch/>
        </p:blipFill>
        <p:spPr bwMode="auto">
          <a:xfrm>
            <a:off x="5463977" y="891466"/>
            <a:ext cx="6344344" cy="32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BECC3-35FD-858A-C643-061ED2E9E2A8}"/>
              </a:ext>
            </a:extLst>
          </p:cNvPr>
          <p:cNvSpPr txBox="1"/>
          <p:nvPr/>
        </p:nvSpPr>
        <p:spPr>
          <a:xfrm>
            <a:off x="7934221" y="3931079"/>
            <a:ext cx="3568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Dubyagin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B19AC5-6479-AC08-0789-88AE35D23218}"/>
              </a:ext>
            </a:extLst>
          </p:cNvPr>
          <p:cNvSpPr txBox="1"/>
          <p:nvPr/>
        </p:nvSpPr>
        <p:spPr>
          <a:xfrm>
            <a:off x="5234940" y="4287086"/>
            <a:ext cx="713308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>
                <a:solidFill>
                  <a:srgbClr val="000000"/>
                </a:solidFill>
              </a:rPr>
              <a:t>Why then work on this?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More data under different conditions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MMS was never used with its state-of-the-art instrumentation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These models don’t include time history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ML methods can take advantage of non-linear relationships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Never validated with statistical/ML practices (i.e., train/test splits)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A6638-9BE2-CA6C-9B80-D22A4F5B308F}"/>
              </a:ext>
            </a:extLst>
          </p:cNvPr>
          <p:cNvSpPr txBox="1"/>
          <p:nvPr/>
        </p:nvSpPr>
        <p:spPr>
          <a:xfrm>
            <a:off x="1206553" y="47094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Modelled with </a:t>
            </a:r>
            <a:r>
              <a:rPr lang="en-US" dirty="0" err="1">
                <a:solidFill>
                  <a:srgbClr val="000000"/>
                </a:solidFill>
              </a:rPr>
              <a:t>Geotail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1CA23-676F-B60B-6DE4-E258D8B8A9A2}"/>
              </a:ext>
            </a:extLst>
          </p:cNvPr>
          <p:cNvSpPr txBox="1"/>
          <p:nvPr/>
        </p:nvSpPr>
        <p:spPr>
          <a:xfrm>
            <a:off x="7606285" y="536030"/>
            <a:ext cx="252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Modelled with THEMIS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CDC1A-F32E-555E-CB95-4EB502AF2FC1}"/>
              </a:ext>
            </a:extLst>
          </p:cNvPr>
          <p:cNvSpPr txBox="1"/>
          <p:nvPr/>
        </p:nvSpPr>
        <p:spPr>
          <a:xfrm>
            <a:off x="3823519" y="6174457"/>
            <a:ext cx="4544962" cy="369332"/>
          </a:xfrm>
          <a:custGeom>
            <a:avLst/>
            <a:gdLst>
              <a:gd name="csX0" fmla="*/ 0 w 4544962"/>
              <a:gd name="csY0" fmla="*/ 0 h 369332"/>
              <a:gd name="csX1" fmla="*/ 522671 w 4544962"/>
              <a:gd name="csY1" fmla="*/ 0 h 369332"/>
              <a:gd name="csX2" fmla="*/ 954442 w 4544962"/>
              <a:gd name="csY2" fmla="*/ 0 h 369332"/>
              <a:gd name="csX3" fmla="*/ 1613462 w 4544962"/>
              <a:gd name="csY3" fmla="*/ 0 h 369332"/>
              <a:gd name="csX4" fmla="*/ 2136132 w 4544962"/>
              <a:gd name="csY4" fmla="*/ 0 h 369332"/>
              <a:gd name="csX5" fmla="*/ 2658803 w 4544962"/>
              <a:gd name="csY5" fmla="*/ 0 h 369332"/>
              <a:gd name="csX6" fmla="*/ 3317822 w 4544962"/>
              <a:gd name="csY6" fmla="*/ 0 h 369332"/>
              <a:gd name="csX7" fmla="*/ 3795043 w 4544962"/>
              <a:gd name="csY7" fmla="*/ 0 h 369332"/>
              <a:gd name="csX8" fmla="*/ 4544962 w 4544962"/>
              <a:gd name="csY8" fmla="*/ 0 h 369332"/>
              <a:gd name="csX9" fmla="*/ 4544962 w 4544962"/>
              <a:gd name="csY9" fmla="*/ 369332 h 369332"/>
              <a:gd name="csX10" fmla="*/ 4067741 w 4544962"/>
              <a:gd name="csY10" fmla="*/ 369332 h 369332"/>
              <a:gd name="csX11" fmla="*/ 3499621 w 4544962"/>
              <a:gd name="csY11" fmla="*/ 369332 h 369332"/>
              <a:gd name="csX12" fmla="*/ 2976950 w 4544962"/>
              <a:gd name="csY12" fmla="*/ 369332 h 369332"/>
              <a:gd name="csX13" fmla="*/ 2317931 w 4544962"/>
              <a:gd name="csY13" fmla="*/ 369332 h 369332"/>
              <a:gd name="csX14" fmla="*/ 1658911 w 4544962"/>
              <a:gd name="csY14" fmla="*/ 369332 h 369332"/>
              <a:gd name="csX15" fmla="*/ 1181690 w 4544962"/>
              <a:gd name="csY15" fmla="*/ 369332 h 369332"/>
              <a:gd name="csX16" fmla="*/ 613570 w 4544962"/>
              <a:gd name="csY16" fmla="*/ 369332 h 369332"/>
              <a:gd name="csX17" fmla="*/ 0 w 4544962"/>
              <a:gd name="csY17" fmla="*/ 369332 h 369332"/>
              <a:gd name="csX18" fmla="*/ 0 w 4544962"/>
              <a:gd name="csY18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44962" h="369332" extrusionOk="0">
                <a:moveTo>
                  <a:pt x="0" y="0"/>
                </a:moveTo>
                <a:cubicBezTo>
                  <a:pt x="177278" y="-17954"/>
                  <a:pt x="407612" y="59717"/>
                  <a:pt x="522671" y="0"/>
                </a:cubicBezTo>
                <a:cubicBezTo>
                  <a:pt x="637730" y="-59717"/>
                  <a:pt x="858967" y="4427"/>
                  <a:pt x="954442" y="0"/>
                </a:cubicBezTo>
                <a:cubicBezTo>
                  <a:pt x="1049917" y="-4427"/>
                  <a:pt x="1351758" y="32071"/>
                  <a:pt x="1613462" y="0"/>
                </a:cubicBezTo>
                <a:cubicBezTo>
                  <a:pt x="1875166" y="-32071"/>
                  <a:pt x="1878686" y="27345"/>
                  <a:pt x="2136132" y="0"/>
                </a:cubicBezTo>
                <a:cubicBezTo>
                  <a:pt x="2393578" y="-27345"/>
                  <a:pt x="2521608" y="24141"/>
                  <a:pt x="2658803" y="0"/>
                </a:cubicBezTo>
                <a:cubicBezTo>
                  <a:pt x="2795998" y="-24141"/>
                  <a:pt x="3032002" y="8268"/>
                  <a:pt x="3317822" y="0"/>
                </a:cubicBezTo>
                <a:cubicBezTo>
                  <a:pt x="3603642" y="-8268"/>
                  <a:pt x="3641764" y="39940"/>
                  <a:pt x="3795043" y="0"/>
                </a:cubicBezTo>
                <a:cubicBezTo>
                  <a:pt x="3948322" y="-39940"/>
                  <a:pt x="4289105" y="22255"/>
                  <a:pt x="4544962" y="0"/>
                </a:cubicBezTo>
                <a:cubicBezTo>
                  <a:pt x="4556417" y="83888"/>
                  <a:pt x="4518173" y="240328"/>
                  <a:pt x="4544962" y="369332"/>
                </a:cubicBezTo>
                <a:cubicBezTo>
                  <a:pt x="4381987" y="404951"/>
                  <a:pt x="4265915" y="327115"/>
                  <a:pt x="4067741" y="369332"/>
                </a:cubicBezTo>
                <a:cubicBezTo>
                  <a:pt x="3869567" y="411549"/>
                  <a:pt x="3737886" y="307338"/>
                  <a:pt x="3499621" y="369332"/>
                </a:cubicBezTo>
                <a:cubicBezTo>
                  <a:pt x="3261356" y="431326"/>
                  <a:pt x="3093847" y="353965"/>
                  <a:pt x="2976950" y="369332"/>
                </a:cubicBezTo>
                <a:cubicBezTo>
                  <a:pt x="2860053" y="384699"/>
                  <a:pt x="2593748" y="342256"/>
                  <a:pt x="2317931" y="369332"/>
                </a:cubicBezTo>
                <a:cubicBezTo>
                  <a:pt x="2042114" y="396408"/>
                  <a:pt x="1968806" y="338285"/>
                  <a:pt x="1658911" y="369332"/>
                </a:cubicBezTo>
                <a:cubicBezTo>
                  <a:pt x="1349016" y="400379"/>
                  <a:pt x="1282928" y="323337"/>
                  <a:pt x="1181690" y="369332"/>
                </a:cubicBezTo>
                <a:cubicBezTo>
                  <a:pt x="1080452" y="415327"/>
                  <a:pt x="856976" y="322524"/>
                  <a:pt x="613570" y="369332"/>
                </a:cubicBezTo>
                <a:cubicBezTo>
                  <a:pt x="370164" y="416140"/>
                  <a:pt x="232461" y="300265"/>
                  <a:pt x="0" y="369332"/>
                </a:cubicBezTo>
                <a:cubicBezTo>
                  <a:pt x="-15049" y="228689"/>
                  <a:pt x="10302" y="16954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This presentation: </a:t>
            </a:r>
            <a:r>
              <a:rPr lang="en-US" dirty="0">
                <a:solidFill>
                  <a:srgbClr val="7030A0"/>
                </a:solidFill>
              </a:rPr>
              <a:t>Modeling of Ti/</a:t>
            </a:r>
            <a:r>
              <a:rPr lang="en-US" dirty="0" err="1">
                <a:solidFill>
                  <a:srgbClr val="7030A0"/>
                </a:solidFill>
              </a:rPr>
              <a:t>Te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dirty="0" err="1">
                <a:solidFill>
                  <a:srgbClr val="7030A0"/>
                </a:solidFill>
              </a:rPr>
              <a:t>ni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63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A78906C-5D52-2481-87DB-F33C92FDF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28" y="1181883"/>
            <a:ext cx="5979854" cy="44942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4BADA1A-1CCD-2E5D-255B-C5EFC3D82A6B}"/>
              </a:ext>
            </a:extLst>
          </p:cNvPr>
          <p:cNvSpPr txBox="1">
            <a:spLocks/>
          </p:cNvSpPr>
          <p:nvPr/>
        </p:nvSpPr>
        <p:spPr>
          <a:xfrm>
            <a:off x="575400" y="46165"/>
            <a:ext cx="11041200" cy="74292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Where are we &amp; what are we doing?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E2977-C840-1AC1-9E36-BAA2091349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E09EDA33-5C6B-F427-03BF-7C9CD39F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" y="2364206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8DECC-CAA8-C2AE-55C0-D7E0FB0CE116}"/>
              </a:ext>
            </a:extLst>
          </p:cNvPr>
          <p:cNvSpPr txBox="1"/>
          <p:nvPr/>
        </p:nvSpPr>
        <p:spPr>
          <a:xfrm>
            <a:off x="3161349" y="3103079"/>
            <a:ext cx="527709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(L1)</a:t>
            </a:r>
            <a:endParaRPr lang="sv-SE" sz="15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6DB24A8-9A6A-E230-0BE9-5EC1350ABC8F}"/>
                  </a:ext>
                </a:extLst>
              </p:cNvPr>
              <p:cNvSpPr txBox="1"/>
              <p:nvPr/>
            </p:nvSpPr>
            <p:spPr>
              <a:xfrm>
                <a:off x="3059310" y="3426244"/>
                <a:ext cx="689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200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6DB24A8-9A6A-E230-0BE9-5EC1350AB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10" y="3426244"/>
                <a:ext cx="689484" cy="307777"/>
              </a:xfrm>
              <a:prstGeom prst="rect">
                <a:avLst/>
              </a:prstGeom>
              <a:blipFill>
                <a:blip r:embed="rId4"/>
                <a:stretch>
                  <a:fillRect l="-1786"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3D4F14-E79F-C84D-AE19-11ED68366E50}"/>
              </a:ext>
            </a:extLst>
          </p:cNvPr>
          <p:cNvCxnSpPr>
            <a:cxnSpLocks/>
          </p:cNvCxnSpPr>
          <p:nvPr/>
        </p:nvCxnSpPr>
        <p:spPr>
          <a:xfrm>
            <a:off x="2368627" y="3473068"/>
            <a:ext cx="6550558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50D07D-2F5B-4364-BE8E-52351905A6D0}"/>
                  </a:ext>
                </a:extLst>
              </p:cNvPr>
              <p:cNvSpPr txBox="1"/>
              <p:nvPr/>
            </p:nvSpPr>
            <p:spPr>
              <a:xfrm>
                <a:off x="-30760" y="6380377"/>
                <a:ext cx="1212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1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=6371.2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𝑘𝑚</m:t>
                          </m:r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50D07D-2F5B-4364-BE8E-52351905A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760" y="6380377"/>
                <a:ext cx="1212319" cy="246221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F7130C80-55DB-8E5E-67F1-71A806CE12AA}"/>
              </a:ext>
            </a:extLst>
          </p:cNvPr>
          <p:cNvSpPr txBox="1"/>
          <p:nvPr/>
        </p:nvSpPr>
        <p:spPr>
          <a:xfrm>
            <a:off x="1546196" y="6150445"/>
            <a:ext cx="91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Goal: </a:t>
            </a:r>
            <a:r>
              <a:rPr lang="en-US" dirty="0">
                <a:solidFill>
                  <a:srgbClr val="7030A0"/>
                </a:solidFill>
              </a:rPr>
              <a:t>Model </a:t>
            </a:r>
            <a:r>
              <a:rPr lang="en-US" dirty="0" err="1">
                <a:solidFill>
                  <a:srgbClr val="0005FF"/>
                </a:solidFill>
              </a:rPr>
              <a:t>Plasmasheet</a:t>
            </a:r>
            <a:r>
              <a:rPr lang="en-US" dirty="0">
                <a:solidFill>
                  <a:srgbClr val="0005FF"/>
                </a:solidFill>
              </a:rPr>
              <a:t> properties</a:t>
            </a:r>
            <a:r>
              <a:rPr lang="en-US" dirty="0">
                <a:solidFill>
                  <a:srgbClr val="7030A0"/>
                </a:solidFill>
              </a:rPr>
              <a:t> based on </a:t>
            </a:r>
            <a:r>
              <a:rPr lang="en-US" dirty="0">
                <a:solidFill>
                  <a:srgbClr val="FF0000"/>
                </a:solidFill>
              </a:rPr>
              <a:t>driving (SW) and geomagnetic conditions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70A60A9-78CD-F4CE-D7BE-37C971F945C2}"/>
              </a:ext>
            </a:extLst>
          </p:cNvPr>
          <p:cNvSpPr txBox="1"/>
          <p:nvPr/>
        </p:nvSpPr>
        <p:spPr>
          <a:xfrm>
            <a:off x="2566993" y="2778181"/>
            <a:ext cx="1874231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ACE/WIND/DSCVR</a:t>
            </a:r>
            <a:endParaRPr lang="sv-SE" sz="15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AAE52B-43C4-83AB-2F3F-C916ABAE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70" y="2657339"/>
            <a:ext cx="1352627" cy="9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F0A71FA-224A-86FA-ED20-B9D7591F8AA8}"/>
              </a:ext>
            </a:extLst>
          </p:cNvPr>
          <p:cNvSpPr txBox="1"/>
          <p:nvPr/>
        </p:nvSpPr>
        <p:spPr>
          <a:xfrm>
            <a:off x="6275520" y="5706425"/>
            <a:ext cx="582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5FF"/>
                </a:solidFill>
              </a:rPr>
              <a:t>Output: </a:t>
            </a:r>
            <a:r>
              <a:rPr lang="en-US" i="1" dirty="0">
                <a:solidFill>
                  <a:srgbClr val="0005FF"/>
                </a:solidFill>
              </a:rPr>
              <a:t>In-situ</a:t>
            </a:r>
            <a:r>
              <a:rPr lang="en-US" dirty="0">
                <a:solidFill>
                  <a:srgbClr val="0005FF"/>
                </a:solidFill>
              </a:rPr>
              <a:t> properties from: MMS, Geotail,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THEMIS</a:t>
            </a:r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E713E316-1FD5-B8CA-C03F-7B00EDDCC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94" y="1668794"/>
            <a:ext cx="1352627" cy="9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EE10D58-40F7-8C4C-46F9-1C5CED62CE43}"/>
              </a:ext>
            </a:extLst>
          </p:cNvPr>
          <p:cNvSpPr txBox="1"/>
          <p:nvPr/>
        </p:nvSpPr>
        <p:spPr>
          <a:xfrm>
            <a:off x="3023178" y="245319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Input: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9821871-AAD6-7D60-E026-EDE7E85C7EC0}"/>
              </a:ext>
            </a:extLst>
          </p:cNvPr>
          <p:cNvCxnSpPr/>
          <p:nvPr/>
        </p:nvCxnSpPr>
        <p:spPr>
          <a:xfrm flipV="1">
            <a:off x="7017745" y="3473068"/>
            <a:ext cx="2743200" cy="2233357"/>
          </a:xfrm>
          <a:prstGeom prst="straightConnector1">
            <a:avLst/>
          </a:prstGeom>
          <a:ln w="12700">
            <a:solidFill>
              <a:srgbClr val="000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16C08-2180-8401-1F0A-B0D9AE1510AA}"/>
              </a:ext>
            </a:extLst>
          </p:cNvPr>
          <p:cNvCxnSpPr/>
          <p:nvPr/>
        </p:nvCxnSpPr>
        <p:spPr>
          <a:xfrm>
            <a:off x="4076241" y="2637856"/>
            <a:ext cx="4748270" cy="7801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0B45B4A-A7F1-7D79-B479-88DA2A17AAE5}"/>
              </a:ext>
            </a:extLst>
          </p:cNvPr>
          <p:cNvSpPr txBox="1"/>
          <p:nvPr/>
        </p:nvSpPr>
        <p:spPr>
          <a:xfrm rot="558428">
            <a:off x="4122221" y="2493648"/>
            <a:ext cx="2201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+Geomagnetic</a:t>
            </a:r>
            <a:endParaRPr lang="sv-SE" sz="18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C1D73-25F2-596E-91D0-5B027D581FF8}"/>
              </a:ext>
            </a:extLst>
          </p:cNvPr>
          <p:cNvSpPr txBox="1"/>
          <p:nvPr/>
        </p:nvSpPr>
        <p:spPr>
          <a:xfrm>
            <a:off x="10960119" y="976390"/>
            <a:ext cx="6159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Credits: NASA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69F5A2-E241-9578-C135-35EC79CC4BB5}"/>
              </a:ext>
            </a:extLst>
          </p:cNvPr>
          <p:cNvSpPr/>
          <p:nvPr/>
        </p:nvSpPr>
        <p:spPr>
          <a:xfrm>
            <a:off x="6794060" y="1635035"/>
            <a:ext cx="3664996" cy="3337274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  <p:bldP spid="45" grpId="0" animBg="1"/>
      <p:bldP spid="52" grpId="0"/>
      <p:bldP spid="54" grpId="0"/>
      <p:bldP spid="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dataset (output – Central Plasma Sheet)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9BB60-A15E-699B-50E3-F091A1C61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04" y="789089"/>
            <a:ext cx="3784600" cy="553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35519-6F31-31C1-CEF2-0D42131F6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51" r="68825" b="2762"/>
          <a:stretch/>
        </p:blipFill>
        <p:spPr>
          <a:xfrm>
            <a:off x="3833644" y="789089"/>
            <a:ext cx="3784600" cy="544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21D76-18C1-52A0-20C6-4C4D9CA640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27" t="90688" r="40173" b="6827"/>
          <a:stretch/>
        </p:blipFill>
        <p:spPr>
          <a:xfrm>
            <a:off x="1511179" y="6293962"/>
            <a:ext cx="1351649" cy="277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DA197-5888-F3FE-A876-8817D4BF63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27" t="90688" r="40173" b="6827"/>
          <a:stretch/>
        </p:blipFill>
        <p:spPr>
          <a:xfrm>
            <a:off x="5050119" y="6293962"/>
            <a:ext cx="1351649" cy="277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AE544-8638-F292-DAFF-487E7E1858FE}"/>
              </a:ext>
            </a:extLst>
          </p:cNvPr>
          <p:cNvSpPr txBox="1"/>
          <p:nvPr/>
        </p:nvSpPr>
        <p:spPr>
          <a:xfrm>
            <a:off x="7618244" y="2126528"/>
            <a:ext cx="37634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lphaUcParenBoth"/>
            </a:pPr>
            <a:r>
              <a:rPr lang="en-US" b="1" dirty="0" err="1">
                <a:solidFill>
                  <a:srgbClr val="000000"/>
                </a:solidFill>
              </a:rPr>
              <a:t>Geotail</a:t>
            </a:r>
            <a:r>
              <a:rPr lang="en-US" b="1" dirty="0">
                <a:solidFill>
                  <a:srgbClr val="000000"/>
                </a:solidFill>
              </a:rPr>
              <a:t> (1994 - 2022)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&gt;1 million points (~12s res)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(B) MMS (2015 – 2024)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~ 250k points (~12s res)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Output</a:t>
            </a:r>
            <a:r>
              <a:rPr lang="en-US" dirty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In principle, anything measured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(In this example plasma moments)</a:t>
            </a:r>
          </a:p>
        </p:txBody>
      </p:sp>
    </p:spTree>
    <p:extLst>
      <p:ext uri="{BB962C8B-B14F-4D97-AF65-F5344CB8AC3E}">
        <p14:creationId xmlns:p14="http://schemas.microsoft.com/office/powerpoint/2010/main" val="576217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E17-DE6B-E068-B2B7-DCBFC440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FAC80-BA23-3590-E046-3D311733C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Metrics &amp; Results</a:t>
            </a:r>
          </a:p>
        </p:txBody>
      </p:sp>
      <p:pic>
        <p:nvPicPr>
          <p:cNvPr id="9218" name="Picture 2" descr="DataTechNotes: Regression Model Accuracy (MAE, MSE, RMSE, R-squared) Check  in R">
            <a:extLst>
              <a:ext uri="{FF2B5EF4-FFF2-40B4-BE49-F238E27FC236}">
                <a16:creationId xmlns:a16="http://schemas.microsoft.com/office/drawing/2014/main" id="{209DE1A3-CC85-65D8-B168-88C0E80D3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51" y="1001689"/>
            <a:ext cx="4202349" cy="48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48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F3813-B55E-2EC1-F7A7-38CCBD112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S Versus Logo, Letters for Sports Icon Graphic by sore88 · Creative Fabrica">
            <a:extLst>
              <a:ext uri="{FF2B5EF4-FFF2-40B4-BE49-F238E27FC236}">
                <a16:creationId xmlns:a16="http://schemas.microsoft.com/office/drawing/2014/main" id="{0C1D25E8-10A2-FFBD-8951-CBDBF6E87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12" y="1549149"/>
            <a:ext cx="1916314" cy="12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B70984-0EBC-485B-4818-67E7C48B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reminder on model evaluation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98687-1F0C-FE9E-8C98-CB55A08D3119}"/>
              </a:ext>
            </a:extLst>
          </p:cNvPr>
          <p:cNvSpPr txBox="1"/>
          <p:nvPr/>
        </p:nvSpPr>
        <p:spPr>
          <a:xfrm>
            <a:off x="1532836" y="3365055"/>
            <a:ext cx="339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 complex and intriguing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14F1E-F17C-B5C9-C893-3123110FB549}"/>
              </a:ext>
            </a:extLst>
          </p:cNvPr>
          <p:cNvSpPr txBox="1"/>
          <p:nvPr/>
        </p:nvSpPr>
        <p:spPr>
          <a:xfrm>
            <a:off x="8708240" y="336505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np.mean</a:t>
            </a:r>
            <a:r>
              <a:rPr lang="en-US" dirty="0">
                <a:solidFill>
                  <a:srgbClr val="000000"/>
                </a:solidFill>
              </a:rPr>
              <a:t>()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B2DD7-694C-33CD-7B86-74CF21F5B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0" y="1000865"/>
            <a:ext cx="4978400" cy="237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8FD41-DD6F-C4BA-CF51-2D5AD2004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158" y="1000865"/>
            <a:ext cx="4978400" cy="237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BCA04-F512-8400-7DA6-757B6162E025}"/>
              </a:ext>
            </a:extLst>
          </p:cNvPr>
          <p:cNvSpPr txBox="1"/>
          <p:nvPr/>
        </p:nvSpPr>
        <p:spPr>
          <a:xfrm>
            <a:off x="1098451" y="6237697"/>
            <a:ext cx="10211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i="0" u="none" strike="noStrike" dirty="0">
                <a:solidFill>
                  <a:srgbClr val="0C0D0E"/>
                </a:solidFill>
                <a:effectLst/>
                <a:latin typeface="inherit"/>
              </a:rPr>
              <a:t>When </a:t>
            </a:r>
            <a:r>
              <a:rPr lang="en-US" b="1" i="0" u="none" strike="noStrike" dirty="0">
                <a:solidFill>
                  <a:srgbClr val="0C0D0E"/>
                </a:solidFill>
                <a:effectLst/>
                <a:latin typeface="STIXGeneral-Italic"/>
              </a:rPr>
              <a:t>𝑅</a:t>
            </a:r>
            <a:r>
              <a:rPr lang="en-US" b="1" i="0" u="none" strike="noStrike" dirty="0">
                <a:solidFill>
                  <a:srgbClr val="0C0D0E"/>
                </a:solidFill>
                <a:effectLst/>
                <a:latin typeface="STIXGeneral-Regular"/>
              </a:rPr>
              <a:t>2&lt;0</a:t>
            </a:r>
            <a:r>
              <a:rPr lang="en-US" b="1" i="0" u="none" strike="noStrike" dirty="0">
                <a:solidFill>
                  <a:srgbClr val="0C0D0E"/>
                </a:solidFill>
                <a:effectLst/>
                <a:latin typeface="inherit"/>
              </a:rPr>
              <a:t>, the horizontal line explains the data </a:t>
            </a:r>
            <a:r>
              <a:rPr lang="en-US" b="1" dirty="0">
                <a:solidFill>
                  <a:srgbClr val="0C0D0E"/>
                </a:solidFill>
                <a:latin typeface="inherit"/>
              </a:rPr>
              <a:t>better than </a:t>
            </a:r>
            <a:r>
              <a:rPr lang="en-US" b="1" i="0" u="none" strike="noStrike" dirty="0">
                <a:solidFill>
                  <a:srgbClr val="0C0D0E"/>
                </a:solidFill>
                <a:effectLst/>
                <a:latin typeface="inherit"/>
              </a:rPr>
              <a:t>your model (i.e., mean of observed).</a:t>
            </a:r>
          </a:p>
        </p:txBody>
      </p:sp>
      <p:pic>
        <p:nvPicPr>
          <p:cNvPr id="9" name="Picture 4" descr="enter image description here">
            <a:extLst>
              <a:ext uri="{FF2B5EF4-FFF2-40B4-BE49-F238E27FC236}">
                <a16:creationId xmlns:a16="http://schemas.microsoft.com/office/drawing/2014/main" id="{84943970-2968-D436-6FD6-A72754238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83" y="3903396"/>
            <a:ext cx="3327834" cy="219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3A09B4-70F0-BEC4-EB7C-0D04266FF3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901" t="34907" r="72599" b="54008"/>
          <a:stretch>
            <a:fillRect/>
          </a:stretch>
        </p:blipFill>
        <p:spPr>
          <a:xfrm>
            <a:off x="7894430" y="2738199"/>
            <a:ext cx="472974" cy="2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F4E7B-B070-C436-979A-008008BE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8E28F7-0E72-D1CF-7669-DEAF0F195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62" y="625618"/>
            <a:ext cx="9663476" cy="56067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806CBE-7848-EA5F-42E8-B15EF721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illusion success through averaging our data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C44B68-B570-F8FA-7F9D-74048F702AF7}"/>
              </a:ext>
            </a:extLst>
          </p:cNvPr>
          <p:cNvSpPr/>
          <p:nvPr/>
        </p:nvSpPr>
        <p:spPr>
          <a:xfrm>
            <a:off x="9581538" y="1089420"/>
            <a:ext cx="1072607" cy="476144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06D9B-5C93-0F04-1FDE-D442DFCBC112}"/>
              </a:ext>
            </a:extLst>
          </p:cNvPr>
          <p:cNvSpPr txBox="1"/>
          <p:nvPr/>
        </p:nvSpPr>
        <p:spPr>
          <a:xfrm>
            <a:off x="450850" y="6194159"/>
            <a:ext cx="11290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nderlying process is structured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measurements and their local variations are </a:t>
            </a:r>
            <a:r>
              <a:rPr lang="en-US" alt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hidden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23223A-E4EC-2A7A-309D-C89BE1733C35}"/>
              </a:ext>
            </a:extLst>
          </p:cNvPr>
          <p:cNvSpPr txBox="1"/>
          <p:nvPr/>
        </p:nvSpPr>
        <p:spPr>
          <a:xfrm>
            <a:off x="2549343" y="105332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5FF"/>
                </a:solidFill>
                <a:latin typeface="Palatino" pitchFamily="2" charset="77"/>
                <a:ea typeface="Palatino" pitchFamily="2" charset="77"/>
              </a:rPr>
              <a:t>Disclaimer</a:t>
            </a:r>
            <a:r>
              <a:rPr lang="en-US" dirty="0">
                <a:solidFill>
                  <a:srgbClr val="0005FF"/>
                </a:solidFill>
                <a:latin typeface="Palatino" pitchFamily="2" charset="77"/>
                <a:ea typeface="Palatino" pitchFamily="2" charset="77"/>
              </a:rPr>
              <a:t>: Still can be a useful model.</a:t>
            </a:r>
          </a:p>
        </p:txBody>
      </p:sp>
    </p:spTree>
    <p:extLst>
      <p:ext uri="{BB962C8B-B14F-4D97-AF65-F5344CB8AC3E}">
        <p14:creationId xmlns:p14="http://schemas.microsoft.com/office/powerpoint/2010/main" val="71724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70C76-5464-AC64-DA2C-90C21D6DC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CCA17B-312B-8A24-4184-51B9ABD1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  <a:endParaRPr lang="sv-SE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277C93C-E3D8-E1DB-1199-EC8A9C4FC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85900"/>
            <a:ext cx="11506200" cy="4724400"/>
          </a:xfrm>
        </p:spPr>
        <p:txBody>
          <a:bodyPr>
            <a:normAutofit/>
          </a:bodyPr>
          <a:lstStyle/>
          <a:p>
            <a:r>
              <a:rPr lang="en-US" dirty="0"/>
              <a:t>Global Convection Patterns of Magnetic Flux </a:t>
            </a:r>
          </a:p>
          <a:p>
            <a:pPr lvl="1"/>
            <a:r>
              <a:rPr lang="en-US" sz="1500" dirty="0"/>
              <a:t>Question: How does convection in the magnetotail change during storms and how it affects magnetic flux transport</a:t>
            </a:r>
          </a:p>
          <a:p>
            <a:r>
              <a:rPr lang="en-US" dirty="0"/>
              <a:t>Bursty Interval Contribution and Dawn/Dusk Asymmetries</a:t>
            </a:r>
          </a:p>
          <a:p>
            <a:pPr lvl="1"/>
            <a:r>
              <a:rPr lang="en-US" sz="1500" dirty="0"/>
              <a:t>Question: Is the occurrence distribution of BBFs different during storms? How much they contribute to flux transport and how do their properties change during storms?</a:t>
            </a:r>
            <a:endParaRPr lang="en-US" dirty="0"/>
          </a:p>
          <a:p>
            <a:r>
              <a:rPr lang="en-US" dirty="0"/>
              <a:t>Machine Learning modeling of in-situ properties (“almost”* submitted)</a:t>
            </a:r>
          </a:p>
          <a:p>
            <a:pPr lvl="1"/>
            <a:r>
              <a:rPr lang="en-US" sz="1500" dirty="0"/>
              <a:t>Question: can we use SW information and ground magnetometers to model </a:t>
            </a:r>
            <a:r>
              <a:rPr lang="en-US" sz="1500" dirty="0" err="1"/>
              <a:t>plasmasheet</a:t>
            </a:r>
            <a:r>
              <a:rPr lang="en-US" sz="1500" dirty="0"/>
              <a:t> properties? How this changes during storms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4AD0F-CB4D-408D-C902-2697DB931FFA}"/>
              </a:ext>
            </a:extLst>
          </p:cNvPr>
          <p:cNvSpPr txBox="1"/>
          <p:nvPr/>
        </p:nvSpPr>
        <p:spPr>
          <a:xfrm>
            <a:off x="0" y="6371140"/>
            <a:ext cx="61625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*Similar definition to the one used in fusion research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1D9CA-23AB-F9CF-F12E-00EA597B1812}"/>
              </a:ext>
            </a:extLst>
          </p:cNvPr>
          <p:cNvSpPr txBox="1"/>
          <p:nvPr/>
        </p:nvSpPr>
        <p:spPr>
          <a:xfrm>
            <a:off x="1232328" y="5210517"/>
            <a:ext cx="9727343" cy="323165"/>
          </a:xfrm>
          <a:custGeom>
            <a:avLst/>
            <a:gdLst>
              <a:gd name="csX0" fmla="*/ 0 w 9727343"/>
              <a:gd name="csY0" fmla="*/ 0 h 323165"/>
              <a:gd name="csX1" fmla="*/ 280376 w 9727343"/>
              <a:gd name="csY1" fmla="*/ 0 h 323165"/>
              <a:gd name="csX2" fmla="*/ 949846 w 9727343"/>
              <a:gd name="csY2" fmla="*/ 0 h 323165"/>
              <a:gd name="csX3" fmla="*/ 1230223 w 9727343"/>
              <a:gd name="csY3" fmla="*/ 0 h 323165"/>
              <a:gd name="csX4" fmla="*/ 1510599 w 9727343"/>
              <a:gd name="csY4" fmla="*/ 0 h 323165"/>
              <a:gd name="csX5" fmla="*/ 2277343 w 9727343"/>
              <a:gd name="csY5" fmla="*/ 0 h 323165"/>
              <a:gd name="csX6" fmla="*/ 2849539 w 9727343"/>
              <a:gd name="csY6" fmla="*/ 0 h 323165"/>
              <a:gd name="csX7" fmla="*/ 3129916 w 9727343"/>
              <a:gd name="csY7" fmla="*/ 0 h 323165"/>
              <a:gd name="csX8" fmla="*/ 3702112 w 9727343"/>
              <a:gd name="csY8" fmla="*/ 0 h 323165"/>
              <a:gd name="csX9" fmla="*/ 4468856 w 9727343"/>
              <a:gd name="csY9" fmla="*/ 0 h 323165"/>
              <a:gd name="csX10" fmla="*/ 4943779 w 9727343"/>
              <a:gd name="csY10" fmla="*/ 0 h 323165"/>
              <a:gd name="csX11" fmla="*/ 5418702 w 9727343"/>
              <a:gd name="csY11" fmla="*/ 0 h 323165"/>
              <a:gd name="csX12" fmla="*/ 5990899 w 9727343"/>
              <a:gd name="csY12" fmla="*/ 0 h 323165"/>
              <a:gd name="csX13" fmla="*/ 6660369 w 9727343"/>
              <a:gd name="csY13" fmla="*/ 0 h 323165"/>
              <a:gd name="csX14" fmla="*/ 7329839 w 9727343"/>
              <a:gd name="csY14" fmla="*/ 0 h 323165"/>
              <a:gd name="csX15" fmla="*/ 7999309 w 9727343"/>
              <a:gd name="csY15" fmla="*/ 0 h 323165"/>
              <a:gd name="csX16" fmla="*/ 8766053 w 9727343"/>
              <a:gd name="csY16" fmla="*/ 0 h 323165"/>
              <a:gd name="csX17" fmla="*/ 9727343 w 9727343"/>
              <a:gd name="csY17" fmla="*/ 0 h 323165"/>
              <a:gd name="csX18" fmla="*/ 9727343 w 9727343"/>
              <a:gd name="csY18" fmla="*/ 323165 h 323165"/>
              <a:gd name="csX19" fmla="*/ 9057873 w 9727343"/>
              <a:gd name="csY19" fmla="*/ 323165 h 323165"/>
              <a:gd name="csX20" fmla="*/ 8777497 w 9727343"/>
              <a:gd name="csY20" fmla="*/ 323165 h 323165"/>
              <a:gd name="csX21" fmla="*/ 8205300 w 9727343"/>
              <a:gd name="csY21" fmla="*/ 323165 h 323165"/>
              <a:gd name="csX22" fmla="*/ 7730377 w 9727343"/>
              <a:gd name="csY22" fmla="*/ 323165 h 323165"/>
              <a:gd name="csX23" fmla="*/ 7255453 w 9727343"/>
              <a:gd name="csY23" fmla="*/ 323165 h 323165"/>
              <a:gd name="csX24" fmla="*/ 6780530 w 9727343"/>
              <a:gd name="csY24" fmla="*/ 323165 h 323165"/>
              <a:gd name="csX25" fmla="*/ 6305607 w 9727343"/>
              <a:gd name="csY25" fmla="*/ 323165 h 323165"/>
              <a:gd name="csX26" fmla="*/ 5636137 w 9727343"/>
              <a:gd name="csY26" fmla="*/ 323165 h 323165"/>
              <a:gd name="csX27" fmla="*/ 5063940 w 9727343"/>
              <a:gd name="csY27" fmla="*/ 323165 h 323165"/>
              <a:gd name="csX28" fmla="*/ 4783564 w 9727343"/>
              <a:gd name="csY28" fmla="*/ 323165 h 323165"/>
              <a:gd name="csX29" fmla="*/ 4308641 w 9727343"/>
              <a:gd name="csY29" fmla="*/ 323165 h 323165"/>
              <a:gd name="csX30" fmla="*/ 3639171 w 9727343"/>
              <a:gd name="csY30" fmla="*/ 323165 h 323165"/>
              <a:gd name="csX31" fmla="*/ 3261521 w 9727343"/>
              <a:gd name="csY31" fmla="*/ 323165 h 323165"/>
              <a:gd name="csX32" fmla="*/ 2494777 w 9727343"/>
              <a:gd name="csY32" fmla="*/ 323165 h 323165"/>
              <a:gd name="csX33" fmla="*/ 1728034 w 9727343"/>
              <a:gd name="csY33" fmla="*/ 323165 h 323165"/>
              <a:gd name="csX34" fmla="*/ 1155837 w 9727343"/>
              <a:gd name="csY34" fmla="*/ 323165 h 323165"/>
              <a:gd name="csX35" fmla="*/ 0 w 9727343"/>
              <a:gd name="csY35" fmla="*/ 323165 h 323165"/>
              <a:gd name="csX36" fmla="*/ 0 w 9727343"/>
              <a:gd name="csY36" fmla="*/ 0 h 323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9727343" h="323165" fill="none" extrusionOk="0">
                <a:moveTo>
                  <a:pt x="0" y="0"/>
                </a:moveTo>
                <a:cubicBezTo>
                  <a:pt x="116036" y="-12871"/>
                  <a:pt x="208466" y="12956"/>
                  <a:pt x="280376" y="0"/>
                </a:cubicBezTo>
                <a:cubicBezTo>
                  <a:pt x="352286" y="-12956"/>
                  <a:pt x="665299" y="76823"/>
                  <a:pt x="949846" y="0"/>
                </a:cubicBezTo>
                <a:cubicBezTo>
                  <a:pt x="1234393" y="-76823"/>
                  <a:pt x="1107032" y="17478"/>
                  <a:pt x="1230223" y="0"/>
                </a:cubicBezTo>
                <a:cubicBezTo>
                  <a:pt x="1353414" y="-17478"/>
                  <a:pt x="1440285" y="9183"/>
                  <a:pt x="1510599" y="0"/>
                </a:cubicBezTo>
                <a:cubicBezTo>
                  <a:pt x="1580913" y="-9183"/>
                  <a:pt x="2097777" y="61993"/>
                  <a:pt x="2277343" y="0"/>
                </a:cubicBezTo>
                <a:cubicBezTo>
                  <a:pt x="2456909" y="-61993"/>
                  <a:pt x="2581823" y="64050"/>
                  <a:pt x="2849539" y="0"/>
                </a:cubicBezTo>
                <a:cubicBezTo>
                  <a:pt x="3117255" y="-64050"/>
                  <a:pt x="3061022" y="12711"/>
                  <a:pt x="3129916" y="0"/>
                </a:cubicBezTo>
                <a:cubicBezTo>
                  <a:pt x="3198810" y="-12711"/>
                  <a:pt x="3581593" y="27604"/>
                  <a:pt x="3702112" y="0"/>
                </a:cubicBezTo>
                <a:cubicBezTo>
                  <a:pt x="3822631" y="-27604"/>
                  <a:pt x="4262343" y="67052"/>
                  <a:pt x="4468856" y="0"/>
                </a:cubicBezTo>
                <a:cubicBezTo>
                  <a:pt x="4675369" y="-67052"/>
                  <a:pt x="4744342" y="28691"/>
                  <a:pt x="4943779" y="0"/>
                </a:cubicBezTo>
                <a:cubicBezTo>
                  <a:pt x="5143216" y="-28691"/>
                  <a:pt x="5188656" y="10918"/>
                  <a:pt x="5418702" y="0"/>
                </a:cubicBezTo>
                <a:cubicBezTo>
                  <a:pt x="5648748" y="-10918"/>
                  <a:pt x="5728649" y="5175"/>
                  <a:pt x="5990899" y="0"/>
                </a:cubicBezTo>
                <a:cubicBezTo>
                  <a:pt x="6253149" y="-5175"/>
                  <a:pt x="6376489" y="30143"/>
                  <a:pt x="6660369" y="0"/>
                </a:cubicBezTo>
                <a:cubicBezTo>
                  <a:pt x="6944249" y="-30143"/>
                  <a:pt x="7185099" y="70885"/>
                  <a:pt x="7329839" y="0"/>
                </a:cubicBezTo>
                <a:cubicBezTo>
                  <a:pt x="7474579" y="-70885"/>
                  <a:pt x="7775330" y="59501"/>
                  <a:pt x="7999309" y="0"/>
                </a:cubicBezTo>
                <a:cubicBezTo>
                  <a:pt x="8223288" y="-59501"/>
                  <a:pt x="8467458" y="18647"/>
                  <a:pt x="8766053" y="0"/>
                </a:cubicBezTo>
                <a:cubicBezTo>
                  <a:pt x="9064648" y="-18647"/>
                  <a:pt x="9482238" y="35745"/>
                  <a:pt x="9727343" y="0"/>
                </a:cubicBezTo>
                <a:cubicBezTo>
                  <a:pt x="9751364" y="141059"/>
                  <a:pt x="9704067" y="226356"/>
                  <a:pt x="9727343" y="323165"/>
                </a:cubicBezTo>
                <a:cubicBezTo>
                  <a:pt x="9492546" y="346971"/>
                  <a:pt x="9273649" y="306756"/>
                  <a:pt x="9057873" y="323165"/>
                </a:cubicBezTo>
                <a:cubicBezTo>
                  <a:pt x="8842097" y="339574"/>
                  <a:pt x="8887885" y="291621"/>
                  <a:pt x="8777497" y="323165"/>
                </a:cubicBezTo>
                <a:cubicBezTo>
                  <a:pt x="8667109" y="354709"/>
                  <a:pt x="8460966" y="284134"/>
                  <a:pt x="8205300" y="323165"/>
                </a:cubicBezTo>
                <a:cubicBezTo>
                  <a:pt x="7949634" y="362196"/>
                  <a:pt x="7951823" y="319093"/>
                  <a:pt x="7730377" y="323165"/>
                </a:cubicBezTo>
                <a:cubicBezTo>
                  <a:pt x="7508931" y="327237"/>
                  <a:pt x="7360746" y="318822"/>
                  <a:pt x="7255453" y="323165"/>
                </a:cubicBezTo>
                <a:cubicBezTo>
                  <a:pt x="7150160" y="327508"/>
                  <a:pt x="7001226" y="307564"/>
                  <a:pt x="6780530" y="323165"/>
                </a:cubicBezTo>
                <a:cubicBezTo>
                  <a:pt x="6559834" y="338766"/>
                  <a:pt x="6502184" y="302358"/>
                  <a:pt x="6305607" y="323165"/>
                </a:cubicBezTo>
                <a:cubicBezTo>
                  <a:pt x="6109030" y="343972"/>
                  <a:pt x="5964423" y="248546"/>
                  <a:pt x="5636137" y="323165"/>
                </a:cubicBezTo>
                <a:cubicBezTo>
                  <a:pt x="5307851" y="397784"/>
                  <a:pt x="5313933" y="295101"/>
                  <a:pt x="5063940" y="323165"/>
                </a:cubicBezTo>
                <a:cubicBezTo>
                  <a:pt x="4813947" y="351229"/>
                  <a:pt x="4875920" y="295586"/>
                  <a:pt x="4783564" y="323165"/>
                </a:cubicBezTo>
                <a:cubicBezTo>
                  <a:pt x="4691208" y="350744"/>
                  <a:pt x="4411642" y="314895"/>
                  <a:pt x="4308641" y="323165"/>
                </a:cubicBezTo>
                <a:cubicBezTo>
                  <a:pt x="4205640" y="331435"/>
                  <a:pt x="3966295" y="309578"/>
                  <a:pt x="3639171" y="323165"/>
                </a:cubicBezTo>
                <a:cubicBezTo>
                  <a:pt x="3312047" y="336752"/>
                  <a:pt x="3450149" y="303906"/>
                  <a:pt x="3261521" y="323165"/>
                </a:cubicBezTo>
                <a:cubicBezTo>
                  <a:pt x="3072893" y="342424"/>
                  <a:pt x="2874796" y="259280"/>
                  <a:pt x="2494777" y="323165"/>
                </a:cubicBezTo>
                <a:cubicBezTo>
                  <a:pt x="2114758" y="387050"/>
                  <a:pt x="1895064" y="242411"/>
                  <a:pt x="1728034" y="323165"/>
                </a:cubicBezTo>
                <a:cubicBezTo>
                  <a:pt x="1561004" y="403919"/>
                  <a:pt x="1409714" y="302018"/>
                  <a:pt x="1155837" y="323165"/>
                </a:cubicBezTo>
                <a:cubicBezTo>
                  <a:pt x="901960" y="344312"/>
                  <a:pt x="429505" y="305444"/>
                  <a:pt x="0" y="323165"/>
                </a:cubicBezTo>
                <a:cubicBezTo>
                  <a:pt x="-38671" y="204555"/>
                  <a:pt x="30019" y="87045"/>
                  <a:pt x="0" y="0"/>
                </a:cubicBezTo>
                <a:close/>
              </a:path>
              <a:path w="9727343" h="323165" stroke="0" extrusionOk="0">
                <a:moveTo>
                  <a:pt x="0" y="0"/>
                </a:moveTo>
                <a:cubicBezTo>
                  <a:pt x="164659" y="-41035"/>
                  <a:pt x="319485" y="47884"/>
                  <a:pt x="474923" y="0"/>
                </a:cubicBezTo>
                <a:cubicBezTo>
                  <a:pt x="630361" y="-47884"/>
                  <a:pt x="684807" y="24734"/>
                  <a:pt x="755300" y="0"/>
                </a:cubicBezTo>
                <a:cubicBezTo>
                  <a:pt x="825793" y="-24734"/>
                  <a:pt x="1275041" y="6435"/>
                  <a:pt x="1522043" y="0"/>
                </a:cubicBezTo>
                <a:cubicBezTo>
                  <a:pt x="1769045" y="-6435"/>
                  <a:pt x="1835185" y="32541"/>
                  <a:pt x="1996966" y="0"/>
                </a:cubicBezTo>
                <a:cubicBezTo>
                  <a:pt x="2158747" y="-32541"/>
                  <a:pt x="2328210" y="27091"/>
                  <a:pt x="2471890" y="0"/>
                </a:cubicBezTo>
                <a:cubicBezTo>
                  <a:pt x="2615570" y="-27091"/>
                  <a:pt x="2961357" y="7738"/>
                  <a:pt x="3238633" y="0"/>
                </a:cubicBezTo>
                <a:cubicBezTo>
                  <a:pt x="3515909" y="-7738"/>
                  <a:pt x="3466827" y="15963"/>
                  <a:pt x="3616283" y="0"/>
                </a:cubicBezTo>
                <a:cubicBezTo>
                  <a:pt x="3765739" y="-15963"/>
                  <a:pt x="4020728" y="14521"/>
                  <a:pt x="4383026" y="0"/>
                </a:cubicBezTo>
                <a:cubicBezTo>
                  <a:pt x="4745324" y="-14521"/>
                  <a:pt x="4803543" y="19176"/>
                  <a:pt x="5149770" y="0"/>
                </a:cubicBezTo>
                <a:cubicBezTo>
                  <a:pt x="5495997" y="-19176"/>
                  <a:pt x="5527768" y="58959"/>
                  <a:pt x="5721966" y="0"/>
                </a:cubicBezTo>
                <a:cubicBezTo>
                  <a:pt x="5916164" y="-58959"/>
                  <a:pt x="6252948" y="91711"/>
                  <a:pt x="6488710" y="0"/>
                </a:cubicBezTo>
                <a:cubicBezTo>
                  <a:pt x="6724472" y="-91711"/>
                  <a:pt x="6774086" y="42338"/>
                  <a:pt x="6963633" y="0"/>
                </a:cubicBezTo>
                <a:cubicBezTo>
                  <a:pt x="7153180" y="-42338"/>
                  <a:pt x="7330767" y="3362"/>
                  <a:pt x="7438556" y="0"/>
                </a:cubicBezTo>
                <a:cubicBezTo>
                  <a:pt x="7546345" y="-3362"/>
                  <a:pt x="7893162" y="32867"/>
                  <a:pt x="8108026" y="0"/>
                </a:cubicBezTo>
                <a:cubicBezTo>
                  <a:pt x="8322890" y="-32867"/>
                  <a:pt x="8465770" y="23425"/>
                  <a:pt x="8582950" y="0"/>
                </a:cubicBezTo>
                <a:cubicBezTo>
                  <a:pt x="8700130" y="-23425"/>
                  <a:pt x="9280147" y="27003"/>
                  <a:pt x="9727343" y="0"/>
                </a:cubicBezTo>
                <a:cubicBezTo>
                  <a:pt x="9749275" y="65269"/>
                  <a:pt x="9699526" y="230048"/>
                  <a:pt x="9727343" y="323165"/>
                </a:cubicBezTo>
                <a:cubicBezTo>
                  <a:pt x="9422709" y="340734"/>
                  <a:pt x="9250470" y="298935"/>
                  <a:pt x="9057873" y="323165"/>
                </a:cubicBezTo>
                <a:cubicBezTo>
                  <a:pt x="8865276" y="347395"/>
                  <a:pt x="8881343" y="290839"/>
                  <a:pt x="8777497" y="323165"/>
                </a:cubicBezTo>
                <a:cubicBezTo>
                  <a:pt x="8673651" y="355491"/>
                  <a:pt x="8512975" y="287182"/>
                  <a:pt x="8399847" y="323165"/>
                </a:cubicBezTo>
                <a:cubicBezTo>
                  <a:pt x="8286719" y="359148"/>
                  <a:pt x="7918456" y="261594"/>
                  <a:pt x="7633103" y="323165"/>
                </a:cubicBezTo>
                <a:cubicBezTo>
                  <a:pt x="7347750" y="384736"/>
                  <a:pt x="7285379" y="266568"/>
                  <a:pt x="7060907" y="323165"/>
                </a:cubicBezTo>
                <a:cubicBezTo>
                  <a:pt x="6836435" y="379762"/>
                  <a:pt x="6843529" y="312338"/>
                  <a:pt x="6683257" y="323165"/>
                </a:cubicBezTo>
                <a:cubicBezTo>
                  <a:pt x="6522985" y="333992"/>
                  <a:pt x="6357350" y="303989"/>
                  <a:pt x="6111060" y="323165"/>
                </a:cubicBezTo>
                <a:cubicBezTo>
                  <a:pt x="5864770" y="342341"/>
                  <a:pt x="5947737" y="313045"/>
                  <a:pt x="5830684" y="323165"/>
                </a:cubicBezTo>
                <a:cubicBezTo>
                  <a:pt x="5713631" y="333285"/>
                  <a:pt x="5652609" y="308548"/>
                  <a:pt x="5550307" y="323165"/>
                </a:cubicBezTo>
                <a:cubicBezTo>
                  <a:pt x="5448005" y="337782"/>
                  <a:pt x="5116061" y="318240"/>
                  <a:pt x="4978111" y="323165"/>
                </a:cubicBezTo>
                <a:cubicBezTo>
                  <a:pt x="4840161" y="328090"/>
                  <a:pt x="4725290" y="295918"/>
                  <a:pt x="4600461" y="323165"/>
                </a:cubicBezTo>
                <a:cubicBezTo>
                  <a:pt x="4475632" y="350412"/>
                  <a:pt x="4091984" y="304094"/>
                  <a:pt x="3930991" y="323165"/>
                </a:cubicBezTo>
                <a:cubicBezTo>
                  <a:pt x="3769998" y="342236"/>
                  <a:pt x="3718552" y="319557"/>
                  <a:pt x="3553341" y="323165"/>
                </a:cubicBezTo>
                <a:cubicBezTo>
                  <a:pt x="3388130" y="326773"/>
                  <a:pt x="3147027" y="272905"/>
                  <a:pt x="2883871" y="323165"/>
                </a:cubicBezTo>
                <a:cubicBezTo>
                  <a:pt x="2620715" y="373425"/>
                  <a:pt x="2697909" y="307235"/>
                  <a:pt x="2603495" y="323165"/>
                </a:cubicBezTo>
                <a:cubicBezTo>
                  <a:pt x="2509081" y="339095"/>
                  <a:pt x="2230612" y="284602"/>
                  <a:pt x="1934025" y="323165"/>
                </a:cubicBezTo>
                <a:cubicBezTo>
                  <a:pt x="1637438" y="361728"/>
                  <a:pt x="1698616" y="323017"/>
                  <a:pt x="1556375" y="323165"/>
                </a:cubicBezTo>
                <a:cubicBezTo>
                  <a:pt x="1414134" y="323313"/>
                  <a:pt x="1407169" y="312751"/>
                  <a:pt x="1275999" y="323165"/>
                </a:cubicBezTo>
                <a:cubicBezTo>
                  <a:pt x="1144829" y="333579"/>
                  <a:pt x="1004293" y="309693"/>
                  <a:pt x="898349" y="323165"/>
                </a:cubicBezTo>
                <a:cubicBezTo>
                  <a:pt x="792405" y="336637"/>
                  <a:pt x="278419" y="245095"/>
                  <a:pt x="0" y="323165"/>
                </a:cubicBezTo>
                <a:cubicBezTo>
                  <a:pt x="-14827" y="163204"/>
                  <a:pt x="31733" y="13815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5FF"/>
                </a:solidFill>
              </a:rPr>
              <a:t>Basically data analysis of Geotail (1994 – 2022), and MMS (2015 – 2024) magnetotail </a:t>
            </a:r>
            <a:r>
              <a:rPr lang="en-US" sz="1500" dirty="0" err="1">
                <a:solidFill>
                  <a:srgbClr val="0005FF"/>
                </a:solidFill>
              </a:rPr>
              <a:t>plasmasheet</a:t>
            </a:r>
            <a:r>
              <a:rPr lang="en-US" sz="1500" dirty="0">
                <a:solidFill>
                  <a:srgbClr val="0005FF"/>
                </a:solidFill>
              </a:rPr>
              <a:t> observations</a:t>
            </a:r>
          </a:p>
        </p:txBody>
      </p:sp>
      <p:pic>
        <p:nvPicPr>
          <p:cNvPr id="5" name="Picture 4" descr="Geotail Comprehensive Plasma Instrument Observations">
            <a:extLst>
              <a:ext uri="{FF2B5EF4-FFF2-40B4-BE49-F238E27FC236}">
                <a16:creationId xmlns:a16="http://schemas.microsoft.com/office/drawing/2014/main" id="{14D6FC68-437D-8A0F-B5F9-20EE201F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99" y="4849123"/>
            <a:ext cx="627296" cy="90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gnetospheric Multiscale Promotional Materials">
            <a:extLst>
              <a:ext uri="{FF2B5EF4-FFF2-40B4-BE49-F238E27FC236}">
                <a16:creationId xmlns:a16="http://schemas.microsoft.com/office/drawing/2014/main" id="{B7F2DF04-88C4-3A63-4017-D086AB86A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524" y="4934161"/>
            <a:ext cx="735645" cy="73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0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E17-DE6B-E068-B2B7-DCBFC440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FAC80-BA23-3590-E046-3D311733C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Results</a:t>
            </a:r>
          </a:p>
        </p:txBody>
      </p:sp>
      <p:pic>
        <p:nvPicPr>
          <p:cNvPr id="5122" name="Picture 2" descr="Extrapolating">
            <a:extLst>
              <a:ext uri="{FF2B5EF4-FFF2-40B4-BE49-F238E27FC236}">
                <a16:creationId xmlns:a16="http://schemas.microsoft.com/office/drawing/2014/main" id="{FACC9E1D-14D2-C155-0E25-5F308D84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49" y="0"/>
            <a:ext cx="4450302" cy="28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346E8-17BC-F375-C684-8D23E4E13FDB}"/>
              </a:ext>
            </a:extLst>
          </p:cNvPr>
          <p:cNvSpPr txBox="1"/>
          <p:nvPr/>
        </p:nvSpPr>
        <p:spPr>
          <a:xfrm>
            <a:off x="3870849" y="2601586"/>
            <a:ext cx="61613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https://xkcd.com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6866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05ABC9-7BB3-E456-9BC5-224F5E0C6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664" y="856468"/>
            <a:ext cx="5604336" cy="5790288"/>
          </a:xfrm>
        </p:spPr>
        <p:txBody>
          <a:bodyPr/>
          <a:lstStyle/>
          <a:p>
            <a:r>
              <a:rPr lang="en-US" b="1" dirty="0"/>
              <a:t>PRIME</a:t>
            </a:r>
            <a:r>
              <a:rPr lang="el-GR" b="1" dirty="0"/>
              <a:t> </a:t>
            </a:r>
            <a:r>
              <a:rPr lang="en-US" b="1" dirty="0"/>
              <a:t>Advantages: </a:t>
            </a:r>
            <a:r>
              <a:rPr lang="en-US" dirty="0"/>
              <a:t>Embedded uncertainty quantification and propagation from L1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50D853-891A-44FE-BC68-38674948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Methodologies &amp; input space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1CEC6B3-029A-730F-A64D-6C7235944621}"/>
              </a:ext>
            </a:extLst>
          </p:cNvPr>
          <p:cNvGraphicFramePr>
            <a:graphicFrameLocks noGrp="1"/>
          </p:cNvGraphicFramePr>
          <p:nvPr/>
        </p:nvGraphicFramePr>
        <p:xfrm>
          <a:off x="6560654" y="2082188"/>
          <a:ext cx="5491800" cy="252076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30600">
                  <a:extLst>
                    <a:ext uri="{9D8B030D-6E8A-4147-A177-3AD203B41FA5}">
                      <a16:colId xmlns:a16="http://schemas.microsoft.com/office/drawing/2014/main" val="775655337"/>
                    </a:ext>
                  </a:extLst>
                </a:gridCol>
                <a:gridCol w="1686361">
                  <a:extLst>
                    <a:ext uri="{9D8B030D-6E8A-4147-A177-3AD203B41FA5}">
                      <a16:colId xmlns:a16="http://schemas.microsoft.com/office/drawing/2014/main" val="139717021"/>
                    </a:ext>
                  </a:extLst>
                </a:gridCol>
                <a:gridCol w="1974839">
                  <a:extLst>
                    <a:ext uri="{9D8B030D-6E8A-4147-A177-3AD203B41FA5}">
                      <a16:colId xmlns:a16="http://schemas.microsoft.com/office/drawing/2014/main" val="3603498691"/>
                    </a:ext>
                  </a:extLst>
                </a:gridCol>
              </a:tblGrid>
              <a:tr h="3861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 History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 of Input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Architectures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6557954"/>
                  </a:ext>
                </a:extLst>
              </a:tr>
              <a:tr h="39152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1-6h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Wind (L1)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Linear Reg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1749241"/>
                  </a:ext>
                </a:extLst>
              </a:tr>
              <a:tr h="67578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OMNIweb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Gradient Boosting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8101178"/>
                  </a:ext>
                </a:extLst>
              </a:tr>
              <a:tr h="39152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Neural Network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2663111"/>
                  </a:ext>
                </a:extLst>
              </a:tr>
              <a:tr h="67578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RNN/LSTM/GRU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(PRIME-PS)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41433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0E85C69-580F-96B7-3685-F309012E9CC2}"/>
              </a:ext>
            </a:extLst>
          </p:cNvPr>
          <p:cNvSpPr txBox="1"/>
          <p:nvPr/>
        </p:nvSpPr>
        <p:spPr>
          <a:xfrm>
            <a:off x="6560654" y="5680172"/>
            <a:ext cx="5187658" cy="923330"/>
          </a:xfrm>
          <a:custGeom>
            <a:avLst/>
            <a:gdLst>
              <a:gd name="csX0" fmla="*/ 0 w 5187658"/>
              <a:gd name="csY0" fmla="*/ 0 h 923330"/>
              <a:gd name="csX1" fmla="*/ 596581 w 5187658"/>
              <a:gd name="csY1" fmla="*/ 0 h 923330"/>
              <a:gd name="csX2" fmla="*/ 1089408 w 5187658"/>
              <a:gd name="csY2" fmla="*/ 0 h 923330"/>
              <a:gd name="csX3" fmla="*/ 1841619 w 5187658"/>
              <a:gd name="csY3" fmla="*/ 0 h 923330"/>
              <a:gd name="csX4" fmla="*/ 2438199 w 5187658"/>
              <a:gd name="csY4" fmla="*/ 0 h 923330"/>
              <a:gd name="csX5" fmla="*/ 3034780 w 5187658"/>
              <a:gd name="csY5" fmla="*/ 0 h 923330"/>
              <a:gd name="csX6" fmla="*/ 3786990 w 5187658"/>
              <a:gd name="csY6" fmla="*/ 0 h 923330"/>
              <a:gd name="csX7" fmla="*/ 4331694 w 5187658"/>
              <a:gd name="csY7" fmla="*/ 0 h 923330"/>
              <a:gd name="csX8" fmla="*/ 5187658 w 5187658"/>
              <a:gd name="csY8" fmla="*/ 0 h 923330"/>
              <a:gd name="csX9" fmla="*/ 5187658 w 5187658"/>
              <a:gd name="csY9" fmla="*/ 480132 h 923330"/>
              <a:gd name="csX10" fmla="*/ 5187658 w 5187658"/>
              <a:gd name="csY10" fmla="*/ 923330 h 923330"/>
              <a:gd name="csX11" fmla="*/ 4539201 w 5187658"/>
              <a:gd name="csY11" fmla="*/ 923330 h 923330"/>
              <a:gd name="csX12" fmla="*/ 3942620 w 5187658"/>
              <a:gd name="csY12" fmla="*/ 923330 h 923330"/>
              <a:gd name="csX13" fmla="*/ 3190410 w 5187658"/>
              <a:gd name="csY13" fmla="*/ 923330 h 923330"/>
              <a:gd name="csX14" fmla="*/ 2438199 w 5187658"/>
              <a:gd name="csY14" fmla="*/ 923330 h 923330"/>
              <a:gd name="csX15" fmla="*/ 1893495 w 5187658"/>
              <a:gd name="csY15" fmla="*/ 923330 h 923330"/>
              <a:gd name="csX16" fmla="*/ 1245038 w 5187658"/>
              <a:gd name="csY16" fmla="*/ 923330 h 923330"/>
              <a:gd name="csX17" fmla="*/ 0 w 5187658"/>
              <a:gd name="csY17" fmla="*/ 923330 h 923330"/>
              <a:gd name="csX18" fmla="*/ 0 w 5187658"/>
              <a:gd name="csY18" fmla="*/ 461665 h 923330"/>
              <a:gd name="csX19" fmla="*/ 0 w 5187658"/>
              <a:gd name="csY19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5187658" h="923330" extrusionOk="0">
                <a:moveTo>
                  <a:pt x="0" y="0"/>
                </a:moveTo>
                <a:cubicBezTo>
                  <a:pt x="231145" y="-25283"/>
                  <a:pt x="349640" y="7292"/>
                  <a:pt x="596581" y="0"/>
                </a:cubicBezTo>
                <a:cubicBezTo>
                  <a:pt x="843522" y="-7292"/>
                  <a:pt x="921372" y="-12563"/>
                  <a:pt x="1089408" y="0"/>
                </a:cubicBezTo>
                <a:cubicBezTo>
                  <a:pt x="1257444" y="12563"/>
                  <a:pt x="1499967" y="-31096"/>
                  <a:pt x="1841619" y="0"/>
                </a:cubicBezTo>
                <a:cubicBezTo>
                  <a:pt x="2183271" y="31096"/>
                  <a:pt x="2264435" y="-18798"/>
                  <a:pt x="2438199" y="0"/>
                </a:cubicBezTo>
                <a:cubicBezTo>
                  <a:pt x="2611963" y="18798"/>
                  <a:pt x="2880948" y="-4612"/>
                  <a:pt x="3034780" y="0"/>
                </a:cubicBezTo>
                <a:cubicBezTo>
                  <a:pt x="3188612" y="4612"/>
                  <a:pt x="3534429" y="-8519"/>
                  <a:pt x="3786990" y="0"/>
                </a:cubicBezTo>
                <a:cubicBezTo>
                  <a:pt x="4039551" y="8519"/>
                  <a:pt x="4118058" y="25467"/>
                  <a:pt x="4331694" y="0"/>
                </a:cubicBezTo>
                <a:cubicBezTo>
                  <a:pt x="4545330" y="-25467"/>
                  <a:pt x="4941808" y="999"/>
                  <a:pt x="5187658" y="0"/>
                </a:cubicBezTo>
                <a:cubicBezTo>
                  <a:pt x="5175792" y="118772"/>
                  <a:pt x="5168497" y="274989"/>
                  <a:pt x="5187658" y="480132"/>
                </a:cubicBezTo>
                <a:cubicBezTo>
                  <a:pt x="5206819" y="685275"/>
                  <a:pt x="5174425" y="820805"/>
                  <a:pt x="5187658" y="923330"/>
                </a:cubicBezTo>
                <a:cubicBezTo>
                  <a:pt x="4864630" y="955112"/>
                  <a:pt x="4759351" y="902414"/>
                  <a:pt x="4539201" y="923330"/>
                </a:cubicBezTo>
                <a:cubicBezTo>
                  <a:pt x="4319051" y="944246"/>
                  <a:pt x="4214847" y="934524"/>
                  <a:pt x="3942620" y="923330"/>
                </a:cubicBezTo>
                <a:cubicBezTo>
                  <a:pt x="3670393" y="912136"/>
                  <a:pt x="3374466" y="942935"/>
                  <a:pt x="3190410" y="923330"/>
                </a:cubicBezTo>
                <a:cubicBezTo>
                  <a:pt x="3006354" y="903726"/>
                  <a:pt x="2703935" y="905837"/>
                  <a:pt x="2438199" y="923330"/>
                </a:cubicBezTo>
                <a:cubicBezTo>
                  <a:pt x="2172463" y="940823"/>
                  <a:pt x="2011593" y="939730"/>
                  <a:pt x="1893495" y="923330"/>
                </a:cubicBezTo>
                <a:cubicBezTo>
                  <a:pt x="1775397" y="906930"/>
                  <a:pt x="1547221" y="922766"/>
                  <a:pt x="1245038" y="923330"/>
                </a:cubicBezTo>
                <a:cubicBezTo>
                  <a:pt x="942855" y="923894"/>
                  <a:pt x="540136" y="912287"/>
                  <a:pt x="0" y="923330"/>
                </a:cubicBezTo>
                <a:cubicBezTo>
                  <a:pt x="-6739" y="731769"/>
                  <a:pt x="7532" y="589170"/>
                  <a:pt x="0" y="461665"/>
                </a:cubicBezTo>
                <a:cubicBezTo>
                  <a:pt x="-7532" y="334160"/>
                  <a:pt x="-2149" y="122032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Key Takeaway: 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To quantify our method's impact, we tested multiple variations of the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48DFF-550E-6C8A-FDF0-9957AB52A8E7}"/>
              </a:ext>
            </a:extLst>
          </p:cNvPr>
          <p:cNvSpPr txBox="1"/>
          <p:nvPr/>
        </p:nvSpPr>
        <p:spPr>
          <a:xfrm>
            <a:off x="6560654" y="4602954"/>
            <a:ext cx="54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Answering hypothetical questions: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dirty="0">
                <a:solidFill>
                  <a:srgbClr val="000000"/>
                </a:solidFill>
              </a:rPr>
              <a:t>Also tried different error functions, optimizers, hyperparameters etc.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dirty="0">
                <a:solidFill>
                  <a:srgbClr val="000000"/>
                </a:solidFill>
              </a:rPr>
              <a:t>And different imbalanced learning techniques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4D84C-5E65-208C-061C-731DB9A09ECB}"/>
              </a:ext>
            </a:extLst>
          </p:cNvPr>
          <p:cNvSpPr txBox="1"/>
          <p:nvPr/>
        </p:nvSpPr>
        <p:spPr>
          <a:xfrm>
            <a:off x="-90888" y="6395916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Raptis, O’Brien et al., 2026 (under prep.)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ED1743-4F9D-EDE2-AE28-6C18FD7CA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29" y="638500"/>
            <a:ext cx="4770304" cy="6173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7A1B4-880C-93E3-F0DE-6870BD96E8A4}"/>
              </a:ext>
            </a:extLst>
          </p:cNvPr>
          <p:cNvSpPr txBox="1"/>
          <p:nvPr/>
        </p:nvSpPr>
        <p:spPr>
          <a:xfrm>
            <a:off x="2725298" y="2557522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O’Brien et al. 2023,2024</a:t>
            </a:r>
          </a:p>
        </p:txBody>
      </p:sp>
    </p:spTree>
    <p:extLst>
      <p:ext uri="{BB962C8B-B14F-4D97-AF65-F5344CB8AC3E}">
        <p14:creationId xmlns:p14="http://schemas.microsoft.com/office/powerpoint/2010/main" val="2276829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5F6291-EA7D-7525-BF53-DEBFDCDFC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196851"/>
            <a:ext cx="10515599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Density | Predictions vs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AFD85E-A1B5-42DC-64C3-CAB06994AF2B}"/>
                  </a:ext>
                </a:extLst>
              </p:cNvPr>
              <p:cNvSpPr txBox="1"/>
              <p:nvPr/>
            </p:nvSpPr>
            <p:spPr>
              <a:xfrm>
                <a:off x="3765980" y="886253"/>
                <a:ext cx="4942380" cy="369332"/>
              </a:xfrm>
              <a:custGeom>
                <a:avLst/>
                <a:gdLst>
                  <a:gd name="csX0" fmla="*/ 0 w 4894289"/>
                  <a:gd name="csY0" fmla="*/ 0 h 369332"/>
                  <a:gd name="csX1" fmla="*/ 650241 w 4894289"/>
                  <a:gd name="csY1" fmla="*/ 0 h 369332"/>
                  <a:gd name="csX2" fmla="*/ 1202597 w 4894289"/>
                  <a:gd name="csY2" fmla="*/ 0 h 369332"/>
                  <a:gd name="csX3" fmla="*/ 1999667 w 4894289"/>
                  <a:gd name="csY3" fmla="*/ 0 h 369332"/>
                  <a:gd name="csX4" fmla="*/ 2649908 w 4894289"/>
                  <a:gd name="csY4" fmla="*/ 0 h 369332"/>
                  <a:gd name="csX5" fmla="*/ 3300149 w 4894289"/>
                  <a:gd name="csY5" fmla="*/ 0 h 369332"/>
                  <a:gd name="csX6" fmla="*/ 4097219 w 4894289"/>
                  <a:gd name="csY6" fmla="*/ 0 h 369332"/>
                  <a:gd name="csX7" fmla="*/ 4894289 w 4894289"/>
                  <a:gd name="csY7" fmla="*/ 0 h 369332"/>
                  <a:gd name="csX8" fmla="*/ 4894289 w 4894289"/>
                  <a:gd name="csY8" fmla="*/ 369332 h 369332"/>
                  <a:gd name="csX9" fmla="*/ 4292991 w 4894289"/>
                  <a:gd name="csY9" fmla="*/ 369332 h 369332"/>
                  <a:gd name="csX10" fmla="*/ 3593806 w 4894289"/>
                  <a:gd name="csY10" fmla="*/ 369332 h 369332"/>
                  <a:gd name="csX11" fmla="*/ 2894622 w 4894289"/>
                  <a:gd name="csY11" fmla="*/ 369332 h 369332"/>
                  <a:gd name="csX12" fmla="*/ 2244381 w 4894289"/>
                  <a:gd name="csY12" fmla="*/ 369332 h 369332"/>
                  <a:gd name="csX13" fmla="*/ 1447311 w 4894289"/>
                  <a:gd name="csY13" fmla="*/ 369332 h 369332"/>
                  <a:gd name="csX14" fmla="*/ 650241 w 4894289"/>
                  <a:gd name="csY14" fmla="*/ 369332 h 369332"/>
                  <a:gd name="csX15" fmla="*/ 0 w 4894289"/>
                  <a:gd name="csY15" fmla="*/ 369332 h 369332"/>
                  <a:gd name="csX16" fmla="*/ 0 w 4894289"/>
                  <a:gd name="csY16" fmla="*/ 0 h 3693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894289" h="369332" extrusionOk="0">
                    <a:moveTo>
                      <a:pt x="0" y="0"/>
                    </a:moveTo>
                    <a:cubicBezTo>
                      <a:pt x="189866" y="-6431"/>
                      <a:pt x="343036" y="7582"/>
                      <a:pt x="650241" y="0"/>
                    </a:cubicBezTo>
                    <a:cubicBezTo>
                      <a:pt x="957446" y="-7582"/>
                      <a:pt x="978097" y="-17956"/>
                      <a:pt x="1202597" y="0"/>
                    </a:cubicBezTo>
                    <a:cubicBezTo>
                      <a:pt x="1427097" y="17956"/>
                      <a:pt x="1696610" y="-39684"/>
                      <a:pt x="1999667" y="0"/>
                    </a:cubicBezTo>
                    <a:cubicBezTo>
                      <a:pt x="2302724" y="39684"/>
                      <a:pt x="2463374" y="-6651"/>
                      <a:pt x="2649908" y="0"/>
                    </a:cubicBezTo>
                    <a:cubicBezTo>
                      <a:pt x="2836442" y="6651"/>
                      <a:pt x="3143823" y="-2763"/>
                      <a:pt x="3300149" y="0"/>
                    </a:cubicBezTo>
                    <a:cubicBezTo>
                      <a:pt x="3456475" y="2763"/>
                      <a:pt x="3894682" y="36642"/>
                      <a:pt x="4097219" y="0"/>
                    </a:cubicBezTo>
                    <a:cubicBezTo>
                      <a:pt x="4299756" y="-36642"/>
                      <a:pt x="4533303" y="15413"/>
                      <a:pt x="4894289" y="0"/>
                    </a:cubicBezTo>
                    <a:cubicBezTo>
                      <a:pt x="4900123" y="170087"/>
                      <a:pt x="4890861" y="228284"/>
                      <a:pt x="4894289" y="369332"/>
                    </a:cubicBezTo>
                    <a:cubicBezTo>
                      <a:pt x="4683302" y="362070"/>
                      <a:pt x="4449189" y="372935"/>
                      <a:pt x="4292991" y="369332"/>
                    </a:cubicBezTo>
                    <a:cubicBezTo>
                      <a:pt x="4136793" y="365729"/>
                      <a:pt x="3785420" y="377210"/>
                      <a:pt x="3593806" y="369332"/>
                    </a:cubicBezTo>
                    <a:cubicBezTo>
                      <a:pt x="3402193" y="361454"/>
                      <a:pt x="3178169" y="396923"/>
                      <a:pt x="2894622" y="369332"/>
                    </a:cubicBezTo>
                    <a:cubicBezTo>
                      <a:pt x="2611075" y="341741"/>
                      <a:pt x="2384558" y="348604"/>
                      <a:pt x="2244381" y="369332"/>
                    </a:cubicBezTo>
                    <a:cubicBezTo>
                      <a:pt x="2104204" y="390060"/>
                      <a:pt x="1736813" y="362624"/>
                      <a:pt x="1447311" y="369332"/>
                    </a:cubicBezTo>
                    <a:cubicBezTo>
                      <a:pt x="1157809" y="376041"/>
                      <a:pt x="1009601" y="334076"/>
                      <a:pt x="650241" y="369332"/>
                    </a:cubicBezTo>
                    <a:cubicBezTo>
                      <a:pt x="290881" y="404589"/>
                      <a:pt x="229973" y="346440"/>
                      <a:pt x="0" y="369332"/>
                    </a:cubicBezTo>
                    <a:cubicBezTo>
                      <a:pt x="-12802" y="245768"/>
                      <a:pt x="-14301" y="91692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rgbClr val="FF3B3B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3B3B"/>
                    </a:solidFill>
                  </a:rPr>
                  <a:t>Key Message: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GB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 &gt;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Baseline</m:t>
                    </m:r>
                    <m: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TM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03</m:t>
                    </m:r>
                  </m:oMath>
                </a14:m>
                <a:endParaRPr lang="en-US" dirty="0">
                  <a:solidFill>
                    <a:srgbClr val="FF3B3B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AFD85E-A1B5-42DC-64C3-CAB06994A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980" y="886253"/>
                <a:ext cx="4942380" cy="369332"/>
              </a:xfrm>
              <a:custGeom>
                <a:avLst/>
                <a:gdLst>
                  <a:gd name="csX0" fmla="*/ 0 w 4894289"/>
                  <a:gd name="csY0" fmla="*/ 0 h 369332"/>
                  <a:gd name="csX1" fmla="*/ 650241 w 4894289"/>
                  <a:gd name="csY1" fmla="*/ 0 h 369332"/>
                  <a:gd name="csX2" fmla="*/ 1202597 w 4894289"/>
                  <a:gd name="csY2" fmla="*/ 0 h 369332"/>
                  <a:gd name="csX3" fmla="*/ 1999667 w 4894289"/>
                  <a:gd name="csY3" fmla="*/ 0 h 369332"/>
                  <a:gd name="csX4" fmla="*/ 2649908 w 4894289"/>
                  <a:gd name="csY4" fmla="*/ 0 h 369332"/>
                  <a:gd name="csX5" fmla="*/ 3300149 w 4894289"/>
                  <a:gd name="csY5" fmla="*/ 0 h 369332"/>
                  <a:gd name="csX6" fmla="*/ 4097219 w 4894289"/>
                  <a:gd name="csY6" fmla="*/ 0 h 369332"/>
                  <a:gd name="csX7" fmla="*/ 4894289 w 4894289"/>
                  <a:gd name="csY7" fmla="*/ 0 h 369332"/>
                  <a:gd name="csX8" fmla="*/ 4894289 w 4894289"/>
                  <a:gd name="csY8" fmla="*/ 369332 h 369332"/>
                  <a:gd name="csX9" fmla="*/ 4292991 w 4894289"/>
                  <a:gd name="csY9" fmla="*/ 369332 h 369332"/>
                  <a:gd name="csX10" fmla="*/ 3593806 w 4894289"/>
                  <a:gd name="csY10" fmla="*/ 369332 h 369332"/>
                  <a:gd name="csX11" fmla="*/ 2894622 w 4894289"/>
                  <a:gd name="csY11" fmla="*/ 369332 h 369332"/>
                  <a:gd name="csX12" fmla="*/ 2244381 w 4894289"/>
                  <a:gd name="csY12" fmla="*/ 369332 h 369332"/>
                  <a:gd name="csX13" fmla="*/ 1447311 w 4894289"/>
                  <a:gd name="csY13" fmla="*/ 369332 h 369332"/>
                  <a:gd name="csX14" fmla="*/ 650241 w 4894289"/>
                  <a:gd name="csY14" fmla="*/ 369332 h 369332"/>
                  <a:gd name="csX15" fmla="*/ 0 w 4894289"/>
                  <a:gd name="csY15" fmla="*/ 369332 h 369332"/>
                  <a:gd name="csX16" fmla="*/ 0 w 4894289"/>
                  <a:gd name="csY16" fmla="*/ 0 h 3693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894289" h="369332" extrusionOk="0">
                    <a:moveTo>
                      <a:pt x="0" y="0"/>
                    </a:moveTo>
                    <a:cubicBezTo>
                      <a:pt x="189866" y="-6431"/>
                      <a:pt x="343036" y="7582"/>
                      <a:pt x="650241" y="0"/>
                    </a:cubicBezTo>
                    <a:cubicBezTo>
                      <a:pt x="957446" y="-7582"/>
                      <a:pt x="978097" y="-17956"/>
                      <a:pt x="1202597" y="0"/>
                    </a:cubicBezTo>
                    <a:cubicBezTo>
                      <a:pt x="1427097" y="17956"/>
                      <a:pt x="1696610" y="-39684"/>
                      <a:pt x="1999667" y="0"/>
                    </a:cubicBezTo>
                    <a:cubicBezTo>
                      <a:pt x="2302724" y="39684"/>
                      <a:pt x="2463374" y="-6651"/>
                      <a:pt x="2649908" y="0"/>
                    </a:cubicBezTo>
                    <a:cubicBezTo>
                      <a:pt x="2836442" y="6651"/>
                      <a:pt x="3143823" y="-2763"/>
                      <a:pt x="3300149" y="0"/>
                    </a:cubicBezTo>
                    <a:cubicBezTo>
                      <a:pt x="3456475" y="2763"/>
                      <a:pt x="3894682" y="36642"/>
                      <a:pt x="4097219" y="0"/>
                    </a:cubicBezTo>
                    <a:cubicBezTo>
                      <a:pt x="4299756" y="-36642"/>
                      <a:pt x="4533303" y="15413"/>
                      <a:pt x="4894289" y="0"/>
                    </a:cubicBezTo>
                    <a:cubicBezTo>
                      <a:pt x="4900123" y="170087"/>
                      <a:pt x="4890861" y="228284"/>
                      <a:pt x="4894289" y="369332"/>
                    </a:cubicBezTo>
                    <a:cubicBezTo>
                      <a:pt x="4683302" y="362070"/>
                      <a:pt x="4449189" y="372935"/>
                      <a:pt x="4292991" y="369332"/>
                    </a:cubicBezTo>
                    <a:cubicBezTo>
                      <a:pt x="4136793" y="365729"/>
                      <a:pt x="3785420" y="377210"/>
                      <a:pt x="3593806" y="369332"/>
                    </a:cubicBezTo>
                    <a:cubicBezTo>
                      <a:pt x="3402193" y="361454"/>
                      <a:pt x="3178169" y="396923"/>
                      <a:pt x="2894622" y="369332"/>
                    </a:cubicBezTo>
                    <a:cubicBezTo>
                      <a:pt x="2611075" y="341741"/>
                      <a:pt x="2384558" y="348604"/>
                      <a:pt x="2244381" y="369332"/>
                    </a:cubicBezTo>
                    <a:cubicBezTo>
                      <a:pt x="2104204" y="390060"/>
                      <a:pt x="1736813" y="362624"/>
                      <a:pt x="1447311" y="369332"/>
                    </a:cubicBezTo>
                    <a:cubicBezTo>
                      <a:pt x="1157809" y="376041"/>
                      <a:pt x="1009601" y="334076"/>
                      <a:pt x="650241" y="369332"/>
                    </a:cubicBezTo>
                    <a:cubicBezTo>
                      <a:pt x="290881" y="404589"/>
                      <a:pt x="229973" y="346440"/>
                      <a:pt x="0" y="369332"/>
                    </a:cubicBezTo>
                    <a:cubicBezTo>
                      <a:pt x="-12802" y="245768"/>
                      <a:pt x="-14301" y="91692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5" b="-17647"/>
                </a:stretch>
              </a:blipFill>
              <a:ln>
                <a:solidFill>
                  <a:srgbClr val="FF3B3B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B77501-D40D-8C66-03AC-3BFDE29E714B}"/>
              </a:ext>
            </a:extLst>
          </p:cNvPr>
          <p:cNvSpPr txBox="1"/>
          <p:nvPr/>
        </p:nvSpPr>
        <p:spPr>
          <a:xfrm>
            <a:off x="-90888" y="6395916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Raptis, O’Brien et al., 2026 (under prep.)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F8C54-BDC5-2E04-07B7-B4848D9FB4CD}"/>
              </a:ext>
            </a:extLst>
          </p:cNvPr>
          <p:cNvSpPr txBox="1"/>
          <p:nvPr/>
        </p:nvSpPr>
        <p:spPr>
          <a:xfrm>
            <a:off x="9473028" y="6353024"/>
            <a:ext cx="2775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Reminder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: Close to x=y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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 good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C86A8-8A55-056A-8345-9F728E299649}"/>
              </a:ext>
            </a:extLst>
          </p:cNvPr>
          <p:cNvSpPr txBox="1"/>
          <p:nvPr/>
        </p:nvSpPr>
        <p:spPr>
          <a:xfrm>
            <a:off x="4630017" y="3376200"/>
            <a:ext cx="9114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Offsets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1F3D5F-288C-0410-9316-A72FA4BDC290}"/>
              </a:ext>
            </a:extLst>
          </p:cNvPr>
          <p:cNvCxnSpPr/>
          <p:nvPr/>
        </p:nvCxnSpPr>
        <p:spPr>
          <a:xfrm flipV="1">
            <a:off x="5254388" y="2961564"/>
            <a:ext cx="1241946" cy="4674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EB6CFB-4F24-4DFE-77C6-43A8AFE3CFA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630017" y="3745532"/>
            <a:ext cx="455734" cy="92200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172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C80880-FA9E-0914-3F26-B1F73079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577"/>
          <a:stretch>
            <a:fillRect/>
          </a:stretch>
        </p:blipFill>
        <p:spPr>
          <a:xfrm>
            <a:off x="177648" y="2045336"/>
            <a:ext cx="5022199" cy="23252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C328B2-F4A6-1977-1C99-85BD0675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314103"/>
            <a:ext cx="11041200" cy="742924"/>
          </a:xfrm>
        </p:spPr>
        <p:txBody>
          <a:bodyPr/>
          <a:lstStyle/>
          <a:p>
            <a:r>
              <a:rPr lang="en-US" dirty="0"/>
              <a:t>Metrics using Test set (20% of data)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96B59-B3FC-DFA4-37A7-905A9A3D6349}"/>
              </a:ext>
            </a:extLst>
          </p:cNvPr>
          <p:cNvSpPr txBox="1"/>
          <p:nvPr/>
        </p:nvSpPr>
        <p:spPr>
          <a:xfrm>
            <a:off x="6650516" y="1434256"/>
            <a:ext cx="55414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Key Results: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5FF"/>
                </a:solidFill>
              </a:rPr>
              <a:t>PRIME-PS demonstrates a performance edge </a:t>
            </a:r>
            <a:r>
              <a:rPr lang="en-US" dirty="0">
                <a:solidFill>
                  <a:srgbClr val="000000"/>
                </a:solidFill>
              </a:rPr>
              <a:t>(~30% MAE from TM03 and ~15% from other ML approaches).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This </a:t>
            </a:r>
            <a:r>
              <a:rPr lang="en-US" dirty="0">
                <a:solidFill>
                  <a:srgbClr val="0005FF"/>
                </a:solidFill>
              </a:rPr>
              <a:t>advantage can get relatively low </a:t>
            </a:r>
            <a:r>
              <a:rPr lang="en-US" dirty="0">
                <a:solidFill>
                  <a:srgbClr val="000000"/>
                </a:solidFill>
              </a:rPr>
              <a:t>(other train/test splits &amp; </a:t>
            </a:r>
            <a:r>
              <a:rPr lang="en-US" dirty="0" err="1">
                <a:solidFill>
                  <a:srgbClr val="000000"/>
                </a:solidFill>
              </a:rPr>
              <a:t>crossvalidation</a:t>
            </a:r>
            <a:r>
              <a:rPr lang="en-US" dirty="0">
                <a:solidFill>
                  <a:srgbClr val="000000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5FF"/>
                </a:solidFill>
              </a:rPr>
              <a:t>Different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5FF"/>
                </a:solidFill>
              </a:rPr>
              <a:t>input, method, time-history, and hyperparameter tuning </a:t>
            </a:r>
            <a:r>
              <a:rPr lang="en-US" dirty="0">
                <a:solidFill>
                  <a:srgbClr val="000000"/>
                </a:solidFill>
              </a:rPr>
              <a:t>etc. had overall a </a:t>
            </a:r>
            <a:r>
              <a:rPr lang="en-US" dirty="0">
                <a:solidFill>
                  <a:srgbClr val="0005FF"/>
                </a:solidFill>
              </a:rPr>
              <a:t>statistically marginal effect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Why (discuss later)?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Since PRIME-PS was statistically better, and Gradient boosting can’t be used for modeling, we only keep this for next parts of analysis.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ACC91-2A03-45BA-FB6D-1A6FD23B591C}"/>
              </a:ext>
            </a:extLst>
          </p:cNvPr>
          <p:cNvSpPr/>
          <p:nvPr/>
        </p:nvSpPr>
        <p:spPr>
          <a:xfrm>
            <a:off x="250749" y="3549494"/>
            <a:ext cx="4949098" cy="245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2E110-45F1-0ABA-4047-00E2EEC97EAE}"/>
              </a:ext>
            </a:extLst>
          </p:cNvPr>
          <p:cNvSpPr txBox="1"/>
          <p:nvPr/>
        </p:nvSpPr>
        <p:spPr>
          <a:xfrm>
            <a:off x="-90888" y="6395916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Raptis, O’Brien et al., 2026 (under prep.)</a:t>
            </a:r>
          </a:p>
        </p:txBody>
      </p:sp>
    </p:spTree>
    <p:extLst>
      <p:ext uri="{BB962C8B-B14F-4D97-AF65-F5344CB8AC3E}">
        <p14:creationId xmlns:p14="http://schemas.microsoft.com/office/powerpoint/2010/main" val="277832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833CE-59FF-ADEB-0B3D-5A6DBDBBA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A32CA9-05C9-737E-207C-6A058DFDC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Modeling Efforts</a:t>
            </a:r>
          </a:p>
        </p:txBody>
      </p:sp>
      <p:pic>
        <p:nvPicPr>
          <p:cNvPr id="2050" name="Picture 2" descr="machine learning - Data science related funny quotes - Data Science Stack  Exchange">
            <a:extLst>
              <a:ext uri="{FF2B5EF4-FFF2-40B4-BE49-F238E27FC236}">
                <a16:creationId xmlns:a16="http://schemas.microsoft.com/office/drawing/2014/main" id="{D9DA2E01-B9C5-B186-6987-B12E7105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6" y="931436"/>
            <a:ext cx="4221394" cy="49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CD83B-D86E-4FB4-CE52-EB800D247FF1}"/>
              </a:ext>
            </a:extLst>
          </p:cNvPr>
          <p:cNvSpPr txBox="1"/>
          <p:nvPr/>
        </p:nvSpPr>
        <p:spPr>
          <a:xfrm>
            <a:off x="109846" y="5680342"/>
            <a:ext cx="61613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https://xkcd.com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3750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A284D-F49C-E656-BF29-3760F4E97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798"/>
          <a:stretch/>
        </p:blipFill>
        <p:spPr>
          <a:xfrm>
            <a:off x="13660" y="1366301"/>
            <a:ext cx="2580565" cy="4698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42659-FD99-3C69-0105-3EE37AE4E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30"/>
          <a:stretch/>
        </p:blipFill>
        <p:spPr>
          <a:xfrm>
            <a:off x="2594225" y="1366300"/>
            <a:ext cx="2803478" cy="4698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1782E4-326C-D4E5-11ED-D2C0DF81B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930"/>
          <a:stretch/>
        </p:blipFill>
        <p:spPr>
          <a:xfrm>
            <a:off x="6207820" y="1366300"/>
            <a:ext cx="2803478" cy="4698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A7FF1C-CD0E-76DE-B093-1A201F6A92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30"/>
          <a:stretch/>
        </p:blipFill>
        <p:spPr>
          <a:xfrm>
            <a:off x="9011298" y="1366300"/>
            <a:ext cx="2803478" cy="46986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7C9F80-3CCC-9808-4DF5-38CD95B6C055}"/>
              </a:ext>
            </a:extLst>
          </p:cNvPr>
          <p:cNvSpPr txBox="1"/>
          <p:nvPr/>
        </p:nvSpPr>
        <p:spPr>
          <a:xfrm>
            <a:off x="1293168" y="607117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Neural Networks modeling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3A2D4-3467-B166-EFA2-8B473898254D}"/>
              </a:ext>
            </a:extLst>
          </p:cNvPr>
          <p:cNvSpPr txBox="1"/>
          <p:nvPr/>
        </p:nvSpPr>
        <p:spPr>
          <a:xfrm>
            <a:off x="7191629" y="6132224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Empirical modeling (TM03)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6AD995-193A-6045-BB51-0C674E59A247}"/>
              </a:ext>
            </a:extLst>
          </p:cNvPr>
          <p:cNvSpPr txBox="1"/>
          <p:nvPr/>
        </p:nvSpPr>
        <p:spPr>
          <a:xfrm rot="16200000">
            <a:off x="11599653" y="2343954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 [1/cc]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8F8A2-19B3-3F5F-BEF4-3B20303359AA}"/>
              </a:ext>
            </a:extLst>
          </p:cNvPr>
          <p:cNvSpPr txBox="1"/>
          <p:nvPr/>
        </p:nvSpPr>
        <p:spPr>
          <a:xfrm rot="16200000">
            <a:off x="11599653" y="4608490"/>
            <a:ext cx="70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 [1/cc]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F775A-1C3F-773E-06FA-8DCCDAEAF91D}"/>
              </a:ext>
            </a:extLst>
          </p:cNvPr>
          <p:cNvSpPr txBox="1"/>
          <p:nvPr/>
        </p:nvSpPr>
        <p:spPr>
          <a:xfrm>
            <a:off x="4426636" y="810153"/>
            <a:ext cx="6365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Asymmetries Introduced In agreement with previous studies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(Wing &amp; Newell, 1998; C.-P. Wang et al., 2007)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80D504-2632-DB21-A774-022785550DDC}"/>
              </a:ext>
            </a:extLst>
          </p:cNvPr>
          <p:cNvCxnSpPr>
            <a:cxnSpLocks/>
          </p:cNvCxnSpPr>
          <p:nvPr/>
        </p:nvCxnSpPr>
        <p:spPr>
          <a:xfrm flipH="1">
            <a:off x="2456761" y="1223682"/>
            <a:ext cx="1913533" cy="41783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68846BA-DFB4-C3BD-5E6E-A257DD002DC0}"/>
              </a:ext>
            </a:extLst>
          </p:cNvPr>
          <p:cNvSpPr txBox="1"/>
          <p:nvPr/>
        </p:nvSpPr>
        <p:spPr>
          <a:xfrm>
            <a:off x="-90888" y="6395916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Raptis, O’Brien et al., 2026 (under prep.)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0FF57-E3E5-EF68-6943-3FF207C16E60}"/>
                  </a:ext>
                </a:extLst>
              </p:cNvPr>
              <p:cNvSpPr txBox="1"/>
              <p:nvPr/>
            </p:nvSpPr>
            <p:spPr>
              <a:xfrm>
                <a:off x="4673987" y="5907984"/>
                <a:ext cx="2231806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𝐵𝑧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000000"/>
                  </a:solidFill>
                  <a:sym typeface="Wingdings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sw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0FF57-E3E5-EF68-6943-3FF207C16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987" y="5907984"/>
                <a:ext cx="2231806" cy="695703"/>
              </a:xfrm>
              <a:prstGeom prst="rect">
                <a:avLst/>
              </a:prstGeom>
              <a:blipFill>
                <a:blip r:embed="rId5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F67C5FBD-4C0A-0739-D545-30986DFD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6463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Density with Geotail | 2D Synthetic Maps</a:t>
            </a:r>
          </a:p>
        </p:txBody>
      </p:sp>
    </p:spTree>
    <p:extLst>
      <p:ext uri="{BB962C8B-B14F-4D97-AF65-F5344CB8AC3E}">
        <p14:creationId xmlns:p14="http://schemas.microsoft.com/office/powerpoint/2010/main" val="4091060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Modeling Temperature Ratios with MMS | 2D Synthetic Maps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3625A7-4FA3-CE44-07C3-A06560E1A629}"/>
              </a:ext>
            </a:extLst>
          </p:cNvPr>
          <p:cNvGrpSpPr/>
          <p:nvPr/>
        </p:nvGrpSpPr>
        <p:grpSpPr>
          <a:xfrm>
            <a:off x="7123590" y="1418585"/>
            <a:ext cx="3993774" cy="4931752"/>
            <a:chOff x="0" y="1637032"/>
            <a:chExt cx="3993774" cy="49317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8961AA-E23E-4EE0-AB5C-FEB514B3A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9979"/>
            <a:stretch/>
          </p:blipFill>
          <p:spPr>
            <a:xfrm>
              <a:off x="0" y="1637032"/>
              <a:ext cx="1968678" cy="49317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69A591-2B62-18E3-A119-E7CFB5C09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525"/>
            <a:stretch/>
          </p:blipFill>
          <p:spPr>
            <a:xfrm>
              <a:off x="2101152" y="1637032"/>
              <a:ext cx="1892622" cy="493175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FC6849-2A75-C26B-2E72-77676DD5EC46}"/>
              </a:ext>
            </a:extLst>
          </p:cNvPr>
          <p:cNvSpPr txBox="1"/>
          <p:nvPr/>
        </p:nvSpPr>
        <p:spPr>
          <a:xfrm>
            <a:off x="914206" y="624261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Neural Networks modeling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2653AA-FF62-4768-1BA5-C3C5BFB0B593}"/>
              </a:ext>
            </a:extLst>
          </p:cNvPr>
          <p:cNvSpPr txBox="1"/>
          <p:nvPr/>
        </p:nvSpPr>
        <p:spPr>
          <a:xfrm>
            <a:off x="7502681" y="6294193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Empirical modeling (TM03/DSGR16)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116B67-1E43-C061-3C77-3017EC97A82F}"/>
              </a:ext>
            </a:extLst>
          </p:cNvPr>
          <p:cNvSpPr txBox="1"/>
          <p:nvPr/>
        </p:nvSpPr>
        <p:spPr>
          <a:xfrm>
            <a:off x="4471670" y="2730299"/>
            <a:ext cx="2543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Pros: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+No extreme values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+Asymmetries shown</a:t>
            </a:r>
          </a:p>
          <a:p>
            <a:r>
              <a:rPr lang="en-US" sz="1600" dirty="0">
                <a:solidFill>
                  <a:srgbClr val="000000"/>
                </a:solidFill>
              </a:rPr>
              <a:t>+ Coherent physical picture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u="sng" dirty="0">
                <a:solidFill>
                  <a:srgbClr val="000000"/>
                </a:solidFill>
              </a:rPr>
              <a:t>Cons: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- Not easily available analytical form 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AC53894-FD30-1DD5-DD9A-BC4B86A54ECE}"/>
              </a:ext>
            </a:extLst>
          </p:cNvPr>
          <p:cNvSpPr/>
          <p:nvPr/>
        </p:nvSpPr>
        <p:spPr>
          <a:xfrm>
            <a:off x="715171" y="5481326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471AF47-4D24-A1FA-4553-C6B04B370221}"/>
              </a:ext>
            </a:extLst>
          </p:cNvPr>
          <p:cNvSpPr/>
          <p:nvPr/>
        </p:nvSpPr>
        <p:spPr>
          <a:xfrm>
            <a:off x="7502681" y="1652899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F4DE685-61F4-8C1F-DC81-2A7535F94678}"/>
              </a:ext>
            </a:extLst>
          </p:cNvPr>
          <p:cNvSpPr/>
          <p:nvPr/>
        </p:nvSpPr>
        <p:spPr>
          <a:xfrm>
            <a:off x="715172" y="1566881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B749F05-F7CA-F4AC-5308-3D9671AC1A14}"/>
              </a:ext>
            </a:extLst>
          </p:cNvPr>
          <p:cNvSpPr/>
          <p:nvPr/>
        </p:nvSpPr>
        <p:spPr>
          <a:xfrm>
            <a:off x="7520740" y="5577231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A55CCC-36E2-5F83-25A5-3AD1966D87BE}"/>
              </a:ext>
            </a:extLst>
          </p:cNvPr>
          <p:cNvGrpSpPr/>
          <p:nvPr/>
        </p:nvGrpSpPr>
        <p:grpSpPr>
          <a:xfrm>
            <a:off x="318022" y="1366735"/>
            <a:ext cx="3978322" cy="4992366"/>
            <a:chOff x="318022" y="1376674"/>
            <a:chExt cx="3978322" cy="49923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F7B7A2-FD43-9BD2-1539-200567DAA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268"/>
            <a:stretch/>
          </p:blipFill>
          <p:spPr>
            <a:xfrm>
              <a:off x="318022" y="1376674"/>
              <a:ext cx="1968678" cy="495061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4015ABB-4963-BD1C-235A-F97816C3E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070"/>
            <a:stretch/>
          </p:blipFill>
          <p:spPr>
            <a:xfrm>
              <a:off x="2360202" y="1399882"/>
              <a:ext cx="1936142" cy="4969158"/>
            </a:xfrm>
            <a:prstGeom prst="rect">
              <a:avLst/>
            </a:prstGeom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A4E8AC2-17D6-910D-E3F3-1A6513422D84}"/>
              </a:ext>
            </a:extLst>
          </p:cNvPr>
          <p:cNvSpPr/>
          <p:nvPr/>
        </p:nvSpPr>
        <p:spPr>
          <a:xfrm>
            <a:off x="697112" y="1615236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7F4866E-0EA1-0FE5-2C1A-6015583D42FA}"/>
              </a:ext>
            </a:extLst>
          </p:cNvPr>
          <p:cNvSpPr/>
          <p:nvPr/>
        </p:nvSpPr>
        <p:spPr>
          <a:xfrm>
            <a:off x="715171" y="5539568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89DC3B-746A-96E8-1B39-BFA58374E252}"/>
              </a:ext>
            </a:extLst>
          </p:cNvPr>
          <p:cNvSpPr txBox="1"/>
          <p:nvPr/>
        </p:nvSpPr>
        <p:spPr>
          <a:xfrm>
            <a:off x="1846620" y="764706"/>
            <a:ext cx="895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Note</a:t>
            </a:r>
            <a:r>
              <a:rPr lang="en-US" dirty="0">
                <a:solidFill>
                  <a:srgbClr val="000000"/>
                </a:solidFill>
              </a:rPr>
              <a:t>: Agreement Wang et al., 2010 with dusk Ti/</a:t>
            </a:r>
            <a:r>
              <a:rPr lang="en-US" dirty="0" err="1">
                <a:solidFill>
                  <a:srgbClr val="000000"/>
                </a:solidFill>
              </a:rPr>
              <a:t>Te</a:t>
            </a:r>
            <a:r>
              <a:rPr lang="en-US" dirty="0">
                <a:solidFill>
                  <a:srgbClr val="000000"/>
                </a:solidFill>
              </a:rPr>
              <a:t> higher than dawn (Using THEMIS)</a:t>
            </a:r>
          </a:p>
        </p:txBody>
      </p:sp>
    </p:spTree>
    <p:extLst>
      <p:ext uri="{BB962C8B-B14F-4D97-AF65-F5344CB8AC3E}">
        <p14:creationId xmlns:p14="http://schemas.microsoft.com/office/powerpoint/2010/main" val="2240763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8EC5B4-8114-6473-1253-EABDDE19C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482" y="812775"/>
            <a:ext cx="6278718" cy="5790288"/>
          </a:xfrm>
        </p:spPr>
        <p:txBody>
          <a:bodyPr>
            <a:normAutofit/>
          </a:bodyPr>
          <a:lstStyle/>
          <a:p>
            <a:r>
              <a:rPr lang="en-US" dirty="0"/>
              <a:t>Temperature is the 2</a:t>
            </a:r>
            <a:r>
              <a:rPr lang="en-US" baseline="30000" dirty="0"/>
              <a:t>nd</a:t>
            </a:r>
            <a:r>
              <a:rPr lang="en-US" dirty="0"/>
              <a:t> plasma moment </a:t>
            </a:r>
          </a:p>
          <a:p>
            <a:r>
              <a:rPr lang="en-US" dirty="0">
                <a:solidFill>
                  <a:srgbClr val="FF0000"/>
                </a:solidFill>
              </a:rPr>
              <a:t>The higher the moment, the more uncertain </a:t>
            </a:r>
            <a:r>
              <a:rPr lang="en-US" dirty="0"/>
              <a:t>because you rely more on the poorly sampled tails of the distribution.</a:t>
            </a:r>
          </a:p>
          <a:p>
            <a:r>
              <a:rPr lang="en-US" dirty="0"/>
              <a:t>So, 0 and 1</a:t>
            </a:r>
            <a:r>
              <a:rPr lang="en-US" baseline="30000" dirty="0"/>
              <a:t>st</a:t>
            </a:r>
            <a:r>
              <a:rPr lang="en-US" dirty="0"/>
              <a:t> moment (</a:t>
            </a:r>
            <a:r>
              <a:rPr lang="en-US" b="1" dirty="0"/>
              <a:t>Density and Velocity</a:t>
            </a:r>
            <a:r>
              <a:rPr lang="en-US" dirty="0"/>
              <a:t>) are </a:t>
            </a:r>
            <a:r>
              <a:rPr lang="en-US" dirty="0">
                <a:solidFill>
                  <a:srgbClr val="0005FF"/>
                </a:solidFill>
              </a:rPr>
              <a:t>usually ok, </a:t>
            </a:r>
            <a:r>
              <a:rPr lang="en-US" dirty="0"/>
              <a:t>but Temperature, we got to be careful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17F472-CD29-FFC2-1A5F-FCEF343E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Community Reminder on Temperature</a:t>
            </a:r>
          </a:p>
        </p:txBody>
      </p:sp>
      <p:pic>
        <p:nvPicPr>
          <p:cNvPr id="3074" name="Picture 2" descr="Figure 17.1-4. Effect of temperature on the kinetic energy distribution of molecules in a sample.">
            <a:extLst>
              <a:ext uri="{FF2B5EF4-FFF2-40B4-BE49-F238E27FC236}">
                <a16:creationId xmlns:a16="http://schemas.microsoft.com/office/drawing/2014/main" id="{33369570-539C-2A2B-7450-0A639904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0" y="1606550"/>
            <a:ext cx="42418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47CF9-63F3-0AF1-F179-47D7853D0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211"/>
            <a:ext cx="52324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11D46-4673-9FBF-2D58-414736364A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b="1677"/>
          <a:stretch>
            <a:fillRect/>
          </a:stretch>
        </p:blipFill>
        <p:spPr>
          <a:xfrm>
            <a:off x="5232400" y="3734520"/>
            <a:ext cx="6672999" cy="1818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13721E-319E-805D-DDFB-9C5E597AA173}"/>
              </a:ext>
            </a:extLst>
          </p:cNvPr>
          <p:cNvSpPr txBox="1"/>
          <p:nvPr/>
        </p:nvSpPr>
        <p:spPr>
          <a:xfrm>
            <a:off x="9735166" y="5198731"/>
            <a:ext cx="1713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Figure credits: Tien 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3B644-4B5C-C72A-5E0D-25879DAA03AA}"/>
              </a:ext>
            </a:extLst>
          </p:cNvPr>
          <p:cNvSpPr txBox="1"/>
          <p:nvPr/>
        </p:nvSpPr>
        <p:spPr>
          <a:xfrm>
            <a:off x="5673000" y="561649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temperature here was completely incorrect, and the velocity increased from about 200 km/s to over 1500 km/s.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1FCB34-BC22-EB60-F04E-42BA12368E24}"/>
              </a:ext>
            </a:extLst>
          </p:cNvPr>
          <p:cNvSpPr txBox="1"/>
          <p:nvPr/>
        </p:nvSpPr>
        <p:spPr>
          <a:xfrm>
            <a:off x="8477841" y="4310298"/>
            <a:ext cx="2052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EAEAEA"/>
                </a:solidFill>
              </a:rPr>
              <a:t>Ion Penetrating Radiation</a:t>
            </a:r>
          </a:p>
        </p:txBody>
      </p:sp>
    </p:spTree>
    <p:extLst>
      <p:ext uri="{BB962C8B-B14F-4D97-AF65-F5344CB8AC3E}">
        <p14:creationId xmlns:p14="http://schemas.microsoft.com/office/powerpoint/2010/main" val="3588086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3513A-8277-0CF6-1004-7A0AD50D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69E72D-104C-4C82-BD4A-8A7573BED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01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MMS Ti/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plasmasheet</a:t>
            </a:r>
            <a:r>
              <a:rPr lang="en-US" dirty="0"/>
              <a:t> ratio example (Full vs Partial moments)</a:t>
            </a:r>
            <a:endParaRPr lang="sv-SE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353667E-774F-7075-9346-87C0BD34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B45576-DC74-9F9D-EB91-4C253D4C0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830" y="1583422"/>
            <a:ext cx="6350339" cy="39307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D4E042-38FF-74A4-A001-CBB7DF368F44}"/>
              </a:ext>
            </a:extLst>
          </p:cNvPr>
          <p:cNvSpPr txBox="1"/>
          <p:nvPr/>
        </p:nvSpPr>
        <p:spPr>
          <a:xfrm>
            <a:off x="3522465" y="846822"/>
            <a:ext cx="6159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mean </a:t>
            </a:r>
            <a:r>
              <a:rPr lang="en-US" i="0" dirty="0">
                <a:solidFill>
                  <a:srgbClr val="000000"/>
                </a:solidFill>
                <a:effectLst/>
                <a:latin typeface="+mj-lt"/>
              </a:rPr>
              <a:t>df1</a:t>
            </a: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 (full distribution moments): 5.5513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mean df2 (partial distribution moments): 4.0797 </a:t>
            </a:r>
            <a:br>
              <a:rPr lang="en-US" dirty="0">
                <a:solidFill>
                  <a:srgbClr val="000000"/>
                </a:solidFill>
                <a:latin typeface="+mj-lt"/>
              </a:rPr>
            </a:b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12E7D-ADA7-531F-4FD8-EB6673321321}"/>
              </a:ext>
            </a:extLst>
          </p:cNvPr>
          <p:cNvSpPr txBox="1"/>
          <p:nvPr/>
        </p:nvSpPr>
        <p:spPr>
          <a:xfrm>
            <a:off x="311888" y="5927635"/>
            <a:ext cx="1178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Key Message1</a:t>
            </a:r>
            <a:r>
              <a:rPr lang="en-US" dirty="0">
                <a:solidFill>
                  <a:srgbClr val="000000"/>
                </a:solidFill>
              </a:rPr>
              <a:t>: The mean differenced changed by 1.5 (&gt;30%) simply by recalculating moments </a:t>
            </a:r>
          </a:p>
          <a:p>
            <a:r>
              <a:rPr lang="en-US" b="1" dirty="0">
                <a:solidFill>
                  <a:srgbClr val="000000"/>
                </a:solidFill>
              </a:rPr>
              <a:t>Key Message2</a:t>
            </a:r>
            <a:r>
              <a:rPr lang="en-US" dirty="0">
                <a:solidFill>
                  <a:srgbClr val="000000"/>
                </a:solidFill>
              </a:rPr>
              <a:t>: A model with +30% is exciting, but we need to know if “</a:t>
            </a:r>
            <a:r>
              <a:rPr lang="en-US" i="1" dirty="0">
                <a:solidFill>
                  <a:srgbClr val="000000"/>
                </a:solidFill>
              </a:rPr>
              <a:t>ground truth</a:t>
            </a:r>
            <a:r>
              <a:rPr lang="en-US" dirty="0">
                <a:solidFill>
                  <a:srgbClr val="000000"/>
                </a:solidFill>
              </a:rPr>
              <a:t>” vary by the same magnitude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2B6889-BE66-56A1-B756-C992912A1129}"/>
              </a:ext>
            </a:extLst>
          </p:cNvPr>
          <p:cNvSpPr txBox="1"/>
          <p:nvPr/>
        </p:nvSpPr>
        <p:spPr>
          <a:xfrm>
            <a:off x="4843265" y="2902480"/>
            <a:ext cx="3486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Slack-Lato"/>
              </a:rPr>
              <a:t>DF2 effectively removes the contribution from the penetrating radiation (Gershman+ 2019)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447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CB601-6798-EE56-D0E8-0D6DD0A12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E7B179-A851-FF66-7E29-9EAC7FAA2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Storm Time Behavior and Importance of Outliers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1C705-4171-6A7C-D481-2664D69B7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965" y="128077"/>
            <a:ext cx="6196070" cy="277926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2C180A-B619-5FA6-7CE7-B3B42D255937}"/>
              </a:ext>
            </a:extLst>
          </p:cNvPr>
          <p:cNvSpPr/>
          <p:nvPr/>
        </p:nvSpPr>
        <p:spPr>
          <a:xfrm>
            <a:off x="6832315" y="-1"/>
            <a:ext cx="1366463" cy="2116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6D4D5-D980-1F93-EF36-26919B705206}"/>
              </a:ext>
            </a:extLst>
          </p:cNvPr>
          <p:cNvSpPr txBox="1"/>
          <p:nvPr/>
        </p:nvSpPr>
        <p:spPr>
          <a:xfrm>
            <a:off x="791110" y="4438436"/>
            <a:ext cx="111962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The Problem: </a:t>
            </a:r>
            <a:r>
              <a:rPr lang="en-US" dirty="0">
                <a:solidFill>
                  <a:srgbClr val="000000"/>
                </a:solidFill>
              </a:rPr>
              <a:t>We use </a:t>
            </a:r>
            <a:r>
              <a:rPr lang="en-US" dirty="0">
                <a:solidFill>
                  <a:srgbClr val="0005FF"/>
                </a:solidFill>
              </a:rPr>
              <a:t>static thresholds for dynamic environments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The Risk: </a:t>
            </a:r>
            <a:r>
              <a:rPr lang="en-US" dirty="0">
                <a:solidFill>
                  <a:srgbClr val="000000"/>
                </a:solidFill>
              </a:rPr>
              <a:t>Therefore we can </a:t>
            </a:r>
            <a:r>
              <a:rPr lang="en-US" dirty="0">
                <a:solidFill>
                  <a:srgbClr val="0005FF"/>
                </a:solidFill>
              </a:rPr>
              <a:t>mistakenly remove crucial "stormtime </a:t>
            </a:r>
            <a:r>
              <a:rPr lang="en-US" dirty="0" err="1">
                <a:solidFill>
                  <a:srgbClr val="0005FF"/>
                </a:solidFill>
              </a:rPr>
              <a:t>plasmasheet</a:t>
            </a:r>
            <a:r>
              <a:rPr lang="en-US" dirty="0">
                <a:solidFill>
                  <a:srgbClr val="0005FF"/>
                </a:solidFill>
              </a:rPr>
              <a:t>” datapoints.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The "Solution": </a:t>
            </a:r>
            <a:r>
              <a:rPr lang="en-US" dirty="0">
                <a:solidFill>
                  <a:srgbClr val="FF3B3B"/>
                </a:solidFill>
              </a:rPr>
              <a:t>Manually find the missing data and add it to the dataset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Strict CPS (e.g., Ohtani et al., 2008, Raptis et al., 2024) &amp; Flexible CPS (e.g., Richard et al., 2022)</a:t>
            </a:r>
          </a:p>
        </p:txBody>
      </p:sp>
    </p:spTree>
    <p:extLst>
      <p:ext uri="{BB962C8B-B14F-4D97-AF65-F5344CB8AC3E}">
        <p14:creationId xmlns:p14="http://schemas.microsoft.com/office/powerpoint/2010/main" val="36589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CEE3B-3F17-BCF7-EEFE-A26A8FAF3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E07B48-7BD2-2798-6BBE-036FB77D2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Dawnside Current Wedge &amp; Asymmetries in Magnetotail Reconnection</a:t>
            </a:r>
            <a:endParaRPr lang="sv-SE" dirty="0"/>
          </a:p>
        </p:txBody>
      </p:sp>
      <p:pic>
        <p:nvPicPr>
          <p:cNvPr id="2" name="Picture 2" descr="Details are in the caption following the image">
            <a:extLst>
              <a:ext uri="{FF2B5EF4-FFF2-40B4-BE49-F238E27FC236}">
                <a16:creationId xmlns:a16="http://schemas.microsoft.com/office/drawing/2014/main" id="{C09D78E0-03C7-1D72-6774-C1576B3AD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880" y="2135838"/>
            <a:ext cx="6077069" cy="26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27023-48D9-3CEE-57F8-FFDBF1B05524}"/>
              </a:ext>
            </a:extLst>
          </p:cNvPr>
          <p:cNvSpPr txBox="1"/>
          <p:nvPr/>
        </p:nvSpPr>
        <p:spPr>
          <a:xfrm>
            <a:off x="5457805" y="5275516"/>
            <a:ext cx="6159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Nagai+ 2023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Details are in the caption following the image">
            <a:extLst>
              <a:ext uri="{FF2B5EF4-FFF2-40B4-BE49-F238E27FC236}">
                <a16:creationId xmlns:a16="http://schemas.microsoft.com/office/drawing/2014/main" id="{985CF8D2-0AE7-38E3-D0E1-3F8E4CCBB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117"/>
          <a:stretch>
            <a:fillRect/>
          </a:stretch>
        </p:blipFill>
        <p:spPr bwMode="auto">
          <a:xfrm>
            <a:off x="6708292" y="1394460"/>
            <a:ext cx="4006932" cy="411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1C7DF4-4485-B42B-33FE-9EB5F8DA75F7}"/>
              </a:ext>
            </a:extLst>
          </p:cNvPr>
          <p:cNvSpPr txBox="1"/>
          <p:nvPr/>
        </p:nvSpPr>
        <p:spPr>
          <a:xfrm>
            <a:off x="6645368" y="1170228"/>
            <a:ext cx="774954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*Similar results with MMS (e.g., Hubbert et al., 2022; Rogers et al., 2023).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D81538-AF86-57C8-48FD-9E4AAD0318A6}"/>
              </a:ext>
            </a:extLst>
          </p:cNvPr>
          <p:cNvSpPr txBox="1"/>
          <p:nvPr/>
        </p:nvSpPr>
        <p:spPr>
          <a:xfrm>
            <a:off x="408236" y="4722163"/>
            <a:ext cx="26203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Ohtani+ 2021, 2024, Sorathia+ 2023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999EA-342C-92E4-AD45-4A7573E00993}"/>
              </a:ext>
            </a:extLst>
          </p:cNvPr>
          <p:cNvSpPr txBox="1"/>
          <p:nvPr/>
        </p:nvSpPr>
        <p:spPr>
          <a:xfrm>
            <a:off x="6636127" y="5659001"/>
            <a:ext cx="5285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Magnetotail </a:t>
            </a:r>
            <a:r>
              <a:rPr lang="en-US" sz="1400" dirty="0">
                <a:solidFill>
                  <a:srgbClr val="0000FF"/>
                </a:solidFill>
              </a:rPr>
              <a:t>reconnection site is spatially skewed toward the dusk (pre-midnight) sector during typical activity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b="1" u="sng" dirty="0">
                <a:solidFill>
                  <a:srgbClr val="000000"/>
                </a:solidFill>
              </a:rPr>
              <a:t>but</a:t>
            </a:r>
            <a:r>
              <a:rPr lang="en-US" sz="1400" dirty="0">
                <a:solidFill>
                  <a:srgbClr val="000000"/>
                </a:solidFill>
              </a:rPr>
              <a:t> this distribution </a:t>
            </a:r>
            <a:r>
              <a:rPr lang="en-US" sz="1400" dirty="0">
                <a:solidFill>
                  <a:srgbClr val="FF3B3B"/>
                </a:solidFill>
              </a:rPr>
              <a:t>shifts </a:t>
            </a:r>
            <a:r>
              <a:rPr lang="en-US" sz="1400" dirty="0" err="1">
                <a:solidFill>
                  <a:srgbClr val="FF3B3B"/>
                </a:solidFill>
              </a:rPr>
              <a:t>dawnward</a:t>
            </a:r>
            <a:r>
              <a:rPr lang="en-US" sz="1400" dirty="0">
                <a:solidFill>
                  <a:srgbClr val="FF3B3B"/>
                </a:solidFill>
              </a:rPr>
              <a:t> when the magnetosphere is being driven intensely (such as during major storms).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28A08D-55FE-EC00-C3FE-14E3E520CAAB}"/>
              </a:ext>
            </a:extLst>
          </p:cNvPr>
          <p:cNvSpPr txBox="1"/>
          <p:nvPr/>
        </p:nvSpPr>
        <p:spPr>
          <a:xfrm>
            <a:off x="895818" y="5275516"/>
            <a:ext cx="41212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00"/>
                </a:solidFill>
              </a:rPr>
              <a:t>Dawnside Current Wedge </a:t>
            </a:r>
          </a:p>
          <a:p>
            <a:endParaRPr lang="en-US" sz="1400" b="1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1400" b="1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DCW is a distinct storm-time </a:t>
            </a:r>
            <a:r>
              <a:rPr lang="en-US" sz="1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phenomenon associated </a:t>
            </a:r>
            <a:r>
              <a:rPr lang="en-US" sz="1400" b="1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with increased westward auroral electrojet (AEJ) at the dawn sector</a:t>
            </a:r>
            <a:r>
              <a:rPr lang="en-US" sz="1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9317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0DA9C-6B5C-37CE-4CDC-04D38D34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0FDFA4-FD7A-B82D-6241-A629D675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Test case of a storm (05 Nov 2023) – Density (Geotail Model)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EE09D-E1F6-4704-CEF7-20D580EBD577}"/>
              </a:ext>
            </a:extLst>
          </p:cNvPr>
          <p:cNvSpPr txBox="1"/>
          <p:nvPr/>
        </p:nvSpPr>
        <p:spPr>
          <a:xfrm>
            <a:off x="8063887" y="1305341"/>
            <a:ext cx="39941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Process:</a:t>
            </a: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High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>Includes </a:t>
            </a:r>
            <a:r>
              <a:rPr lang="en-US" dirty="0">
                <a:solidFill>
                  <a:srgbClr val="000000"/>
                </a:solidFill>
              </a:rPr>
              <a:t>manually picked </a:t>
            </a:r>
            <a:r>
              <a:rPr lang="en-US" dirty="0">
                <a:solidFill>
                  <a:srgbClr val="FF0000"/>
                </a:solidFill>
              </a:rPr>
              <a:t>high-density intervals </a:t>
            </a:r>
            <a:r>
              <a:rPr lang="en-US" dirty="0">
                <a:solidFill>
                  <a:srgbClr val="000000"/>
                </a:solidFill>
              </a:rPr>
              <a:t>from Geotail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Strict</a:t>
            </a:r>
            <a:r>
              <a:rPr lang="en-US" dirty="0">
                <a:solidFill>
                  <a:srgbClr val="000000"/>
                </a:solidFill>
              </a:rPr>
              <a:t>: Normal </a:t>
            </a:r>
            <a:r>
              <a:rPr lang="en-US" dirty="0">
                <a:solidFill>
                  <a:srgbClr val="0000FF"/>
                </a:solidFill>
              </a:rPr>
              <a:t>threshold-based classification</a:t>
            </a:r>
            <a:r>
              <a:rPr lang="en-US" dirty="0">
                <a:solidFill>
                  <a:srgbClr val="000000"/>
                </a:solidFill>
              </a:rPr>
              <a:t> of plasma sheet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Test: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THEMIS observations</a:t>
            </a:r>
            <a:endParaRPr lang="en-US" u="sng" dirty="0">
              <a:solidFill>
                <a:srgbClr val="000000"/>
              </a:solidFill>
            </a:endParaRP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ML model (high dens): 0.85 [1/cc]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ML model (normal): 1.41 [1/cc]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TM03: 1.51 [1/cc]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19313-466A-DF1C-1321-49B6499402AD}"/>
              </a:ext>
            </a:extLst>
          </p:cNvPr>
          <p:cNvSpPr txBox="1"/>
          <p:nvPr/>
        </p:nvSpPr>
        <p:spPr>
          <a:xfrm>
            <a:off x="0" y="6427103"/>
            <a:ext cx="623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Note</a:t>
            </a:r>
            <a:r>
              <a:rPr lang="en-US" sz="1100" dirty="0">
                <a:solidFill>
                  <a:srgbClr val="000000"/>
                </a:solidFill>
              </a:rPr>
              <a:t>: values &lt;1 cm⁻³, are boundary layer transitions, gray shaded linear interpolation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801CE-CB24-7386-7E79-83544C37F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2" y="637756"/>
            <a:ext cx="7772400" cy="57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1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81C94-86E6-DC2A-49B0-A64B32474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8B5B4F-5109-10D9-8B5C-E6A81080B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Test case of a storm (05 Nov 2023) – Ti/</a:t>
            </a:r>
            <a:r>
              <a:rPr lang="en-US" dirty="0" err="1"/>
              <a:t>Te</a:t>
            </a:r>
            <a:r>
              <a:rPr lang="en-US" dirty="0"/>
              <a:t> (MMS Model)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A926D-F4AE-1E73-CAEE-6CF9F8E5DE5C}"/>
              </a:ext>
            </a:extLst>
          </p:cNvPr>
          <p:cNvSpPr txBox="1"/>
          <p:nvPr/>
        </p:nvSpPr>
        <p:spPr>
          <a:xfrm>
            <a:off x="7973617" y="1268145"/>
            <a:ext cx="39941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Process:</a:t>
            </a: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Directly Predict Ti/</a:t>
            </a:r>
            <a:r>
              <a:rPr lang="en-US" dirty="0" err="1">
                <a:solidFill>
                  <a:srgbClr val="FF0000"/>
                </a:solidFill>
              </a:rPr>
              <a:t>Te</a:t>
            </a:r>
            <a:r>
              <a:rPr lang="en-US" dirty="0">
                <a:solidFill>
                  <a:srgbClr val="FF0000"/>
                </a:solidFill>
              </a:rPr>
              <a:t> as trained from MMS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Calculate Ti/</a:t>
            </a:r>
            <a:r>
              <a:rPr lang="en-US" dirty="0" err="1">
                <a:solidFill>
                  <a:srgbClr val="0000FF"/>
                </a:solidFill>
              </a:rPr>
              <a:t>Te</a:t>
            </a:r>
            <a:r>
              <a:rPr lang="en-US" dirty="0">
                <a:solidFill>
                  <a:srgbClr val="0000FF"/>
                </a:solidFill>
              </a:rPr>
              <a:t> using the predicted Ti and </a:t>
            </a:r>
            <a:r>
              <a:rPr lang="en-US" dirty="0" err="1">
                <a:solidFill>
                  <a:srgbClr val="0000FF"/>
                </a:solidFill>
              </a:rPr>
              <a:t>Te</a:t>
            </a:r>
            <a:r>
              <a:rPr lang="en-US" dirty="0">
                <a:solidFill>
                  <a:srgbClr val="0000FF"/>
                </a:solidFill>
              </a:rPr>
              <a:t> from MMS data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Test: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THEMIS observations</a:t>
            </a:r>
            <a:endParaRPr lang="en-US" u="sng" dirty="0">
              <a:solidFill>
                <a:srgbClr val="000000"/>
              </a:solidFill>
            </a:endParaRP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Question to ask ourselves: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How bad would Ti/Te~4 would be?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Answer we reply to ourselves: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Fair, but that’s boring.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F55A34-22C3-73D7-5394-288C6A7CB13F}"/>
              </a:ext>
            </a:extLst>
          </p:cNvPr>
          <p:cNvSpPr txBox="1"/>
          <p:nvPr/>
        </p:nvSpPr>
        <p:spPr>
          <a:xfrm>
            <a:off x="0" y="6427103"/>
            <a:ext cx="623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Note</a:t>
            </a:r>
            <a:r>
              <a:rPr lang="en-US" sz="1100" dirty="0">
                <a:solidFill>
                  <a:srgbClr val="000000"/>
                </a:solidFill>
              </a:rPr>
              <a:t>: values &lt;1 cm⁻³, are boundary layer transitions, gray shaded linear interpolation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AB385-A483-135C-831C-8631F01A9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503"/>
            <a:ext cx="7772400" cy="57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1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E80B3-E615-B0A8-4BE4-70D1203EB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B4496D-0A15-2EB0-8776-1E712103B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Preliminary Feature analysis</a:t>
            </a:r>
          </a:p>
        </p:txBody>
      </p:sp>
    </p:spTree>
    <p:extLst>
      <p:ext uri="{BB962C8B-B14F-4D97-AF65-F5344CB8AC3E}">
        <p14:creationId xmlns:p14="http://schemas.microsoft.com/office/powerpoint/2010/main" val="2187731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4DD8F-72D3-99A8-85BD-7D654B805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7FD30E-DFF6-649E-5322-A25C911F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Importance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0260C0-3519-F8CB-71D2-B93DA2C1D40C}"/>
              </a:ext>
            </a:extLst>
          </p:cNvPr>
          <p:cNvGrpSpPr/>
          <p:nvPr/>
        </p:nvGrpSpPr>
        <p:grpSpPr>
          <a:xfrm>
            <a:off x="2418817" y="789089"/>
            <a:ext cx="9429741" cy="5411755"/>
            <a:chOff x="1381129" y="789089"/>
            <a:chExt cx="9429741" cy="54117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483C28-F192-9399-1827-10D71F2F3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1129" y="789089"/>
              <a:ext cx="9429741" cy="541175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5D97E6-ABDA-7815-F29A-78379A90C447}"/>
                </a:ext>
              </a:extLst>
            </p:cNvPr>
            <p:cNvSpPr/>
            <p:nvPr/>
          </p:nvSpPr>
          <p:spPr>
            <a:xfrm>
              <a:off x="1707615" y="2071172"/>
              <a:ext cx="2357609" cy="2919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4B2C8E3-4E26-57A7-F67C-0D96C5EB0E14}"/>
              </a:ext>
            </a:extLst>
          </p:cNvPr>
          <p:cNvSpPr txBox="1"/>
          <p:nvPr/>
        </p:nvSpPr>
        <p:spPr>
          <a:xfrm>
            <a:off x="0" y="2170324"/>
            <a:ext cx="4781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Answer: In most cases (statistically): 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FF"/>
                </a:solidFill>
              </a:rPr>
              <a:t>Model is predominantly driven by spacecraft location</a:t>
            </a:r>
          </a:p>
          <a:p>
            <a:pPr algn="just"/>
            <a:endParaRPr lang="en-US" dirty="0">
              <a:solidFill>
                <a:srgbClr val="0000FF"/>
              </a:solidFill>
            </a:endParaRPr>
          </a:p>
          <a:p>
            <a:pPr algn="just"/>
            <a:endParaRPr lang="en-US" dirty="0">
              <a:solidFill>
                <a:srgbClr val="0000FF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Solar wind input has lower effect, although cumulative history is still important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0F258-C91A-82AA-1AEB-65EAFC8CB288}"/>
              </a:ext>
            </a:extLst>
          </p:cNvPr>
          <p:cNvSpPr txBox="1"/>
          <p:nvPr/>
        </p:nvSpPr>
        <p:spPr>
          <a:xfrm>
            <a:off x="-100069" y="6299996"/>
            <a:ext cx="11217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SHAP Values explain why a model made a specific prediction, by showing each feature's impact.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F5171C-5AD6-FD2F-BCDC-B989FE3ADA49}"/>
              </a:ext>
            </a:extLst>
          </p:cNvPr>
          <p:cNvSpPr/>
          <p:nvPr/>
        </p:nvSpPr>
        <p:spPr>
          <a:xfrm>
            <a:off x="4308514" y="970656"/>
            <a:ext cx="1090936" cy="1212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X GSM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Y GSM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C32229-800A-1B8A-85BE-DD58BF3B3B05}"/>
              </a:ext>
            </a:extLst>
          </p:cNvPr>
          <p:cNvCxnSpPr>
            <a:cxnSpLocks/>
          </p:cNvCxnSpPr>
          <p:nvPr/>
        </p:nvCxnSpPr>
        <p:spPr>
          <a:xfrm flipV="1">
            <a:off x="4153359" y="1836049"/>
            <a:ext cx="1422228" cy="940202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CAE589-E7FE-BBC7-3715-34D152D50DE2}"/>
              </a:ext>
            </a:extLst>
          </p:cNvPr>
          <p:cNvCxnSpPr>
            <a:cxnSpLocks/>
          </p:cNvCxnSpPr>
          <p:nvPr/>
        </p:nvCxnSpPr>
        <p:spPr>
          <a:xfrm flipV="1">
            <a:off x="4395730" y="3701667"/>
            <a:ext cx="2038121" cy="4847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8F60C5-DB03-8A51-65E4-A7EA49CA4B52}"/>
              </a:ext>
            </a:extLst>
          </p:cNvPr>
          <p:cNvCxnSpPr>
            <a:cxnSpLocks/>
          </p:cNvCxnSpPr>
          <p:nvPr/>
        </p:nvCxnSpPr>
        <p:spPr>
          <a:xfrm flipV="1">
            <a:off x="7762582" y="572877"/>
            <a:ext cx="1072946" cy="1101687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2FCD475-E85D-F09D-8ABE-706524F5EEF0}"/>
              </a:ext>
            </a:extLst>
          </p:cNvPr>
          <p:cNvSpPr txBox="1"/>
          <p:nvPr/>
        </p:nvSpPr>
        <p:spPr>
          <a:xfrm>
            <a:off x="7332924" y="203545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Higher density </a:t>
            </a:r>
            <a:r>
              <a:rPr lang="en-US" b="1" i="1" dirty="0">
                <a:solidFill>
                  <a:srgbClr val="000000"/>
                </a:solidFill>
              </a:rPr>
              <a:t>close to earth and at dawn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6EC53-94DB-41C3-9887-42992758002F}"/>
              </a:ext>
            </a:extLst>
          </p:cNvPr>
          <p:cNvSpPr txBox="1"/>
          <p:nvPr/>
        </p:nvSpPr>
        <p:spPr>
          <a:xfrm>
            <a:off x="10084442" y="6045006"/>
            <a:ext cx="206498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Blue/Red: Input value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Left/Right: Output value</a:t>
            </a:r>
          </a:p>
        </p:txBody>
      </p:sp>
    </p:spTree>
    <p:extLst>
      <p:ext uri="{BB962C8B-B14F-4D97-AF65-F5344CB8AC3E}">
        <p14:creationId xmlns:p14="http://schemas.microsoft.com/office/powerpoint/2010/main" val="4044546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8ECF2-528A-CB1F-1E8E-E2F97E3F6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D040A0-F625-AFF5-ADE2-0D9346213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Importance Analysis – Merged Time history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DC7DF2-C2B6-3852-93AE-59D26FB8F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" y="689400"/>
            <a:ext cx="9406800" cy="5871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F8A30-1234-4B47-D8A4-4A11604F8C52}"/>
              </a:ext>
            </a:extLst>
          </p:cNvPr>
          <p:cNvSpPr txBox="1"/>
          <p:nvPr/>
        </p:nvSpPr>
        <p:spPr>
          <a:xfrm>
            <a:off x="9271944" y="1124465"/>
            <a:ext cx="28871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>
                <a:solidFill>
                  <a:srgbClr val="000000"/>
                </a:solidFill>
              </a:rPr>
              <a:t>Quiet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Generally less SW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T more external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Density dictated by location</a:t>
            </a:r>
          </a:p>
          <a:p>
            <a:pPr algn="ctr"/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b="1" u="sng" dirty="0">
                <a:solidFill>
                  <a:srgbClr val="FF0000"/>
                </a:solidFill>
              </a:rPr>
              <a:t>Storms</a:t>
            </a:r>
            <a:r>
              <a:rPr lang="en-US" sz="1500" b="1" dirty="0">
                <a:solidFill>
                  <a:srgbClr val="000000"/>
                </a:solidFill>
              </a:rPr>
              <a:t>: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More externally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Location less important</a:t>
            </a:r>
          </a:p>
          <a:p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b="1" u="sng" dirty="0">
                <a:solidFill>
                  <a:srgbClr val="7030A0"/>
                </a:solidFill>
              </a:rPr>
              <a:t>Caveats</a:t>
            </a:r>
          </a:p>
          <a:p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500" dirty="0">
                <a:solidFill>
                  <a:srgbClr val="000000"/>
                </a:solidFill>
              </a:rPr>
              <a:t>Intercorrelation between variables (e.g., ae correlated to </a:t>
            </a:r>
            <a:r>
              <a:rPr lang="en-US" sz="1500" dirty="0" err="1">
                <a:solidFill>
                  <a:srgbClr val="000000"/>
                </a:solidFill>
              </a:rPr>
              <a:t>vx</a:t>
            </a:r>
            <a:r>
              <a:rPr lang="en-US" sz="1500" dirty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1500" dirty="0">
                <a:solidFill>
                  <a:srgbClr val="000000"/>
                </a:solidFill>
              </a:rPr>
              <a:t>Hidden correlations of SW type (dense solar wind is typically slower)</a:t>
            </a:r>
          </a:p>
          <a:p>
            <a:pPr marL="285750" indent="-285750">
              <a:buFontTx/>
              <a:buChar char="-"/>
            </a:pPr>
            <a:r>
              <a:rPr lang="en-US" sz="1500" dirty="0">
                <a:solidFill>
                  <a:srgbClr val="000000"/>
                </a:solidFill>
              </a:rPr>
              <a:t>Combines all time history in one variable</a:t>
            </a:r>
          </a:p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C9D3DF-5E1F-2EE8-FD9F-C8180989EC00}"/>
              </a:ext>
            </a:extLst>
          </p:cNvPr>
          <p:cNvSpPr/>
          <p:nvPr/>
        </p:nvSpPr>
        <p:spPr>
          <a:xfrm>
            <a:off x="0" y="689400"/>
            <a:ext cx="4643217" cy="5938453"/>
          </a:xfrm>
          <a:prstGeom prst="rect">
            <a:avLst/>
          </a:prstGeom>
          <a:noFill/>
          <a:ln w="19050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5EF94F-DA4F-F819-98F2-0CF45BAC01B8}"/>
              </a:ext>
            </a:extLst>
          </p:cNvPr>
          <p:cNvSpPr/>
          <p:nvPr/>
        </p:nvSpPr>
        <p:spPr>
          <a:xfrm>
            <a:off x="4711181" y="689399"/>
            <a:ext cx="4560764" cy="5938453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32F9-49A5-E192-88FF-C403375B0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5AA0C-8438-9731-B7EA-A1318006C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59146"/>
            <a:ext cx="6106224" cy="4539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D1F58-B1BC-8E4E-81B1-E42A4B4CE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3"/>
            <a:ext cx="10515600" cy="4801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High Level </a:t>
            </a:r>
            <a:r>
              <a:rPr lang="en-US" dirty="0" err="1"/>
              <a:t>Takeways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B586C-F346-193F-9AEB-F352039C655E}"/>
              </a:ext>
            </a:extLst>
          </p:cNvPr>
          <p:cNvSpPr txBox="1"/>
          <p:nvPr/>
        </p:nvSpPr>
        <p:spPr>
          <a:xfrm>
            <a:off x="5932538" y="1020595"/>
            <a:ext cx="61062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u="sng" dirty="0">
                <a:solidFill>
                  <a:srgbClr val="000000"/>
                </a:solidFill>
              </a:rPr>
              <a:t>Main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Global </a:t>
            </a:r>
            <a:r>
              <a:rPr lang="en-US" sz="1700" b="1" dirty="0">
                <a:solidFill>
                  <a:srgbClr val="000000"/>
                </a:solidFill>
              </a:rPr>
              <a:t>convection</a:t>
            </a:r>
            <a:r>
              <a:rPr lang="en-US" sz="1700" dirty="0">
                <a:solidFill>
                  <a:srgbClr val="000000"/>
                </a:solidFill>
              </a:rPr>
              <a:t> is different </a:t>
            </a:r>
            <a:r>
              <a:rPr lang="en-US" sz="1700" b="1" dirty="0">
                <a:solidFill>
                  <a:srgbClr val="000000"/>
                </a:solidFill>
              </a:rPr>
              <a:t>during storms</a:t>
            </a:r>
            <a:r>
              <a:rPr lang="en-US" sz="1700" dirty="0">
                <a:solidFill>
                  <a:srgbClr val="000000"/>
                </a:solidFill>
              </a:rPr>
              <a:t>, with </a:t>
            </a:r>
            <a:r>
              <a:rPr lang="en-US" sz="1700" b="1" dirty="0" err="1">
                <a:solidFill>
                  <a:srgbClr val="000000"/>
                </a:solidFill>
              </a:rPr>
              <a:t>duskward</a:t>
            </a:r>
            <a:r>
              <a:rPr lang="en-US" sz="1700" b="1" dirty="0">
                <a:solidFill>
                  <a:srgbClr val="000000"/>
                </a:solidFill>
              </a:rPr>
              <a:t> Bz and </a:t>
            </a:r>
            <a:r>
              <a:rPr lang="en-US" sz="1700" b="1" dirty="0" err="1">
                <a:solidFill>
                  <a:srgbClr val="000000"/>
                </a:solidFill>
              </a:rPr>
              <a:t>dawnward</a:t>
            </a:r>
            <a:r>
              <a:rPr lang="en-US" sz="1700" b="1" dirty="0">
                <a:solidFill>
                  <a:srgbClr val="000000"/>
                </a:solidFill>
              </a:rPr>
              <a:t> Vx enhancements</a:t>
            </a:r>
            <a:r>
              <a:rPr lang="en-US" sz="1700" dirty="0">
                <a:solidFill>
                  <a:srgbClr val="000000"/>
                </a:solidFill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700" b="1" dirty="0">
                <a:solidFill>
                  <a:srgbClr val="000000"/>
                </a:solidFill>
              </a:rPr>
              <a:t>Storm-time BBFs transport more magnetic flux </a:t>
            </a:r>
            <a:r>
              <a:rPr lang="en-US" sz="1700" dirty="0">
                <a:solidFill>
                  <a:srgbClr val="000000"/>
                </a:solidFill>
              </a:rPr>
              <a:t>than quiet-time BBFs, </a:t>
            </a:r>
            <a:r>
              <a:rPr lang="en-US" sz="1700" b="1" dirty="0">
                <a:solidFill>
                  <a:srgbClr val="000000"/>
                </a:solidFill>
              </a:rPr>
              <a:t>affected mostly by the global increase in Bz </a:t>
            </a:r>
            <a:r>
              <a:rPr lang="en-US" sz="1700" dirty="0">
                <a:solidFill>
                  <a:srgbClr val="000000"/>
                </a:solidFill>
              </a:rPr>
              <a:t>across the plasma sheet. 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700" b="1" dirty="0">
                <a:solidFill>
                  <a:srgbClr val="000000"/>
                </a:solidFill>
              </a:rPr>
              <a:t>BBF</a:t>
            </a:r>
            <a:r>
              <a:rPr lang="en-US" sz="1700" dirty="0">
                <a:solidFill>
                  <a:srgbClr val="000000"/>
                </a:solidFill>
              </a:rPr>
              <a:t> observations appears to </a:t>
            </a:r>
            <a:r>
              <a:rPr lang="en-US" sz="1700" b="1" dirty="0">
                <a:solidFill>
                  <a:srgbClr val="000000"/>
                </a:solidFill>
              </a:rPr>
              <a:t>occur more at dusk during quiet times and shift </a:t>
            </a:r>
            <a:r>
              <a:rPr lang="en-US" sz="1700" b="1" dirty="0" err="1">
                <a:solidFill>
                  <a:srgbClr val="000000"/>
                </a:solidFill>
              </a:rPr>
              <a:t>dawnward</a:t>
            </a:r>
            <a:r>
              <a:rPr lang="en-US" sz="1700" b="1" dirty="0">
                <a:solidFill>
                  <a:srgbClr val="000000"/>
                </a:solidFill>
              </a:rPr>
              <a:t> during storms</a:t>
            </a:r>
            <a:r>
              <a:rPr lang="en-US" sz="1700" dirty="0">
                <a:solidFill>
                  <a:srgbClr val="000000"/>
                </a:solidFill>
              </a:rPr>
              <a:t>. 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1700" dirty="0">
                <a:solidFill>
                  <a:srgbClr val="000000"/>
                </a:solidFill>
              </a:rPr>
              <a:t>A </a:t>
            </a:r>
            <a:r>
              <a:rPr lang="en-US" sz="1700" b="1" dirty="0">
                <a:solidFill>
                  <a:srgbClr val="000000"/>
                </a:solidFill>
              </a:rPr>
              <a:t>machine-learning plasma sheet mode</a:t>
            </a:r>
            <a:r>
              <a:rPr lang="en-US" sz="1700" dirty="0">
                <a:solidFill>
                  <a:srgbClr val="000000"/>
                </a:solidFill>
              </a:rPr>
              <a:t>l, driven by solar wind input and geomagnetic state, </a:t>
            </a:r>
            <a:r>
              <a:rPr lang="en-US" sz="1700" b="1" dirty="0">
                <a:solidFill>
                  <a:srgbClr val="000000"/>
                </a:solidFill>
              </a:rPr>
              <a:t>outperforms earlier empirical models, generating a physically accurate picture</a:t>
            </a:r>
            <a:r>
              <a:rPr lang="en-US" sz="1700" dirty="0">
                <a:solidFill>
                  <a:srgbClr val="000000"/>
                </a:solidFill>
              </a:rPr>
              <a:t>. 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1700" b="1" dirty="0">
                <a:solidFill>
                  <a:srgbClr val="000000"/>
                </a:solidFill>
              </a:rPr>
              <a:t>Sparse data during rare conditions still degrades the model performance</a:t>
            </a:r>
            <a:r>
              <a:rPr lang="en-US" sz="1700" dirty="0">
                <a:solidFill>
                  <a:srgbClr val="000000"/>
                </a:solidFill>
              </a:rPr>
              <a:t> during extreme events such as storms.</a:t>
            </a:r>
            <a:endParaRPr lang="en-US" sz="1700" b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51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DB367-1FEE-B64E-A390-17543B886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6C23E-3FC0-D431-5452-3E739DB9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3"/>
            <a:ext cx="10515600" cy="4801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Future Steps &amp; Discussion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419BA-D499-9F70-1F78-2BC4B7F79BD5}"/>
              </a:ext>
            </a:extLst>
          </p:cNvPr>
          <p:cNvSpPr txBox="1"/>
          <p:nvPr/>
        </p:nvSpPr>
        <p:spPr>
          <a:xfrm>
            <a:off x="0" y="224093"/>
            <a:ext cx="711517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700" b="1" u="sng" dirty="0">
              <a:solidFill>
                <a:srgbClr val="000000"/>
              </a:solidFill>
            </a:endParaRPr>
          </a:p>
          <a:p>
            <a:pPr algn="ctr"/>
            <a:r>
              <a:rPr lang="en-US" sz="1700" b="1" u="sng" dirty="0">
                <a:solidFill>
                  <a:srgbClr val="000000"/>
                </a:solidFill>
              </a:rPr>
              <a:t>Future Steps</a:t>
            </a:r>
          </a:p>
          <a:p>
            <a:endParaRPr lang="en-US" sz="17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Extend MMS coverage </a:t>
            </a:r>
            <a:r>
              <a:rPr lang="en-US" sz="1700" dirty="0">
                <a:solidFill>
                  <a:srgbClr val="000000"/>
                </a:solidFill>
              </a:rPr>
              <a:t>from 2015-2022 to 2015-2026 and </a:t>
            </a:r>
            <a:r>
              <a:rPr lang="en-US" sz="1700" b="1" dirty="0">
                <a:solidFill>
                  <a:srgbClr val="000000"/>
                </a:solidFill>
              </a:rPr>
              <a:t>add THEMIS intervals </a:t>
            </a:r>
            <a:r>
              <a:rPr lang="en-US" sz="1700" dirty="0">
                <a:solidFill>
                  <a:srgbClr val="000000"/>
                </a:solidFill>
              </a:rPr>
              <a:t>to enlarge the statistical sample. This can help us </a:t>
            </a:r>
            <a:r>
              <a:rPr lang="en-US" sz="1700" b="1" dirty="0">
                <a:solidFill>
                  <a:srgbClr val="000000"/>
                </a:solidFill>
              </a:rPr>
              <a:t>understand dawn/dusk asymmetries and improve model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Extend the analysis to </a:t>
            </a:r>
            <a:r>
              <a:rPr lang="en-US" sz="1700" b="1" dirty="0">
                <a:solidFill>
                  <a:srgbClr val="000000"/>
                </a:solidFill>
              </a:rPr>
              <a:t>substorm activity </a:t>
            </a:r>
            <a:r>
              <a:rPr lang="en-US" sz="1700" dirty="0">
                <a:solidFill>
                  <a:srgbClr val="000000"/>
                </a:solidFill>
              </a:rPr>
              <a:t>and test model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Evaluate more complex physical quantities, such as </a:t>
            </a:r>
            <a:r>
              <a:rPr lang="en-US" sz="1700" b="1" dirty="0">
                <a:solidFill>
                  <a:srgbClr val="000000"/>
                </a:solidFill>
              </a:rPr>
              <a:t>non-</a:t>
            </a:r>
            <a:r>
              <a:rPr lang="en-US" sz="1700" b="1" dirty="0" err="1">
                <a:solidFill>
                  <a:srgbClr val="000000"/>
                </a:solidFill>
              </a:rPr>
              <a:t>Maxwellianity</a:t>
            </a:r>
            <a:r>
              <a:rPr lang="en-US" sz="1700" dirty="0">
                <a:solidFill>
                  <a:srgbClr val="000000"/>
                </a:solidFill>
              </a:rPr>
              <a:t> of particle distributions and </a:t>
            </a:r>
            <a:r>
              <a:rPr lang="en-US" sz="1700" b="1" dirty="0">
                <a:solidFill>
                  <a:srgbClr val="000000"/>
                </a:solidFill>
              </a:rPr>
              <a:t>magnetic curvature</a:t>
            </a:r>
            <a:r>
              <a:rPr lang="en-US" sz="17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E354F-B588-7176-EBC1-02B49A111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14751"/>
            <a:ext cx="6845069" cy="2819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60269-0C28-C419-120C-1BEC0E465140}"/>
              </a:ext>
            </a:extLst>
          </p:cNvPr>
          <p:cNvSpPr txBox="1"/>
          <p:nvPr/>
        </p:nvSpPr>
        <p:spPr>
          <a:xfrm>
            <a:off x="1444770" y="6356908"/>
            <a:ext cx="6165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Espinoza et al., 2018</a:t>
            </a:r>
            <a:endParaRPr lang="en-US" sz="1200" dirty="0"/>
          </a:p>
        </p:txBody>
      </p:sp>
      <p:pic>
        <p:nvPicPr>
          <p:cNvPr id="3074" name="Picture 2" descr="Details are in the caption following the image">
            <a:extLst>
              <a:ext uri="{FF2B5EF4-FFF2-40B4-BE49-F238E27FC236}">
                <a16:creationId xmlns:a16="http://schemas.microsoft.com/office/drawing/2014/main" id="{FEAD1076-240B-961F-2198-7488FB91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1571624"/>
            <a:ext cx="50241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E8FB3F-8554-94D6-A374-55B5E4A916A2}"/>
              </a:ext>
            </a:extLst>
          </p:cNvPr>
          <p:cNvSpPr txBox="1"/>
          <p:nvPr/>
        </p:nvSpPr>
        <p:spPr>
          <a:xfrm>
            <a:off x="7353734" y="5286376"/>
            <a:ext cx="6165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Rogers et al., 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5780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641F07-982C-94A0-6A44-7D804893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Gather data</a:t>
            </a:r>
          </a:p>
          <a:p>
            <a:endParaRPr lang="en-US" dirty="0"/>
          </a:p>
          <a:p>
            <a:r>
              <a:rPr lang="en-US" dirty="0"/>
              <a:t>STEP 2: Associate these data to storms</a:t>
            </a:r>
          </a:p>
          <a:p>
            <a:endParaRPr lang="en-US" dirty="0"/>
          </a:p>
          <a:p>
            <a:r>
              <a:rPr lang="en-US" dirty="0"/>
              <a:t>STEP 3: ??</a:t>
            </a:r>
          </a:p>
          <a:p>
            <a:endParaRPr lang="en-US" dirty="0"/>
          </a:p>
          <a:p>
            <a:r>
              <a:rPr lang="en-US" dirty="0"/>
              <a:t>STEP 4: Profit (i.e., publish papers?)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8FF9B-06E3-1412-279A-7376AC8C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do data analysis for storms</a:t>
            </a:r>
          </a:p>
        </p:txBody>
      </p:sp>
    </p:spTree>
    <p:extLst>
      <p:ext uri="{BB962C8B-B14F-4D97-AF65-F5344CB8AC3E}">
        <p14:creationId xmlns:p14="http://schemas.microsoft.com/office/powerpoint/2010/main" val="2681339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8380F-5AC7-BAE5-60B1-A06281D2E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50F260-8702-73AF-435C-60BD8A33B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1: Gather data</a:t>
            </a:r>
          </a:p>
          <a:p>
            <a:endParaRPr lang="en-US" dirty="0"/>
          </a:p>
          <a:p>
            <a:r>
              <a:rPr lang="en-US" dirty="0"/>
              <a:t>STEP 2: Associate these data to storms</a:t>
            </a:r>
          </a:p>
          <a:p>
            <a:endParaRPr lang="en-US" dirty="0"/>
          </a:p>
          <a:p>
            <a:r>
              <a:rPr lang="en-US" dirty="0"/>
              <a:t>STEP 3: ??</a:t>
            </a:r>
          </a:p>
          <a:p>
            <a:endParaRPr lang="en-US" dirty="0"/>
          </a:p>
          <a:p>
            <a:r>
              <a:rPr lang="en-US" dirty="0"/>
              <a:t>STEP 4: Profit (i.e., publish papers?)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B9D6A-2C50-5AEB-FB00-9FFC1A01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do data analysis for storms</a:t>
            </a:r>
          </a:p>
        </p:txBody>
      </p:sp>
    </p:spTree>
    <p:extLst>
      <p:ext uri="{BB962C8B-B14F-4D97-AF65-F5344CB8AC3E}">
        <p14:creationId xmlns:p14="http://schemas.microsoft.com/office/powerpoint/2010/main" val="2704167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7BA0-FC2A-3342-4D1D-127824FF8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8433AE-BB8A-1CDC-DE09-E9D218DF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STEP 2: Storm phases classification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4E5FA-9645-1D89-8C8B-096A55C78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93" y="789089"/>
            <a:ext cx="10298814" cy="5149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11F54-F603-5493-B948-2E8BD12A0F5B}"/>
              </a:ext>
            </a:extLst>
          </p:cNvPr>
          <p:cNvSpPr txBox="1"/>
          <p:nvPr/>
        </p:nvSpPr>
        <p:spPr>
          <a:xfrm>
            <a:off x="7730836" y="6127008"/>
            <a:ext cx="4461164" cy="55399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hlinkClick r:id="rId4"/>
              </a:rPr>
              <a:t>https://zenodo.org/records/15127938</a:t>
            </a:r>
            <a:r>
              <a:rPr lang="en-US" sz="1500" dirty="0"/>
              <a:t>  </a:t>
            </a:r>
          </a:p>
          <a:p>
            <a:pPr algn="just"/>
            <a:r>
              <a:rPr lang="en-US" sz="1500" dirty="0">
                <a:solidFill>
                  <a:srgbClr val="000000"/>
                </a:solidFill>
              </a:rPr>
              <a:t>(v3 updated to 2025, not yet manually verified)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F09F918-A3B5-D813-AF1B-4D8018775CD7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414483" y="6289964"/>
            <a:ext cx="2316353" cy="184666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FC0EA6-5730-80C4-2146-DE509D9DF1AC}"/>
              </a:ext>
            </a:extLst>
          </p:cNvPr>
          <p:cNvSpPr txBox="1"/>
          <p:nvPr/>
        </p:nvSpPr>
        <p:spPr>
          <a:xfrm>
            <a:off x="946593" y="6289964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B3B"/>
                </a:solidFill>
              </a:rPr>
              <a:t>List is open, easy to use, easy to maintain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6D4CD-28C6-2A8D-0674-6496F775B36A}"/>
              </a:ext>
            </a:extLst>
          </p:cNvPr>
          <p:cNvSpPr txBox="1"/>
          <p:nvPr/>
        </p:nvSpPr>
        <p:spPr>
          <a:xfrm>
            <a:off x="0" y="792935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(semi)-automatic storm finder and classifier: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1A7DE-8711-45E6-2A48-4878758719EC}"/>
              </a:ext>
            </a:extLst>
          </p:cNvPr>
          <p:cNvSpPr txBox="1"/>
          <p:nvPr/>
        </p:nvSpPr>
        <p:spPr>
          <a:xfrm>
            <a:off x="2229055" y="4992370"/>
            <a:ext cx="2052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22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2C596-775C-47AD-6206-E9E784F45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12775"/>
            <a:ext cx="4125687" cy="57902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/>
              <a:t>Our list is semi-automatic:</a:t>
            </a:r>
          </a:p>
          <a:p>
            <a:pPr marL="0" indent="0">
              <a:buNone/>
            </a:pPr>
            <a:endParaRPr lang="en-US" u="sng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Simple Peak finder using </a:t>
            </a:r>
            <a:r>
              <a:rPr lang="en-US" i="1" dirty="0" err="1"/>
              <a:t>scipy</a:t>
            </a:r>
            <a:r>
              <a:rPr lang="en-US" i="1" dirty="0"/>
              <a:t> </a:t>
            </a:r>
            <a:r>
              <a:rPr lang="en-US" i="1" dirty="0" err="1"/>
              <a:t>find_peaks</a:t>
            </a:r>
            <a:r>
              <a:rPr lang="en-US" i="1" dirty="0"/>
              <a:t> function</a:t>
            </a:r>
            <a:r>
              <a:rPr lang="en-US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Hyperparameters tuned based on Halloween storm &amp; simple cases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~2% manual changes visually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are more lists out there. See Paper Published this Monday: </a:t>
            </a:r>
          </a:p>
          <a:p>
            <a:pPr marL="0" indent="0" algn="ctr">
              <a:buNone/>
            </a:pPr>
            <a:r>
              <a:rPr lang="en-US" i="1" dirty="0"/>
              <a:t>“How Does the Definition of a Geomagnetic Storm Affect the Contents of the Resulting Storm List? “</a:t>
            </a:r>
          </a:p>
          <a:p>
            <a:pPr marL="0" indent="0" algn="ctr">
              <a:buNone/>
            </a:pPr>
            <a:r>
              <a:rPr lang="en-US" dirty="0"/>
              <a:t>Patrick et al., 2026 </a:t>
            </a:r>
            <a:r>
              <a:rPr lang="en-US" dirty="0">
                <a:hlinkClick r:id="rId2"/>
              </a:rPr>
              <a:t>https://agupubs.onlinelibrary.wiley.com/doi/10.1029/2025SW004857</a:t>
            </a:r>
            <a:endParaRPr lang="en-US" dirty="0"/>
          </a:p>
          <a:p>
            <a:pPr marL="0" indent="0" algn="ctr">
              <a:buNone/>
            </a:pPr>
            <a:endParaRPr lang="en-US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4853F-E373-65AA-4B67-F66CE4C02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Recent Update Regarding Storm Lists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698E6-9B35-8103-25EC-38AE68080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858" y="939514"/>
            <a:ext cx="7772400" cy="553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94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F6D56-EDBF-D223-5A31-E87020963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D7AF4C-7F9A-AEC2-562E-D3A5EE97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STEP3: </a:t>
            </a:r>
            <a:r>
              <a:rPr lang="en-US" dirty="0" err="1"/>
              <a:t>Plasmasheet</a:t>
            </a:r>
            <a:r>
              <a:rPr lang="en-US" dirty="0"/>
              <a:t> Coverage per mission</a:t>
            </a:r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D63FB3-0918-E8D8-6129-F8E1C1A96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864" y="1209419"/>
            <a:ext cx="5605440" cy="5184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43E2B4-1B25-6482-B842-10F6ED4DDC59}"/>
              </a:ext>
            </a:extLst>
          </p:cNvPr>
          <p:cNvSpPr txBox="1"/>
          <p:nvPr/>
        </p:nvSpPr>
        <p:spPr>
          <a:xfrm>
            <a:off x="188773" y="3391155"/>
            <a:ext cx="44430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Geotail</a:t>
            </a:r>
            <a:r>
              <a:rPr lang="en-US" dirty="0">
                <a:solidFill>
                  <a:srgbClr val="000000"/>
                </a:solidFill>
              </a:rPr>
              <a:t> &gt; 1 million points ~250 storms</a:t>
            </a:r>
          </a:p>
          <a:p>
            <a:r>
              <a:rPr lang="en-US" b="1" dirty="0">
                <a:solidFill>
                  <a:srgbClr val="000000"/>
                </a:solidFill>
              </a:rPr>
              <a:t>MMS</a:t>
            </a:r>
            <a:r>
              <a:rPr lang="en-US" dirty="0">
                <a:solidFill>
                  <a:srgbClr val="000000"/>
                </a:solidFill>
              </a:rPr>
              <a:t> ~ 250k points ~25 storms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Findings: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MMS</a:t>
            </a:r>
            <a:r>
              <a:rPr lang="en-US" dirty="0">
                <a:solidFill>
                  <a:srgbClr val="000000"/>
                </a:solidFill>
              </a:rPr>
              <a:t> have limited observations during storm times (especially main phase)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Main phase contains data from about 6 storms for </a:t>
            </a:r>
            <a:r>
              <a:rPr lang="en-US" b="1" dirty="0">
                <a:solidFill>
                  <a:srgbClr val="000000"/>
                </a:solidFill>
              </a:rPr>
              <a:t>MMS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Slightly more dawnside data during main phase for </a:t>
            </a:r>
            <a:r>
              <a:rPr lang="en-US" b="1" dirty="0">
                <a:solidFill>
                  <a:srgbClr val="000000"/>
                </a:solidFill>
              </a:rPr>
              <a:t>Geotail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9073EC-6487-1208-ACD9-C036C3BD7367}"/>
                  </a:ext>
                </a:extLst>
              </p:cNvPr>
              <p:cNvSpPr txBox="1"/>
              <p:nvPr/>
            </p:nvSpPr>
            <p:spPr>
              <a:xfrm>
                <a:off x="512159" y="1300612"/>
                <a:ext cx="2540758" cy="1675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b="0" u="sng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Criteria to find CSP</a:t>
                </a: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1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70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70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GSM</m:t>
                            </m:r>
                            <m:r>
                              <a:rPr lang="en-US" sz="170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,4°</m:t>
                            </m:r>
                          </m:sub>
                        </m:sSub>
                      </m:e>
                    </m:d>
                    <m:r>
                      <a:rPr lang="en-US" sz="17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&lt;10 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Re</m:t>
                    </m:r>
                  </m:oMath>
                </a14:m>
                <a:endParaRPr lang="en-US" sz="1700" b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17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−5&lt;</m:t>
                    </m:r>
                    <m:sSub>
                      <m:sSubPr>
                        <m:ctrlPr>
                          <a:rPr lang="en-US"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GSM</m:t>
                        </m:r>
                        <m:r>
                          <a:rPr lang="en-US" sz="17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,4°</m:t>
                        </m:r>
                      </m:sub>
                    </m:sSub>
                    <m:r>
                      <a:rPr lang="en-US" sz="17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&lt;−31</m:t>
                    </m:r>
                  </m:oMath>
                </a14:m>
                <a:endParaRPr lang="en-US" sz="1700" b="0" dirty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sz="17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7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the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7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mag</m:t>
                            </m:r>
                          </m:sub>
                        </m:sSub>
                      </m:den>
                    </m:f>
                    <m:r>
                      <a:rPr lang="en-US" sz="17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US" sz="1700" b="0" dirty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l-GR" sz="17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70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70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d>
                    <m:r>
                      <a:rPr lang="en-US" sz="17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&gt;2</m:t>
                    </m:r>
                    <m:rad>
                      <m:radPr>
                        <m:degHide m:val="on"/>
                        <m:ctrlPr>
                          <a:rPr lang="el-GR" sz="17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7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17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7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17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7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17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17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7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17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7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9073EC-6487-1208-ACD9-C036C3BD7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59" y="1300612"/>
                <a:ext cx="2540758" cy="1675459"/>
              </a:xfrm>
              <a:prstGeom prst="rect">
                <a:avLst/>
              </a:prstGeom>
              <a:blipFill>
                <a:blip r:embed="rId4"/>
                <a:stretch>
                  <a:fillRect l="-1493" t="-1504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340EBE-15D9-0A0A-4DE6-E03094ADCBD6}"/>
              </a:ext>
            </a:extLst>
          </p:cNvPr>
          <p:cNvSpPr txBox="1"/>
          <p:nvPr/>
        </p:nvSpPr>
        <p:spPr>
          <a:xfrm>
            <a:off x="-18506" y="2976071"/>
            <a:ext cx="41821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rgbClr val="000000"/>
                </a:solidFill>
              </a:rPr>
              <a:t>See e.g., </a:t>
            </a:r>
            <a:r>
              <a:rPr lang="en-US" sz="1100" dirty="0" err="1">
                <a:solidFill>
                  <a:srgbClr val="000000"/>
                </a:solidFill>
              </a:rPr>
              <a:t>Ohtani</a:t>
            </a:r>
            <a:r>
              <a:rPr lang="en-US" sz="1100" dirty="0">
                <a:solidFill>
                  <a:srgbClr val="000000"/>
                </a:solidFill>
              </a:rPr>
              <a:t>+ 2008, Guild+ 2008, </a:t>
            </a:r>
            <a:r>
              <a:rPr lang="en-US" sz="1100" dirty="0" err="1">
                <a:solidFill>
                  <a:srgbClr val="000000"/>
                </a:solidFill>
              </a:rPr>
              <a:t>Roziers</a:t>
            </a:r>
            <a:r>
              <a:rPr lang="en-US" sz="1100" dirty="0">
                <a:solidFill>
                  <a:srgbClr val="000000"/>
                </a:solidFill>
              </a:rPr>
              <a:t>+ 2009, Vo+ 2023</a:t>
            </a:r>
            <a:endParaRPr lang="en-US" sz="1100" dirty="0"/>
          </a:p>
        </p:txBody>
      </p:sp>
      <p:pic>
        <p:nvPicPr>
          <p:cNvPr id="9" name="Picture 4" descr="Geotail Comprehensive Plasma Instrument Observations">
            <a:extLst>
              <a:ext uri="{FF2B5EF4-FFF2-40B4-BE49-F238E27FC236}">
                <a16:creationId xmlns:a16="http://schemas.microsoft.com/office/drawing/2014/main" id="{985FDD34-96D9-15B4-DC34-354D4361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8233" y="1950280"/>
            <a:ext cx="627296" cy="90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agnetospheric Multiscale Promotional Materials">
            <a:extLst>
              <a:ext uri="{FF2B5EF4-FFF2-40B4-BE49-F238E27FC236}">
                <a16:creationId xmlns:a16="http://schemas.microsoft.com/office/drawing/2014/main" id="{7894A9F9-F02E-641D-302F-2A04B53F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2575" y="4592992"/>
            <a:ext cx="735645" cy="73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F3DAF4-82E9-D940-E7EE-0FD14EF7C70A}"/>
              </a:ext>
            </a:extLst>
          </p:cNvPr>
          <p:cNvSpPr txBox="1"/>
          <p:nvPr/>
        </p:nvSpPr>
        <p:spPr>
          <a:xfrm>
            <a:off x="10885232" y="6393535"/>
            <a:ext cx="1306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Raptis+ 2024 | GRL</a:t>
            </a:r>
          </a:p>
        </p:txBody>
      </p:sp>
    </p:spTree>
    <p:extLst>
      <p:ext uri="{BB962C8B-B14F-4D97-AF65-F5344CB8AC3E}">
        <p14:creationId xmlns:p14="http://schemas.microsoft.com/office/powerpoint/2010/main" val="240333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B3048F-AB18-4F93-A27A-DBB845175962}">
  <ds:schemaRefs>
    <ds:schemaRef ds:uri="http://www.w3.org/XML/1998/namespace"/>
    <ds:schemaRef ds:uri="977cb6ed-b1a4-473b-8ba2-0f8e0a4901f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6707e3d7-8225-4321-a0ab-c333d198a7fc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3064</Words>
  <Application>Microsoft Macintosh PowerPoint</Application>
  <PresentationFormat>Widescreen</PresentationFormat>
  <Paragraphs>490</Paragraphs>
  <Slides>46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Calibri</vt:lpstr>
      <vt:lpstr>Cambria Math</vt:lpstr>
      <vt:lpstr>inherit</vt:lpstr>
      <vt:lpstr>Lucida Blackletter</vt:lpstr>
      <vt:lpstr>Palatino</vt:lpstr>
      <vt:lpstr>Slack-Lato</vt:lpstr>
      <vt:lpstr>STIXGeneral-Italic</vt:lpstr>
      <vt:lpstr>STIXGeneral-Regular</vt:lpstr>
      <vt:lpstr>Times New Roman</vt:lpstr>
      <vt:lpstr>Wingdings</vt:lpstr>
      <vt:lpstr>KU Leuven</vt:lpstr>
      <vt:lpstr>1_KU Leuven</vt:lpstr>
      <vt:lpstr>Storm-Time Plasma Sheet: Global Convection Patterns, Bursty Bulk Flows, and Data-Driven Modeling</vt:lpstr>
      <vt:lpstr>General Context &amp; Synergy</vt:lpstr>
      <vt:lpstr>Outline</vt:lpstr>
      <vt:lpstr>Dawnside Current Wedge &amp; Asymmetries in Magnetotail Reconnection</vt:lpstr>
      <vt:lpstr>How to do data analysis for storms</vt:lpstr>
      <vt:lpstr>How to do data analysis for storms</vt:lpstr>
      <vt:lpstr>STEP 2: Storm phases classification</vt:lpstr>
      <vt:lpstr>Recent Update Regarding Storm Lists</vt:lpstr>
      <vt:lpstr>STEP3: Plasmasheet Coverage per mission</vt:lpstr>
      <vt:lpstr>Classifying plasma sheet is not trivial</vt:lpstr>
      <vt:lpstr>PowerPoint Presentation</vt:lpstr>
      <vt:lpstr>Plasma Sheet Convection – Geotail</vt:lpstr>
      <vt:lpstr>Storm - Main Phase Difference (Geotail | 1994 - 2022)</vt:lpstr>
      <vt:lpstr>Let’s move to Bursty Mesoscale Intervals!</vt:lpstr>
      <vt:lpstr>Statistics Caveat for bursty flows – Geotail (1994 – 2022)</vt:lpstr>
      <vt:lpstr>Bursty intervals (Jets, BBFs, BEIs, etc.) and constrains</vt:lpstr>
      <vt:lpstr>PowerPoint Presentation</vt:lpstr>
      <vt:lpstr>Superposed Epoch Analysis (SEA) of BBFs during storms</vt:lpstr>
      <vt:lpstr>Decomposition of Magnetic Flux Enhancement</vt:lpstr>
      <vt:lpstr>Dawn/Dusk Asymmetries - Reconnection and BBFs</vt:lpstr>
      <vt:lpstr>Part #1 Summary</vt:lpstr>
      <vt:lpstr>What else can we do with all this data?  Machine Learning* of course!</vt:lpstr>
      <vt:lpstr>Outline</vt:lpstr>
      <vt:lpstr>Baseline empirical models</vt:lpstr>
      <vt:lpstr>PowerPoint Presentation</vt:lpstr>
      <vt:lpstr>The dataset (output – Central Plasma Sheet)</vt:lpstr>
      <vt:lpstr>PowerPoint Presentation</vt:lpstr>
      <vt:lpstr>Quick reminder on model evaluation</vt:lpstr>
      <vt:lpstr>The illusion success through averaging our data</vt:lpstr>
      <vt:lpstr>PowerPoint Presentation</vt:lpstr>
      <vt:lpstr>Methodologies &amp; input space</vt:lpstr>
      <vt:lpstr>Modeling Density | Predictions vs Observations</vt:lpstr>
      <vt:lpstr>Metrics using Test set (20% of data)</vt:lpstr>
      <vt:lpstr>PowerPoint Presentation</vt:lpstr>
      <vt:lpstr>Modeling Density with Geotail | 2D Synthetic Maps</vt:lpstr>
      <vt:lpstr>Modeling Temperature Ratios with MMS | 2D Synthetic Maps</vt:lpstr>
      <vt:lpstr>Community Reminder on Temperature</vt:lpstr>
      <vt:lpstr>MMS Ti/Te plasmasheet ratio example (Full vs Partial moments)</vt:lpstr>
      <vt:lpstr>PowerPoint Presentation</vt:lpstr>
      <vt:lpstr>Test case of a storm (05 Nov 2023) – Density (Geotail Model)</vt:lpstr>
      <vt:lpstr>Test case of a storm (05 Nov 2023) – Ti/Te (MMS Model)</vt:lpstr>
      <vt:lpstr>PowerPoint Presentation</vt:lpstr>
      <vt:lpstr>Feature Importance Analysis</vt:lpstr>
      <vt:lpstr>Feature Importance Analysis – Merged Time history</vt:lpstr>
      <vt:lpstr>High Level Takeways</vt:lpstr>
      <vt:lpstr>Future Steps &amp;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2026-05-21T16:57:31Z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